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28"/>
  </p:notesMasterIdLst>
  <p:sldIdLst>
    <p:sldId id="286" r:id="rId2"/>
    <p:sldId id="524" r:id="rId3"/>
    <p:sldId id="644" r:id="rId4"/>
    <p:sldId id="523" r:id="rId5"/>
    <p:sldId id="645" r:id="rId6"/>
    <p:sldId id="646" r:id="rId7"/>
    <p:sldId id="529" r:id="rId8"/>
    <p:sldId id="530" r:id="rId9"/>
    <p:sldId id="647" r:id="rId10"/>
    <p:sldId id="532" r:id="rId11"/>
    <p:sldId id="533" r:id="rId12"/>
    <p:sldId id="528" r:id="rId13"/>
    <p:sldId id="534" r:id="rId14"/>
    <p:sldId id="648" r:id="rId15"/>
    <p:sldId id="649" r:id="rId16"/>
    <p:sldId id="536" r:id="rId17"/>
    <p:sldId id="537" r:id="rId18"/>
    <p:sldId id="650" r:id="rId19"/>
    <p:sldId id="539" r:id="rId20"/>
    <p:sldId id="542" r:id="rId21"/>
    <p:sldId id="531" r:id="rId22"/>
    <p:sldId id="543" r:id="rId23"/>
    <p:sldId id="544" r:id="rId24"/>
    <p:sldId id="545" r:id="rId25"/>
    <p:sldId id="546" r:id="rId26"/>
    <p:sldId id="651" r:id="rId27"/>
    <p:sldId id="547" r:id="rId28"/>
    <p:sldId id="548" r:id="rId29"/>
    <p:sldId id="541" r:id="rId30"/>
    <p:sldId id="540" r:id="rId31"/>
    <p:sldId id="551" r:id="rId32"/>
    <p:sldId id="652" r:id="rId33"/>
    <p:sldId id="553" r:id="rId34"/>
    <p:sldId id="552" r:id="rId35"/>
    <p:sldId id="653" r:id="rId36"/>
    <p:sldId id="554" r:id="rId37"/>
    <p:sldId id="556" r:id="rId38"/>
    <p:sldId id="555" r:id="rId39"/>
    <p:sldId id="735" r:id="rId40"/>
    <p:sldId id="557" r:id="rId41"/>
    <p:sldId id="558" r:id="rId42"/>
    <p:sldId id="654" r:id="rId43"/>
    <p:sldId id="559" r:id="rId44"/>
    <p:sldId id="560" r:id="rId45"/>
    <p:sldId id="561" r:id="rId46"/>
    <p:sldId id="562" r:id="rId47"/>
    <p:sldId id="655" r:id="rId48"/>
    <p:sldId id="656" r:id="rId49"/>
    <p:sldId id="657" r:id="rId50"/>
    <p:sldId id="658" r:id="rId51"/>
    <p:sldId id="659" r:id="rId52"/>
    <p:sldId id="660" r:id="rId53"/>
    <p:sldId id="661" r:id="rId54"/>
    <p:sldId id="662" r:id="rId55"/>
    <p:sldId id="663" r:id="rId56"/>
    <p:sldId id="664" r:id="rId57"/>
    <p:sldId id="665" r:id="rId58"/>
    <p:sldId id="666" r:id="rId59"/>
    <p:sldId id="667" r:id="rId60"/>
    <p:sldId id="668" r:id="rId61"/>
    <p:sldId id="669" r:id="rId62"/>
    <p:sldId id="670" r:id="rId63"/>
    <p:sldId id="671" r:id="rId64"/>
    <p:sldId id="672" r:id="rId65"/>
    <p:sldId id="673" r:id="rId66"/>
    <p:sldId id="674" r:id="rId67"/>
    <p:sldId id="675" r:id="rId68"/>
    <p:sldId id="676" r:id="rId69"/>
    <p:sldId id="677" r:id="rId70"/>
    <p:sldId id="678" r:id="rId71"/>
    <p:sldId id="679" r:id="rId72"/>
    <p:sldId id="680" r:id="rId73"/>
    <p:sldId id="681" r:id="rId74"/>
    <p:sldId id="682" r:id="rId75"/>
    <p:sldId id="683" r:id="rId76"/>
    <p:sldId id="684" r:id="rId77"/>
    <p:sldId id="685" r:id="rId78"/>
    <p:sldId id="686" r:id="rId79"/>
    <p:sldId id="687" r:id="rId80"/>
    <p:sldId id="688" r:id="rId81"/>
    <p:sldId id="689" r:id="rId82"/>
    <p:sldId id="690" r:id="rId83"/>
    <p:sldId id="691" r:id="rId84"/>
    <p:sldId id="692" r:id="rId85"/>
    <p:sldId id="693" r:id="rId86"/>
    <p:sldId id="694" r:id="rId87"/>
    <p:sldId id="695" r:id="rId88"/>
    <p:sldId id="696" r:id="rId89"/>
    <p:sldId id="697" r:id="rId90"/>
    <p:sldId id="698" r:id="rId91"/>
    <p:sldId id="699" r:id="rId92"/>
    <p:sldId id="700" r:id="rId93"/>
    <p:sldId id="701" r:id="rId94"/>
    <p:sldId id="702" r:id="rId95"/>
    <p:sldId id="703" r:id="rId96"/>
    <p:sldId id="704" r:id="rId97"/>
    <p:sldId id="705" r:id="rId98"/>
    <p:sldId id="706" r:id="rId99"/>
    <p:sldId id="707" r:id="rId100"/>
    <p:sldId id="708" r:id="rId101"/>
    <p:sldId id="709" r:id="rId102"/>
    <p:sldId id="710" r:id="rId103"/>
    <p:sldId id="711" r:id="rId104"/>
    <p:sldId id="712" r:id="rId105"/>
    <p:sldId id="713" r:id="rId106"/>
    <p:sldId id="714" r:id="rId107"/>
    <p:sldId id="715" r:id="rId108"/>
    <p:sldId id="716" r:id="rId109"/>
    <p:sldId id="717" r:id="rId110"/>
    <p:sldId id="718" r:id="rId111"/>
    <p:sldId id="719" r:id="rId112"/>
    <p:sldId id="720" r:id="rId113"/>
    <p:sldId id="721" r:id="rId114"/>
    <p:sldId id="722" r:id="rId115"/>
    <p:sldId id="723" r:id="rId116"/>
    <p:sldId id="724" r:id="rId117"/>
    <p:sldId id="725" r:id="rId118"/>
    <p:sldId id="726" r:id="rId119"/>
    <p:sldId id="727" r:id="rId120"/>
    <p:sldId id="728" r:id="rId121"/>
    <p:sldId id="729" r:id="rId122"/>
    <p:sldId id="730" r:id="rId123"/>
    <p:sldId id="731" r:id="rId124"/>
    <p:sldId id="732" r:id="rId125"/>
    <p:sldId id="733" r:id="rId126"/>
    <p:sldId id="734" r:id="rId1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00"/>
    <a:srgbClr val="FF0000"/>
    <a:srgbClr val="996633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118" autoAdjust="0"/>
  </p:normalViewPr>
  <p:slideViewPr>
    <p:cSldViewPr>
      <p:cViewPr varScale="1">
        <p:scale>
          <a:sx n="103" d="100"/>
          <a:sy n="103" d="100"/>
        </p:scale>
        <p:origin x="813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HK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AF04564-8EBA-4616-A64E-21D3B9D371BF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70283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12CDA68-592D-437D-872C-05FE571461C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6503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7BF1C-9688-4B8D-83E7-81B2852DB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9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DC939-719C-4B8B-AD70-8E5EA317A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031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1F7150C-EA11-4647-8771-419FA55D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0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B8D06-FC6D-429A-8268-394CBCCB77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85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43A3-4609-41FD-A1DC-3F4A01D21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33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4B4E7-CECC-482E-9418-A04D0B130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13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C53DD-57D4-45F1-9654-673F38963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75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3455E-2F05-4192-AC54-FD7F51AA8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10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1FDAF-C3B9-495E-AB7F-377DDE20B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68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8C941-764C-4B15-9F60-38AFA5A6C5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7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E13D-5CD1-417E-9C5F-07688C960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32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fld id="{951B8D28-351F-4B07-9911-FCFC36113B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547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5181600"/>
            <a:ext cx="6553200" cy="609600"/>
          </a:xfrm>
        </p:spPr>
        <p:txBody>
          <a:bodyPr/>
          <a:lstStyle/>
          <a:p>
            <a:pPr algn="l"/>
            <a:r>
              <a:rPr lang="en-US" altLang="zh-HK" sz="2600">
                <a:ea typeface="新細明體" charset="-120"/>
              </a:rPr>
              <a:t>Instructor: 	Shengyu Zhang</a:t>
            </a:r>
          </a:p>
          <a:p>
            <a:endParaRPr lang="en-US" altLang="zh-HK">
              <a:ea typeface="新細明體" charset="-12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7762056" cy="6808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HK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ENGG2430A  Probability and Statistics for Engineers</a:t>
            </a:r>
            <a:endParaRPr lang="zh-HK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295400" y="3200400"/>
            <a:ext cx="6781800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HK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Chapter 3: General Random Variables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Piecewise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When sunny, driving time is </a:t>
                </a:r>
                <a:r>
                  <a:rPr lang="en-US" b="0" dirty="0">
                    <a:solidFill>
                      <a:srgbClr val="FF0000"/>
                    </a:solidFill>
                  </a:rPr>
                  <a:t>15-20</a:t>
                </a:r>
                <a:r>
                  <a:rPr lang="en-US" b="0" dirty="0"/>
                  <a:t> minutes.</a:t>
                </a:r>
              </a:p>
              <a:p>
                <a:r>
                  <a:rPr lang="en-US" dirty="0"/>
                  <a:t>When rainy, driving time is </a:t>
                </a:r>
                <a:r>
                  <a:rPr lang="en-US" dirty="0">
                    <a:solidFill>
                      <a:srgbClr val="FF0000"/>
                    </a:solidFill>
                  </a:rPr>
                  <a:t>20-25</a:t>
                </a:r>
                <a:r>
                  <a:rPr lang="en-US" dirty="0"/>
                  <a:t> minutes.</a:t>
                </a:r>
              </a:p>
              <a:p>
                <a:r>
                  <a:rPr lang="en-US" b="0" dirty="0"/>
                  <a:t>With all times equally likely in each case.</a:t>
                </a:r>
              </a:p>
              <a:p>
                <a:r>
                  <a:rPr lang="en-US" dirty="0"/>
                  <a:t>Sunny with prob.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2/3</m:t>
                    </m:r>
                  </m:oMath>
                </a14:m>
                <a:r>
                  <a:rPr lang="en-US" b="0" dirty="0"/>
                  <a:t>, rainy with prob.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1/3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The PDF of driving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1,  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15≤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≤20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20≤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≤25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m:rPr>
                                  <m:nor/>
                                </m:rPr>
                                <a:rPr lang="en-HK" b="0" i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m:rPr>
                                  <m:nor/>
                                </m:rPr>
                                <a:rPr lang="en-HK" b="0" i="0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2858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expectation theorem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be disjoint events that form a </a:t>
                </a:r>
                <a:r>
                  <a:rPr lang="en-US" dirty="0">
                    <a:solidFill>
                      <a:srgbClr val="FF0000"/>
                    </a:solidFill>
                  </a:rPr>
                  <a:t>partition</a:t>
                </a:r>
                <a:r>
                  <a:rPr lang="en-US" dirty="0"/>
                  <a:t> of the sample space, and assume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. Then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From here, we can get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82602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expectation theorem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When conditioned on a random variable, we have</a:t>
                </a:r>
                <a:r>
                  <a:rPr lang="en-US" b="1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HK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1303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b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55676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Mean and Variance of a Piecewise Constant 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the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has the PDF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/3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b="0" i="0" smtClean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HK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≤1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2/3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b="0" i="0" smtClean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HK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≤2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Consider the events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lies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the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first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interval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</m:d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lies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second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interval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(1,2]}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5900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Mean and Variance of a Piecewise Constant PDF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252" y="1600200"/>
            <a:ext cx="5971495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13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Mean and Variance of a Piecewise Constant 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1/3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2/3</m:t>
                      </m:r>
                      <m:r>
                        <a:rPr lang="en-HK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And the conditional PDFs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rgbClr val="FF0000"/>
                    </a:solidFill>
                  </a:rPr>
                  <a:t>uniform</a:t>
                </a:r>
                <a:r>
                  <a:rPr lang="en-US" dirty="0"/>
                  <a:t>. </a:t>
                </a:r>
              </a:p>
              <a:p>
                <a:r>
                  <a:rPr lang="en-US" dirty="0"/>
                  <a:t>Recall previous result: Uniform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err="1" smtClean="0">
                            <a:latin typeface="Cambria Math"/>
                          </a:rPr>
                          <m:t>𝑎</m:t>
                        </m:r>
                        <m:r>
                          <a:rPr lang="en-US" i="1" dirty="0" err="1" smtClean="0">
                            <a:latin typeface="Cambria Math"/>
                          </a:rPr>
                          <m:t>,</m:t>
                        </m:r>
                        <m:r>
                          <a:rPr lang="en-US" i="1" dirty="0" err="1" smtClean="0">
                            <a:latin typeface="Cambria Math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b="1" i="0" dirty="0">
                    <a:latin typeface="+mj-lt"/>
                  </a:rPr>
                  <a:t> </a:t>
                </a:r>
                <a:r>
                  <a:rPr lang="en-US" i="0" dirty="0"/>
                  <a:t>has</a:t>
                </a:r>
                <a:r>
                  <a:rPr lang="en-US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i="1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bg-BG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bg-BG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𝑎𝑏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Thus 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1/2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0" smtClean="0">
                        <a:latin typeface="Cambria Math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3/2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1/3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7/3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0194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Mean and Variance of a Piecewise Constant 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And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 	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H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marL="0" indent="0" algn="ctr">
                  <a:buNone/>
                </a:pPr>
                <a:r>
                  <a:rPr lang="en-US" b="1" dirty="0"/>
                  <a:t>  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HK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H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Thus, the variance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𝐕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𝐚𝐫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HK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 b="-15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8422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continuous random variables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rgbClr val="FF0000"/>
                    </a:solidFill>
                  </a:rPr>
                  <a:t>independent</a:t>
                </a:r>
                <a:r>
                  <a:rPr lang="en-US" dirty="0"/>
                  <a:t> if their joint PDF is the product of the marginal PDFs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It is equivalent to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and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0878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Three continuous random variables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𝑌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𝑍</m:t>
                    </m:r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rgbClr val="FF0000"/>
                    </a:solidFill>
                  </a:rPr>
                  <a:t>independent</a:t>
                </a:r>
                <a:r>
                  <a:rPr lang="en-US" dirty="0"/>
                  <a:t> if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3084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Independent normal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independent </a:t>
                </a:r>
                <a:r>
                  <a:rPr lang="en-US" dirty="0">
                    <a:solidFill>
                      <a:srgbClr val="FF0000"/>
                    </a:solidFill>
                  </a:rPr>
                  <a:t>normal</a:t>
                </a:r>
                <a:r>
                  <a:rPr lang="en-US" dirty="0"/>
                  <a:t> random variables with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, and variance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, respectively. Their joint PDF is of the form</a:t>
                </a:r>
              </a:p>
              <a:p>
                <a:pPr marL="0" indent="0">
                  <a:buNone/>
                </a:pPr>
                <a:r>
                  <a:rPr lang="en-US" dirty="0"/>
                  <a:t>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0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HK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725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Piecewise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1,  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      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15≤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≤20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20≤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≤25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m:rPr>
                                <m:nor/>
                              </m:rPr>
                              <a:rPr lang="en-HK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HK" b="0" i="0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otherwise</m:t>
                            </m:r>
                            <m:r>
                              <m:rPr>
                                <m:nor/>
                              </m:rPr>
                              <a:rPr lang="en-HK">
                                <a:latin typeface="Cambria Math" panose="02040503050406030204" pitchFamily="18" charset="0"/>
                              </a:rPr>
                              <m:t>         </m:t>
                            </m:r>
                          </m:e>
                        </m:eqArr>
                      </m:e>
                    </m:d>
                  </m:oMath>
                </a14:m>
                <a:endParaRPr lang="en-HK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𝑠𝑢𝑛𝑛𝑦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=5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Solving this 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b="0" i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2391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Independent normal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HK" dirty="0"/>
                  <a:t>The ellipses are the contours of the PDF:</a:t>
                </a:r>
                <a:r>
                  <a:rPr lang="en-US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HK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704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177862"/>
            <a:ext cx="5105400" cy="29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59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rgbClr val="FF0000"/>
                    </a:solidFill>
                  </a:rPr>
                  <a:t>independent</a:t>
                </a:r>
                <a:r>
                  <a:rPr lang="en-US" dirty="0"/>
                  <a:t>, then any two events of the form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are independent. </a:t>
                </a:r>
                <a:endParaRPr lang="en-HK" b="0" i="1" dirty="0">
                  <a:latin typeface="Cambria Math" panose="02040503050406030204" pitchFamily="18" charset="0"/>
                </a:endParaRPr>
              </a:p>
              <a:p>
                <a:r>
                  <a:rPr lang="en-US" b="0" dirty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and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br>
                  <a:rPr lang="en-HK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HK" b="0" i="1" dirty="0">
                    <a:latin typeface="Cambria Math" panose="02040503050406030204" pitchFamily="18" charset="0"/>
                  </a:rPr>
                  <a:t> </a:t>
                </a:r>
                <a:br>
                  <a:rPr lang="en-HK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e>
                        </m:nary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HK" i="1" dirty="0">
                    <a:latin typeface="Cambria Math" panose="02040503050406030204" pitchFamily="18" charset="0"/>
                  </a:rPr>
                  <a:t> </a:t>
                </a:r>
                <a:br>
                  <a:rPr lang="en-HK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br>
                  <a:rPr lang="en-HK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 b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4009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In particular, when 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HK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HK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HK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HK" dirty="0"/>
              </a:p>
              <a:p>
                <a:r>
                  <a:rPr lang="en-HK" dirty="0"/>
                  <a:t>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11359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independent,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    More generally, for any two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Also,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independent,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𝐕𝐚𝐫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HK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𝐕𝐚𝐫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HK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𝐕𝐚𝐫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45723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Continuous Random Variables and PDFs</a:t>
            </a:r>
            <a:endParaRPr lang="en-US" dirty="0"/>
          </a:p>
          <a:p>
            <a:r>
              <a:rPr lang="en-US" altLang="zh-CN" dirty="0"/>
              <a:t>Cumulative Distribution Functions</a:t>
            </a:r>
            <a:endParaRPr lang="en-US" dirty="0"/>
          </a:p>
          <a:p>
            <a:r>
              <a:rPr lang="en-US" dirty="0"/>
              <a:t>Normal Random Variables</a:t>
            </a:r>
          </a:p>
          <a:p>
            <a:r>
              <a:rPr lang="en-US" dirty="0"/>
              <a:t>Joint PDFs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>
                <a:solidFill>
                  <a:srgbClr val="FF0000"/>
                </a:solidFill>
              </a:rPr>
              <a:t>The Continuous Bayes’ Rule</a:t>
            </a:r>
          </a:p>
        </p:txBody>
      </p:sp>
    </p:spTree>
    <p:extLst>
      <p:ext uri="{BB962C8B-B14F-4D97-AF65-F5344CB8AC3E}">
        <p14:creationId xmlns:p14="http://schemas.microsoft.com/office/powerpoint/2010/main" val="23075803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continuous Bayes’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many situations, we represent an unobserved phenomenon by a </a:t>
                </a:r>
                <a:r>
                  <a:rPr lang="en-US" dirty="0">
                    <a:solidFill>
                      <a:srgbClr val="FF0000"/>
                    </a:solidFill>
                  </a:rPr>
                  <a:t>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with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We make a </a:t>
                </a:r>
                <a:r>
                  <a:rPr lang="en-US" dirty="0">
                    <a:solidFill>
                      <a:srgbClr val="FF0000"/>
                    </a:solidFill>
                  </a:rPr>
                  <a:t>noisy measurement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, which is modeled in terms of a conditional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Once the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measured, what information does it provide on the unknown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8064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continuous Bayes’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information is provided by the conditional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. </a:t>
                </a:r>
                <a:r>
                  <a:rPr lang="en-US" dirty="0"/>
                  <a:t>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, it follows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r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" y="1600200"/>
            <a:ext cx="75342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502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continuous Bayes’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Based on the normalization property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an equivalent expression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HK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HK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HK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p>
                                    <m:sSupPr>
                                      <m:ctrlPr>
                                        <a:rPr lang="en-HK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HK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HK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HK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HK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HK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br>
                  <a:rPr lang="en-HK" i="1" dirty="0">
                    <a:latin typeface="Cambria Math" panose="02040503050406030204" pitchFamily="18" charset="0"/>
                  </a:rPr>
                </a:br>
                <a:r>
                  <a:rPr lang="en-HK" i="1" dirty="0">
                    <a:latin typeface="Cambria Math" panose="02040503050406030204" pitchFamily="18" charset="0"/>
                  </a:rPr>
                  <a:t>	       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sSup>
                              <m:sSupPr>
                                <m:ctrlP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HK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HK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39723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Light bulbs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light bulb is known to have an </a:t>
                </a:r>
                <a:r>
                  <a:rPr lang="en-US" dirty="0">
                    <a:solidFill>
                      <a:srgbClr val="FF0000"/>
                    </a:solidFill>
                  </a:rPr>
                  <a:t>exponentially </a:t>
                </a:r>
                <a:r>
                  <a:rPr lang="en-US" dirty="0"/>
                  <a:t>distributed lifetime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However, the company has been experiencing quality control problems: On any given day, the parameter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dirty="0"/>
                  <a:t> of the PDF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uniform</a:t>
                </a:r>
                <a:r>
                  <a:rPr lang="en-US" dirty="0"/>
                  <a:t> random variable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[1,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3/2]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We test a light bulb and record its lifetime. </a:t>
                </a:r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can we say about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lvl="1"/>
                <a:r>
                  <a:rPr lang="en-US" dirty="0"/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 r="-2593" b="-2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0120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Light bulbs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parameter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dirty="0"/>
                  <a:t> in terms of a uniform random variable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with PDF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=2,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1≤</m:t>
                      </m:r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≤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3/2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Then by continuous Bayes’ rule,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≤</m:t>
                    </m:r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</m:oMathPara>
                </a14:m>
                <a:endParaRPr lang="en-HK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sSup>
                            <m:sSup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−</m:t>
                              </m:r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p>
                                <m:sSup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−</m:t>
                                  </m:r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𝑡</m:t>
                                  </m:r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sup>
                              </m:s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0" b="-16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34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large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53072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Consider a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with PDF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0&lt;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0,        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m:rPr>
                                  <m:nor/>
                                </m:rPr>
                                <a:rPr lang="en-HK" b="0" i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Note that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rad>
                          </m:den>
                        </m:f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rad>
                    <m:d>
                      <m:dPr>
                        <m:begChr m:val="|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b="0" dirty="0"/>
              </a:p>
              <a:p>
                <a:pPr lvl="1"/>
                <a:r>
                  <a:rPr lang="en-HK" dirty="0"/>
                  <a:t>So it’s a valid PDF.</a:t>
                </a:r>
                <a:endParaRPr lang="en-US" b="0" dirty="0"/>
              </a:p>
              <a:p>
                <a:r>
                  <a:rPr lang="en-US" dirty="0"/>
                  <a:t>But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rad>
                          </m:den>
                        </m:f>
                      </m:e>
                    </m:func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en-US" dirty="0"/>
                  <a:t>There, a PDF can take arbitrarily large values.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530725"/>
              </a:xfrm>
              <a:blipFill>
                <a:blip r:embed="rId2"/>
                <a:stretch>
                  <a:fillRect l="-444" t="-1480" b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4416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about a discrete random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some cases, the </a:t>
            </a:r>
            <a:r>
              <a:rPr lang="en-US" dirty="0">
                <a:solidFill>
                  <a:srgbClr val="FF0000"/>
                </a:solidFill>
              </a:rPr>
              <a:t>unobserved phenomenon </a:t>
            </a:r>
            <a:r>
              <a:rPr lang="en-US" dirty="0"/>
              <a:t>is inherently discrete.</a:t>
            </a:r>
          </a:p>
          <a:p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dirty="0"/>
              <a:t>. Consider a </a:t>
            </a:r>
            <a:r>
              <a:rPr lang="en-US" dirty="0">
                <a:solidFill>
                  <a:srgbClr val="FF0000"/>
                </a:solidFill>
              </a:rPr>
              <a:t>binary</a:t>
            </a:r>
            <a:r>
              <a:rPr lang="en-US" dirty="0"/>
              <a:t> signal which is observed in the presence of </a:t>
            </a:r>
            <a:r>
              <a:rPr lang="en-US" dirty="0">
                <a:solidFill>
                  <a:srgbClr val="0033CC"/>
                </a:solidFill>
              </a:rPr>
              <a:t>normally distributed noise</a:t>
            </a:r>
            <a:r>
              <a:rPr lang="en-US" dirty="0"/>
              <a:t>.</a:t>
            </a:r>
          </a:p>
          <a:p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i="1" dirty="0">
                <a:solidFill>
                  <a:srgbClr val="7030A0"/>
                </a:solidFill>
              </a:rPr>
              <a:t>.</a:t>
            </a:r>
            <a:r>
              <a:rPr lang="en-US" dirty="0"/>
              <a:t> Consider a medical </a:t>
            </a:r>
            <a:r>
              <a:rPr lang="en-US" dirty="0">
                <a:solidFill>
                  <a:srgbClr val="FF0000"/>
                </a:solidFill>
              </a:rPr>
              <a:t>diagnosis</a:t>
            </a:r>
            <a:r>
              <a:rPr lang="en-US" dirty="0"/>
              <a:t> that is made on the basis of </a:t>
            </a:r>
            <a:r>
              <a:rPr lang="en-US" dirty="0">
                <a:solidFill>
                  <a:srgbClr val="0033CC"/>
                </a:solidFill>
              </a:rPr>
              <a:t>continuous measurements</a:t>
            </a:r>
            <a:r>
              <a:rPr lang="en-US" dirty="0"/>
              <a:t>, such as temperature and blood counts.</a:t>
            </a:r>
          </a:p>
        </p:txBody>
      </p:sp>
    </p:spTree>
    <p:extLst>
      <p:ext uri="{BB962C8B-B14F-4D97-AF65-F5344CB8AC3E}">
        <p14:creationId xmlns:p14="http://schemas.microsoft.com/office/powerpoint/2010/main" val="415902866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about a discrete random variable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Instead of working with the conditioning event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which has zero probability, …</a:t>
                </a:r>
              </a:p>
              <a:p>
                <a:r>
                  <a:rPr lang="en-US" dirty="0"/>
                  <a:t>… let us first condition on the event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then take the limit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br>
                  <a:rPr lang="en-US" sz="1200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en-HK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800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HK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endParaRPr lang="en-HK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800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HK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3898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about a discrete random variable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denominator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can be evaluated by </a:t>
                </a:r>
                <a:r>
                  <a:rPr lang="en-US" dirty="0">
                    <a:solidFill>
                      <a:srgbClr val="0033CC"/>
                    </a:solidFill>
                  </a:rPr>
                  <a:t>total probability theorem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so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92751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about a discrete random variable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an event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is a discrete random variable with PMF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a continuous random variable </a:t>
                </a:r>
                <a:r>
                  <a:rPr lang="en-US" altLang="zh-CN" dirty="0"/>
                  <a:t>with</a:t>
                </a:r>
                <a:r>
                  <a:rPr lang="en-HK" altLang="zh-CN" dirty="0"/>
                  <a:t> a</a:t>
                </a:r>
                <a:r>
                  <a:rPr lang="en-US" dirty="0"/>
                  <a:t> conditional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Recall: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p>
                          </m:sub>
                        </m:s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Thus: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HK" sz="28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800" b="0" dirty="0"/>
                  <a:t>				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1481" b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69223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Signal Detection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binary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transmitted 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received signal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is standard normal noise.</a:t>
                </a:r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as a function of the observed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dirty="0"/>
                  <a:t>Conditional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, the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has a normal distribution with mean </a:t>
                </a:r>
                <a14:m>
                  <m:oMath xmlns:m="http://schemas.openxmlformats.org/officeDocument/2006/math">
                    <m:r>
                      <a:rPr lang="en-HK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and variance 1.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444" b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8359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Signal Detection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p>
                          </m:sub>
                        </m:s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HK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|1)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|1)+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HK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|−1)</m:t>
                        </m:r>
                      </m:den>
                    </m:f>
                  </m:oMath>
                </a14:m>
                <a:r>
                  <a:rPr lang="en-HK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			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num>
                      <m:den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HK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0" dirty="0"/>
                  <a:t>			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+(1−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584887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Signal Detection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Notice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→−∞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which is consistent with our intuition.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920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expectation</a:t>
                </a:r>
                <a:r>
                  <a:rPr lang="en-US" dirty="0"/>
                  <a:t> of a continuous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defined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HK" dirty="0"/>
                  <a:t>As for discrete random variables, the expectation </a:t>
                </a:r>
                <a:r>
                  <a:rPr lang="en-US" dirty="0"/>
                  <a:t>can be interpreted as </a:t>
                </a:r>
              </a:p>
              <a:p>
                <a:pPr lvl="1"/>
                <a:r>
                  <a:rPr lang="en-US" dirty="0"/>
                  <a:t>"</a:t>
                </a:r>
                <a:r>
                  <a:rPr lang="en-US" dirty="0">
                    <a:solidFill>
                      <a:srgbClr val="FF0000"/>
                    </a:solidFill>
                  </a:rPr>
                  <a:t>center of gravity</a:t>
                </a:r>
                <a:r>
                  <a:rPr lang="en-US" dirty="0"/>
                  <a:t>'' of the PDF </a:t>
                </a:r>
              </a:p>
              <a:p>
                <a:pPr lvl="1"/>
                <a:r>
                  <a:rPr lang="en-US" dirty="0"/>
                  <a:t>anticipated </a:t>
                </a:r>
                <a:r>
                  <a:rPr lang="en-US" dirty="0">
                    <a:solidFill>
                      <a:srgbClr val="FF0000"/>
                    </a:solidFill>
                  </a:rPr>
                  <a:t>average</a:t>
                </a:r>
                <a:r>
                  <a:rPr lang="en-US" dirty="0"/>
                  <a:t> value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in a large number of independent repetitions of the experiment.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56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Function of random variable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For any real-valued function</a:t>
                </a:r>
                <a:r>
                  <a:rPr lang="en-HK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HK" i="1" dirty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also a random variable. </a:t>
                </a:r>
              </a:p>
              <a:p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expectation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HK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16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and variance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th </a:t>
                </a:r>
                <a:r>
                  <a:rPr lang="en-US" dirty="0">
                    <a:solidFill>
                      <a:srgbClr val="FF0000"/>
                    </a:solidFill>
                  </a:rPr>
                  <a:t>moment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defined by </a:t>
                </a:r>
                <a14:m>
                  <m:oMath xmlns:m="http://schemas.openxmlformats.org/officeDocument/2006/math">
                    <m:r>
                      <a:rPr lang="en-HK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HK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HK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K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HK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HK" sz="2800" i="1" dirty="0">
                    <a:latin typeface="Cambria Math" panose="02040503050406030204" pitchFamily="18" charset="0"/>
                  </a:rPr>
                  <a:t>.</a:t>
                </a:r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variance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defined by</a:t>
                </a:r>
              </a:p>
              <a:p>
                <a:pPr marL="0" indent="0">
                  <a:buNone/>
                </a:pPr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HK" sz="2800" b="1" i="0" smtClean="0">
                        <a:latin typeface="Cambria Math" panose="02040503050406030204" pitchFamily="18" charset="0"/>
                      </a:rPr>
                      <m:t>𝐕</m:t>
                    </m:r>
                    <m:r>
                      <a:rPr lang="en-US" sz="2800" b="1" i="0">
                        <a:latin typeface="Cambria Math" panose="02040503050406030204" pitchFamily="18" charset="0"/>
                      </a:rPr>
                      <m:t>𝐚𝐫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1" i="0"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HK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800" dirty="0"/>
                  <a:t>         	 	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𝐄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HK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𝐕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𝐚𝐫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𝐄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HK" b="0" dirty="0">
                    <a:ea typeface="Cambria Math" panose="02040503050406030204" pitchFamily="18" charset="0"/>
                  </a:rPr>
                  <a:t>Please verify the equality. 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HK" b="1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HK" sz="3600" b="1">
                          <a:latin typeface="Cambria Math" panose="02040503050406030204" pitchFamily="18" charset="0"/>
                        </a:rPr>
                        <m:t>𝐕</m:t>
                      </m:r>
                      <m:r>
                        <a:rPr lang="en-US" sz="3600" b="1">
                          <a:latin typeface="Cambria Math" panose="02040503050406030204" pitchFamily="18" charset="0"/>
                        </a:rPr>
                        <m:t>𝐚𝐫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HK" sz="3200" b="1">
                          <a:latin typeface="Cambria Math" panose="02040503050406030204" pitchFamily="18" charset="0"/>
                        </a:rPr>
                        <m:t>𝐕</m:t>
                      </m:r>
                      <m:r>
                        <a:rPr lang="en-US" sz="3200" b="1">
                          <a:latin typeface="Cambria Math" panose="02040503050406030204" pitchFamily="18" charset="0"/>
                        </a:rPr>
                        <m:t>𝐚𝐫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8782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Uniform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</a:t>
                </a:r>
                <a:r>
                  <a:rPr lang="en-US" dirty="0">
                    <a:solidFill>
                      <a:srgbClr val="FF0000"/>
                    </a:solidFill>
                  </a:rPr>
                  <a:t>uniform</a:t>
                </a:r>
                <a:r>
                  <a:rPr lang="en-US" dirty="0"/>
                  <a:t> random variable with PDF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0,          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m:rPr>
                                  <m:nor/>
                                </m:rPr>
                                <a:rPr lang="en-HK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trlPr>
                          <a:rPr lang="is-I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charset="0"/>
                          </a:rPr>
                          <m:t>𝑎</m:t>
                        </m:r>
                      </m:sub>
                      <m:sup>
                        <m:r>
                          <a:rPr lang="en-US" altLang="zh-CN" b="0" i="1" smtClean="0">
                            <a:latin typeface="Cambria Math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bg-BG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bg-BG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𝑎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charset="0"/>
                          </a:rPr>
                          <m:t>𝑑𝑥</m:t>
                        </m:r>
                      </m:e>
                    </m:nary>
                    <m:r>
                      <a:rPr lang="en-US" altLang="zh-CN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charset="0"/>
                          </a:rPr>
                          <m:t>𝑏</m:t>
                        </m:r>
                        <m:r>
                          <a:rPr lang="en-US" altLang="zh-CN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charset="0"/>
                          </a:rPr>
                          <m:t>𝑎</m:t>
                        </m:r>
                      </m:den>
                    </m:f>
                    <m:r>
                      <a:rPr lang="bg-BG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f>
                      <m:fPr>
                        <m:ctrlPr>
                          <a:rPr lang="bg-BG" altLang="zh-CN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en-US" altLang="zh-CN" b="0" i="1" smtClean="0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bg-BG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bg-BG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𝑎𝑏</m:t>
                        </m:r>
                        <m:r>
                          <a:rPr lang="en-US" altLang="zh-CN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b="0" dirty="0">
                    <a:ea typeface="Cambria Math" panose="020405030504060302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HK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𝐕𝐚𝐫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0" smtClean="0">
                            <a:latin typeface="Cambria Math" charset="0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bg-BG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1630" b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222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Example: Exponential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An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exponential</a:t>
                </a:r>
                <a:r>
                  <a:rPr kumimoji="1" lang="en-US" altLang="zh-CN" dirty="0"/>
                  <a:t> random variable has PDF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1" lang="cs-CZ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cs-CZ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1" lang="cs-CZ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sSup>
                                <m:sSupPr>
                                  <m:ctrlPr>
                                    <a:rPr kumimoji="1" lang="cs-CZ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𝜆</m:t>
                                  </m:r>
                                  <m:r>
                                    <a:rPr kumimoji="1"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kumimoji="1"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kumimoji="1" lang="en-HK" altLang="zh-CN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a:rPr kumimoji="1"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kumimoji="1" lang="en-US" altLang="zh-C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≥0       </m:t>
                              </m:r>
                            </m:e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0,          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b="0" i="0" smtClean="0">
                                  <a:latin typeface="Cambria Math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1" lang="en-HK" altLang="zh-CN" b="0" dirty="0"/>
              </a:p>
              <a:p>
                <a:r>
                  <a:rPr kumimoji="1" lang="en-HK" altLang="zh-CN" dirty="0"/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HK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HK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HK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kumimoji="1" lang="en-HK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HK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HK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HK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1" lang="en-US" altLang="zh-CN" dirty="0"/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3733800"/>
            <a:ext cx="7010400" cy="23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41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Example: Exponential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is-IS" altLang="zh-CN" dirty="0"/>
                  <a:t>Note: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kumimoji="1" lang="is-I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i="1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kumimoji="1" lang="is-I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r>
                          <a:rPr kumimoji="1" lang="cs-CZ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sSup>
                          <m:sSupPr>
                            <m:ctrlPr>
                              <a:rPr kumimoji="1" lang="cs-CZ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𝑑𝑥</m:t>
                        </m:r>
                      </m:e>
                    </m:nary>
                    <m:r>
                      <a:rPr kumimoji="1" lang="en-US" altLang="zh-CN" i="1">
                        <a:latin typeface="Cambria Math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kumimoji="1" lang="cs-CZ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∞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altLang="zh-CN" i="1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zh-CN" i="1">
                        <a:latin typeface="Cambria Math" charset="0"/>
                      </a:rPr>
                      <m:t>1</m:t>
                    </m:r>
                  </m:oMath>
                </a14:m>
                <a:r>
                  <a:rPr kumimoji="1" lang="en-US" altLang="zh-CN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/>
                      </a:rPr>
                      <m:t>𝑑</m:t>
                    </m:r>
                    <m:r>
                      <a:rPr kumimoji="1" lang="en-US" altLang="zh-CN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/>
                          </a:rPr>
                          <m:t>𝜆</m:t>
                        </m:r>
                        <m:r>
                          <a:rPr kumimoji="1" lang="en-US" altLang="zh-CN" b="0" i="1" smtClean="0">
                            <a:latin typeface="Cambria Math"/>
                          </a:rPr>
                          <m:t>𝑥</m:t>
                        </m:r>
                      </m:sup>
                    </m:sSup>
                    <m:r>
                      <a:rPr kumimoji="1" lang="en-US" altLang="zh-CN" b="0" i="1" smtClean="0">
                        <a:latin typeface="Cambria Math"/>
                      </a:rPr>
                      <m:t>)/</m:t>
                    </m:r>
                    <m:r>
                      <a:rPr kumimoji="1" lang="en-US" altLang="zh-CN" b="0" i="1" smtClean="0">
                        <a:latin typeface="Cambria Math"/>
                      </a:rPr>
                      <m:t>𝑑𝑥</m:t>
                    </m:r>
                    <m:r>
                      <a:rPr kumimoji="1" lang="en-US" altLang="zh-CN" b="0" i="1" smtClean="0">
                        <a:latin typeface="Cambria Math"/>
                      </a:rPr>
                      <m:t>=−</m:t>
                    </m:r>
                    <m:r>
                      <a:rPr kumimoji="1" lang="en-US" altLang="zh-CN" b="0" i="1" smtClean="0">
                        <a:latin typeface="Cambria Math"/>
                      </a:rPr>
                      <m:t>𝜆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kumimoji="1" lang="en-US" altLang="zh-CN" i="1">
                            <a:latin typeface="Cambria Math"/>
                          </a:rPr>
                          <m:t>−</m:t>
                        </m:r>
                        <m:r>
                          <a:rPr kumimoji="1" lang="en-US" altLang="zh-CN" i="1">
                            <a:latin typeface="Cambria Math"/>
                          </a:rPr>
                          <m:t>𝜆</m:t>
                        </m:r>
                        <m:r>
                          <a:rPr kumimoji="1" lang="en-US" altLang="zh-CN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kumimoji="1" lang="en-US" altLang="zh-CN" dirty="0"/>
                  <a:t>.</a:t>
                </a:r>
              </a:p>
              <a:p>
                <a:r>
                  <a:rPr kumimoji="1" lang="en-US" altLang="zh-CN" dirty="0"/>
                  <a:t>Tail: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solidFill>
                          <a:srgbClr val="FF0000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≥</m:t>
                        </m:r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</m:d>
                    <m:r>
                      <a:rPr kumimoji="1" lang="en-US" altLang="zh-CN" sz="2800" i="1">
                        <a:latin typeface="Cambria Math" charset="0"/>
                      </a:rPr>
                      <m:t>=</m:t>
                    </m:r>
                    <m:nary>
                      <m:naryPr>
                        <m:ctrlPr>
                          <a:rPr kumimoji="1" lang="is-IS" altLang="zh-C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sz="2800" i="1">
                            <a:latin typeface="Cambria Math" charset="0"/>
                          </a:rPr>
                          <m:t>𝑎</m:t>
                        </m:r>
                      </m:sub>
                      <m:sup>
                        <m:r>
                          <a:rPr kumimoji="1" lang="is-IS" altLang="zh-C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r>
                          <a:rPr kumimoji="1" lang="cs-CZ" altLang="zh-C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sSup>
                          <m:sSupPr>
                            <m:ctrlPr>
                              <a:rPr kumimoji="1" lang="cs-CZ" altLang="zh-CN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kumimoji="1" lang="en-US" altLang="zh-CN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r>
                              <a:rPr kumimoji="1" lang="en-US" altLang="zh-CN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  <m:r>
                          <a:rPr kumimoji="1" lang="en-US" altLang="zh-C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𝑑𝑥</m:t>
                        </m:r>
                      </m:e>
                    </m:nary>
                    <m:r>
                      <a:rPr kumimoji="1" lang="en-US" altLang="zh-CN" sz="2800" i="1">
                        <a:latin typeface="Cambria Math" charset="0"/>
                      </a:rPr>
                      <m:t>=</m:t>
                    </m:r>
                    <m:r>
                      <a:rPr kumimoji="1" lang="en-US" altLang="zh-CN" sz="2800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kumimoji="1" lang="cs-CZ" altLang="zh-CN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kumimoji="1" lang="en-US" altLang="zh-C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r>
                          <a:rPr kumimoji="1" lang="en-US" altLang="zh-CN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∞</m:t>
                            </m:r>
                          </m:num>
                          <m:den>
                            <m:r>
                              <a:rPr lang="en-US" altLang="zh-CN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r>
                      <a:rPr lang="en-US" altLang="zh-CN" sz="2800" i="1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cs-CZ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r>
                          <a:rPr kumimoji="1" lang="en-US" altLang="zh-CN" sz="280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3733800"/>
            <a:ext cx="7010400" cy="23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616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Example: Exponential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kumimoji="1" lang="en-US" altLang="zh-CN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trlPr>
                          <a:rPr kumimoji="1" lang="is-I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i="1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kumimoji="1" lang="is-I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kumimoji="1" lang="cs-CZ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sSup>
                          <m:sSupPr>
                            <m:ctrlPr>
                              <a:rPr kumimoji="1" lang="cs-CZ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𝑑𝑥</m:t>
                        </m:r>
                      </m:e>
                    </m:nary>
                    <m:r>
                      <a:rPr kumimoji="1"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trlPr>
                          <a:rPr kumimoji="1" lang="is-I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i="1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kumimoji="1" lang="is-I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kumimoji="1" lang="cs-CZ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CN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sSup>
                        <m:sSupPr>
                          <m:ctrlPr>
                            <a:rPr kumimoji="1" lang="cs-CZ" altLang="zh-CN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∞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kumimoji="1" lang="is-I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i="1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kumimoji="1" lang="is-I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kumimoji="1" lang="cs-CZ" altLang="zh-CN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</m:e>
                      </m:nary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=0−</m:t>
                      </m:r>
                      <m:f>
                        <m:fPr>
                          <m:ctrlPr>
                            <a:rPr kumimoji="1" lang="bg-BG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cs-CZ" altLang="zh-CN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∞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bg-BG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altLang="zh-CN" b="0" i="1" dirty="0">
                  <a:latin typeface="Cambria Math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altLang="zh-CN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Recall integral by parts</a:t>
                </a:r>
                <a:r>
                  <a:rPr lang="en-US" altLang="zh-CN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𝑢𝑑𝑣</m:t>
                        </m:r>
                      </m:e>
                    </m:nary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/>
                        <a:ea typeface="Cambria Math" panose="02040503050406030204" pitchFamily="18" charset="0"/>
                      </a:rPr>
                      <m:t>𝑢𝑣</m:t>
                    </m:r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subHide m:val="on"/>
                        <m:supHide m:val="on"/>
                        <m:ctrlP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𝑣𝑑𝑢</m:t>
                        </m:r>
                      </m:e>
                    </m:nary>
                  </m:oMath>
                </a14:m>
                <a:r>
                  <a:rPr lang="en-US" altLang="zh-CN" b="0" dirty="0">
                    <a:ea typeface="Cambria Math" panose="020405030504060302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altLang="zh-CN" b="1" i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i="1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kumimoji="1" lang="is-I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i="1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kumimoji="1" lang="is-I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kumimoji="1" lang="is-I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cs-CZ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sSup>
                          <m:sSupPr>
                            <m:ctrlPr>
                              <a:rPr kumimoji="1" lang="cs-CZ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𝑑𝑥</m:t>
                        </m:r>
                      </m:e>
                    </m:nary>
                  </m:oMath>
                </a14:m>
                <a:endParaRPr kumimoji="1" lang="en-US" altLang="zh-CN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sSup>
                        <m:sSupPr>
                          <m:ctrlPr>
                            <a:rPr kumimoji="1" lang="is-IS" altLang="zh-CN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cs-CZ" altLang="zh-CN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∞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den>
                          </m:f>
                        </m:e>
                      </m:d>
                      <m:r>
                        <a:rPr lang="en-US" altLang="zh-CN">
                          <a:latin typeface="Cambria Math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kumimoji="1" lang="is-I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i="1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kumimoji="1" lang="is-I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kumimoji="1" lang="cs-CZ" altLang="zh-CN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𝑥𝑒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</m:e>
                      </m:nary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  <m:r>
                        <a:rPr kumimoji="1" lang="en-US" altLang="zh-CN" b="1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</m:e>
                      </m:d>
                      <m:r>
                        <a:rPr kumimoji="1" lang="en-US" altLang="zh-C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kumimoji="1" lang="en-US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kumimoji="1" lang="bg-BG" altLang="zh-CN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kumimoji="1" lang="en-US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en-US" altLang="zh-CN" dirty="0"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HK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𝐕</m:t>
                    </m:r>
                    <m:r>
                      <a:rPr kumimoji="1" lang="en-US" altLang="zh-CN" b="1" i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𝐚𝐫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</m:e>
                    </m:d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kumimoji="1" lang="en-US" altLang="zh-CN" b="1" i="0">
                        <a:latin typeface="Cambria Math" charset="0"/>
                        <a:ea typeface="Cambria Math" charset="0"/>
                        <a:cs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b="1" i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𝐄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kumimoji="1" lang="en-US" altLang="zh-CN" b="1" i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sup>
                    </m:sSup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kumimoji="1" lang="en-US" altLang="zh-CN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a:rPr kumimoji="1" lang="bg-BG" altLang="zh-CN" i="1">
                        <a:solidFill>
                          <a:srgbClr val="FF0000"/>
                        </a:solidFill>
                        <a:latin typeface="Cambria Math"/>
                        <a:ea typeface="Cambria Math" charset="0"/>
                        <a:cs typeface="Cambria Math" charset="0"/>
                      </a:rPr>
                      <m:t>/</m:t>
                    </m:r>
                    <m:sSup>
                      <m:sSupPr>
                        <m:ctrlPr>
                          <a:rPr kumimoji="1" lang="bg-BG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83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Continuous Random Variables and PDFs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altLang="zh-CN" dirty="0"/>
              <a:t>Cumulative Distribution Functions</a:t>
            </a:r>
            <a:endParaRPr lang="en-US" dirty="0"/>
          </a:p>
          <a:p>
            <a:r>
              <a:rPr lang="en-US" dirty="0"/>
              <a:t>Normal Random Variables</a:t>
            </a:r>
          </a:p>
          <a:p>
            <a:r>
              <a:rPr lang="en-US" dirty="0"/>
              <a:t>Joint PDFs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The Continuous Bayes’ Rule</a:t>
            </a:r>
          </a:p>
        </p:txBody>
      </p:sp>
    </p:spTree>
    <p:extLst>
      <p:ext uri="{BB962C8B-B14F-4D97-AF65-F5344CB8AC3E}">
        <p14:creationId xmlns:p14="http://schemas.microsoft.com/office/powerpoint/2010/main" val="401814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Example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Time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kumimoji="1" lang="en-US" altLang="zh-CN" dirty="0"/>
                  <a:t> of a meteorite first lands in Sahara.</a:t>
                </a:r>
              </a:p>
              <a:p>
                <a:r>
                  <a:rPr kumimoji="1" lang="en-US" altLang="zh-CN" dirty="0"/>
                  <a:t>An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exponential</a:t>
                </a:r>
                <a:r>
                  <a:rPr kumimoji="1" lang="en-US" altLang="zh-CN" dirty="0"/>
                  <a:t> </a:t>
                </a:r>
                <a:r>
                  <a:rPr kumimoji="1" lang="en-US" altLang="zh-CN" dirty="0" err="1"/>
                  <a:t>r.v</a:t>
                </a:r>
                <a:r>
                  <a:rPr kumimoji="1" lang="en-US" altLang="zh-CN" dirty="0"/>
                  <a:t>. with mean of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10</a:t>
                </a:r>
                <a:r>
                  <a:rPr kumimoji="1" lang="en-US" altLang="zh-CN" dirty="0"/>
                  <a:t> days.</a:t>
                </a:r>
              </a:p>
              <a:p>
                <a:r>
                  <a:rPr kumimoji="1" lang="en-US" altLang="zh-CN" dirty="0"/>
                  <a:t>Since </a:t>
                </a:r>
                <a14:m>
                  <m:oMath xmlns:m="http://schemas.openxmlformats.org/officeDocument/2006/math">
                    <m:r>
                      <a:rPr kumimoji="1" lang="en-US" altLang="zh-CN" b="1">
                        <a:solidFill>
                          <a:srgbClr val="FF0000"/>
                        </a:solidFill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kumimoji="1" lang="en-HK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=1/</m:t>
                    </m:r>
                    <m:r>
                      <a:rPr kumimoji="1" lang="en-HK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1" lang="en-US" altLang="zh-CN" dirty="0"/>
                  <a:t>, we have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type m:val="skw"/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1" lang="en-US" altLang="zh-CN" dirty="0"/>
                  <a:t>.</a:t>
                </a:r>
              </a:p>
              <a:p>
                <a:r>
                  <a:rPr kumimoji="1"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kumimoji="1"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What’s the probability of it first lands in </a:t>
                </a:r>
                <a:r>
                  <a:rPr kumimoji="1"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6am – 6pm </a:t>
                </a:r>
                <a:r>
                  <a:rPr kumimoji="1"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first day?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bg-BG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4</m:t>
                            </m:r>
                          </m:den>
                        </m:f>
                        <m:r>
                          <a:rPr kumimoji="1" lang="bg-BG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≤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≤</m:t>
                        </m:r>
                        <m:f>
                          <m:fPr>
                            <m:ctrlPr>
                              <a:rPr kumimoji="1" lang="bg-BG" altLang="zh-CN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kumimoji="1" lang="en-US" altLang="zh-CN" b="0" i="1" smtClean="0">
                        <a:latin typeface="Cambria Math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𝑋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≥</m:t>
                        </m:r>
                        <m:f>
                          <m:fPr>
                            <m:ctrlPr>
                              <a:rPr kumimoji="1" lang="bg-BG" altLang="zh-CN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kumimoji="1" lang="en-US" altLang="zh-CN" b="0" i="1" smtClean="0">
                        <a:latin typeface="Cambria Math" charset="0"/>
                      </a:rPr>
                      <m:t>−</m:t>
                    </m:r>
                    <m:r>
                      <a:rPr kumimoji="1" lang="en-US" altLang="zh-CN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𝑋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≥</m:t>
                        </m:r>
                        <m:f>
                          <m:fPr>
                            <m:ctrlPr>
                              <a:rPr kumimoji="1" lang="bg-BG" altLang="zh-CN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kumimoji="1" lang="en-US" altLang="zh-CN" b="0" i="1" dirty="0">
                  <a:latin typeface="Cambria Math" panose="02040503050406030204" pitchFamily="18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kumimoji="1" lang="en-US" altLang="zh-CN" b="0" dirty="0"/>
                  <a:t>			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40</m:t>
                            </m:r>
                          </m:den>
                        </m:f>
                      </m:sup>
                    </m:sSup>
                    <m:r>
                      <a:rPr kumimoji="1" lang="en-US" altLang="zh-CN" b="0" i="1" smtClean="0"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charset="0"/>
                              </a:rPr>
                              <m:t>40</m:t>
                            </m:r>
                          </m:den>
                        </m:f>
                      </m:sup>
                    </m:sSup>
                    <m:r>
                      <a:rPr kumimoji="1" lang="en-US" altLang="zh-CN" b="0" i="1" smtClean="0">
                        <a:latin typeface="Cambria Math" charset="0"/>
                      </a:rPr>
                      <m:t>=0.0476</m:t>
                    </m:r>
                  </m:oMath>
                </a14:m>
                <a:r>
                  <a:rPr kumimoji="1" lang="en-HK" altLang="zh-CN" dirty="0"/>
                  <a:t>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990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Continuous Random Variables and PDFs</a:t>
            </a:r>
            <a:endParaRPr lang="en-US" dirty="0"/>
          </a:p>
          <a:p>
            <a:r>
              <a:rPr lang="en-US" altLang="zh-CN" dirty="0">
                <a:solidFill>
                  <a:srgbClr val="FF0000"/>
                </a:solidFill>
              </a:rPr>
              <a:t>Cumulative Distribution Functions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Normal Random Variables</a:t>
            </a:r>
          </a:p>
          <a:p>
            <a:r>
              <a:rPr lang="en-US" dirty="0"/>
              <a:t>Joint PDFs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The Continuous Bayes’ Rule</a:t>
            </a:r>
          </a:p>
        </p:txBody>
      </p:sp>
    </p:spTree>
    <p:extLst>
      <p:ext uri="{BB962C8B-B14F-4D97-AF65-F5344CB8AC3E}">
        <p14:creationId xmlns:p14="http://schemas.microsoft.com/office/powerpoint/2010/main" val="104876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Cumulative Distribution Function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cumulative distribution function</a:t>
                </a:r>
                <a:r>
                  <a:rPr lang="en-US" altLang="zh-CN" dirty="0"/>
                  <a:t>, or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CDF</a:t>
                </a:r>
                <a:r>
                  <a:rPr lang="en-US" altLang="zh-CN" dirty="0"/>
                  <a:t>, of a random variable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HK" altLang="zh-CN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CN" b="0" dirty="0"/>
                  <a:t> 		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HK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discrete</m:t>
                              </m:r>
                              <m:r>
                                <a:rPr lang="en-HK" altLang="zh-CN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nary>
                                <m:naryPr>
                                  <m:ctrlP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nary>
                              <m:r>
                                <a:rPr lang="en-HK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continuous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dirty="0"/>
              </a:p>
              <a:p>
                <a:r>
                  <a:rPr lang="en-US" altLang="zh-CN" dirty="0"/>
                  <a:t>The CDF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/>
                  <a:t>“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accumulates</a:t>
                </a:r>
                <a:r>
                  <a:rPr lang="en-US" altLang="zh-CN" dirty="0"/>
                  <a:t>” probability “up to” the value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1407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229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CDF for discrete case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55456"/>
            <a:ext cx="8229601" cy="47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42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CDF for continuous case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295399"/>
            <a:ext cx="8229600" cy="48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67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Properties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altLang="zh-CN" dirty="0"/>
                  <a:t> is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monotonically increasing</a:t>
                </a:r>
                <a:r>
                  <a:rPr lang="en-US" altLang="zh-CN" dirty="0"/>
                  <a:t>:</a:t>
                </a:r>
              </a:p>
              <a:p>
                <a:pPr marL="0" indent="0" algn="ctr">
                  <a:buNone/>
                </a:pPr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)≤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func>
                      <m:func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 is discrete,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altLang="zh-CN" dirty="0"/>
                  <a:t> is piecewise constant. </a:t>
                </a:r>
              </a:p>
              <a:p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 is continuous,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altLang="zh-CN" dirty="0"/>
                  <a:t> is continuous and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HK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HK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54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maximum of several random variables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/>
                  <a:t>Take a test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three</a:t>
                </a:r>
                <a:r>
                  <a:rPr lang="en-US" altLang="zh-CN" dirty="0"/>
                  <a:t> times with score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{1,..,10}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r>
                  <a:rPr lang="en-US" altLang="zh-CN" dirty="0"/>
                  <a:t>The final score is 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maximum</a:t>
                </a:r>
                <a:r>
                  <a:rPr lang="en-US" altLang="zh-CN" dirty="0"/>
                  <a:t> of the scores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HK" altLang="zh-CN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HK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takes values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{1,..,10} </m:t>
                    </m:r>
                  </m:oMath>
                </a14:m>
                <a:r>
                  <a:rPr lang="en-US" altLang="zh-CN" dirty="0"/>
                  <a:t>eually likely, and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’s are independent.</a:t>
                </a:r>
              </a:p>
              <a:p>
                <a:r>
                  <a:rPr lang="en-US" altLang="zh-CN" dirty="0"/>
                  <a:t>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CDF</a:t>
                </a:r>
                <a:r>
                  <a:rPr lang="en-US" altLang="zh-CN" dirty="0"/>
                  <a:t> of the final score </a:t>
                </a:r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 is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en-US" altLang="zh-CN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b="0" dirty="0"/>
                  <a:t>	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en-HK" altLang="zh-CN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b="0" dirty="0"/>
                  <a:t>	    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/10)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2826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894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maximum of several random variables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Take a test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three</a:t>
                </a:r>
                <a:r>
                  <a:rPr lang="en-US" altLang="zh-CN" dirty="0"/>
                  <a:t> times with score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{1,..,10}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r>
                  <a:rPr lang="en-US" altLang="zh-CN" dirty="0"/>
                  <a:t>The final score is 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maximum</a:t>
                </a:r>
                <a:r>
                  <a:rPr lang="en-US" altLang="zh-CN" dirty="0"/>
                  <a:t> of the scores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HK" altLang="zh-CN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K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K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HK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takes values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{1,..,10} </m:t>
                    </m:r>
                  </m:oMath>
                </a14:m>
                <a:r>
                  <a:rPr lang="en-US" altLang="zh-CN" dirty="0"/>
                  <a:t>eually likely, and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’s are independent.</a:t>
                </a:r>
              </a:p>
              <a:p>
                <a:r>
                  <a:rPr lang="en-US" altLang="zh-CN" dirty="0"/>
                  <a:t>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PDF</a:t>
                </a:r>
                <a:r>
                  <a:rPr lang="en-US" altLang="zh-CN" dirty="0"/>
                  <a:t> of the final score </a:t>
                </a:r>
                <a14:m>
                  <m:oMath xmlns:m="http://schemas.openxmlformats.org/officeDocument/2006/math">
                    <m:r>
                      <a:rPr lang="en-HK" altLang="zh-CN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 is </a:t>
                </a:r>
                <a:endParaRPr lang="en-HK" altLang="zh-CN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dirty="0"/>
              </a:p>
              <a:p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388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Geometric and Exponential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CDN for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geometric</a:t>
                </a:r>
                <a:r>
                  <a:rPr lang="en-US" altLang="zh-CN" dirty="0"/>
                  <a:t> random variable: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𝑔𝑒𝑜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1−(1−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CN" b="0" dirty="0"/>
                  <a:t>		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/>
                  <a:t> for </a:t>
                </a:r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=1,2,…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CDN for </a:t>
                </a:r>
                <a:r>
                  <a:rPr lang="en-US" altLang="zh-CN" dirty="0">
                    <a:solidFill>
                      <a:srgbClr val="FF9900"/>
                    </a:solidFill>
                  </a:rPr>
                  <a:t>exponential</a:t>
                </a:r>
                <a:r>
                  <a:rPr lang="en-US" altLang="zh-CN" dirty="0"/>
                  <a:t> random variable:</a:t>
                </a:r>
              </a:p>
              <a:p>
                <a:r>
                  <a:rPr lang="en-US" altLang="zh-CN" dirty="0"/>
                  <a:t>When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US" altLang="zh-CN" dirty="0">
                    <a:ea typeface="Cambria Math" panose="02040503050406030204" pitchFamily="18" charset="0"/>
                  </a:rPr>
                  <a:t>:</a:t>
                </a:r>
                <a:r>
                  <a:rPr lang="en-HK" altLang="zh-CN" b="0" i="0" dirty="0"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/>
              </a:p>
              <a:p>
                <a:r>
                  <a:rPr lang="en-US" altLang="zh-CN" b="0" dirty="0"/>
                  <a:t>When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altLang="zh-CN" b="0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  <m:e>
                        <m:r>
                          <a:rPr kumimoji="1" lang="cs-CZ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sSup>
                          <m:sSupPr>
                            <m:ctrlPr>
                              <a:rPr kumimoji="1" lang="cs-CZ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kumimoji="1"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𝑑𝑡</m:t>
                        </m:r>
                      </m:e>
                    </m:nary>
                  </m:oMath>
                </a14:m>
                <a:br>
                  <a:rPr kumimoji="1" lang="en-HK" altLang="zh-CN" i="1" dirty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</a:br>
                <a:r>
                  <a:rPr kumimoji="1" lang="en-HK" altLang="zh-CN" i="1" dirty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kumimoji="1" lang="cs-CZ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fPr>
                          <m:num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𝑥</m:t>
                            </m:r>
                          </m:num>
                          <m:den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  <a:ea typeface="Cambria Math" charset="0"/>
                      </a:rPr>
                      <m:t>=</m:t>
                    </m:r>
                    <m:r>
                      <a:rPr kumimoji="1" lang="en-US" altLang="zh-CN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1−</m:t>
                    </m:r>
                    <m:sSup>
                      <m:sSupPr>
                        <m:ctrlPr>
                          <a:rPr kumimoji="1" lang="cs-CZ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FF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FF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kumimoji="1" lang="en-US" altLang="zh-CN" i="1">
                            <a:solidFill>
                              <a:srgbClr val="FF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r>
                          <a:rPr kumimoji="1"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38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Geometric and Exponential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𝑔𝑒𝑜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i="1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1−</m:t>
                    </m:r>
                    <m:sSup>
                      <m:sSupPr>
                        <m:ctrlPr>
                          <a:rPr kumimoji="1" lang="cs-CZ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FF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FF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kumimoji="1" lang="en-US" altLang="zh-CN" i="1">
                            <a:solidFill>
                              <a:srgbClr val="FF99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r>
                          <a:rPr kumimoji="1" lang="en-US" altLang="zh-CN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cs-CZ" altLang="zh-C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kumimoji="1"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𝜆𝛿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=1−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𝑝</m:t>
                    </m:r>
                  </m:oMath>
                </a14:m>
                <a:r>
                  <a:rPr lang="en-US" altLang="zh-CN" dirty="0"/>
                  <a:t>, then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𝑔𝑒𝑜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kumimoji="1" lang="en-HK" altLang="zh-CN" dirty="0"/>
                  <a:t>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363" y="2895601"/>
            <a:ext cx="5469237" cy="323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6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Random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We’ve learned </a:t>
            </a:r>
            <a:r>
              <a:rPr lang="en-HK" dirty="0">
                <a:solidFill>
                  <a:srgbClr val="FF0000"/>
                </a:solidFill>
              </a:rPr>
              <a:t>discrete</a:t>
            </a:r>
            <a:r>
              <a:rPr lang="en-HK" dirty="0"/>
              <a:t> random variables, which can be used for dice rolling, coin flipping, etc.</a:t>
            </a:r>
          </a:p>
          <a:p>
            <a:r>
              <a:rPr lang="en-HK" dirty="0"/>
              <a:t>Random variables with a </a:t>
            </a:r>
            <a:r>
              <a:rPr lang="en-HK" dirty="0">
                <a:solidFill>
                  <a:srgbClr val="FF0000"/>
                </a:solidFill>
              </a:rPr>
              <a:t>continuous</a:t>
            </a:r>
            <a:r>
              <a:rPr lang="en-HK" dirty="0"/>
              <a:t> range </a:t>
            </a:r>
            <a:r>
              <a:rPr lang="en-US" dirty="0"/>
              <a:t>of possible values are quite common.</a:t>
            </a:r>
          </a:p>
          <a:p>
            <a:pPr lvl="1"/>
            <a:r>
              <a:rPr lang="en-US" dirty="0"/>
              <a:t>velocity of a vehicle traveling along the highway</a:t>
            </a:r>
          </a:p>
          <a:p>
            <a:r>
              <a:rPr lang="en-US" dirty="0"/>
              <a:t>Continuous random variables are useful: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finer-grained </a:t>
            </a:r>
            <a:r>
              <a:rPr lang="en-US" dirty="0"/>
              <a:t>than discrete random variables</a:t>
            </a:r>
          </a:p>
          <a:p>
            <a:pPr lvl="1"/>
            <a:r>
              <a:rPr lang="en-US" dirty="0"/>
              <a:t>able to exploit powerful </a:t>
            </a:r>
            <a:r>
              <a:rPr lang="en-US" dirty="0">
                <a:solidFill>
                  <a:srgbClr val="FF0000"/>
                </a:solidFill>
              </a:rPr>
              <a:t>tools from calculus</a:t>
            </a:r>
            <a:r>
              <a:rPr lang="en-US" dirty="0"/>
              <a:t>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46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Continuous Random Variables and PDFs</a:t>
            </a:r>
            <a:endParaRPr lang="en-US" dirty="0"/>
          </a:p>
          <a:p>
            <a:r>
              <a:rPr lang="en-US" altLang="zh-CN" dirty="0"/>
              <a:t>Cumulative Distribution Functions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Normal Random Variables</a:t>
            </a:r>
          </a:p>
          <a:p>
            <a:r>
              <a:rPr lang="en-US" dirty="0"/>
              <a:t>Joint PDFs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The Continuous Bayes’ Rule</a:t>
            </a:r>
          </a:p>
        </p:txBody>
      </p:sp>
    </p:spTree>
    <p:extLst>
      <p:ext uri="{BB962C8B-B14F-4D97-AF65-F5344CB8AC3E}">
        <p14:creationId xmlns:p14="http://schemas.microsoft.com/office/powerpoint/2010/main" val="1163671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Normal Random Variable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A continuous random variable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normal</a:t>
                </a:r>
                <a:r>
                  <a:rPr lang="en-US" altLang="zh-CN" dirty="0"/>
                  <a:t>, or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Gaussian</a:t>
                </a:r>
                <a:r>
                  <a:rPr lang="en-US" altLang="zh-CN" dirty="0"/>
                  <a:t>, if it has a PDF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br>
                  <a:rPr lang="en-HK" altLang="zh-CN" b="0" dirty="0"/>
                </a:br>
                <a:r>
                  <a:rPr lang="en-HK" altLang="zh-CN" b="0" dirty="0"/>
                  <a:t>   </a:t>
                </a:r>
                <a:r>
                  <a:rPr lang="en-HK" altLang="zh-CN" dirty="0"/>
                  <a:t>for some </a:t>
                </a:r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It can be verified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0846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810000"/>
                <a:ext cx="8229600" cy="232092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A normal PDF and CDF with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HK" altLang="zh-CN" dirty="0"/>
                  <a:t>.</a:t>
                </a:r>
              </a:p>
              <a:p>
                <a:pPr lvl="1"/>
                <a:r>
                  <a:rPr lang="en-US" altLang="zh-CN" dirty="0"/>
                  <a:t>The PDF is symmetric around its mean </a:t>
                </a:r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/>
                  <a:t>, and has a characteristic bell shape. 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810000"/>
                <a:ext cx="8229600" cy="2320925"/>
              </a:xfrm>
              <a:blipFill rotWithShape="0">
                <a:blip r:embed="rId2"/>
                <a:stretch>
                  <a:fillRect l="-593" t="-3412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69" y="1219200"/>
            <a:ext cx="7073231" cy="23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37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810000"/>
                <a:ext cx="8229600" cy="232092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A normal PDF and CDF with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=1,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HK" altLang="zh-CN" dirty="0"/>
                  <a:t>.</a:t>
                </a:r>
              </a:p>
              <a:p>
                <a:pPr lvl="1"/>
                <a:r>
                  <a:rPr lang="en-US" altLang="zh-CN" dirty="0"/>
                  <a:t>As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altLang="zh-CN" dirty="0"/>
                  <a:t> gets further from </a:t>
                </a:r>
                <a14:m>
                  <m:oMath xmlns:m="http://schemas.openxmlformats.org/officeDocument/2006/math">
                    <m:r>
                      <a:rPr lang="en-HK" altLang="zh-CN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/>
                  <a:t>. the term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altLang="zh-CN" dirty="0"/>
                  <a:t> decreases very rapidly. In this figure, the PDF is very close to zero outside the interval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−1,3</m:t>
                        </m:r>
                      </m:e>
                    </m:d>
                  </m:oMath>
                </a14:m>
                <a:r>
                  <a:rPr lang="en-US" altLang="zh-CN" dirty="0"/>
                  <a:t>. 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810000"/>
                <a:ext cx="8229600" cy="2320925"/>
              </a:xfrm>
              <a:blipFill rotWithShape="1">
                <a:blip r:embed="rId2"/>
                <a:stretch>
                  <a:fillRect l="-593" t="-3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69" y="1219200"/>
            <a:ext cx="7073231" cy="23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4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Mean and variance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PDF is symmetric around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/>
                  <a:t>, so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  <a:p>
                <a:endParaRPr lang="en-HK" altLang="zh-CN" dirty="0"/>
              </a:p>
              <a:p>
                <a:r>
                  <a:rPr lang="en-HK" altLang="zh-CN" dirty="0"/>
                  <a:t>It turns out that </a:t>
                </a:r>
                <a14:m>
                  <m:oMath xmlns:m="http://schemas.openxmlformats.org/officeDocument/2006/math">
                    <m:r>
                      <a:rPr lang="en-HK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𝐕</m:t>
                    </m:r>
                    <m:r>
                      <a:rPr lang="en-US" altLang="zh-CN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𝐚𝐫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i="1" dirty="0">
                    <a:latin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590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Variance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HK" altLang="zh-CN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𝐕</m:t>
                    </m:r>
                    <m:r>
                      <a:rPr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𝐚𝐫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br>
                  <a:rPr lang="en-HK" altLang="zh-CN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rad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altLang="zh-CN" i="1" dirty="0">
                    <a:latin typeface="Cambria Math" panose="02040503050406030204" pitchFamily="18" charset="0"/>
                  </a:rPr>
                  <a:t> </a:t>
                </a:r>
                <a:br>
                  <a:rPr lang="en-HK" altLang="zh-CN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nary>
                      <m:nary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</m:oMath>
                </a14:m>
                <a:r>
                  <a:rPr lang="zh-CN" altLang="en-US" dirty="0"/>
                  <a:t>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altLang="zh-CN" sz="2400" i="1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∵</m:t>
                        </m:r>
                        <m:r>
                          <a:rPr lang="en-US" altLang="zh-CN" sz="2400" i="1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400" i="1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400" i="1" dirty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i="1" dirty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400" i="1" dirty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sz="2400" i="1" dirty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zh-CN" altLang="en-US" sz="2400" i="1" dirty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</m:e>
                    </m:d>
                  </m:oMath>
                </a14:m>
                <a:br>
                  <a:rPr lang="en-HK" altLang="zh-CN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e>
                    </m:d>
                    <m:d>
                      <m:dPr>
                        <m:begChr m:val="|"/>
                        <m:endChr m:val="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den>
                        </m:f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nary>
                      <m:nary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</m:oMath>
                </a14:m>
                <a:r>
                  <a:rPr lang="en-HK" altLang="zh-CN" i="1" dirty="0">
                    <a:latin typeface="Cambria Math" panose="02040503050406030204" pitchFamily="18" charset="0"/>
                  </a:rPr>
                  <a:t> </a:t>
                </a:r>
                <a:br>
                  <a:rPr lang="en-HK" altLang="zh-CN" i="1" dirty="0">
                    <a:latin typeface="Cambria Math" panose="02040503050406030204" pitchFamily="18" charset="0"/>
                  </a:rPr>
                </a:br>
                <a:r>
                  <a:rPr lang="en-HK" altLang="zh-CN" dirty="0"/>
                  <a:t>					</a:t>
                </a:r>
                <a:r>
                  <a:rPr lang="en-HK" altLang="zh-CN" sz="2400" dirty="0">
                    <a:solidFill>
                      <a:srgbClr val="0033CC"/>
                    </a:solidFill>
                  </a:rPr>
                  <a:t>(integral by parts)</a:t>
                </a:r>
                <a:br>
                  <a:rPr lang="en-HK" altLang="zh-CN" sz="2400" i="1" dirty="0">
                    <a:solidFill>
                      <a:srgbClr val="0033CC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nary>
                      <m:nary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</m:oMath>
                </a14:m>
                <a:r>
                  <a:rPr lang="en-HK" altLang="zh-CN" i="1" dirty="0">
                    <a:latin typeface="Cambria Math" panose="02040503050406030204" pitchFamily="18" charset="0"/>
                  </a:rPr>
                  <a:t> </a:t>
                </a:r>
                <a:br>
                  <a:rPr lang="en-HK" altLang="zh-CN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592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Standard Normal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normal random variable with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zero mean </a:t>
                </a:r>
                <a:r>
                  <a:rPr lang="en-US" altLang="zh-CN" dirty="0"/>
                  <a:t>and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unit variance </a:t>
                </a:r>
                <a:r>
                  <a:rPr lang="en-US" altLang="zh-CN" dirty="0"/>
                  <a:t>is a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standard normal</a:t>
                </a:r>
                <a:r>
                  <a:rPr lang="en-US" altLang="zh-CN" dirty="0"/>
                  <a:t>. Its CDF is denoted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altLang="zh-CN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By symmetry, it holds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l-GR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08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Standard Normal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90463"/>
            <a:ext cx="8229600" cy="275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1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Standard Normal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Table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</a:rPr>
                      <m:t>Φ</m:t>
                    </m:r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for positive </a:t>
                </a:r>
                <a14:m>
                  <m:oMath xmlns:m="http://schemas.openxmlformats.org/officeDocument/2006/math">
                    <m:r>
                      <a:rPr lang="en-HK" altLang="zh-CN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−0.5</m:t>
                        </m:r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=1−.6915=.3085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4" y="2660631"/>
            <a:ext cx="8231146" cy="35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45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81" y="277813"/>
            <a:ext cx="6429219" cy="58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39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</a:t>
            </a:r>
            <a:r>
              <a:rPr lang="en-US" dirty="0" err="1"/>
              <a:t>r.v</a:t>
            </a:r>
            <a:r>
              <a:rPr lang="en-US" dirty="0"/>
              <a:t>. and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called </a:t>
                </a:r>
                <a:r>
                  <a:rPr lang="en-US" dirty="0">
                    <a:solidFill>
                      <a:srgbClr val="FF0000"/>
                    </a:solidFill>
                  </a:rPr>
                  <a:t>continuous</a:t>
                </a:r>
                <a:r>
                  <a:rPr lang="en-US" dirty="0"/>
                  <a:t> if there is a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, called the </a:t>
                </a:r>
                <a:r>
                  <a:rPr lang="en-US" dirty="0">
                    <a:solidFill>
                      <a:srgbClr val="FF0000"/>
                    </a:solidFill>
                  </a:rPr>
                  <a:t>probability density function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or </a:t>
                </a:r>
                <a:r>
                  <a:rPr lang="en-US" dirty="0">
                    <a:solidFill>
                      <a:srgbClr val="FF0000"/>
                    </a:solidFill>
                  </a:rPr>
                  <a:t>PDF</a:t>
                </a:r>
                <a:r>
                  <a:rPr lang="en-US" dirty="0"/>
                  <a:t>, </a:t>
                </a:r>
                <a:r>
                  <a:rPr lang="en-US" dirty="0" err="1"/>
                  <a:t>s.t.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br>
                  <a:rPr lang="en-HK" dirty="0"/>
                </a:br>
                <a:r>
                  <a:rPr lang="en-HK" dirty="0"/>
                  <a:t>for every subset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. </a:t>
                </a:r>
              </a:p>
              <a:p>
                <a:pPr lvl="1"/>
                <a:r>
                  <a:rPr lang="en-HK" dirty="0"/>
                  <a:t>We assume </a:t>
                </a:r>
                <a:r>
                  <a:rPr lang="en-HK"/>
                  <a:t>the integral is well-defined.</a:t>
                </a:r>
                <a:endParaRPr lang="en-US" dirty="0"/>
              </a:p>
              <a:p>
                <a:r>
                  <a:rPr lang="en-HK" dirty="0"/>
                  <a:t>Compared to discrete case: replace summation by </a:t>
                </a:r>
                <a:r>
                  <a:rPr lang="en-HK" dirty="0">
                    <a:solidFill>
                      <a:srgbClr val="FF0000"/>
                    </a:solidFill>
                  </a:rPr>
                  <a:t>integral</a:t>
                </a:r>
                <a:r>
                  <a:rPr lang="en-HK" dirty="0"/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5776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Standard Normal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a normal random variable with mean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.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   is normal and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HK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HK" altLang="zh-CN" b="1" i="0" smtClean="0">
                        <a:latin typeface="Cambria Math" panose="02040503050406030204" pitchFamily="18" charset="0"/>
                      </a:rPr>
                      <m:t>𝐕𝐚𝐫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HK" altLang="zh-CN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𝐚𝐫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b="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   Thus,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standard normal</a:t>
                </a:r>
                <a:r>
                  <a:rPr lang="en-US" altLang="zh-CN" dirty="0"/>
                  <a:t>.</a:t>
                </a:r>
              </a:p>
              <a:p>
                <a:pPr lvl="1"/>
                <a:r>
                  <a:rPr lang="en-US" altLang="zh-CN" dirty="0"/>
                  <a:t>This fact allows us to calculate the probability of any event defined in terms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: we redefine the event in terms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 and then use the standard normal table. 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44" t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151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 1: Using the normal table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annual snowfall at a certain place</a:t>
                </a:r>
              </a:p>
              <a:p>
                <a:r>
                  <a:rPr lang="en-US" altLang="zh-CN" dirty="0"/>
                  <a:t>normal </a:t>
                </a:r>
                <a:r>
                  <a:rPr lang="en-US" altLang="zh-CN" dirty="0" err="1"/>
                  <a:t>r.v</a:t>
                </a:r>
                <a:r>
                  <a:rPr lang="en-US" altLang="zh-CN" dirty="0"/>
                  <a:t>. with mean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and standard deviation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the probability that this year’s snowfall will be </a:t>
                </a:r>
                <a:r>
                  <a:rPr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least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</m:t>
                    </m:r>
                  </m:oMath>
                </a14:m>
                <a:r>
                  <a:rPr lang="zh-CN" alt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inches?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≥80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−60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den>
                        </m:f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≥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80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60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den>
                        </m:f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=1−.8413=.1587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103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 1: Using the normal table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In general, we can calculate the </a:t>
                </a:r>
                <a:r>
                  <a:rPr lang="en-US" dirty="0"/>
                  <a:t>CDF for a normal random variable as follows.</a:t>
                </a:r>
              </a:p>
              <a:p>
                <a:r>
                  <a:rPr lang="en-US" dirty="0"/>
                  <a:t>For a normal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with </a:t>
                </a:r>
                <a:r>
                  <a:rPr lang="en-US" altLang="zh-CN" dirty="0"/>
                  <a:t>mean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we </a:t>
                </a:r>
              </a:p>
              <a:p>
                <a:pPr lvl="1"/>
                <a:r>
                  <a:rPr lang="en-US" dirty="0"/>
                  <a:t>first “standardize"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i.e., subtract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and divide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to obtain a standard normal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read the CDF value from standard normal table: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HK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HK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HK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HK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HK" altLang="zh-CN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≥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HK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HK" altLang="zh-CN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HK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 altLang="zh-CN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HK" altLang="zh-CN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HK" altLang="zh-CN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  <m:r>
                        <a:rPr lang="en-HK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CN" sz="2000" i="1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HK" altLang="zh-CN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HK" altLang="zh-CN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HK" altLang="zh-CN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814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 2: Signal detection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A binary message is transmitted as a signal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CN" dirty="0"/>
                  <a:t>, which is either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The communication corrupts the transmission with additional normal noise with mean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en-US" altLang="zh-CN" dirty="0"/>
                  <a:t>The receiver concludes that the signal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zh-CN" dirty="0"/>
                  <a:t> (or </a:t>
                </a:r>
                <a14:m>
                  <m:oMath xmlns:m="http://schemas.openxmlformats.org/officeDocument/2006/math">
                    <m:r>
                      <a:rPr lang="en-HK" altLang="zh-CN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dirty="0"/>
                  <a:t>) was transmitted if the value received 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CN" dirty="0"/>
                  <a:t> (or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dirty="0"/>
                  <a:t>, respectively). 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4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391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 2: Signal detection 2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94521"/>
            <a:ext cx="8229601" cy="4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53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 2: Signal detection 3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the probability of error?</a:t>
                </a:r>
              </a:p>
              <a:p>
                <a:r>
                  <a:rPr lang="en-US" altLang="zh-CN" dirty="0"/>
                  <a:t>The error occurs whenever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dirty="0">
                    <a:solidFill>
                      <a:srgbClr val="0033CC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33CC"/>
                    </a:solidFill>
                  </a:rPr>
                  <a:t>is transmitted and the noise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dirty="0">
                    <a:solidFill>
                      <a:srgbClr val="0033CC"/>
                    </a:solidFill>
                  </a:rPr>
                  <a:t> is at least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dirty="0"/>
                  <a:t>, or whenever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zh-CN" altLang="en-US" dirty="0">
                    <a:solidFill>
                      <a:srgbClr val="0033CC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33CC"/>
                    </a:solidFill>
                  </a:rPr>
                  <a:t>is transmitted and the noise is smaller than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b="0" dirty="0"/>
                  <a:t> 	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≥1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e>
                    </m:d>
                  </m:oMath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b="0" dirty="0"/>
                  <a:t>	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HK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HK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</m:e>
                    </m:d>
                  </m:oMath>
                </a14:m>
                <a:r>
                  <a:rPr lang="en-HK" altLang="zh-CN" b="0" i="1" dirty="0">
                    <a:latin typeface="Cambria Math" panose="02040503050406030204" pitchFamily="18" charset="0"/>
                  </a:rPr>
                  <a:t> </a:t>
                </a:r>
                <a:br>
                  <a:rPr lang="en-HK" altLang="zh-CN" b="0" i="1" dirty="0">
                    <a:latin typeface="Cambria Math" panose="02040503050406030204" pitchFamily="18" charset="0"/>
                  </a:rPr>
                </a:br>
                <a:r>
                  <a:rPr lang="en-HK" altLang="zh-CN" b="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dirty="0"/>
                  <a:t> 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611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Normal Random Variable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Normal random variables play an important role in a broad range of probabilistic models.</a:t>
                </a:r>
              </a:p>
              <a:p>
                <a:r>
                  <a:rPr lang="en-US" altLang="zh-CN" dirty="0"/>
                  <a:t>The main reason is that they model well the additive effect of many independent factors. </a:t>
                </a:r>
              </a:p>
              <a:p>
                <a:r>
                  <a:rPr lang="en-US" altLang="zh-CN" dirty="0"/>
                  <a:t>The sum of a large number of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independent and identically distributed</a:t>
                </a:r>
                <a:r>
                  <a:rPr lang="en-US" altLang="zh-CN" dirty="0"/>
                  <a:t> (not necessarily normal) random variables </a:t>
                </a:r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normal</a:t>
                </a:r>
                <a:r>
                  <a:rPr lang="en-US" altLang="zh-CN" dirty="0"/>
                  <a:t> CDF. </a:t>
                </a:r>
              </a:p>
              <a:p>
                <a:pPr lvl="1"/>
                <a:r>
                  <a:rPr lang="en-US" altLang="zh-CN" dirty="0"/>
                  <a:t>regardless </a:t>
                </a:r>
                <a:r>
                  <a:rPr lang="en-US" altLang="zh-CN"/>
                  <a:t>of CDF of individual </a:t>
                </a:r>
                <a:r>
                  <a:rPr lang="en-US" altLang="zh-CN" dirty="0"/>
                  <a:t>random variables.</a:t>
                </a:r>
              </a:p>
              <a:p>
                <a:pPr lvl="1"/>
                <a:r>
                  <a:rPr lang="en-HK" altLang="zh-CN" dirty="0"/>
                  <a:t>More on this in Chapter 5.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b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410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Continuous Random Variables and PDFs</a:t>
            </a:r>
            <a:endParaRPr lang="en-US" dirty="0"/>
          </a:p>
          <a:p>
            <a:r>
              <a:rPr lang="en-US" altLang="zh-CN" dirty="0"/>
              <a:t>Cumulative Distribution Functions</a:t>
            </a:r>
            <a:endParaRPr lang="en-US" dirty="0"/>
          </a:p>
          <a:p>
            <a:r>
              <a:rPr lang="en-US" dirty="0"/>
              <a:t>Normal Random Variables</a:t>
            </a:r>
          </a:p>
          <a:p>
            <a:r>
              <a:rPr lang="en-US" dirty="0">
                <a:solidFill>
                  <a:srgbClr val="FF0000"/>
                </a:solidFill>
              </a:rPr>
              <a:t>Joint PDFs of Multiple Random Variables</a:t>
            </a:r>
          </a:p>
          <a:p>
            <a:r>
              <a:rPr lang="en-US" dirty="0"/>
              <a:t>Conditioning</a:t>
            </a:r>
          </a:p>
          <a:p>
            <a:r>
              <a:rPr lang="en-US" dirty="0"/>
              <a:t>The Continuous Bayes’ Rule</a:t>
            </a:r>
          </a:p>
        </p:txBody>
      </p:sp>
    </p:spTree>
    <p:extLst>
      <p:ext uri="{BB962C8B-B14F-4D97-AF65-F5344CB8AC3E}">
        <p14:creationId xmlns:p14="http://schemas.microsoft.com/office/powerpoint/2010/main" val="612202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Joint PDFs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Two continuous random variables associated with the same experiment are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jointly continuous</a:t>
                </a:r>
                <a:r>
                  <a:rPr lang="en-US" altLang="zh-CN" dirty="0"/>
                  <a:t> and can be described in terms of a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joint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nonnegative function that satisfies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for every subset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of the two-dimensional plane.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0" r="-2963" b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5943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Joint PDFs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altLang="zh-CN" dirty="0"/>
                  <a:t>Normalization: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To interpret the joint PDF, let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a small positive number, 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endParaRPr lang="en-US" altLang="zh-CN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p>
                        <m:e>
                          <m:nary>
                            <m:nary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CN" dirty="0"/>
                  <a:t>: “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probability per unit area</a:t>
                </a:r>
                <a:r>
                  <a:rPr lang="en-US" altLang="zh-CN" dirty="0"/>
                  <a:t>” in the vicinity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HK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397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PDF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particular, when </a:t>
                </a:r>
                <a14:m>
                  <m:oMath xmlns:m="http://schemas.openxmlformats.org/officeDocument/2006/math">
                    <m:r>
                      <a:rPr lang="en-HK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H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H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HK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br>
                  <a:rPr lang="en-HK" dirty="0"/>
                </a:br>
                <a:r>
                  <a:rPr lang="en-HK" dirty="0"/>
                  <a:t>   is the area under the graph of PDF.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733800"/>
            <a:ext cx="68261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06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Marginal Probability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−∞,∞</m:t>
                            </m:r>
                          </m:e>
                        </m:d>
                      </m:e>
                    </m:d>
                  </m:oMath>
                </a14:m>
                <a:endParaRPr lang="en-US" altLang="zh-CN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Recall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altLang="zh-CN" dirty="0"/>
              </a:p>
              <a:p>
                <a:r>
                  <a:rPr lang="en-US" altLang="zh-CN" dirty="0"/>
                  <a:t>Thus 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marginal PDF </a:t>
                </a:r>
                <a:r>
                  <a:rPr lang="en-US" altLang="zh-CN" dirty="0"/>
                  <a:t>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given by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</m:oMath>
                </a14:m>
                <a:r>
                  <a:rPr lang="en-HK" altLang="zh-CN" dirty="0"/>
                  <a:t> </a:t>
                </a:r>
              </a:p>
              <a:p>
                <a:r>
                  <a:rPr lang="en-HK" altLang="zh-CN" dirty="0"/>
                  <a:t>Similarly, the marginal PDF of </a:t>
                </a:r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HK" altLang="zh-CN"/>
                  <a:t>is </a:t>
                </a:r>
                <a:endParaRPr lang="en-HK" altLang="zh-CN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HK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HK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HK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nary>
                  </m:oMath>
                </a14:m>
                <a:r>
                  <a:rPr lang="en-HK" altLang="zh-CN" dirty="0"/>
                  <a:t>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924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2D Uniform PDF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Romeo and Juliet have a date at a given time</a:t>
                </a:r>
              </a:p>
              <a:p>
                <a:r>
                  <a:rPr lang="en-US" altLang="zh-CN" dirty="0"/>
                  <a:t>Each will arrive with a delay between 0 and 1 hour.</a:t>
                </a:r>
              </a:p>
              <a:p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denote their delays.</a:t>
                </a:r>
              </a:p>
              <a:p>
                <a:r>
                  <a:rPr lang="en-US" altLang="zh-CN" dirty="0"/>
                  <a:t>Assume that no pairs in the unit square is more likely than others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3697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2D Uniform PDF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Then the joint PDF is of the form</a:t>
                </a:r>
              </a:p>
              <a:p>
                <a:pPr marL="0" indent="0">
                  <a:buNone/>
                </a:pP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altLang="zh-CN" b="0" i="0" smtClean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0≤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≤1, 0≤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≤1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altLang="zh-CN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altLang="zh-CN" dirty="0"/>
                  <a:t>By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𝑑𝑦</m:t>
                        </m:r>
                      </m:e>
                    </m:nary>
                    <m:r>
                      <a:rPr lang="en-US" altLang="zh-CN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dirty="0"/>
                  <a:t>, we get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261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2D Uniform PDF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In general, 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a subset of the two dimensional plane. The corresponding uniform joint PDF 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defined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altLang="zh-CN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area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of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altLang="zh-CN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)∈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altLang="zh-CN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HK" altLang="zh-CN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432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2D Uniform PDF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For any subset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dirty="0"/>
                  <a:t>, the probability that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lies in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dirty="0"/>
                  <a:t>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altLang="zh-CN" sz="3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altLang="zh-CN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en-HK" altLang="zh-CN" sz="3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HK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HK" altLang="zh-CN" sz="32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altLang="zh-CN" sz="3200">
                              <a:latin typeface="Cambria Math" panose="02040503050406030204" pitchFamily="18" charset="0"/>
                            </a:rPr>
                            <m:t>area</m:t>
                          </m:r>
                          <m:r>
                            <m:rPr>
                              <m:nor/>
                            </m:rPr>
                            <a:rPr lang="en-US" altLang="zh-CN" sz="3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320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altLang="zh-CN" sz="3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HK" altLang="zh-CN" sz="32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lang="en-US" altLang="zh-CN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  <m:r>
                        <a:rPr lang="en-US" altLang="zh-C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area</m:t>
                          </m:r>
                          <m:r>
                            <m:rPr>
                              <m:nor/>
                            </m:rPr>
                            <a:rPr lang="en-US" altLang="zh-CN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altLang="zh-CN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altLang="zh-CN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area</m:t>
                          </m:r>
                          <m:r>
                            <m:rPr>
                              <m:nor/>
                            </m:rPr>
                            <a:rPr lang="en-US" altLang="zh-CN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altLang="zh-CN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HK" altLang="zh-CN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zh-CN" altLang="en-US" sz="320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76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 2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038600" cy="4530725"/>
              </a:xfrm>
            </p:spPr>
            <p:txBody>
              <a:bodyPr/>
              <a:lstStyle/>
              <a:p>
                <a:r>
                  <a:rPr lang="en-US" altLang="zh-CN" dirty="0"/>
                  <a:t>Suppose the joint PDF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a constant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outside.</a:t>
                </a:r>
              </a:p>
              <a:p>
                <a:r>
                  <a:rPr lang="en-HK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HK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</a:t>
                </a:r>
                <a14:m>
                  <m:oMath xmlns:m="http://schemas.openxmlformats.org/officeDocument/2006/math">
                    <m:r>
                      <a:rPr lang="en-HK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HK" altLang="zh-CN" dirty="0"/>
                  <a:t>?</a:t>
                </a:r>
              </a:p>
              <a:p>
                <a:r>
                  <a:rPr lang="en-HK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HK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are the marginal PDFs of </a:t>
                </a:r>
                <a14:m>
                  <m:oMath xmlns:m="http://schemas.openxmlformats.org/officeDocument/2006/math">
                    <m:r>
                      <a:rPr lang="en-HK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HK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HK" altLang="zh-CN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HK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CN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038600" cy="4530725"/>
              </a:xfrm>
              <a:blipFill>
                <a:blip r:embed="rId2"/>
                <a:stretch>
                  <a:fillRect l="-1207" t="-1750" r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057400"/>
            <a:ext cx="388716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4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 2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949504" cy="4530725"/>
              </a:xfrm>
            </p:spPr>
            <p:txBody>
              <a:bodyPr/>
              <a:lstStyle/>
              <a:p>
                <a:r>
                  <a:rPr lang="en-US" altLang="zh-CN" dirty="0"/>
                  <a:t>Suppose the joint PDF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a constant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outside.</a:t>
                </a:r>
              </a:p>
              <a:p>
                <a:r>
                  <a:rPr lang="en-US" altLang="zh-CN" dirty="0"/>
                  <a:t>The area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altLang="zh-CN" dirty="0"/>
                  <a:t>, so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=1/4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The marginal PDFs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shown in the figure.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949504" cy="4530725"/>
              </a:xfrm>
              <a:blipFill rotWithShape="1">
                <a:blip r:embed="rId2"/>
                <a:stretch>
                  <a:fillRect l="-1235" t="-1750" r="-3549" b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04" y="1600200"/>
            <a:ext cx="4310062" cy="456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67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Buffon’s Needle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/>
                  <a:t>A surface is ruled with </a:t>
                </a:r>
                <a:br>
                  <a:rPr lang="en-US" altLang="zh-CN" dirty="0"/>
                </a:br>
                <a:r>
                  <a:rPr lang="en-US" altLang="zh-CN" dirty="0"/>
                  <a:t>parallel lines, which at </a:t>
                </a:r>
                <a:br>
                  <a:rPr lang="en-US" altLang="zh-CN" dirty="0"/>
                </a:br>
                <a:r>
                  <a:rPr lang="en-US" altLang="zh-CN" dirty="0">
                    <a:solidFill>
                      <a:srgbClr val="FF0000"/>
                    </a:solidFill>
                  </a:rPr>
                  <a:t>distance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from each other.</a:t>
                </a:r>
              </a:p>
              <a:p>
                <a:r>
                  <a:rPr lang="en-US" altLang="zh-CN" dirty="0"/>
                  <a:t>Suppose we throw a needle </a:t>
                </a:r>
                <a:br>
                  <a:rPr lang="en-US" altLang="zh-CN" dirty="0"/>
                </a:br>
                <a:r>
                  <a:rPr lang="en-US" altLang="zh-CN" dirty="0"/>
                  <a:t>of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length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randomly.</a:t>
                </a:r>
              </a:p>
              <a:p>
                <a:r>
                  <a:rPr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the </a:t>
                </a:r>
                <a:b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probability that the needle </a:t>
                </a:r>
                <a:b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will </a:t>
                </a:r>
                <a:r>
                  <a:rPr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intersect one of the lines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lvl="1"/>
                <a:r>
                  <a:rPr lang="en-US" altLang="zh-CN" dirty="0"/>
                  <a:t>Assume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so that the needle cannot intersect two lines simultaneously.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2826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447800"/>
            <a:ext cx="2971800" cy="30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273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Buffon’s Needle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600200"/>
                <a:ext cx="5257800" cy="45307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: the distance from the middle point of the needle and the nearest of the parallel lines</a:t>
                </a:r>
              </a:p>
              <a:p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HK" altLang="zh-CN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altLang="zh-CN" dirty="0"/>
                  <a:t>: the acute angle formed by the needle and the lines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600200"/>
                <a:ext cx="5257800" cy="4530725"/>
              </a:xfrm>
              <a:blipFill rotWithShape="1">
                <a:blip r:embed="rId2"/>
                <a:stretch>
                  <a:fillRect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69" y="1905000"/>
            <a:ext cx="2978039" cy="30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501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153400" cy="4530725"/>
              </a:xfrm>
            </p:spPr>
            <p:txBody>
              <a:bodyPr/>
              <a:lstStyle/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HK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We model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HK" altLang="zh-CN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with a uniform joint PDF: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HK" altLang="zh-CN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altLang="zh-CN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</m:t>
                                    </m:r>
                                    <m:f>
                                      <m:f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and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</m:t>
                                    </m:r>
                                    <m:f>
                                      <m:f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HK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HK" altLang="zh-CN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</m:t>
                                </m:r>
                                <m:r>
                                  <a:rPr lang="en-HK" altLang="zh-CN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153400" cy="4530725"/>
              </a:xfrm>
              <a:blipFill rotWithShape="0">
                <a:blip r:embed="rId2"/>
                <a:stretch>
                  <a:fillRect l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961" y="487017"/>
            <a:ext cx="290183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5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PDF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lvl="1" indent="-342900"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HK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HK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HK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000" dirty="0"/>
                  <a:t>.</a:t>
                </a:r>
              </a:p>
              <a:p>
                <a:pPr marL="34448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800" b="0" i="1" smtClean="0">
                          <a:latin typeface="Cambria Math" panose="02040503050406030204" pitchFamily="18" charset="0"/>
                        </a:rPr>
                        <m:t>∴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HK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HK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HK" sz="28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HK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HK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448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HK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HK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HK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HK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HK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HK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  <a:p>
                <a:pPr marL="342900" lvl="1" indent="-342900"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</a:pPr>
                <a:r>
                  <a:rPr lang="en-US" sz="3000" dirty="0"/>
                  <a:t>The </a:t>
                </a:r>
                <a:r>
                  <a:rPr lang="en-US" sz="3000" dirty="0">
                    <a:solidFill>
                      <a:srgbClr val="FF0000"/>
                    </a:solidFill>
                  </a:rPr>
                  <a:t>entire area </a:t>
                </a:r>
                <a:r>
                  <a:rPr lang="en-US" sz="3000" dirty="0"/>
                  <a:t>under the graph is equal to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000" dirty="0"/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HK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HK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HK" i="1">
                              <a:latin typeface="Cambria Math" panose="02040503050406030204" pitchFamily="18" charset="0"/>
                            </a:rPr>
                            <m:t>−∞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≤∞</m:t>
                          </m:r>
                        </m:e>
                      </m:d>
                      <m:r>
                        <a:rPr lang="en-H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HK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741" y="4755517"/>
            <a:ext cx="3930518" cy="13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948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153400" cy="4530725"/>
              </a:xfrm>
            </p:spPr>
            <p:txBody>
              <a:bodyPr/>
              <a:lstStyle/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The needle will intersect one of the lines if and only 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HK" altLang="zh-CN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153400" cy="4530725"/>
              </a:xfrm>
              <a:blipFill rotWithShape="1">
                <a:blip r:embed="rId2"/>
                <a:stretch>
                  <a:fillRect l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961" y="487017"/>
            <a:ext cx="2901839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772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Buffon’s Needle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So the probability of intersection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</a:rPr>
                        <m:t>    </m:t>
                      </m:r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HK" altLang="zh-CN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func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HK" altLang="zh-CN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𝑑𝑥𝑑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  <m:e>
                          <m:nary>
                            <m:nary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num>
                                    <m:den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func>
                                <m:func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sup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𝑑𝑥𝑑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385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Joint CDFs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two random variables associated with the same experiment, we define their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joint CDF </a:t>
                </a:r>
                <a:r>
                  <a:rPr lang="en-US" altLang="zh-CN" dirty="0"/>
                  <a:t>by</a:t>
                </a:r>
              </a:p>
              <a:p>
                <a:endParaRPr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2990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Joint CDFs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described by a joint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altLang="zh-CN" dirty="0"/>
                  <a:t>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nary>
                            <m:nary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𝑑𝑠𝑑𝑡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   and 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num>
                        <m:den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338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described by a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uniform PDF </a:t>
                </a:r>
                <a:r>
                  <a:rPr lang="en-US" altLang="zh-CN" dirty="0"/>
                  <a:t>on 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unit square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. </a:t>
                </a:r>
              </a:p>
              <a:p>
                <a:r>
                  <a:rPr lang="en-US" altLang="zh-CN" dirty="0"/>
                  <a:t>The joint CDF is given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𝑥𝑦</m:t>
                      </m:r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d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=1=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    for 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CN" dirty="0"/>
                  <a:t> in the unit square.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9631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Expectation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jointly continuous random variables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some function,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altLang="zh-CN" b="0" dirty="0"/>
              </a:p>
              <a:p>
                <a:pPr marL="0" indent="0">
                  <a:buNone/>
                </a:pPr>
                <a:r>
                  <a:rPr lang="en-US" altLang="zh-CN" dirty="0"/>
                  <a:t>    is also a random variable. </a:t>
                </a:r>
              </a:p>
              <a:p>
                <a:r>
                  <a:rPr lang="en-US" altLang="zh-CN" dirty="0"/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44862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Expectation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altLang="zh-CN" i="0" dirty="0">
                    <a:latin typeface="+mj-lt"/>
                  </a:rPr>
                  <a:t> </a:t>
                </a:r>
                <a:r>
                  <a:rPr lang="en-US" altLang="zh-CN" i="0" dirty="0"/>
                  <a:t>is a linear function:</a:t>
                </a:r>
                <a:r>
                  <a:rPr lang="en-US" altLang="zh-CN" i="0" dirty="0">
                    <a:latin typeface="+mj-lt"/>
                  </a:rPr>
                  <a:t> </a:t>
                </a:r>
                <a:br>
                  <a:rPr lang="en-US" altLang="zh-CN" b="0" i="1" dirty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/>
                          </a:rPr>
                          <m:t>𝑌</m:t>
                        </m:r>
                      </m:e>
                    </m:d>
                    <m:r>
                      <a:rPr lang="en-US" altLang="zh-CN" b="0" i="1" smtClean="0">
                        <a:latin typeface="Cambria Math"/>
                      </a:rPr>
                      <m:t>=</m:t>
                    </m:r>
                    <m:r>
                      <a:rPr lang="en-US" altLang="zh-CN" b="0" i="1" smtClean="0">
                        <a:latin typeface="Cambria Math"/>
                      </a:rPr>
                      <m:t>𝑎𝑋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𝑏𝑌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br>
                  <a:rPr lang="en-US" altLang="zh-CN" i="1" dirty="0">
                    <a:latin typeface="Cambria Math"/>
                  </a:rPr>
                </a:br>
                <a:r>
                  <a:rPr lang="en-US" altLang="zh-CN" dirty="0"/>
                  <a:t>for some scalars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“linearity of expectation”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4573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 than two random variables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joint PDF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satisfies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𝑑𝑥𝑑𝑦𝑑𝑧</m:t>
                          </m:r>
                        </m:e>
                      </m:nary>
                    </m:oMath>
                  </m:oMathPara>
                </a14:m>
                <a:endParaRPr lang="en-US" altLang="zh-CN" b="0" dirty="0"/>
              </a:p>
              <a:p>
                <a:pPr marL="0" indent="0">
                  <a:buNone/>
                </a:pPr>
                <a:r>
                  <a:rPr lang="en-US" altLang="zh-CN" dirty="0"/>
                  <a:t>    for any set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Marginal: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e>
                        </m:nary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2257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 than two random variables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nary>
                              <m:nary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</m:nary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e>
                        </m:nary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altLang="zh-CN" b="0" dirty="0"/>
              </a:p>
              <a:p>
                <a:endParaRPr lang="en-US" altLang="zh-CN" dirty="0"/>
              </a:p>
              <a:p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linear, of the form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𝑐𝑍</m:t>
                    </m:r>
                  </m:oMath>
                </a14:m>
                <a:r>
                  <a:rPr lang="en-US" altLang="zh-CN" dirty="0"/>
                  <a:t>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𝑐𝑍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altLang="zh-CN" b="0" dirty="0"/>
              </a:p>
              <a:p>
                <a:endParaRPr lang="en-US" altLang="zh-CN" dirty="0"/>
              </a:p>
              <a:p>
                <a:r>
                  <a:rPr lang="en-US" altLang="zh-CN" b="0" dirty="0"/>
                  <a:t>In general, </a:t>
                </a:r>
                <a:br>
                  <a:rPr lang="en-US" altLang="zh-CN" b="0" dirty="0"/>
                </a:b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r>
                          <a:rPr lang="en-US" altLang="zh-CN" b="0" i="1" smtClean="0">
                            <a:latin typeface="Cambria Math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1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altLang="zh-CN" b="0" i="1" smtClean="0">
                        <a:latin typeface="Cambria Math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1"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6225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Continuous Random Variables and PDFs</a:t>
            </a:r>
            <a:endParaRPr lang="en-US" dirty="0"/>
          </a:p>
          <a:p>
            <a:r>
              <a:rPr lang="en-US" altLang="zh-CN" dirty="0"/>
              <a:t>Cumulative Distribution Functions</a:t>
            </a:r>
            <a:endParaRPr lang="en-US" dirty="0"/>
          </a:p>
          <a:p>
            <a:r>
              <a:rPr lang="en-US" dirty="0"/>
              <a:t>Normal Random Variables</a:t>
            </a:r>
          </a:p>
          <a:p>
            <a:r>
              <a:rPr lang="en-US" dirty="0"/>
              <a:t>Joint PDFs of Multiple Random Variables</a:t>
            </a:r>
          </a:p>
          <a:p>
            <a:r>
              <a:rPr lang="en-US" dirty="0">
                <a:solidFill>
                  <a:srgbClr val="FF0000"/>
                </a:solidFill>
              </a:rPr>
              <a:t>Conditioning</a:t>
            </a:r>
          </a:p>
          <a:p>
            <a:r>
              <a:rPr lang="en-US" dirty="0"/>
              <a:t>The Continuous Bayes’ Rule</a:t>
            </a:r>
          </a:p>
        </p:txBody>
      </p:sp>
    </p:spTree>
    <p:extLst>
      <p:ext uri="{BB962C8B-B14F-4D97-AF65-F5344CB8AC3E}">
        <p14:creationId xmlns:p14="http://schemas.microsoft.com/office/powerpoint/2010/main" val="282440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“</a:t>
                </a:r>
                <a:r>
                  <a:rPr lang="en-US" dirty="0">
                    <a:solidFill>
                      <a:srgbClr val="FF0000"/>
                    </a:solidFill>
                  </a:rPr>
                  <a:t>probability mass per unit length</a:t>
                </a:r>
                <a:r>
                  <a:rPr lang="en-US" dirty="0"/>
                  <a:t>”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815" y="2949723"/>
            <a:ext cx="5396370" cy="31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520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altLang="zh-CN" dirty="0"/>
              <a:t>Conditioning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Similar to the case of discrete random variables, we can </a:t>
            </a:r>
            <a:r>
              <a:rPr lang="en-US" altLang="zh-CN" dirty="0">
                <a:solidFill>
                  <a:srgbClr val="FF0000"/>
                </a:solidFill>
              </a:rPr>
              <a:t>condition a random variable</a:t>
            </a:r>
            <a:r>
              <a:rPr lang="en-US" altLang="zh-CN" dirty="0"/>
              <a:t> </a:t>
            </a:r>
          </a:p>
          <a:p>
            <a:pPr lvl="1"/>
            <a:r>
              <a:rPr lang="en-US" altLang="zh-CN" dirty="0"/>
              <a:t>on an event, or </a:t>
            </a:r>
          </a:p>
          <a:p>
            <a:pPr lvl="1"/>
            <a:r>
              <a:rPr lang="en-US" altLang="zh-CN" dirty="0"/>
              <a:t>on another random variable, </a:t>
            </a:r>
          </a:p>
          <a:p>
            <a:endParaRPr lang="en-US" altLang="zh-CN" dirty="0"/>
          </a:p>
          <a:p>
            <a:r>
              <a:rPr lang="en-US" altLang="zh-CN" dirty="0"/>
              <a:t>and define the concepts of conditional PDF and conditional expectation. </a:t>
            </a:r>
          </a:p>
        </p:txBody>
      </p:sp>
    </p:spTree>
    <p:extLst>
      <p:ext uri="{BB962C8B-B14F-4D97-AF65-F5344CB8AC3E}">
        <p14:creationId xmlns:p14="http://schemas.microsoft.com/office/powerpoint/2010/main" val="28883735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Conditioning a </a:t>
            </a:r>
            <a:r>
              <a:rPr lang="en-US" altLang="zh-CN" dirty="0" err="1"/>
              <a:t>r.v</a:t>
            </a:r>
            <a:r>
              <a:rPr lang="en-US" altLang="zh-CN" dirty="0"/>
              <a:t>. on an event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conditional PDF </a:t>
                </a:r>
                <a:r>
                  <a:rPr lang="en-US" altLang="zh-CN" dirty="0"/>
                  <a:t>of a continuous random variable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, given an event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with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CN" dirty="0"/>
                  <a:t>, is defined as a nonnegative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that satisfies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    for any subset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of the real line.</a:t>
                </a:r>
                <a:endParaRPr lang="zh-CN" alt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0283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Conditioning a </a:t>
            </a:r>
            <a:r>
              <a:rPr lang="en-US" altLang="zh-CN" dirty="0" err="1"/>
              <a:t>r.v</a:t>
            </a:r>
            <a:r>
              <a:rPr lang="en-US" altLang="zh-CN" dirty="0"/>
              <a:t>. on an event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zh-CN" dirty="0"/>
              </a:p>
              <a:p>
                <a:r>
                  <a:rPr lang="en-US" altLang="zh-CN" dirty="0"/>
                  <a:t>In particular, taking </a:t>
                </a:r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HK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=1.</m:t>
                      </m:r>
                    </m:oMath>
                  </m:oMathPara>
                </a14:m>
                <a:endParaRPr lang="en-US" altLang="zh-CN" b="0" dirty="0"/>
              </a:p>
              <a:p>
                <a:pPr marL="0" indent="0">
                  <a:buNone/>
                </a:pPr>
                <a:r>
                  <a:rPr lang="en-US" altLang="zh-CN" dirty="0"/>
                  <a:t>   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a legitimate PDF.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6324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Conditioning on event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If we condition on event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/>
                  <a:t>,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CN" dirty="0"/>
                  <a:t>, then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b="0" dirty="0"/>
                  <a:t>		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HK" altLang="zh-CN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                      </m:t>
                      </m:r>
                    </m:oMath>
                  </m:oMathPara>
                </a14:m>
                <a:endParaRPr lang="en-HK" altLang="zh-CN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                             </m:t>
                      </m:r>
                    </m:oMath>
                  </m:oMathPara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5539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Conditioning on event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Comparing with the earlier formula gives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|{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The conditional PDF is zero outside the conditioning set. </a:t>
                </a:r>
                <a:endParaRPr lang="zh-CN" altLang="en-US" dirty="0"/>
              </a:p>
              <a:p>
                <a:pPr lvl="1"/>
                <a:r>
                  <a:rPr lang="en-US" altLang="zh-CN" dirty="0"/>
                  <a:t>Within the conditioning set, the conditional PDF has the same shape as the unconditional one, except that scaled by a factor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1564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Conditioning on event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15" t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9063" y="1600200"/>
            <a:ext cx="6345873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663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exp. </a:t>
            </a:r>
            <a:r>
              <a:rPr lang="en-US" altLang="zh-CN" dirty="0" err="1"/>
              <a:t>r.v</a:t>
            </a:r>
            <a:r>
              <a:rPr lang="en-US" altLang="zh-CN" dirty="0"/>
              <a:t>. is memoryless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time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until a new light bulb burns out is an exponential random variable with parameter </a:t>
                </a:r>
                <a14:m>
                  <m:oMath xmlns:m="http://schemas.openxmlformats.org/officeDocument/2006/math">
                    <m:r>
                      <a:rPr kumimoji="1" lang="cs-CZ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Alice turns the light on, leaves the room, and when she returns,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time units later, finds the light bulb is still on, which corresponds to the event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2867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exp. </a:t>
            </a:r>
            <a:r>
              <a:rPr lang="en-US" altLang="zh-CN" dirty="0" err="1"/>
              <a:t>r.v</a:t>
            </a:r>
            <a:r>
              <a:rPr lang="en-US" altLang="zh-CN" dirty="0"/>
              <a:t>. is memoryless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additional</a:t>
                </a:r>
                <a:r>
                  <a:rPr lang="en-US" altLang="zh-CN" dirty="0"/>
                  <a:t> time until the light bulb burns out.</a:t>
                </a:r>
              </a:p>
              <a:p>
                <a:r>
                  <a:rPr lang="en-HK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HK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What’s the conditional CDF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given the event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  <a:p>
                <a14:m>
                  <m:oMath xmlns:m="http://schemas.openxmlformats.org/officeDocument/2006/math">
                    <m:r>
                      <a:rPr lang="en-HK" altLang="zh-CN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zh-CN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and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cs-CZ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cs-CZ" altLang="zh-CN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cs-CZ" altLang="zh-C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876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exp. </a:t>
            </a:r>
            <a:r>
              <a:rPr lang="en-US" altLang="zh-CN" dirty="0" err="1"/>
              <a:t>r.v</a:t>
            </a:r>
            <a:r>
              <a:rPr lang="en-US" altLang="zh-CN" dirty="0"/>
              <a:t>. is memoryless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0" dirty="0"/>
                  <a:t>Last slide: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cs-CZ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HK" altLang="zh-CN" dirty="0"/>
                  <a:t>.</a:t>
                </a:r>
              </a:p>
              <a:p>
                <a:r>
                  <a:rPr lang="en-HK" altLang="zh-CN" dirty="0"/>
                  <a:t>Recall tail probability of exponential </a:t>
                </a:r>
                <a:r>
                  <a:rPr lang="en-HK" altLang="zh-CN" dirty="0" err="1"/>
                  <a:t>r.v</a:t>
                </a:r>
                <a:r>
                  <a:rPr lang="en-HK" altLang="zh-CN" dirty="0"/>
                  <a:t>.:</a:t>
                </a:r>
                <a:endParaRPr lang="en-HK" altLang="zh-CN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HK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HK" altLang="zh-CN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HK" altLang="zh-CN" dirty="0"/>
              </a:p>
              <a:p>
                <a:r>
                  <a:rPr lang="en-US" altLang="zh-CN" dirty="0"/>
                  <a:t>Observation: The conditional CDF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 is exponential with parameter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dirty="0"/>
                  <a:t>, regardless of the time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/>
                  <a:t> that elapsed between the lighting of the bulb and Alice's arrival. </a:t>
                </a:r>
              </a:p>
              <a:p>
                <a:r>
                  <a:rPr lang="en-US" altLang="zh-CN" dirty="0"/>
                  <a:t>Thus the exponential random variable is called 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memoryless</a:t>
                </a:r>
                <a:r>
                  <a:rPr lang="en-US" altLang="zh-CN" dirty="0"/>
                  <a:t>.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346" b="-3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1791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Conditioning with multiple </a:t>
            </a:r>
            <a:r>
              <a:rPr lang="en-US" altLang="zh-CN" dirty="0" err="1"/>
              <a:t>r.v</a:t>
            </a:r>
            <a:r>
              <a:rPr lang="en-US" altLang="zh-CN" dirty="0"/>
              <a:t>.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/>
                  <a:t>Suppose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jointly continuous random variables, with joint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If we condition on a positive probability event of the form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={(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/>
                  <a:t>,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sub>
                                    </m:s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HK" altLang="zh-CN" dirty="0"/>
              </a:p>
              <a:p>
                <a:r>
                  <a:rPr lang="en-US" altLang="zh-CN" dirty="0"/>
                  <a:t> The conditional PDF of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, given event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dirty="0"/>
                  <a:t>,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2423" r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44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Uniform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takes value in interval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dirty="0"/>
                  <a:t>Any subintervals of the </a:t>
                </a:r>
                <a:r>
                  <a:rPr lang="en-US" dirty="0">
                    <a:solidFill>
                      <a:srgbClr val="FF0000"/>
                    </a:solidFill>
                  </a:rPr>
                  <a:t>same length </a:t>
                </a:r>
                <a:r>
                  <a:rPr lang="en-US" dirty="0"/>
                  <a:t>have the </a:t>
                </a:r>
                <a:r>
                  <a:rPr lang="en-US" dirty="0">
                    <a:solidFill>
                      <a:srgbClr val="FF0000"/>
                    </a:solidFill>
                  </a:rPr>
                  <a:t>same probability.</a:t>
                </a:r>
              </a:p>
              <a:p>
                <a:r>
                  <a:rPr lang="en-US" dirty="0"/>
                  <a:t>It is called </a:t>
                </a:r>
                <a:r>
                  <a:rPr lang="en-US" dirty="0">
                    <a:solidFill>
                      <a:srgbClr val="FF0000"/>
                    </a:solidFill>
                  </a:rPr>
                  <a:t>uniform</a:t>
                </a:r>
                <a:r>
                  <a:rPr lang="en-US" dirty="0"/>
                  <a:t> random variable.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3240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Total probability theorem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If the events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form a partition of the sample space,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b="0" dirty="0"/>
              </a:p>
              <a:p>
                <a:r>
                  <a:rPr lang="en-US" altLang="zh-CN" dirty="0"/>
                  <a:t>Next we give a proof.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7318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Proof of total probability theorem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By the total probability theorem from Chapter 1, we have</a:t>
                </a:r>
              </a:p>
              <a:p>
                <a:pPr marL="0" indent="0">
                  <a:buNone/>
                </a:pPr>
                <a:r>
                  <a:rPr lang="en-US" altLang="zh-CN" b="0" dirty="0"/>
                  <a:t>	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CN" b="0" dirty="0"/>
                  <a:t> </a:t>
                </a:r>
              </a:p>
              <a:p>
                <a:r>
                  <a:rPr lang="en-US" altLang="zh-CN" dirty="0"/>
                  <a:t>This formula can be written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Then take the derivative 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and get the result.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2667" b="-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41812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Taking train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metro train arrives at the station every quarter hour starting at 6:00 a.m.</a:t>
            </a:r>
          </a:p>
          <a:p>
            <a:r>
              <a:rPr lang="en-US" altLang="zh-CN" dirty="0"/>
              <a:t>You walk into the station between 7:10-7:30 a.m. uniformly.</a:t>
            </a:r>
          </a:p>
          <a:p>
            <a:r>
              <a:rPr lang="en-US" altLang="zh-C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What’s the PDF of the time you have to wait for the first train to arrive?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49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Taking train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Denote the time of your arrival by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dirty="0"/>
                  <a:t>, which is then a uniform random variable on 7:10-7:30</a:t>
                </a:r>
              </a:p>
              <a:p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the waiting time.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the events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7:10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≤7:15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𝑏𝑜𝑎𝑟𝑑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7:15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𝑡𝑟𝑎𝑖𝑛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7:1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5&lt;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≤7:30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𝑏𝑜𝑎𝑟𝑑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7:30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𝑡𝑟𝑎𝑖𝑛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27036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Taking train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/>
                  <a:t>Condition on event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uniform on 0-5</a:t>
                </a:r>
              </a:p>
              <a:p>
                <a:r>
                  <a:rPr lang="en-US" altLang="zh-CN" dirty="0"/>
                  <a:t>Condition on event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uniform on 0-15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r>
                  <a:rPr lang="en-US" altLang="zh-CN" dirty="0"/>
                  <a:t>Total probability theorem: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≤5</m:t>
                    </m:r>
                  </m:oMath>
                </a14:m>
                <a:r>
                  <a:rPr lang="en-US" altLang="zh-CN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5&lt;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≤15</m:t>
                    </m:r>
                  </m:oMath>
                </a14:m>
                <a:r>
                  <a:rPr lang="en-US" altLang="zh-CN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∙0+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44" t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7229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Taking train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82" y="1600200"/>
            <a:ext cx="6333117" cy="45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08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Conditioning one </a:t>
            </a:r>
            <a:r>
              <a:rPr lang="en-US" altLang="zh-CN" dirty="0" err="1"/>
              <a:t>r.v</a:t>
            </a:r>
            <a:r>
              <a:rPr lang="en-US" altLang="zh-CN" dirty="0"/>
              <a:t>. on another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/>
                  <a:t>Let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continuous random variables with joint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For any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CN" dirty="0"/>
                  <a:t>, the conditional PDF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given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This is analogous to the formula </a:t>
                </a:r>
                <a:br>
                  <a:rPr lang="en-US" altLang="zh-CN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HK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HK" altLang="zh-CN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HK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HK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HK" altLang="zh-CN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HK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err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HK" altLang="zh-CN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HK" altLang="zh-CN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HK" altLang="zh-CN" b="0" i="1" dirty="0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HK" altLang="zh-CN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HK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 dirty="0" err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den>
                    </m:f>
                  </m:oMath>
                </a14:m>
                <a:br>
                  <a:rPr lang="en-US" altLang="zh-CN" dirty="0"/>
                </a:br>
                <a:r>
                  <a:rPr lang="en-US" altLang="zh-CN" dirty="0"/>
                  <a:t>for the discrete case.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2423" r="-519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5297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Conditioning one random variable on another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Because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b="0" dirty="0"/>
              </a:p>
              <a:p>
                <a:pPr marL="0" indent="0">
                  <a:buNone/>
                </a:pPr>
                <a:r>
                  <a:rPr lang="en-US" altLang="zh-CN" dirty="0"/>
                  <a:t>   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=1,</m:t>
                      </m:r>
                    </m:oMath>
                  </m:oMathPara>
                </a14:m>
                <a:endParaRPr lang="en-US" altLang="zh-CN" b="0" dirty="0"/>
              </a:p>
              <a:p>
                <a:pPr marL="0" indent="0">
                  <a:buNone/>
                </a:pPr>
                <a:r>
                  <a:rPr lang="en-US" altLang="zh-CN" dirty="0"/>
                  <a:t>    for any fixed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. </a:t>
                </a:r>
              </a:p>
              <a:p>
                <a:r>
                  <a:rPr lang="en-US" altLang="zh-CN" dirty="0"/>
                  <a:t>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CN" dirty="0"/>
                  <a:t> is a legitimate PDF.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75070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Circular uniform PDF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Bob throws a dart at a circular target of radius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He always hits the target.</a:t>
                </a:r>
              </a:p>
              <a:p>
                <a:r>
                  <a:rPr lang="en-US" altLang="zh-CN" dirty="0"/>
                  <a:t>All points of impact </a:t>
                </a:r>
                <a:br>
                  <a:rPr lang="en-HK" altLang="zh-CN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equally likely.</a:t>
                </a:r>
              </a:p>
              <a:p>
                <a:r>
                  <a:rPr lang="en-US" altLang="zh-CN" dirty="0"/>
                  <a:t>Then the joint PDF of </a:t>
                </a:r>
                <a:br>
                  <a:rPr lang="en-US" altLang="zh-CN" dirty="0"/>
                </a:br>
                <a:r>
                  <a:rPr lang="en-US" altLang="zh-CN" dirty="0"/>
                  <a:t>the random variables </a:t>
                </a:r>
                <a:br>
                  <a:rPr lang="en-HK" altLang="zh-CN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uniform.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25" y="2904990"/>
            <a:ext cx="3609975" cy="32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551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Circular uniform PDF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Because the area of the circle is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sSup>
                                      <m:sSup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</m:mr>
                            <m:mr>
                              <m:e>
                                <m:r>
                                  <a:rPr lang="en-HK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altLang="zh-CN" i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m:rPr>
                                    <m:nor/>
                                  </m:rPr>
                                  <a:rPr lang="en-HK" altLang="zh-CN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altLang="zh-CN" dirty="0"/>
                  <a:t>To calculate the conditional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, let us find the marginal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756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</a:t>
            </a:r>
            <a:r>
              <a:rPr lang="en-HK" dirty="0"/>
              <a:t>Uniform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Its PDF has the 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0,          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m:rPr>
                                  <m:nor/>
                                </m:rPr>
                                <a:rPr lang="en-HK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23" y="3714708"/>
            <a:ext cx="4105677" cy="239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37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Circular uniform PDF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|≤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dirty="0"/>
                  <a:t>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  <m:oMath xmlns:m="http://schemas.openxmlformats.org/officeDocument/2006/math"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sub>
                        <m:sup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HK" altLang="zh-CN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HK" altLang="zh-CN" b="0" i="0" smtClean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884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2078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Example: Circular uniform PDF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conditional PDF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</m:oMath>
                  </m:oMathPara>
                </a14:m>
                <a:endParaRPr lang="en-HK" altLang="zh-CN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if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:r>
                  <a:rPr lang="en-US" altLang="zh-CN" dirty="0"/>
                  <a:t>Thus for a fixed value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 the conditional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uniform.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9260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Conditional probability on zero event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altLang="zh-CN" dirty="0"/>
                  <a:t>Let us fix some small positive numbers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, and condition on the event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Then</a:t>
                </a:r>
                <a:r>
                  <a:rPr lang="zh-CN" altLang="en-US" dirty="0"/>
                  <a:t> </a:t>
                </a:r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HK" altLang="zh-CN" b="0" i="1" smtClean="0">
                          <a:latin typeface="Cambria Math" panose="02040503050406030204" pitchFamily="18" charset="0"/>
                        </a:rPr>
                        <m:t>              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m:rPr>
                              <m:nor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HK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              </m:t>
                      </m:r>
                    </m:oMath>
                  </m:oMathPara>
                </a14:m>
                <a:br>
                  <a:rPr lang="en-US" altLang="zh-CN" dirty="0"/>
                </a:br>
                <a:r>
                  <a:rPr lang="en-US" altLang="zh-CN" dirty="0"/>
                  <a:t>    which is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6" t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5607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probability on zero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, we get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small, and more generally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gives a conditional probability on the zero event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59774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Vehicle speed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speed of a typical vehicle that drives past a police radar is an </a:t>
                </a:r>
                <a:r>
                  <a:rPr lang="en-US" dirty="0">
                    <a:solidFill>
                      <a:srgbClr val="FF0000"/>
                    </a:solidFill>
                  </a:rPr>
                  <a:t>exponential</a:t>
                </a:r>
                <a:r>
                  <a:rPr lang="en-US" dirty="0"/>
                  <a:t>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with mean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en-US" dirty="0"/>
                  <a:t>The police radar’s measurement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has an error which is modeled as a </a:t>
                </a:r>
                <a:r>
                  <a:rPr lang="en-US" dirty="0">
                    <a:solidFill>
                      <a:srgbClr val="FF0000"/>
                    </a:solidFill>
                  </a:rPr>
                  <a:t>normal</a:t>
                </a:r>
                <a:r>
                  <a:rPr lang="en-US" dirty="0"/>
                  <a:t> random variable with </a:t>
                </a:r>
                <a:r>
                  <a:rPr lang="en-US" dirty="0">
                    <a:solidFill>
                      <a:srgbClr val="FF0000"/>
                    </a:solidFill>
                  </a:rPr>
                  <a:t>zero</a:t>
                </a:r>
                <a:r>
                  <a:rPr lang="en-US" dirty="0"/>
                  <a:t> mean and standard derivation equal to </a:t>
                </a:r>
                <a:r>
                  <a:rPr lang="en-US" dirty="0">
                    <a:solidFill>
                      <a:srgbClr val="FF0000"/>
                    </a:solidFill>
                  </a:rPr>
                  <a:t>one tenth of the vehicle’s speed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802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Vehicle speed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What is the joint PDF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First,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50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50</m:t>
                            </m:r>
                          </m:den>
                        </m:f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b="0" i="0" dirty="0"/>
                  <a:t> 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Also, conditioned 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, the measurement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altLang="zh-CN" dirty="0"/>
                  <a:t> has a normal PDF with mean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/100</m:t>
                    </m:r>
                  </m:oMath>
                </a14:m>
                <a:r>
                  <a:rPr lang="en-US" altLang="zh-CN" dirty="0"/>
                  <a:t>. Thus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/10)</m:t>
                          </m:r>
                        </m:den>
                      </m:f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/(2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/100)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zh-CN" b="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93" t="-1750" r="-2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1452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Vehicle speed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Thus, for all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all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</a:t>
                </a:r>
              </a:p>
              <a:p>
                <a:pPr marL="0" indent="0">
                  <a:buNone/>
                </a:pPr>
                <a:endParaRPr lang="en-HK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/>
                  <a:t>	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HK" altLang="zh-CN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 			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50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3002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for more than two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0" i="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b="0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0" i="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There is an analog of the multiplication rule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HK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4157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continuous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its </a:t>
                </a:r>
                <a:r>
                  <a:rPr lang="en-US" dirty="0">
                    <a:solidFill>
                      <a:srgbClr val="FF0000"/>
                    </a:solidFill>
                  </a:rPr>
                  <a:t>conditional expectation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given an event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The conditional expectation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given that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 r="-4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88843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expected value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    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93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302057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10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000FF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0000FF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10848</TotalTime>
  <Words>8417</Words>
  <Application>Microsoft Office PowerPoint</Application>
  <PresentationFormat>全屏显示(4:3)</PresentationFormat>
  <Paragraphs>654</Paragraphs>
  <Slides>126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126</vt:i4>
      </vt:variant>
    </vt:vector>
  </HeadingPairs>
  <TitlesOfParts>
    <vt:vector size="134" baseType="lpstr">
      <vt:lpstr>新細明體</vt:lpstr>
      <vt:lpstr>Arial</vt:lpstr>
      <vt:lpstr>Arial Black</vt:lpstr>
      <vt:lpstr>Cambria Math</vt:lpstr>
      <vt:lpstr>Garamond</vt:lpstr>
      <vt:lpstr>Times New Roman</vt:lpstr>
      <vt:lpstr>Wingdings</vt:lpstr>
      <vt:lpstr>Edge</vt:lpstr>
      <vt:lpstr>PowerPoint 演示文稿</vt:lpstr>
      <vt:lpstr>Content</vt:lpstr>
      <vt:lpstr>Continuous Random Variables</vt:lpstr>
      <vt:lpstr>Continuous r.v. and PDFs</vt:lpstr>
      <vt:lpstr>PDF</vt:lpstr>
      <vt:lpstr>PDF</vt:lpstr>
      <vt:lpstr>Interpretation of PDF</vt:lpstr>
      <vt:lpstr>Example 1: Uniform</vt:lpstr>
      <vt:lpstr>Example 1: Uniform</vt:lpstr>
      <vt:lpstr>Example 2: Piecewise Constant</vt:lpstr>
      <vt:lpstr>Example 2: Piecewise Constant</vt:lpstr>
      <vt:lpstr>Example 3: large values</vt:lpstr>
      <vt:lpstr>Expectation</vt:lpstr>
      <vt:lpstr>Function of random variable</vt:lpstr>
      <vt:lpstr>Moments and variance </vt:lpstr>
      <vt:lpstr>Example: Uniform</vt:lpstr>
      <vt:lpstr>Example: Exponential</vt:lpstr>
      <vt:lpstr>Example: Exponential</vt:lpstr>
      <vt:lpstr>Example: Exponential</vt:lpstr>
      <vt:lpstr>Example</vt:lpstr>
      <vt:lpstr>Content</vt:lpstr>
      <vt:lpstr>Cumulative Distribution Function</vt:lpstr>
      <vt:lpstr>CDF for discrete case</vt:lpstr>
      <vt:lpstr>CDF for continuous case</vt:lpstr>
      <vt:lpstr>Properties</vt:lpstr>
      <vt:lpstr>Example: maximum of several random variables</vt:lpstr>
      <vt:lpstr>Example: maximum of several random variables</vt:lpstr>
      <vt:lpstr>Example: Geometric and Exponential</vt:lpstr>
      <vt:lpstr>Example: Geometric and Exponential</vt:lpstr>
      <vt:lpstr>Content</vt:lpstr>
      <vt:lpstr>Normal Random Variable</vt:lpstr>
      <vt:lpstr>Example</vt:lpstr>
      <vt:lpstr>Example</vt:lpstr>
      <vt:lpstr>Mean and variance</vt:lpstr>
      <vt:lpstr>Variance</vt:lpstr>
      <vt:lpstr>Standard Normal</vt:lpstr>
      <vt:lpstr>Standard Normal</vt:lpstr>
      <vt:lpstr>Standard Normal </vt:lpstr>
      <vt:lpstr>PowerPoint 演示文稿</vt:lpstr>
      <vt:lpstr>Standard Normal</vt:lpstr>
      <vt:lpstr>Example 1: Using the normal table</vt:lpstr>
      <vt:lpstr>Example 1: Using the normal table</vt:lpstr>
      <vt:lpstr>Example 2: Signal detection</vt:lpstr>
      <vt:lpstr>Example 2: Signal detection 2</vt:lpstr>
      <vt:lpstr>Example 2: Signal detection 3</vt:lpstr>
      <vt:lpstr>Normal Random Variable</vt:lpstr>
      <vt:lpstr>Content</vt:lpstr>
      <vt:lpstr>Joint PDFs</vt:lpstr>
      <vt:lpstr>Joint PDFs</vt:lpstr>
      <vt:lpstr>Marginal Probability</vt:lpstr>
      <vt:lpstr>Example: 2D Uniform PDF</vt:lpstr>
      <vt:lpstr>Example: 2D Uniform PDF</vt:lpstr>
      <vt:lpstr>2D Uniform PDF</vt:lpstr>
      <vt:lpstr>2D Uniform PDF</vt:lpstr>
      <vt:lpstr>Example 2</vt:lpstr>
      <vt:lpstr>Example 2</vt:lpstr>
      <vt:lpstr>Example: Buffon’s Needle</vt:lpstr>
      <vt:lpstr>Example: Buffon’s Needle</vt:lpstr>
      <vt:lpstr>PowerPoint 演示文稿</vt:lpstr>
      <vt:lpstr>PowerPoint 演示文稿</vt:lpstr>
      <vt:lpstr>Example: Buffon’s Needle</vt:lpstr>
      <vt:lpstr>Joint CDFs</vt:lpstr>
      <vt:lpstr>Joint CDFs</vt:lpstr>
      <vt:lpstr>Example</vt:lpstr>
      <vt:lpstr>Expectation</vt:lpstr>
      <vt:lpstr>Expectation</vt:lpstr>
      <vt:lpstr>More than two random variables</vt:lpstr>
      <vt:lpstr>More than two random variables</vt:lpstr>
      <vt:lpstr>Content</vt:lpstr>
      <vt:lpstr>Conditioning</vt:lpstr>
      <vt:lpstr>Conditioning a r.v. on an event</vt:lpstr>
      <vt:lpstr>Conditioning a r.v. on an event</vt:lpstr>
      <vt:lpstr>Conditioning on event {X∈A}</vt:lpstr>
      <vt:lpstr>Conditioning on event {X∈A}</vt:lpstr>
      <vt:lpstr>Conditioning on event {X∈A}</vt:lpstr>
      <vt:lpstr>Example: exp. r.v. is memoryless</vt:lpstr>
      <vt:lpstr>Example: exp. r.v. is memoryless</vt:lpstr>
      <vt:lpstr>Example: exp. r.v. is memoryless</vt:lpstr>
      <vt:lpstr>Conditioning with multiple r.v.</vt:lpstr>
      <vt:lpstr>Total probability theorem</vt:lpstr>
      <vt:lpstr>Proof of total probability theorem</vt:lpstr>
      <vt:lpstr>Example: Taking train</vt:lpstr>
      <vt:lpstr>Example: Taking train</vt:lpstr>
      <vt:lpstr>Example: Taking train</vt:lpstr>
      <vt:lpstr>Example: Taking train</vt:lpstr>
      <vt:lpstr>Conditioning one r.v. on another</vt:lpstr>
      <vt:lpstr>Conditioning one random variable on another</vt:lpstr>
      <vt:lpstr>Example: Circular uniform PDF</vt:lpstr>
      <vt:lpstr>Example: Circular uniform PDF</vt:lpstr>
      <vt:lpstr>Example: Circular uniform PDF</vt:lpstr>
      <vt:lpstr>Example: Circular uniform PDF</vt:lpstr>
      <vt:lpstr>Conditional probability on zero event</vt:lpstr>
      <vt:lpstr>Conditional probability on zero event</vt:lpstr>
      <vt:lpstr>Example: Vehicle speed</vt:lpstr>
      <vt:lpstr>Example: Vehicle speed</vt:lpstr>
      <vt:lpstr>Example: Vehicle speed</vt:lpstr>
      <vt:lpstr>Conditioning for more than two random variables</vt:lpstr>
      <vt:lpstr>Conditional Expectation</vt:lpstr>
      <vt:lpstr>The expected value rule</vt:lpstr>
      <vt:lpstr>Total expectation theorem 1</vt:lpstr>
      <vt:lpstr>Total expectation theorem 2</vt:lpstr>
      <vt:lpstr>Proof </vt:lpstr>
      <vt:lpstr>Example: Mean and Variance of a Piecewise Constant PDF</vt:lpstr>
      <vt:lpstr>Example: Mean and Variance of a Piecewise Constant PDF</vt:lpstr>
      <vt:lpstr>Example: Mean and Variance of a Piecewise Constant PDF</vt:lpstr>
      <vt:lpstr>Example: Mean and Variance of a Piecewise Constant PDF</vt:lpstr>
      <vt:lpstr>Independence</vt:lpstr>
      <vt:lpstr>Independence</vt:lpstr>
      <vt:lpstr>Example: Independent normal random variables</vt:lpstr>
      <vt:lpstr>Example: Independent normal random variables</vt:lpstr>
      <vt:lpstr>Independence</vt:lpstr>
      <vt:lpstr>Independence</vt:lpstr>
      <vt:lpstr>Independence</vt:lpstr>
      <vt:lpstr>Content</vt:lpstr>
      <vt:lpstr>The continuous Bayes’ rule</vt:lpstr>
      <vt:lpstr>The continuous Bayes’ rule</vt:lpstr>
      <vt:lpstr>The continuous Bayes’ rule</vt:lpstr>
      <vt:lpstr>Example: Light bulbs</vt:lpstr>
      <vt:lpstr>Example: Light bulbs</vt:lpstr>
      <vt:lpstr>Inference about a discrete random variable</vt:lpstr>
      <vt:lpstr>Inference about a discrete random variable</vt:lpstr>
      <vt:lpstr>Inference about a discrete random variable</vt:lpstr>
      <vt:lpstr>Inference about a discrete random variable</vt:lpstr>
      <vt:lpstr>Example: Signal Detection</vt:lpstr>
      <vt:lpstr>Example: Signal Detection</vt:lpstr>
      <vt:lpstr>Example: Signal Detection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Lenovo's User</dc:creator>
  <cp:lastModifiedBy>Shengyu Zhang</cp:lastModifiedBy>
  <cp:revision>584</cp:revision>
  <dcterms:created xsi:type="dcterms:W3CDTF">1601-01-01T00:00:00Z</dcterms:created>
  <dcterms:modified xsi:type="dcterms:W3CDTF">2017-03-15T01:11:04Z</dcterms:modified>
</cp:coreProperties>
</file>