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notesMasterIdLst>
    <p:notesMasterId r:id="rId143"/>
  </p:notesMasterIdLst>
  <p:sldIdLst>
    <p:sldId id="286" r:id="rId2"/>
    <p:sldId id="377" r:id="rId3"/>
    <p:sldId id="503" r:id="rId4"/>
    <p:sldId id="504" r:id="rId5"/>
    <p:sldId id="378" r:id="rId6"/>
    <p:sldId id="523" r:id="rId7"/>
    <p:sldId id="498" r:id="rId8"/>
    <p:sldId id="381" r:id="rId9"/>
    <p:sldId id="524" r:id="rId10"/>
    <p:sldId id="379" r:id="rId11"/>
    <p:sldId id="492" r:id="rId12"/>
    <p:sldId id="380" r:id="rId13"/>
    <p:sldId id="385" r:id="rId14"/>
    <p:sldId id="505" r:id="rId15"/>
    <p:sldId id="506" r:id="rId16"/>
    <p:sldId id="384" r:id="rId17"/>
    <p:sldId id="525" r:id="rId18"/>
    <p:sldId id="386" r:id="rId19"/>
    <p:sldId id="387" r:id="rId20"/>
    <p:sldId id="388" r:id="rId21"/>
    <p:sldId id="389" r:id="rId22"/>
    <p:sldId id="383" r:id="rId23"/>
    <p:sldId id="390" r:id="rId24"/>
    <p:sldId id="391" r:id="rId25"/>
    <p:sldId id="393" r:id="rId26"/>
    <p:sldId id="392" r:id="rId27"/>
    <p:sldId id="526" r:id="rId28"/>
    <p:sldId id="527" r:id="rId29"/>
    <p:sldId id="394" r:id="rId30"/>
    <p:sldId id="493" r:id="rId31"/>
    <p:sldId id="395" r:id="rId32"/>
    <p:sldId id="396" r:id="rId33"/>
    <p:sldId id="397" r:id="rId34"/>
    <p:sldId id="508" r:id="rId35"/>
    <p:sldId id="507" r:id="rId36"/>
    <p:sldId id="494" r:id="rId37"/>
    <p:sldId id="398" r:id="rId38"/>
    <p:sldId id="399" r:id="rId39"/>
    <p:sldId id="400" r:id="rId40"/>
    <p:sldId id="401" r:id="rId41"/>
    <p:sldId id="402" r:id="rId42"/>
    <p:sldId id="528" r:id="rId43"/>
    <p:sldId id="403" r:id="rId44"/>
    <p:sldId id="404" r:id="rId45"/>
    <p:sldId id="407" r:id="rId46"/>
    <p:sldId id="406" r:id="rId47"/>
    <p:sldId id="409" r:id="rId48"/>
    <p:sldId id="410" r:id="rId49"/>
    <p:sldId id="411" r:id="rId50"/>
    <p:sldId id="529" r:id="rId51"/>
    <p:sldId id="531" r:id="rId52"/>
    <p:sldId id="532" r:id="rId53"/>
    <p:sldId id="533" r:id="rId54"/>
    <p:sldId id="412" r:id="rId55"/>
    <p:sldId id="413" r:id="rId56"/>
    <p:sldId id="414" r:id="rId57"/>
    <p:sldId id="415" r:id="rId58"/>
    <p:sldId id="416" r:id="rId59"/>
    <p:sldId id="417" r:id="rId60"/>
    <p:sldId id="418" r:id="rId61"/>
    <p:sldId id="405" r:id="rId62"/>
    <p:sldId id="530" r:id="rId63"/>
    <p:sldId id="408" r:id="rId64"/>
    <p:sldId id="419" r:id="rId65"/>
    <p:sldId id="420" r:id="rId66"/>
    <p:sldId id="421" r:id="rId67"/>
    <p:sldId id="424" r:id="rId68"/>
    <p:sldId id="534" r:id="rId69"/>
    <p:sldId id="535" r:id="rId70"/>
    <p:sldId id="536" r:id="rId71"/>
    <p:sldId id="537" r:id="rId72"/>
    <p:sldId id="538" r:id="rId73"/>
    <p:sldId id="539" r:id="rId74"/>
    <p:sldId id="540" r:id="rId75"/>
    <p:sldId id="541" r:id="rId76"/>
    <p:sldId id="542" r:id="rId77"/>
    <p:sldId id="543" r:id="rId78"/>
    <p:sldId id="544" r:id="rId79"/>
    <p:sldId id="545" r:id="rId80"/>
    <p:sldId id="546" r:id="rId81"/>
    <p:sldId id="547" r:id="rId82"/>
    <p:sldId id="548" r:id="rId83"/>
    <p:sldId id="549" r:id="rId84"/>
    <p:sldId id="550" r:id="rId85"/>
    <p:sldId id="551" r:id="rId86"/>
    <p:sldId id="552" r:id="rId87"/>
    <p:sldId id="553" r:id="rId88"/>
    <p:sldId id="554" r:id="rId89"/>
    <p:sldId id="555" r:id="rId90"/>
    <p:sldId id="556" r:id="rId91"/>
    <p:sldId id="557" r:id="rId92"/>
    <p:sldId id="558" r:id="rId93"/>
    <p:sldId id="559" r:id="rId94"/>
    <p:sldId id="560" r:id="rId95"/>
    <p:sldId id="561" r:id="rId96"/>
    <p:sldId id="562" r:id="rId97"/>
    <p:sldId id="563" r:id="rId98"/>
    <p:sldId id="564" r:id="rId99"/>
    <p:sldId id="565" r:id="rId100"/>
    <p:sldId id="566" r:id="rId101"/>
    <p:sldId id="567" r:id="rId102"/>
    <p:sldId id="568" r:id="rId103"/>
    <p:sldId id="569" r:id="rId104"/>
    <p:sldId id="570" r:id="rId105"/>
    <p:sldId id="571" r:id="rId106"/>
    <p:sldId id="572" r:id="rId107"/>
    <p:sldId id="573" r:id="rId108"/>
    <p:sldId id="574" r:id="rId109"/>
    <p:sldId id="575" r:id="rId110"/>
    <p:sldId id="576" r:id="rId111"/>
    <p:sldId id="577" r:id="rId112"/>
    <p:sldId id="578" r:id="rId113"/>
    <p:sldId id="579" r:id="rId114"/>
    <p:sldId id="580" r:id="rId115"/>
    <p:sldId id="581" r:id="rId116"/>
    <p:sldId id="582" r:id="rId117"/>
    <p:sldId id="583" r:id="rId118"/>
    <p:sldId id="584" r:id="rId119"/>
    <p:sldId id="585" r:id="rId120"/>
    <p:sldId id="586" r:id="rId121"/>
    <p:sldId id="587" r:id="rId122"/>
    <p:sldId id="588" r:id="rId123"/>
    <p:sldId id="589" r:id="rId124"/>
    <p:sldId id="590" r:id="rId125"/>
    <p:sldId id="591" r:id="rId126"/>
    <p:sldId id="592" r:id="rId127"/>
    <p:sldId id="593" r:id="rId128"/>
    <p:sldId id="594" r:id="rId129"/>
    <p:sldId id="595" r:id="rId130"/>
    <p:sldId id="596" r:id="rId131"/>
    <p:sldId id="597" r:id="rId132"/>
    <p:sldId id="598" r:id="rId133"/>
    <p:sldId id="599" r:id="rId134"/>
    <p:sldId id="600" r:id="rId135"/>
    <p:sldId id="601" r:id="rId136"/>
    <p:sldId id="602" r:id="rId137"/>
    <p:sldId id="603" r:id="rId138"/>
    <p:sldId id="604" r:id="rId139"/>
    <p:sldId id="605" r:id="rId140"/>
    <p:sldId id="606" r:id="rId141"/>
    <p:sldId id="607" r:id="rId14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0000"/>
    <a:srgbClr val="996633"/>
    <a:srgbClr val="FF9900"/>
    <a:srgbClr val="FFFF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9" autoAdjust="0"/>
    <p:restoredTop sz="89146" autoAdjust="0"/>
  </p:normalViewPr>
  <p:slideViewPr>
    <p:cSldViewPr>
      <p:cViewPr varScale="1">
        <p:scale>
          <a:sx n="89" d="100"/>
          <a:sy n="89" d="100"/>
        </p:scale>
        <p:origin x="33" y="6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3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 altLang="zh-HK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endParaRPr lang="en-US" altLang="zh-HK"/>
          </a:p>
        </p:txBody>
      </p:sp>
      <p:sp>
        <p:nvSpPr>
          <p:cNvPr id="77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78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 altLang="zh-HK"/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2AF04564-8EBA-4616-A64E-21D3B9D371BF}" type="slidenum">
              <a:rPr lang="en-US" altLang="zh-HK"/>
              <a:pPr/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1702832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1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319582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10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26692000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100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4022633223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101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114433272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102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377642050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103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90637374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104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4268676232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105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663248565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106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055007698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107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750763946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108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514588002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109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5585915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11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651476452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110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220057565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111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963561384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112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932015016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113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4109896924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114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939025776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115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385558912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116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553713431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117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569289723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118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003195956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119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806908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12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744611682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120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642365828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121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47099878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122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730338096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123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925140689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124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075698388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125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43420675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126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840367368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127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127322813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128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491223718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129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420466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13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24765261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130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497877044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131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148160243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132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978656187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133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580623220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134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585795738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135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28172147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136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739469609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137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243596601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138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9833713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139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3912824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14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478519844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140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806521024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141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4970018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15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3795831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16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3443623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17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8466727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18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4877892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19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284347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2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350852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20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2443754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21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6459149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22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6827747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23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156751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24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7596498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25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6058971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26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5582928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27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1888269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28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6382057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29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636261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3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9453717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30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8514659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31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2734171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32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493327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33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9463192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34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3342009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35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3215648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36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515710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37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181604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38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7957183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39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536994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4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3149786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40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5795307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41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0975677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42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6233487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43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67737358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44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23053622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45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33688970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46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404756162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47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61106372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48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00993962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49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4057065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5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60071358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50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41340340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51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83956533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52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35871146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53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4976593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54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75494706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55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98851424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56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91963540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57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10987295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58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6286488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59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366859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6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26149417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60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41782111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61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54605350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62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90570237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63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37323135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64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6603775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65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37872708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66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26002898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67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37170849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68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413611782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69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960485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7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61924579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70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27604361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71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93473133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72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41223826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73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406372056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74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59947127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75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74954949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76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17747066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77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7749148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78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48302280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79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079112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8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68101586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80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16898983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81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79813457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82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68346231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83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403130662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84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87013943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85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41705770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86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45578832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87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63447697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88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67020963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89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3819891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9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18170588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90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49326126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91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403584760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92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7757635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93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908042915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94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162450567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95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442186975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96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38583397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97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97375648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98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508780829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4564-8EBA-4616-A64E-21D3B9D371BF}" type="slidenum">
              <a:rPr lang="en-US" altLang="zh-HK" smtClean="0"/>
              <a:pPr/>
              <a:t>99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806382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12CDA68-592D-437D-872C-05FE571461C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6503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106504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47BF1C-9688-4B8D-83E7-81B2852DBA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8965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4DC939-719C-4B8B-AD70-8E5EA317AF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4031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C1F7150C-EA11-4647-8771-419FA55DC2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08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3B8D06-FC6D-429A-8268-394CBCCB77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8854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F343A3-4609-41FD-A1DC-3F4A01D215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0334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E4B4E7-CECC-482E-9418-A04D0B1306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0131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FC53DD-57D4-45F1-9654-673F38963C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3753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93455E-2F05-4192-AC54-FD7F51AA84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0107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41FDAF-C3B9-495E-AB7F-377DDE20B0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0689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C8C941-764C-4B15-9F60-38AFA5A6C5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7719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AE13D-5CD1-417E-9C5F-07688C9608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2329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54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j-lt"/>
              </a:defRPr>
            </a:lvl1pPr>
          </a:lstStyle>
          <a:p>
            <a:endParaRPr lang="en-US" altLang="en-US"/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j-lt"/>
              </a:defRPr>
            </a:lvl1pPr>
          </a:lstStyle>
          <a:p>
            <a:endParaRPr lang="en-US" altLang="en-US"/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+mj-lt"/>
              </a:defRPr>
            </a:lvl1pPr>
          </a:lstStyle>
          <a:p>
            <a:fld id="{951B8D28-351F-4B07-9911-FCFC36113BC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5479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105480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2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1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0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1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1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1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1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1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1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1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1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oisson_limit_theorem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5181600"/>
            <a:ext cx="6553200" cy="609600"/>
          </a:xfrm>
        </p:spPr>
        <p:txBody>
          <a:bodyPr/>
          <a:lstStyle/>
          <a:p>
            <a:pPr algn="l"/>
            <a:r>
              <a:rPr lang="en-US" altLang="zh-HK" sz="2600">
                <a:ea typeface="新細明體" charset="-120"/>
              </a:rPr>
              <a:t>Instructor: 	Shengyu Zhang</a:t>
            </a:r>
          </a:p>
          <a:p>
            <a:endParaRPr lang="en-US" altLang="zh-HK">
              <a:ea typeface="新細明體" charset="-120"/>
            </a:endParaRPr>
          </a:p>
        </p:txBody>
      </p:sp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914400" y="1524000"/>
            <a:ext cx="7762056" cy="6808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HK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ENGG2430A  Probability and Statistics for Engineers</a:t>
            </a:r>
            <a:endParaRPr lang="zh-HK" alt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1295400" y="3200400"/>
            <a:ext cx="6781800" cy="500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Chapter</a:t>
            </a:r>
            <a:r>
              <a:rPr lang="en-US" altLang="zh-HK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 </a:t>
            </a:r>
            <a:r>
              <a:rPr lang="en-US" altLang="zh-CN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2</a:t>
            </a:r>
            <a:r>
              <a:rPr lang="en-US" altLang="zh-HK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: Discrete Random Variables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Discrete Random Variables: Concepts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 </a:t>
            </a:r>
            <a:r>
              <a:rPr lang="en-US" dirty="0">
                <a:solidFill>
                  <a:srgbClr val="FF0000"/>
                </a:solidFill>
              </a:rPr>
              <a:t>discrete random variable </a:t>
            </a:r>
            <a:r>
              <a:rPr lang="en-US" dirty="0"/>
              <a:t>is a real-valued function of the outcome of a discrete experiment.</a:t>
            </a:r>
          </a:p>
          <a:p>
            <a:r>
              <a:rPr lang="en-US" dirty="0"/>
              <a:t>A discrete random variable has an associated </a:t>
            </a:r>
            <a:r>
              <a:rPr lang="en-US" dirty="0">
                <a:solidFill>
                  <a:srgbClr val="FF0000"/>
                </a:solidFill>
              </a:rPr>
              <a:t>probability mass function</a:t>
            </a:r>
            <a:r>
              <a:rPr lang="en-US" dirty="0"/>
              <a:t> (PMF), which gives the probability of each numerical value that the random variable can take. </a:t>
            </a:r>
          </a:p>
          <a:p>
            <a:r>
              <a:rPr lang="en-US" dirty="0"/>
              <a:t>A </a:t>
            </a:r>
            <a:r>
              <a:rPr lang="en-US" dirty="0">
                <a:solidFill>
                  <a:srgbClr val="FF0000"/>
                </a:solidFill>
              </a:rPr>
              <a:t>function</a:t>
            </a:r>
            <a:r>
              <a:rPr lang="en-US" dirty="0"/>
              <a:t> of a discrete random variable defines another discrete random variable, whose PMF can be obtained from the PMF of the original random variable. </a:t>
            </a:r>
          </a:p>
        </p:txBody>
      </p:sp>
    </p:spTree>
    <p:extLst>
      <p:ext uri="{BB962C8B-B14F-4D97-AF65-F5344CB8AC3E}">
        <p14:creationId xmlns:p14="http://schemas.microsoft.com/office/powerpoint/2010/main" val="113695887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Conditioning one random variable on another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It is convenient to calculate the joint PMF by a sequential approach and the formula</a:t>
                </a:r>
                <a:endParaRPr lang="en-US" b="0" i="1" dirty="0">
                  <a:latin typeface="Cambria Math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𝑦</m:t>
                        </m:r>
                      </m:e>
                    </m:d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  <m:r>
                          <a:rPr lang="en-US" b="0" i="1" smtClean="0">
                            <a:latin typeface="Cambria Math"/>
                          </a:rPr>
                          <m:t>|</m:t>
                        </m:r>
                        <m:r>
                          <a:rPr lang="en-US" b="0" i="1" smtClean="0">
                            <a:latin typeface="Cambria Math"/>
                          </a:rPr>
                          <m:t>𝑌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𝑥</m:t>
                    </m:r>
                    <m:r>
                      <a:rPr lang="en-US" b="0" i="1" smtClean="0">
                        <a:latin typeface="Cambria Math"/>
                      </a:rPr>
                      <m:t>|</m:t>
                    </m:r>
                    <m:r>
                      <a:rPr lang="en-US" b="0" i="1" smtClean="0">
                        <a:latin typeface="Cambria Math"/>
                      </a:rPr>
                      <m:t>𝑦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/>
                  <a:t>,</a:t>
                </a:r>
              </a:p>
              <a:p>
                <a:r>
                  <a:rPr lang="en-US" dirty="0"/>
                  <a:t>Or its counterpart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𝑋</m:t>
                        </m:r>
                        <m:r>
                          <a:rPr lang="en-US" i="1">
                            <a:latin typeface="Cambria Math"/>
                          </a:rPr>
                          <m:t>,</m:t>
                        </m:r>
                        <m:r>
                          <a:rPr lang="en-US" i="1">
                            <a:latin typeface="Cambria Math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  <m:r>
                          <a:rPr lang="en-US" i="1">
                            <a:latin typeface="Cambria Math"/>
                          </a:rPr>
                          <m:t>,</m:t>
                        </m:r>
                        <m:r>
                          <a:rPr lang="en-US" i="1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e>
                    </m:d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𝑌</m:t>
                        </m:r>
                        <m:r>
                          <a:rPr lang="en-US" i="1">
                            <a:latin typeface="Cambria Math"/>
                          </a:rPr>
                          <m:t>|</m:t>
                        </m:r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𝑦</m:t>
                    </m:r>
                    <m:r>
                      <a:rPr lang="en-US" i="1">
                        <a:latin typeface="Cambria Math"/>
                      </a:rPr>
                      <m:t>|</m:t>
                    </m:r>
                    <m:r>
                      <a:rPr lang="en-US" b="0" i="1" smtClean="0">
                        <a:latin typeface="Cambria Math"/>
                      </a:rPr>
                      <m:t>𝑥</m:t>
                    </m:r>
                    <m:r>
                      <a:rPr lang="en-US" i="1">
                        <a:latin typeface="Cambria Math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This method is entirely similar to the use of the multiplication rule from previous lectures. 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593" t="-1750" r="-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400094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Question answering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 professor independently answers each of her students’ questions incorrectly with probability ¼.</a:t>
                </a:r>
              </a:p>
              <a:p>
                <a:r>
                  <a:rPr lang="en-US" dirty="0"/>
                  <a:t>In each lecture the professor is asked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0,1, </m:t>
                    </m:r>
                  </m:oMath>
                </a14:m>
                <a:r>
                  <a:rPr lang="en-US" dirty="0"/>
                  <a:t>or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/>
                  <a:t> questions with equal probability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1/3</m:t>
                    </m:r>
                  </m:oMath>
                </a14:m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: the number of questions professor is asked </a:t>
                </a:r>
              </a:p>
              <a:p>
                <a:pPr lvl="1"/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/>
                  <a:t>: the number of questions she answers wrong in a given lecture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1750" r="-1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669915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Question answering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Construct the joint PMF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𝑌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𝑥</m:t>
                    </m:r>
                    <m:r>
                      <a:rPr lang="en-US" b="0" i="1" smtClean="0">
                        <a:latin typeface="Cambria Math"/>
                      </a:rPr>
                      <m:t>,</m:t>
                    </m:r>
                    <m:r>
                      <a:rPr lang="en-US" b="0" i="1" smtClean="0">
                        <a:latin typeface="Cambria Math"/>
                      </a:rPr>
                      <m:t>𝑦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/>
                  <a:t>: calcualte all the probabilities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𝑃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𝑋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𝑥</m:t>
                    </m:r>
                    <m:r>
                      <a:rPr lang="en-US" b="0" i="1" smtClean="0">
                        <a:latin typeface="Cambria Math"/>
                      </a:rPr>
                      <m:t>,</m:t>
                    </m:r>
                    <m:r>
                      <a:rPr lang="en-US" b="0" i="1" smtClean="0">
                        <a:latin typeface="Cambria Math"/>
                      </a:rPr>
                      <m:t>𝑌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𝑦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r>
                  <a:rPr lang="en-US" dirty="0"/>
                  <a:t>Using a sequential description of the experiment and the multiplication rule </a:t>
                </a:r>
                <a:endParaRPr lang="en-HK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𝑋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𝑦</m:t>
                          </m:r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𝑋</m:t>
                          </m:r>
                          <m:r>
                            <a:rPr lang="en-US" i="1">
                              <a:latin typeface="Cambria Math"/>
                            </a:rPr>
                            <m:t>|</m:t>
                          </m:r>
                          <m:r>
                            <a:rPr lang="en-US" i="1">
                              <a:latin typeface="Cambria Math"/>
                            </a:rPr>
                            <m:t>𝑌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(</m:t>
                      </m:r>
                      <m:r>
                        <a:rPr lang="en-US" i="1">
                          <a:latin typeface="Cambria Math"/>
                        </a:rPr>
                        <m:t>𝑥</m:t>
                      </m:r>
                      <m:r>
                        <a:rPr lang="en-US" i="1">
                          <a:latin typeface="Cambria Math"/>
                        </a:rPr>
                        <m:t>|</m:t>
                      </m:r>
                      <m:r>
                        <a:rPr lang="en-US" i="1">
                          <a:latin typeface="Cambria Math"/>
                        </a:rPr>
                        <m:t>𝑦</m:t>
                      </m:r>
                      <m:r>
                        <a:rPr lang="en-US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593" t="-1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780031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Question answering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4572000"/>
                <a:ext cx="8229600" cy="1558925"/>
              </a:xfrm>
            </p:spPr>
            <p:txBody>
              <a:bodyPr/>
              <a:lstStyle/>
              <a:p>
                <a:r>
                  <a:rPr lang="en-US" b="0" dirty="0"/>
                  <a:t> For example, </a:t>
                </a:r>
                <a:br>
                  <a:rPr lang="en-US" b="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1,1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e>
                    </m:d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𝑌</m:t>
                        </m:r>
                        <m:r>
                          <a:rPr lang="en-US" b="0" i="1" smtClean="0">
                            <a:latin typeface="Cambria Math"/>
                          </a:rPr>
                          <m:t>|</m:t>
                        </m:r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𝑦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⋅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12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4572000"/>
                <a:ext cx="8229600" cy="1558925"/>
              </a:xfrm>
              <a:blipFill rotWithShape="0">
                <a:blip r:embed="rId3"/>
                <a:stretch>
                  <a:fillRect l="-593" t="-5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3421" y="1066800"/>
            <a:ext cx="533657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73538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Question answering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 can compute other useful information from two-dimensional table.</a:t>
                </a:r>
              </a:p>
              <a:p>
                <a:r>
                  <a:rPr lang="en-US" dirty="0"/>
                  <a:t>For example,</a:t>
                </a:r>
                <a:endParaRPr lang="en-HK" b="0" i="1" dirty="0"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at</m:t>
                        </m:r>
                        <m:r>
                          <a:rPr lang="en-US" b="0" i="0" smtClean="0"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least</m:t>
                        </m:r>
                        <m:r>
                          <a:rPr lang="en-US" b="0" i="0" smtClean="0"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one</m:t>
                        </m:r>
                        <m:r>
                          <a:rPr lang="en-US" b="0" i="0" smtClean="0"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wrong</m:t>
                        </m:r>
                        <m:r>
                          <a:rPr lang="en-US" b="0" i="0" smtClean="0"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answer</m:t>
                        </m:r>
                      </m:e>
                    </m:d>
                  </m:oMath>
                </a14:m>
                <a:r>
                  <a:rPr lang="en-US" b="0" dirty="0"/>
                  <a:t> </a:t>
                </a:r>
              </a:p>
              <a:p>
                <a:pPr marL="0" indent="0">
                  <a:buNone/>
                </a:pPr>
                <a:r>
                  <a:rPr lang="en-US" b="0" dirty="0"/>
                  <a:t>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1,1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2,1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𝑋</m:t>
                        </m:r>
                        <m:r>
                          <a:rPr lang="en-US" i="1">
                            <a:latin typeface="Cambria Math"/>
                          </a:rPr>
                          <m:t>,</m:t>
                        </m:r>
                        <m:r>
                          <a:rPr lang="en-US" i="1">
                            <a:latin typeface="Cambria Math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2,</m:t>
                        </m:r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e>
                    </m:d>
                  </m:oMath>
                </a14:m>
                <a:endParaRPr lang="en-US" i="1" dirty="0"/>
              </a:p>
              <a:p>
                <a:pPr marL="0" indent="0">
                  <a:buNone/>
                </a:pPr>
                <a:r>
                  <a:rPr lang="en-US" b="0" dirty="0"/>
                  <a:t>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4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48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6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48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48</m:t>
                        </m:r>
                      </m:den>
                    </m:f>
                    <m:r>
                      <a:rPr lang="en-HK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HK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48</m:t>
                        </m:r>
                      </m:den>
                    </m:f>
                  </m:oMath>
                </a14:m>
                <a:endParaRPr lang="en-US" i="1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576975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Conditioning one random variable on another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conditional PMF can also be used to calculate the marginal PMFs.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𝑋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𝑌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)</m:t>
                          </m:r>
                        </m:e>
                      </m:nary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𝑌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𝑋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|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𝑌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This formula provides a </a:t>
                </a:r>
                <a:r>
                  <a:rPr lang="en-US" dirty="0">
                    <a:solidFill>
                      <a:srgbClr val="FF0000"/>
                    </a:solidFill>
                  </a:rPr>
                  <a:t>divide-and-conquer</a:t>
                </a:r>
                <a:r>
                  <a:rPr lang="en-US" dirty="0"/>
                  <a:t> method for calculating marginal PMFs.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113440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 of Facts About Conditional PMFs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Conditional PMFs are similar to ordinary PMFs, but refer to a universe where the </a:t>
                </a:r>
                <a:r>
                  <a:rPr lang="en-US" dirty="0">
                    <a:solidFill>
                      <a:srgbClr val="FF0000"/>
                    </a:solidFill>
                  </a:rPr>
                  <a:t>conditioning event is known to have occurred</a:t>
                </a:r>
                <a:r>
                  <a:rPr lang="en-US" dirty="0"/>
                  <a:t>.</a:t>
                </a:r>
              </a:p>
              <a:p>
                <a:r>
                  <a:rPr lang="en-US" dirty="0"/>
                  <a:t>The conditional PMF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given an event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𝐴</m:t>
                    </m:r>
                  </m:oMath>
                </a14:m>
                <a:r>
                  <a:rPr lang="en-US" dirty="0"/>
                  <a:t> with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𝑃</m:t>
                    </m:r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i="1" dirty="0" smtClean="0">
                        <a:latin typeface="Cambria Math"/>
                      </a:rPr>
                      <m:t>𝐴</m:t>
                    </m:r>
                    <m:r>
                      <a:rPr lang="en-US" i="1" dirty="0" smtClean="0">
                        <a:latin typeface="Cambria Math"/>
                      </a:rPr>
                      <m:t>)&gt;0</m:t>
                    </m:r>
                  </m:oMath>
                </a14:m>
                <a:r>
                  <a:rPr lang="en-US" dirty="0"/>
                  <a:t>, is defined by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e>
                        <m:e>
                          <m:r>
                            <a:rPr lang="en-US" b="0" i="1" smtClean="0">
                              <a:latin typeface="Cambria Math"/>
                            </a:rPr>
                            <m:t>𝐴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:r>
                  <a:rPr lang="en-US" dirty="0"/>
                  <a:t>   and satisfies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/>
                          </a:rPr>
                          <m:t>𝑥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𝑋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|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𝐴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latin typeface="Cambria Math"/>
                          </a:rPr>
                          <m:t>=1</m:t>
                        </m:r>
                      </m:e>
                    </m:nary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593" t="-1750" r="-1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725446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 of Facts About Conditional PMFs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conditional PMF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given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/>
                  <a:t> can be used to calculate the </a:t>
                </a:r>
                <a:r>
                  <a:rPr lang="en-US" dirty="0">
                    <a:solidFill>
                      <a:srgbClr val="FF0000"/>
                    </a:solidFill>
                  </a:rPr>
                  <a:t>marginal </a:t>
                </a:r>
                <a:r>
                  <a:rPr lang="en-US" dirty="0"/>
                  <a:t>PMFs with the formula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𝑌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𝑋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|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𝑌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327025" lvl="1" indent="0">
                  <a:buNone/>
                </a:pPr>
                <a:r>
                  <a:rPr lang="en-US" sz="3000" dirty="0"/>
                  <a:t>This is analogous to the </a:t>
                </a:r>
                <a:r>
                  <a:rPr lang="en-US" sz="3000" dirty="0">
                    <a:solidFill>
                      <a:srgbClr val="FF0000"/>
                    </a:solidFill>
                  </a:rPr>
                  <a:t>divide-and-conquer</a:t>
                </a:r>
                <a:r>
                  <a:rPr lang="en-US" sz="3000" dirty="0"/>
                  <a:t>    approach for calculating probabilities using the total probability theorem.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1750" r="-1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708524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Conditional Expectations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conditional expectation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given an event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𝐴</m:t>
                    </m:r>
                  </m:oMath>
                </a14:m>
                <a:r>
                  <a:rPr lang="en-US" dirty="0"/>
                  <a:t> with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𝑃</m:t>
                    </m:r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i="1" dirty="0" smtClean="0">
                        <a:latin typeface="Cambria Math"/>
                      </a:rPr>
                      <m:t>𝐴</m:t>
                    </m:r>
                    <m:r>
                      <a:rPr lang="en-US" i="1" dirty="0" smtClean="0">
                        <a:latin typeface="Cambria Math"/>
                      </a:rPr>
                      <m:t>)&gt;0</m:t>
                    </m:r>
                  </m:oMath>
                </a14:m>
                <a:r>
                  <a:rPr lang="en-US" dirty="0"/>
                  <a:t>, is defined by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𝑋</m:t>
                          </m:r>
                        </m:e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  <m:sup/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𝑋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|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|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𝐴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For a function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it is given by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𝑔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𝑋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)</m:t>
                          </m:r>
                        </m:e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</m:d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  <m:sup/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𝑔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)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𝑋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|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|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𝐴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725420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Conditional Expectations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conditional expectation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given a value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is defined by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</m:e>
                        <m:e>
                          <m:r>
                            <a:rPr lang="en-US" b="0" i="1" smtClean="0">
                              <a:latin typeface="Cambria Math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sub>
                        <m:sup/>
                        <m:e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𝑋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|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𝑌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The </a:t>
                </a:r>
                <a:r>
                  <a:rPr lang="en-US" dirty="0">
                    <a:solidFill>
                      <a:srgbClr val="FF0000"/>
                    </a:solidFill>
                  </a:rPr>
                  <a:t>total expectation theorem</a:t>
                </a: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𝑬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𝑌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)</m:t>
                          </m:r>
                        </m:e>
                      </m:nary>
                      <m:r>
                        <a:rPr lang="en-US" b="1" i="0">
                          <a:latin typeface="Cambria Math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𝑋</m:t>
                          </m:r>
                        </m:e>
                        <m:e>
                          <m:r>
                            <a:rPr lang="en-US" i="1">
                              <a:latin typeface="Cambria Math"/>
                            </a:rPr>
                            <m:t>𝑌</m:t>
                          </m:r>
                          <m:r>
                            <a:rPr lang="en-US" i="1">
                              <a:latin typeface="Cambria Math"/>
                            </a:rPr>
                            <m:t>=</m:t>
                          </m:r>
                          <m:r>
                            <a:rPr lang="en-US" i="1">
                              <a:latin typeface="Cambria Math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9938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Basic Concepts</a:t>
            </a:r>
          </a:p>
          <a:p>
            <a:r>
              <a:rPr lang="en-US" dirty="0">
                <a:solidFill>
                  <a:srgbClr val="FF0000"/>
                </a:solidFill>
              </a:rPr>
              <a:t>Probability Mass Function</a:t>
            </a:r>
          </a:p>
          <a:p>
            <a:r>
              <a:rPr lang="en-US" dirty="0"/>
              <a:t>Functions of Random Variables</a:t>
            </a:r>
          </a:p>
          <a:p>
            <a:r>
              <a:rPr lang="en-US" dirty="0"/>
              <a:t>Expectation, Mean, and Variance</a:t>
            </a:r>
          </a:p>
          <a:p>
            <a:r>
              <a:rPr lang="en-US" dirty="0"/>
              <a:t>Joint PMFs of Multiple Random Variables</a:t>
            </a:r>
          </a:p>
          <a:p>
            <a:r>
              <a:rPr lang="en-US" dirty="0"/>
              <a:t>Conditioning</a:t>
            </a:r>
          </a:p>
          <a:p>
            <a:r>
              <a:rPr lang="en-US" dirty="0"/>
              <a:t>Independence</a:t>
            </a:r>
          </a:p>
        </p:txBody>
      </p:sp>
    </p:spTree>
    <p:extLst>
      <p:ext uri="{BB962C8B-B14F-4D97-AF65-F5344CB8AC3E}">
        <p14:creationId xmlns:p14="http://schemas.microsoft.com/office/powerpoint/2010/main" val="109194095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Conditional Expectations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en-US" i="1" dirty="0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i="1" dirty="0" smtClean="0">
                        <a:latin typeface="Cambria Math"/>
                      </a:rPr>
                      <m:t>,</m:t>
                    </m:r>
                    <m:r>
                      <a:rPr lang="en-US" b="0" i="1" dirty="0" smtClean="0">
                        <a:latin typeface="Cambria Math"/>
                      </a:rPr>
                      <m:t>…,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en-US" i="1" dirty="0" smtClean="0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be </a:t>
                </a:r>
                <a:r>
                  <a:rPr lang="en-US" dirty="0">
                    <a:solidFill>
                      <a:srgbClr val="FF0000"/>
                    </a:solidFill>
                  </a:rPr>
                  <a:t>disjoint</a:t>
                </a:r>
                <a:r>
                  <a:rPr lang="en-US" dirty="0"/>
                  <a:t> events that form a </a:t>
                </a:r>
                <a:r>
                  <a:rPr lang="en-US" dirty="0">
                    <a:solidFill>
                      <a:srgbClr val="FF0000"/>
                    </a:solidFill>
                  </a:rPr>
                  <a:t>partition</a:t>
                </a:r>
                <a:r>
                  <a:rPr lang="en-US" dirty="0"/>
                  <a:t> of the sample space, and assume that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𝑃</m:t>
                    </m:r>
                    <m:r>
                      <a:rPr lang="en-US" i="1" dirty="0" smtClean="0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en-US" i="1" dirty="0" smtClean="0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i="1" dirty="0" smtClean="0">
                        <a:latin typeface="Cambria Math"/>
                      </a:rPr>
                      <m:t>)&gt;0 </m:t>
                    </m:r>
                  </m:oMath>
                </a14:m>
                <a:r>
                  <a:rPr lang="en-US" dirty="0"/>
                  <a:t>for all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𝑖</m:t>
                    </m:r>
                  </m:oMath>
                </a14:m>
                <a:r>
                  <a:rPr lang="en-US" dirty="0"/>
                  <a:t>. Then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rgbClr val="FF0000"/>
                        </a:solidFill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𝑋</m:t>
                        </m:r>
                      </m:e>
                    </m:d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𝑛</m:t>
                        </m:r>
                      </m:sup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𝑃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b="1" i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𝐄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[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𝑋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|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]</m:t>
                        </m:r>
                      </m:e>
                    </m:nary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</a:p>
              <a:p>
                <a:r>
                  <a:rPr lang="en-HK" dirty="0"/>
                  <a:t>Indeed, </a:t>
                </a:r>
                <a:br>
                  <a:rPr lang="en-HK" dirty="0"/>
                </a:br>
                <a14:m>
                  <m:oMath xmlns:m="http://schemas.openxmlformats.org/officeDocument/2006/math">
                    <m:r>
                      <a:rPr lang="en-HK" b="1" i="0" smtClean="0">
                        <a:latin typeface="Cambria Math" panose="02040503050406030204" pitchFamily="18" charset="0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HK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HK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HK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/>
                      <m:e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sSub>
                          <m:sSubPr>
                            <m:ctrlPr>
                              <a:rPr lang="en-HK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HK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HK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d>
                          <m:dPr>
                            <m:ctrlPr>
                              <a:rPr lang="en-HK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HK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r>
                  <a:rPr lang="en-HK" b="0" i="1" dirty="0">
                    <a:latin typeface="Cambria Math" panose="02040503050406030204" pitchFamily="18" charset="0"/>
                  </a:rPr>
                  <a:t> </a:t>
                </a:r>
                <a:br>
                  <a:rPr lang="en-HK" b="0" i="1" dirty="0">
                    <a:latin typeface="Cambria Math" panose="02040503050406030204" pitchFamily="18" charset="0"/>
                  </a:rPr>
                </a:br>
                <a:r>
                  <a:rPr lang="en-HK" b="0" i="1" dirty="0">
                    <a:latin typeface="Cambria Math" panose="02040503050406030204" pitchFamily="18" charset="0"/>
                  </a:rPr>
                  <a:t>	   </a:t>
                </a:r>
                <a14:m>
                  <m:oMath xmlns:m="http://schemas.openxmlformats.org/officeDocument/2006/math">
                    <m:r>
                      <a:rPr lang="en-HK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HK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/>
                      <m:e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nary>
                          <m:naryPr>
                            <m:chr m:val="∑"/>
                            <m:ctrlPr>
                              <a:rPr lang="en-HK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HK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HK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HK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r>
                              <a:rPr lang="en-HK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HK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HK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HK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HK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sSub>
                              <m:sSubPr>
                                <m:ctrlPr>
                                  <a:rPr lang="en-HK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HK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HK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HK" b="0" i="1" smtClean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sSub>
                                  <m:sSubPr>
                                    <m:ctrlPr>
                                      <a:rPr lang="en-HK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HK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HK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sub>
                            </m:sSub>
                            <m:d>
                              <m:dPr>
                                <m:ctrlPr>
                                  <a:rPr lang="en-HK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HK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HK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HK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HK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</m:e>
                    </m:nary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	   </a:t>
                </a:r>
                <a14:m>
                  <m:oMath xmlns:m="http://schemas.openxmlformats.org/officeDocument/2006/math">
                    <m:r>
                      <a:rPr lang="en-HK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HK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HK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HK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HK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a:rPr lang="en-HK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HK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HK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HK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HK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  <m:nary>
                      <m:naryPr>
                        <m:chr m:val="∑"/>
                        <m:supHide m:val="on"/>
                        <m:ctrlPr>
                          <a:rPr lang="en-HK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HK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/>
                      <m:e>
                        <m:r>
                          <a:rPr lang="en-HK" i="1">
                            <a:latin typeface="Cambria Math" panose="02040503050406030204" pitchFamily="18" charset="0"/>
                          </a:rPr>
                          <m:t>𝑥</m:t>
                        </m:r>
                        <m:sSub>
                          <m:sSubPr>
                            <m:ctrlPr>
                              <a:rPr lang="en-HK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HK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HK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HK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en-HK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HK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HK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en-HK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HK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e>
                            <m:sSub>
                              <m:sSubPr>
                                <m:ctrlPr>
                                  <a:rPr lang="en-HK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HK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HK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r>
                  <a:rPr lang="en-HK" dirty="0"/>
                  <a:t> </a:t>
                </a:r>
                <a:br>
                  <a:rPr lang="en-HK" dirty="0"/>
                </a:br>
                <a:r>
                  <a:rPr lang="en-HK" dirty="0"/>
                  <a:t>	   </a:t>
                </a:r>
                <a14:m>
                  <m:oMath xmlns:m="http://schemas.openxmlformats.org/officeDocument/2006/math">
                    <m:r>
                      <a:rPr lang="en-HK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HK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HK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HK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HK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a:rPr lang="en-HK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HK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HK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HK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HK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  <m:r>
                      <a:rPr lang="en-HK" b="1">
                        <a:latin typeface="Cambria Math" panose="02040503050406030204" pitchFamily="18" charset="0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HK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HK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HK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HK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HK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4014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 Expectation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Messages transmitted by a computer in Boston through a data network are destined </a:t>
                </a:r>
              </a:p>
              <a:p>
                <a:pPr lvl="1"/>
                <a:r>
                  <a:rPr lang="en-US" dirty="0"/>
                  <a:t>for New York with probability 0.5</a:t>
                </a:r>
              </a:p>
              <a:p>
                <a:pPr lvl="1"/>
                <a:r>
                  <a:rPr lang="en-US" dirty="0"/>
                  <a:t>for Chicago with probability 0.3</a:t>
                </a:r>
              </a:p>
              <a:p>
                <a:pPr lvl="1"/>
                <a:r>
                  <a:rPr lang="en-US" dirty="0"/>
                  <a:t>for San Francisco with probability 0.2</a:t>
                </a:r>
              </a:p>
              <a:p>
                <a:r>
                  <a:rPr lang="en-US" dirty="0"/>
                  <a:t>The transit time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of a message is random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1" i="0" smtClean="0"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=0.05</m:t>
                    </m:r>
                  </m:oMath>
                </a14:m>
                <a:r>
                  <a:rPr lang="en-US" dirty="0"/>
                  <a:t> for New York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1"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𝑋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=0.</m:t>
                    </m:r>
                    <m:r>
                      <a:rPr lang="en-US" b="0" i="1" smtClean="0">
                        <a:latin typeface="Cambria Math"/>
                      </a:rPr>
                      <m:t>1</m:t>
                    </m:r>
                  </m:oMath>
                </a14:m>
                <a:r>
                  <a:rPr lang="en-US" dirty="0"/>
                  <a:t> for Chicago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1"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𝑋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=0.</m:t>
                    </m:r>
                    <m:r>
                      <a:rPr lang="en-US" b="0" i="1" smtClean="0">
                        <a:latin typeface="Cambria Math"/>
                      </a:rPr>
                      <m:t>3</m:t>
                    </m:r>
                  </m:oMath>
                </a14:m>
                <a:r>
                  <a:rPr lang="en-US" dirty="0"/>
                  <a:t> for San Francisco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593" t="-1750" b="-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404185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 Expectation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/>
              </a:p>
              <a:p>
                <a:r>
                  <a:rPr lang="en-US" dirty="0"/>
                  <a:t>By total expectation theorem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1" i="0" smtClean="0"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 =0.5⋅0.05+0.3⋅0.1+0.2⋅0.3</m:t>
                    </m:r>
                  </m:oMath>
                </a14:m>
                <a:r>
                  <a:rPr lang="en-US" b="0" i="1" dirty="0">
                    <a:latin typeface="Cambria Math"/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b="0" dirty="0"/>
                  <a:t>	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=0.115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249069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Mean and Variance of the Geometric Random Variable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You write a software program over and over, </a:t>
                </a:r>
              </a:p>
              <a:p>
                <a:pPr lvl="1"/>
                <a:r>
                  <a:rPr lang="en-US" dirty="0"/>
                  <a:t>probability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𝑝</m:t>
                    </m:r>
                  </m:oMath>
                </a14:m>
                <a:r>
                  <a:rPr lang="en-US" dirty="0"/>
                  <a:t> that it works correctly </a:t>
                </a:r>
              </a:p>
              <a:p>
                <a:pPr lvl="1"/>
                <a:r>
                  <a:rPr lang="en-US" dirty="0"/>
                  <a:t>independently from previous attempts 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: the number of tries until the program works correctly</a:t>
                </a:r>
              </a:p>
              <a:p>
                <a:endParaRPr lang="en-US" dirty="0"/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Question</a:t>
                </a:r>
                <a:r>
                  <a:rPr lang="en-US" dirty="0"/>
                  <a:t>: What is the mean and variance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593" t="-1750" r="-2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343067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Mean and Variance of the Geometric Random Variable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is a geometric random variable with PMF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𝑘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1−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𝑝</m:t>
                      </m:r>
                      <m:r>
                        <a:rPr lang="en-US" b="0" i="1" smtClean="0">
                          <a:latin typeface="Cambria Math"/>
                        </a:rPr>
                        <m:t>      </m:t>
                      </m:r>
                      <m:r>
                        <a:rPr lang="en-US" b="0" i="1" smtClean="0">
                          <a:latin typeface="Cambria Math"/>
                        </a:rPr>
                        <m:t>𝑘</m:t>
                      </m:r>
                      <m:r>
                        <a:rPr lang="en-US" b="0" i="1" smtClean="0">
                          <a:latin typeface="Cambria Math"/>
                        </a:rPr>
                        <m:t>=1,2,…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The mean and variance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𝑋</m:t>
                    </m:r>
                  </m:oMath>
                </a14:m>
                <a:endParaRPr lang="en-US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1" i="0" smtClean="0"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/>
                          </a:rPr>
                          <m:t>𝑘</m:t>
                        </m:r>
                        <m:r>
                          <a:rPr lang="en-US" b="0" i="1" smtClean="0">
                            <a:latin typeface="Cambria Math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∞</m:t>
                        </m:r>
                      </m:sup>
                      <m:e>
                        <m:r>
                          <a:rPr lang="en-US" b="0" i="1" smtClean="0">
                            <a:latin typeface="Cambria Math"/>
                          </a:rPr>
                          <m:t>𝑘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1−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𝑝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𝑘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−1</m:t>
                            </m:r>
                          </m:sup>
                        </m:sSup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e>
                    </m:nary>
                  </m:oMath>
                </a14:m>
                <a:r>
                  <a:rPr lang="en-US" b="0" dirty="0"/>
                  <a:t>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var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latin typeface="Cambria Math"/>
                          </a:rPr>
                          <m:t>𝑘</m:t>
                        </m:r>
                        <m:r>
                          <a:rPr lang="en-US" i="1">
                            <a:latin typeface="Cambria Math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latin typeface="Cambria Math"/>
                            <a:ea typeface="Cambria Math"/>
                          </a:rPr>
                          <m:t>∞</m:t>
                        </m:r>
                      </m:sup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𝑘</m:t>
                                </m:r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−</m:t>
                                </m:r>
                                <m:r>
                                  <a:rPr lang="en-US" b="1" i="0" smtClean="0">
                                    <a:latin typeface="Cambria Math"/>
                                    <a:ea typeface="Cambria Math"/>
                                  </a:rPr>
                                  <m:t>𝐄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  <m:t>𝑋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1−</m:t>
                                </m:r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𝑝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𝑘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−1</m:t>
                            </m:r>
                          </m:sup>
                        </m:s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𝑝</m:t>
                        </m:r>
                      </m:e>
                    </m:nary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443022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Mean and Variance of the Geometric Random Variable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Evaluating these infinite sums is somewhat tedious. </a:t>
                </a:r>
              </a:p>
              <a:p>
                <a:r>
                  <a:rPr lang="en-US" dirty="0"/>
                  <a:t>As an alternative, we will apply the total expectation theorem.</a:t>
                </a:r>
              </a:p>
              <a:p>
                <a:r>
                  <a:rPr lang="en-US" dirty="0"/>
                  <a:t>Let </a:t>
                </a:r>
                <a:br>
                  <a:rPr lang="en-US" b="0" i="1" dirty="0">
                    <a:latin typeface="Cambria Math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  <m:r>
                          <a:rPr lang="en-US" b="0" i="1" smtClean="0">
                            <a:latin typeface="Cambria Math"/>
                          </a:rPr>
                          <m:t>=1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={</m:t>
                    </m:r>
                    <m:r>
                      <m:rPr>
                        <m:nor/>
                      </m:rPr>
                      <a:rPr lang="en-US"/>
                      <m:t>first</m:t>
                    </m:r>
                    <m:r>
                      <m:rPr>
                        <m:nor/>
                      </m:rPr>
                      <a:rPr lang="en-US"/>
                      <m:t> </m:t>
                    </m:r>
                    <m:r>
                      <m:rPr>
                        <m:nor/>
                      </m:rPr>
                      <a:rPr lang="en-US"/>
                      <m:t>try</m:t>
                    </m:r>
                    <m:r>
                      <m:rPr>
                        <m:nor/>
                      </m:rPr>
                      <a:rPr lang="en-US"/>
                      <m:t> </m:t>
                    </m:r>
                    <m:r>
                      <m:rPr>
                        <m:nor/>
                      </m:rPr>
                      <a:rPr lang="en-US"/>
                      <m:t>is</m:t>
                    </m:r>
                    <m:r>
                      <m:rPr>
                        <m:nor/>
                      </m:rPr>
                      <a:rPr lang="en-US"/>
                      <m:t> </m:t>
                    </m:r>
                    <m:r>
                      <m:rPr>
                        <m:nor/>
                      </m:rPr>
                      <a:rPr lang="en-US"/>
                      <m:t>a</m:t>
                    </m:r>
                    <m:r>
                      <m:rPr>
                        <m:nor/>
                      </m:rPr>
                      <a:rPr lang="en-US"/>
                      <m:t> </m:t>
                    </m:r>
                    <m:r>
                      <m:rPr>
                        <m:nor/>
                      </m:rPr>
                      <a:rPr lang="en-US"/>
                      <m:t>success</m:t>
                    </m:r>
                    <m:r>
                      <a:rPr lang="en-US" b="0" i="1" smtClean="0">
                        <a:latin typeface="Cambria Math"/>
                      </a:rPr>
                      <m:t>}</m:t>
                    </m:r>
                  </m:oMath>
                </a14:m>
                <a:br>
                  <a:rPr lang="en-US" dirty="0"/>
                </a:br>
                <a:r>
                  <a:rPr lang="en-US" dirty="0"/>
                  <a:t>and </a:t>
                </a:r>
                <a:br>
                  <a:rPr lang="en-US" b="0" i="1" dirty="0">
                    <a:latin typeface="Cambria Math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  <m:r>
                          <a:rPr lang="en-US" b="0" i="1" smtClean="0">
                            <a:latin typeface="Cambria Math"/>
                          </a:rPr>
                          <m:t>&gt;1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{</m:t>
                    </m:r>
                    <m:r>
                      <m:rPr>
                        <m:nor/>
                      </m:rPr>
                      <a:rPr lang="en-US"/>
                      <m:t>first</m:t>
                    </m:r>
                    <m:r>
                      <m:rPr>
                        <m:nor/>
                      </m:rPr>
                      <a:rPr lang="en-US"/>
                      <m:t> </m:t>
                    </m:r>
                    <m:r>
                      <m:rPr>
                        <m:nor/>
                      </m:rPr>
                      <a:rPr lang="en-US"/>
                      <m:t>try</m:t>
                    </m:r>
                    <m:r>
                      <m:rPr>
                        <m:nor/>
                      </m:rPr>
                      <a:rPr lang="en-US"/>
                      <m:t> </m:t>
                    </m:r>
                    <m:r>
                      <m:rPr>
                        <m:nor/>
                      </m:rPr>
                      <a:rPr lang="en-US"/>
                      <m:t>is</m:t>
                    </m:r>
                    <m:r>
                      <m:rPr>
                        <m:nor/>
                      </m:rPr>
                      <a:rPr lang="en-US"/>
                      <m:t> </m:t>
                    </m:r>
                    <m:r>
                      <m:rPr>
                        <m:nor/>
                      </m:rPr>
                      <a:rPr lang="en-US"/>
                      <m:t>a</m:t>
                    </m:r>
                    <m:r>
                      <a:rPr lang="en-US" b="0" i="1" smtClean="0"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US" b="0" i="0" smtClean="0">
                        <a:latin typeface="Cambria Math"/>
                      </a:rPr>
                      <m:t>failure</m:t>
                    </m:r>
                    <m:r>
                      <a:rPr lang="en-US" i="1">
                        <a:latin typeface="Cambria Math"/>
                      </a:rPr>
                      <m:t>}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417404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Mean and Variance of the Geometric Random Variable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If the first try is successful, we have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𝑋</m:t>
                    </m:r>
                    <m:r>
                      <a:rPr lang="en-US" b="0" i="1" smtClean="0">
                        <a:latin typeface="Cambria Math"/>
                      </a:rPr>
                      <m:t>=1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</m:e>
                        <m:e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=1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If the first try fails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  <m:r>
                      <a:rPr lang="en-US" i="1" dirty="0" smtClean="0">
                        <a:latin typeface="Cambria Math"/>
                      </a:rPr>
                      <m:t>&gt;1</m:t>
                    </m:r>
                  </m:oMath>
                </a14:m>
                <a:r>
                  <a:rPr lang="en-US" dirty="0"/>
                  <a:t>), we have </a:t>
                </a:r>
                <a:r>
                  <a:rPr lang="en-US" dirty="0">
                    <a:solidFill>
                      <a:srgbClr val="FF0000"/>
                    </a:solidFill>
                  </a:rPr>
                  <a:t>wasted one try</a:t>
                </a:r>
                <a:r>
                  <a:rPr lang="en-US" dirty="0"/>
                  <a:t>, and we are </a:t>
                </a:r>
                <a:r>
                  <a:rPr lang="en-US" dirty="0">
                    <a:solidFill>
                      <a:srgbClr val="FF0000"/>
                    </a:solidFill>
                  </a:rPr>
                  <a:t>back </a:t>
                </a:r>
                <a:r>
                  <a:rPr lang="en-US" dirty="0"/>
                  <a:t>where </a:t>
                </a:r>
                <a:r>
                  <a:rPr lang="en-US" dirty="0">
                    <a:solidFill>
                      <a:srgbClr val="FF0000"/>
                    </a:solidFill>
                  </a:rPr>
                  <a:t>we started</a:t>
                </a:r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The expected number of remaining tries is 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latin typeface="Cambria Math"/>
                      </a:rPr>
                      <m:t>𝐄</m:t>
                    </m:r>
                    <m:r>
                      <a:rPr lang="en-US" i="1" dirty="0" smtClean="0">
                        <a:latin typeface="Cambria Math"/>
                      </a:rPr>
                      <m:t>[</m:t>
                    </m:r>
                    <m:r>
                      <a:rPr lang="en-US" i="1" dirty="0" smtClean="0">
                        <a:latin typeface="Cambria Math"/>
                      </a:rPr>
                      <m:t>𝑋</m:t>
                    </m:r>
                    <m:r>
                      <a:rPr lang="en-US" i="1" dirty="0" smtClean="0">
                        <a:latin typeface="Cambria Math"/>
                      </a:rPr>
                      <m:t>]</m:t>
                    </m:r>
                  </m:oMath>
                </a14:m>
                <a:endParaRPr lang="en-US" dirty="0"/>
              </a:p>
              <a:p>
                <a:r>
                  <a:rPr lang="en-US" dirty="0"/>
                  <a:t>We have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</m:e>
                        <m:e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&gt;1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=1+</m:t>
                      </m:r>
                      <m:r>
                        <a:rPr lang="en-US" b="1" i="0" smtClean="0">
                          <a:latin typeface="Cambria Math"/>
                        </a:rPr>
                        <m:t>𝐄</m:t>
                      </m:r>
                      <m:r>
                        <a:rPr lang="en-US" b="0" i="1" smtClean="0">
                          <a:latin typeface="Cambria Math"/>
                        </a:rPr>
                        <m:t>[</m:t>
                      </m:r>
                      <m:r>
                        <a:rPr lang="en-US" b="0" i="1" smtClean="0">
                          <a:latin typeface="Cambria Math"/>
                        </a:rPr>
                        <m:t>𝑋</m:t>
                      </m:r>
                      <m:r>
                        <a:rPr lang="en-US" b="0" i="1" smtClean="0">
                          <a:latin typeface="Cambria Math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599978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Mean and Variance of the Geometric Random Variable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Thus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HK" b="1" i="0" smtClean="0"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en-US" b="1" i="0" smtClean="0">
                          <a:latin typeface="Cambria Math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=1</m:t>
                          </m:r>
                        </m:e>
                      </m:d>
                      <m:r>
                        <a:rPr lang="en-US" b="1" i="0" smtClean="0">
                          <a:latin typeface="Cambria Math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</m:e>
                        <m:e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=1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&gt;1</m:t>
                          </m:r>
                        </m:e>
                      </m:d>
                      <m:r>
                        <a:rPr lang="en-US" b="1" i="0" smtClean="0">
                          <a:latin typeface="Cambria Math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</m:e>
                        <m:e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&gt;1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𝑝</m:t>
                      </m:r>
                      <m:r>
                        <a:rPr lang="en-US" b="0" i="1" smtClean="0">
                          <a:latin typeface="Cambria Math"/>
                        </a:rPr>
                        <m:t>+(1−</m:t>
                      </m:r>
                      <m:r>
                        <a:rPr lang="en-US" b="0" i="1" smtClean="0">
                          <a:latin typeface="Cambria Math"/>
                        </a:rPr>
                        <m:t>𝑝</m:t>
                      </m:r>
                      <m:r>
                        <a:rPr lang="en-US" b="0" i="1" smtClean="0">
                          <a:latin typeface="Cambria Math"/>
                        </a:rPr>
                        <m:t>)(1+</m:t>
                      </m:r>
                      <m:r>
                        <a:rPr lang="en-US" b="1" i="0" smtClean="0">
                          <a:latin typeface="Cambria Math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Solving this equation gives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/>
                        </a:rPr>
                        <m:t>𝐄</m:t>
                      </m:r>
                      <m:r>
                        <a:rPr lang="en-US" b="0" i="1" smtClean="0">
                          <a:latin typeface="Cambria Math"/>
                        </a:rPr>
                        <m:t>[</m:t>
                      </m:r>
                      <m:r>
                        <a:rPr lang="en-US" b="0" i="1" smtClean="0">
                          <a:latin typeface="Cambria Math"/>
                        </a:rPr>
                        <m:t>𝑋</m:t>
                      </m:r>
                      <m:r>
                        <a:rPr lang="en-US" b="0" i="1" smtClean="0">
                          <a:latin typeface="Cambria Math"/>
                        </a:rPr>
                        <m:t>]=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683817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Mean and Variance of the Geometric Random Variable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Similar reasoning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  <m:e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=1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=1   </m:t>
                      </m:r>
                    </m:oMath>
                  </m:oMathPara>
                </a14:m>
                <a:endParaRPr lang="en-US" b="0" i="1" dirty="0"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US" dirty="0">
                    <a:latin typeface="Cambria Math"/>
                  </a:rPr>
                  <a:t>    </a:t>
                </a:r>
                <a:r>
                  <a:rPr lang="en-US" dirty="0"/>
                  <a:t>and</a:t>
                </a:r>
                <a:endParaRPr lang="en-US" b="0" dirty="0"/>
              </a:p>
              <a:p>
                <a:pPr marL="0" indent="0">
                  <a:buNone/>
                </a:pPr>
                <a:r>
                  <a:rPr lang="en-US" b="0" dirty="0"/>
                  <a:t>              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  <m:e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  <m:r>
                          <a:rPr lang="en-US" b="0" i="1" smtClean="0">
                            <a:latin typeface="Cambria Math"/>
                          </a:rPr>
                          <m:t>&gt;1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1" i="0" smtClean="0"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1+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𝑋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b="0" i="1" dirty="0">
                    <a:latin typeface="Cambria Math"/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b="0" dirty="0"/>
                  <a:t>                   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=1+2</m:t>
                    </m:r>
                    <m:r>
                      <a:rPr lang="en-US" b="1" i="0" smtClean="0"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+</m:t>
                    </m:r>
                    <m:r>
                      <a:rPr lang="en-US" b="1" i="0" smtClean="0">
                        <a:latin typeface="Cambria Math"/>
                      </a:rPr>
                      <m:t>𝐄</m:t>
                    </m:r>
                    <m:r>
                      <a:rPr lang="en-US" b="0" i="1" smtClean="0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]</m:t>
                    </m:r>
                  </m:oMath>
                </a14:m>
                <a:endParaRPr lang="en-US" dirty="0"/>
              </a:p>
              <a:p>
                <a:r>
                  <a:rPr lang="en-US" dirty="0"/>
                  <a:t>So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𝑝</m:t>
                      </m:r>
                      <m:r>
                        <a:rPr lang="en-US" b="0" i="1" smtClean="0">
                          <a:latin typeface="Cambria Math"/>
                        </a:rPr>
                        <m:t>⋅1+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1−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e>
                      </m:d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1+2</m:t>
                          </m:r>
                          <m:r>
                            <a:rPr lang="en-US" b="1" i="0" smtClean="0">
                              <a:latin typeface="Cambria Math"/>
                            </a:rPr>
                            <m:t>𝐄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𝑋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b="1" i="0" smtClean="0">
                              <a:latin typeface="Cambria Math"/>
                            </a:rPr>
                            <m:t>𝐄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𝑋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548537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Mean and Variance of the Geometric Random Variable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 obtain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and conclude that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0" smtClean="0">
                          <a:latin typeface="Cambria Math"/>
                        </a:rPr>
                        <m:t>            </m:t>
                      </m:r>
                      <m:r>
                        <a:rPr lang="en-US" b="1" i="0" smtClean="0">
                          <a:latin typeface="Cambria Math"/>
                        </a:rPr>
                        <m:t>𝐕𝐚𝐫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1" i="0" smtClean="0">
                          <a:latin typeface="Cambria Math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0" smtClean="0">
                                  <a:latin typeface="Cambria Math"/>
                                </a:rPr>
                                <m:t>𝐄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𝑋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b="0" i="1" dirty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1−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5492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Mass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For a discrete random variable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, the </a:t>
                </a:r>
                <a:r>
                  <a:rPr lang="en-US" dirty="0">
                    <a:solidFill>
                      <a:srgbClr val="FF0000"/>
                    </a:solidFill>
                  </a:rPr>
                  <a:t>probability mass function</a:t>
                </a:r>
                <a:r>
                  <a:rPr lang="en-US" dirty="0"/>
                  <a:t> (PMF)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captures the probabilities of the values that it can take.</a:t>
                </a:r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𝑥</m:t>
                    </m:r>
                  </m:oMath>
                </a14:m>
                <a:r>
                  <a:rPr lang="en-US" dirty="0"/>
                  <a:t> is any possible value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, the </a:t>
                </a:r>
                <a:r>
                  <a:rPr lang="en-US" dirty="0">
                    <a:solidFill>
                      <a:srgbClr val="FF0000"/>
                    </a:solidFill>
                  </a:rPr>
                  <a:t>probability mass</a:t>
                </a:r>
                <a:r>
                  <a:rPr lang="en-US" dirty="0"/>
                  <a:t>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𝑥</m:t>
                    </m:r>
                  </m:oMath>
                </a14:m>
                <a:r>
                  <a:rPr lang="en-US" dirty="0"/>
                  <a:t>, denoted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𝑥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/>
                  <a:t>, is the probability of the event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consisting of all outcomes that give rise to a value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equal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 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𝑋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=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593" t="-1750" r="-2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736071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Basic Concepts</a:t>
            </a:r>
          </a:p>
          <a:p>
            <a:r>
              <a:rPr lang="en-US" dirty="0"/>
              <a:t>Probability Mass Function</a:t>
            </a:r>
          </a:p>
          <a:p>
            <a:r>
              <a:rPr lang="en-US" dirty="0"/>
              <a:t>Functions of Random Variables</a:t>
            </a:r>
          </a:p>
          <a:p>
            <a:r>
              <a:rPr lang="en-US" dirty="0"/>
              <a:t>Expectation, Mean, and Variance</a:t>
            </a:r>
          </a:p>
          <a:p>
            <a:r>
              <a:rPr lang="en-US" dirty="0"/>
              <a:t>Joint PMFs of Multiple Random Variables</a:t>
            </a:r>
          </a:p>
          <a:p>
            <a:r>
              <a:rPr lang="en-US" dirty="0"/>
              <a:t>Conditioning</a:t>
            </a:r>
          </a:p>
          <a:p>
            <a:r>
              <a:rPr lang="en-US" dirty="0">
                <a:solidFill>
                  <a:srgbClr val="FF0000"/>
                </a:solidFill>
              </a:rPr>
              <a:t>Independence</a:t>
            </a:r>
          </a:p>
        </p:txBody>
      </p:sp>
    </p:spTree>
    <p:extLst>
      <p:ext uri="{BB962C8B-B14F-4D97-AF65-F5344CB8AC3E}">
        <p14:creationId xmlns:p14="http://schemas.microsoft.com/office/powerpoint/2010/main" val="56411565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Independence of a </a:t>
            </a:r>
            <a:r>
              <a:rPr lang="en-US" dirty="0" err="1"/>
              <a:t>r.v</a:t>
            </a:r>
            <a:r>
              <a:rPr lang="en-US" dirty="0"/>
              <a:t>. from an event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Idea is similar to the independence of two events. </a:t>
            </a:r>
          </a:p>
          <a:p>
            <a:endParaRPr lang="en-US" dirty="0"/>
          </a:p>
          <a:p>
            <a:r>
              <a:rPr lang="en-US" dirty="0"/>
              <a:t>Knowing the occurrence of the </a:t>
            </a:r>
            <a:r>
              <a:rPr lang="en-US" dirty="0">
                <a:solidFill>
                  <a:srgbClr val="FF0000"/>
                </a:solidFill>
              </a:rPr>
              <a:t>conditioning event</a:t>
            </a:r>
            <a:r>
              <a:rPr lang="en-US" dirty="0"/>
              <a:t> tells us </a:t>
            </a:r>
            <a:r>
              <a:rPr lang="en-US" dirty="0">
                <a:solidFill>
                  <a:srgbClr val="FF0000"/>
                </a:solidFill>
              </a:rPr>
              <a:t>nothing</a:t>
            </a:r>
            <a:r>
              <a:rPr lang="en-US" dirty="0"/>
              <a:t> about the </a:t>
            </a:r>
            <a:r>
              <a:rPr lang="en-US" dirty="0">
                <a:solidFill>
                  <a:srgbClr val="FF0000"/>
                </a:solidFill>
              </a:rPr>
              <a:t>value of the random variable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852926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Independence of a </a:t>
            </a:r>
            <a:r>
              <a:rPr lang="en-US" dirty="0" err="1"/>
              <a:t>r.v</a:t>
            </a:r>
            <a:r>
              <a:rPr lang="en-US" dirty="0"/>
              <a:t>. from an event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Formally, the random variable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is </a:t>
                </a:r>
                <a:r>
                  <a:rPr lang="en-US" dirty="0">
                    <a:solidFill>
                      <a:srgbClr val="7030A0"/>
                    </a:solidFill>
                  </a:rPr>
                  <a:t>independent </a:t>
                </a:r>
                <a:r>
                  <a:rPr lang="en-US" dirty="0"/>
                  <a:t>of the event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𝐴</m:t>
                    </m:r>
                  </m:oMath>
                </a14:m>
                <a:r>
                  <a:rPr lang="en-US" dirty="0"/>
                  <a:t> if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𝑋</m:t>
                          </m:r>
                          <m:r>
                            <a:rPr lang="en-US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en-US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and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</m:d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𝑋</m:t>
                          </m:r>
                          <m:r>
                            <a:rPr lang="en-US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en-US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</m:d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</a:rPr>
                        <m:t>𝑃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</a:rPr>
                        <m:t>(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</a:rPr>
                        <m:t>𝐴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Same as requiring that the events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𝑋</m:t>
                        </m:r>
                        <m: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𝐴</m:t>
                    </m:r>
                  </m:oMath>
                </a14:m>
                <a:r>
                  <a:rPr lang="en-US" dirty="0"/>
                  <a:t> are </a:t>
                </a:r>
                <a:r>
                  <a:rPr lang="en-US" dirty="0">
                    <a:solidFill>
                      <a:srgbClr val="FF0000"/>
                    </a:solidFill>
                  </a:rPr>
                  <a:t>independent</a:t>
                </a:r>
                <a:r>
                  <a:rPr lang="en-US" dirty="0"/>
                  <a:t>, for any choice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𝑥</m:t>
                    </m:r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311587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Independence of a </a:t>
            </a:r>
            <a:r>
              <a:rPr lang="en-US" dirty="0" err="1"/>
              <a:t>r.v</a:t>
            </a:r>
            <a:r>
              <a:rPr lang="en-US" dirty="0"/>
              <a:t>. from an event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Consider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𝑃</m:t>
                    </m:r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i="1" dirty="0" smtClean="0">
                        <a:latin typeface="Cambria Math"/>
                      </a:rPr>
                      <m:t>𝐴</m:t>
                    </m:r>
                    <m:r>
                      <a:rPr lang="en-US" i="1" dirty="0" smtClean="0">
                        <a:latin typeface="Cambria Math"/>
                      </a:rPr>
                      <m:t>)&gt;0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By the definition of the conditional PMF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𝑃</m:t>
                      </m:r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latin typeface="Cambria Math"/>
                        </a:rPr>
                        <m:t>𝑋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and</m:t>
                      </m:r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𝐴</m:t>
                      </m:r>
                      <m:r>
                        <a:rPr lang="en-US" b="0" i="1" smtClean="0">
                          <a:latin typeface="Cambria Math"/>
                        </a:rPr>
                        <m:t>)/</m:t>
                      </m:r>
                      <m:r>
                        <a:rPr lang="en-US" b="0" i="1" smtClean="0">
                          <a:latin typeface="Cambria Math"/>
                        </a:rPr>
                        <m:t>𝑃</m:t>
                      </m:r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latin typeface="Cambria Math"/>
                        </a:rPr>
                        <m:t>𝐴</m:t>
                      </m:r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Independence is the same as the condition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𝑋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|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  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for</m:t>
                      </m:r>
                      <m:r>
                        <a:rPr lang="en-US" b="0" i="0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all</m:t>
                      </m:r>
                      <m:r>
                        <a:rPr lang="en-US" b="0" i="0" smtClean="0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170411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Independence of a </a:t>
            </a:r>
            <a:r>
              <a:rPr lang="en-US" dirty="0" err="1"/>
              <a:t>r.v</a:t>
            </a:r>
            <a:r>
              <a:rPr lang="en-US" dirty="0"/>
              <a:t>. from an event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Consider two independent tosses of a fair coin.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: the number of heads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𝐴</m:t>
                    </m:r>
                  </m:oMath>
                </a14:m>
                <a:r>
                  <a:rPr lang="en-US" dirty="0"/>
                  <a:t>: the number of heads is even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The PMF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1/4    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/>
                                </a:rPr>
                                <m:t>if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=0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1/2    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/>
                                </a:rPr>
                                <m:t>if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=1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1/4    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/>
                                </a:rPr>
                                <m:t>if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=2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241532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Independence of a </a:t>
            </a:r>
            <a:r>
              <a:rPr lang="en-US" dirty="0" err="1"/>
              <a:t>r.v</a:t>
            </a:r>
            <a:r>
              <a:rPr lang="en-US" dirty="0"/>
              <a:t>. from an event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 know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𝐴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The conditional PMF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1/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    </m:t>
                              </m:r>
                              <m:r>
                                <m:rPr>
                                  <m:nor/>
                                </m:rPr>
                                <a:rPr lang="en-US" i="0">
                                  <a:latin typeface="Cambria Math"/>
                                </a:rPr>
                                <m:t>if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=0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0    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    </m:t>
                              </m:r>
                              <m:r>
                                <m:rPr>
                                  <m:nor/>
                                </m:rPr>
                                <a:rPr lang="en-US" i="0">
                                  <a:latin typeface="Cambria Math"/>
                                </a:rPr>
                                <m:t>if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=1</m:t>
                              </m:r>
                            </m:e>
                            <m:e>
                              <m:r>
                                <a:rPr lang="en-US" i="1">
                                  <a:latin typeface="Cambria Math"/>
                                </a:rPr>
                                <m:t>1/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    </m:t>
                              </m:r>
                              <m:r>
                                <m:rPr>
                                  <m:nor/>
                                </m:rPr>
                                <a:rPr lang="en-US" i="0">
                                  <a:latin typeface="Cambria Math"/>
                                </a:rPr>
                                <m:t>if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=2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The PMFs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  <m:r>
                          <a:rPr lang="en-US" b="0" i="1" smtClean="0">
                            <a:latin typeface="Cambria Math"/>
                          </a:rPr>
                          <m:t>|</m:t>
                        </m:r>
                        <m:r>
                          <a:rPr lang="en-US" b="0" i="1" smtClean="0">
                            <a:latin typeface="Cambria Math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 are different 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⇒</m:t>
                    </m:r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𝐴</m:t>
                    </m:r>
                  </m:oMath>
                </a14:m>
                <a:r>
                  <a:rPr lang="en-US" dirty="0"/>
                  <a:t> are </a:t>
                </a:r>
                <a:r>
                  <a:rPr lang="en-US" dirty="0">
                    <a:solidFill>
                      <a:srgbClr val="FF0000"/>
                    </a:solidFill>
                  </a:rPr>
                  <a:t>not</a:t>
                </a:r>
                <a:r>
                  <a:rPr lang="en-US" dirty="0"/>
                  <a:t> independent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448462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Independence of random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notion of </a:t>
                </a:r>
                <a:r>
                  <a:rPr lang="en-US" dirty="0">
                    <a:solidFill>
                      <a:srgbClr val="FF0000"/>
                    </a:solidFill>
                  </a:rPr>
                  <a:t>independence</a:t>
                </a:r>
                <a:r>
                  <a:rPr lang="en-US" dirty="0"/>
                  <a:t> of </a:t>
                </a:r>
                <a:r>
                  <a:rPr lang="en-US" dirty="0">
                    <a:solidFill>
                      <a:srgbClr val="FF0000"/>
                    </a:solidFill>
                  </a:rPr>
                  <a:t>two random variables</a:t>
                </a:r>
                <a:r>
                  <a:rPr lang="en-US" dirty="0"/>
                  <a:t> is similar. </a:t>
                </a:r>
              </a:p>
              <a:p>
                <a:r>
                  <a:rPr lang="en-US" dirty="0"/>
                  <a:t>Two random variables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are independent if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𝑋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    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for</m:t>
                      </m:r>
                      <m:r>
                        <a:rPr lang="en-US" b="0" i="0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all</m:t>
                      </m:r>
                      <m:r>
                        <a:rPr lang="en-US" b="0" i="0" smtClean="0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  <m:r>
                        <a:rPr lang="en-US" b="0" i="1" smtClean="0">
                          <a:latin typeface="Cambria Math"/>
                        </a:rPr>
                        <m:t>,</m:t>
                      </m:r>
                      <m:r>
                        <a:rPr lang="en-US" b="0" i="1" smtClean="0">
                          <a:latin typeface="Cambria Math"/>
                        </a:rPr>
                        <m:t>𝑦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Same as requiring that the two events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𝑋</m:t>
                        </m:r>
                        <m: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{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𝑌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𝑦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/>
                      </a:rPr>
                      <m:t>} </m:t>
                    </m:r>
                  </m:oMath>
                </a14:m>
                <a:r>
                  <a:rPr lang="en-US" dirty="0"/>
                  <a:t>be independent </a:t>
                </a:r>
                <a:r>
                  <a:rPr lang="en-US" dirty="0">
                    <a:solidFill>
                      <a:srgbClr val="FF3300"/>
                    </a:solidFill>
                  </a:rPr>
                  <a:t>for every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3300"/>
                        </a:solidFill>
                        <a:latin typeface="Cambria Math"/>
                      </a:rPr>
                      <m:t>𝑥</m:t>
                    </m:r>
                  </m:oMath>
                </a14:m>
                <a:r>
                  <a:rPr lang="en-US" dirty="0">
                    <a:solidFill>
                      <a:srgbClr val="FF3300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3300"/>
                        </a:solidFill>
                        <a:latin typeface="Cambria Math"/>
                      </a:rPr>
                      <m:t>𝑦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593" t="-1750" r="-2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55360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Independence of random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By the formula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e>
                        <m:e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</m:e>
                      </m:d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Independence is equivalent to the condition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𝑋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|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    </m:t>
                      </m:r>
                    </m:oMath>
                  </m:oMathPara>
                </a14:m>
                <a:endParaRPr lang="en-US" b="0" i="1" dirty="0"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US" b="0" dirty="0"/>
                  <a:t>   </a:t>
                </a:r>
                <a:r>
                  <a:rPr lang="en-US" b="0" i="0" dirty="0"/>
                  <a:t>for all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/>
                      </a:rPr>
                      <m:t>𝑦</m:t>
                    </m:r>
                  </m:oMath>
                </a14:m>
                <a:r>
                  <a:rPr lang="en-US" b="0" i="0" dirty="0">
                    <a:latin typeface="+mj-lt"/>
                  </a:rPr>
                  <a:t> </a:t>
                </a:r>
                <a:r>
                  <a:rPr lang="en-US" b="0" i="0" dirty="0"/>
                  <a:t>with</a:t>
                </a:r>
                <a:r>
                  <a:rPr lang="en-US" b="0" i="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 dirty="0" smtClean="0">
                            <a:latin typeface="Cambria Math"/>
                          </a:rPr>
                          <m:t>𝑌</m:t>
                        </m:r>
                      </m:sub>
                    </m:sSub>
                    <m:r>
                      <a:rPr lang="en-US" b="0" i="1" dirty="0" smtClean="0">
                        <a:latin typeface="Cambria Math"/>
                      </a:rPr>
                      <m:t>(</m:t>
                    </m:r>
                    <m:r>
                      <a:rPr lang="en-US" b="0" i="1" dirty="0" smtClean="0">
                        <a:latin typeface="Cambria Math"/>
                      </a:rPr>
                      <m:t>𝑦</m:t>
                    </m:r>
                    <m:r>
                      <a:rPr lang="en-US" b="0" i="1" dirty="0" smtClean="0">
                        <a:latin typeface="Cambria Math"/>
                      </a:rPr>
                      <m:t>)&gt;0</m:t>
                    </m:r>
                  </m:oMath>
                </a14:m>
                <a:r>
                  <a:rPr lang="en-US" b="0" i="0" dirty="0"/>
                  <a:t> and all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/>
                      </a:rPr>
                      <m:t>𝑥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Independence</a:t>
                </a:r>
                <a:r>
                  <a:rPr lang="en-US" dirty="0"/>
                  <a:t> means that the experimental value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/>
                  <a:t> tells us </a:t>
                </a:r>
                <a:r>
                  <a:rPr lang="en-US" dirty="0">
                    <a:solidFill>
                      <a:srgbClr val="FF0000"/>
                    </a:solidFill>
                  </a:rPr>
                  <a:t>nothing</a:t>
                </a:r>
                <a:r>
                  <a:rPr lang="en-US" dirty="0"/>
                  <a:t> about the value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393533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Independence of random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and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 </m:t>
                    </m:r>
                    <m:r>
                      <a:rPr lang="en-US" i="1" dirty="0" smtClean="0">
                        <a:latin typeface="Cambria Math"/>
                      </a:rPr>
                      <m:t>𝑌</m:t>
                    </m:r>
                    <m:r>
                      <a:rPr lang="en-US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/>
                  <a:t>are </a:t>
                </a:r>
                <a:r>
                  <a:rPr lang="en-US" dirty="0">
                    <a:solidFill>
                      <a:srgbClr val="FF0000"/>
                    </a:solidFill>
                  </a:rPr>
                  <a:t>conditionally independent</a:t>
                </a:r>
                <a:r>
                  <a:rPr lang="en-US" dirty="0"/>
                  <a:t>, if given a positive probability event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𝐴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𝑋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𝑌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𝑦</m:t>
                          </m:r>
                        </m:e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𝑋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𝑃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𝑌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𝑦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|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𝐴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i="1" dirty="0">
                  <a:solidFill>
                    <a:srgbClr val="FF0000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Using </a:t>
                </a:r>
                <a:r>
                  <a:rPr lang="en-US" dirty="0"/>
                  <a:t>this chapter’s notation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𝑋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𝑌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|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𝑋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|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𝑌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|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𝐴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𝑦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Or equivalently,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𝑋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|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𝑌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𝑋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|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  </m:t>
                      </m:r>
                    </m:oMath>
                  </m:oMathPara>
                </a14:m>
                <a:endParaRPr lang="en-US" b="0" i="1" dirty="0">
                  <a:solidFill>
                    <a:schemeClr val="tx1"/>
                  </a:solidFill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US" b="0" dirty="0">
                    <a:solidFill>
                      <a:schemeClr val="tx1"/>
                    </a:solidFill>
                  </a:rPr>
                  <a:t>   </a:t>
                </a:r>
                <a:r>
                  <a:rPr lang="en-US" b="0" i="0" dirty="0">
                    <a:solidFill>
                      <a:schemeClr val="tx1"/>
                    </a:solidFill>
                  </a:rPr>
                  <a:t>for all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</a:rPr>
                      <m:t>𝑥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</a:rPr>
                      <m:t>,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</a:rPr>
                      <m:t>𝑦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b="0" i="0" dirty="0">
                    <a:solidFill>
                      <a:schemeClr val="tx1"/>
                    </a:solidFill>
                  </a:rPr>
                  <a:t>such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𝑌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|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𝐴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</a:rPr>
                      <m:t>&gt;0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191789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Independence of random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/>
                  <a:t> are independent random variables, then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𝑋𝑌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1" i="0" smtClean="0">
                          <a:latin typeface="Cambria Math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</m:e>
                      </m:d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r>
                        <a:rPr lang="en-US" b="1" i="0" smtClean="0">
                          <a:latin typeface="Cambria Math"/>
                        </a:rPr>
                        <m:t>𝐄</m:t>
                      </m:r>
                      <m:r>
                        <a:rPr lang="en-US" b="0" i="1" smtClean="0">
                          <a:latin typeface="Cambria Math"/>
                        </a:rPr>
                        <m:t>[</m:t>
                      </m:r>
                      <m:r>
                        <a:rPr lang="en-US" b="0" i="1" smtClean="0">
                          <a:latin typeface="Cambria Math"/>
                        </a:rPr>
                        <m:t>𝑌</m:t>
                      </m:r>
                      <m:r>
                        <a:rPr lang="en-US" b="0" i="1" smtClean="0">
                          <a:latin typeface="Cambria Math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Shown by the following calculation</a:t>
                </a:r>
              </a:p>
              <a:p>
                <a:pPr marL="0" indent="0">
                  <a:buNone/>
                </a:pPr>
                <a:r>
                  <a:rPr lang="en-US" b="1" dirty="0"/>
                  <a:t>	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𝑋𝑌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/>
                          </a:rPr>
                          <m:t>𝑥</m:t>
                        </m:r>
                      </m:sub>
                      <m:sup/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b="0" i="1" smtClean="0">
                                <a:latin typeface="Cambria Math"/>
                              </a:rPr>
                              <m:t>𝑦</m:t>
                            </m:r>
                          </m:sub>
                          <m:sup/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𝑥𝑦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⋅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𝑋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𝑌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)</m:t>
                            </m:r>
                          </m:e>
                        </m:nary>
                      </m:e>
                    </m:nary>
                  </m:oMath>
                </a14:m>
                <a:r>
                  <a:rPr lang="en-US" b="0" i="1" dirty="0">
                    <a:latin typeface="Cambria Math"/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b="0" dirty="0"/>
                  <a:t>		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/>
                          </a:rPr>
                          <m:t>𝑥</m:t>
                        </m:r>
                      </m:sub>
                      <m:sup/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b="0" i="1" smtClean="0">
                                <a:latin typeface="Cambria Math"/>
                              </a:rPr>
                              <m:t>𝑦</m:t>
                            </m:r>
                          </m:sub>
                          <m:sup/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𝑥𝑦</m:t>
                            </m:r>
                            <m:r>
                              <a:rPr lang="en-US" i="1">
                                <a:latin typeface="Cambria Math"/>
                              </a:rPr>
                              <m:t>⋅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𝑋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𝑥</m:t>
                                </m:r>
                              </m:e>
                            </m:d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𝑌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)</m:t>
                            </m:r>
                          </m:e>
                        </m:nary>
                      </m:e>
                    </m:nary>
                  </m:oMath>
                </a14:m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r>
                  <a:rPr lang="en-US" b="0" dirty="0"/>
                  <a:t>		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/>
                          </a:rPr>
                          <m:t>𝑥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𝑋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(</m:t>
                        </m:r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r>
                          <a:rPr lang="en-US" b="0" i="1" smtClean="0">
                            <a:latin typeface="Cambria Math"/>
                          </a:rPr>
                          <m:t>) </m:t>
                        </m:r>
                      </m:e>
                    </m:nary>
                    <m:r>
                      <a:rPr lang="en-US" b="0" i="1" smtClean="0">
                        <a:latin typeface="Cambria Math"/>
                      </a:rPr>
                      <m:t>⋅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/>
                          </a:rPr>
                          <m:t>𝑦</m:t>
                        </m:r>
                      </m:sub>
                      <m:sup/>
                      <m:e>
                        <m:r>
                          <a:rPr lang="en-US" i="1">
                            <a:latin typeface="Cambria Math"/>
                          </a:rPr>
                          <m:t>𝑦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𝑌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(</m:t>
                        </m:r>
                        <m:r>
                          <a:rPr lang="en-US" i="1">
                            <a:latin typeface="Cambria Math"/>
                          </a:rPr>
                          <m:t>𝑦</m:t>
                        </m:r>
                        <m:r>
                          <a:rPr lang="en-US" i="1">
                            <a:latin typeface="Cambria Math"/>
                          </a:rPr>
                          <m:t>)</m:t>
                        </m:r>
                      </m:e>
                    </m:nary>
                  </m:oMath>
                </a14:m>
                <a:endParaRPr lang="en-US" b="0" i="1" dirty="0"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US" b="0" dirty="0"/>
                  <a:t>		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1" i="0" smtClean="0"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</m:e>
                    </m:d>
                    <m:r>
                      <a:rPr lang="en-US" b="1" i="1" smtClean="0">
                        <a:latin typeface="Cambria Math"/>
                      </a:rPr>
                      <m:t>⋅</m:t>
                    </m:r>
                    <m:r>
                      <a:rPr lang="en-US" b="1" i="0" smtClean="0">
                        <a:latin typeface="Cambria Math"/>
                      </a:rPr>
                      <m:t>𝐄</m:t>
                    </m:r>
                    <m:r>
                      <a:rPr lang="en-US" b="0" i="1" smtClean="0">
                        <a:latin typeface="Cambria Math"/>
                      </a:rPr>
                      <m:t>[</m:t>
                    </m:r>
                    <m:r>
                      <a:rPr lang="en-US" b="0" i="1" smtClean="0">
                        <a:latin typeface="Cambria Math"/>
                      </a:rPr>
                      <m:t>𝑌</m:t>
                    </m:r>
                    <m:r>
                      <a:rPr lang="en-US" b="0" i="1" smtClean="0">
                        <a:latin typeface="Cambria Math"/>
                      </a:rPr>
                      <m:t>]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1750" r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9291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Two independent tosses of a fair coin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: the number of heads obtained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The PMF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is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1/4  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if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=0 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/>
                                </a:rPr>
                                <m:t>or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=2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1/2  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if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=1                  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0        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otherwise</m:t>
                              </m:r>
                              <m:r>
                                <a:rPr lang="en-US" b="0" i="0" smtClean="0">
                                  <a:latin typeface="Cambria Math"/>
                                </a:rPr>
                                <m:t>     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789743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Independence of random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Conditional independence may </a:t>
                </a:r>
                <a:r>
                  <a:rPr lang="en-US" dirty="0">
                    <a:solidFill>
                      <a:srgbClr val="FF0000"/>
                    </a:solidFill>
                  </a:rPr>
                  <a:t>not</a:t>
                </a:r>
                <a:r>
                  <a:rPr lang="en-US" dirty="0"/>
                  <a:t> imply unconditional independence.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/>
                  <a:t> are not independent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  <m:r>
                          <a:rPr lang="en-US" b="0" i="1" smtClean="0">
                            <a:latin typeface="Cambria Math"/>
                          </a:rPr>
                          <m:t>|</m:t>
                        </m:r>
                        <m:r>
                          <a:rPr lang="en-US" b="0" i="1" smtClean="0">
                            <a:latin typeface="Cambria Math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e>
                      <m:e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  <m:r>
                          <a:rPr lang="en-US" b="0" i="1" smtClean="0">
                            <a:latin typeface="Cambria Math"/>
                          </a:rPr>
                          <m:t>=1</m:t>
                        </m:r>
                      </m:e>
                      <m:e>
                        <m:r>
                          <a:rPr lang="en-US" b="0" i="1" smtClean="0">
                            <a:latin typeface="Cambria Math"/>
                          </a:rPr>
                          <m:t>𝑌</m:t>
                        </m:r>
                        <m:r>
                          <a:rPr lang="en-US" b="0" i="1" smtClean="0">
                            <a:latin typeface="Cambria Math"/>
                          </a:rPr>
                          <m:t>=1</m:t>
                        </m:r>
                      </m:e>
                    </m:d>
                  </m:oMath>
                </a14:m>
                <a:endParaRPr lang="en-US" b="0" i="1" dirty="0">
                  <a:latin typeface="Cambria Math"/>
                </a:endParaRPr>
              </a:p>
              <a:p>
                <a:pPr marL="344487" lvl="1" indent="0">
                  <a:buNone/>
                </a:pPr>
                <a:r>
                  <a:rPr lang="en-US" b="0" dirty="0"/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=0≠</m:t>
                    </m:r>
                    <m:r>
                      <a:rPr lang="en-US" b="0" i="1" smtClean="0">
                        <a:latin typeface="Cambria Math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  <m:r>
                          <a:rPr lang="en-US" b="0" i="1" smtClean="0">
                            <a:latin typeface="Cambria Math"/>
                          </a:rPr>
                          <m:t>=1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(1)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Condition on </a:t>
                </a:r>
              </a:p>
              <a:p>
                <a:pPr marL="0" indent="0">
                  <a:buNone/>
                </a:pPr>
                <a:r>
                  <a:rPr lang="en-US" dirty="0"/>
                  <a:t>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𝐴</m:t>
                    </m:r>
                    <m:r>
                      <a:rPr lang="en-US" i="1">
                        <a:latin typeface="Cambria Math"/>
                      </a:rPr>
                      <m:t>={</m:t>
                    </m:r>
                    <m:r>
                      <a:rPr lang="en-US" i="1">
                        <a:latin typeface="Cambria Math"/>
                      </a:rPr>
                      <m:t>𝑋</m:t>
                    </m:r>
                    <m:r>
                      <a:rPr lang="en-US" i="1">
                        <a:latin typeface="Cambria Math"/>
                      </a:rPr>
                      <m:t>≤2,</m:t>
                    </m:r>
                    <m:r>
                      <a:rPr lang="en-US" i="1">
                        <a:latin typeface="Cambria Math"/>
                      </a:rPr>
                      <m:t>𝑌</m:t>
                    </m:r>
                    <m:r>
                      <a:rPr lang="en-US" i="1">
                        <a:latin typeface="Cambria Math"/>
                      </a:rPr>
                      <m:t>≥3}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They are independent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124200"/>
            <a:ext cx="2971800" cy="29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089068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Independence of random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 very similar calculation shows that if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/>
                  <a:t> are independent, then </a:t>
                </a:r>
                <a:r>
                  <a:rPr lang="en-US" dirty="0">
                    <a:solidFill>
                      <a:srgbClr val="FF0000"/>
                    </a:solidFill>
                  </a:rPr>
                  <a:t>so are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𝑔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(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𝑋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h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(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𝑌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dirty="0"/>
                  <a:t> for any functions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𝑔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h</m:t>
                    </m:r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1" smtClean="0">
                        <a:solidFill>
                          <a:srgbClr val="FF0000"/>
                        </a:solidFill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𝑔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𝑋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h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𝑌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)</m:t>
                        </m:r>
                      </m:e>
                    </m:d>
                    <m:r>
                      <a:rPr lang="en-US" i="1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r>
                      <a:rPr lang="en-US" b="1">
                        <a:solidFill>
                          <a:srgbClr val="FF0000"/>
                        </a:solidFill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𝑔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𝑋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)</m:t>
                        </m:r>
                      </m:e>
                    </m:d>
                    <m:r>
                      <a:rPr lang="en-US" b="1">
                        <a:solidFill>
                          <a:srgbClr val="FF0000"/>
                        </a:solidFill>
                        <a:latin typeface="Cambria Math"/>
                      </a:rPr>
                      <m:t>𝐄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/>
                      </a:rPr>
                      <m:t>[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h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(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/>
                      </a:rPr>
                      <m:t>𝑌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)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/>
                      </a:rPr>
                      <m:t>]</m:t>
                    </m:r>
                  </m:oMath>
                </a14:m>
                <a:endParaRPr lang="en-US" dirty="0"/>
              </a:p>
              <a:p>
                <a:endParaRPr lang="en-HK" dirty="0"/>
              </a:p>
              <a:p>
                <a:r>
                  <a:rPr lang="en-HK" dirty="0"/>
                  <a:t>Next, we consider variance of sum of independent random variables. </a:t>
                </a:r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593" t="-1750" r="-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457820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Independence of random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Consider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𝑍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𝑋</m:t>
                    </m:r>
                    <m:r>
                      <a:rPr lang="en-US" b="0" i="1" smtClean="0">
                        <a:latin typeface="Cambria Math"/>
                      </a:rPr>
                      <m:t>+</m:t>
                    </m:r>
                    <m:r>
                      <a:rPr lang="en-US" b="0" i="1" smtClean="0">
                        <a:latin typeface="Cambria Math"/>
                      </a:rPr>
                      <m:t>𝑌</m:t>
                    </m:r>
                  </m:oMath>
                </a14:m>
                <a:r>
                  <a:rPr lang="en-HK" b="0" dirty="0"/>
                  <a:t>, where </a:t>
                </a:r>
                <a14:m>
                  <m:oMath xmlns:m="http://schemas.openxmlformats.org/officeDocument/2006/math">
                    <m:r>
                      <a:rPr lang="en-HK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are independent.</a:t>
                </a:r>
                <a:endParaRPr lang="en-HK" b="0" i="1" dirty="0">
                  <a:latin typeface="Cambria Math"/>
                </a:endParaRPr>
              </a:p>
              <a:p>
                <a14:m>
                  <m:oMath xmlns:m="http://schemas.openxmlformats.org/officeDocument/2006/math">
                    <m:r>
                      <a:rPr lang="en-HK" b="1" i="0" smtClean="0">
                        <a:latin typeface="Cambria Math" panose="02040503050406030204" pitchFamily="18" charset="0"/>
                      </a:rPr>
                      <m:t>𝐕</m:t>
                    </m:r>
                    <m:r>
                      <a:rPr lang="en-US" b="1" i="0" smtClean="0">
                        <a:latin typeface="Cambria Math"/>
                      </a:rPr>
                      <m:t>𝐚𝐫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𝑍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1" i="0" smtClean="0"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𝑋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+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𝑌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b="1" i="0" smtClean="0">
                                    <a:latin typeface="Cambria Math"/>
                                  </a:rPr>
                                  <m:t>𝐄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𝑋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+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𝑌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b="0" dirty="0"/>
              </a:p>
              <a:p>
                <a:pPr marL="0" indent="0">
                  <a:buNone/>
                </a:pPr>
                <a:r>
                  <a:rPr lang="en-US" b="0" dirty="0"/>
                  <a:t>	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1" i="0" smtClean="0"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𝑋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+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𝑌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b="1" i="0" smtClean="0">
                                    <a:latin typeface="Cambria Math"/>
                                  </a:rPr>
                                  <m:t>𝐄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𝑋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b="1" i="0" smtClean="0">
                                    <a:latin typeface="Cambria Math"/>
                                  </a:rPr>
                                  <m:t>𝐄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𝑌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/>
                      </a:rPr>
                      <m:t>   </m:t>
                    </m:r>
                  </m:oMath>
                </a14:m>
                <a:r>
                  <a:rPr lang="en-US" b="0" dirty="0"/>
                  <a:t> </a:t>
                </a:r>
              </a:p>
              <a:p>
                <a:pPr marL="0" indent="0">
                  <a:buNone/>
                </a:pPr>
                <a:r>
                  <a:rPr lang="en-US" dirty="0"/>
                  <a:t>	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1" i="0" smtClean="0"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𝑋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n-US" b="1" i="0" smtClean="0">
                                        <a:latin typeface="Cambria Math"/>
                                      </a:rPr>
                                      <m:t>𝐄</m:t>
                                    </m:r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a:rPr lang="en-US" b="0" i="1" smtClean="0">
                                    <a:latin typeface="Cambria Math"/>
                                  </a:rPr>
                                  <m:t>+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𝑌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n-US" b="1" i="0" smtClean="0">
                                        <a:latin typeface="Cambria Math"/>
                                      </a:rPr>
                                      <m:t>𝐄</m:t>
                                    </m:r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𝑌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b="0" dirty="0"/>
                  <a:t> </a:t>
                </a:r>
              </a:p>
              <a:p>
                <a:pPr marL="327025" lvl="1" indent="0">
                  <a:buNone/>
                </a:pPr>
                <a:r>
                  <a:rPr lang="en-US" sz="3000" b="0" dirty="0"/>
                  <a:t>	       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/>
                      </a:rPr>
                      <m:t>=</m:t>
                    </m:r>
                    <m:r>
                      <a:rPr lang="en-US" sz="3000" b="1" i="0"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000" b="0" i="1" smtClean="0">
                                    <a:latin typeface="Cambria Math"/>
                                  </a:rPr>
                                  <m:t>𝑋</m:t>
                                </m:r>
                                <m:r>
                                  <a:rPr lang="en-US" sz="3000" b="0" i="1" smtClean="0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sz="3000" b="1" i="0" smtClean="0">
                                    <a:latin typeface="Cambria Math"/>
                                  </a:rPr>
                                  <m:t>𝐄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3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3000" b="0" i="1" smtClean="0">
                                        <a:latin typeface="Cambria Math"/>
                                      </a:rPr>
                                      <m:t>𝑋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sz="30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3000" b="0" i="1" smtClean="0">
                        <a:latin typeface="Cambria Math"/>
                      </a:rPr>
                      <m:t>+</m:t>
                    </m:r>
                    <m:r>
                      <a:rPr lang="en-US" sz="3000" b="1" i="0" smtClean="0"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000" b="0" i="1" smtClean="0">
                                    <a:latin typeface="Cambria Math"/>
                                  </a:rPr>
                                  <m:t>𝑌</m:t>
                                </m:r>
                                <m:r>
                                  <a:rPr lang="en-US" sz="3000" b="0" i="1" smtClean="0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sz="3000" b="1" i="0" smtClean="0">
                                    <a:latin typeface="Cambria Math"/>
                                  </a:rPr>
                                  <m:t>𝐄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3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3000" b="0" i="1" smtClean="0">
                                        <a:latin typeface="Cambria Math"/>
                                      </a:rPr>
                                      <m:t>𝑌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sz="30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HK" sz="3000" b="0" i="1" dirty="0">
                    <a:latin typeface="Cambria Math" panose="02040503050406030204" pitchFamily="18" charset="0"/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b="0" dirty="0"/>
                  <a:t>		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+2</m:t>
                    </m:r>
                    <m:r>
                      <a:rPr lang="en-US" b="1" i="0" smtClean="0"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𝑋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−</m:t>
                            </m:r>
                            <m:r>
                              <a:rPr lang="en-US" b="1" i="0" smtClean="0">
                                <a:latin typeface="Cambria Math"/>
                              </a:rPr>
                              <m:t>𝐄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𝑌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−</m:t>
                            </m:r>
                            <m:r>
                              <a:rPr lang="en-US" b="1" i="0" smtClean="0">
                                <a:latin typeface="Cambria Math"/>
                              </a:rPr>
                              <m:t>𝐄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𝑌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HK" b="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785686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Independence of random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Now we compute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𝑋</m:t>
                            </m:r>
                            <m:r>
                              <a:rPr lang="en-US" i="1">
                                <a:latin typeface="Cambria Math"/>
                              </a:rPr>
                              <m:t>−</m:t>
                            </m:r>
                            <m:r>
                              <a:rPr lang="en-US" b="1">
                                <a:latin typeface="Cambria Math"/>
                              </a:rPr>
                              <m:t>𝐄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𝑌</m:t>
                            </m:r>
                            <m:r>
                              <a:rPr lang="en-US" i="1">
                                <a:latin typeface="Cambria Math"/>
                              </a:rPr>
                              <m:t>−</m:t>
                            </m:r>
                            <m:r>
                              <a:rPr lang="en-US" b="1">
                                <a:latin typeface="Cambria Math"/>
                              </a:rPr>
                              <m:t>𝐄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𝑌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sz="3200" dirty="0"/>
                  <a:t>Since </a:t>
                </a:r>
                <a14:m>
                  <m:oMath xmlns:m="http://schemas.openxmlformats.org/officeDocument/2006/math">
                    <m:r>
                      <a:rPr lang="en-HK" sz="3200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3200" dirty="0"/>
                  <a:t> and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sz="3200" dirty="0"/>
                  <a:t> are independent, so are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rgbClr val="FF0000"/>
                        </a:solidFill>
                        <a:latin typeface="Cambria Math"/>
                      </a:rPr>
                      <m:t>𝑋</m:t>
                    </m:r>
                    <m:r>
                      <a:rPr lang="en-US" sz="3200" i="1" dirty="0">
                        <a:solidFill>
                          <a:srgbClr val="FF0000"/>
                        </a:solidFill>
                        <a:latin typeface="Cambria Math"/>
                      </a:rPr>
                      <m:t>−</m:t>
                    </m:r>
                    <m:r>
                      <a:rPr lang="en-US" sz="3200" b="1" dirty="0">
                        <a:solidFill>
                          <a:srgbClr val="FF0000"/>
                        </a:solidFill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sz="32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sz="3200" dirty="0"/>
                  <a:t> and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rgbClr val="FF0000"/>
                        </a:solidFill>
                        <a:latin typeface="Cambria Math"/>
                      </a:rPr>
                      <m:t>𝑌</m:t>
                    </m:r>
                    <m:r>
                      <a:rPr lang="en-US" sz="3200" i="1" dirty="0">
                        <a:solidFill>
                          <a:srgbClr val="FF0000"/>
                        </a:solidFill>
                        <a:latin typeface="Cambria Math"/>
                      </a:rPr>
                      <m:t>−</m:t>
                    </m:r>
                    <m:r>
                      <a:rPr lang="en-US" sz="3200" b="1" dirty="0">
                        <a:solidFill>
                          <a:srgbClr val="FF0000"/>
                        </a:solidFill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sz="32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𝑌</m:t>
                        </m:r>
                      </m:e>
                    </m:d>
                  </m:oMath>
                </a14:m>
                <a:r>
                  <a:rPr lang="en-US" sz="3200" dirty="0"/>
                  <a:t>. </a:t>
                </a:r>
              </a:p>
              <a:p>
                <a:pPr lvl="1"/>
                <a:r>
                  <a:rPr lang="en-HK" dirty="0"/>
                  <a:t>As they are two functions of </a:t>
                </a:r>
                <a14:m>
                  <m:oMath xmlns:m="http://schemas.openxmlformats.org/officeDocument/2006/math">
                    <m:r>
                      <a:rPr lang="en-HK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HK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, respectively.</a:t>
                </a:r>
                <a:endParaRPr lang="en-US" sz="3000" dirty="0"/>
              </a:p>
              <a:p>
                <a:r>
                  <a:rPr lang="en-HK" dirty="0"/>
                  <a:t>Thus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𝑋</m:t>
                            </m:r>
                            <m:r>
                              <a:rPr lang="en-US" i="1">
                                <a:latin typeface="Cambria Math"/>
                              </a:rPr>
                              <m:t>−</m:t>
                            </m:r>
                            <m:r>
                              <a:rPr lang="en-US" b="1">
                                <a:latin typeface="Cambria Math"/>
                              </a:rPr>
                              <m:t>𝐄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𝑌</m:t>
                            </m:r>
                            <m:r>
                              <a:rPr lang="en-US" i="1">
                                <a:latin typeface="Cambria Math"/>
                              </a:rPr>
                              <m:t>−</m:t>
                            </m:r>
                            <m:r>
                              <a:rPr lang="en-US" b="1">
                                <a:latin typeface="Cambria Math"/>
                              </a:rPr>
                              <m:t>𝐄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𝑌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HK" b="1" dirty="0"/>
                  <a:t>	</a:t>
                </a:r>
                <a14:m>
                  <m:oMath xmlns:m="http://schemas.openxmlformats.org/officeDocument/2006/math">
                    <m:r>
                      <a:rPr lang="en-HK" b="1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𝑋</m:t>
                            </m:r>
                            <m:r>
                              <a:rPr lang="en-US" i="1">
                                <a:latin typeface="Cambria Math"/>
                              </a:rPr>
                              <m:t>−</m:t>
                            </m:r>
                            <m:r>
                              <a:rPr lang="en-US" b="1">
                                <a:latin typeface="Cambria Math"/>
                              </a:rPr>
                              <m:t>𝐄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</m:d>
                    <m:r>
                      <a:rPr lang="en-HK" b="1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1">
                        <a:latin typeface="Cambria Math"/>
                      </a:rPr>
                      <m:t>𝐄</m:t>
                    </m:r>
                    <m:r>
                      <a:rPr lang="en-US" i="1">
                        <a:latin typeface="Cambria Math"/>
                      </a:rPr>
                      <m:t>[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𝑌</m:t>
                        </m:r>
                        <m:r>
                          <a:rPr lang="en-US" i="1">
                            <a:latin typeface="Cambria Math"/>
                          </a:rPr>
                          <m:t>−</m:t>
                        </m:r>
                        <m:r>
                          <a:rPr lang="en-US" b="1">
                            <a:latin typeface="Cambria Math"/>
                          </a:rPr>
                          <m:t>𝐄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𝑌</m:t>
                            </m:r>
                          </m:e>
                        </m:d>
                      </m:e>
                    </m:d>
                    <m:r>
                      <a:rPr lang="en-US" i="1">
                        <a:latin typeface="Cambria Math"/>
                      </a:rPr>
                      <m:t>]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r>
                  <a:rPr lang="en-HK" dirty="0"/>
                  <a:t>	</a:t>
                </a:r>
                <a14:m>
                  <m:oMath xmlns:m="http://schemas.openxmlformats.org/officeDocument/2006/math">
                    <m:r>
                      <a:rPr lang="en-HK" b="0" i="1" smtClean="0">
                        <a:latin typeface="Cambria Math" panose="02040503050406030204" pitchFamily="18" charset="0"/>
                      </a:rPr>
                      <m:t>=0⋅0=0</m:t>
                    </m:r>
                  </m:oMath>
                </a14:m>
                <a:endParaRPr lang="en-US" dirty="0"/>
              </a:p>
              <a:p>
                <a:pPr marL="342900" lvl="1" indent="-342900"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</a:pPr>
                <a:r>
                  <a:rPr lang="en-HK" sz="3000" dirty="0"/>
                  <a:t>So </a:t>
                </a:r>
                <a14:m>
                  <m:oMath xmlns:m="http://schemas.openxmlformats.org/officeDocument/2006/math">
                    <m:r>
                      <a:rPr lang="en-HK" sz="3000" b="1">
                        <a:latin typeface="Cambria Math" panose="02040503050406030204" pitchFamily="18" charset="0"/>
                      </a:rPr>
                      <m:t>𝐕</m:t>
                    </m:r>
                    <m:r>
                      <a:rPr lang="en-US" sz="3000" b="1">
                        <a:latin typeface="Cambria Math"/>
                      </a:rPr>
                      <m:t>𝐚𝐫</m:t>
                    </m:r>
                    <m:d>
                      <m:d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000" i="1">
                            <a:latin typeface="Cambria Math"/>
                          </a:rPr>
                          <m:t>𝑍</m:t>
                        </m:r>
                      </m:e>
                    </m:d>
                    <m:r>
                      <a:rPr lang="en-US" sz="3000" i="1">
                        <a:latin typeface="Cambria Math"/>
                      </a:rPr>
                      <m:t>=</m:t>
                    </m:r>
                    <m:r>
                      <a:rPr lang="en-US" sz="3000" b="1"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000" i="1">
                                    <a:latin typeface="Cambria Math"/>
                                  </a:rPr>
                                  <m:t>𝑋</m:t>
                                </m:r>
                                <m:r>
                                  <a:rPr lang="en-US" sz="3000" i="1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sz="3000" b="1">
                                    <a:latin typeface="Cambria Math"/>
                                  </a:rPr>
                                  <m:t>𝐄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3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3000" i="1">
                                        <a:latin typeface="Cambria Math"/>
                                      </a:rPr>
                                      <m:t>𝑋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sz="3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3000" i="1">
                        <a:latin typeface="Cambria Math"/>
                      </a:rPr>
                      <m:t>+</m:t>
                    </m:r>
                    <m:r>
                      <a:rPr lang="en-US" sz="3000" b="1"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000" i="1">
                                    <a:latin typeface="Cambria Math"/>
                                  </a:rPr>
                                  <m:t>𝑌</m:t>
                                </m:r>
                                <m:r>
                                  <a:rPr lang="en-US" sz="3000" i="1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sz="3000" b="1">
                                    <a:latin typeface="Cambria Math"/>
                                  </a:rPr>
                                  <m:t>𝐄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3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3000" i="1">
                                        <a:latin typeface="Cambria Math"/>
                                      </a:rPr>
                                      <m:t>𝑌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sz="3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HK" sz="3000" i="1" dirty="0">
                    <a:latin typeface="Cambria Math" panose="02040503050406030204" pitchFamily="18" charset="0"/>
                  </a:rPr>
                  <a:t> </a:t>
                </a:r>
              </a:p>
              <a:p>
                <a:pPr marL="0" indent="0">
                  <a:buNone/>
                </a:pPr>
                <a:r>
                  <a:rPr lang="en-HK" dirty="0"/>
                  <a:t>		   </a:t>
                </a:r>
                <a14:m>
                  <m:oMath xmlns:m="http://schemas.openxmlformats.org/officeDocument/2006/math">
                    <m:r>
                      <a:rPr lang="en-HK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HK" b="1" i="0" smtClean="0">
                        <a:latin typeface="Cambria Math" panose="02040503050406030204" pitchFamily="18" charset="0"/>
                      </a:rPr>
                      <m:t>𝐕𝐚𝐫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𝑋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+</m:t>
                    </m:r>
                    <m:r>
                      <a:rPr lang="en-HK" b="1" i="0" smtClean="0">
                        <a:latin typeface="Cambria Math" panose="02040503050406030204" pitchFamily="18" charset="0"/>
                      </a:rPr>
                      <m:t>𝐕</m:t>
                    </m:r>
                    <m:r>
                      <a:rPr lang="en-US" b="1" i="1">
                        <a:latin typeface="Cambria Math"/>
                      </a:rPr>
                      <m:t>𝐚𝐫</m:t>
                    </m:r>
                    <m:r>
                      <a:rPr lang="en-US" i="1">
                        <a:latin typeface="Cambria Math"/>
                      </a:rPr>
                      <m:t>[</m:t>
                    </m:r>
                    <m:r>
                      <a:rPr lang="en-US" i="1">
                        <a:latin typeface="Cambria Math"/>
                      </a:rPr>
                      <m:t>𝑌</m:t>
                    </m:r>
                    <m:r>
                      <a:rPr lang="en-US" i="1">
                        <a:latin typeface="Cambria Math"/>
                      </a:rPr>
                      <m:t>]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667" t="-2826" r="-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846371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Summary of independent </a:t>
            </a:r>
            <a:r>
              <a:rPr lang="en-US" dirty="0" err="1"/>
              <a:t>r.v.’s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is independent of the event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𝐴</m:t>
                    </m:r>
                  </m:oMath>
                </a14:m>
                <a:r>
                  <a:rPr lang="en-US" dirty="0"/>
                  <a:t> if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327025" lvl="1" indent="0">
                  <a:buNone/>
                </a:pPr>
                <a:r>
                  <a:rPr lang="en-US" sz="3000" dirty="0"/>
                  <a:t>that is, if for all </a:t>
                </a:r>
                <a14:m>
                  <m:oMath xmlns:m="http://schemas.openxmlformats.org/officeDocument/2006/math">
                    <m:r>
                      <a:rPr lang="en-US" sz="3000" i="1" dirty="0">
                        <a:latin typeface="Cambria Math"/>
                      </a:rPr>
                      <m:t>𝑥</m:t>
                    </m:r>
                  </m:oMath>
                </a14:m>
                <a:r>
                  <a:rPr lang="en-US" sz="3000" dirty="0"/>
                  <a:t>, the events </a:t>
                </a:r>
                <a14:m>
                  <m:oMath xmlns:m="http://schemas.openxmlformats.org/officeDocument/2006/math">
                    <m:r>
                      <a:rPr lang="en-US" sz="3000" i="1" dirty="0">
                        <a:solidFill>
                          <a:srgbClr val="FF0000"/>
                        </a:solidFill>
                        <a:latin typeface="Cambria Math"/>
                      </a:rPr>
                      <m:t>{</m:t>
                    </m:r>
                    <m:r>
                      <a:rPr lang="en-US" sz="3000" i="1" dirty="0">
                        <a:solidFill>
                          <a:srgbClr val="FF0000"/>
                        </a:solidFill>
                        <a:latin typeface="Cambria Math"/>
                      </a:rPr>
                      <m:t>𝑋</m:t>
                    </m:r>
                    <m:r>
                      <a:rPr lang="en-US" sz="3000" i="1" dirty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r>
                      <a:rPr lang="en-US" sz="3000" i="1" dirty="0">
                        <a:solidFill>
                          <a:srgbClr val="FF0000"/>
                        </a:solidFill>
                        <a:latin typeface="Cambria Math"/>
                      </a:rPr>
                      <m:t>𝑥</m:t>
                    </m:r>
                    <m:r>
                      <a:rPr lang="en-US" sz="3000" i="1" dirty="0">
                        <a:solidFill>
                          <a:srgbClr val="FF0000"/>
                        </a:solidFill>
                        <a:latin typeface="Cambria Math"/>
                      </a:rPr>
                      <m:t>} </m:t>
                    </m:r>
                  </m:oMath>
                </a14:m>
                <a:r>
                  <a:rPr lang="en-US" sz="3000" dirty="0"/>
                  <a:t>and </a:t>
                </a:r>
                <a14:m>
                  <m:oMath xmlns:m="http://schemas.openxmlformats.org/officeDocument/2006/math">
                    <m:r>
                      <a:rPr lang="en-US" sz="3000" i="1" dirty="0">
                        <a:solidFill>
                          <a:srgbClr val="FF0000"/>
                        </a:solidFill>
                        <a:latin typeface="Cambria Math"/>
                      </a:rPr>
                      <m:t>𝐴</m:t>
                    </m:r>
                  </m:oMath>
                </a14:m>
                <a:r>
                  <a:rPr lang="en-US" sz="3000" dirty="0"/>
                  <a:t> are </a:t>
                </a:r>
                <a:r>
                  <a:rPr lang="en-US" sz="3000" dirty="0">
                    <a:solidFill>
                      <a:srgbClr val="FF0000"/>
                    </a:solidFill>
                  </a:rPr>
                  <a:t>independent</a:t>
                </a:r>
                <a:r>
                  <a:rPr lang="en-US" sz="3000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/>
                  <a:t> are independent if for all possible pairs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i="1" dirty="0" err="1" smtClean="0">
                        <a:latin typeface="Cambria Math"/>
                      </a:rPr>
                      <m:t>𝑥</m:t>
                    </m:r>
                    <m:r>
                      <a:rPr lang="en-US" i="1" dirty="0" err="1" smtClean="0">
                        <a:latin typeface="Cambria Math"/>
                      </a:rPr>
                      <m:t>,</m:t>
                    </m:r>
                    <m:r>
                      <a:rPr lang="en-US" i="1" dirty="0" err="1" smtClean="0">
                        <a:latin typeface="Cambria Math"/>
                      </a:rPr>
                      <m:t>𝑦</m:t>
                    </m:r>
                    <m:r>
                      <a:rPr lang="en-US" i="1" dirty="0">
                        <a:latin typeface="Cambria Math"/>
                      </a:rPr>
                      <m:t>), </m:t>
                    </m:r>
                  </m:oMath>
                </a14:m>
                <a:r>
                  <a:rPr lang="en-US" dirty="0"/>
                  <a:t>the events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{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𝑋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𝑥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/>
                      </a:rPr>
                      <m:t>}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𝑌</m:t>
                        </m:r>
                        <m: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 are </a:t>
                </a:r>
                <a:r>
                  <a:rPr lang="en-US" dirty="0">
                    <a:solidFill>
                      <a:srgbClr val="FF0000"/>
                    </a:solidFill>
                  </a:rPr>
                  <a:t>independent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𝑌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latin typeface="Cambria Math"/>
                        </a:rPr>
                        <m:t>𝑦</m:t>
                      </m:r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660709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 of Facts About Independent Random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are independent random variables, then</a:t>
                </a:r>
                <a:endParaRPr lang="en-HK" b="0" i="1" dirty="0">
                  <a:latin typeface="Cambria Math"/>
                </a:endParaRPr>
              </a:p>
              <a:p>
                <a:pPr marL="841375" lvl="1" indent="-51435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b="1" i="0" smtClean="0"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𝑋𝑌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1" i="0" smtClean="0"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</m:e>
                    </m:d>
                    <m:r>
                      <a:rPr lang="en-US" b="1" i="0" smtClean="0"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𝑌</m:t>
                        </m:r>
                      </m:e>
                    </m:d>
                  </m:oMath>
                </a14:m>
                <a:endParaRPr lang="en-HK" b="0" i="1" dirty="0">
                  <a:latin typeface="Cambria Math"/>
                </a:endParaRPr>
              </a:p>
              <a:p>
                <a:pPr marL="841375" lvl="1" indent="-51435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b="1" i="0"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𝑔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𝑋</m:t>
                            </m:r>
                          </m:e>
                        </m:d>
                        <m:r>
                          <a:rPr lang="en-US" b="0" i="1" smtClean="0">
                            <a:latin typeface="Cambria Math"/>
                          </a:rPr>
                          <m:t>h</m:t>
                        </m:r>
                        <m:r>
                          <a:rPr lang="en-US" b="0" i="1" smtClean="0">
                            <a:latin typeface="Cambria Math"/>
                          </a:rPr>
                          <m:t>(</m:t>
                        </m:r>
                        <m:r>
                          <a:rPr lang="en-US" i="1">
                            <a:latin typeface="Cambria Math"/>
                          </a:rPr>
                          <m:t>𝑌</m:t>
                        </m:r>
                        <m:r>
                          <a:rPr lang="en-US" b="0" i="1" smtClean="0">
                            <a:latin typeface="Cambria Math"/>
                          </a:rPr>
                          <m:t>)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1" i="0"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𝑔</m:t>
                        </m:r>
                        <m:r>
                          <a:rPr lang="en-US" b="0" i="1" smtClean="0">
                            <a:latin typeface="Cambria Math"/>
                          </a:rPr>
                          <m:t>(</m:t>
                        </m:r>
                        <m:r>
                          <a:rPr lang="en-US" i="1">
                            <a:latin typeface="Cambria Math"/>
                          </a:rPr>
                          <m:t>𝑋</m:t>
                        </m:r>
                        <m:r>
                          <a:rPr lang="en-US" b="0" i="1" smtClean="0">
                            <a:latin typeface="Cambria Math"/>
                          </a:rPr>
                          <m:t>)</m:t>
                        </m:r>
                      </m:e>
                    </m:d>
                    <m:r>
                      <a:rPr lang="en-US" b="1" i="0">
                        <a:latin typeface="Cambria Math"/>
                      </a:rPr>
                      <m:t>𝐄</m:t>
                    </m:r>
                    <m:r>
                      <a:rPr lang="en-US" i="1">
                        <a:latin typeface="Cambria Math"/>
                      </a:rPr>
                      <m:t>[</m:t>
                    </m:r>
                    <m:r>
                      <a:rPr lang="en-US" b="0" i="1" smtClean="0">
                        <a:latin typeface="Cambria Math"/>
                      </a:rPr>
                      <m:t>h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i="1">
                        <a:latin typeface="Cambria Math"/>
                      </a:rPr>
                      <m:t>𝑌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  <m:r>
                      <a:rPr lang="en-US" i="1">
                        <a:latin typeface="Cambria Math"/>
                      </a:rPr>
                      <m:t>]</m:t>
                    </m:r>
                  </m:oMath>
                </a14:m>
                <a:r>
                  <a:rPr lang="en-US" dirty="0"/>
                  <a:t>, </a:t>
                </a:r>
                <a:r>
                  <a:rPr lang="en-US" sz="2800" dirty="0"/>
                  <a:t>for any functions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/>
                      </a:rPr>
                      <m:t>𝑔</m:t>
                    </m:r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r>
                      <a:rPr lang="en-HK" sz="2800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841375" lvl="1" indent="-51435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HK" b="1" i="0" smtClean="0">
                        <a:latin typeface="Cambria Math" panose="02040503050406030204" pitchFamily="18" charset="0"/>
                      </a:rPr>
                      <m:t>𝐕𝐚𝐫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𝑋</m:t>
                        </m:r>
                        <m:r>
                          <a:rPr lang="en-US" i="1">
                            <a:latin typeface="Cambria Math"/>
                          </a:rPr>
                          <m:t>+</m:t>
                        </m:r>
                        <m:r>
                          <a:rPr lang="en-US" i="1">
                            <a:latin typeface="Cambria Math"/>
                          </a:rPr>
                          <m:t>𝑌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HK" b="1" i="0" smtClean="0">
                        <a:latin typeface="Cambria Math" panose="02040503050406030204" pitchFamily="18" charset="0"/>
                      </a:rPr>
                      <m:t>𝐕𝐚𝐫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𝑋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+</m:t>
                    </m:r>
                    <m:r>
                      <a:rPr lang="en-HK" b="1" i="0" smtClean="0">
                        <a:latin typeface="Cambria Math" panose="02040503050406030204" pitchFamily="18" charset="0"/>
                      </a:rPr>
                      <m:t>𝐕𝐚𝐫</m:t>
                    </m:r>
                    <m:r>
                      <a:rPr lang="en-US" i="1">
                        <a:latin typeface="Cambria Math"/>
                      </a:rPr>
                      <m:t>[</m:t>
                    </m:r>
                    <m:r>
                      <a:rPr lang="en-US" i="1">
                        <a:latin typeface="Cambria Math"/>
                      </a:rPr>
                      <m:t>𝑌</m:t>
                    </m:r>
                    <m:r>
                      <a:rPr lang="en-US" i="1">
                        <a:latin typeface="Cambria Math"/>
                      </a:rPr>
                      <m:t>]</m:t>
                    </m:r>
                  </m:oMath>
                </a14:m>
                <a:endParaRPr lang="en-US" dirty="0"/>
              </a:p>
              <a:p>
                <a:pPr marL="841375" lvl="1" indent="-514350">
                  <a:buFont typeface="+mj-lt"/>
                  <a:buAutoNum type="arabicPeriod"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593" t="-1750" r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851032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Independence of Several Random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All previous results have natural extensions to more than two random variables.</a:t>
                </a:r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Example</a:t>
                </a:r>
                <a:r>
                  <a:rPr lang="en-US" dirty="0"/>
                  <a:t>: Random variables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/>
                  <a:t>,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𝑍</m:t>
                    </m:r>
                  </m:oMath>
                </a14:m>
                <a:r>
                  <a:rPr lang="en-US" dirty="0"/>
                  <a:t> are independent if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𝑋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𝑍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𝑧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𝑦</m:t>
                          </m:r>
                        </m:e>
                      </m:d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𝑍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latin typeface="Cambria Math"/>
                        </a:rPr>
                        <m:t>𝑧</m:t>
                      </m:r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Example</a:t>
                </a:r>
                <a:r>
                  <a:rPr lang="en-US" dirty="0"/>
                  <a:t>: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i="1" dirty="0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i="1" dirty="0" smtClean="0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i="1" dirty="0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i="1" dirty="0" smtClean="0">
                        <a:latin typeface="Cambria Math"/>
                      </a:rPr>
                      <m:t>,</m:t>
                    </m:r>
                    <m:r>
                      <a:rPr lang="en-US" b="0" i="1" dirty="0" smtClean="0">
                        <a:latin typeface="Cambria Math"/>
                      </a:rPr>
                      <m:t>…,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i="1" dirty="0" smtClean="0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are independent random variables, then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HK" b="1">
                          <a:latin typeface="Cambria Math" panose="02040503050406030204" pitchFamily="18" charset="0"/>
                        </a:rPr>
                        <m:t>𝐕𝐚𝐫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+⋯+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HK" b="1">
                          <a:latin typeface="Cambria Math" panose="02040503050406030204" pitchFamily="18" charset="0"/>
                        </a:rPr>
                        <m:t>𝐕𝐚𝐫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>
                        <a:rPr lang="en-HK" b="1">
                          <a:latin typeface="Cambria Math" panose="02040503050406030204" pitchFamily="18" charset="0"/>
                        </a:rPr>
                        <m:t>𝐕𝐚𝐫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+⋯+</m:t>
                      </m:r>
                      <m:r>
                        <a:rPr lang="en-HK" b="1">
                          <a:latin typeface="Cambria Math" panose="02040503050406030204" pitchFamily="18" charset="0"/>
                        </a:rPr>
                        <m:t>𝐕𝐚𝐫</m:t>
                      </m:r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911365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Variance of the Binomial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Consider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𝑛</m:t>
                    </m:r>
                  </m:oMath>
                </a14:m>
                <a:r>
                  <a:rPr lang="en-US" dirty="0"/>
                  <a:t> independent coin tosses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𝐻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𝑝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i="1" dirty="0" smtClean="0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: Bernoulli random variable for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𝑖</m:t>
                    </m:r>
                  </m:oMath>
                </a14:m>
                <a:r>
                  <a:rPr lang="en-US" dirty="0" err="1"/>
                  <a:t>th</a:t>
                </a:r>
                <a:r>
                  <a:rPr lang="en-US" dirty="0"/>
                  <a:t> toss </a:t>
                </a:r>
              </a:p>
              <a:p>
                <a:pPr marL="327025" lvl="1" indent="0">
                  <a:buNone/>
                </a:pPr>
                <a:endParaRPr lang="en-US" sz="3000" i="1" dirty="0">
                  <a:latin typeface="Cambria Math"/>
                </a:endParaRPr>
              </a:p>
              <a:p>
                <a:pPr marL="457200" indent="-457200"/>
                <a:r>
                  <a:rPr lang="en-US" dirty="0">
                    <a:latin typeface="Cambria Math"/>
                  </a:rPr>
                  <a:t>Its PMF</a:t>
                </a:r>
              </a:p>
              <a:p>
                <a:pPr marL="327025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sSub>
                            <m:sSubPr>
                              <m:ctrlPr>
                                <a:rPr lang="en-US" sz="3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latin typeface="Cambria Math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30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sz="3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000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sz="3000" i="1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3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3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3000" i="1">
                                  <a:latin typeface="Cambria Math"/>
                                </a:rPr>
                                <m:t>1 </m:t>
                              </m:r>
                              <m:r>
                                <m:rPr>
                                  <m:nor/>
                                </m:rPr>
                                <a:rPr lang="en-US" sz="3000">
                                  <a:latin typeface="Cambria Math"/>
                                </a:rPr>
                                <m:t>     </m:t>
                              </m:r>
                              <m:r>
                                <a:rPr lang="en-US" sz="3000" i="1" dirty="0">
                                  <a:latin typeface="Cambria Math"/>
                                </a:rPr>
                                <m:t>𝑖</m:t>
                              </m:r>
                              <m:r>
                                <m:rPr>
                                  <m:nor/>
                                </m:rPr>
                                <a:rPr lang="en-US" sz="3000" dirty="0" err="1"/>
                                <m:t>th</m:t>
                              </m:r>
                              <m:r>
                                <m:rPr>
                                  <m:nor/>
                                </m:rPr>
                                <a:rPr lang="en-US" sz="3000" dirty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3000" dirty="0"/>
                                <m:t>toss</m:t>
                              </m:r>
                              <m:r>
                                <m:rPr>
                                  <m:nor/>
                                </m:rPr>
                                <a:rPr lang="en-US" sz="3000" dirty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3000" dirty="0"/>
                                <m:t>comes</m:t>
                              </m:r>
                              <m:r>
                                <m:rPr>
                                  <m:nor/>
                                </m:rPr>
                                <a:rPr lang="en-US" sz="3000" dirty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3000" dirty="0"/>
                                <m:t>up</m:t>
                              </m:r>
                              <m:r>
                                <m:rPr>
                                  <m:nor/>
                                </m:rPr>
                                <a:rPr lang="en-US" sz="3000" dirty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3000" dirty="0"/>
                                <m:t>a</m:t>
                              </m:r>
                              <m:r>
                                <m:rPr>
                                  <m:nor/>
                                </m:rPr>
                                <a:rPr lang="en-US" sz="3000" dirty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3000" dirty="0"/>
                                <m:t>head</m:t>
                              </m:r>
                            </m:e>
                            <m:e>
                              <m:r>
                                <a:rPr lang="en-US" sz="3000" i="1">
                                  <a:latin typeface="Cambria Math"/>
                                </a:rPr>
                                <m:t>0      </m:t>
                              </m:r>
                              <m:r>
                                <m:rPr>
                                  <m:sty m:val="p"/>
                                </m:rPr>
                                <a:rPr lang="en-US" sz="3000">
                                  <a:latin typeface="Cambria Math"/>
                                </a:rPr>
                                <m:t>otherwise</m:t>
                              </m:r>
                              <m:r>
                                <a:rPr lang="en-US" sz="300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3000" i="1">
                                  <a:latin typeface="Cambria Math"/>
                                </a:rPr>
                                <m:t>                     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30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229890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Variance of the Binomial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𝑋</m:t>
                    </m:r>
                    <m:r>
                      <a:rPr lang="en-US" i="1" dirty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i="1" dirty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i="1" dirty="0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i="1" dirty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i="1" dirty="0">
                        <a:latin typeface="Cambria Math"/>
                      </a:rPr>
                      <m:t>+⋯+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err="1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i="1" dirty="0" err="1"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US" i="1" dirty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/>
                  <a:t>be a binomial random variable.</a:t>
                </a:r>
              </a:p>
              <a:p>
                <a:endParaRPr lang="en-US" dirty="0"/>
              </a:p>
              <a:p>
                <a:r>
                  <a:rPr lang="en-US" dirty="0"/>
                  <a:t>By the independence of the coin tosses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HK" b="1">
                          <a:latin typeface="Cambria Math" panose="02040503050406030204" pitchFamily="18" charset="0"/>
                        </a:rPr>
                        <m:t>𝐕</m:t>
                      </m:r>
                      <m:r>
                        <a:rPr lang="en-US" b="1">
                          <a:latin typeface="Cambria Math"/>
                        </a:rPr>
                        <m:t>𝐚𝐫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𝑋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/>
                            </a:rPr>
                            <m:t>𝑖</m:t>
                          </m:r>
                          <m:r>
                            <a:rPr lang="en-US" i="1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</a:rPr>
                            <m:t>𝑛</m:t>
                          </m:r>
                        </m:sup>
                        <m:e>
                          <m:r>
                            <a:rPr lang="en-HK" b="1">
                              <a:latin typeface="Cambria Math" panose="02040503050406030204" pitchFamily="18" charset="0"/>
                            </a:rPr>
                            <m:t>𝐕</m:t>
                          </m:r>
                          <m:r>
                            <a:rPr lang="en-US" b="1">
                              <a:latin typeface="Cambria Math"/>
                            </a:rPr>
                            <m:t>𝐚𝐫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/>
                            </a:rPr>
                            <m:t>=</m:t>
                          </m:r>
                          <m:r>
                            <a:rPr lang="en-US" i="1">
                              <a:latin typeface="Cambria Math"/>
                            </a:rPr>
                            <m:t>𝑛𝑝</m:t>
                          </m:r>
                          <m:r>
                            <a:rPr lang="en-US" i="1">
                              <a:latin typeface="Cambria Math"/>
                            </a:rPr>
                            <m:t>(1−</m:t>
                          </m:r>
                          <m:r>
                            <a:rPr lang="en-US" i="1">
                              <a:latin typeface="Cambria Math"/>
                            </a:rPr>
                            <m:t>𝑝</m:t>
                          </m:r>
                          <m:r>
                            <a:rPr lang="en-US" i="1">
                              <a:latin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719874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Mean and Variance of the Sample Mean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Estimate the approval rating of a president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𝐶</m:t>
                    </m:r>
                  </m:oMath>
                </a14:m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Ask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𝑛</m:t>
                    </m:r>
                  </m:oMath>
                </a14:m>
                <a:r>
                  <a:rPr lang="en-US" dirty="0"/>
                  <a:t> persons randomly from the voters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i="1" dirty="0" smtClean="0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response of 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𝑖</m:t>
                    </m:r>
                  </m:oMath>
                </a14:m>
                <a:r>
                  <a:rPr lang="en-US" dirty="0" err="1"/>
                  <a:t>th</a:t>
                </a:r>
                <a:r>
                  <a:rPr lang="en-US" dirty="0"/>
                  <a:t> person</a:t>
                </a:r>
              </a:p>
              <a:p>
                <a:pPr lvl="1"/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1</m:t>
                            </m:r>
                            <m:r>
                              <m:rPr>
                                <m:nor/>
                              </m:rPr>
                              <a:rPr lang="en-US" b="0" i="0" smtClean="0">
                                <a:latin typeface="Cambria Math"/>
                              </a:rPr>
                              <m:t>    </m:t>
                            </m:r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  <m:r>
                              <m:rPr>
                                <m:nor/>
                              </m:rPr>
                              <a:rPr lang="en-US"/>
                              <m:t>th</m:t>
                            </m:r>
                            <m:r>
                              <m:rPr>
                                <m:nor/>
                              </m:rPr>
                              <a:rPr lang="en-US"/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/>
                              <m:t>person</m:t>
                            </m:r>
                            <m:r>
                              <m:rPr>
                                <m:nor/>
                              </m:rPr>
                              <a:rPr lang="en-US"/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/>
                              <m:t>approves</m:t>
                            </m:r>
                            <m:r>
                              <m:rPr>
                                <m:nor/>
                              </m:rPr>
                              <a:rPr lang="en-US"/>
                              <m:t> </m:t>
                            </m:r>
                            <m:r>
                              <a:rPr lang="en-US" i="1">
                                <a:latin typeface="Cambria Math"/>
                              </a:rPr>
                              <m:t>𝐶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     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0</m:t>
                            </m:r>
                            <m:r>
                              <m:rPr>
                                <m:nor/>
                              </m:rPr>
                              <a:rPr lang="en-US" b="0" i="0" smtClean="0">
                                <a:latin typeface="Cambria Math"/>
                              </a:rPr>
                              <m:t>    </m:t>
                            </m:r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  <m:r>
                              <m:rPr>
                                <m:nor/>
                              </m:rPr>
                              <a:rPr lang="en-US"/>
                              <m:t>th</m:t>
                            </m:r>
                            <m:r>
                              <m:rPr>
                                <m:nor/>
                              </m:rPr>
                              <a:rPr lang="en-US"/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/>
                              <m:t>person</m:t>
                            </m:r>
                            <m:r>
                              <m:rPr>
                                <m:nor/>
                              </m:rPr>
                              <a:rPr lang="en-US"/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b="0" i="0" smtClean="0"/>
                              <m:t>dis</m:t>
                            </m:r>
                            <m:r>
                              <m:rPr>
                                <m:nor/>
                              </m:rPr>
                              <a:rPr lang="en-US"/>
                              <m:t>approves</m:t>
                            </m:r>
                            <m:r>
                              <m:rPr>
                                <m:nor/>
                              </m:rPr>
                              <a:rPr lang="en-US"/>
                              <m:t> </m:t>
                            </m:r>
                            <m:r>
                              <a:rPr lang="en-US" i="1">
                                <a:latin typeface="Cambria Math"/>
                              </a:rPr>
                              <m:t>𝐶</m:t>
                            </m:r>
                          </m:e>
                        </m:eqAr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593" t="-1750" r="-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8261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Mass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Upper case </a:t>
                </a:r>
                <a:r>
                  <a:rPr lang="en-US" dirty="0"/>
                  <a:t>characters to denote </a:t>
                </a:r>
                <a:r>
                  <a:rPr lang="en-US" dirty="0">
                    <a:solidFill>
                      <a:srgbClr val="FF0000"/>
                    </a:solidFill>
                  </a:rPr>
                  <a:t>random variables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HK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HK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HK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HK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HK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HK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…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Lower case </a:t>
                </a:r>
                <a:r>
                  <a:rPr lang="en-US" dirty="0"/>
                  <a:t>characters to denote </a:t>
                </a:r>
                <a:r>
                  <a:rPr lang="en-US" dirty="0">
                    <a:solidFill>
                      <a:srgbClr val="FF0000"/>
                    </a:solidFill>
                  </a:rPr>
                  <a:t>real numbers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HK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HK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HK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HK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HK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HK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  <a:p>
                <a:pPr lvl="1"/>
                <a:r>
                  <a:rPr lang="en-US" dirty="0"/>
                  <a:t>the numerical values of a random variable</a:t>
                </a:r>
              </a:p>
              <a:p>
                <a:r>
                  <a:rPr lang="en-US" dirty="0"/>
                  <a:t>We’ll write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𝑃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(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𝑋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𝑥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) </m:t>
                    </m:r>
                  </m:oMath>
                </a14:m>
                <a:r>
                  <a:rPr lang="en-US" dirty="0"/>
                  <a:t>in place of the notation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𝑃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(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𝑋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.</a:t>
                </a:r>
              </a:p>
              <a:p>
                <a:r>
                  <a:rPr lang="en-HK" dirty="0"/>
                  <a:t>Similarly, we’ll write </a:t>
                </a:r>
                <a14:m>
                  <m:oMath xmlns:m="http://schemas.openxmlformats.org/officeDocument/2006/math">
                    <m:r>
                      <a:rPr lang="en-HK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HK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en-HK" dirty="0"/>
                  <a:t> </a:t>
                </a:r>
                <a:r>
                  <a:rPr lang="en-US" dirty="0"/>
                  <a:t>for the probability that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takes a value within a set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.</a:t>
                </a:r>
                <a:r>
                  <a:rPr lang="en-HK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444" t="-24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280527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Mean and Variance of the Sample Mean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i="1" dirty="0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i="1" dirty="0" smtClean="0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i="1" dirty="0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i="1" dirty="0" smtClean="0">
                        <a:latin typeface="Cambria Math"/>
                      </a:rPr>
                      <m:t>,</m:t>
                    </m:r>
                    <m:r>
                      <a:rPr lang="en-US" b="0" i="1" dirty="0" smtClean="0">
                        <a:latin typeface="Cambria Math"/>
                      </a:rPr>
                      <m:t>…</m:t>
                    </m:r>
                    <m:r>
                      <a:rPr lang="en-US" i="1" dirty="0" smtClean="0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i="1" dirty="0"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US" i="1" dirty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/>
                  <a:t>as independent Bernoulli random variables </a:t>
                </a:r>
              </a:p>
              <a:p>
                <a:pPr lvl="1"/>
                <a:r>
                  <a:rPr lang="en-US" dirty="0"/>
                  <a:t>mean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𝑝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variance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𝑝</m:t>
                    </m:r>
                    <m:r>
                      <a:rPr lang="en-US" i="1" dirty="0" smtClean="0">
                        <a:latin typeface="Cambria Math"/>
                      </a:rPr>
                      <m:t>(1−</m:t>
                    </m:r>
                    <m:r>
                      <a:rPr lang="en-US" i="1" dirty="0" smtClean="0">
                        <a:latin typeface="Cambria Math"/>
                      </a:rPr>
                      <m:t>𝑝</m:t>
                    </m:r>
                    <m:r>
                      <a:rPr lang="en-US" i="1" dirty="0">
                        <a:latin typeface="Cambria Math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The sample mean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+…+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015539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Mean and Variance of the Sample Mean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is the approval rating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𝐶</m:t>
                    </m:r>
                  </m:oMath>
                </a14:m>
                <a:r>
                  <a:rPr lang="en-US" dirty="0"/>
                  <a:t> within our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𝑛</m:t>
                    </m:r>
                  </m:oMath>
                </a14:m>
                <a:r>
                  <a:rPr lang="en-US" dirty="0"/>
                  <a:t>-person sample.</a:t>
                </a:r>
              </a:p>
              <a:p>
                <a:r>
                  <a:rPr lang="en-US" dirty="0"/>
                  <a:t>Using the linearity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i="1" dirty="0" smtClean="0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as a function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i="1" dirty="0" smtClean="0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</m:sup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</a:rPr>
                                <m:t>𝑛</m:t>
                              </m:r>
                            </m:den>
                          </m:f>
                          <m:r>
                            <a:rPr lang="en-US" b="1" i="0" smtClean="0">
                              <a:latin typeface="Cambria Math"/>
                            </a:rPr>
                            <m:t>𝐄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=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</a:rPr>
                                <m:t>𝑛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</m:nary>
                          <m:r>
                            <a:rPr lang="en-US" b="0" i="1" smtClean="0">
                              <a:latin typeface="Cambria Math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and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HK" b="1" i="0" smtClean="0">
                          <a:latin typeface="Cambria Math" panose="02040503050406030204" pitchFamily="18" charset="0"/>
                        </a:rPr>
                        <m:t>𝐕</m:t>
                      </m:r>
                      <m:r>
                        <a:rPr lang="en-US" b="1" i="0" smtClean="0">
                          <a:latin typeface="Cambria Math"/>
                        </a:rPr>
                        <m:t>𝐚𝐫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</m:sup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HK" b="1">
                              <a:latin typeface="Cambria Math" panose="02040503050406030204" pitchFamily="18" charset="0"/>
                            </a:rPr>
                            <m:t>𝐕</m:t>
                          </m:r>
                          <m:r>
                            <a:rPr lang="en-US" b="1">
                              <a:latin typeface="Cambria Math"/>
                            </a:rPr>
                            <m:t>𝐚𝐫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=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/>
                                </a:rPr>
                                <m:t>𝑝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(1−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𝑝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</a:rPr>
                                <m:t>𝑛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444" t="-1480" r="-1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6677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Mass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Follows from the </a:t>
                </a:r>
                <a:r>
                  <a:rPr lang="en-US" dirty="0" err="1"/>
                  <a:t>additivity</a:t>
                </a:r>
                <a:r>
                  <a:rPr lang="en-US" dirty="0"/>
                  <a:t> and normalization axioms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eqArr>
                            <m:eqArr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HK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: </m:t>
                              </m:r>
                              <m:r>
                                <a:rPr lang="en-HK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𝑎𝑙𝑙</m:t>
                              </m:r>
                              <m:r>
                                <a:rPr lang="en-HK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HK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𝑝𝑜𝑠𝑠𝑖𝑏𝑙𝑒</m:t>
                              </m:r>
                              <m:r>
                                <a:rPr lang="en-HK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m:rPr>
                                  <m:brk m:alnAt="7"/>
                                </m:rPr>
                                <a:rPr lang="en-HK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HK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𝑎𝑙𝑢𝑒𝑠</m:t>
                              </m:r>
                              <m:r>
                                <a:rPr lang="en-HK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HK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𝑜𝑓</m:t>
                              </m:r>
                              <m:r>
                                <a:rPr lang="en-HK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HK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eqAr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𝑋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=1</m:t>
                          </m:r>
                        </m:e>
                      </m:nary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  <a:p>
                <a:pPr lvl="1">
                  <a:lnSpc>
                    <a:spcPct val="110000"/>
                  </a:lnSpc>
                </a:pPr>
                <a:r>
                  <a:rPr lang="en-US" dirty="0"/>
                  <a:t>The events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are disjoint, and they form a partition of the sample space</a:t>
                </a:r>
              </a:p>
              <a:p>
                <a:r>
                  <a:rPr lang="en-US" dirty="0"/>
                  <a:t>For any set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𝑆</m:t>
                    </m:r>
                  </m:oMath>
                </a14:m>
                <a:r>
                  <a:rPr lang="en-US" dirty="0"/>
                  <a:t> of real numbers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𝑋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∈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𝑆</m:t>
                          </m:r>
                        </m:e>
                      </m:d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∈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𝑆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𝑋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)</m:t>
                          </m:r>
                        </m:e>
                      </m:nary>
                      <m:r>
                        <m:rPr>
                          <m:nor/>
                        </m:rPr>
                        <a:rPr lang="en-US" dirty="0"/>
                        <m:t> 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444" t="-33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18808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Mass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For each possible value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Collect all the possible outcomes that give rise to the event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𝑋</m:t>
                        </m:r>
                        <m: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 =</m:t>
                        </m:r>
                        <m: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Add their probabilities to obtain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𝑥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900" y="3613501"/>
            <a:ext cx="6438900" cy="23300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824265" y="5715000"/>
                <a:ext cx="160473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HK" dirty="0"/>
                  <a:t>Event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HK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4265" y="5715000"/>
                <a:ext cx="1604735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3030" t="-1000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600200" y="4535269"/>
                <a:ext cx="1676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HK" dirty="0"/>
                  <a:t>Sample space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HK" b="0" i="0" smtClean="0">
                          <a:latin typeface="Cambria Math" panose="02040503050406030204" pitchFamily="18" charset="0"/>
                        </a:rPr>
                        <m:t>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4535269"/>
                <a:ext cx="1676400" cy="646331"/>
              </a:xfrm>
              <a:prstGeom prst="rect">
                <a:avLst/>
              </a:prstGeom>
              <a:blipFill rotWithShape="0">
                <a:blip r:embed="rId6"/>
                <a:stretch>
                  <a:fillRect l="-3273" t="-5660" r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057345" y="3505200"/>
                <a:ext cx="81945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𝑋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(</m:t>
                      </m:r>
                      <m:r>
                        <a:rPr lang="en-US" i="1">
                          <a:latin typeface="Cambria Math"/>
                        </a:rPr>
                        <m:t>𝑥</m:t>
                      </m:r>
                      <m:r>
                        <a:rPr lang="en-US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7345" y="3505200"/>
                <a:ext cx="819455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4902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specific distributions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Binomial random variable</a:t>
            </a:r>
          </a:p>
          <a:p>
            <a:endParaRPr lang="en-US" dirty="0"/>
          </a:p>
          <a:p>
            <a:r>
              <a:rPr lang="en-US" dirty="0"/>
              <a:t>Geometric random variable</a:t>
            </a:r>
          </a:p>
          <a:p>
            <a:endParaRPr lang="en-US" dirty="0"/>
          </a:p>
          <a:p>
            <a:r>
              <a:rPr lang="en-US" dirty="0"/>
              <a:t>Poisson random variable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6845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Bernoulli Random Variable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</a:t>
                </a:r>
                <a:r>
                  <a:rPr lang="en-US" dirty="0">
                    <a:solidFill>
                      <a:srgbClr val="FF0000"/>
                    </a:solidFill>
                  </a:rPr>
                  <a:t>Bernoulli random variable </a:t>
                </a:r>
                <a:r>
                  <a:rPr lang="en-US" dirty="0"/>
                  <a:t>takes the two values 1 and 0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𝑋</m:t>
                      </m:r>
                      <m:r>
                        <a:rPr lang="en-US" b="0" i="1" smtClean="0">
                          <a:latin typeface="Cambria Math"/>
                        </a:rPr>
                        <m:t>∈</m:t>
                      </m:r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0,1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Its PMF is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𝑝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if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=1</m:t>
                              </m:r>
                            </m:e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1−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𝑝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     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if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=0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8047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of Bernoulli Random Variable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state of a telephone at a given time that can be either </a:t>
            </a:r>
            <a:r>
              <a:rPr lang="en-US" dirty="0">
                <a:solidFill>
                  <a:srgbClr val="FF0000"/>
                </a:solidFill>
              </a:rPr>
              <a:t>free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or</a:t>
            </a:r>
            <a:r>
              <a:rPr lang="en-US" dirty="0">
                <a:solidFill>
                  <a:srgbClr val="0070C0"/>
                </a:solidFill>
              </a:rPr>
              <a:t> busy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A person who can be either </a:t>
            </a:r>
            <a:r>
              <a:rPr lang="en-US" dirty="0">
                <a:solidFill>
                  <a:srgbClr val="FF0000"/>
                </a:solidFill>
              </a:rPr>
              <a:t>healthy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or</a:t>
            </a:r>
            <a:r>
              <a:rPr lang="en-US" dirty="0">
                <a:solidFill>
                  <a:srgbClr val="0070C0"/>
                </a:solidFill>
              </a:rPr>
              <a:t> sick </a:t>
            </a:r>
            <a:r>
              <a:rPr lang="en-US" dirty="0"/>
              <a:t>with a certain disease.</a:t>
            </a:r>
          </a:p>
          <a:p>
            <a:endParaRPr lang="en-US" dirty="0"/>
          </a:p>
          <a:p>
            <a:r>
              <a:rPr lang="en-US" dirty="0"/>
              <a:t>The preference of a person who can be either </a:t>
            </a:r>
            <a:r>
              <a:rPr lang="en-US" dirty="0">
                <a:solidFill>
                  <a:srgbClr val="FF0000"/>
                </a:solidFill>
              </a:rPr>
              <a:t>for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or</a:t>
            </a:r>
            <a:r>
              <a:rPr lang="en-US" dirty="0">
                <a:solidFill>
                  <a:srgbClr val="0070C0"/>
                </a:solidFill>
              </a:rPr>
              <a:t> against </a:t>
            </a:r>
            <a:r>
              <a:rPr lang="en-US" dirty="0"/>
              <a:t>a certain political candidate.</a:t>
            </a:r>
          </a:p>
        </p:txBody>
      </p:sp>
    </p:spTree>
    <p:extLst>
      <p:ext uri="{BB962C8B-B14F-4D97-AF65-F5344CB8AC3E}">
        <p14:creationId xmlns:p14="http://schemas.microsoft.com/office/powerpoint/2010/main" val="2135325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Basic Concepts</a:t>
            </a:r>
          </a:p>
          <a:p>
            <a:r>
              <a:rPr lang="en-US" dirty="0"/>
              <a:t>Probability Mass Function</a:t>
            </a:r>
          </a:p>
          <a:p>
            <a:r>
              <a:rPr lang="en-US" dirty="0"/>
              <a:t>Functions of Random Variables</a:t>
            </a:r>
          </a:p>
          <a:p>
            <a:r>
              <a:rPr lang="en-US" dirty="0"/>
              <a:t>Expectation, Mean, and Variance</a:t>
            </a:r>
          </a:p>
          <a:p>
            <a:r>
              <a:rPr lang="en-US" dirty="0"/>
              <a:t>Joint PMFs of Multiple Random Variables</a:t>
            </a:r>
          </a:p>
          <a:p>
            <a:r>
              <a:rPr lang="en-US" dirty="0"/>
              <a:t>Conditioning</a:t>
            </a:r>
          </a:p>
          <a:p>
            <a:r>
              <a:rPr lang="en-US" dirty="0"/>
              <a:t>Independence</a:t>
            </a:r>
          </a:p>
        </p:txBody>
      </p:sp>
    </p:spTree>
    <p:extLst>
      <p:ext uri="{BB962C8B-B14F-4D97-AF65-F5344CB8AC3E}">
        <p14:creationId xmlns:p14="http://schemas.microsoft.com/office/powerpoint/2010/main" val="4837202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Binomial Random Variable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 </a:t>
                </a:r>
                <a:r>
                  <a:rPr lang="en-US" dirty="0">
                    <a:solidFill>
                      <a:srgbClr val="FF0000"/>
                    </a:solidFill>
                  </a:rPr>
                  <a:t>biased</a:t>
                </a:r>
                <a:r>
                  <a:rPr lang="en-US" dirty="0"/>
                  <a:t> coin is tossed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𝑛</m:t>
                    </m:r>
                  </m:oMath>
                </a14:m>
                <a:r>
                  <a:rPr lang="en-US" dirty="0"/>
                  <a:t> times.</a:t>
                </a:r>
              </a:p>
              <a:p>
                <a:endParaRPr lang="en-US" dirty="0"/>
              </a:p>
              <a:p>
                <a:r>
                  <a:rPr lang="en-US" dirty="0"/>
                  <a:t>Each toss is </a:t>
                </a:r>
                <a:r>
                  <a:rPr lang="en-US" dirty="0">
                    <a:solidFill>
                      <a:srgbClr val="FF0000"/>
                    </a:solidFill>
                  </a:rPr>
                  <a:t>independently</a:t>
                </a:r>
                <a:r>
                  <a:rPr lang="en-US" dirty="0"/>
                  <a:t> of prior tosses</a:t>
                </a:r>
              </a:p>
              <a:p>
                <a:pPr lvl="1"/>
                <a:r>
                  <a:rPr lang="en-HK" dirty="0"/>
                  <a:t>Head with probability </a:t>
                </a:r>
                <a14:m>
                  <m:oMath xmlns:m="http://schemas.openxmlformats.org/officeDocument/2006/math">
                    <m:r>
                      <a:rPr lang="en-HK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HK" dirty="0"/>
                  <a:t>.</a:t>
                </a:r>
              </a:p>
              <a:p>
                <a:pPr lvl="1"/>
                <a:r>
                  <a:rPr lang="en-HK" dirty="0"/>
                  <a:t>Tail with probability </a:t>
                </a:r>
                <a14:m>
                  <m:oMath xmlns:m="http://schemas.openxmlformats.org/officeDocument/2006/math">
                    <m:r>
                      <a:rPr lang="en-HK" i="1" dirty="0" smtClean="0"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HK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.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The number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of heads up is a </a:t>
                </a:r>
                <a:r>
                  <a:rPr lang="en-US" dirty="0">
                    <a:solidFill>
                      <a:srgbClr val="FF0000"/>
                    </a:solidFill>
                  </a:rPr>
                  <a:t>binomial random variable.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30971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Binomial Random Variable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 refer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as a binomial random variable with parameters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𝑛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𝑝</m:t>
                    </m:r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r>
                  <a:rPr lang="en-US" dirty="0"/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𝑘</m:t>
                    </m:r>
                    <m:r>
                      <a:rPr lang="en-US" b="0" i="1" smtClean="0">
                        <a:latin typeface="Cambria Math"/>
                      </a:rPr>
                      <m:t>=0,1,…,</m:t>
                    </m:r>
                    <m:r>
                      <a:rPr lang="en-US" b="0" i="1" smtClean="0">
                        <a:latin typeface="Cambria Math"/>
                      </a:rPr>
                      <m:t>𝑛</m:t>
                    </m:r>
                    <m:r>
                      <a:rPr lang="en-US" b="0" i="1" smtClean="0">
                        <a:latin typeface="Cambria Math"/>
                      </a:rPr>
                      <m:t>.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𝑘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𝑋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𝑘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𝑘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𝑘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1−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𝑝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82346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Binomial Random Variable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Normalization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</m:sup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noBar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𝑛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𝑘</m:t>
                                  </m:r>
                                </m:den>
                              </m:f>
                            </m:e>
                          </m:d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𝑘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1−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𝑘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/>
                            </a:rPr>
                            <m:t>=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505200"/>
            <a:ext cx="6553200" cy="2627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44655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Geometric Random Variable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Independently</a:t>
                </a:r>
                <a:r>
                  <a:rPr lang="en-US" dirty="0"/>
                  <a:t> and </a:t>
                </a:r>
                <a:r>
                  <a:rPr lang="en-US" dirty="0">
                    <a:solidFill>
                      <a:srgbClr val="FF0000"/>
                    </a:solidFill>
                  </a:rPr>
                  <a:t>repeatedly</a:t>
                </a:r>
                <a:r>
                  <a:rPr lang="en-US" dirty="0"/>
                  <a:t> toss a biased coin with probability of a head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𝑝</m:t>
                    </m:r>
                  </m:oMath>
                </a14:m>
                <a:r>
                  <a:rPr lang="en-US" dirty="0"/>
                  <a:t>, where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0&lt;</m:t>
                    </m:r>
                    <m:r>
                      <a:rPr lang="en-US" i="1" dirty="0" smtClean="0">
                        <a:latin typeface="Cambria Math"/>
                      </a:rPr>
                      <m:t>𝑝</m:t>
                    </m:r>
                    <m:r>
                      <a:rPr lang="en-US" i="1" dirty="0" smtClean="0">
                        <a:latin typeface="Cambria Math"/>
                      </a:rPr>
                      <m:t>&lt;1</m:t>
                    </m:r>
                  </m:oMath>
                </a14:m>
                <a:r>
                  <a:rPr lang="en-US" dirty="0"/>
                  <a:t>. </a:t>
                </a:r>
              </a:p>
              <a:p>
                <a:endParaRPr lang="en-US" dirty="0"/>
              </a:p>
              <a:p>
                <a:r>
                  <a:rPr lang="en-US" dirty="0"/>
                  <a:t>The </a:t>
                </a:r>
                <a:r>
                  <a:rPr lang="en-US" dirty="0">
                    <a:solidFill>
                      <a:srgbClr val="FF0000"/>
                    </a:solidFill>
                  </a:rPr>
                  <a:t>geometric random variable </a:t>
                </a:r>
                <a:r>
                  <a:rPr lang="en-US" dirty="0"/>
                  <a:t>is the number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of tosses needed for a head to come up for the first time.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1750" r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8678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Geometric Random Variable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The PMF of a geometric random variable</a:t>
                </a:r>
              </a:p>
              <a:p>
                <a:pPr marL="0" indent="0">
                  <a:lnSpc>
                    <a:spcPct val="16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𝑘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1−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𝑝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𝑘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𝑝</m:t>
                      </m:r>
                    </m:oMath>
                  </m:oMathPara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HK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HK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dirty="0"/>
                  <a:t> tails followed by a head.</a:t>
                </a:r>
              </a:p>
              <a:p>
                <a:r>
                  <a:rPr lang="en-US" dirty="0"/>
                  <a:t>Normalization condition is satisfied:</a:t>
                </a:r>
              </a:p>
              <a:p>
                <a:pPr marL="0" indent="0">
                  <a:lnSpc>
                    <a:spcPct val="11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/>
                            </a:rPr>
                            <m:t>𝑘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𝑋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𝑘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/>
                            </a:rPr>
                            <m:t>=</m:t>
                          </m:r>
                        </m:e>
                      </m:nary>
                      <m:nary>
                        <m:naryPr>
                          <m:chr m:val="∑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latin typeface="Cambria Math"/>
                            </a:rPr>
                            <m:t>𝑘</m:t>
                          </m:r>
                          <m:r>
                            <a:rPr lang="en-US" sz="2400" i="1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  <m:t>1−</m:t>
                                  </m:r>
                                  <m: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  <m:t>𝑝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𝑝</m:t>
                          </m:r>
                        </m:e>
                      </m:nary>
                      <m:r>
                        <a:rPr lang="en-US" sz="2400" i="1">
                          <a:latin typeface="Cambria Math"/>
                        </a:rPr>
                        <m:t>=</m:t>
                      </m:r>
                      <m:r>
                        <a:rPr lang="en-US" sz="2400" i="1">
                          <a:latin typeface="Cambria Math"/>
                        </a:rPr>
                        <m:t>𝑝</m:t>
                      </m:r>
                      <m:nary>
                        <m:naryPr>
                          <m:chr m:val="∑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latin typeface="Cambria Math"/>
                            </a:rPr>
                            <m:t>𝑘</m:t>
                          </m:r>
                          <m:r>
                            <a:rPr lang="en-US" sz="2400" i="1">
                              <a:latin typeface="Cambria Math"/>
                            </a:rPr>
                            <m:t>=0</m:t>
                          </m:r>
                        </m:sub>
                        <m:sup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  <m:t>1−</m:t>
                                  </m:r>
                                  <m: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  <m:t>𝑝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</m:sup>
                          </m:sSup>
                        </m:e>
                      </m:nary>
                      <m:r>
                        <a:rPr lang="en-US" sz="2400" b="0" i="1" smtClean="0">
                          <a:latin typeface="Cambria Math"/>
                        </a:rPr>
                        <m:t>  </m:t>
                      </m:r>
                    </m:oMath>
                  </m:oMathPara>
                </a14:m>
                <a:endParaRPr lang="en-US" sz="2400" b="0" i="1" dirty="0"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US" sz="2400" b="0" dirty="0"/>
                  <a:t>              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=</m:t>
                    </m:r>
                    <m:r>
                      <a:rPr lang="en-US" sz="2400" i="1">
                        <a:latin typeface="Cambria Math"/>
                      </a:rPr>
                      <m:t>𝑝</m:t>
                    </m:r>
                    <m:r>
                      <a:rPr lang="en-US" sz="2400" i="1">
                        <a:latin typeface="Cambria Math"/>
                      </a:rPr>
                      <m:t>⋅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/>
                          </a:rPr>
                          <m:t>1−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/>
                              </a:rPr>
                              <m:t>1−</m:t>
                            </m:r>
                            <m:r>
                              <a:rPr lang="en-US" sz="2400" i="1">
                                <a:latin typeface="Cambria Math"/>
                              </a:rPr>
                              <m:t>𝑝</m:t>
                            </m:r>
                          </m:e>
                        </m:d>
                      </m:den>
                    </m:f>
                    <m:r>
                      <a:rPr lang="en-US" sz="2400" b="0" i="0" smtClean="0">
                        <a:latin typeface="Cambria Math"/>
                      </a:rPr>
                      <m:t>=</m:t>
                    </m:r>
                    <m:r>
                      <a:rPr lang="en-US" sz="2400" b="0" i="0" smtClean="0">
                        <a:solidFill>
                          <a:srgbClr val="FF0000"/>
                        </a:solidFill>
                        <a:latin typeface="Cambria Math"/>
                      </a:rPr>
                      <m:t>1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67509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Geometric Random Variable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𝑘</m:t>
                        </m:r>
                      </m:e>
                    </m:d>
                    <m:r>
                      <a:rPr lang="en-US" i="1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1−</m:t>
                            </m:r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𝑝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𝑘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−1</m:t>
                        </m:r>
                      </m:sup>
                    </m:sSup>
                    <m:r>
                      <a:rPr lang="en-US" i="1">
                        <a:solidFill>
                          <a:srgbClr val="FF0000"/>
                        </a:solidFill>
                        <a:latin typeface="Cambria Math"/>
                      </a:rPr>
                      <m:t>𝑝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/>
                  <a:t>decreases as a </a:t>
                </a:r>
                <a:r>
                  <a:rPr lang="en-US" dirty="0">
                    <a:solidFill>
                      <a:srgbClr val="FF0000"/>
                    </a:solidFill>
                  </a:rPr>
                  <a:t>geometric progression </a:t>
                </a:r>
                <a:r>
                  <a:rPr lang="en-US" dirty="0"/>
                  <a:t>with parameter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1−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𝑝</m:t>
                    </m:r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1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590800"/>
            <a:ext cx="5076825" cy="3276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2878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Poisson Random Variable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 </a:t>
                </a:r>
                <a:r>
                  <a:rPr lang="en-US" dirty="0">
                    <a:solidFill>
                      <a:srgbClr val="FF0000"/>
                    </a:solidFill>
                  </a:rPr>
                  <a:t>Poisson random variable </a:t>
                </a:r>
                <a:r>
                  <a:rPr lang="en-US" dirty="0"/>
                  <a:t>takes </a:t>
                </a:r>
                <a:r>
                  <a:rPr lang="en-US" dirty="0">
                    <a:solidFill>
                      <a:srgbClr val="FF0000"/>
                    </a:solidFill>
                  </a:rPr>
                  <a:t>nonnegative integer </a:t>
                </a:r>
                <a:r>
                  <a:rPr lang="en-US" dirty="0"/>
                  <a:t>values.</a:t>
                </a:r>
              </a:p>
              <a:p>
                <a:r>
                  <a:rPr lang="en-US" dirty="0"/>
                  <a:t>The PMF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𝑘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𝜆</m:t>
                          </m:r>
                        </m:sup>
                      </m:sSup>
                      <m:f>
                        <m:f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𝑘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𝑘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!</m:t>
                          </m:r>
                        </m:den>
                      </m:f>
                      <m:r>
                        <a:rPr lang="zh-CN" alt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，</m:t>
                      </m:r>
                      <m:r>
                        <a:rPr lang="en-US" b="0" i="1" smtClean="0">
                          <a:latin typeface="Cambria Math"/>
                        </a:rPr>
                        <m:t>𝑘</m:t>
                      </m:r>
                      <m:r>
                        <a:rPr lang="en-US" b="0" i="0" smtClean="0">
                          <a:latin typeface="Cambria Math"/>
                        </a:rPr>
                        <m:t>=0, 1, 2, </m:t>
                      </m:r>
                      <m:r>
                        <a:rPr lang="en-US" b="0" i="1" smtClean="0">
                          <a:latin typeface="Cambria Math"/>
                        </a:rPr>
                        <m:t>…,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Normalization condition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/>
                            </a:rPr>
                            <m:t>𝑘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=0</m:t>
                          </m:r>
                        </m:sub>
                        <m:sup>
                          <m:r>
                            <a:rPr lang="en-US" sz="24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𝜆</m:t>
                              </m:r>
                            </m:sup>
                          </m:sSup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𝜆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/>
                                    </a:rPr>
                                    <m:t>𝑘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i="1">
                                  <a:latin typeface="Cambria Math"/>
                                </a:rPr>
                                <m:t>𝑘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!</m:t>
                              </m:r>
                            </m:den>
                          </m:f>
                        </m:e>
                      </m:nary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400" i="1">
                              <a:latin typeface="Cambria Math"/>
                            </a:rPr>
                            <m:t>−</m:t>
                          </m:r>
                          <m:r>
                            <a:rPr lang="en-US" sz="2400" i="1">
                              <a:latin typeface="Cambria Math"/>
                            </a:rPr>
                            <m:t>𝜆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1+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𝜆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𝜆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b="0" i="1" smtClean="0">
                                  <a:latin typeface="Cambria Math"/>
                                </a:rPr>
                                <m:t>2!</m:t>
                              </m:r>
                            </m:den>
                          </m:f>
                          <m:r>
                            <a:rPr lang="en-US" sz="2400" b="0" i="1" smtClean="0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𝜆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3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b="0" i="1" smtClean="0">
                                  <a:latin typeface="Cambria Math"/>
                                </a:rPr>
                                <m:t>3!</m:t>
                              </m:r>
                            </m:den>
                          </m:f>
                          <m:r>
                            <a:rPr lang="en-US" sz="2400" b="0" i="1" smtClean="0">
                              <a:latin typeface="Cambria Math"/>
                            </a:rPr>
                            <m:t>+⋯</m:t>
                          </m:r>
                        </m:e>
                      </m:d>
                    </m:oMath>
                  </m:oMathPara>
                </a14:m>
                <a:endParaRPr lang="en-US" sz="2400" b="0" i="1" dirty="0"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US" sz="2400" b="0" dirty="0"/>
                  <a:t>                   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latin typeface="Cambria Math"/>
                          </a:rPr>
                          <m:t>−</m:t>
                        </m:r>
                        <m:r>
                          <a:rPr lang="en-US" sz="2400" i="1">
                            <a:latin typeface="Cambria Math"/>
                          </a:rPr>
                          <m:t>𝜆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latin typeface="Cambria Math"/>
                          </a:rPr>
                          <m:t>𝜆</m:t>
                        </m:r>
                      </m:sup>
                    </m:sSup>
                    <m:r>
                      <a:rPr lang="en-US" sz="2400" b="0" i="1" smtClean="0">
                        <a:latin typeface="Cambria Math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/>
                      </a:rPr>
                      <m:t>1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92852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Poisson random variable can be viewed as a binomial random variable with very </a:t>
                </a:r>
                <a:r>
                  <a:rPr lang="en-US" dirty="0">
                    <a:solidFill>
                      <a:srgbClr val="FF0000"/>
                    </a:solidFill>
                  </a:rPr>
                  <a:t>small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𝑝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/>
                  <a:t>and very </a:t>
                </a:r>
                <a:r>
                  <a:rPr lang="en-US" dirty="0">
                    <a:solidFill>
                      <a:srgbClr val="FF0000"/>
                    </a:solidFill>
                  </a:rPr>
                  <a:t>large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𝑛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More precisely, the Poisson PMF with parameter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𝜆</m:t>
                    </m:r>
                  </m:oMath>
                </a14:m>
                <a:r>
                  <a:rPr lang="en-US" dirty="0"/>
                  <a:t> is a good </a:t>
                </a:r>
                <a:r>
                  <a:rPr lang="en-US" dirty="0">
                    <a:solidFill>
                      <a:srgbClr val="FF0000"/>
                    </a:solidFill>
                  </a:rPr>
                  <a:t>approximation</a:t>
                </a:r>
                <a:r>
                  <a:rPr lang="en-US" dirty="0"/>
                  <a:t> for a binomial PMF with parameters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𝑛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𝑝</m:t>
                    </m:r>
                  </m:oMath>
                </a14:m>
                <a:r>
                  <a:rPr lang="en-US" dirty="0"/>
                  <a:t> where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𝜆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𝑛𝑝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𝑛</m:t>
                    </m:r>
                  </m:oMath>
                </a14:m>
                <a:r>
                  <a:rPr lang="en-US" dirty="0"/>
                  <a:t> is </a:t>
                </a:r>
                <a:r>
                  <a:rPr lang="en-US" dirty="0">
                    <a:solidFill>
                      <a:srgbClr val="7030A0"/>
                    </a:solidFill>
                  </a:rPr>
                  <a:t>large</a:t>
                </a:r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𝑝</m:t>
                    </m:r>
                  </m:oMath>
                </a14:m>
                <a:r>
                  <a:rPr lang="en-US" dirty="0"/>
                  <a:t> is </a:t>
                </a:r>
                <a:r>
                  <a:rPr lang="en-US" dirty="0">
                    <a:solidFill>
                      <a:srgbClr val="7030A0"/>
                    </a:solidFill>
                  </a:rPr>
                  <a:t>small</a:t>
                </a:r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See the </a:t>
                </a:r>
                <a:r>
                  <a:rPr lang="en-US" dirty="0">
                    <a:hlinkClick r:id="rId3"/>
                  </a:rPr>
                  <a:t>wiki page</a:t>
                </a:r>
                <a:r>
                  <a:rPr lang="en-US" dirty="0"/>
                  <a:t> for a proof.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593" t="-1750" r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83776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US" dirty="0"/>
                  <a:t>Because of the above connection, Poisson random variables are used in many </a:t>
                </a:r>
                <a:r>
                  <a:rPr lang="en-US" dirty="0">
                    <a:solidFill>
                      <a:srgbClr val="FF0000"/>
                    </a:solidFill>
                  </a:rPr>
                  <a:t>scenarios</a:t>
                </a:r>
                <a:r>
                  <a:rPr lang="en-US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is the number of typos in a book of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𝑛</m:t>
                    </m:r>
                  </m:oMath>
                </a14:m>
                <a:r>
                  <a:rPr lang="en-US" dirty="0"/>
                  <a:t> words. </a:t>
                </a:r>
              </a:p>
              <a:p>
                <a:pPr lvl="1"/>
                <a:r>
                  <a:rPr lang="en-US" dirty="0"/>
                  <a:t>The probability that any one word is misspelled is very small.</a:t>
                </a:r>
              </a:p>
              <a:p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𝑋</m:t>
                    </m:r>
                    <m:r>
                      <a:rPr lang="en-US" i="1" dirty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/>
                  <a:t>is the number of cars involved in accidents in a city on a given day.</a:t>
                </a:r>
              </a:p>
              <a:p>
                <a:pPr lvl="1"/>
                <a:r>
                  <a:rPr lang="en-US" dirty="0"/>
                  <a:t>The probability that any one car is involved in an accident is very small.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444" t="-1480" r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04823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Poisson Random Variable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For Poisson random variable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𝑘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−</m:t>
                        </m:r>
                        <m:r>
                          <a:rPr lang="en-US" i="1">
                            <a:latin typeface="Cambria Math"/>
                          </a:rPr>
                          <m:t>𝜆</m:t>
                        </m:r>
                      </m:sup>
                    </m:sSup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𝜆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𝑘</m:t>
                            </m:r>
                          </m:sup>
                        </m:sSup>
                      </m:num>
                      <m:den>
                        <m:r>
                          <a:rPr lang="en-US" i="1">
                            <a:latin typeface="Cambria Math"/>
                          </a:rPr>
                          <m:t>𝑘</m:t>
                        </m:r>
                        <m:r>
                          <a:rPr lang="en-US" i="1">
                            <a:latin typeface="Cambria Math"/>
                          </a:rPr>
                          <m:t>!</m:t>
                        </m:r>
                      </m:den>
                    </m:f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𝜆</m:t>
                    </m:r>
                    <m:r>
                      <a:rPr lang="en-HK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/>
                      </a:rPr>
                      <m:t>1</m:t>
                    </m:r>
                  </m:oMath>
                </a14:m>
                <a:r>
                  <a:rPr lang="en-US" dirty="0"/>
                  <a:t>, monotonically decreasing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𝜆</m:t>
                    </m:r>
                    <m:r>
                      <a:rPr lang="en-US" b="0" i="1" smtClean="0">
                        <a:latin typeface="Cambria Math"/>
                      </a:rPr>
                      <m:t>&gt;1</m:t>
                    </m:r>
                  </m:oMath>
                </a14:m>
                <a:r>
                  <a:rPr lang="en-US" dirty="0"/>
                  <a:t>, first increases and then decreases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18" y="3505200"/>
            <a:ext cx="6934200" cy="25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6898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Concepts</a:t>
            </a:r>
            <a:br>
              <a:rPr lang="en-US" dirty="0"/>
            </a:b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In some experiments, the outcomes are </a:t>
            </a:r>
            <a:r>
              <a:rPr lang="en-US" dirty="0">
                <a:solidFill>
                  <a:srgbClr val="FF0000"/>
                </a:solidFill>
              </a:rPr>
              <a:t>numerical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E.g. stock price.</a:t>
            </a:r>
          </a:p>
          <a:p>
            <a:r>
              <a:rPr lang="en-US" dirty="0"/>
              <a:t>In some other experiments, the outcomes are </a:t>
            </a:r>
            <a:r>
              <a:rPr lang="en-US" dirty="0">
                <a:solidFill>
                  <a:srgbClr val="FF0000"/>
                </a:solidFill>
              </a:rPr>
              <a:t>not numerical</a:t>
            </a:r>
            <a:r>
              <a:rPr lang="en-US" dirty="0"/>
              <a:t>, but they may be associated with some </a:t>
            </a:r>
            <a:r>
              <a:rPr lang="en-US" dirty="0">
                <a:solidFill>
                  <a:srgbClr val="FF0000"/>
                </a:solidFill>
              </a:rPr>
              <a:t>numerical values </a:t>
            </a:r>
            <a:r>
              <a:rPr lang="en-US" dirty="0"/>
              <a:t>of interest.</a:t>
            </a:r>
          </a:p>
          <a:p>
            <a:r>
              <a:rPr lang="en-US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  <a:r>
              <a:rPr lang="en-US" dirty="0"/>
              <a:t>. Selection of students from a given population, we may wish to consider their </a:t>
            </a:r>
            <a:r>
              <a:rPr lang="en-US" dirty="0">
                <a:solidFill>
                  <a:srgbClr val="0070C0"/>
                </a:solidFill>
              </a:rPr>
              <a:t>grade point average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The students are not numerical, but their GPA scores are.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3825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Basic Concepts</a:t>
            </a:r>
          </a:p>
          <a:p>
            <a:r>
              <a:rPr lang="en-US" dirty="0"/>
              <a:t>Probability Mass Function</a:t>
            </a:r>
          </a:p>
          <a:p>
            <a:r>
              <a:rPr lang="en-US" dirty="0">
                <a:solidFill>
                  <a:srgbClr val="FF0000"/>
                </a:solidFill>
              </a:rPr>
              <a:t>Functions of Random Variables</a:t>
            </a:r>
          </a:p>
          <a:p>
            <a:r>
              <a:rPr lang="en-US" dirty="0"/>
              <a:t>Expectation, Mean, and Variance</a:t>
            </a:r>
          </a:p>
          <a:p>
            <a:r>
              <a:rPr lang="en-US" dirty="0"/>
              <a:t>Joint PMFs of Multiple Random Variables</a:t>
            </a:r>
          </a:p>
          <a:p>
            <a:r>
              <a:rPr lang="en-US" dirty="0"/>
              <a:t>Conditioning</a:t>
            </a:r>
          </a:p>
          <a:p>
            <a:r>
              <a:rPr lang="en-US" dirty="0"/>
              <a:t>Independence</a:t>
            </a:r>
          </a:p>
        </p:txBody>
      </p:sp>
    </p:spTree>
    <p:extLst>
      <p:ext uri="{BB962C8B-B14F-4D97-AF65-F5344CB8AC3E}">
        <p14:creationId xmlns:p14="http://schemas.microsoft.com/office/powerpoint/2010/main" val="10919409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Functions of Random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Consider a probability model of today’s weather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  <m:r>
                      <a:rPr lang="en-US" i="1" dirty="0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dirty="0"/>
                  <a:t> the temperature in </a:t>
                </a:r>
                <a:r>
                  <a:rPr lang="en-US" dirty="0">
                    <a:solidFill>
                      <a:srgbClr val="0070C0"/>
                    </a:solidFill>
                  </a:rPr>
                  <a:t>degrees Celsius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𝑌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dirty="0"/>
                  <a:t> the temperature in </a:t>
                </a:r>
                <a:r>
                  <a:rPr lang="en-US" dirty="0">
                    <a:solidFill>
                      <a:srgbClr val="0070C0"/>
                    </a:solidFill>
                  </a:rPr>
                  <a:t>degrees Fahrenheit        </a:t>
                </a:r>
                <a:endParaRPr lang="en-US" dirty="0"/>
              </a:p>
              <a:p>
                <a:r>
                  <a:rPr lang="en-US" dirty="0"/>
                  <a:t>Their relation is given by</a:t>
                </a:r>
              </a:p>
              <a:p>
                <a:pPr marL="0" indent="0">
                  <a:buNone/>
                </a:pPr>
                <a:r>
                  <a:rPr lang="en-US" dirty="0"/>
                  <a:t>                     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𝑌</m:t>
                    </m:r>
                    <m:r>
                      <a:rPr lang="en-US" i="1" dirty="0" smtClean="0">
                        <a:latin typeface="Cambria Math"/>
                      </a:rPr>
                      <m:t>=1.8</m:t>
                    </m:r>
                    <m:r>
                      <a:rPr lang="en-US" i="1" dirty="0" smtClean="0">
                        <a:latin typeface="Cambria Math"/>
                      </a:rPr>
                      <m:t>𝑋</m:t>
                    </m:r>
                    <m:r>
                      <a:rPr lang="en-US" i="1" dirty="0" smtClean="0">
                        <a:latin typeface="Cambria Math"/>
                      </a:rPr>
                      <m:t>+32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In this example,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/>
                  <a:t> is a </a:t>
                </a:r>
                <a:r>
                  <a:rPr lang="en-US" dirty="0">
                    <a:solidFill>
                      <a:srgbClr val="FF0000"/>
                    </a:solidFill>
                  </a:rPr>
                  <a:t>linear function </a:t>
                </a:r>
                <a:r>
                  <a:rPr lang="en-US" dirty="0"/>
                  <a:t>of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, of the form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𝑌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</a:rPr>
                        <m:t>𝑔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𝑋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</a:rPr>
                        <m:t>𝑎𝑋</m:t>
                      </m:r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i="1">
                          <a:latin typeface="Cambria Math"/>
                        </a:rPr>
                        <m:t>𝑏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593" t="-1750" r="-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7852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Functions of Random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 may also consider </a:t>
                </a:r>
                <a:r>
                  <a:rPr lang="en-US" dirty="0">
                    <a:solidFill>
                      <a:srgbClr val="FF0000"/>
                    </a:solidFill>
                  </a:rPr>
                  <a:t>nonlinear functions</a:t>
                </a:r>
                <a:r>
                  <a:rPr lang="en-US" dirty="0"/>
                  <a:t>, such as 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𝑌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𝑋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In general, if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a </a:t>
                </a:r>
                <a:r>
                  <a:rPr lang="en-US" dirty="0">
                    <a:solidFill>
                      <a:srgbClr val="FF0000"/>
                    </a:solidFill>
                  </a:rPr>
                  <a:t>function of a random variable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, then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is also a </a:t>
                </a:r>
                <a:r>
                  <a:rPr lang="en-US" dirty="0">
                    <a:solidFill>
                      <a:srgbClr val="FF0000"/>
                    </a:solidFill>
                  </a:rPr>
                  <a:t>random variable</a:t>
                </a:r>
                <a:r>
                  <a:rPr lang="en-US" dirty="0"/>
                  <a:t>.</a:t>
                </a:r>
              </a:p>
              <a:p>
                <a:r>
                  <a:rPr lang="en-HK" dirty="0"/>
                  <a:t>The PMF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HK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</m:oMath>
                </a14:m>
                <a:r>
                  <a:rPr lang="en-US" dirty="0"/>
                  <a:t> of </a:t>
                </a:r>
                <a14:m>
                  <m:oMath xmlns:m="http://schemas.openxmlformats.org/officeDocument/2006/math">
                    <m:r>
                      <a:rPr lang="en-HK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HK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HK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HK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HK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HK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can be calculated from PMF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HK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US" dirty="0"/>
                  <a:t> of </a:t>
                </a:r>
                <a14:m>
                  <m:oMath xmlns:m="http://schemas.openxmlformats.org/officeDocument/2006/math">
                    <m:r>
                      <a:rPr lang="en-HK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HK" b="0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HK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HK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HK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HK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HK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HK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HK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a:rPr lang="en-HK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HK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HK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HK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HK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HK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HK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HK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d>
                          <m:dPr>
                            <m:ctrlPr>
                              <a:rPr lang="en-HK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HK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91705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The PMF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b="0" dirty="0"/>
                  <a:t> is</a:t>
                </a:r>
                <a:br>
                  <a:rPr lang="en-US" b="0" dirty="0"/>
                </a:br>
                <a:endParaRPr lang="en-US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i="1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  <m:r>
                                  <a:rPr lang="en-US" i="1">
                                    <a:solidFill>
                                      <a:srgbClr val="0033CC"/>
                                    </a:solidFill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i="1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9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HK" i="0">
                                    <a:solidFill>
                                      <a:srgbClr val="0033CC"/>
                                    </a:solidFill>
                                    <a:latin typeface="Cambria Math" panose="02040503050406030204" pitchFamily="18" charset="0"/>
                                  </a:rPr>
                                  <m:t>if</m:t>
                                </m:r>
                                <m:r>
                                  <m:rPr>
                                    <m:nor/>
                                  </m:rPr>
                                  <a:rPr lang="en-US" i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US" i="1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US" i="1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i="1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is</m:t>
                                </m:r>
                                <m:r>
                                  <a:rPr lang="en-US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an</m:t>
                                </m:r>
                                <m:r>
                                  <a:rPr lang="en-US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integer</m:t>
                                </m:r>
                                <m:r>
                                  <a:rPr lang="en-US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and</m:t>
                                </m:r>
                                <m:r>
                                  <a:rPr lang="en-US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US" i="1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i="1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∈[−4,4]</m:t>
                                </m:r>
                              </m:e>
                            </m:mr>
                            <m:mr>
                              <m:e>
                                <m:r>
                                  <a:rPr lang="en-HK" b="0" i="1" smtClean="0">
                                    <a:solidFill>
                                      <a:srgbClr val="0033CC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otherwise</m:t>
                                </m:r>
                                <m:r>
                                  <a:rPr lang="en-HK" b="0" i="0" smtClean="0">
                                    <a:solidFill>
                                      <a:srgbClr val="0033CC"/>
                                    </a:solidFill>
                                    <a:latin typeface="Cambria Math" panose="02040503050406030204" pitchFamily="18" charset="0"/>
                                  </a:rPr>
                                  <m:t>                                        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=|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dirty="0"/>
                  <a:t>. Then the PMF of </a:t>
                </a:r>
                <a14:m>
                  <m:oMath xmlns:m="http://schemas.openxmlformats.org/officeDocument/2006/math">
                    <m:r>
                      <a:rPr lang="en-HK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is</a:t>
                </a:r>
              </a:p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9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if</m:t>
                                </m:r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𝑦</m:t>
                                </m:r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=1,2,3,4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9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if</m:t>
                                </m:r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𝑦</m:t>
                                </m:r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=0        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n-HK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otherwise</m:t>
                                </m:r>
                                <m:r>
                                  <a:rPr lang="en-HK" b="0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  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444" t="-33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41507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Visualization of the relation between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𝑌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" t="14899" b="9858"/>
          <a:stretch/>
        </p:blipFill>
        <p:spPr bwMode="auto">
          <a:xfrm>
            <a:off x="381000" y="2514600"/>
            <a:ext cx="8410574" cy="3524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43100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𝑍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. Then the PMF of </a:t>
                </a:r>
                <a14:m>
                  <m:oMath xmlns:m="http://schemas.openxmlformats.org/officeDocument/2006/math">
                    <m:r>
                      <a:rPr lang="en-HK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dirty="0"/>
                  <a:t> is 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9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if</m:t>
                                </m:r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HK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=1,</m:t>
                                </m:r>
                                <m:r>
                                  <a:rPr lang="en-HK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4</m:t>
                                </m:r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,</m:t>
                                </m:r>
                                <m:r>
                                  <a:rPr lang="en-HK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9</m:t>
                                </m:r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,</m:t>
                                </m:r>
                                <m:r>
                                  <a:rPr lang="en-HK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16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9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if</m:t>
                                </m:r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HK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=0 </m:t>
                                </m:r>
                                <m:r>
                                  <a:rPr lang="en-HK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    </m:t>
                                </m:r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     </m:t>
                                </m:r>
                                <m:r>
                                  <a:rPr lang="en-HK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 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n-HK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otherwise</m:t>
                                </m:r>
                                <m:r>
                                  <a:rPr lang="en-HK" b="0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    </m:t>
                                </m:r>
                                <m:r>
                                  <a:rPr lang="en-HK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  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86580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Basic Concepts</a:t>
            </a:r>
          </a:p>
          <a:p>
            <a:r>
              <a:rPr lang="en-US" dirty="0"/>
              <a:t>Probability Mass Function</a:t>
            </a:r>
          </a:p>
          <a:p>
            <a:r>
              <a:rPr lang="en-US" dirty="0"/>
              <a:t>Functions of Random Variables</a:t>
            </a:r>
          </a:p>
          <a:p>
            <a:r>
              <a:rPr lang="en-US" dirty="0">
                <a:solidFill>
                  <a:srgbClr val="FF0000"/>
                </a:solidFill>
              </a:rPr>
              <a:t>Expectation, Mean, and Variance</a:t>
            </a:r>
          </a:p>
          <a:p>
            <a:r>
              <a:rPr lang="en-US" dirty="0"/>
              <a:t>Joint PMFs of Multiple Random Variables</a:t>
            </a:r>
          </a:p>
          <a:p>
            <a:r>
              <a:rPr lang="en-US" dirty="0"/>
              <a:t>Conditioning</a:t>
            </a:r>
          </a:p>
          <a:p>
            <a:r>
              <a:rPr lang="en-US" dirty="0"/>
              <a:t>Independence</a:t>
            </a:r>
          </a:p>
        </p:txBody>
      </p:sp>
    </p:spTree>
    <p:extLst>
      <p:ext uri="{BB962C8B-B14F-4D97-AF65-F5344CB8AC3E}">
        <p14:creationId xmlns:p14="http://schemas.microsoft.com/office/powerpoint/2010/main" val="16311350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Expectation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HK" dirty="0"/>
                  <a:t>Sometimes it is desirable to summarize the values and probabilities by one number.</a:t>
                </a:r>
                <a:endParaRPr lang="en-US" dirty="0"/>
              </a:p>
              <a:p>
                <a:r>
                  <a:rPr lang="en-US" dirty="0"/>
                  <a:t>The </a:t>
                </a:r>
                <a:r>
                  <a:rPr lang="en-US" dirty="0">
                    <a:solidFill>
                      <a:srgbClr val="FF0000"/>
                    </a:solidFill>
                  </a:rPr>
                  <a:t>expectation</a:t>
                </a:r>
                <a:r>
                  <a:rPr lang="en-US" dirty="0"/>
                  <a:t>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is a </a:t>
                </a:r>
                <a:r>
                  <a:rPr lang="en-US" dirty="0">
                    <a:solidFill>
                      <a:srgbClr val="FF0000"/>
                    </a:solidFill>
                  </a:rPr>
                  <a:t>weighted average</a:t>
                </a:r>
                <a:r>
                  <a:rPr lang="en-US" dirty="0"/>
                  <a:t> of the possible values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. </a:t>
                </a:r>
              </a:p>
              <a:p>
                <a:pPr lvl="1"/>
                <a:r>
                  <a:rPr lang="en-HK" dirty="0"/>
                  <a:t>Weights: probabilities.</a:t>
                </a:r>
                <a:endParaRPr lang="en-US" dirty="0"/>
              </a:p>
              <a:p>
                <a:r>
                  <a:rPr lang="en-US" dirty="0"/>
                  <a:t>Formally, the </a:t>
                </a:r>
                <a:r>
                  <a:rPr lang="en-US" dirty="0">
                    <a:solidFill>
                      <a:srgbClr val="FF0000"/>
                    </a:solidFill>
                  </a:rPr>
                  <a:t>expected value </a:t>
                </a:r>
                <a:r>
                  <a:rPr lang="en-US" dirty="0"/>
                  <a:t>of a random variable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, with PMF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, is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rgbClr val="FF0000"/>
                        </a:solidFill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𝑋</m:t>
                        </m:r>
                      </m:e>
                    </m:d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sub>
                      <m:sup/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𝑋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dirty="0"/>
                  <a:t> </a:t>
                </a:r>
              </a:p>
              <a:p>
                <a:r>
                  <a:rPr lang="en-HK" dirty="0"/>
                  <a:t>Names: </a:t>
                </a:r>
                <a:r>
                  <a:rPr lang="en-HK" i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expected value</a:t>
                </a:r>
                <a:r>
                  <a:rPr lang="en-HK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HK" i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expectation</a:t>
                </a:r>
                <a:r>
                  <a:rPr lang="en-HK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HK" i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mean</a:t>
                </a:r>
                <a:endParaRPr lang="en-US" i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593" t="-1750" b="-53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80628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Two independent coin tosses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𝐻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endParaRPr lang="en-US" b="0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𝑋</m:t>
                    </m:r>
                    <m:r>
                      <a:rPr lang="en-US" b="0" i="1" smtClean="0">
                        <a:latin typeface="Cambria Math"/>
                      </a:rPr>
                      <m:t>= </m:t>
                    </m:r>
                  </m:oMath>
                </a14:m>
                <a:r>
                  <a:rPr lang="en-US" dirty="0"/>
                  <a:t>the number of heads 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Binomial random variable with parameters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𝑛</m:t>
                    </m:r>
                    <m:r>
                      <a:rPr lang="en-US" i="1" dirty="0" smtClean="0">
                        <a:latin typeface="Cambria Math"/>
                      </a:rPr>
                      <m:t>=2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𝑝</m:t>
                    </m:r>
                    <m:r>
                      <a:rPr lang="en-US" i="1" dirty="0" smtClean="0">
                        <a:latin typeface="Cambria Math"/>
                      </a:rPr>
                      <m:t>=3/4</m:t>
                    </m:r>
                  </m:oMath>
                </a14:m>
                <a:r>
                  <a:rPr lang="en-US" dirty="0"/>
                  <a:t>.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50610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latin typeface="Cambria Math"/>
                  </a:rPr>
                  <a:t>The PMF is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𝑘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1/4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/>
                                </a:rPr>
                                <m:t>                 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     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/>
                                </a:rPr>
                                <m:t>if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=0</m:t>
                              </m:r>
                            </m:e>
                            <m:e>
                              <m:r>
                                <a:rPr lang="en-US" i="1">
                                  <a:latin typeface="Cambria Math"/>
                                </a:rPr>
                                <m:t>2⋅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1/4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/>
                                </a:rPr>
                                <m:t>⋅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3/4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/>
                                </a:rPr>
                                <m:t>    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/>
                                </a:rPr>
                                <m:t>if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=1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3/4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/>
                                </a:rPr>
                                <m:t>                  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    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/>
                                </a:rPr>
                                <m:t>if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=2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The mean is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0⋅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+1⋅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2⋅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</a:rPr>
                                <m:t>4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/>
                            </a:rPr>
                            <m:t>⋅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+2⋅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0228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Concepts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dealing </a:t>
            </a:r>
            <a:r>
              <a:rPr lang="en-US"/>
              <a:t>with these numerical </a:t>
            </a:r>
            <a:r>
              <a:rPr lang="en-US" dirty="0"/>
              <a:t>values, it is useful to </a:t>
            </a:r>
            <a:r>
              <a:rPr lang="en-US" dirty="0">
                <a:solidFill>
                  <a:srgbClr val="FF0000"/>
                </a:solidFill>
              </a:rPr>
              <a:t>assign probabilities </a:t>
            </a:r>
            <a:r>
              <a:rPr lang="en-US" dirty="0"/>
              <a:t>to them.</a:t>
            </a:r>
          </a:p>
          <a:p>
            <a:r>
              <a:rPr lang="en-US" dirty="0"/>
              <a:t>This is done through the notion of a </a:t>
            </a:r>
            <a:r>
              <a:rPr lang="en-US" dirty="0">
                <a:solidFill>
                  <a:srgbClr val="FF0000"/>
                </a:solidFill>
              </a:rPr>
              <a:t>random variable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5" name="椭圆 4"/>
          <p:cNvSpPr/>
          <p:nvPr/>
        </p:nvSpPr>
        <p:spPr bwMode="auto">
          <a:xfrm>
            <a:off x="1231900" y="3906798"/>
            <a:ext cx="2209800" cy="14478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515323" y="4307532"/>
                <a:ext cx="168507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Sample Space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5323" y="4307532"/>
                <a:ext cx="1685077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3261" t="-5660" r="-18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直接箭头连接符 6"/>
          <p:cNvCxnSpPr/>
          <p:nvPr/>
        </p:nvCxnSpPr>
        <p:spPr bwMode="auto">
          <a:xfrm>
            <a:off x="4620441" y="4821198"/>
            <a:ext cx="22860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829434" y="3906798"/>
                <a:ext cx="2168094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Random Variable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/>
                      </a:rPr>
                      <m:t>𝑋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9434" y="3906798"/>
                <a:ext cx="2168094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1955" t="-8065" b="-2419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825412" y="4821198"/>
                <a:ext cx="3792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5412" y="4821198"/>
                <a:ext cx="379206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任意多边形 9"/>
          <p:cNvSpPr/>
          <p:nvPr/>
        </p:nvSpPr>
        <p:spPr bwMode="auto">
          <a:xfrm>
            <a:off x="2832100" y="4049360"/>
            <a:ext cx="2413000" cy="771838"/>
          </a:xfrm>
          <a:custGeom>
            <a:avLst/>
            <a:gdLst>
              <a:gd name="connsiteX0" fmla="*/ 0 w 2413000"/>
              <a:gd name="connsiteY0" fmla="*/ 86038 h 771838"/>
              <a:gd name="connsiteX1" fmla="*/ 1130300 w 2413000"/>
              <a:gd name="connsiteY1" fmla="*/ 60638 h 771838"/>
              <a:gd name="connsiteX2" fmla="*/ 2413000 w 2413000"/>
              <a:gd name="connsiteY2" fmla="*/ 771838 h 771838"/>
              <a:gd name="connsiteX3" fmla="*/ 2413000 w 2413000"/>
              <a:gd name="connsiteY3" fmla="*/ 771838 h 77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3000" h="771838">
                <a:moveTo>
                  <a:pt x="0" y="86038"/>
                </a:moveTo>
                <a:cubicBezTo>
                  <a:pt x="364066" y="16188"/>
                  <a:pt x="728133" y="-53662"/>
                  <a:pt x="1130300" y="60638"/>
                </a:cubicBezTo>
                <a:cubicBezTo>
                  <a:pt x="1532467" y="174938"/>
                  <a:pt x="2413000" y="771838"/>
                  <a:pt x="2413000" y="771838"/>
                </a:cubicBezTo>
                <a:lnTo>
                  <a:pt x="2413000" y="771838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任意多边形 10"/>
          <p:cNvSpPr/>
          <p:nvPr/>
        </p:nvSpPr>
        <p:spPr bwMode="auto">
          <a:xfrm>
            <a:off x="3149600" y="4441809"/>
            <a:ext cx="3149600" cy="379389"/>
          </a:xfrm>
          <a:custGeom>
            <a:avLst/>
            <a:gdLst>
              <a:gd name="connsiteX0" fmla="*/ 0 w 2743200"/>
              <a:gd name="connsiteY0" fmla="*/ 61889 h 379389"/>
              <a:gd name="connsiteX1" fmla="*/ 2171700 w 2743200"/>
              <a:gd name="connsiteY1" fmla="*/ 23789 h 379389"/>
              <a:gd name="connsiteX2" fmla="*/ 2743200 w 2743200"/>
              <a:gd name="connsiteY2" fmla="*/ 379389 h 379389"/>
              <a:gd name="connsiteX3" fmla="*/ 2743200 w 2743200"/>
              <a:gd name="connsiteY3" fmla="*/ 379389 h 379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379389">
                <a:moveTo>
                  <a:pt x="0" y="61889"/>
                </a:moveTo>
                <a:cubicBezTo>
                  <a:pt x="857250" y="16380"/>
                  <a:pt x="1714500" y="-29128"/>
                  <a:pt x="2171700" y="23789"/>
                </a:cubicBezTo>
                <a:cubicBezTo>
                  <a:pt x="2628900" y="76706"/>
                  <a:pt x="2743200" y="379389"/>
                  <a:pt x="2743200" y="379389"/>
                </a:cubicBezTo>
                <a:lnTo>
                  <a:pt x="2743200" y="379389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任意多边形 11"/>
          <p:cNvSpPr/>
          <p:nvPr/>
        </p:nvSpPr>
        <p:spPr bwMode="auto">
          <a:xfrm>
            <a:off x="2832099" y="4808498"/>
            <a:ext cx="2931341" cy="355600"/>
          </a:xfrm>
          <a:custGeom>
            <a:avLst/>
            <a:gdLst>
              <a:gd name="connsiteX0" fmla="*/ 0 w 2679700"/>
              <a:gd name="connsiteY0" fmla="*/ 355600 h 355600"/>
              <a:gd name="connsiteX1" fmla="*/ 1739900 w 2679700"/>
              <a:gd name="connsiteY1" fmla="*/ 279400 h 355600"/>
              <a:gd name="connsiteX2" fmla="*/ 2679700 w 2679700"/>
              <a:gd name="connsiteY2" fmla="*/ 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79700" h="355600">
                <a:moveTo>
                  <a:pt x="0" y="355600"/>
                </a:moveTo>
                <a:cubicBezTo>
                  <a:pt x="646641" y="347133"/>
                  <a:pt x="1293283" y="338667"/>
                  <a:pt x="1739900" y="279400"/>
                </a:cubicBezTo>
                <a:cubicBezTo>
                  <a:pt x="2186517" y="220133"/>
                  <a:pt x="2433108" y="110066"/>
                  <a:pt x="2679700" y="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62753" y="5190530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Real Number Line</a:t>
            </a:r>
          </a:p>
        </p:txBody>
      </p:sp>
    </p:spTree>
    <p:extLst>
      <p:ext uri="{BB962C8B-B14F-4D97-AF65-F5344CB8AC3E}">
        <p14:creationId xmlns:p14="http://schemas.microsoft.com/office/powerpoint/2010/main" val="12958581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Consider the mean as the </a:t>
                </a:r>
                <a:r>
                  <a:rPr lang="en-US" dirty="0">
                    <a:solidFill>
                      <a:srgbClr val="FF0000"/>
                    </a:solidFill>
                  </a:rPr>
                  <a:t>center of gravity </a:t>
                </a:r>
                <a:r>
                  <a:rPr lang="en-US" dirty="0"/>
                  <a:t>of the PMF</a:t>
                </a:r>
              </a:p>
              <a:p>
                <a:endParaRPr lang="en-US" b="1" dirty="0"/>
              </a:p>
              <a:p>
                <a:endParaRPr lang="en-US" b="1" dirty="0"/>
              </a:p>
              <a:p>
                <a:endParaRPr lang="en-US" b="1" dirty="0"/>
              </a:p>
              <a:p>
                <a:pPr marL="0" indent="0">
                  <a:buNone/>
                </a:pPr>
                <a:endParaRPr lang="en-HK" b="1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solidFill>
                              <a:srgbClr val="0033CC"/>
                            </a:solidFill>
                            <a:latin typeface="Cambria Math"/>
                          </a:rPr>
                          <m:t>𝑥</m:t>
                        </m:r>
                      </m:sub>
                      <m:sup/>
                      <m:e>
                        <m:d>
                          <m:dPr>
                            <m:ctrlPr>
                              <a:rPr lang="en-US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0033CC"/>
                                </a:solidFill>
                                <a:latin typeface="Cambria Math"/>
                              </a:rPr>
                              <m:t>𝑥</m:t>
                            </m:r>
                            <m:r>
                              <a:rPr lang="en-US" b="0" i="1" smtClean="0">
                                <a:solidFill>
                                  <a:srgbClr val="0033CC"/>
                                </a:solidFill>
                                <a:latin typeface="Cambria Math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rgbClr val="0033CC"/>
                                </a:solidFill>
                                <a:latin typeface="Cambria Math"/>
                              </a:rPr>
                              <m:t>𝑐</m:t>
                            </m:r>
                          </m:e>
                        </m:d>
                        <m:sSub>
                          <m:sSubPr>
                            <m:ctrlPr>
                              <a:rPr lang="en-US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33CC"/>
                                </a:solidFill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33CC"/>
                                </a:solidFill>
                                <a:latin typeface="Cambria Math"/>
                              </a:rPr>
                              <m:t>𝑋</m:t>
                            </m:r>
                          </m:sub>
                        </m:sSub>
                        <m:d>
                          <m:dPr>
                            <m:ctrlPr>
                              <a:rPr lang="en-US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0033CC"/>
                                </a:solidFill>
                                <a:latin typeface="Cambria Math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rgbClr val="0033CC"/>
                            </a:solidFill>
                            <a:latin typeface="Cambria Math"/>
                          </a:rPr>
                          <m:t>=0</m:t>
                        </m:r>
                      </m:e>
                    </m:nary>
                  </m:oMath>
                </a14:m>
                <a:r>
                  <a:rPr lang="en-US" dirty="0"/>
                  <a:t>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HK" b="0" i="1" smtClean="0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/>
                      </a:rPr>
                      <m:t>𝑐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sub>
                      <m:sup/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𝑋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dirty="0"/>
                  <a:t>            .       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593" t="-1750" r="-1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150" y="2438400"/>
            <a:ext cx="3524250" cy="15215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195569" y="4001869"/>
                <a:ext cx="206223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HK" dirty="0"/>
                  <a:t> </a:t>
                </a:r>
                <a:r>
                  <a:rPr lang="en-HK" dirty="0">
                    <a:solidFill>
                      <a:srgbClr val="0033CC"/>
                    </a:solidFill>
                  </a:rPr>
                  <a:t>Center of gravity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HK" b="0" i="1" dirty="0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HK" i="1" dirty="0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HK" i="0" dirty="0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mean</m:t>
                      </m:r>
                      <m:r>
                        <a:rPr lang="en-HK" i="1" dirty="0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HK" b="1" i="0" dirty="0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𝐄</m:t>
                      </m:r>
                      <m:r>
                        <a:rPr lang="en-HK" i="1" dirty="0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HK" i="1" dirty="0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HK" i="1" dirty="0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5569" y="4001869"/>
                <a:ext cx="2062231" cy="646331"/>
              </a:xfrm>
              <a:prstGeom prst="rect">
                <a:avLst/>
              </a:prstGeom>
              <a:blipFill rotWithShape="0">
                <a:blip r:embed="rId5"/>
                <a:stretch>
                  <a:fillRect t="-4673" b="-84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40321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HK" dirty="0"/>
                  <a:t>Besides the mean, there are several other important quantities.</a:t>
                </a:r>
                <a:endParaRPr lang="en-US" dirty="0"/>
              </a:p>
              <a:p>
                <a:r>
                  <a:rPr lang="en-HK" dirty="0"/>
                  <a:t>The </a:t>
                </a:r>
                <a14:m>
                  <m:oMath xmlns:m="http://schemas.openxmlformats.org/officeDocument/2006/math">
                    <m:r>
                      <a:rPr lang="en-HK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 err="1"/>
                  <a:t>th</a:t>
                </a:r>
                <a:r>
                  <a:rPr lang="en-US" dirty="0"/>
                  <a:t> moment is </a:t>
                </a:r>
                <a14:m>
                  <m:oMath xmlns:m="http://schemas.openxmlformats.org/officeDocument/2006/math">
                    <m:r>
                      <a:rPr lang="en-HK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HK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HK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HK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HK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HK" dirty="0"/>
                  <a:t>So the first moment is just the mean. </a:t>
                </a:r>
                <a:endParaRPr lang="en-US" dirty="0"/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Variance</a:t>
                </a:r>
                <a:r>
                  <a:rPr lang="en-US" dirty="0"/>
                  <a:t>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, denoted by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dirty="0" smtClean="0">
                        <a:latin typeface="Cambria Math"/>
                      </a:rPr>
                      <m:t>var</m:t>
                    </m:r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i="1" dirty="0" smtClean="0">
                        <a:latin typeface="Cambria Math"/>
                      </a:rPr>
                      <m:t>𝑋</m:t>
                    </m:r>
                    <m:r>
                      <a:rPr lang="en-US" i="1" dirty="0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/>
                  <a:t>, is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var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1" i="0" smtClean="0">
                          <a:latin typeface="Cambria Math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𝑋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b="1" i="0" smtClean="0">
                                      <a:latin typeface="Cambria Math"/>
                                    </a:rPr>
                                    <m:t>𝐄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𝑋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  <a:p>
                <a:pPr lvl="1"/>
                <a:r>
                  <a:rPr lang="en-HK" dirty="0"/>
                  <a:t>The second moment of </a:t>
                </a:r>
                <a14:m>
                  <m:oMath xmlns:m="http://schemas.openxmlformats.org/officeDocument/2006/math">
                    <m:r>
                      <a:rPr lang="en-HK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HK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1"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dirty="0"/>
                  <a:t>.</a:t>
                </a:r>
              </a:p>
              <a:p>
                <a:r>
                  <a:rPr lang="en-HK" dirty="0"/>
                  <a:t>The variance is always non-negative: </a:t>
                </a:r>
                <a:endParaRPr lang="en-HK" b="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HK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𝑣𝑎𝑟</m:t>
                      </m:r>
                      <m:d>
                        <m:dPr>
                          <m:ctrlPr>
                            <a:rPr lang="en-HK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HK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HK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≥0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38619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deviation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HK" dirty="0"/>
                  <a:t>Variance is closely related to another measure.</a:t>
                </a:r>
              </a:p>
              <a:p>
                <a:endParaRPr lang="en-US" dirty="0"/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Standard deviation </a:t>
                </a:r>
                <a:r>
                  <a:rPr lang="en-US" dirty="0"/>
                  <a:t>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, denoted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US" dirty="0"/>
                  <a:t>, is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𝑋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var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𝑋</m:t>
                              </m:r>
                            </m:e>
                          </m:d>
                        </m:e>
                      </m:rad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84869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Suppose that the PMF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is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i="1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  <m:r>
                                  <a:rPr lang="en-US" i="1">
                                    <a:solidFill>
                                      <a:srgbClr val="0033CC"/>
                                    </a:solidFill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i="1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9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HK">
                                    <a:solidFill>
                                      <a:srgbClr val="0033CC"/>
                                    </a:solidFill>
                                    <a:latin typeface="Cambria Math" panose="02040503050406030204" pitchFamily="18" charset="0"/>
                                  </a:rPr>
                                  <m:t>if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US" i="1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US" i="1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i="1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is</m:t>
                                </m:r>
                                <m:r>
                                  <a:rPr lang="en-US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an</m:t>
                                </m:r>
                                <m:r>
                                  <a:rPr lang="en-US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integer</m:t>
                                </m:r>
                                <m:r>
                                  <a:rPr lang="en-US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and</m:t>
                                </m:r>
                                <m:r>
                                  <a:rPr lang="en-US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US" i="1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i="1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∈[−4,4]</m:t>
                                </m:r>
                              </m:e>
                            </m:mr>
                            <m:mr>
                              <m:e>
                                <m:r>
                                  <a:rPr lang="en-HK" i="1">
                                    <a:solidFill>
                                      <a:srgbClr val="0033CC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otherwise</m:t>
                                </m:r>
                                <m:r>
                                  <a:rPr lang="en-HK">
                                    <a:solidFill>
                                      <a:srgbClr val="0033CC"/>
                                    </a:solidFill>
                                    <a:latin typeface="Cambria Math" panose="02040503050406030204" pitchFamily="18" charset="0"/>
                                  </a:rPr>
                                  <m:t>                                        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The expectation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sub>
                        <m:sup/>
                        <m:e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𝑋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=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</a:rPr>
                                <m:t>9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=−4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4</m:t>
                              </m:r>
                            </m:sup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nary>
                          <m:r>
                            <a:rPr lang="en-US" b="0" i="1" smtClean="0">
                              <a:latin typeface="Cambria Math"/>
                            </a:rPr>
                            <m:t>=0</m:t>
                          </m:r>
                        </m:e>
                      </m:nary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  <a:p>
                <a:r>
                  <a:rPr lang="en-HK" dirty="0"/>
                  <a:t>Can also be seen from symmetry.</a:t>
                </a:r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11934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𝑍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𝑋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−</m:t>
                            </m:r>
                            <m:r>
                              <a:rPr lang="en-US" b="1" i="0" smtClean="0">
                                <a:latin typeface="Cambria Math"/>
                              </a:rPr>
                              <m:t>𝐄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b="0" dirty="0"/>
                  <a:t>. The PMF of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/>
                      </a:rPr>
                      <m:t>𝑍</m:t>
                    </m:r>
                  </m:oMath>
                </a14:m>
                <a:endParaRPr lang="en-US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HK" i="1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HK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9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if</m:t>
                                </m:r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HK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=1,</m:t>
                                </m:r>
                                <m:r>
                                  <a:rPr lang="en-HK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4</m:t>
                                </m:r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,</m:t>
                                </m:r>
                                <m:r>
                                  <a:rPr lang="en-HK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9</m:t>
                                </m:r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,</m:t>
                                </m:r>
                                <m:r>
                                  <a:rPr lang="en-HK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16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9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if</m:t>
                                </m:r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HK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=0 </m:t>
                                </m:r>
                                <m:r>
                                  <a:rPr lang="en-HK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    </m:t>
                                </m:r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     </m:t>
                                </m:r>
                                <m:r>
                                  <a:rPr lang="en-HK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 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n-HK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otherwise</m:t>
                                </m:r>
                                <m:r>
                                  <a:rPr lang="en-HK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       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The variance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is then</a:t>
                </a:r>
              </a:p>
              <a:p>
                <a:pPr marL="0" indent="0">
                  <a:buNone/>
                </a:pPr>
                <a:r>
                  <a:rPr lang="en-US" b="0" dirty="0"/>
                  <a:t>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var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1" i="0" smtClean="0"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𝑍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/>
                          </a:rPr>
                          <m:t>𝑧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/>
                          </a:rPr>
                          <m:t>𝑧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𝑍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(</m:t>
                        </m:r>
                        <m:r>
                          <a:rPr lang="en-US" b="0" i="1" smtClean="0">
                            <a:latin typeface="Cambria Math"/>
                          </a:rPr>
                          <m:t>𝑧</m:t>
                        </m:r>
                        <m:r>
                          <a:rPr lang="en-US" b="0" i="1" smtClean="0">
                            <a:latin typeface="Cambria Math"/>
                          </a:rPr>
                          <m:t>)</m:t>
                        </m:r>
                      </m:e>
                    </m:nary>
                  </m:oMath>
                </a14:m>
                <a:endParaRPr lang="en-US" b="0" i="1" dirty="0"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US" dirty="0"/>
                  <a:t>        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=0⋅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9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+1⋅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9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+4⋅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9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+9⋅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9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+16⋅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9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60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9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20370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Expectation for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2815" t="-10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HK" dirty="0"/>
                  <a:t>There is a simpler way of computing </a:t>
                </a:r>
                <a14:m>
                  <m:oMath xmlns:m="http://schemas.openxmlformats.org/officeDocument/2006/math">
                    <m:r>
                      <a:rPr lang="en-HK" b="0" i="1" smtClean="0">
                        <a:latin typeface="Cambria Math" panose="02040503050406030204" pitchFamily="18" charset="0"/>
                      </a:rPr>
                      <m:t>𝑣𝑎𝑟</m:t>
                    </m:r>
                    <m:d>
                      <m:dPr>
                        <m:ctrlPr>
                          <a:rPr lang="en-HK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HK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HK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be a random variable with PMF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𝑥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/>
                  <a:t>, and let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𝑔</m:t>
                    </m:r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i="1" dirty="0" smtClean="0">
                        <a:latin typeface="Cambria Math"/>
                      </a:rPr>
                      <m:t>𝑋</m:t>
                    </m:r>
                    <m:r>
                      <a:rPr lang="en-US" i="1" dirty="0" smtClean="0">
                        <a:latin typeface="Cambria Math"/>
                      </a:rPr>
                      <m:t>) </m:t>
                    </m:r>
                  </m:oMath>
                </a14:m>
                <a:r>
                  <a:rPr lang="en-US" dirty="0"/>
                  <a:t>be a</a:t>
                </a:r>
                <a:r>
                  <a:rPr lang="en-US" dirty="0">
                    <a:solidFill>
                      <a:srgbClr val="FF0000"/>
                    </a:solidFill>
                  </a:rPr>
                  <a:t> real-valued function </a:t>
                </a:r>
                <a:r>
                  <a:rPr lang="en-US" dirty="0"/>
                  <a:t>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The </a:t>
                </a:r>
                <a:r>
                  <a:rPr lang="en-US" dirty="0">
                    <a:solidFill>
                      <a:srgbClr val="FF0000"/>
                    </a:solidFill>
                  </a:rPr>
                  <a:t>expected value </a:t>
                </a:r>
                <a:r>
                  <a:rPr lang="en-US" dirty="0"/>
                  <a:t>of the random variable </a:t>
                </a:r>
                <a14:m>
                  <m:oMath xmlns:m="http://schemas.openxmlformats.org/officeDocument/2006/math">
                    <m:r>
                      <a:rPr lang="en-HK" b="0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HK" b="0" i="0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/>
                      </a:rPr>
                      <m:t>𝑔</m:t>
                    </m:r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i="1" dirty="0" smtClean="0">
                        <a:latin typeface="Cambria Math"/>
                      </a:rPr>
                      <m:t>𝑋</m:t>
                    </m:r>
                    <m:r>
                      <a:rPr lang="en-US" i="1" dirty="0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/>
                  <a:t> is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𝑔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𝑋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sub>
                        <m:sup/>
                        <m:e>
                          <m:r>
                            <a:rPr lang="en-US" b="0" i="1" smtClean="0">
                              <a:latin typeface="Cambria Math"/>
                            </a:rPr>
                            <m:t>𝑔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𝑋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75581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Expectation for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2815" t="-10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Using the formula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/>
                          </a:rPr>
                          <m:t>{</m:t>
                        </m:r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r>
                          <a:rPr lang="en-US" b="0" i="1" smtClean="0">
                            <a:latin typeface="Cambria Math"/>
                          </a:rPr>
                          <m:t>|</m:t>
                        </m:r>
                        <m:r>
                          <a:rPr lang="en-US" b="0" i="1" smtClean="0">
                            <a:latin typeface="Cambria Math"/>
                          </a:rPr>
                          <m:t>𝑔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brk m:alnAt="7"/>
                              </m:rP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</m:e>
                        </m:d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/>
                          </a:rPr>
                          <m:t>=</m:t>
                        </m:r>
                        <m:r>
                          <a:rPr lang="en-US" b="0" i="1" smtClean="0">
                            <a:latin typeface="Cambria Math"/>
                          </a:rPr>
                          <m:t>𝑦</m:t>
                        </m:r>
                        <m:r>
                          <a:rPr lang="en-US" b="0" i="1" smtClean="0">
                            <a:latin typeface="Cambria Math"/>
                          </a:rPr>
                          <m:t>}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𝑋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(</m:t>
                        </m:r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r>
                          <a:rPr lang="en-US" b="0" i="1" smtClean="0">
                            <a:latin typeface="Cambria Math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r>
                  <a:rPr lang="en-US" b="0" dirty="0"/>
                  <a:t>              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</a:rPr>
                      <m:t> </m:t>
                    </m:r>
                    <m:r>
                      <a:rPr lang="en-US" b="1" i="0" smtClean="0"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𝑔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𝑋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1" i="0" smtClean="0"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𝑌</m:t>
                        </m:r>
                      </m:e>
                    </m:d>
                  </m:oMath>
                </a14:m>
                <a:endParaRPr lang="en-US" b="0" dirty="0"/>
              </a:p>
              <a:p>
                <a:pPr marL="0" indent="0">
                  <a:buNone/>
                </a:pPr>
                <a:r>
                  <a:rPr lang="en-US" b="0" dirty="0"/>
                  <a:t>             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/>
                          </a:rPr>
                          <m:t>𝑦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/>
                          </a:rPr>
                          <m:t>𝑦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𝑌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(</m:t>
                        </m:r>
                        <m:r>
                          <a:rPr lang="en-US" b="0" i="1" smtClean="0">
                            <a:latin typeface="Cambria Math"/>
                          </a:rPr>
                          <m:t>𝑦</m:t>
                        </m:r>
                        <m:r>
                          <a:rPr lang="en-US" b="0" i="1" smtClean="0">
                            <a:latin typeface="Cambria Math"/>
                          </a:rPr>
                          <m:t>)</m:t>
                        </m:r>
                      </m:e>
                    </m:nary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b="0" dirty="0"/>
                  <a:t>             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/>
                          </a:rPr>
                          <m:t>𝑦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/>
                          </a:rPr>
                          <m:t>𝑦</m:t>
                        </m:r>
                      </m:e>
                    </m:nary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/>
                          </a:rPr>
                          <m:t>{</m:t>
                        </m:r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r>
                          <a:rPr lang="en-US" b="0" i="1" smtClean="0">
                            <a:latin typeface="Cambria Math"/>
                          </a:rPr>
                          <m:t>|</m:t>
                        </m:r>
                        <m:r>
                          <a:rPr lang="en-US" b="0" i="1" smtClean="0">
                            <a:latin typeface="Cambria Math"/>
                          </a:rPr>
                          <m:t>𝑔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brk m:alnAt="7"/>
                              </m:rP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</m:e>
                        </m:d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/>
                          </a:rPr>
                          <m:t>=</m:t>
                        </m:r>
                        <m:r>
                          <a:rPr lang="en-US" b="0" i="1" smtClean="0">
                            <a:latin typeface="Cambria Math"/>
                          </a:rPr>
                          <m:t>𝑦</m:t>
                        </m:r>
                        <m:r>
                          <a:rPr lang="en-US" b="0" i="1" smtClean="0">
                            <a:latin typeface="Cambria Math"/>
                          </a:rPr>
                          <m:t>}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𝑋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(</m:t>
                        </m:r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r>
                          <a:rPr lang="en-US" b="0" i="1" smtClean="0">
                            <a:latin typeface="Cambria Math"/>
                          </a:rPr>
                          <m:t>)</m:t>
                        </m:r>
                      </m:e>
                    </m:nary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                    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/>
                          </a:rPr>
                          <m:t>𝑦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/>
                          </a:rPr>
                          <m:t> </m:t>
                        </m:r>
                      </m:e>
                    </m:nary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/>
                          </a:rPr>
                          <m:t>{</m:t>
                        </m:r>
                        <m:r>
                          <a:rPr lang="en-US" i="1">
                            <a:latin typeface="Cambria Math"/>
                          </a:rPr>
                          <m:t>𝑥</m:t>
                        </m:r>
                        <m:r>
                          <a:rPr lang="en-US" i="1">
                            <a:latin typeface="Cambria Math"/>
                          </a:rPr>
                          <m:t>|</m:t>
                        </m:r>
                        <m:r>
                          <a:rPr lang="en-US" i="1">
                            <a:latin typeface="Cambria Math"/>
                          </a:rPr>
                          <m:t>𝑔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brk m:alnAt="7"/>
                              </m:rPr>
                              <a:rPr lang="en-US" i="1">
                                <a:latin typeface="Cambria Math"/>
                              </a:rPr>
                              <m:t>𝑥</m:t>
                            </m:r>
                          </m:e>
                        </m:d>
                        <m:r>
                          <m:rPr>
                            <m:brk m:alnAt="7"/>
                          </m:rPr>
                          <a:rPr lang="en-US" i="1">
                            <a:latin typeface="Cambria Math"/>
                          </a:rPr>
                          <m:t>=</m:t>
                        </m:r>
                        <m:r>
                          <a:rPr lang="en-US" i="1">
                            <a:latin typeface="Cambria Math"/>
                          </a:rPr>
                          <m:t>𝑦</m:t>
                        </m:r>
                        <m:r>
                          <a:rPr lang="en-US" i="1">
                            <a:latin typeface="Cambria Math"/>
                          </a:rPr>
                          <m:t>}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/>
                          </a:rPr>
                          <m:t>𝑦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𝑋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(</m:t>
                        </m:r>
                        <m:r>
                          <a:rPr lang="en-US" i="1">
                            <a:latin typeface="Cambria Math"/>
                          </a:rPr>
                          <m:t>𝑥</m:t>
                        </m:r>
                        <m:r>
                          <a:rPr lang="en-US" i="1">
                            <a:latin typeface="Cambria Math"/>
                          </a:rPr>
                          <m:t>)</m:t>
                        </m:r>
                      </m:e>
                    </m:nary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                    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/>
                          </a:rPr>
                          <m:t>𝑦</m:t>
                        </m:r>
                      </m:sub>
                      <m:sup/>
                      <m:e>
                        <m:r>
                          <a:rPr lang="en-US" i="1">
                            <a:latin typeface="Cambria Math"/>
                          </a:rPr>
                          <m:t> </m:t>
                        </m:r>
                      </m:e>
                    </m:nary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/>
                          </a:rPr>
                          <m:t>{</m:t>
                        </m:r>
                        <m:r>
                          <a:rPr lang="en-US" i="1">
                            <a:latin typeface="Cambria Math"/>
                          </a:rPr>
                          <m:t>𝑥</m:t>
                        </m:r>
                        <m:r>
                          <a:rPr lang="en-US" i="1">
                            <a:latin typeface="Cambria Math"/>
                          </a:rPr>
                          <m:t>|</m:t>
                        </m:r>
                        <m:r>
                          <a:rPr lang="en-US" i="1">
                            <a:latin typeface="Cambria Math"/>
                          </a:rPr>
                          <m:t>𝑔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brk m:alnAt="7"/>
                              </m:rPr>
                              <a:rPr lang="en-US" i="1">
                                <a:latin typeface="Cambria Math"/>
                              </a:rPr>
                              <m:t>𝑥</m:t>
                            </m:r>
                          </m:e>
                        </m:d>
                        <m:r>
                          <m:rPr>
                            <m:brk m:alnAt="7"/>
                          </m:rPr>
                          <a:rPr lang="en-US" i="1">
                            <a:latin typeface="Cambria Math"/>
                          </a:rPr>
                          <m:t>=</m:t>
                        </m:r>
                        <m:r>
                          <a:rPr lang="en-US" i="1">
                            <a:latin typeface="Cambria Math"/>
                          </a:rPr>
                          <m:t>𝑦</m:t>
                        </m:r>
                        <m:r>
                          <a:rPr lang="en-US" i="1">
                            <a:latin typeface="Cambria Math"/>
                          </a:rPr>
                          <m:t>}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/>
                          </a:rPr>
                          <m:t>𝑔</m:t>
                        </m:r>
                        <m:r>
                          <a:rPr lang="en-US" b="0" i="1" smtClean="0">
                            <a:latin typeface="Cambria Math"/>
                          </a:rPr>
                          <m:t>(</m:t>
                        </m:r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r>
                          <a:rPr lang="en-US" b="0" i="1" smtClean="0">
                            <a:latin typeface="Cambria Math"/>
                          </a:rPr>
                          <m:t>)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𝑋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(</m:t>
                        </m:r>
                        <m:r>
                          <a:rPr lang="en-US" i="1">
                            <a:latin typeface="Cambria Math"/>
                          </a:rPr>
                          <m:t>𝑥</m:t>
                        </m:r>
                        <m:r>
                          <a:rPr lang="en-US" i="1">
                            <a:latin typeface="Cambria Math"/>
                          </a:rPr>
                          <m:t>)</m:t>
                        </m:r>
                      </m:e>
                    </m:nary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         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/>
                          </a:rPr>
                          <m:t>𝑥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/>
                          </a:rPr>
                          <m:t>𝑔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</m:e>
                        </m:d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𝑋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(</m:t>
                        </m:r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r>
                          <a:rPr lang="en-US" b="0" i="1" smtClean="0">
                            <a:latin typeface="Cambria Math"/>
                          </a:rPr>
                          <m:t>)</m:t>
                        </m:r>
                      </m:e>
                    </m:nary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4"/>
                <a:stretch>
                  <a:fillRect l="-593" t="-1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07134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Variance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r>
                  <a:rPr lang="en-US" dirty="0"/>
                  <a:t>The PMF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𝑋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i="1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  <m:r>
                                  <a:rPr lang="en-US" i="1">
                                    <a:solidFill>
                                      <a:srgbClr val="0033CC"/>
                                    </a:solidFill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i="1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9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HK">
                                    <a:solidFill>
                                      <a:srgbClr val="0033CC"/>
                                    </a:solidFill>
                                    <a:latin typeface="Cambria Math" panose="02040503050406030204" pitchFamily="18" charset="0"/>
                                  </a:rPr>
                                  <m:t>if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US" i="1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US" i="1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i="1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is</m:t>
                                </m:r>
                                <m:r>
                                  <a:rPr lang="en-US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an</m:t>
                                </m:r>
                                <m:r>
                                  <a:rPr lang="en-US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integer</m:t>
                                </m:r>
                                <m:r>
                                  <a:rPr lang="en-US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and</m:t>
                                </m:r>
                                <m:r>
                                  <a:rPr lang="en-US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US" i="1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i="1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∈[−4,4]</m:t>
                                </m:r>
                              </m:e>
                            </m:mr>
                            <m:mr>
                              <m:e>
                                <m:r>
                                  <a:rPr lang="en-HK" i="1">
                                    <a:solidFill>
                                      <a:srgbClr val="0033CC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otherwise</m:t>
                                </m:r>
                                <m:r>
                                  <a:rPr lang="en-HK">
                                    <a:solidFill>
                                      <a:srgbClr val="0033CC"/>
                                    </a:solidFill>
                                    <a:latin typeface="Cambria Math" panose="02040503050406030204" pitchFamily="18" charset="0"/>
                                  </a:rPr>
                                  <m:t>                                        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The variance</a:t>
                </a:r>
              </a:p>
              <a:p>
                <a:pPr marL="0" indent="0">
                  <a:buNone/>
                </a:pPr>
                <a:r>
                  <a:rPr lang="en-US" b="0" dirty="0"/>
                  <a:t>             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</a:rPr>
                      <m:t> 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var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1" i="0" smtClean="0"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𝑋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b="1" i="0" smtClean="0">
                                    <a:latin typeface="Cambria Math"/>
                                  </a:rPr>
                                  <m:t>𝐄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[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𝑋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]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b="0" dirty="0"/>
                  <a:t>           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/>
                          </a:rPr>
                          <m:t>𝑥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b="1" i="0" smtClean="0">
                                    <a:latin typeface="Cambria Math"/>
                                  </a:rPr>
                                  <m:t>𝐄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𝑋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𝑋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(</m:t>
                        </m:r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r>
                          <a:rPr lang="en-US" b="0" i="1" smtClean="0">
                            <a:latin typeface="Cambria Math"/>
                          </a:rPr>
                          <m:t>)</m:t>
                        </m:r>
                      </m:e>
                    </m:nary>
                  </m:oMath>
                </a14:m>
                <a:endParaRPr lang="en-US" b="0" dirty="0"/>
              </a:p>
              <a:p>
                <a:pPr marL="0" indent="0">
                  <a:buNone/>
                </a:pPr>
                <a:r>
                  <a:rPr lang="en-US" b="0" dirty="0"/>
                  <a:t>           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9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/>
                          </a:rPr>
                          <m:t>𝑥</m:t>
                        </m:r>
                        <m:r>
                          <a:rPr lang="en-US" b="0" i="1" smtClean="0">
                            <a:latin typeface="Cambria Math"/>
                          </a:rPr>
                          <m:t>=−4</m:t>
                        </m:r>
                      </m:sub>
                      <m:sup>
                        <m:r>
                          <a:rPr lang="en-US" b="0" i="1" smtClean="0">
                            <a:latin typeface="Cambria Math"/>
                          </a:rPr>
                          <m:t>4</m:t>
                        </m:r>
                      </m:sup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br>
                  <a:rPr lang="en-US" dirty="0"/>
                </a:br>
                <a:r>
                  <a:rPr lang="en-US" dirty="0"/>
                  <a:t>           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16+9+4+1+0+1+9+16</m:t>
                        </m:r>
                      </m:e>
                    </m:d>
                  </m:oMath>
                </a14:m>
                <a:r>
                  <a:rPr lang="en-US" b="0" dirty="0"/>
                  <a:t>/9</a:t>
                </a:r>
              </a:p>
              <a:p>
                <a:pPr marL="0" indent="0">
                  <a:buNone/>
                </a:pPr>
                <a:r>
                  <a:rPr lang="en-US" b="0" dirty="0"/>
                  <a:t>           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60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9</m:t>
                        </m:r>
                      </m:den>
                    </m:f>
                  </m:oMath>
                </a14:m>
                <a:endParaRPr lang="en-US" b="0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296" t="-2288" r="-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04632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Mean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𝑎𝑋</m:t>
                    </m:r>
                    <m:r>
                      <a:rPr lang="en-US" i="1">
                        <a:latin typeface="Cambria Math"/>
                      </a:rPr>
                      <m:t>+</m:t>
                    </m:r>
                    <m:r>
                      <a:rPr lang="en-US" i="1">
                        <a:latin typeface="Cambria Math"/>
                      </a:rPr>
                      <m:t>𝑏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2815" t="-10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/>
                  <a:t> be a </a:t>
                </a:r>
                <a:r>
                  <a:rPr lang="en-US" dirty="0">
                    <a:solidFill>
                      <a:srgbClr val="FF0000"/>
                    </a:solidFill>
                  </a:rPr>
                  <a:t>linear function </a:t>
                </a:r>
                <a:r>
                  <a:rPr lang="en-US" dirty="0"/>
                  <a:t>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𝑋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𝑌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𝑎𝑋</m:t>
                      </m:r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/>
                        </a:rPr>
                        <m:t>𝑏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The </a:t>
                </a:r>
                <a:r>
                  <a:rPr lang="en-US" dirty="0">
                    <a:solidFill>
                      <a:srgbClr val="FF0000"/>
                    </a:solidFill>
                  </a:rPr>
                  <a:t>mean</a:t>
                </a:r>
                <a:r>
                  <a:rPr lang="en-US" dirty="0"/>
                  <a:t>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𝑌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/>
                        </a:rPr>
                        <m:t> </m:t>
                      </m:r>
                      <m:r>
                        <a:rPr lang="en-US" b="1" i="0" smtClean="0">
                          <a:latin typeface="Cambria Math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𝑌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HK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𝑏</m:t>
                              </m:r>
                            </m:e>
                          </m:d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𝑋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)</m:t>
                          </m:r>
                        </m:e>
                      </m:nary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𝑎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sub>
                        <m:sup/>
                        <m:e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𝑋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)</m:t>
                          </m:r>
                        </m:e>
                      </m:nary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/>
                        </a:rPr>
                        <m:t>𝑏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𝑋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)</m:t>
                          </m:r>
                        </m:e>
                      </m:nary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𝑎</m:t>
                      </m:r>
                      <m:r>
                        <a:rPr lang="en-US" b="1" i="0" smtClean="0">
                          <a:latin typeface="Cambria Math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/>
                        </a:rPr>
                        <m:t>𝑏</m:t>
                      </m:r>
                    </m:oMath>
                  </m:oMathPara>
                </a14:m>
                <a:endParaRPr lang="en-US" dirty="0"/>
              </a:p>
              <a:p>
                <a:r>
                  <a:rPr lang="en-HK" dirty="0"/>
                  <a:t>The expectation scales </a:t>
                </a:r>
                <a:r>
                  <a:rPr lang="en-HK" i="1" dirty="0">
                    <a:solidFill>
                      <a:srgbClr val="FF0000"/>
                    </a:solidFill>
                  </a:rPr>
                  <a:t>linearly</a:t>
                </a:r>
                <a:r>
                  <a:rPr lang="en-HK" dirty="0"/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4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67273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Variance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𝑎𝑋</m:t>
                    </m:r>
                    <m:r>
                      <a:rPr lang="en-US" i="1">
                        <a:latin typeface="Cambria Math"/>
                      </a:rPr>
                      <m:t>+</m:t>
                    </m:r>
                    <m:r>
                      <a:rPr lang="en-US" i="1">
                        <a:latin typeface="Cambria Math"/>
                      </a:rPr>
                      <m:t>𝑏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2815" t="-10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/>
                  <a:t> be a </a:t>
                </a:r>
                <a:r>
                  <a:rPr lang="en-US" dirty="0">
                    <a:solidFill>
                      <a:srgbClr val="FF0000"/>
                    </a:solidFill>
                  </a:rPr>
                  <a:t>linear function </a:t>
                </a:r>
                <a:r>
                  <a:rPr lang="en-US" dirty="0"/>
                  <a:t>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𝑋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𝑌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𝑎𝑋</m:t>
                      </m:r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/>
                        </a:rPr>
                        <m:t>𝑏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The </a:t>
                </a:r>
                <a:r>
                  <a:rPr lang="en-US" dirty="0">
                    <a:solidFill>
                      <a:srgbClr val="FF0000"/>
                    </a:solidFill>
                  </a:rPr>
                  <a:t>variance</a:t>
                </a:r>
                <a:r>
                  <a:rPr lang="en-US" dirty="0"/>
                  <a:t>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𝑌</m:t>
                    </m:r>
                  </m:oMath>
                </a14:m>
                <a:endParaRPr lang="en-US" b="0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var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𝑌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/>
                          </a:rPr>
                          <m:t>𝑥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𝑎𝑥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+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𝑏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b="1" i="0" smtClean="0">
                                    <a:latin typeface="Cambria Math"/>
                                  </a:rPr>
                                  <m:t>𝐄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𝑎𝑋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+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𝑋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(</m:t>
                        </m:r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r>
                          <a:rPr lang="en-US" b="0" i="1" smtClean="0">
                            <a:latin typeface="Cambria Math"/>
                          </a:rPr>
                          <m:t>)</m:t>
                        </m:r>
                      </m:e>
                    </m:nary>
                  </m:oMath>
                </a14:m>
                <a:r>
                  <a:rPr lang="en-HK" b="0" i="1" dirty="0">
                    <a:latin typeface="Cambria Math" panose="02040503050406030204" pitchFamily="18" charset="0"/>
                  </a:rPr>
                  <a:t> </a:t>
                </a:r>
              </a:p>
              <a:p>
                <a:pPr marL="0" indent="0" algn="ctr">
                  <a:buNone/>
                </a:pPr>
                <a:r>
                  <a:rPr lang="en-US" b="0" dirty="0"/>
                  <a:t>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/>
                          </a:rPr>
                          <m:t>𝑥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𝑎𝑥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+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𝑏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𝑎</m:t>
                                </m:r>
                                <m:r>
                                  <a:rPr lang="en-US" b="1" i="0" smtClean="0">
                                    <a:latin typeface="Cambria Math"/>
                                  </a:rPr>
                                  <m:t>𝐄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𝑋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𝑏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𝑋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(</m:t>
                        </m:r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r>
                          <a:rPr lang="en-US" b="0" i="1" smtClean="0">
                            <a:latin typeface="Cambria Math"/>
                          </a:rPr>
                          <m:t>)</m:t>
                        </m:r>
                      </m:e>
                    </m:nary>
                  </m:oMath>
                </a14:m>
                <a:r>
                  <a:rPr lang="en-HK" b="0" i="1" dirty="0">
                    <a:latin typeface="Cambria Math" panose="02040503050406030204" pitchFamily="18" charset="0"/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b="0" dirty="0"/>
                  <a:t>  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/>
                          </a:rPr>
                          <m:t>𝑥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b="1" i="0" smtClean="0">
                                    <a:latin typeface="Cambria Math"/>
                                  </a:rPr>
                                  <m:t>𝐄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𝑋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𝑋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(</m:t>
                        </m:r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r>
                          <a:rPr lang="en-US" b="0" i="1" smtClean="0">
                            <a:latin typeface="Cambria Math"/>
                          </a:rPr>
                          <m:t>)</m:t>
                        </m:r>
                      </m:e>
                    </m:nary>
                  </m:oMath>
                </a14:m>
                <a:endParaRPr lang="en-HK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b="0" dirty="0"/>
                  <a:t>  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var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𝑋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HK" dirty="0"/>
                  <a:t>The variance scales </a:t>
                </a:r>
                <a:r>
                  <a:rPr lang="en-HK" i="1" dirty="0" err="1">
                    <a:solidFill>
                      <a:srgbClr val="FF0000"/>
                    </a:solidFill>
                  </a:rPr>
                  <a:t>quadratically</a:t>
                </a:r>
                <a:r>
                  <a:rPr lang="en-HK" dirty="0"/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4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8381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Main Concepts Related to Random Variables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Starting with a probabilistic model of an experiment:</a:t>
            </a:r>
          </a:p>
          <a:p>
            <a:r>
              <a:rPr lang="en-US" dirty="0"/>
              <a:t>A </a:t>
            </a:r>
            <a:r>
              <a:rPr lang="en-US" dirty="0">
                <a:solidFill>
                  <a:srgbClr val="FF0000"/>
                </a:solidFill>
              </a:rPr>
              <a:t>random variable </a:t>
            </a:r>
            <a:r>
              <a:rPr lang="en-US" dirty="0"/>
              <a:t>is a </a:t>
            </a:r>
            <a:r>
              <a:rPr lang="en-US" dirty="0">
                <a:solidFill>
                  <a:srgbClr val="7030A0"/>
                </a:solidFill>
              </a:rPr>
              <a:t>real-valued function </a:t>
            </a:r>
            <a:r>
              <a:rPr lang="en-US" dirty="0"/>
              <a:t>of the outcome of the experiment.</a:t>
            </a:r>
          </a:p>
          <a:p>
            <a:r>
              <a:rPr lang="en-US" dirty="0"/>
              <a:t>A </a:t>
            </a:r>
            <a:r>
              <a:rPr lang="en-US" dirty="0">
                <a:solidFill>
                  <a:srgbClr val="FF0000"/>
                </a:solidFill>
              </a:rPr>
              <a:t>function of a random variable </a:t>
            </a:r>
            <a:r>
              <a:rPr lang="en-US" dirty="0"/>
              <a:t>defines another random variable.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9513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Variance as moments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HK" dirty="0">
                    <a:solidFill>
                      <a:srgbClr val="FF0000"/>
                    </a:solidFill>
                  </a:rPr>
                  <a:t>Fact</a:t>
                </a:r>
                <a:r>
                  <a:rPr lang="en-HK" dirty="0"/>
                  <a:t>. </a:t>
                </a:r>
                <a14:m>
                  <m:oMath xmlns:m="http://schemas.openxmlformats.org/officeDocument/2006/math">
                    <m:r>
                      <a:rPr lang="en-HK" i="1" dirty="0" smtClean="0">
                        <a:latin typeface="Cambria Math" panose="02040503050406030204" pitchFamily="18" charset="0"/>
                      </a:rPr>
                      <m:t>𝑣𝑎𝑟</m:t>
                    </m:r>
                    <m:d>
                      <m:dPr>
                        <m:ctrlPr>
                          <a:rPr lang="en-HK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HK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HK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HK" b="1" i="0" dirty="0" smtClean="0">
                        <a:latin typeface="Cambria Math" panose="02040503050406030204" pitchFamily="18" charset="0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HK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HK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HK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HK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HK" b="0" i="1" dirty="0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HK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HK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HK" b="1" i="0" dirty="0" smtClean="0">
                                <a:latin typeface="Cambria Math" panose="02040503050406030204" pitchFamily="18" charset="0"/>
                              </a:rPr>
                              <m:t>𝐄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HK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HK" b="0" i="1" dirty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HK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  <a:p>
                <a:endParaRPr lang="en-HK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HK" i="1" dirty="0">
                        <a:latin typeface="Cambria Math" panose="02040503050406030204" pitchFamily="18" charset="0"/>
                      </a:rPr>
                      <m:t>𝑣𝑎𝑟</m:t>
                    </m:r>
                    <m:d>
                      <m:dPr>
                        <m:ctrlPr>
                          <a:rPr lang="en-HK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HK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HK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HK" b="1" dirty="0">
                        <a:latin typeface="Cambria Math" panose="02040503050406030204" pitchFamily="18" charset="0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HK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HK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HK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HK" i="1" dirty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HK" i="1" dirty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HK" b="1" dirty="0">
                                    <a:latin typeface="Cambria Math" panose="02040503050406030204" pitchFamily="18" charset="0"/>
                                  </a:rPr>
                                  <m:t>𝐄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HK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HK" i="1" dirty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HK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HK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HK" b="0" dirty="0"/>
                  <a:t>	       </a:t>
                </a:r>
                <a14:m>
                  <m:oMath xmlns:m="http://schemas.openxmlformats.org/officeDocument/2006/math">
                    <m:r>
                      <a:rPr lang="en-HK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HK" b="1" dirty="0">
                        <a:latin typeface="Cambria Math" panose="02040503050406030204" pitchFamily="18" charset="0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HK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HK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HK" i="1" dirty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HK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HK" i="1" dirty="0"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en-HK" i="1" dirty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HK" b="1" dirty="0">
                            <a:latin typeface="Cambria Math" panose="02040503050406030204" pitchFamily="18" charset="0"/>
                          </a:rPr>
                          <m:t>𝐄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HK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HK" i="1" dirty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en-HK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HK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HK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HK" b="1" dirty="0">
                                    <a:latin typeface="Cambria Math" panose="02040503050406030204" pitchFamily="18" charset="0"/>
                                  </a:rPr>
                                  <m:t>𝐄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HK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HK" i="1" dirty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HK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HK" dirty="0"/>
                  <a:t>	       </a:t>
                </a:r>
                <a14:m>
                  <m:oMath xmlns:m="http://schemas.openxmlformats.org/officeDocument/2006/math">
                    <m:r>
                      <a:rPr lang="en-HK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HK" b="1" dirty="0">
                        <a:latin typeface="Cambria Math" panose="02040503050406030204" pitchFamily="18" charset="0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HK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HK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HK" i="1" dirty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HK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HK" b="0" i="1" dirty="0" smtClean="0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HK" b="1" dirty="0">
                        <a:latin typeface="Cambria Math" panose="02040503050406030204" pitchFamily="18" charset="0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HK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HK" i="1" dirty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HK" b="1" dirty="0">
                            <a:latin typeface="Cambria Math" panose="02040503050406030204" pitchFamily="18" charset="0"/>
                          </a:rPr>
                          <m:t>𝐄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HK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HK" i="1" dirty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  <m:r>
                      <a:rPr lang="en-HK" b="0" i="1" dirty="0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HK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HK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HK" b="1" dirty="0">
                                <a:latin typeface="Cambria Math" panose="02040503050406030204" pitchFamily="18" charset="0"/>
                              </a:rPr>
                              <m:t>𝐄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HK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HK" i="1" dirty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HK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HK" dirty="0"/>
                  <a:t>	       </a:t>
                </a:r>
                <a14:m>
                  <m:oMath xmlns:m="http://schemas.openxmlformats.org/officeDocument/2006/math">
                    <m:r>
                      <a:rPr lang="en-HK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HK" b="1" dirty="0">
                        <a:latin typeface="Cambria Math" panose="02040503050406030204" pitchFamily="18" charset="0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HK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HK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HK" i="1" dirty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HK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HK" i="1" dirty="0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HK" b="1" dirty="0">
                        <a:latin typeface="Cambria Math" panose="02040503050406030204" pitchFamily="18" charset="0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HK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HK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HK" b="1" dirty="0">
                        <a:latin typeface="Cambria Math" panose="02040503050406030204" pitchFamily="18" charset="0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HK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HK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HK" b="0" i="1" dirty="0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HK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HK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HK" b="1" dirty="0">
                                <a:latin typeface="Cambria Math" panose="02040503050406030204" pitchFamily="18" charset="0"/>
                              </a:rPr>
                              <m:t>𝐄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HK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HK" i="1" dirty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HK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HK" dirty="0"/>
                  <a:t>	       </a:t>
                </a:r>
                <a14:m>
                  <m:oMath xmlns:m="http://schemas.openxmlformats.org/officeDocument/2006/math">
                    <m:r>
                      <a:rPr lang="en-HK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HK" b="1" dirty="0">
                        <a:latin typeface="Cambria Math" panose="02040503050406030204" pitchFamily="18" charset="0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HK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HK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HK" i="1" dirty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HK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HK" i="1" dirty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HK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HK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HK" b="1" dirty="0">
                                <a:latin typeface="Cambria Math" panose="02040503050406030204" pitchFamily="18" charset="0"/>
                              </a:rPr>
                              <m:t>𝐄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HK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HK" i="1" dirty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HK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9674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Average 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Distance between class and home is </a:t>
                </a:r>
                <a:r>
                  <a:rPr lang="en-US" dirty="0">
                    <a:solidFill>
                      <a:srgbClr val="FF0000"/>
                    </a:solidFill>
                  </a:rPr>
                  <a:t>2 miles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weather</m:t>
                        </m:r>
                        <m:r>
                          <a:rPr lang="en-US" b="0" i="0" smtClean="0"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is</m:t>
                        </m:r>
                        <m:r>
                          <a:rPr lang="en-US" b="0" i="0" smtClean="0"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good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=0.6</m:t>
                    </m:r>
                  </m:oMath>
                </a14:m>
                <a:endParaRPr lang="en-US" dirty="0"/>
              </a:p>
              <a:p>
                <a:r>
                  <a:rPr lang="en-US" dirty="0"/>
                  <a:t>Speed: </a:t>
                </a:r>
                <a:endParaRPr lang="en-HK" i="1" dirty="0">
                  <a:solidFill>
                    <a:srgbClr val="FF0000"/>
                  </a:solidFill>
                  <a:latin typeface="Cambria Math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𝑉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=5</m:t>
                    </m:r>
                  </m:oMath>
                </a14:m>
                <a:r>
                  <a:rPr lang="en-US" dirty="0"/>
                  <a:t> miles/hour if weather is good.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𝑉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=30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/>
                  <a:t>miles/hour if weather is bad.</a:t>
                </a:r>
              </a:p>
              <a:p>
                <a:pPr lvl="1"/>
                <a:endParaRPr lang="en-US" dirty="0"/>
              </a:p>
              <a:p>
                <a:r>
                  <a:rPr lang="en-US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Question</a:t>
                </a:r>
                <a:r>
                  <a:rPr lang="en-US" dirty="0"/>
                  <a:t>: What is the mean of the time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to get to class?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43943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Average 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PMF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𝑇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𝑇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0.6    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if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5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h𝑜𝑢𝑟𝑠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0.4    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if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30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h𝑜𝑢𝑟𝑠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The mean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𝑇</m:t>
                    </m:r>
                  </m:oMath>
                </a14:m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1" i="0" smtClean="0"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𝑇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=0.6⋅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5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+0.4⋅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30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4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15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04998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Average 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Wrong calculation </a:t>
                </a:r>
                <a:r>
                  <a:rPr lang="en-US" dirty="0"/>
                  <a:t>by speed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𝑉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The mean of speed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𝑉</m:t>
                    </m:r>
                  </m:oMath>
                </a14:m>
                <a:endParaRPr lang="en-US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𝑉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=0.6⋅</m:t>
                      </m:r>
                      <m:r>
                        <a:rPr lang="en-US" b="0" i="0" smtClean="0">
                          <a:latin typeface="Cambria Math"/>
                        </a:rPr>
                        <m:t>5+0.4</m:t>
                      </m:r>
                      <m:r>
                        <a:rPr lang="en-US" b="0" i="1" smtClean="0">
                          <a:latin typeface="Cambria Math"/>
                        </a:rPr>
                        <m:t>⋅30=15</m:t>
                      </m:r>
                    </m:oMath>
                  </m:oMathPara>
                </a14:m>
                <a:endParaRPr lang="en-US" b="0" dirty="0"/>
              </a:p>
              <a:p>
                <a:r>
                  <a:rPr lang="en-US" dirty="0"/>
                  <a:t>The mean of time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𝑇</m:t>
                    </m:r>
                  </m:oMath>
                </a14:m>
                <a:endParaRPr lang="en-US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en-US" b="1" i="0" smtClean="0">
                              <a:latin typeface="Cambria Math"/>
                            </a:rPr>
                            <m:t>𝐄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[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𝑉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]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b="0" dirty="0"/>
              </a:p>
              <a:p>
                <a:r>
                  <a:rPr lang="en-US" dirty="0"/>
                  <a:t>To summarize, in this example we have</a:t>
                </a:r>
              </a:p>
              <a:p>
                <a:pPr marL="0" indent="0">
                  <a:buNone/>
                </a:pPr>
                <a:r>
                  <a:rPr lang="en-US" b="0" dirty="0">
                    <a:solidFill>
                      <a:srgbClr val="FF0000"/>
                    </a:solidFill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𝑇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𝑉</m:t>
                        </m:r>
                      </m:den>
                    </m:f>
                  </m:oMath>
                </a14:m>
                <a:r>
                  <a:rPr lang="en-US" b="0" dirty="0"/>
                  <a:t>     and     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rgbClr val="FF0000"/>
                        </a:solidFill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𝑇</m:t>
                        </m:r>
                      </m:e>
                    </m:d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r>
                      <a:rPr lang="en-US" b="1" i="0" smtClean="0">
                        <a:solidFill>
                          <a:srgbClr val="FF0000"/>
                        </a:solidFill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2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𝑉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≠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b="1" i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𝐄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[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𝑉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]</m:t>
                        </m:r>
                      </m:den>
                    </m:f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08870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Bernoulli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Consider the </a:t>
                </a:r>
                <a:r>
                  <a:rPr lang="en-US" dirty="0">
                    <a:solidFill>
                      <a:srgbClr val="FF0000"/>
                    </a:solidFill>
                  </a:rPr>
                  <a:t>Bernoulli random variable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with PMF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𝑝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if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=1</m:t>
                              </m:r>
                            </m:e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1−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𝑝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     </m:t>
                              </m:r>
                              <m:r>
                                <m:rPr>
                                  <m:nor/>
                                </m:rPr>
                                <a:rPr lang="en-US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if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=0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Its </a:t>
                </a:r>
                <a:r>
                  <a:rPr lang="en-US" dirty="0">
                    <a:solidFill>
                      <a:srgbClr val="FF0000"/>
                    </a:solidFill>
                  </a:rPr>
                  <a:t>mean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rgbClr val="FF0000"/>
                    </a:solidFill>
                  </a:rPr>
                  <a:t>second moment</a:t>
                </a:r>
                <a:r>
                  <a:rPr lang="en-US" dirty="0"/>
                  <a:t>, and </a:t>
                </a:r>
                <a:r>
                  <a:rPr lang="en-US" dirty="0">
                    <a:solidFill>
                      <a:srgbClr val="FF0000"/>
                    </a:solidFill>
                  </a:rPr>
                  <a:t>variance: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=1⋅</m:t>
                      </m:r>
                      <m:r>
                        <a:rPr lang="en-US" b="0" i="1" smtClean="0">
                          <a:latin typeface="Cambria Math"/>
                        </a:rPr>
                        <m:t>𝑝</m:t>
                      </m:r>
                      <m:r>
                        <a:rPr lang="en-US" b="0" i="1" smtClean="0">
                          <a:latin typeface="Cambria Math"/>
                        </a:rPr>
                        <m:t>+0⋅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1−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𝑝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⋅</m:t>
                      </m:r>
                      <m:r>
                        <a:rPr lang="en-US" b="0" i="1" smtClean="0">
                          <a:latin typeface="Cambria Math"/>
                        </a:rPr>
                        <m:t>𝑝</m:t>
                      </m:r>
                      <m:r>
                        <a:rPr lang="en-US" b="0" i="1" smtClean="0">
                          <a:latin typeface="Cambria Math"/>
                        </a:rPr>
                        <m:t>+0⋅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1−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𝑝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var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1" i="0" smtClean="0">
                          <a:latin typeface="Cambria Math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0" smtClean="0">
                                  <a:latin typeface="Cambria Math"/>
                                </a:rPr>
                                <m:t>𝐄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𝑋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𝑝</m:t>
                      </m:r>
                      <m:r>
                        <a:rPr lang="en-US" b="0" i="1" smtClean="0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𝑝</m:t>
                      </m:r>
                      <m:r>
                        <a:rPr lang="en-US" b="0" i="1" smtClean="0">
                          <a:latin typeface="Cambria Math"/>
                        </a:rPr>
                        <m:t>(1−</m:t>
                      </m:r>
                      <m:r>
                        <a:rPr lang="en-US" b="0" i="1" smtClean="0">
                          <a:latin typeface="Cambria Math"/>
                        </a:rPr>
                        <m:t>𝑝</m:t>
                      </m:r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90273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Uniform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305800" cy="4530725"/>
              </a:xfrm>
            </p:spPr>
            <p:txBody>
              <a:bodyPr/>
              <a:lstStyle/>
              <a:p>
                <a:r>
                  <a:rPr lang="en-US" dirty="0"/>
                  <a:t>What is the </a:t>
                </a:r>
                <a:r>
                  <a:rPr lang="en-US" dirty="0">
                    <a:solidFill>
                      <a:srgbClr val="FF0000"/>
                    </a:solidFill>
                  </a:rPr>
                  <a:t>mean</a:t>
                </a:r>
                <a:r>
                  <a:rPr lang="en-US" dirty="0"/>
                  <a:t> and </a:t>
                </a:r>
                <a:r>
                  <a:rPr lang="en-US" dirty="0">
                    <a:solidFill>
                      <a:srgbClr val="FF0000"/>
                    </a:solidFill>
                  </a:rPr>
                  <a:t>variance</a:t>
                </a:r>
                <a:r>
                  <a:rPr lang="en-US" dirty="0"/>
                  <a:t> of the roll of a </a:t>
                </a:r>
                <a:r>
                  <a:rPr lang="en-US" dirty="0">
                    <a:solidFill>
                      <a:srgbClr val="FF0000"/>
                    </a:solidFill>
                  </a:rPr>
                  <a:t>fair</a:t>
                </a:r>
                <a:r>
                  <a:rPr lang="en-US" dirty="0"/>
                  <a:t> six-sided die?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𝑘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1/6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     </m:t>
                              </m:r>
                              <m:r>
                                <a:rPr lang="en-US" i="0">
                                  <a:latin typeface="Cambria Math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/>
                                </a:rPr>
                                <m:t>if</m:t>
                              </m:r>
                              <m:r>
                                <a:rPr lang="en-US" i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=1,2,3,4,5,6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0       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 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otherwise</m:t>
                              </m:r>
                              <m:r>
                                <a:rPr lang="en-US" b="0" i="0" smtClean="0">
                                  <a:latin typeface="Cambria Math"/>
                                </a:rPr>
                                <m:t>     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b="1" dirty="0"/>
              </a:p>
              <a:p>
                <a:r>
                  <a:rPr lang="en-US" dirty="0"/>
                  <a:t>The </a:t>
                </a:r>
                <a:r>
                  <a:rPr lang="en-US" dirty="0">
                    <a:solidFill>
                      <a:srgbClr val="FF0000"/>
                    </a:solidFill>
                  </a:rPr>
                  <a:t>mean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=3.5</m:t>
                    </m:r>
                  </m:oMath>
                </a14:m>
                <a:r>
                  <a:rPr lang="en-US" dirty="0"/>
                  <a:t> and the </a:t>
                </a:r>
                <a:r>
                  <a:rPr lang="en-US" dirty="0">
                    <a:solidFill>
                      <a:srgbClr val="FF0000"/>
                    </a:solidFill>
                  </a:rPr>
                  <a:t>variance</a:t>
                </a:r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r>
                  <a:rPr lang="en-US" b="0" dirty="0"/>
                  <a:t>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var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1" i="0" smtClean="0"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/>
                      </a:rPr>
                      <m:t>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0" smtClean="0">
                                <a:latin typeface="Cambria Math"/>
                              </a:rPr>
                              <m:t>𝐄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 </m:t>
                    </m:r>
                  </m:oMath>
                </a14:m>
                <a:endParaRPr lang="en-US" b="0" i="1" dirty="0"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US" b="0" dirty="0"/>
                  <a:t>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6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1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3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4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5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6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/>
                      </a:rPr>
                      <m:t>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3.5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b="0" dirty="0"/>
              </a:p>
              <a:p>
                <a:pPr marL="0" indent="0">
                  <a:buNone/>
                </a:pPr>
                <a:r>
                  <a:rPr lang="en-US" b="0" dirty="0"/>
                  <a:t>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=35/12</m:t>
                    </m:r>
                  </m:oMath>
                </a14:m>
                <a:endParaRPr lang="en-US" b="0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305800" cy="4530725"/>
              </a:xfrm>
              <a:blipFill>
                <a:blip r:embed="rId3"/>
                <a:stretch>
                  <a:fillRect l="-587" t="-1750" r="-1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76024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Uniform integers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General, a </a:t>
                </a:r>
                <a:r>
                  <a:rPr lang="en-US" dirty="0">
                    <a:solidFill>
                      <a:srgbClr val="FF0000"/>
                    </a:solidFill>
                  </a:rPr>
                  <a:t>discrete uniformly distributed </a:t>
                </a:r>
                <a:r>
                  <a:rPr lang="en-US" dirty="0"/>
                  <a:t>random variable</a:t>
                </a:r>
              </a:p>
              <a:p>
                <a:pPr lvl="1"/>
                <a:r>
                  <a:rPr lang="en-US" dirty="0"/>
                  <a:t>Range: contiguous integer values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𝑎</m:t>
                    </m:r>
                    <m:r>
                      <a:rPr lang="en-US" i="1">
                        <a:latin typeface="Cambria Math"/>
                      </a:rPr>
                      <m:t>,</m:t>
                    </m:r>
                    <m:r>
                      <a:rPr lang="en-US" i="1">
                        <a:latin typeface="Cambria Math"/>
                      </a:rPr>
                      <m:t>𝑎</m:t>
                    </m:r>
                    <m:r>
                      <a:rPr lang="en-US" i="1">
                        <a:latin typeface="Cambria Math"/>
                      </a:rPr>
                      <m:t>+1,…,</m:t>
                    </m:r>
                    <m:r>
                      <a:rPr lang="en-US" i="1">
                        <a:latin typeface="Cambria Math"/>
                      </a:rPr>
                      <m:t>𝑏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Probability: equal probability</a:t>
                </a:r>
              </a:p>
              <a:p>
                <a:r>
                  <a:rPr lang="en-US" dirty="0"/>
                  <a:t>The PMF is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𝑘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𝑏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𝑎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+1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/>
                                </a:rPr>
                                <m:t>     </m:t>
                              </m:r>
                              <m:r>
                                <a:rPr lang="en-US">
                                  <a:latin typeface="Cambria Math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if</m:t>
                              </m:r>
                              <m:r>
                                <a:rPr lang="en-US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=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+1,…,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𝑏</m:t>
                              </m:r>
                            </m:e>
                            <m:e>
                              <m:r>
                                <a:rPr lang="en-US" i="1">
                                  <a:latin typeface="Cambria Math"/>
                                </a:rPr>
                                <m:t>0    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   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     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otherwise</m:t>
                              </m:r>
                              <m:r>
                                <a:rPr lang="en-US">
                                  <a:latin typeface="Cambria Math"/>
                                </a:rPr>
                                <m:t>  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04473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Uniform integers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The mean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𝑎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𝑏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For variance, first consider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𝑎</m:t>
                    </m:r>
                    <m:r>
                      <a:rPr lang="en-US" b="0" i="1" smtClean="0">
                        <a:latin typeface="Cambria Math"/>
                      </a:rPr>
                      <m:t>=1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𝑏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𝑛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The second moment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6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latin typeface="Cambria Math"/>
                        </a:rPr>
                        <m:t>𝑛</m:t>
                      </m:r>
                      <m:r>
                        <a:rPr lang="en-US" b="0" i="1" smtClean="0">
                          <a:latin typeface="Cambria Math"/>
                        </a:rPr>
                        <m:t>+1)(2</m:t>
                      </m:r>
                      <m:r>
                        <a:rPr lang="en-US" b="0" i="1" smtClean="0">
                          <a:latin typeface="Cambria Math"/>
                        </a:rPr>
                        <m:t>𝑛</m:t>
                      </m:r>
                      <m:r>
                        <a:rPr lang="en-US" b="0" i="1" smtClean="0">
                          <a:latin typeface="Cambria Math"/>
                        </a:rPr>
                        <m:t>+1)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b="0" dirty="0"/>
                  <a:t>      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</a:rPr>
                      <m:t>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55264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Uniform integers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variance for special case </a:t>
                </a:r>
              </a:p>
              <a:p>
                <a:pPr marL="0" indent="0">
                  <a:buNone/>
                </a:pPr>
                <a:r>
                  <a:rPr lang="en-US" dirty="0"/>
                  <a:t>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var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𝑋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1" i="0"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i="1">
                        <a:latin typeface="Cambria Math"/>
                      </a:rPr>
                      <m:t>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0">
                                <a:latin typeface="Cambria Math"/>
                              </a:rPr>
                              <m:t>𝐄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HK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               </a:t>
                </a:r>
                <a14:m>
                  <m:oMath xmlns:m="http://schemas.openxmlformats.org/officeDocument/2006/math">
                    <m:r>
                      <a:rPr lang="en-US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6</m:t>
                        </m:r>
                      </m:den>
                    </m:f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𝑛</m:t>
                        </m:r>
                        <m:r>
                          <a:rPr lang="en-US" i="1">
                            <a:latin typeface="Cambria Math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2</m:t>
                        </m:r>
                        <m:r>
                          <a:rPr lang="en-US" i="1">
                            <a:latin typeface="Cambria Math"/>
                          </a:rPr>
                          <m:t>𝑛</m:t>
                        </m:r>
                        <m:r>
                          <a:rPr lang="en-US" i="1">
                            <a:latin typeface="Cambria Math"/>
                          </a:rPr>
                          <m:t>+1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4</m:t>
                        </m:r>
                      </m:den>
                    </m:f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𝑛</m:t>
                            </m:r>
                            <m:r>
                              <a:rPr lang="en-US" i="1">
                                <a:latin typeface="Cambria Math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          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𝑛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/>
                          </a:rPr>
                          <m:t>−1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12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58754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Uniform integers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For the case of general integers a and b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: discrete uniform over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[</m:t>
                    </m:r>
                    <m:r>
                      <a:rPr lang="en-US" i="1" dirty="0" err="1" smtClean="0">
                        <a:latin typeface="Cambria Math"/>
                      </a:rPr>
                      <m:t>𝑎</m:t>
                    </m:r>
                    <m:r>
                      <a:rPr lang="en-US" i="1" dirty="0" err="1" smtClean="0">
                        <a:latin typeface="Cambria Math"/>
                      </a:rPr>
                      <m:t>,</m:t>
                    </m:r>
                    <m:r>
                      <a:rPr lang="en-US" i="1" dirty="0" err="1" smtClean="0">
                        <a:latin typeface="Cambria Math"/>
                      </a:rPr>
                      <m:t>𝑏</m:t>
                    </m:r>
                    <m:r>
                      <a:rPr lang="en-US" i="1" dirty="0">
                        <a:latin typeface="Cambria Math"/>
                      </a:rPr>
                      <m:t>] 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/>
                  <a:t>: discrete uniform over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[1,</m:t>
                    </m:r>
                    <m:r>
                      <a:rPr lang="en-US" i="1" dirty="0" smtClean="0">
                        <a:latin typeface="Cambria Math"/>
                      </a:rPr>
                      <m:t>𝑏</m:t>
                    </m:r>
                    <m:r>
                      <a:rPr lang="en-US" i="1" dirty="0" smtClean="0">
                        <a:latin typeface="Cambria Math"/>
                      </a:rPr>
                      <m:t>−</m:t>
                    </m:r>
                    <m:r>
                      <a:rPr lang="en-US" i="1" dirty="0" smtClean="0">
                        <a:latin typeface="Cambria Math"/>
                      </a:rPr>
                      <m:t>𝑎</m:t>
                    </m:r>
                    <m:r>
                      <a:rPr lang="en-US" i="1" dirty="0" smtClean="0">
                        <a:latin typeface="Cambria Math"/>
                      </a:rPr>
                      <m:t>+1]</m:t>
                    </m:r>
                  </m:oMath>
                </a14:m>
                <a:endParaRPr lang="en-US" dirty="0"/>
              </a:p>
              <a:p>
                <a:r>
                  <a:rPr lang="en-US" dirty="0"/>
                  <a:t>Relation between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𝑌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𝑌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𝑋</m:t>
                      </m:r>
                      <m:r>
                        <a:rPr lang="en-US" b="0" i="1" smtClean="0">
                          <a:latin typeface="Cambria Math"/>
                        </a:rPr>
                        <m:t>−</m:t>
                      </m:r>
                      <m:r>
                        <a:rPr lang="en-US" b="0" i="1" smtClean="0">
                          <a:latin typeface="Cambria Math"/>
                        </a:rPr>
                        <m:t>𝑎</m:t>
                      </m:r>
                      <m:r>
                        <a:rPr lang="en-US" b="0" i="1" smtClean="0">
                          <a:latin typeface="Cambria Math"/>
                        </a:rPr>
                        <m:t>+1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Thus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var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var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𝑌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𝑏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𝑎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+1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/>
                            </a:rPr>
                            <m:t>−1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8371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HK" dirty="0"/>
              <a:t>5 tosses of a coin. </a:t>
            </a:r>
          </a:p>
          <a:p>
            <a:r>
              <a:rPr lang="en-HK" dirty="0"/>
              <a:t>This is a random variable: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HK" dirty="0">
                <a:solidFill>
                  <a:srgbClr val="FF0000"/>
                </a:solidFill>
              </a:rPr>
              <a:t>The number of heads</a:t>
            </a:r>
            <a:endParaRPr lang="en-HK" dirty="0"/>
          </a:p>
          <a:p>
            <a:r>
              <a:rPr lang="en-HK" dirty="0"/>
              <a:t>This is not: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4414838"/>
            <a:ext cx="1185832" cy="12239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6290" y="4414838"/>
            <a:ext cx="1208990" cy="12239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4419600"/>
            <a:ext cx="1185832" cy="12239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4419600"/>
            <a:ext cx="1185832" cy="12239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4419600"/>
            <a:ext cx="1208990" cy="122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634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Poisson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7500" lnSpcReduction="20000"/>
              </a:bodyPr>
              <a:lstStyle/>
              <a:p>
                <a:r>
                  <a:rPr lang="en-US" dirty="0"/>
                  <a:t>Recall Poisson PMF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𝑘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−</m:t>
                          </m:r>
                          <m:r>
                            <a:rPr lang="en-US" i="1">
                              <a:latin typeface="Cambria Math"/>
                            </a:rPr>
                            <m:t>𝜆</m:t>
                          </m:r>
                        </m:sup>
                      </m:sSup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𝑘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𝑘</m:t>
                          </m:r>
                          <m:r>
                            <a:rPr lang="en-US" i="1">
                              <a:latin typeface="Cambria Math"/>
                            </a:rPr>
                            <m:t>!</m:t>
                          </m:r>
                        </m:den>
                      </m:f>
                      <m:r>
                        <a:rPr lang="en-US">
                          <a:latin typeface="Cambria Math"/>
                        </a:rPr>
                        <m:t>                </m:t>
                      </m:r>
                      <m:r>
                        <a:rPr lang="en-US" i="1">
                          <a:latin typeface="Cambria Math"/>
                        </a:rPr>
                        <m:t>𝑘</m:t>
                      </m:r>
                      <m:r>
                        <a:rPr lang="en-US">
                          <a:latin typeface="Cambria Math"/>
                        </a:rPr>
                        <m:t>=0,1,2,</m:t>
                      </m:r>
                      <m:r>
                        <a:rPr lang="en-US" i="1">
                          <a:latin typeface="Cambria Math"/>
                        </a:rPr>
                        <m:t>…,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Mean: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/>
                        </a:rPr>
                        <m:t>       </m:t>
                      </m:r>
                      <m:r>
                        <a:rPr lang="en-US" b="1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/>
                            </a:rPr>
                            <m:t>𝑘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𝜆</m:t>
                              </m:r>
                            </m:sup>
                          </m:sSup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𝜆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𝑘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!</m:t>
                              </m:r>
                            </m:den>
                          </m:f>
                        </m:e>
                      </m:nary>
                      <m:r>
                        <a:rPr lang="en-US" i="1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/>
                            </a:rPr>
                            <m:t>𝑘</m:t>
                          </m:r>
                          <m:r>
                            <a:rPr lang="en-US" i="1">
                              <a:latin typeface="Cambria Math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i="1">
                              <a:latin typeface="Cambria Math"/>
                            </a:rPr>
                            <m:t>𝑘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𝜆</m:t>
                              </m:r>
                            </m:sup>
                          </m:s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𝜆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𝑘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!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                 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𝜆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/>
                            </a:rPr>
                            <m:t>𝑘</m:t>
                          </m:r>
                          <m:r>
                            <a:rPr lang="en-US" i="1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𝜆</m:t>
                              </m:r>
                            </m:sup>
                          </m:s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𝜆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𝑘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−1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−1)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!</m:t>
                              </m:r>
                            </m:den>
                          </m:f>
                        </m:e>
                      </m:nary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</a:rPr>
                        <m:t>𝜆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/>
                            </a:rPr>
                            <m:t>𝑚</m:t>
                          </m:r>
                          <m:r>
                            <a:rPr lang="en-US" i="1">
                              <a:latin typeface="Cambria Math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𝜆</m:t>
                              </m:r>
                            </m:sup>
                          </m:s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𝜆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𝑚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!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                 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𝜆</m:t>
                      </m:r>
                    </m:oMath>
                  </m:oMathPara>
                </a14:m>
                <a:endParaRPr lang="en-US" dirty="0"/>
              </a:p>
              <a:p>
                <a:r>
                  <a:rPr lang="en-HK" dirty="0"/>
                  <a:t>Variance: </a:t>
                </a:r>
                <a14:m>
                  <m:oMath xmlns:m="http://schemas.openxmlformats.org/officeDocument/2006/math">
                    <m:r>
                      <a:rPr lang="en-HK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𝑣𝑎𝑟</m:t>
                    </m:r>
                    <m:d>
                      <m:dPr>
                        <m:begChr m:val="["/>
                        <m:endChr m:val="]"/>
                        <m:ctrlPr>
                          <a:rPr lang="en-HK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HK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i="1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/>
                      </a:rPr>
                      <m:t>𝜆</m:t>
                    </m:r>
                  </m:oMath>
                </a14:m>
                <a:r>
                  <a:rPr lang="en-US" dirty="0"/>
                  <a:t>.</a:t>
                </a:r>
              </a:p>
              <a:p>
                <a:pPr lvl="1"/>
                <a:r>
                  <a:rPr lang="en-HK" dirty="0"/>
                  <a:t>Verification left as exercise.</a:t>
                </a: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222" t="-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84178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Quiz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 person is given </a:t>
                </a:r>
                <a:r>
                  <a:rPr lang="en-US" dirty="0">
                    <a:solidFill>
                      <a:srgbClr val="0070C0"/>
                    </a:solidFill>
                  </a:rPr>
                  <a:t>two questions </a:t>
                </a:r>
                <a:r>
                  <a:rPr lang="en-US" dirty="0"/>
                  <a:t>and must decide which question to </a:t>
                </a:r>
                <a:r>
                  <a:rPr lang="en-US" dirty="0">
                    <a:solidFill>
                      <a:srgbClr val="0070C0"/>
                    </a:solidFill>
                  </a:rPr>
                  <a:t>answer first</a:t>
                </a:r>
                <a:r>
                  <a:rPr lang="en-US" dirty="0"/>
                  <a:t>.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𝑃</m:t>
                    </m:r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m:rPr>
                        <m:sty m:val="p"/>
                      </m:rPr>
                      <a:rPr lang="en-US" i="0" dirty="0" smtClean="0">
                        <a:latin typeface="Cambria Math"/>
                      </a:rPr>
                      <m:t>question</m:t>
                    </m:r>
                    <m:r>
                      <a:rPr lang="en-US" i="0" dirty="0" smtClean="0">
                        <a:latin typeface="Cambria Math"/>
                      </a:rPr>
                      <m:t> 1 </m:t>
                    </m:r>
                    <m:r>
                      <m:rPr>
                        <m:sty m:val="p"/>
                      </m:rPr>
                      <a:rPr lang="en-US" i="0" dirty="0" smtClean="0">
                        <a:latin typeface="Cambria Math"/>
                      </a:rPr>
                      <m:t>correct</m:t>
                    </m:r>
                    <m:r>
                      <a:rPr lang="en-US" i="1" dirty="0" smtClean="0">
                        <a:latin typeface="Cambria Math"/>
                      </a:rPr>
                      <m:t>)=0.8</m:t>
                    </m:r>
                  </m:oMath>
                </a14:m>
                <a:r>
                  <a:rPr lang="en-US" dirty="0"/>
                  <a:t>      Prize=$100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𝑃</m:t>
                    </m:r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m:rPr>
                        <m:sty m:val="p"/>
                      </m:rPr>
                      <a:rPr lang="en-US" i="0" dirty="0" smtClean="0">
                        <a:latin typeface="Cambria Math"/>
                      </a:rPr>
                      <m:t>question</m:t>
                    </m:r>
                    <m:r>
                      <a:rPr lang="en-US" i="0" dirty="0" smtClean="0">
                        <a:latin typeface="Cambria Math"/>
                      </a:rPr>
                      <m:t> 2 </m:t>
                    </m:r>
                    <m:r>
                      <m:rPr>
                        <m:sty m:val="p"/>
                      </m:rPr>
                      <a:rPr lang="en-US" i="0" dirty="0" smtClean="0">
                        <a:latin typeface="Cambria Math"/>
                      </a:rPr>
                      <m:t>correct</m:t>
                    </m:r>
                    <m:r>
                      <a:rPr lang="en-US" i="1" dirty="0" smtClean="0">
                        <a:latin typeface="Cambria Math"/>
                      </a:rPr>
                      <m:t>)=0.5</m:t>
                    </m:r>
                  </m:oMath>
                </a14:m>
                <a:r>
                  <a:rPr lang="en-US" dirty="0"/>
                  <a:t>      Prize=$200</a:t>
                </a:r>
              </a:p>
              <a:p>
                <a:pPr lvl="1"/>
                <a:r>
                  <a:rPr lang="en-US" dirty="0"/>
                  <a:t>If </a:t>
                </a:r>
                <a:r>
                  <a:rPr lang="en-US" dirty="0">
                    <a:solidFill>
                      <a:srgbClr val="0070C0"/>
                    </a:solidFill>
                  </a:rPr>
                  <a:t>incorrectly</a:t>
                </a:r>
                <a:r>
                  <a:rPr lang="en-US" dirty="0"/>
                  <a:t> answer the first question, then no second question. </a:t>
                </a:r>
              </a:p>
              <a:p>
                <a:r>
                  <a:rPr lang="en-US" dirty="0"/>
                  <a:t>How to choose the first question so that </a:t>
                </a:r>
                <a:r>
                  <a:rPr lang="en-US" dirty="0">
                    <a:solidFill>
                      <a:srgbClr val="0070C0"/>
                    </a:solidFill>
                  </a:rPr>
                  <a:t>maximize</a:t>
                </a:r>
                <a:r>
                  <a:rPr lang="en-US" dirty="0"/>
                  <a:t> the expected prize?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68527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Tree illustration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676400"/>
            <a:ext cx="6652277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28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Quiz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Answer question 1 first</a:t>
                </a:r>
                <a:r>
                  <a:rPr lang="en-US" dirty="0"/>
                  <a:t>: Then the PMF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is                                                                                                                  </a:t>
                </a:r>
              </a:p>
              <a:p>
                <a:pPr marL="0" indent="0">
                  <a:buNone/>
                </a:pPr>
                <a:r>
                  <a:rPr lang="en-US" sz="2800" b="0" dirty="0"/>
                  <a:t>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/>
                          </a:rPr>
                          <m:t>0</m:t>
                        </m:r>
                      </m:e>
                    </m:d>
                    <m:r>
                      <a:rPr lang="en-US" sz="2800" b="0" i="1" smtClean="0">
                        <a:latin typeface="Cambria Math"/>
                      </a:rPr>
                      <m:t>=0.2</m:t>
                    </m:r>
                  </m:oMath>
                </a14:m>
                <a:endParaRPr lang="en-US" sz="2800" b="0" i="1" dirty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100</m:t>
                          </m:r>
                        </m:e>
                      </m:d>
                      <m:r>
                        <a:rPr lang="en-US" sz="2800" b="0" i="1" smtClean="0">
                          <a:latin typeface="Cambria Math"/>
                        </a:rPr>
                        <m:t>=0.8⋅0.5</m:t>
                      </m:r>
                    </m:oMath>
                  </m:oMathPara>
                </a14:m>
                <a:endParaRPr lang="en-US" sz="2800" b="0" i="1" dirty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300</m:t>
                          </m:r>
                        </m:e>
                      </m:d>
                      <m:r>
                        <a:rPr lang="en-US" sz="2800" b="0" i="1" smtClean="0">
                          <a:latin typeface="Cambria Math"/>
                        </a:rPr>
                        <m:t>=0.8⋅0.5</m:t>
                      </m:r>
                    </m:oMath>
                  </m:oMathPara>
                </a14:m>
                <a:endParaRPr lang="en-US" sz="2800" dirty="0"/>
              </a:p>
              <a:p>
                <a:pPr marL="0" indent="0">
                  <a:buNone/>
                </a:pPr>
                <a:endParaRPr lang="en-US" sz="2800" dirty="0"/>
              </a:p>
              <a:p>
                <a:r>
                  <a:rPr lang="en-US" sz="2800" dirty="0"/>
                  <a:t>We have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latin typeface="Cambria Math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𝑋</m:t>
                          </m:r>
                        </m:e>
                      </m:d>
                      <m:r>
                        <a:rPr lang="en-US" sz="2800" b="0" i="1" smtClean="0">
                          <a:latin typeface="Cambria Math"/>
                        </a:rPr>
                        <m:t>=0.8⋅0.5⋅100+0.8⋅0.5⋅300=160</m:t>
                      </m:r>
                    </m:oMath>
                  </m:oMathPara>
                </a14:m>
                <a:endParaRPr lang="en-US" sz="2800" dirty="0"/>
              </a:p>
              <a:p>
                <a:pPr marL="0" indent="0">
                  <a:buNone/>
                </a:pPr>
                <a:endParaRPr lang="en-US" sz="2800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1750" r="-148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90782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Quiz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Answer question 2 first</a:t>
                </a:r>
                <a:r>
                  <a:rPr lang="en-US" dirty="0"/>
                  <a:t>: Then the PMF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is                                                                                                                  </a:t>
                </a:r>
              </a:p>
              <a:p>
                <a:pPr marL="0" indent="0">
                  <a:buNone/>
                </a:pPr>
                <a:r>
                  <a:rPr lang="en-US" sz="2800" b="0" dirty="0"/>
                  <a:t>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/>
                          </a:rPr>
                          <m:t>0</m:t>
                        </m:r>
                      </m:e>
                    </m:d>
                    <m:r>
                      <a:rPr lang="en-US" sz="2800" b="0" i="1" smtClean="0">
                        <a:latin typeface="Cambria Math"/>
                      </a:rPr>
                      <m:t>=0.5</m:t>
                    </m:r>
                  </m:oMath>
                </a14:m>
                <a:endParaRPr lang="en-US" sz="2800" b="0" i="1" dirty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200</m:t>
                          </m:r>
                        </m:e>
                      </m:d>
                      <m:r>
                        <a:rPr lang="en-US" sz="2800" b="0" i="1" smtClean="0">
                          <a:latin typeface="Cambria Math"/>
                        </a:rPr>
                        <m:t>=0.5⋅0.2</m:t>
                      </m:r>
                    </m:oMath>
                  </m:oMathPara>
                </a14:m>
                <a:endParaRPr lang="en-US" sz="2800" b="0" i="1" dirty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300</m:t>
                          </m:r>
                        </m:e>
                      </m:d>
                      <m:r>
                        <a:rPr lang="en-US" sz="2800" b="0" i="1" smtClean="0">
                          <a:latin typeface="Cambria Math"/>
                        </a:rPr>
                        <m:t>=0.5⋅0.8</m:t>
                      </m:r>
                    </m:oMath>
                  </m:oMathPara>
                </a14:m>
                <a:endParaRPr lang="en-US" sz="2800" dirty="0"/>
              </a:p>
              <a:p>
                <a:pPr marL="0" indent="0">
                  <a:buNone/>
                </a:pPr>
                <a:endParaRPr lang="en-US" sz="2800" dirty="0"/>
              </a:p>
              <a:p>
                <a:r>
                  <a:rPr lang="en-US" sz="2800" dirty="0"/>
                  <a:t>We have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latin typeface="Cambria Math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𝑋</m:t>
                          </m:r>
                        </m:e>
                      </m:d>
                      <m:r>
                        <a:rPr lang="en-US" sz="2800" b="0" i="1" smtClean="0">
                          <a:latin typeface="Cambria Math"/>
                        </a:rPr>
                        <m:t>=0.5⋅0.2⋅200+0.5⋅0.8⋅300=140</m:t>
                      </m:r>
                    </m:oMath>
                  </m:oMathPara>
                </a14:m>
                <a:endParaRPr lang="en-US" sz="2800" dirty="0"/>
              </a:p>
              <a:p>
                <a:pPr marL="0" indent="0">
                  <a:buNone/>
                </a:pPr>
                <a:endParaRPr lang="en-US" sz="2800" dirty="0"/>
              </a:p>
              <a:p>
                <a:r>
                  <a:rPr lang="en-US" sz="2800" dirty="0"/>
                  <a:t>It is better to answer question 1 first.</a:t>
                </a:r>
              </a:p>
              <a:p>
                <a:pPr marL="0" indent="0">
                  <a:buNone/>
                </a:pPr>
                <a:endParaRPr lang="en-US" sz="2800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1750" r="-148296" b="-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89859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Quiz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Let us now generalize the analysis.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/>
                  <a:t>: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/>
                      </a:rPr>
                      <m:t>𝑃</m:t>
                    </m:r>
                    <m:r>
                      <a:rPr lang="en-US" sz="2800" i="1" dirty="0" smtClean="0">
                        <a:latin typeface="Cambria Math"/>
                      </a:rPr>
                      <m:t>(</m:t>
                    </m:r>
                    <m:r>
                      <m:rPr>
                        <m:sty m:val="p"/>
                      </m:rPr>
                      <a:rPr lang="en-US" sz="2800" i="0" dirty="0" smtClean="0">
                        <a:latin typeface="Cambria Math"/>
                      </a:rPr>
                      <m:t>correctly</m:t>
                    </m:r>
                    <m:r>
                      <a:rPr lang="en-US" sz="2800" i="0" dirty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i="0" dirty="0">
                        <a:latin typeface="Cambria Math"/>
                      </a:rPr>
                      <m:t>answering</m:t>
                    </m:r>
                    <m:r>
                      <a:rPr lang="en-US" sz="2800" i="0" dirty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i="0" dirty="0">
                        <a:latin typeface="Cambria Math"/>
                      </a:rPr>
                      <m:t>question</m:t>
                    </m:r>
                    <m:r>
                      <a:rPr lang="en-US" sz="2800" i="0" dirty="0">
                        <a:latin typeface="Cambria Math"/>
                      </a:rPr>
                      <m:t> </m:t>
                    </m:r>
                    <m:r>
                      <a:rPr lang="en-US" sz="2800" i="1" dirty="0" smtClean="0">
                        <a:latin typeface="Cambria Math"/>
                      </a:rPr>
                      <m:t>1)</m:t>
                    </m:r>
                  </m:oMath>
                </a14:m>
                <a:endParaRPr lang="en-US" sz="28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/>
                  <a:t>: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/>
                      </a:rPr>
                      <m:t>𝑃</m:t>
                    </m:r>
                    <m:r>
                      <a:rPr lang="en-US" sz="2800" i="1" dirty="0" smtClean="0">
                        <a:latin typeface="Cambria Math"/>
                      </a:rPr>
                      <m:t>(</m:t>
                    </m:r>
                    <m:r>
                      <m:rPr>
                        <m:sty m:val="p"/>
                      </m:rPr>
                      <a:rPr lang="en-US" sz="2800" i="0" dirty="0">
                        <a:latin typeface="Cambria Math"/>
                      </a:rPr>
                      <m:t>correctly</m:t>
                    </m:r>
                    <m:r>
                      <a:rPr lang="en-US" sz="2800" i="0" dirty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i="0" dirty="0" smtClean="0">
                        <a:latin typeface="Cambria Math"/>
                      </a:rPr>
                      <m:t>answering</m:t>
                    </m:r>
                    <m:r>
                      <a:rPr lang="en-US" sz="2800" i="0" dirty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i="0" dirty="0">
                        <a:latin typeface="Cambria Math"/>
                      </a:rPr>
                      <m:t>question</m:t>
                    </m:r>
                    <m:r>
                      <a:rPr lang="en-US" sz="2800" i="0" dirty="0">
                        <a:latin typeface="Cambria Math"/>
                      </a:rPr>
                      <m:t> </m:t>
                    </m:r>
                    <m:r>
                      <a:rPr lang="en-US" sz="2800" i="1" dirty="0" smtClean="0">
                        <a:latin typeface="Cambria Math"/>
                      </a:rPr>
                      <m:t>2)</m:t>
                    </m:r>
                  </m:oMath>
                </a14:m>
                <a:endParaRPr lang="en-US" sz="2800" i="1" dirty="0">
                  <a:latin typeface="Cambria Math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2800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/>
                  <a:t>:</a:t>
                </a:r>
                <a:r>
                  <a:rPr lang="en-US" sz="2800" i="1" dirty="0">
                    <a:latin typeface="Cambria Math"/>
                  </a:rPr>
                  <a:t> </a:t>
                </a:r>
                <a:r>
                  <a:rPr lang="en-US" sz="2800" dirty="0"/>
                  <a:t>prize for question 1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/>
                  <a:t>:</a:t>
                </a:r>
                <a:r>
                  <a:rPr lang="en-US" sz="2800" i="1" dirty="0">
                    <a:latin typeface="Cambria Math"/>
                  </a:rPr>
                  <a:t> </a:t>
                </a:r>
                <a:r>
                  <a:rPr lang="en-US" sz="2800" dirty="0"/>
                  <a:t>prize for question 2 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56841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Quiz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Answer question 1 first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/>
                        </a:rPr>
                        <m:t> </m:t>
                      </m:r>
                      <m:r>
                        <a:rPr lang="en-US" b="1" i="0" smtClean="0">
                          <a:latin typeface="Cambria Math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Answer question 2 first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/>
                        </a:rPr>
                        <m:t> </m:t>
                      </m:r>
                      <m:r>
                        <a:rPr lang="en-US" b="1" i="0">
                          <a:latin typeface="Cambria Math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𝑋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39377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Quiz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It is optimal to answer question 1 first if and only if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HK" b="0" i="1" smtClean="0">
                          <a:latin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Or equivalently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≥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Rule: Order the questions in decreasing value of the expression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𝑝𝑣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/>
                      </a:rPr>
                      <m:t>/(1−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/>
                      </a:rPr>
                      <m:t>𝑝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55763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Basic Concepts</a:t>
            </a:r>
          </a:p>
          <a:p>
            <a:r>
              <a:rPr lang="en-US" dirty="0"/>
              <a:t>Probability Mass Function</a:t>
            </a:r>
          </a:p>
          <a:p>
            <a:r>
              <a:rPr lang="en-US" dirty="0"/>
              <a:t>Functions of Random Variables</a:t>
            </a:r>
          </a:p>
          <a:p>
            <a:r>
              <a:rPr lang="en-US" dirty="0"/>
              <a:t>Expectation, Mean, and Variance</a:t>
            </a:r>
          </a:p>
          <a:p>
            <a:r>
              <a:rPr lang="en-US" dirty="0">
                <a:solidFill>
                  <a:srgbClr val="FF0000"/>
                </a:solidFill>
              </a:rPr>
              <a:t>Joint PMFs of Multiple Random Variables</a:t>
            </a:r>
          </a:p>
          <a:p>
            <a:r>
              <a:rPr lang="en-US" dirty="0"/>
              <a:t>Conditioning</a:t>
            </a:r>
          </a:p>
          <a:p>
            <a:r>
              <a:rPr lang="en-US" dirty="0"/>
              <a:t>Independence</a:t>
            </a:r>
          </a:p>
        </p:txBody>
      </p:sp>
    </p:spTree>
    <p:extLst>
      <p:ext uri="{BB962C8B-B14F-4D97-AF65-F5344CB8AC3E}">
        <p14:creationId xmlns:p14="http://schemas.microsoft.com/office/powerpoint/2010/main" val="341428497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Multiple Random Variables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Probabilistic models often involve </a:t>
            </a:r>
            <a:r>
              <a:rPr lang="en-US" dirty="0">
                <a:solidFill>
                  <a:srgbClr val="FF0000"/>
                </a:solidFill>
              </a:rPr>
              <a:t>several random variables </a:t>
            </a:r>
            <a:r>
              <a:rPr lang="en-US" dirty="0"/>
              <a:t>of interest. 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Example: </a:t>
            </a:r>
            <a:r>
              <a:rPr lang="en-US" dirty="0"/>
              <a:t>In a medical diagnosis context, the results of </a:t>
            </a:r>
            <a:r>
              <a:rPr lang="en-US" dirty="0">
                <a:solidFill>
                  <a:srgbClr val="FF0000"/>
                </a:solidFill>
              </a:rPr>
              <a:t>several tests </a:t>
            </a:r>
            <a:r>
              <a:rPr lang="en-US" dirty="0"/>
              <a:t>may be significant.</a:t>
            </a:r>
          </a:p>
          <a:p>
            <a:r>
              <a:rPr lang="en-US" dirty="0">
                <a:solidFill>
                  <a:srgbClr val="FF0000"/>
                </a:solidFill>
              </a:rPr>
              <a:t>Example: </a:t>
            </a:r>
            <a:r>
              <a:rPr lang="en-US" dirty="0"/>
              <a:t>In a networking context, the workloads of </a:t>
            </a:r>
            <a:r>
              <a:rPr lang="en-US" dirty="0">
                <a:solidFill>
                  <a:srgbClr val="FF0000"/>
                </a:solidFill>
              </a:rPr>
              <a:t>several gateways </a:t>
            </a:r>
            <a:r>
              <a:rPr lang="en-US" dirty="0"/>
              <a:t>may be of interest.</a:t>
            </a:r>
          </a:p>
        </p:txBody>
      </p:sp>
    </p:spTree>
    <p:extLst>
      <p:ext uri="{BB962C8B-B14F-4D97-AF65-F5344CB8AC3E}">
        <p14:creationId xmlns:p14="http://schemas.microsoft.com/office/powerpoint/2010/main" val="3812268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Main Concepts Related to Random Variables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associate with each random variable certain “averages” of interest, such as the </a:t>
            </a:r>
            <a:r>
              <a:rPr lang="en-US" dirty="0">
                <a:solidFill>
                  <a:srgbClr val="FF0000"/>
                </a:solidFill>
              </a:rPr>
              <a:t>mean</a:t>
            </a:r>
            <a:r>
              <a:rPr lang="en-US" dirty="0"/>
              <a:t> and the </a:t>
            </a:r>
            <a:r>
              <a:rPr lang="en-US" dirty="0">
                <a:solidFill>
                  <a:srgbClr val="FF0000"/>
                </a:solidFill>
              </a:rPr>
              <a:t>variance</a:t>
            </a:r>
            <a:r>
              <a:rPr lang="en-US" dirty="0"/>
              <a:t>.</a:t>
            </a:r>
          </a:p>
          <a:p>
            <a:r>
              <a:rPr lang="en-US" dirty="0"/>
              <a:t>A random variable can be </a:t>
            </a:r>
            <a:r>
              <a:rPr lang="en-US" dirty="0">
                <a:solidFill>
                  <a:srgbClr val="FF0000"/>
                </a:solidFill>
              </a:rPr>
              <a:t>conditioned</a:t>
            </a:r>
            <a:r>
              <a:rPr lang="en-US" dirty="0"/>
              <a:t> on an event or on another random variable.</a:t>
            </a:r>
          </a:p>
          <a:p>
            <a:r>
              <a:rPr lang="en-US" dirty="0"/>
              <a:t>Notion of</a:t>
            </a:r>
            <a:r>
              <a:rPr lang="en-US" dirty="0">
                <a:solidFill>
                  <a:srgbClr val="FF0000"/>
                </a:solidFill>
              </a:rPr>
              <a:t> independence </a:t>
            </a:r>
            <a:r>
              <a:rPr lang="en-US" dirty="0"/>
              <a:t>of a random variable from an event or from another random variable.</a:t>
            </a:r>
          </a:p>
          <a:p>
            <a:r>
              <a:rPr lang="en-HK" dirty="0"/>
              <a:t>We’ll talk about all these in this lecture.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47969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Joint PMFs of Multiple Random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Consider two discrete random variables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/>
                  <a:t> associated with the same experiment.</a:t>
                </a:r>
              </a:p>
              <a:p>
                <a:r>
                  <a:rPr lang="en-US" dirty="0"/>
                  <a:t>The </a:t>
                </a:r>
                <a:r>
                  <a:rPr lang="en-US" dirty="0">
                    <a:solidFill>
                      <a:srgbClr val="FF0000"/>
                    </a:solidFill>
                  </a:rPr>
                  <a:t>joint PMF</a:t>
                </a:r>
                <a:r>
                  <a:rPr lang="en-US" dirty="0"/>
                  <a:t> of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𝑌</m:t>
                    </m:r>
                    <m:r>
                      <a:rPr lang="en-US" i="1" dirty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/>
                  <a:t>is denoted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𝑌</m:t>
                        </m:r>
                      </m:sub>
                    </m:sSub>
                  </m:oMath>
                </a14:m>
                <a:r>
                  <a:rPr lang="en-US" dirty="0"/>
                  <a:t>. It specifies the probability of the values that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/>
                  <a:t> can take.</a:t>
                </a:r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 is a pair of values that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𝑌</m:t>
                        </m:r>
                      </m:e>
                    </m:d>
                  </m:oMath>
                </a14:m>
                <a:r>
                  <a:rPr lang="en-US" dirty="0"/>
                  <a:t> can take, then the probability mass of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err="1" smtClean="0">
                            <a:latin typeface="Cambria Math"/>
                          </a:rPr>
                          <m:t>𝑥</m:t>
                        </m:r>
                        <m:r>
                          <a:rPr lang="en-US" i="1" dirty="0" err="1" smtClean="0">
                            <a:latin typeface="Cambria Math"/>
                          </a:rPr>
                          <m:t>,</m:t>
                        </m:r>
                        <m:r>
                          <a:rPr lang="en-US" i="1" dirty="0" err="1" smtClean="0">
                            <a:latin typeface="Cambria Math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 is the probability of the event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/>
                          </a:rPr>
                          <m:t>𝑋</m:t>
                        </m:r>
                        <m:r>
                          <a:rPr lang="en-US" i="1" dirty="0" smtClean="0">
                            <a:latin typeface="Cambria Math"/>
                          </a:rPr>
                          <m:t>=</m:t>
                        </m:r>
                        <m:r>
                          <a:rPr lang="en-US" i="1" dirty="0" err="1" smtClean="0">
                            <a:latin typeface="Cambria Math"/>
                          </a:rPr>
                          <m:t>𝑥</m:t>
                        </m:r>
                        <m:r>
                          <a:rPr lang="en-US" i="1" dirty="0" err="1" smtClean="0">
                            <a:latin typeface="Cambria Math"/>
                          </a:rPr>
                          <m:t>,</m:t>
                        </m:r>
                        <m:r>
                          <a:rPr lang="en-US" i="1" dirty="0" err="1" smtClean="0">
                            <a:latin typeface="Cambria Math"/>
                          </a:rPr>
                          <m:t>𝑌</m:t>
                        </m:r>
                        <m:r>
                          <a:rPr lang="en-US" i="1" dirty="0" smtClean="0">
                            <a:latin typeface="Cambria Math"/>
                          </a:rPr>
                          <m:t>=</m:t>
                        </m:r>
                        <m:r>
                          <a:rPr lang="en-US" i="1" dirty="0" smtClean="0">
                            <a:latin typeface="Cambria Math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i="1" dirty="0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s-ES" i="1" dirty="0" smtClean="0">
                              <a:latin typeface="Cambria Math"/>
                            </a:rPr>
                            <m:t>𝑋</m:t>
                          </m:r>
                          <m:r>
                            <a:rPr lang="en-US" b="0" i="1" dirty="0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dirty="0" smtClean="0">
                              <a:latin typeface="Cambria Math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s-ES" b="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i="1" dirty="0">
                              <a:latin typeface="Cambria Math"/>
                            </a:rPr>
                            <m:t>𝑥</m:t>
                          </m:r>
                          <m:r>
                            <a:rPr lang="en-US" b="0" i="1" dirty="0" smtClean="0">
                              <a:latin typeface="Cambria Math"/>
                            </a:rPr>
                            <m:t>,</m:t>
                          </m:r>
                          <m:r>
                            <a:rPr lang="es-ES" i="1" dirty="0">
                              <a:latin typeface="Cambria Math"/>
                            </a:rPr>
                            <m:t> </m:t>
                          </m:r>
                          <m:r>
                            <a:rPr lang="es-ES" i="1" dirty="0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s-ES" i="1" dirty="0">
                          <a:latin typeface="Cambria Math"/>
                        </a:rPr>
                        <m:t>=</m:t>
                      </m:r>
                      <m:r>
                        <a:rPr lang="es-ES" i="1" dirty="0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s-E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i="1" dirty="0">
                              <a:latin typeface="Cambria Math"/>
                            </a:rPr>
                            <m:t>𝑋</m:t>
                          </m:r>
                          <m:r>
                            <a:rPr lang="es-ES" i="1" dirty="0">
                              <a:latin typeface="Cambria Math"/>
                            </a:rPr>
                            <m:t>=</m:t>
                          </m:r>
                          <m:r>
                            <a:rPr lang="es-ES" i="1" dirty="0">
                              <a:latin typeface="Cambria Math"/>
                            </a:rPr>
                            <m:t>𝑥</m:t>
                          </m:r>
                          <m:r>
                            <a:rPr lang="en-US" b="0" i="1" dirty="0" smtClean="0">
                              <a:latin typeface="Cambria Math"/>
                            </a:rPr>
                            <m:t>,</m:t>
                          </m:r>
                          <m:r>
                            <a:rPr lang="es-ES" i="1" dirty="0">
                              <a:latin typeface="Cambria Math"/>
                            </a:rPr>
                            <m:t> </m:t>
                          </m:r>
                          <m:r>
                            <a:rPr lang="es-ES" i="1" dirty="0">
                              <a:latin typeface="Cambria Math"/>
                            </a:rPr>
                            <m:t>𝑌</m:t>
                          </m:r>
                          <m:r>
                            <a:rPr lang="es-ES" i="1" dirty="0">
                              <a:latin typeface="Cambria Math"/>
                            </a:rPr>
                            <m:t>=</m:t>
                          </m:r>
                          <m:r>
                            <a:rPr lang="es-ES" i="1" dirty="0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b="0" i="1" dirty="0" smtClean="0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1750" r="-1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04348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joint PMF determines the probability of any event that can be specified in terms of the random variables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r>
                  <a:rPr lang="en-US" dirty="0"/>
                  <a:t>For example, if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𝐴</m:t>
                    </m:r>
                  </m:oMath>
                </a14:m>
                <a:r>
                  <a:rPr lang="en-US" dirty="0"/>
                  <a:t> is the set of all pairs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(</m:t>
                    </m:r>
                    <m:r>
                      <a:rPr lang="en-US" i="1" dirty="0" err="1">
                        <a:latin typeface="Cambria Math"/>
                      </a:rPr>
                      <m:t>𝑥</m:t>
                    </m:r>
                    <m:r>
                      <a:rPr lang="en-US" i="1" dirty="0" err="1">
                        <a:latin typeface="Cambria Math"/>
                      </a:rPr>
                      <m:t>,</m:t>
                    </m:r>
                    <m:r>
                      <a:rPr lang="en-US" i="1" dirty="0" err="1">
                        <a:latin typeface="Cambria Math"/>
                      </a:rPr>
                      <m:t>𝑦</m:t>
                    </m:r>
                    <m:r>
                      <a:rPr lang="en-US" i="1" dirty="0">
                        <a:latin typeface="Cambria Math"/>
                      </a:rPr>
                      <m:t>) </m:t>
                    </m:r>
                  </m:oMath>
                </a14:m>
                <a:r>
                  <a:rPr lang="en-US" dirty="0"/>
                  <a:t>that have a certain property, then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𝑋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𝑌</m:t>
                              </m:r>
                            </m:e>
                          </m:d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∈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∈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𝐴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𝑋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𝑌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𝑦</m:t>
                          </m:r>
                          <m:r>
                            <a:rPr lang="en-US" i="1">
                              <a:latin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83115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Joint PMFs of Multiple Random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The PMFs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𝑌</m:t>
                    </m:r>
                  </m:oMath>
                </a14:m>
                <a:endParaRPr lang="en-US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i="1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𝑦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𝑋</m:t>
                            </m:r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,</m:t>
                            </m:r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𝑌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𝑦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)</m:t>
                        </m:r>
                      </m:e>
                    </m:nary>
                    <m:r>
                      <a:rPr lang="en-US" b="0" i="1" smtClean="0">
                        <a:latin typeface="Cambria Math"/>
                      </a:rPr>
                      <m:t>,</m:t>
                    </m:r>
                    <m:r>
                      <a:rPr lang="en-US" i="1">
                        <a:latin typeface="Cambria Math"/>
                      </a:rPr>
                      <m:t> </m:t>
                    </m:r>
                    <m:r>
                      <a:rPr lang="en-US" b="0" i="1" smtClean="0"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US" i="1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𝑋</m:t>
                            </m:r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,</m:t>
                            </m:r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𝑌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𝑦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The formula can be verified by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                     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                                 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/>
                          </a:rPr>
                          <m:t>𝑦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/>
                          </a:rPr>
                          <m:t>𝑃</m:t>
                        </m:r>
                        <m:r>
                          <a:rPr lang="en-US" b="0" i="1" smtClean="0">
                            <a:latin typeface="Cambria Math"/>
                          </a:rPr>
                          <m:t>(</m:t>
                        </m:r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  <m:r>
                          <a:rPr lang="en-US" b="0" i="1" smtClean="0">
                            <a:latin typeface="Cambria Math"/>
                          </a:rPr>
                          <m:t>=</m:t>
                        </m:r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𝑌</m:t>
                        </m:r>
                        <m:r>
                          <a:rPr lang="en-US" b="0" i="1" smtClean="0">
                            <a:latin typeface="Cambria Math"/>
                          </a:rPr>
                          <m:t>=</m:t>
                        </m:r>
                        <m:r>
                          <a:rPr lang="en-US" b="0" i="1" smtClean="0">
                            <a:latin typeface="Cambria Math"/>
                          </a:rPr>
                          <m:t>𝑦</m:t>
                        </m:r>
                        <m:r>
                          <a:rPr lang="en-US" b="0" i="1" smtClean="0">
                            <a:latin typeface="Cambria Math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                                 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/>
                          </a:rPr>
                          <m:t>𝑦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𝑋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𝑌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(</m:t>
                        </m:r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𝑦</m:t>
                        </m:r>
                        <m:r>
                          <a:rPr lang="en-US" b="0" i="1" smtClean="0">
                            <a:latin typeface="Cambria Math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𝑌</m:t>
                        </m:r>
                      </m:sub>
                    </m:sSub>
                  </m:oMath>
                </a14:m>
                <a:r>
                  <a:rPr lang="en-US" dirty="0"/>
                  <a:t> are the </a:t>
                </a:r>
                <a:r>
                  <a:rPr lang="en-US" dirty="0">
                    <a:solidFill>
                      <a:srgbClr val="FF0000"/>
                    </a:solidFill>
                  </a:rPr>
                  <a:t>marginal PMF</a:t>
                </a:r>
                <a:r>
                  <a:rPr lang="en-US" dirty="0"/>
                  <a:t>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388886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Joint PMFs of Multiple Random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4800600" cy="4530725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Computing the marginal MPFs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33CC"/>
                            </a:solidFill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33CC"/>
                            </a:solidFill>
                            <a:latin typeface="Cambria Math"/>
                          </a:rPr>
                          <m:t>𝑌</m:t>
                        </m:r>
                      </m:sub>
                    </m:sSub>
                  </m:oMath>
                </a14:m>
                <a:r>
                  <a:rPr lang="en-US" dirty="0"/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𝑌</m:t>
                        </m:r>
                      </m:sub>
                    </m:sSub>
                  </m:oMath>
                </a14:m>
                <a:r>
                  <a:rPr lang="en-US" dirty="0"/>
                  <a:t> from table.</a:t>
                </a:r>
              </a:p>
              <a:p>
                <a:endParaRPr lang="en-US" dirty="0"/>
              </a:p>
              <a:p>
                <a:r>
                  <a:rPr lang="en-US" dirty="0"/>
                  <a:t>The joint PMF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𝑋</m:t>
                        </m:r>
                        <m:r>
                          <a:rPr lang="en-US" i="1">
                            <a:latin typeface="Cambria Math"/>
                          </a:rPr>
                          <m:t>,</m:t>
                        </m:r>
                        <m:r>
                          <a:rPr lang="en-US" i="1">
                            <a:latin typeface="Cambria Math"/>
                          </a:rPr>
                          <m:t>𝑌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en-US" dirty="0"/>
                  <a:t>is arranged in a </a:t>
                </a:r>
                <a:r>
                  <a:rPr lang="en-US" dirty="0">
                    <a:solidFill>
                      <a:srgbClr val="FF0000"/>
                    </a:solidFill>
                  </a:rPr>
                  <a:t>two-dimensional table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4800600" cy="4530725"/>
              </a:xfrm>
              <a:blipFill rotWithShape="1">
                <a:blip r:embed="rId3"/>
                <a:stretch>
                  <a:fillRect l="-1015" t="-1750" r="-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062911"/>
            <a:ext cx="3541713" cy="2782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705111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Joint PMFs of Multiple Random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4419600" cy="4530725"/>
              </a:xfrm>
            </p:spPr>
            <p:txBody>
              <a:bodyPr/>
              <a:lstStyle/>
              <a:p>
                <a:r>
                  <a:rPr lang="en-US" dirty="0"/>
                  <a:t>The marginal PMF of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FF0000"/>
                        </a:solidFill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033CC"/>
                        </a:solidFill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/>
                  <a:t> at a given value is obtained by adding the table entries along a corresponding </a:t>
                </a:r>
                <a:r>
                  <a:rPr lang="en-US" dirty="0">
                    <a:solidFill>
                      <a:srgbClr val="FF0000"/>
                    </a:solidFill>
                  </a:rPr>
                  <a:t>column</a:t>
                </a:r>
                <a:r>
                  <a:rPr lang="en-US" dirty="0"/>
                  <a:t> or </a:t>
                </a:r>
                <a:r>
                  <a:rPr lang="en-US" dirty="0">
                    <a:solidFill>
                      <a:srgbClr val="0033CC"/>
                    </a:solidFill>
                  </a:rPr>
                  <a:t>row</a:t>
                </a:r>
                <a:r>
                  <a:rPr lang="en-US" dirty="0"/>
                  <a:t>, respectively.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4419600" cy="4530725"/>
              </a:xfrm>
              <a:blipFill rotWithShape="1">
                <a:blip r:embed="rId3"/>
                <a:stretch>
                  <a:fillRect l="-1103" t="-1750" r="-3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062911"/>
            <a:ext cx="3541713" cy="2782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4390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Functions of Multiple Random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One can generate new random variables by applying </a:t>
                </a:r>
                <a:r>
                  <a:rPr lang="en-US" dirty="0">
                    <a:solidFill>
                      <a:srgbClr val="FF0000"/>
                    </a:solidFill>
                  </a:rPr>
                  <a:t>functions on several random variables</a:t>
                </a:r>
                <a:r>
                  <a:rPr lang="en-US" dirty="0"/>
                  <a:t>.</a:t>
                </a:r>
              </a:p>
              <a:p>
                <a:r>
                  <a:rPr lang="en-US" dirty="0"/>
                  <a:t>Consider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𝑍</m:t>
                    </m:r>
                    <m:r>
                      <a:rPr lang="en-US" i="1" dirty="0" smtClean="0">
                        <a:latin typeface="Cambria Math"/>
                      </a:rPr>
                      <m:t>=</m:t>
                    </m:r>
                    <m:r>
                      <a:rPr lang="en-US" i="1" dirty="0" smtClean="0">
                        <a:latin typeface="Cambria Math"/>
                      </a:rPr>
                      <m:t>𝑔</m:t>
                    </m:r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i="1" dirty="0" smtClean="0">
                        <a:latin typeface="Cambria Math"/>
                      </a:rPr>
                      <m:t>𝑋</m:t>
                    </m:r>
                    <m:r>
                      <a:rPr lang="en-US" i="1" dirty="0" smtClean="0">
                        <a:latin typeface="Cambria Math"/>
                      </a:rPr>
                      <m:t>,</m:t>
                    </m:r>
                    <m:r>
                      <a:rPr lang="en-US" i="1" dirty="0" smtClean="0">
                        <a:latin typeface="Cambria Math"/>
                      </a:rPr>
                      <m:t>𝑌</m:t>
                    </m:r>
                    <m:r>
                      <a:rPr lang="en-US" i="1" dirty="0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Its PMF can be calculated from the joint PMF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𝑌</m:t>
                        </m:r>
                      </m:sub>
                    </m:sSub>
                  </m:oMath>
                </a14:m>
                <a:r>
                  <a:rPr lang="en-US" dirty="0"/>
                  <a:t> according to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𝑍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/>
                            </a:rPr>
                            <m:t>{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)|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𝑔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𝑧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}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𝑋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𝑌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1750" r="-1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68145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Functions of Multiple Random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</a:t>
                </a:r>
                <a:r>
                  <a:rPr lang="en-US" dirty="0">
                    <a:solidFill>
                      <a:srgbClr val="FF0000"/>
                    </a:solidFill>
                  </a:rPr>
                  <a:t>expected value rule </a:t>
                </a:r>
                <a:r>
                  <a:rPr lang="en-US" dirty="0"/>
                  <a:t>for multiple variables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𝑔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𝑋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𝑌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</m:sub>
                        <m:sup/>
                        <m:e>
                          <m:r>
                            <a:rPr lang="en-US" b="0" i="1" smtClean="0">
                              <a:latin typeface="Cambria Math"/>
                            </a:rPr>
                            <m:t>𝑔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𝑋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𝑌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For special case,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𝑔</m:t>
                    </m:r>
                  </m:oMath>
                </a14:m>
                <a:r>
                  <a:rPr lang="en-US" dirty="0"/>
                  <a:t> is </a:t>
                </a:r>
                <a:r>
                  <a:rPr lang="en-US" dirty="0">
                    <a:solidFill>
                      <a:srgbClr val="FF0000"/>
                    </a:solidFill>
                  </a:rPr>
                  <a:t>linear</a:t>
                </a:r>
                <a:r>
                  <a:rPr lang="en-US" dirty="0"/>
                  <a:t> and of the form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𝑎𝑋</m:t>
                    </m:r>
                    <m:r>
                      <a:rPr lang="en-US" i="1" dirty="0" smtClean="0">
                        <a:latin typeface="Cambria Math"/>
                      </a:rPr>
                      <m:t>+</m:t>
                    </m:r>
                    <m:r>
                      <a:rPr lang="en-US" i="1" dirty="0" smtClean="0">
                        <a:latin typeface="Cambria Math"/>
                      </a:rPr>
                      <m:t>𝑏𝑌</m:t>
                    </m:r>
                    <m:r>
                      <a:rPr lang="en-US" i="1" dirty="0" smtClean="0">
                        <a:latin typeface="Cambria Math"/>
                      </a:rPr>
                      <m:t>+</m:t>
                    </m:r>
                    <m:r>
                      <a:rPr lang="en-US" i="1" dirty="0" smtClean="0">
                        <a:latin typeface="Cambria Math"/>
                      </a:rPr>
                      <m:t>𝑐</m:t>
                    </m:r>
                  </m:oMath>
                </a14:m>
                <a:r>
                  <a:rPr lang="en-US" dirty="0"/>
                  <a:t>, we have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𝑎𝑋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𝑏𝑌</m:t>
                          </m:r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𝑐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𝑎</m:t>
                      </m:r>
                      <m:r>
                        <a:rPr lang="en-US" b="1" i="0" smtClean="0">
                          <a:latin typeface="Cambria Math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/>
                        </a:rPr>
                        <m:t>𝑏</m:t>
                      </m:r>
                      <m:r>
                        <a:rPr lang="en-US" b="1" i="0" smtClean="0">
                          <a:latin typeface="Cambria Math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𝑌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/>
                        </a:rPr>
                        <m:t>𝑐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“</a:t>
                </a:r>
                <a:r>
                  <a:rPr lang="en-US" dirty="0">
                    <a:solidFill>
                      <a:srgbClr val="7030A0"/>
                    </a:solidFill>
                  </a:rPr>
                  <a:t>linearity of expectation</a:t>
                </a:r>
                <a:r>
                  <a:rPr lang="en-US" dirty="0"/>
                  <a:t>” --- regardless of dependence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593" t="-1750" r="-1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995020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than Two Random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We can also consider three or more random variables.</a:t>
                </a:r>
              </a:p>
              <a:p>
                <a:r>
                  <a:rPr lang="en-US" dirty="0"/>
                  <a:t>The </a:t>
                </a:r>
                <a:r>
                  <a:rPr lang="en-US" dirty="0">
                    <a:solidFill>
                      <a:srgbClr val="FF0000"/>
                    </a:solidFill>
                  </a:rPr>
                  <a:t>joint PMF</a:t>
                </a:r>
                <a:r>
                  <a:rPr lang="en-US" dirty="0"/>
                  <a:t> of </a:t>
                </a:r>
                <a:r>
                  <a:rPr lang="en-US" dirty="0">
                    <a:solidFill>
                      <a:srgbClr val="FF0000"/>
                    </a:solidFill>
                  </a:rPr>
                  <a:t>three random variables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,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/>
                      </a:rPr>
                      <m:t> </m:t>
                    </m:r>
                    <m:r>
                      <a:rPr lang="en-US" b="0" i="1" dirty="0" smtClean="0">
                        <a:latin typeface="Cambria Math"/>
                      </a:rPr>
                      <m:t> </m:t>
                    </m:r>
                    <m:r>
                      <a:rPr lang="en-US" i="1" dirty="0" smtClean="0"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/>
                  <a:t>,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𝑍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𝑍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𝑍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  <a:p>
                <a:r>
                  <a:rPr lang="en-US" dirty="0"/>
                  <a:t>The </a:t>
                </a:r>
                <a:r>
                  <a:rPr lang="en-US" dirty="0">
                    <a:solidFill>
                      <a:srgbClr val="FF0000"/>
                    </a:solidFill>
                  </a:rPr>
                  <a:t>marginal PMFs </a:t>
                </a:r>
                <a:r>
                  <a:rPr lang="en-US" dirty="0"/>
                  <a:t>are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/>
                          </a:rPr>
                          <m:t>𝑧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𝑋</m:t>
                            </m:r>
                            <m:r>
                              <a:rPr lang="en-US" i="1">
                                <a:latin typeface="Cambria Math"/>
                              </a:rPr>
                              <m:t>,</m:t>
                            </m:r>
                            <m:r>
                              <a:rPr lang="en-US" i="1">
                                <a:latin typeface="Cambria Math"/>
                              </a:rPr>
                              <m:t>𝑌</m:t>
                            </m:r>
                            <m:r>
                              <a:rPr lang="en-US" i="1">
                                <a:latin typeface="Cambria Math"/>
                              </a:rPr>
                              <m:t>,</m:t>
                            </m:r>
                            <m:r>
                              <a:rPr lang="en-US" i="1">
                                <a:latin typeface="Cambria Math"/>
                              </a:rPr>
                              <m:t>𝑍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i="1">
                                <a:latin typeface="Cambria Math"/>
                              </a:rPr>
                              <m:t>,</m:t>
                            </m:r>
                            <m:r>
                              <a:rPr lang="en-US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i="1">
                                <a:latin typeface="Cambria Math"/>
                              </a:rPr>
                              <m:t>,</m:t>
                            </m:r>
                            <m:r>
                              <a:rPr lang="en-US" i="1">
                                <a:latin typeface="Cambria Math"/>
                              </a:rPr>
                              <m:t>𝑧</m:t>
                            </m:r>
                          </m:e>
                        </m:d>
                      </m:e>
                    </m:nary>
                  </m:oMath>
                </a14:m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r>
                  <a:rPr lang="en-US" dirty="0"/>
                  <a:t>    and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/>
                          </a:rPr>
                          <m:t>𝑦</m:t>
                        </m:r>
                      </m:sub>
                      <m:sup/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i="1">
                                <a:latin typeface="Cambria Math"/>
                              </a:rPr>
                              <m:t>𝑧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𝑋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,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𝑌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,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𝑍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,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𝑦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,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𝑧</m:t>
                                </m:r>
                              </m:e>
                            </m:d>
                          </m:e>
                        </m:nary>
                      </m:e>
                    </m:nary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2826" r="-2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398501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than Two Random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</a:t>
                </a:r>
                <a:r>
                  <a:rPr lang="en-US" dirty="0">
                    <a:solidFill>
                      <a:srgbClr val="FF0000"/>
                    </a:solidFill>
                  </a:rPr>
                  <a:t>expected value rule </a:t>
                </a:r>
                <a:r>
                  <a:rPr lang="en-US" dirty="0"/>
                  <a:t>for functions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1" i="0" smtClean="0"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𝑔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𝑋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𝑌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𝑍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/>
                          </a:rPr>
                          <m:t>𝑥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𝑦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𝑧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/>
                          </a:rPr>
                          <m:t>𝑔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𝑧</m:t>
                            </m:r>
                          </m:e>
                        </m:d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𝑋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𝑌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𝑍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(</m:t>
                        </m:r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𝑦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𝑧</m:t>
                        </m:r>
                        <m:r>
                          <a:rPr lang="en-US" b="0" i="1" smtClean="0">
                            <a:latin typeface="Cambria Math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𝑔</m:t>
                    </m:r>
                  </m:oMath>
                </a14:m>
                <a:r>
                  <a:rPr lang="en-US" dirty="0"/>
                  <a:t> is </a:t>
                </a:r>
                <a:r>
                  <a:rPr lang="en-US" dirty="0">
                    <a:solidFill>
                      <a:srgbClr val="FF0000"/>
                    </a:solidFill>
                  </a:rPr>
                  <a:t>linear</a:t>
                </a:r>
                <a:r>
                  <a:rPr lang="en-US" dirty="0"/>
                  <a:t> and of the form </a:t>
                </a:r>
                <a:br>
                  <a:rPr lang="en-US" b="0" i="1" dirty="0">
                    <a:latin typeface="Cambria Math"/>
                  </a:rPr>
                </a:b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/>
                      </a:rPr>
                      <m:t>𝑔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/>
                          </a:rPr>
                          <m:t>𝑋</m:t>
                        </m:r>
                        <m:r>
                          <a:rPr lang="en-US" b="0" i="1" dirty="0" smtClean="0">
                            <a:latin typeface="Cambria Math"/>
                          </a:rPr>
                          <m:t>,</m:t>
                        </m:r>
                        <m:r>
                          <a:rPr lang="en-US" b="0" i="1" dirty="0" smtClean="0">
                            <a:latin typeface="Cambria Math"/>
                          </a:rPr>
                          <m:t>𝑌</m:t>
                        </m:r>
                        <m:r>
                          <a:rPr lang="en-US" b="0" i="1" dirty="0" smtClean="0">
                            <a:latin typeface="Cambria Math"/>
                          </a:rPr>
                          <m:t>,</m:t>
                        </m:r>
                        <m:r>
                          <a:rPr lang="en-US" b="0" i="1" dirty="0" smtClean="0">
                            <a:latin typeface="Cambria Math"/>
                          </a:rPr>
                          <m:t>𝑍</m:t>
                        </m:r>
                      </m:e>
                    </m:d>
                    <m:r>
                      <a:rPr lang="en-US" b="0" i="1" dirty="0" smtClean="0">
                        <a:latin typeface="Cambria Math"/>
                      </a:rPr>
                      <m:t>=</m:t>
                    </m:r>
                    <m:r>
                      <a:rPr lang="en-US" i="1" dirty="0" smtClean="0">
                        <a:latin typeface="Cambria Math"/>
                      </a:rPr>
                      <m:t>𝑎𝑋</m:t>
                    </m:r>
                    <m:r>
                      <a:rPr lang="en-US" i="1" dirty="0" smtClean="0">
                        <a:latin typeface="Cambria Math"/>
                      </a:rPr>
                      <m:t>+</m:t>
                    </m:r>
                    <m:r>
                      <a:rPr lang="en-US" i="1" dirty="0" smtClean="0">
                        <a:latin typeface="Cambria Math"/>
                      </a:rPr>
                      <m:t>𝑏𝑌</m:t>
                    </m:r>
                    <m:r>
                      <a:rPr lang="en-US" i="1" dirty="0" smtClean="0">
                        <a:latin typeface="Cambria Math"/>
                      </a:rPr>
                      <m:t>+</m:t>
                    </m:r>
                    <m:r>
                      <a:rPr lang="en-US" i="1" dirty="0" smtClean="0">
                        <a:latin typeface="Cambria Math"/>
                      </a:rPr>
                      <m:t>𝑐𝑍</m:t>
                    </m:r>
                    <m:r>
                      <a:rPr lang="en-US" i="1" dirty="0" smtClean="0">
                        <a:latin typeface="Cambria Math"/>
                      </a:rPr>
                      <m:t>+</m:t>
                    </m:r>
                    <m:r>
                      <a:rPr lang="en-US" i="1" dirty="0" smtClean="0">
                        <a:latin typeface="Cambria Math"/>
                      </a:rPr>
                      <m:t>𝑑</m:t>
                    </m:r>
                  </m:oMath>
                </a14:m>
                <a:br>
                  <a:rPr lang="en-US" dirty="0"/>
                </a:br>
                <a:r>
                  <a:rPr lang="en-US" dirty="0"/>
                  <a:t>then</a:t>
                </a:r>
              </a:p>
              <a:p>
                <a:pPr marL="0" indent="0">
                  <a:buNone/>
                </a:pPr>
                <a:r>
                  <a:rPr lang="en-US" b="1" dirty="0"/>
                  <a:t>		</a:t>
                </a:r>
                <a14:m>
                  <m:oMath xmlns:m="http://schemas.openxmlformats.org/officeDocument/2006/math">
                    <m:r>
                      <a:rPr lang="pl-PL" b="1" i="0" dirty="0" smtClean="0"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pl-PL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l-PL" i="1" dirty="0" smtClean="0">
                            <a:latin typeface="Cambria Math"/>
                          </a:rPr>
                          <m:t>𝑎𝑋</m:t>
                        </m:r>
                        <m:r>
                          <a:rPr lang="pl-PL" i="1" dirty="0" smtClean="0">
                            <a:latin typeface="Cambria Math"/>
                          </a:rPr>
                          <m:t>+</m:t>
                        </m:r>
                        <m:r>
                          <a:rPr lang="pl-PL" i="1" dirty="0" smtClean="0">
                            <a:latin typeface="Cambria Math"/>
                          </a:rPr>
                          <m:t>𝑏𝑌</m:t>
                        </m:r>
                        <m:r>
                          <a:rPr lang="pl-PL" i="1" dirty="0" smtClean="0">
                            <a:latin typeface="Cambria Math"/>
                          </a:rPr>
                          <m:t>+</m:t>
                        </m:r>
                        <m:r>
                          <a:rPr lang="pl-PL" i="1" dirty="0" smtClean="0">
                            <a:latin typeface="Cambria Math"/>
                          </a:rPr>
                          <m:t>𝑐𝑍</m:t>
                        </m:r>
                        <m:r>
                          <a:rPr lang="pl-PL" i="1" dirty="0" smtClean="0">
                            <a:latin typeface="Cambria Math"/>
                          </a:rPr>
                          <m:t>+</m:t>
                        </m:r>
                        <m:r>
                          <a:rPr lang="pl-PL" i="1" dirty="0" smtClean="0">
                            <a:latin typeface="Cambria Math"/>
                          </a:rPr>
                          <m:t>𝑑</m:t>
                        </m:r>
                      </m:e>
                    </m:d>
                  </m:oMath>
                </a14:m>
                <a:r>
                  <a:rPr lang="en-US" i="1" dirty="0">
                    <a:latin typeface="Cambria Math"/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dirty="0"/>
                  <a:t>	     </a:t>
                </a:r>
                <a14:m>
                  <m:oMath xmlns:m="http://schemas.openxmlformats.org/officeDocument/2006/math">
                    <m:r>
                      <a:rPr lang="pl-PL" i="1" dirty="0" smtClean="0">
                        <a:latin typeface="Cambria Math"/>
                      </a:rPr>
                      <m:t>=</m:t>
                    </m:r>
                    <m:r>
                      <a:rPr lang="pl-PL" i="1" dirty="0" smtClean="0">
                        <a:latin typeface="Cambria Math"/>
                      </a:rPr>
                      <m:t>𝑎</m:t>
                    </m:r>
                    <m:r>
                      <a:rPr lang="pl-PL" b="1" i="0" dirty="0" smtClean="0">
                        <a:latin typeface="Cambria Math"/>
                      </a:rPr>
                      <m:t>𝐄</m:t>
                    </m:r>
                    <m:r>
                      <a:rPr lang="pl-PL" i="1" dirty="0" smtClean="0">
                        <a:latin typeface="Cambria Math"/>
                      </a:rPr>
                      <m:t>[</m:t>
                    </m:r>
                    <m:r>
                      <a:rPr lang="pl-PL" i="1" dirty="0" smtClean="0">
                        <a:latin typeface="Cambria Math"/>
                      </a:rPr>
                      <m:t>𝑋</m:t>
                    </m:r>
                    <m:r>
                      <a:rPr lang="pl-PL" i="1" dirty="0" smtClean="0">
                        <a:latin typeface="Cambria Math"/>
                      </a:rPr>
                      <m:t>]+</m:t>
                    </m:r>
                    <m:r>
                      <a:rPr lang="pl-PL" i="1" dirty="0" smtClean="0">
                        <a:latin typeface="Cambria Math"/>
                      </a:rPr>
                      <m:t>𝑏</m:t>
                    </m:r>
                    <m:r>
                      <a:rPr lang="pl-PL" b="1" i="0" dirty="0" smtClean="0">
                        <a:latin typeface="Cambria Math"/>
                      </a:rPr>
                      <m:t>𝐄</m:t>
                    </m:r>
                    <m:r>
                      <a:rPr lang="pl-PL" i="1" dirty="0" smtClean="0">
                        <a:latin typeface="Cambria Math"/>
                      </a:rPr>
                      <m:t>[</m:t>
                    </m:r>
                    <m:r>
                      <a:rPr lang="pl-PL" i="1" dirty="0" smtClean="0">
                        <a:latin typeface="Cambria Math"/>
                      </a:rPr>
                      <m:t>𝑌</m:t>
                    </m:r>
                    <m:r>
                      <a:rPr lang="pl-PL" i="1" dirty="0" smtClean="0">
                        <a:latin typeface="Cambria Math"/>
                      </a:rPr>
                      <m:t>]+</m:t>
                    </m:r>
                    <m:r>
                      <a:rPr lang="pl-PL" i="1" dirty="0" smtClean="0">
                        <a:latin typeface="Cambria Math"/>
                      </a:rPr>
                      <m:t>𝑐</m:t>
                    </m:r>
                    <m:r>
                      <a:rPr lang="pl-PL" b="1" i="0" dirty="0" smtClean="0">
                        <a:latin typeface="Cambria Math"/>
                      </a:rPr>
                      <m:t>𝐄</m:t>
                    </m:r>
                    <m:r>
                      <a:rPr lang="pl-PL" i="1" dirty="0" smtClean="0">
                        <a:latin typeface="Cambria Math"/>
                      </a:rPr>
                      <m:t>[</m:t>
                    </m:r>
                    <m:r>
                      <a:rPr lang="pl-PL" i="1" dirty="0" smtClean="0">
                        <a:latin typeface="Cambria Math"/>
                      </a:rPr>
                      <m:t>𝑍</m:t>
                    </m:r>
                    <m:r>
                      <a:rPr lang="pl-PL" i="1" dirty="0" smtClean="0">
                        <a:latin typeface="Cambria Math"/>
                      </a:rPr>
                      <m:t>]+</m:t>
                    </m:r>
                    <m:r>
                      <a:rPr lang="pl-PL" i="1" dirty="0" smtClean="0">
                        <a:latin typeface="Cambria Math"/>
                      </a:rPr>
                      <m:t>𝑑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111047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than Two Random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Generalization</a:t>
                </a:r>
                <a:r>
                  <a:rPr lang="en-US" dirty="0"/>
                  <a:t> to more than three random variables.</a:t>
                </a:r>
              </a:p>
              <a:p>
                <a:endParaRPr lang="en-US" dirty="0"/>
              </a:p>
              <a:p>
                <a:r>
                  <a:rPr lang="en-US" dirty="0"/>
                  <a:t>For any random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i="1" dirty="0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i="1" dirty="0" smtClean="0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b="0" i="1" dirty="0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i="1" dirty="0" smtClean="0">
                        <a:latin typeface="Cambria Math"/>
                      </a:rPr>
                      <m:t>, . . . ,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err="1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i="1" dirty="0" err="1"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US" i="1" dirty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/>
                  <a:t>and any scalars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i="1" dirty="0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i="1" dirty="0" smtClean="0"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i="1" dirty="0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i="1" dirty="0" smtClean="0">
                        <a:latin typeface="Cambria Math"/>
                      </a:rPr>
                      <m:t>, . . . , 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b="0" i="1" dirty="0" smtClean="0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, we have</a:t>
                </a:r>
                <a:endParaRPr lang="en-US" b="0" i="1" dirty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+⋯+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b="1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b="1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+⋯+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b="1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𝐄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[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]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0375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Random Variable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random variable is called </a:t>
            </a:r>
            <a:r>
              <a:rPr lang="en-US" dirty="0">
                <a:solidFill>
                  <a:srgbClr val="FF0000"/>
                </a:solidFill>
              </a:rPr>
              <a:t>discrete</a:t>
            </a:r>
            <a:r>
              <a:rPr lang="en-US" dirty="0"/>
              <a:t> if its range is either </a:t>
            </a:r>
            <a:r>
              <a:rPr lang="en-US" dirty="0">
                <a:solidFill>
                  <a:srgbClr val="0033CC"/>
                </a:solidFill>
              </a:rPr>
              <a:t>finite</a:t>
            </a:r>
            <a:r>
              <a:rPr lang="en-US" dirty="0"/>
              <a:t> or </a:t>
            </a:r>
            <a:r>
              <a:rPr lang="en-US" dirty="0">
                <a:solidFill>
                  <a:srgbClr val="0033CC"/>
                </a:solidFill>
              </a:rPr>
              <a:t>countably infinite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  <a:r>
              <a:rPr lang="en-US" dirty="0"/>
              <a:t>. Two rolls of a die. </a:t>
            </a:r>
          </a:p>
          <a:p>
            <a:pPr lvl="1"/>
            <a:r>
              <a:rPr lang="en-US" dirty="0"/>
              <a:t>The sum of the two rolls.</a:t>
            </a:r>
          </a:p>
          <a:p>
            <a:pPr lvl="1"/>
            <a:r>
              <a:rPr lang="en-US" dirty="0"/>
              <a:t>The number of sixes in the two rolls.</a:t>
            </a:r>
          </a:p>
          <a:p>
            <a:pPr lvl="1"/>
            <a:r>
              <a:rPr lang="en-US" dirty="0"/>
              <a:t>The second roll raised to the fifth power.</a:t>
            </a:r>
          </a:p>
        </p:txBody>
      </p:sp>
    </p:spTree>
    <p:extLst>
      <p:ext uri="{BB962C8B-B14F-4D97-AF65-F5344CB8AC3E}">
        <p14:creationId xmlns:p14="http://schemas.microsoft.com/office/powerpoint/2010/main" val="34751287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Mean of the Binomial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300</a:t>
                </a:r>
                <a:r>
                  <a:rPr lang="en-US" dirty="0"/>
                  <a:t> students in probability class </a:t>
                </a:r>
              </a:p>
              <a:p>
                <a:r>
                  <a:rPr lang="en-US" dirty="0"/>
                  <a:t>Each student has probability </a:t>
                </a:r>
                <a:r>
                  <a:rPr lang="en-US" dirty="0">
                    <a:solidFill>
                      <a:srgbClr val="0070C0"/>
                    </a:solidFill>
                  </a:rPr>
                  <a:t>1/3</a:t>
                </a:r>
                <a:r>
                  <a:rPr lang="en-US" dirty="0"/>
                  <a:t> of getting an A,</a:t>
                </a:r>
                <a:r>
                  <a:rPr lang="en-US" dirty="0">
                    <a:solidFill>
                      <a:srgbClr val="0070C0"/>
                    </a:solidFill>
                  </a:rPr>
                  <a:t> independently </a:t>
                </a:r>
                <a:r>
                  <a:rPr lang="en-US" dirty="0"/>
                  <a:t>of any other student. 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: the number of students that get an A.</a:t>
                </a:r>
              </a:p>
              <a:p>
                <a:endParaRPr lang="en-US" dirty="0"/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Question</a:t>
                </a:r>
                <a:r>
                  <a:rPr lang="en-US" dirty="0"/>
                  <a:t>: What is the mean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1750" r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459140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Mean of the Binomial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be the random variable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𝑖</m:t>
                    </m:r>
                  </m:oMath>
                </a14:m>
                <a:r>
                  <a:rPr lang="en-US" dirty="0" err="1"/>
                  <a:t>th</a:t>
                </a:r>
                <a:r>
                  <a:rPr lang="en-US" dirty="0"/>
                  <a:t> student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1    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if</m:t>
                              </m:r>
                              <m:r>
                                <a:rPr lang="en-US" b="0" i="0" smtClean="0">
                                  <a:latin typeface="Cambria Math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the</m:t>
                              </m:r>
                              <m:r>
                                <a:rPr lang="en-US" b="0" i="0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th</m:t>
                              </m:r>
                              <m:r>
                                <a:rPr lang="en-US" b="0" i="0" smtClean="0">
                                  <a:latin typeface="Cambria Math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student</m:t>
                              </m:r>
                              <m:r>
                                <a:rPr lang="en-US" b="0" i="0" smtClean="0">
                                  <a:latin typeface="Cambria Math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gets</m:t>
                              </m:r>
                              <m:r>
                                <a:rPr lang="en-US" b="0" i="0" smtClean="0">
                                  <a:latin typeface="Cambria Math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an</m:t>
                              </m:r>
                              <m:r>
                                <a:rPr lang="en-US" b="0" i="0" smtClean="0">
                                  <a:latin typeface="Cambria Math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A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0    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otherwise</m:t>
                              </m:r>
                              <m:r>
                                <a:rPr lang="en-US" b="0" i="0" smtClean="0">
                                  <a:latin typeface="Cambria Math"/>
                                </a:rPr>
                                <m:t>                       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is a Bernoulli random variable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1" i="0" dirty="0" smtClean="0">
                        <a:latin typeface="Cambria Math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dirty="0" smtClean="0">
                        <a:latin typeface="Cambria Math"/>
                      </a:rPr>
                      <m:t>=</m:t>
                    </m:r>
                    <m:r>
                      <a:rPr lang="en-US" i="1" dirty="0" smtClean="0">
                        <a:latin typeface="Cambria Math"/>
                      </a:rPr>
                      <m:t>𝑝</m:t>
                    </m:r>
                    <m:r>
                      <a:rPr lang="en-US" i="1" dirty="0" smtClean="0">
                        <a:latin typeface="Cambria Math"/>
                      </a:rPr>
                      <m:t>=1/3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1" i="0" dirty="0" smtClean="0">
                        <a:latin typeface="Cambria Math"/>
                      </a:rPr>
                      <m:t>𝐕𝐚𝐫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dirty="0" smtClean="0">
                        <a:latin typeface="Cambria Math"/>
                      </a:rPr>
                      <m:t>=</m:t>
                    </m:r>
                    <m:r>
                      <a:rPr lang="en-US" i="1" dirty="0" smtClean="0">
                        <a:latin typeface="Cambria Math"/>
                      </a:rPr>
                      <m:t>𝑝</m:t>
                    </m:r>
                    <m:r>
                      <a:rPr lang="en-US" i="1" dirty="0" smtClean="0">
                        <a:latin typeface="Cambria Math"/>
                      </a:rPr>
                      <m:t>(1−</m:t>
                    </m:r>
                    <m:r>
                      <a:rPr lang="en-US" i="1" dirty="0" smtClean="0">
                        <a:latin typeface="Cambria Math"/>
                      </a:rPr>
                      <m:t>𝑝</m:t>
                    </m:r>
                    <m:r>
                      <a:rPr lang="en-US" i="1" dirty="0" smtClean="0">
                        <a:latin typeface="Cambria Math"/>
                      </a:rPr>
                      <m:t>)=(1/3)(2/3)=2/9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061528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Mean of the Binomial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random variable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can be expressed as their sum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𝑋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+⋯+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Using the linearity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as a function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i="1" dirty="0" smtClean="0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300</m:t>
                          </m:r>
                        </m:sup>
                        <m:e>
                          <m:r>
                            <a:rPr lang="en-US" b="1" i="0" smtClean="0">
                              <a:latin typeface="Cambria Math"/>
                            </a:rPr>
                            <m:t>𝐄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300</m:t>
                          </m:r>
                        </m:sup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</a:rPr>
                                <m:t>3</m:t>
                              </m:r>
                            </m:den>
                          </m:f>
                        </m:e>
                      </m:nary>
                      <m:r>
                        <a:rPr lang="en-US" b="0" i="1" smtClean="0">
                          <a:latin typeface="Cambria Math"/>
                        </a:rPr>
                        <m:t>=300⋅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=100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1750" r="-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790979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Mean of the Binomial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If we repeat this calculation for a </a:t>
                </a:r>
                <a:r>
                  <a:rPr lang="en-US" dirty="0">
                    <a:solidFill>
                      <a:srgbClr val="FF0000"/>
                    </a:solidFill>
                  </a:rPr>
                  <a:t>general number of students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𝑛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/>
                  <a:t>and probability of A equal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𝑝</m:t>
                    </m:r>
                  </m:oMath>
                </a14:m>
                <a:r>
                  <a:rPr lang="en-US" dirty="0"/>
                  <a:t>, we obtain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𝑋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/>
                            </a:rPr>
                            <m:t>𝑖</m:t>
                          </m:r>
                          <m:r>
                            <a:rPr lang="en-US" i="1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</m:sup>
                        <m:e>
                          <m:r>
                            <a:rPr lang="en-US" i="1">
                              <a:latin typeface="Cambria Math"/>
                            </a:rPr>
                            <m:t>𝐸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𝑛𝑝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756352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The Hat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Suppose that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𝑛</m:t>
                    </m:r>
                  </m:oMath>
                </a14:m>
                <a:r>
                  <a:rPr lang="en-US" dirty="0"/>
                  <a:t> people throw their hats in a box.</a:t>
                </a:r>
              </a:p>
              <a:p>
                <a:r>
                  <a:rPr lang="en-US" dirty="0"/>
                  <a:t>Each picks up one hat at </a:t>
                </a:r>
                <a:r>
                  <a:rPr lang="en-US" dirty="0">
                    <a:solidFill>
                      <a:srgbClr val="FF0000"/>
                    </a:solidFill>
                  </a:rPr>
                  <a:t>random</a:t>
                </a:r>
                <a:r>
                  <a:rPr lang="en-US" dirty="0"/>
                  <a:t>.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: the number of people that get back their own hat</a:t>
                </a:r>
              </a:p>
              <a:p>
                <a:endParaRPr lang="en-US" dirty="0"/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Question</a:t>
                </a:r>
                <a:r>
                  <a:rPr lang="en-US" dirty="0"/>
                  <a:t>: What is the expected value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829764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The Hat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For 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𝑖</m:t>
                    </m:r>
                  </m:oMath>
                </a14:m>
                <a:r>
                  <a:rPr lang="en-US" dirty="0" err="1"/>
                  <a:t>th</a:t>
                </a:r>
                <a:r>
                  <a:rPr lang="en-US" dirty="0"/>
                  <a:t> person, we introduce a random variable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i="1" dirty="0" smtClean="0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1    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if</m:t>
                              </m:r>
                              <m:r>
                                <a:rPr lang="en-US">
                                  <a:latin typeface="Cambria Math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the</m:t>
                              </m:r>
                              <m:r>
                                <a:rPr lang="en-US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𝑖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th</m:t>
                              </m:r>
                              <m:r>
                                <a:rPr lang="en-US">
                                  <a:latin typeface="Cambria Math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his</m:t>
                              </m:r>
                              <m:r>
                                <a:rPr lang="en-US" b="0" i="0" smtClean="0">
                                  <a:latin typeface="Cambria Math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own</m:t>
                              </m:r>
                            </m:e>
                            <m:e>
                              <m:r>
                                <a:rPr lang="en-US" i="1">
                                  <a:latin typeface="Cambria Math"/>
                                </a:rPr>
                                <m:t>0    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otherwise</m:t>
                              </m:r>
                              <m:r>
                                <a:rPr lang="en-US">
                                  <a:latin typeface="Cambria Math"/>
                                </a:rPr>
                                <m:t>     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Since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=1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den>
                    </m:f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=0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=1−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den>
                    </m:f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=1⋅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+0⋅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1−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</a:rPr>
                                <m:t>𝑛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590638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The Hat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 know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𝑋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+⋯+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Thus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1" i="0" smtClean="0">
                          <a:latin typeface="Cambria Math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>
                        <a:rPr lang="en-US" b="1" i="0" smtClean="0">
                          <a:latin typeface="Cambria Math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+⋯+</m:t>
                      </m:r>
                      <m:r>
                        <a:rPr lang="en-US" b="1" i="0" smtClean="0">
                          <a:latin typeface="Cambria Math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𝑛</m:t>
                      </m:r>
                      <m:r>
                        <a:rPr lang="en-US" b="0" i="1" smtClean="0">
                          <a:latin typeface="Cambria Math"/>
                        </a:rPr>
                        <m:t>⋅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498484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Facts About Joint PMFs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joint PMF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/>
                  <a:t> is defined by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𝑋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𝑃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𝑋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𝑌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𝑦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  <a:p>
                <a:r>
                  <a:rPr lang="en-US" dirty="0"/>
                  <a:t>The marginal PMFs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/>
                  <a:t> can be obtained from the joint PMF, using the formulas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𝑦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𝑋</m:t>
                            </m:r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𝑌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)</m:t>
                        </m:r>
                      </m:e>
                    </m:nary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, 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𝑋</m:t>
                            </m:r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,</m:t>
                            </m:r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𝑌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𝑦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818368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Facts About Joint PMFs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A function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𝑔</m:t>
                    </m:r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i="1" dirty="0" smtClean="0">
                        <a:latin typeface="Cambria Math"/>
                      </a:rPr>
                      <m:t>𝑋</m:t>
                    </m:r>
                    <m:r>
                      <a:rPr lang="en-US" i="1" dirty="0" smtClean="0">
                        <a:latin typeface="Cambria Math"/>
                      </a:rPr>
                      <m:t>,</m:t>
                    </m:r>
                    <m:r>
                      <a:rPr lang="en-US" i="1" dirty="0" smtClean="0">
                        <a:latin typeface="Cambria Math"/>
                      </a:rPr>
                      <m:t>𝑌</m:t>
                    </m:r>
                    <m:r>
                      <a:rPr lang="en-US" i="1" dirty="0" smtClean="0">
                        <a:latin typeface="Cambria Math"/>
                      </a:rPr>
                      <m:t>) </m:t>
                    </m:r>
                  </m:oMath>
                </a14:m>
                <a:r>
                  <a:rPr lang="en-US" dirty="0"/>
                  <a:t>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/>
                  <a:t> defines another random variable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𝑔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𝑋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𝑌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𝑦</m:t>
                          </m:r>
                        </m:sub>
                        <m:sup/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𝑔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𝑋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𝑌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𝑦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If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𝑔</m:t>
                    </m:r>
                  </m:oMath>
                </a14:m>
                <a:r>
                  <a:rPr lang="en-US" dirty="0"/>
                  <a:t> is linear, of the form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𝑎𝑋</m:t>
                    </m:r>
                    <m:r>
                      <a:rPr lang="en-US" i="1" dirty="0" smtClean="0">
                        <a:latin typeface="Cambria Math"/>
                      </a:rPr>
                      <m:t>+</m:t>
                    </m:r>
                    <m:r>
                      <a:rPr lang="en-US" i="1" dirty="0" smtClean="0">
                        <a:latin typeface="Cambria Math"/>
                      </a:rPr>
                      <m:t>𝑏𝑌</m:t>
                    </m:r>
                    <m:r>
                      <a:rPr lang="en-US" i="1" dirty="0" smtClean="0">
                        <a:latin typeface="Cambria Math"/>
                      </a:rPr>
                      <m:t>+</m:t>
                    </m:r>
                    <m:r>
                      <a:rPr lang="en-US" i="1" dirty="0" smtClean="0">
                        <a:latin typeface="Cambria Math"/>
                      </a:rPr>
                      <m:t>𝑐</m:t>
                    </m:r>
                  </m:oMath>
                </a14:m>
                <a:r>
                  <a:rPr lang="en-US" dirty="0"/>
                  <a:t>,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𝑎𝑋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𝑏𝑌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𝑐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𝑎</m:t>
                      </m:r>
                      <m:r>
                        <a:rPr lang="en-US" b="1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𝑏</m:t>
                      </m:r>
                      <m:r>
                        <a:rPr lang="en-US" b="1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𝑌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𝑐</m:t>
                      </m:r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:endParaRPr lang="en-US" b="0" dirty="0"/>
              </a:p>
              <a:p>
                <a:r>
                  <a:rPr lang="en-US" dirty="0"/>
                  <a:t>These naturally extend to more than two random variables.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2826" r="-1333" b="-22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840636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Basic Concepts</a:t>
            </a:r>
          </a:p>
          <a:p>
            <a:r>
              <a:rPr lang="en-US" dirty="0"/>
              <a:t>Probability Mass Function</a:t>
            </a:r>
          </a:p>
          <a:p>
            <a:r>
              <a:rPr lang="en-US" dirty="0"/>
              <a:t>Functions of Random Variables</a:t>
            </a:r>
          </a:p>
          <a:p>
            <a:r>
              <a:rPr lang="en-US" dirty="0"/>
              <a:t>Expectation, Mean, and Variance</a:t>
            </a:r>
          </a:p>
          <a:p>
            <a:r>
              <a:rPr lang="en-US" dirty="0"/>
              <a:t>Joint PMFs of Multiple Random Variables</a:t>
            </a:r>
          </a:p>
          <a:p>
            <a:r>
              <a:rPr lang="en-US" dirty="0">
                <a:solidFill>
                  <a:srgbClr val="FF0000"/>
                </a:solidFill>
              </a:rPr>
              <a:t>Conditioning</a:t>
            </a:r>
          </a:p>
          <a:p>
            <a:r>
              <a:rPr lang="en-US" dirty="0"/>
              <a:t>Independence</a:t>
            </a:r>
          </a:p>
        </p:txBody>
      </p:sp>
    </p:spTree>
    <p:extLst>
      <p:ext uri="{BB962C8B-B14F-4D97-AF65-F5344CB8AC3E}">
        <p14:creationId xmlns:p14="http://schemas.microsoft.com/office/powerpoint/2010/main" val="986458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Continuous random variable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US" i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Example</a:t>
                </a:r>
                <a:r>
                  <a:rPr lang="en-US" dirty="0"/>
                  <a:t>. Pick a real number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 and associate to it the numerical value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HK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  <a:p>
                <a:r>
                  <a:rPr lang="en-HK" dirty="0"/>
                  <a:t>The random variable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HK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is continuous, not discrete.</a:t>
                </a:r>
              </a:p>
              <a:p>
                <a:r>
                  <a:rPr lang="en-HK" dirty="0"/>
                  <a:t>We’ll talk about continuous random variables later.</a:t>
                </a:r>
              </a:p>
              <a:p>
                <a:r>
                  <a:rPr lang="en-HK" dirty="0"/>
                  <a:t>The following random variable is discrete:</a:t>
                </a:r>
                <a:br>
                  <a:rPr lang="en-HK" dirty="0"/>
                </a:br>
                <a:br>
                  <a:rPr lang="en-HK" dirty="0"/>
                </a:br>
                <a14:m>
                  <m:oMath xmlns:m="http://schemas.openxmlformats.org/officeDocument/2006/math">
                    <m:r>
                      <a:rPr lang="en-HK" i="1" dirty="0" smtClean="0">
                        <a:latin typeface="Cambria Math" panose="02040503050406030204" pitchFamily="18" charset="0"/>
                      </a:rPr>
                      <m:t>𝑠𝑖𝑔𝑛</m:t>
                    </m:r>
                    <m:d>
                      <m:dPr>
                        <m:ctrlPr>
                          <a:rPr lang="en-HK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HK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HK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HK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HK" b="0" i="1" dirty="0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HK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HK" b="0" i="1" dirty="0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HK" b="0" i="1" dirty="0" smtClean="0">
                                  <a:latin typeface="Cambria Math" panose="02040503050406030204" pitchFamily="18" charset="0"/>
                                </a:rPr>
                                <m:t>&gt;0</m:t>
                              </m:r>
                            </m:e>
                          </m:mr>
                          <m:mr>
                            <m:e>
                              <m:r>
                                <a:rPr lang="en-HK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HK" b="0" i="1" dirty="0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HK" b="0" i="1" dirty="0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</m:mr>
                          <m:mr>
                            <m:e>
                              <m:r>
                                <a:rPr lang="en-HK" b="0" i="1" dirty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en-HK" b="0" i="1" dirty="0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HK" b="0" i="1" dirty="0" smtClean="0">
                                  <a:latin typeface="Cambria Math" panose="02040503050406030204" pitchFamily="18" charset="0"/>
                                </a:rPr>
                                <m:t>&lt;0</m:t>
                              </m:r>
                            </m:e>
                          </m:mr>
                        </m:m>
                      </m:e>
                    </m:d>
                    <m:r>
                      <a:rPr lang="en-HK" b="0" i="0" dirty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444" t="-3499" r="-2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620293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In a </a:t>
                </a:r>
                <a:r>
                  <a:rPr lang="en-US" dirty="0">
                    <a:solidFill>
                      <a:srgbClr val="FF0000"/>
                    </a:solidFill>
                  </a:rPr>
                  <a:t>probabilistic model</a:t>
                </a:r>
                <a:r>
                  <a:rPr lang="en-US" dirty="0"/>
                  <a:t>, a certain </a:t>
                </a:r>
                <a:r>
                  <a:rPr lang="en-US" dirty="0">
                    <a:solidFill>
                      <a:srgbClr val="FF0000"/>
                    </a:solidFill>
                  </a:rPr>
                  <a:t>event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𝐴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has occurred </a:t>
                </a:r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Conditional probability </a:t>
                </a:r>
                <a:r>
                  <a:rPr lang="en-US" dirty="0"/>
                  <a:t>captures this knowledge. </a:t>
                </a:r>
              </a:p>
              <a:p>
                <a:r>
                  <a:rPr lang="en-US" dirty="0"/>
                  <a:t>Conditional probabilities are like ordinary probabilities (</a:t>
                </a:r>
                <a:r>
                  <a:rPr lang="en-US" dirty="0">
                    <a:solidFill>
                      <a:srgbClr val="FF0000"/>
                    </a:solidFill>
                  </a:rPr>
                  <a:t>satisfy the three axioms</a:t>
                </a:r>
                <a:r>
                  <a:rPr lang="en-US" dirty="0"/>
                  <a:t>) except </a:t>
                </a:r>
              </a:p>
              <a:p>
                <a:pPr lvl="1"/>
                <a:r>
                  <a:rPr lang="en-US" dirty="0"/>
                  <a:t>refer to a new universe: event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𝐴</m:t>
                    </m:r>
                  </m:oMath>
                </a14:m>
                <a:r>
                  <a:rPr lang="en-US" dirty="0"/>
                  <a:t> is known to have occurred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1750" r="-2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802603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Conditioning a Random Variable on an Event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</a:t>
                </a:r>
                <a:r>
                  <a:rPr lang="en-US" dirty="0">
                    <a:solidFill>
                      <a:srgbClr val="FF0000"/>
                    </a:solidFill>
                  </a:rPr>
                  <a:t>conditional PMF </a:t>
                </a:r>
                <a:r>
                  <a:rPr lang="en-US" dirty="0"/>
                  <a:t>of a random variable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, conditioned on a particular event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with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&gt; 0</m:t>
                    </m:r>
                  </m:oMath>
                </a14:m>
                <a:r>
                  <a:rPr lang="en-US" dirty="0"/>
                  <a:t>, is defined by</a:t>
                </a:r>
              </a:p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e>
                        <m:e>
                          <m:r>
                            <a:rPr lang="en-US" b="0" i="1" smtClean="0">
                              <a:latin typeface="Cambria Math"/>
                            </a:rPr>
                            <m:t>𝐴</m:t>
                          </m:r>
                        </m:e>
                      </m:d>
                    </m:oMath>
                  </m:oMathPara>
                </a14:m>
                <a:endParaRPr lang="en-US" b="0" i="1" dirty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                       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({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}∩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𝐴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𝐴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593" t="-1750" r="-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363391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Conditioning a Random Variable on an Event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4530725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Consider the events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{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𝑋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𝑥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}∩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𝐴</m:t>
                    </m:r>
                  </m:oMath>
                </a14:m>
                <a:r>
                  <a:rPr lang="en-US" dirty="0"/>
                  <a:t>: </a:t>
                </a:r>
              </a:p>
              <a:p>
                <a:pPr lvl="1"/>
                <a:r>
                  <a:rPr lang="en-US" dirty="0"/>
                  <a:t>They are </a:t>
                </a:r>
                <a:r>
                  <a:rPr lang="en-US" dirty="0">
                    <a:solidFill>
                      <a:srgbClr val="FF0000"/>
                    </a:solidFill>
                  </a:rPr>
                  <a:t>disjoint</a:t>
                </a:r>
                <a:r>
                  <a:rPr lang="en-US" dirty="0"/>
                  <a:t> for </a:t>
                </a:r>
                <a:r>
                  <a:rPr lang="en-US" dirty="0">
                    <a:solidFill>
                      <a:srgbClr val="FF0000"/>
                    </a:solidFill>
                  </a:rPr>
                  <a:t>different values </a:t>
                </a:r>
                <a:r>
                  <a:rPr lang="en-US" dirty="0"/>
                  <a:t>of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𝑥</m:t>
                    </m:r>
                  </m:oMath>
                </a14:m>
                <a:r>
                  <a:rPr lang="en-US" dirty="0"/>
                  <a:t>.</a:t>
                </a:r>
              </a:p>
              <a:p>
                <a:pPr lvl="1"/>
                <a:r>
                  <a:rPr lang="en-HK" dirty="0"/>
                  <a:t>Their union is </a:t>
                </a:r>
                <a14:m>
                  <m:oMath xmlns:m="http://schemas.openxmlformats.org/officeDocument/2006/math">
                    <m:r>
                      <a:rPr lang="en-HK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Thus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𝐴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/>
                          </a:rPr>
                          <m:t>𝑥</m:t>
                        </m:r>
                      </m:sub>
                      <m:sup/>
                      <m:e>
                        <m:r>
                          <a:rPr lang="en-US" i="1">
                            <a:latin typeface="Cambria Math"/>
                          </a:rPr>
                          <m:t>𝑃</m:t>
                        </m:r>
                        <m:r>
                          <a:rPr lang="en-US" i="1">
                            <a:latin typeface="Cambria Math"/>
                          </a:rPr>
                          <m:t>({</m:t>
                        </m:r>
                        <m:r>
                          <a:rPr lang="en-US" i="1" dirty="0">
                            <a:latin typeface="Cambria Math"/>
                          </a:rPr>
                          <m:t>𝑋</m:t>
                        </m:r>
                        <m:r>
                          <a:rPr lang="en-US" i="1" dirty="0">
                            <a:latin typeface="Cambria Math"/>
                          </a:rPr>
                          <m:t>=</m:t>
                        </m:r>
                        <m:r>
                          <a:rPr lang="en-US" i="1" dirty="0">
                            <a:latin typeface="Cambria Math"/>
                          </a:rPr>
                          <m:t>𝑥</m:t>
                        </m:r>
                        <m:r>
                          <a:rPr lang="en-US" i="1" dirty="0">
                            <a:latin typeface="Cambria Math"/>
                          </a:rPr>
                          <m:t>}∩</m:t>
                        </m:r>
                        <m:r>
                          <a:rPr lang="en-US" i="1" dirty="0">
                            <a:latin typeface="Cambria Math"/>
                          </a:rPr>
                          <m:t>𝐴</m:t>
                        </m:r>
                        <m:r>
                          <a:rPr lang="en-US" dirty="0">
                            <a:latin typeface="Cambria Math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</m:e>
                    </m:nary>
                  </m:oMath>
                </a14:m>
                <a:endParaRPr lang="en-US" dirty="0"/>
              </a:p>
              <a:p>
                <a:r>
                  <a:rPr lang="en-HK" dirty="0"/>
                  <a:t>Combining this and </a:t>
                </a:r>
                <a:br>
                  <a:rPr lang="en-HK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𝑋</m:t>
                        </m:r>
                        <m:r>
                          <a:rPr lang="en-US" i="1">
                            <a:latin typeface="Cambria Math"/>
                          </a:rPr>
                          <m:t>|</m:t>
                        </m:r>
                        <m:r>
                          <a:rPr lang="en-US" i="1">
                            <a:latin typeface="Cambria Math"/>
                          </a:rPr>
                          <m:t>𝐴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𝑃</m:t>
                    </m:r>
                    <m:r>
                      <a:rPr lang="en-US" i="1">
                        <a:latin typeface="Cambria Math"/>
                      </a:rPr>
                      <m:t>({</m:t>
                    </m:r>
                    <m:r>
                      <a:rPr lang="en-US" i="1">
                        <a:latin typeface="Cambria Math"/>
                      </a:rPr>
                      <m:t>𝑋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𝑥</m:t>
                    </m:r>
                    <m:r>
                      <a:rPr lang="en-US" i="1">
                        <a:latin typeface="Cambria Math"/>
                      </a:rPr>
                      <m:t>}∩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𝐴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)/</m:t>
                    </m:r>
                    <m:r>
                      <a:rPr lang="en-US" i="1">
                        <a:latin typeface="Cambria Math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𝐴</m:t>
                        </m:r>
                      </m:e>
                    </m:d>
                  </m:oMath>
                </a14:m>
                <a:r>
                  <a:rPr lang="en-US" dirty="0"/>
                  <a:t> (last slide), we can see that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/>
                          </a:rPr>
                          <m:t>𝑥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𝑋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|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𝐴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latin typeface="Cambria Math"/>
                          </a:rPr>
                          <m:t>=1</m:t>
                        </m:r>
                      </m:e>
                    </m:nary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So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  <m:r>
                          <a:rPr lang="en-US" b="0" i="1" smtClean="0">
                            <a:latin typeface="Cambria Math"/>
                          </a:rPr>
                          <m:t>|</m:t>
                        </m:r>
                        <m:r>
                          <a:rPr lang="en-US" b="0" i="1" smtClean="0">
                            <a:latin typeface="Cambria Math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 is a legitimate PMF.</a:t>
                </a:r>
                <a:endParaRPr lang="en-US" b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4530725"/>
              </a:xfrm>
              <a:blipFill rotWithShape="0">
                <a:blip r:embed="rId3"/>
                <a:stretch>
                  <a:fillRect l="-593" t="-2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323065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Conditioning a Random Variable on an Event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</a:t>
                </a:r>
                <a:r>
                  <a:rPr lang="en-US" dirty="0">
                    <a:solidFill>
                      <a:srgbClr val="FF0000"/>
                    </a:solidFill>
                  </a:rPr>
                  <a:t> conditional PMF </a:t>
                </a:r>
                <a:r>
                  <a:rPr lang="en-US" dirty="0"/>
                  <a:t>is calculated similar to its </a:t>
                </a:r>
                <a:r>
                  <a:rPr lang="en-US" dirty="0">
                    <a:solidFill>
                      <a:srgbClr val="FF0000"/>
                    </a:solidFill>
                  </a:rPr>
                  <a:t>unconditional </a:t>
                </a:r>
                <a:r>
                  <a:rPr lang="en-US" dirty="0"/>
                  <a:t>counterpart.</a:t>
                </a:r>
              </a:p>
              <a:p>
                <a:endParaRPr lang="en-US" dirty="0"/>
              </a:p>
              <a:p>
                <a:r>
                  <a:rPr lang="en-US" dirty="0"/>
                  <a:t>To obtain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  <m:r>
                          <a:rPr lang="en-US" b="0" i="1" smtClean="0">
                            <a:latin typeface="Cambria Math"/>
                          </a:rPr>
                          <m:t>|</m:t>
                        </m:r>
                        <m:r>
                          <a:rPr lang="en-US" b="0" i="1" smtClean="0">
                            <a:latin typeface="Cambria Math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𝑥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Add the probabilities of the outcomes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  <m:r>
                      <a:rPr lang="en-US" i="1" dirty="0" smtClean="0">
                        <a:latin typeface="Cambria Math"/>
                      </a:rPr>
                      <m:t>=</m:t>
                    </m:r>
                    <m:r>
                      <a:rPr lang="en-US" i="1" dirty="0" smtClean="0">
                        <a:latin typeface="Cambria Math"/>
                      </a:rPr>
                      <m:t>𝑥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Conditioning event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𝐴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Normalize by dividing with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𝑃</m:t>
                    </m:r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i="1" dirty="0" smtClean="0">
                        <a:latin typeface="Cambria Math"/>
                      </a:rPr>
                      <m:t>𝐴</m:t>
                    </m:r>
                    <m:r>
                      <a:rPr lang="en-US" i="1" dirty="0" smtClean="0">
                        <a:latin typeface="Cambria Math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527769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Conditioning a Random Variable on an Event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Visualization and calculation of the conditional PMF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  <m:r>
                          <a:rPr lang="en-US" b="0" i="1" smtClean="0">
                            <a:latin typeface="Cambria Math"/>
                          </a:rPr>
                          <m:t>|</m:t>
                        </m:r>
                        <m:r>
                          <a:rPr lang="en-US" b="0" i="1" smtClean="0">
                            <a:latin typeface="Cambria Math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𝑥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791" y="3058182"/>
            <a:ext cx="5781809" cy="265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4226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dice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: the roll of a fair 6-sided dice 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𝐴</m:t>
                    </m:r>
                  </m:oMath>
                </a14:m>
                <a:r>
                  <a:rPr lang="en-US" dirty="0"/>
                  <a:t>: the roll is an even number</a:t>
                </a:r>
              </a:p>
              <a:p>
                <a:pPr marL="0" indent="0">
                  <a:buNone/>
                </a:pPr>
                <a:r>
                  <a:rPr lang="en-US" b="0" dirty="0"/>
                  <a:t>         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</a:rPr>
                      <m:t>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  <m:r>
                          <a:rPr lang="en-US" b="0" i="1" smtClean="0">
                            <a:latin typeface="Cambria Math"/>
                          </a:rPr>
                          <m:t>|</m:t>
                        </m:r>
                        <m:r>
                          <a:rPr lang="en-US" b="0" i="1" smtClean="0">
                            <a:latin typeface="Cambria Math"/>
                          </a:rPr>
                          <m:t>𝐴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  <m:r>
                          <a:rPr lang="en-US" b="0" i="1" smtClean="0">
                            <a:latin typeface="Cambria Math"/>
                          </a:rPr>
                          <m:t>=</m:t>
                        </m:r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𝐴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endParaRPr lang="en-US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𝑎𝑛𝑑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𝐴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𝐴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/>
                                </a:rPr>
                                <m:t>  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if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=2,4,6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0    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otherwise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519481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Conditioning one random variable on another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HK" dirty="0"/>
                  <a:t>We have talked about conditioning a random variable </a:t>
                </a:r>
                <a14:m>
                  <m:oMath xmlns:m="http://schemas.openxmlformats.org/officeDocument/2006/math">
                    <m:r>
                      <a:rPr lang="en-HK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HK" dirty="0"/>
                  <a:t> on an event </a:t>
                </a:r>
                <a14:m>
                  <m:oMath xmlns:m="http://schemas.openxmlformats.org/officeDocument/2006/math">
                    <m:r>
                      <a:rPr lang="en-HK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HK" dirty="0"/>
                  <a:t>. </a:t>
                </a:r>
              </a:p>
              <a:p>
                <a:r>
                  <a:rPr lang="en-HK" dirty="0"/>
                  <a:t>Now let’s consider conditioning a random variable </a:t>
                </a:r>
                <a14:m>
                  <m:oMath xmlns:m="http://schemas.openxmlformats.org/officeDocument/2006/math">
                    <m:r>
                      <a:rPr lang="en-HK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HK" dirty="0"/>
                  <a:t> on another random variable </a:t>
                </a:r>
                <a14:m>
                  <m:oMath xmlns:m="http://schemas.openxmlformats.org/officeDocument/2006/math">
                    <m:r>
                      <a:rPr lang="en-HK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HK" dirty="0"/>
                  <a:t>.</a:t>
                </a:r>
                <a:endParaRPr lang="en-US" dirty="0"/>
              </a:p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/>
                  <a:t> be two random variables associated with the </a:t>
                </a:r>
                <a:r>
                  <a:rPr lang="en-US" dirty="0">
                    <a:solidFill>
                      <a:srgbClr val="FF0000"/>
                    </a:solidFill>
                  </a:rPr>
                  <a:t>same</a:t>
                </a:r>
                <a:r>
                  <a:rPr lang="en-US" dirty="0"/>
                  <a:t> experiment.</a:t>
                </a:r>
              </a:p>
              <a:p>
                <a:r>
                  <a:rPr lang="en-US" dirty="0"/>
                  <a:t>The experimental value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𝑌</m:t>
                    </m:r>
                    <m:r>
                      <a:rPr lang="en-US" i="1" dirty="0" smtClean="0">
                        <a:latin typeface="Cambria Math"/>
                      </a:rPr>
                      <m:t>=</m:t>
                    </m:r>
                    <m:r>
                      <a:rPr lang="en-US" i="1" dirty="0" smtClean="0">
                        <a:latin typeface="Cambria Math"/>
                      </a:rPr>
                      <m:t>𝑦</m:t>
                    </m:r>
                  </m:oMath>
                </a14:m>
                <a:r>
                  <a:rPr lang="en-US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&gt;0</m:t>
                    </m:r>
                  </m:oMath>
                </a14:m>
                <a:r>
                  <a:rPr lang="en-US" dirty="0"/>
                  <a:t>) provides partial knowledge about the value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dirty="0"/>
                  <a:t>. 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593" t="-1750" r="-2074" b="-2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6291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Conditioning one random variable on another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342900" lvl="1" indent="-342900"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</a:pPr>
                <a:r>
                  <a:rPr lang="en-US" sz="3000" dirty="0"/>
                  <a:t>The knowledge is captured by the </a:t>
                </a:r>
                <a:r>
                  <a:rPr lang="en-US" sz="3000" dirty="0">
                    <a:solidFill>
                      <a:srgbClr val="FF0000"/>
                    </a:solidFill>
                  </a:rPr>
                  <a:t>conditional PMF</a:t>
                </a:r>
                <a:r>
                  <a:rPr lang="en-US" sz="3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sz="3000" i="1">
                            <a:latin typeface="Cambria Math"/>
                          </a:rPr>
                          <m:t>𝑋</m:t>
                        </m:r>
                        <m:r>
                          <a:rPr lang="en-US" sz="3000" i="1">
                            <a:latin typeface="Cambria Math"/>
                          </a:rPr>
                          <m:t>|</m:t>
                        </m:r>
                        <m:r>
                          <a:rPr lang="en-US" sz="3000" i="1">
                            <a:latin typeface="Cambria Math"/>
                          </a:rPr>
                          <m:t>𝑌</m:t>
                        </m:r>
                      </m:sub>
                    </m:sSub>
                  </m:oMath>
                </a14:m>
                <a:r>
                  <a:rPr lang="en-US" sz="3000" dirty="0"/>
                  <a:t> of </a:t>
                </a:r>
                <a14:m>
                  <m:oMath xmlns:m="http://schemas.openxmlformats.org/officeDocument/2006/math">
                    <m:r>
                      <a:rPr lang="en-US" sz="3000" i="1" dirty="0">
                        <a:latin typeface="Cambria Math"/>
                      </a:rPr>
                      <m:t>𝑋</m:t>
                    </m:r>
                  </m:oMath>
                </a14:m>
                <a:r>
                  <a:rPr lang="en-US" sz="3000" dirty="0"/>
                  <a:t> given </a:t>
                </a:r>
                <a14:m>
                  <m:oMath xmlns:m="http://schemas.openxmlformats.org/officeDocument/2006/math">
                    <m:r>
                      <a:rPr lang="en-US" sz="3000" i="1" dirty="0">
                        <a:latin typeface="Cambria Math"/>
                      </a:rPr>
                      <m:t>𝑌</m:t>
                    </m:r>
                  </m:oMath>
                </a14:m>
                <a:r>
                  <a:rPr lang="en-US" sz="3000" dirty="0"/>
                  <a:t>, which is defined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sz="3000" i="1">
                            <a:latin typeface="Cambria Math"/>
                          </a:rPr>
                          <m:t>𝑋</m:t>
                        </m:r>
                        <m:r>
                          <a:rPr lang="en-US" sz="3000" i="1">
                            <a:latin typeface="Cambria Math"/>
                          </a:rPr>
                          <m:t>|</m:t>
                        </m:r>
                        <m:r>
                          <a:rPr lang="en-US" sz="3000" i="1">
                            <a:latin typeface="Cambria Math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sz="3000" dirty="0"/>
                  <a:t> for </a:t>
                </a:r>
                <a14:m>
                  <m:oMath xmlns:m="http://schemas.openxmlformats.org/officeDocument/2006/math">
                    <m:r>
                      <a:rPr lang="en-US" sz="3000" i="1" dirty="0" smtClean="0">
                        <a:latin typeface="Cambria Math"/>
                      </a:rPr>
                      <m:t>𝐴</m:t>
                    </m:r>
                    <m:r>
                      <a:rPr lang="en-US" sz="3000" b="0" i="0" dirty="0" smtClean="0">
                        <a:latin typeface="Cambria Math"/>
                      </a:rPr>
                      <m:t>=</m:t>
                    </m:r>
                    <m:r>
                      <a:rPr lang="en-US" sz="3000" i="1" dirty="0">
                        <a:latin typeface="Cambria Math"/>
                      </a:rPr>
                      <m:t>{</m:t>
                    </m:r>
                    <m:r>
                      <a:rPr lang="en-US" sz="3000" i="1" dirty="0">
                        <a:latin typeface="Cambria Math"/>
                      </a:rPr>
                      <m:t>𝑌</m:t>
                    </m:r>
                    <m:r>
                      <a:rPr lang="en-US" sz="3000" i="1" dirty="0">
                        <a:latin typeface="Cambria Math"/>
                      </a:rPr>
                      <m:t>=</m:t>
                    </m:r>
                    <m:r>
                      <a:rPr lang="en-US" sz="3000" i="1" dirty="0">
                        <a:latin typeface="Cambria Math"/>
                      </a:rPr>
                      <m:t>𝑦</m:t>
                    </m:r>
                    <m:r>
                      <a:rPr lang="en-US" sz="3000" i="1" dirty="0">
                        <a:latin typeface="Cambria Math"/>
                      </a:rPr>
                      <m:t>}</m:t>
                    </m:r>
                  </m:oMath>
                </a14:m>
                <a:r>
                  <a:rPr lang="en-US" sz="3000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e>
                        <m:e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𝑃</m:t>
                      </m:r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latin typeface="Cambria Math"/>
                        </a:rPr>
                        <m:t>𝑋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  <m:r>
                        <a:rPr lang="en-US" b="0" i="1" smtClean="0">
                          <a:latin typeface="Cambria Math"/>
                        </a:rPr>
                        <m:t>|</m:t>
                      </m:r>
                      <m:r>
                        <a:rPr lang="en-US" b="0" i="1" smtClean="0">
                          <a:latin typeface="Cambria Math"/>
                        </a:rPr>
                        <m:t>𝑌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𝑦</m:t>
                      </m:r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Using the definition of conditional probabilities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𝑋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|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)</m:t>
                          </m:r>
                        </m:den>
                      </m:f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𝑋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𝑌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𝑦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𝑌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𝑦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593" t="-1750" r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495424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Conditioning one random variable on another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Fix some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𝑦</m:t>
                    </m:r>
                  </m:oMath>
                </a14:m>
                <a:r>
                  <a:rPr lang="en-US" dirty="0"/>
                  <a:t>,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&gt;0</m:t>
                    </m:r>
                  </m:oMath>
                </a14:m>
                <a:r>
                  <a:rPr lang="en-US" dirty="0"/>
                  <a:t> and consider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  <m:r>
                          <a:rPr lang="en-US" b="0" i="1" smtClean="0">
                            <a:latin typeface="Cambria Math"/>
                          </a:rPr>
                          <m:t>|</m:t>
                        </m:r>
                        <m:r>
                          <a:rPr lang="en-US" b="0" i="1" smtClean="0">
                            <a:latin typeface="Cambria Math"/>
                          </a:rPr>
                          <m:t>𝑌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𝑥</m:t>
                    </m:r>
                    <m:r>
                      <a:rPr lang="en-US" b="0" i="1" smtClean="0">
                        <a:latin typeface="Cambria Math"/>
                      </a:rPr>
                      <m:t>|</m:t>
                    </m:r>
                    <m:r>
                      <a:rPr lang="en-US" b="0" i="1" smtClean="0">
                        <a:latin typeface="Cambria Math"/>
                      </a:rPr>
                      <m:t>𝑦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/>
                  <a:t> as a function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𝑥</m:t>
                    </m:r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r>
                  <a:rPr lang="en-US" dirty="0"/>
                  <a:t>This function is a valid PMF for X: </a:t>
                </a:r>
              </a:p>
              <a:p>
                <a:pPr lvl="1"/>
                <a:r>
                  <a:rPr lang="en-US" dirty="0"/>
                  <a:t>Assigns nonnegative values to each possible x</a:t>
                </a:r>
              </a:p>
              <a:p>
                <a:pPr lvl="1"/>
                <a:r>
                  <a:rPr lang="en-US" dirty="0"/>
                  <a:t>These values add to 1</a:t>
                </a:r>
              </a:p>
              <a:p>
                <a:pPr lvl="1"/>
                <a:r>
                  <a:rPr lang="en-US" dirty="0"/>
                  <a:t>Has the same shape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𝑌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𝑥</m:t>
                    </m:r>
                    <m:r>
                      <a:rPr lang="en-US" b="0" i="1" smtClean="0">
                        <a:latin typeface="Cambria Math"/>
                      </a:rPr>
                      <m:t>,</m:t>
                    </m:r>
                    <m:r>
                      <a:rPr lang="en-US" b="0" i="1" smtClean="0">
                        <a:latin typeface="Cambria Math"/>
                      </a:rPr>
                      <m:t>𝑦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/>
                          </a:rPr>
                          <m:t>𝑥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𝑋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|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𝑌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𝑦</m:t>
                            </m:r>
                          </m:e>
                        </m:d>
                        <m:r>
                          <a:rPr lang="en-US" b="0" i="1" smtClean="0">
                            <a:latin typeface="Cambria Math"/>
                          </a:rPr>
                          <m:t>=1</m:t>
                        </m:r>
                      </m:e>
                    </m:nary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011223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Conditioning one random variable on another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Visualization of the conditional PMF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  <m:r>
                          <a:rPr lang="en-US" b="0" i="1" smtClean="0">
                            <a:latin typeface="Cambria Math"/>
                          </a:rPr>
                          <m:t>|</m:t>
                        </m:r>
                        <m:r>
                          <a:rPr lang="en-US" b="0" i="1" smtClean="0">
                            <a:latin typeface="Cambria Math"/>
                          </a:rPr>
                          <m:t>𝑌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𝑥</m:t>
                    </m:r>
                    <m:r>
                      <a:rPr lang="en-US" b="0" i="1" smtClean="0">
                        <a:latin typeface="Cambria Math"/>
                      </a:rPr>
                      <m:t>|</m:t>
                    </m:r>
                    <m:r>
                      <a:rPr lang="en-US" b="0" i="1" smtClean="0">
                        <a:latin typeface="Cambria Math"/>
                      </a:rPr>
                      <m:t>𝑦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1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0668" y="2133600"/>
            <a:ext cx="5680732" cy="401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410637"/>
      </p:ext>
    </p:extLst>
  </p:cSld>
  <p:clrMapOvr>
    <a:masterClrMapping/>
  </p:clrMapOvr>
</p:sld>
</file>

<file path=ppt/theme/theme1.xml><?xml version="1.0" encoding="utf-8"?>
<a:theme xmlns:a="http://schemas.openxmlformats.org/drawingml/2006/main" name="Edge">
  <a:themeElements>
    <a:clrScheme name="Edge 10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0000FF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10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0000FF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8499</TotalTime>
  <Words>9041</Words>
  <Application>Microsoft Office PowerPoint</Application>
  <PresentationFormat>全屏显示(4:3)</PresentationFormat>
  <Paragraphs>993</Paragraphs>
  <Slides>141</Slides>
  <Notes>141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141</vt:i4>
      </vt:variant>
    </vt:vector>
  </HeadingPairs>
  <TitlesOfParts>
    <vt:vector size="149" baseType="lpstr">
      <vt:lpstr>新細明體</vt:lpstr>
      <vt:lpstr>Arial</vt:lpstr>
      <vt:lpstr>Arial Black</vt:lpstr>
      <vt:lpstr>Cambria Math</vt:lpstr>
      <vt:lpstr>Garamond</vt:lpstr>
      <vt:lpstr>Times New Roman</vt:lpstr>
      <vt:lpstr>Wingdings</vt:lpstr>
      <vt:lpstr>Edge</vt:lpstr>
      <vt:lpstr>PowerPoint 演示文稿</vt:lpstr>
      <vt:lpstr>Content</vt:lpstr>
      <vt:lpstr>Basic Concepts </vt:lpstr>
      <vt:lpstr>Basic Concepts</vt:lpstr>
      <vt:lpstr>Main Concepts Related to Random Variables</vt:lpstr>
      <vt:lpstr>Examples</vt:lpstr>
      <vt:lpstr>Main Concepts Related to Random Variables</vt:lpstr>
      <vt:lpstr>Discrete Random Variable</vt:lpstr>
      <vt:lpstr>Continuous random variable</vt:lpstr>
      <vt:lpstr>Discrete Random Variables: Concepts</vt:lpstr>
      <vt:lpstr>Content</vt:lpstr>
      <vt:lpstr>Probability Mass Function</vt:lpstr>
      <vt:lpstr>Example</vt:lpstr>
      <vt:lpstr>Probability Mass Function</vt:lpstr>
      <vt:lpstr>Probability Mass Function</vt:lpstr>
      <vt:lpstr>Probability Mass Function</vt:lpstr>
      <vt:lpstr>Important specific distributions</vt:lpstr>
      <vt:lpstr>Bernoulli Random Variable</vt:lpstr>
      <vt:lpstr>Example of Bernoulli Random Variable</vt:lpstr>
      <vt:lpstr>The Binomial Random Variable</vt:lpstr>
      <vt:lpstr>The Binomial Random Variable</vt:lpstr>
      <vt:lpstr>The Binomial Random Variable</vt:lpstr>
      <vt:lpstr>The Geometric Random Variable</vt:lpstr>
      <vt:lpstr>The Geometric Random Variable</vt:lpstr>
      <vt:lpstr>The Geometric Random Variable</vt:lpstr>
      <vt:lpstr>The Poisson Random Variable</vt:lpstr>
      <vt:lpstr>PowerPoint 演示文稿</vt:lpstr>
      <vt:lpstr>Examples</vt:lpstr>
      <vt:lpstr>The Poisson Random Variable</vt:lpstr>
      <vt:lpstr>Content</vt:lpstr>
      <vt:lpstr>Functions of Random Variables</vt:lpstr>
      <vt:lpstr>Functions of Random Variables</vt:lpstr>
      <vt:lpstr>Example </vt:lpstr>
      <vt:lpstr>Example</vt:lpstr>
      <vt:lpstr>Example </vt:lpstr>
      <vt:lpstr>Content</vt:lpstr>
      <vt:lpstr>Expectation</vt:lpstr>
      <vt:lpstr>Example </vt:lpstr>
      <vt:lpstr>Example</vt:lpstr>
      <vt:lpstr>Expectation</vt:lpstr>
      <vt:lpstr>Variance</vt:lpstr>
      <vt:lpstr>Standard deviation </vt:lpstr>
      <vt:lpstr>Example</vt:lpstr>
      <vt:lpstr>Example</vt:lpstr>
      <vt:lpstr>Expectation for g(X)</vt:lpstr>
      <vt:lpstr>Expectation for g(X)</vt:lpstr>
      <vt:lpstr>Variance example</vt:lpstr>
      <vt:lpstr>Mean of aX+b</vt:lpstr>
      <vt:lpstr>Variance of aX+b</vt:lpstr>
      <vt:lpstr>Variance as moments</vt:lpstr>
      <vt:lpstr>Example: Average time</vt:lpstr>
      <vt:lpstr>Example: Average time</vt:lpstr>
      <vt:lpstr>Example: Average time</vt:lpstr>
      <vt:lpstr>Example: Bernoulli</vt:lpstr>
      <vt:lpstr>Example: Uniform</vt:lpstr>
      <vt:lpstr>Example: Uniform integers</vt:lpstr>
      <vt:lpstr>Example: Uniform integers</vt:lpstr>
      <vt:lpstr>Example: Uniform integers</vt:lpstr>
      <vt:lpstr>Example: Uniform integers</vt:lpstr>
      <vt:lpstr>Example: Poisson</vt:lpstr>
      <vt:lpstr>The Quiz Problem</vt:lpstr>
      <vt:lpstr>Tree illustration</vt:lpstr>
      <vt:lpstr>The Quiz Problem</vt:lpstr>
      <vt:lpstr>The Quiz Problem</vt:lpstr>
      <vt:lpstr>The Quiz Problem</vt:lpstr>
      <vt:lpstr>The Quiz Problem</vt:lpstr>
      <vt:lpstr>The Quiz Problem</vt:lpstr>
      <vt:lpstr>Content</vt:lpstr>
      <vt:lpstr>Multiple Random Variables</vt:lpstr>
      <vt:lpstr>Joint PMFs of Multiple Random Variables</vt:lpstr>
      <vt:lpstr>PowerPoint 演示文稿</vt:lpstr>
      <vt:lpstr>Joint PMFs of Multiple Random Variables</vt:lpstr>
      <vt:lpstr>Joint PMFs of Multiple Random Variables</vt:lpstr>
      <vt:lpstr>Joint PMFs of Multiple Random Variables</vt:lpstr>
      <vt:lpstr>Functions of Multiple Random Variables</vt:lpstr>
      <vt:lpstr>Functions of Multiple Random Variables</vt:lpstr>
      <vt:lpstr>More than Two Random Variables</vt:lpstr>
      <vt:lpstr>More than Two Random Variables</vt:lpstr>
      <vt:lpstr>More than Two Random Variables</vt:lpstr>
      <vt:lpstr>Example: Mean of the Binomial</vt:lpstr>
      <vt:lpstr>Example: Mean of the Binomial</vt:lpstr>
      <vt:lpstr>Example: Mean of the Binomial</vt:lpstr>
      <vt:lpstr>Example: Mean of the Binomial</vt:lpstr>
      <vt:lpstr>Example: The Hat Problem</vt:lpstr>
      <vt:lpstr>Example: The Hat Problem</vt:lpstr>
      <vt:lpstr>Example: The Hat Problem</vt:lpstr>
      <vt:lpstr>Summary of Facts About Joint PMFs</vt:lpstr>
      <vt:lpstr>Summary of Facts About Joint PMFs</vt:lpstr>
      <vt:lpstr>Content</vt:lpstr>
      <vt:lpstr>Conditioning</vt:lpstr>
      <vt:lpstr>Conditioning a Random Variable on an Event</vt:lpstr>
      <vt:lpstr>Conditioning a Random Variable on an Event</vt:lpstr>
      <vt:lpstr>Conditioning a Random Variable on an Event</vt:lpstr>
      <vt:lpstr>Conditioning a Random Variable on an Event</vt:lpstr>
      <vt:lpstr>Example: dice</vt:lpstr>
      <vt:lpstr>Conditioning one random variable on another</vt:lpstr>
      <vt:lpstr>Conditioning one random variable on another</vt:lpstr>
      <vt:lpstr>Conditioning one random variable on another</vt:lpstr>
      <vt:lpstr>Conditioning one random variable on another</vt:lpstr>
      <vt:lpstr>Conditioning one random variable on another</vt:lpstr>
      <vt:lpstr>Example: Question answering</vt:lpstr>
      <vt:lpstr>Example: Question answering</vt:lpstr>
      <vt:lpstr>Example: Question answering</vt:lpstr>
      <vt:lpstr>Example: Question answering</vt:lpstr>
      <vt:lpstr>Conditioning one random variable on another</vt:lpstr>
      <vt:lpstr>Summary of Facts About Conditional PMFs</vt:lpstr>
      <vt:lpstr>Summary of Facts About Conditional PMFs</vt:lpstr>
      <vt:lpstr>Conditional Expectations</vt:lpstr>
      <vt:lpstr>Conditional Expectations</vt:lpstr>
      <vt:lpstr>Conditional Expectations</vt:lpstr>
      <vt:lpstr>Conditional Expectation</vt:lpstr>
      <vt:lpstr>Conditional Expectation</vt:lpstr>
      <vt:lpstr>Mean and Variance of the Geometric Random Variable</vt:lpstr>
      <vt:lpstr>Mean and Variance of the Geometric Random Variable</vt:lpstr>
      <vt:lpstr>Mean and Variance of the Geometric Random Variable</vt:lpstr>
      <vt:lpstr>Mean and Variance of the Geometric Random Variable</vt:lpstr>
      <vt:lpstr>Mean and Variance of the Geometric Random Variable</vt:lpstr>
      <vt:lpstr>Mean and Variance of the Geometric Random Variable</vt:lpstr>
      <vt:lpstr>Mean and Variance of the Geometric Random Variable</vt:lpstr>
      <vt:lpstr>Content</vt:lpstr>
      <vt:lpstr>Independence of a r.v. from an event</vt:lpstr>
      <vt:lpstr>Independence of a r.v. from an event</vt:lpstr>
      <vt:lpstr>Independence of a r.v. from an event</vt:lpstr>
      <vt:lpstr>Independence of a r.v. from an event</vt:lpstr>
      <vt:lpstr>Independence of a r.v. from an event</vt:lpstr>
      <vt:lpstr>Independence of random variables</vt:lpstr>
      <vt:lpstr>Independence of random variables</vt:lpstr>
      <vt:lpstr>Independence of random variables</vt:lpstr>
      <vt:lpstr>Independence of random variables</vt:lpstr>
      <vt:lpstr>Independence of random variables</vt:lpstr>
      <vt:lpstr>Independence of random variables</vt:lpstr>
      <vt:lpstr>Independence of random variables</vt:lpstr>
      <vt:lpstr>Independence of random variables</vt:lpstr>
      <vt:lpstr>Summary of independent r.v.’s</vt:lpstr>
      <vt:lpstr>Summary of Facts About Independent Random Variables</vt:lpstr>
      <vt:lpstr>Independence of Several Random Variables</vt:lpstr>
      <vt:lpstr>Variance of the Binomial</vt:lpstr>
      <vt:lpstr>Variance of the Binomial</vt:lpstr>
      <vt:lpstr>Mean and Variance of the Sample Mean</vt:lpstr>
      <vt:lpstr>Mean and Variance of the Sample Mean</vt:lpstr>
      <vt:lpstr>Mean and Variance of the Sample Mean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Lenovo's User</dc:creator>
  <cp:lastModifiedBy>Shengyu Zhang</cp:lastModifiedBy>
  <cp:revision>424</cp:revision>
  <dcterms:created xsi:type="dcterms:W3CDTF">1601-01-01T00:00:00Z</dcterms:created>
  <dcterms:modified xsi:type="dcterms:W3CDTF">2017-02-15T01:23:54Z</dcterms:modified>
</cp:coreProperties>
</file>