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09"/>
  </p:notesMasterIdLst>
  <p:sldIdLst>
    <p:sldId id="286" r:id="rId2"/>
    <p:sldId id="464" r:id="rId3"/>
    <p:sldId id="395" r:id="rId4"/>
    <p:sldId id="441" r:id="rId5"/>
    <p:sldId id="442" r:id="rId6"/>
    <p:sldId id="443" r:id="rId7"/>
    <p:sldId id="457" r:id="rId8"/>
    <p:sldId id="444" r:id="rId9"/>
    <p:sldId id="456" r:id="rId10"/>
    <p:sldId id="451" r:id="rId11"/>
    <p:sldId id="452" r:id="rId12"/>
    <p:sldId id="454" r:id="rId13"/>
    <p:sldId id="453" r:id="rId14"/>
    <p:sldId id="455" r:id="rId15"/>
    <p:sldId id="340" r:id="rId16"/>
    <p:sldId id="338" r:id="rId17"/>
    <p:sldId id="449" r:id="rId18"/>
    <p:sldId id="341" r:id="rId19"/>
    <p:sldId id="463" r:id="rId20"/>
    <p:sldId id="342" r:id="rId21"/>
    <p:sldId id="343" r:id="rId22"/>
    <p:sldId id="289" r:id="rId23"/>
    <p:sldId id="344" r:id="rId24"/>
    <p:sldId id="345" r:id="rId25"/>
    <p:sldId id="346" r:id="rId26"/>
    <p:sldId id="347" r:id="rId27"/>
    <p:sldId id="348" r:id="rId28"/>
    <p:sldId id="459" r:id="rId29"/>
    <p:sldId id="349" r:id="rId30"/>
    <p:sldId id="396" r:id="rId31"/>
    <p:sldId id="398" r:id="rId32"/>
    <p:sldId id="399" r:id="rId33"/>
    <p:sldId id="400" r:id="rId34"/>
    <p:sldId id="401" r:id="rId35"/>
    <p:sldId id="354" r:id="rId36"/>
    <p:sldId id="402" r:id="rId37"/>
    <p:sldId id="356" r:id="rId38"/>
    <p:sldId id="357" r:id="rId39"/>
    <p:sldId id="358" r:id="rId40"/>
    <p:sldId id="359" r:id="rId41"/>
    <p:sldId id="360" r:id="rId42"/>
    <p:sldId id="361" r:id="rId43"/>
    <p:sldId id="404" r:id="rId44"/>
    <p:sldId id="405" r:id="rId45"/>
    <p:sldId id="406" r:id="rId46"/>
    <p:sldId id="365" r:id="rId47"/>
    <p:sldId id="366" r:id="rId48"/>
    <p:sldId id="407" r:id="rId49"/>
    <p:sldId id="408" r:id="rId50"/>
    <p:sldId id="460" r:id="rId51"/>
    <p:sldId id="371" r:id="rId52"/>
    <p:sldId id="412" r:id="rId53"/>
    <p:sldId id="413" r:id="rId54"/>
    <p:sldId id="414" r:id="rId55"/>
    <p:sldId id="415" r:id="rId56"/>
    <p:sldId id="438" r:id="rId57"/>
    <p:sldId id="416" r:id="rId58"/>
    <p:sldId id="439" r:id="rId59"/>
    <p:sldId id="417" r:id="rId60"/>
    <p:sldId id="418" r:id="rId61"/>
    <p:sldId id="419" r:id="rId62"/>
    <p:sldId id="420" r:id="rId63"/>
    <p:sldId id="421" r:id="rId64"/>
    <p:sldId id="423" r:id="rId65"/>
    <p:sldId id="424" r:id="rId66"/>
    <p:sldId id="461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33" r:id="rId76"/>
    <p:sldId id="434" r:id="rId77"/>
    <p:sldId id="435" r:id="rId78"/>
    <p:sldId id="440" r:id="rId79"/>
    <p:sldId id="436" r:id="rId80"/>
    <p:sldId id="462" r:id="rId81"/>
    <p:sldId id="465" r:id="rId82"/>
    <p:sldId id="466" r:id="rId83"/>
    <p:sldId id="467" r:id="rId84"/>
    <p:sldId id="468" r:id="rId85"/>
    <p:sldId id="469" r:id="rId86"/>
    <p:sldId id="470" r:id="rId87"/>
    <p:sldId id="471" r:id="rId88"/>
    <p:sldId id="472" r:id="rId89"/>
    <p:sldId id="473" r:id="rId90"/>
    <p:sldId id="474" r:id="rId91"/>
    <p:sldId id="475" r:id="rId92"/>
    <p:sldId id="476" r:id="rId93"/>
    <p:sldId id="477" r:id="rId94"/>
    <p:sldId id="478" r:id="rId95"/>
    <p:sldId id="479" r:id="rId96"/>
    <p:sldId id="480" r:id="rId97"/>
    <p:sldId id="481" r:id="rId98"/>
    <p:sldId id="482" r:id="rId99"/>
    <p:sldId id="483" r:id="rId100"/>
    <p:sldId id="484" r:id="rId101"/>
    <p:sldId id="485" r:id="rId102"/>
    <p:sldId id="486" r:id="rId103"/>
    <p:sldId id="487" r:id="rId104"/>
    <p:sldId id="488" r:id="rId105"/>
    <p:sldId id="489" r:id="rId106"/>
    <p:sldId id="490" r:id="rId107"/>
    <p:sldId id="491" r:id="rId10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00"/>
    <a:srgbClr val="FF0000"/>
    <a:srgbClr val="9966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869" autoAdjust="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F04564-8EBA-4616-A64E-21D3B9D371BF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17028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CDA68-592D-437D-872C-05FE571461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50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BF1C-9688-4B8D-83E7-81B2852DB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6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DC939-719C-4B8B-AD70-8E5EA317A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3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F7150C-EA11-4647-8771-419FA55D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8D06-FC6D-429A-8268-394CBCCB7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5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43A3-4609-41FD-A1DC-3F4A01D21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3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B4E7-CECC-482E-9418-A04D0B130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3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53DD-57D4-45F1-9654-673F3896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3455E-2F05-4192-AC54-FD7F51AA8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FDAF-C3B9-495E-AB7F-377DDE20B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8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C941-764C-4B15-9F60-38AFA5A6C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E13D-5CD1-417E-9C5F-07688C960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3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951B8D28-351F-4B07-9911-FCFC36113B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5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cuhk.edu.hk/~syzhang/course/Prob1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pPr algn="l"/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>
              <a:ea typeface="新細明體" charset="-12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762056" cy="680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ENGG2430A  Probability and Statistics for Engineers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Chapter 1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: Sample space and probability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Infinite sample space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sample space of an experiment may consist of a </a:t>
            </a:r>
            <a:r>
              <a:rPr lang="en-US" dirty="0">
                <a:solidFill>
                  <a:srgbClr val="FF0000"/>
                </a:solidFill>
              </a:rPr>
              <a:t>finite or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infinite </a:t>
            </a:r>
            <a:r>
              <a:rPr lang="en-US" dirty="0"/>
              <a:t>number of possible outcomes. </a:t>
            </a:r>
          </a:p>
          <a:p>
            <a:pPr lvl="1"/>
            <a:r>
              <a:rPr lang="en-US" dirty="0"/>
              <a:t>Finite sample spaces are conceptually and mathematically simpler. </a:t>
            </a:r>
          </a:p>
          <a:p>
            <a:pPr lvl="1"/>
            <a:r>
              <a:rPr lang="en-US" dirty="0"/>
              <a:t>Sample spaces with an infinite number of elements are quite common. </a:t>
            </a:r>
          </a:p>
          <a:p>
            <a:pPr lvl="2"/>
            <a:r>
              <a:rPr lang="en-US" dirty="0"/>
              <a:t>As an example, consider throwing </a:t>
            </a:r>
            <a:br>
              <a:rPr lang="en-US" dirty="0"/>
            </a:br>
            <a:r>
              <a:rPr lang="en-US" dirty="0"/>
              <a:t>a dart on a board and viewing </a:t>
            </a:r>
            <a:br>
              <a:rPr lang="en-US" dirty="0"/>
            </a:br>
            <a:r>
              <a:rPr lang="en-US" dirty="0"/>
              <a:t>the point of impact as the </a:t>
            </a:r>
            <a:br>
              <a:rPr lang="en-US" dirty="0"/>
            </a:br>
            <a:r>
              <a:rPr lang="en-US" dirty="0"/>
              <a:t>outcome. </a:t>
            </a:r>
          </a:p>
          <a:p>
            <a:pPr lvl="2"/>
            <a:r>
              <a:rPr lang="en-HK" dirty="0"/>
              <a:t>The region “Bullseye” is an event:</a:t>
            </a:r>
            <a:br>
              <a:rPr lang="en-HK" dirty="0"/>
            </a:br>
            <a:r>
              <a:rPr lang="en-HK" dirty="0"/>
              <a:t>it’s a subset of the sample space.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darts501.com/img/Dartboard_Score_Segments7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45128"/>
            <a:ext cx="3352800" cy="19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381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Simplification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HK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−…−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HK" dirty="0"/>
                  <a:t/>
                </a:r>
                <a:br>
                  <a:rPr lang="en-HK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HK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⋅…⋅</m:t>
                    </m:r>
                    <m:f>
                      <m:fPr>
                        <m:ctrlPr>
                          <a:rPr lang="en-HK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−…−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−…−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HK" dirty="0"/>
                  <a:t/>
                </a:r>
                <a:br>
                  <a:rPr lang="en-HK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HK" dirty="0"/>
                  <a:t>This is the same as the multinomial coefficient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7615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Anagrams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altLang="zh-CN" dirty="0"/>
              <a:t>: </a:t>
            </a:r>
            <a:r>
              <a:rPr lang="en-US" dirty="0"/>
              <a:t>How many different words (letter sequences) can be obtained by rearranging the letters in the word TATTOO? </a:t>
            </a:r>
          </a:p>
          <a:p>
            <a:r>
              <a:rPr lang="en-US" dirty="0"/>
              <a:t>There are 6 positions to be filled by the available letters. </a:t>
            </a:r>
          </a:p>
          <a:p>
            <a:r>
              <a:rPr lang="en-US" dirty="0"/>
              <a:t>Each rearrangement corresponds to a partition of the set of the 6 positions into </a:t>
            </a:r>
          </a:p>
          <a:p>
            <a:pPr lvl="1"/>
            <a:r>
              <a:rPr lang="en-US" dirty="0"/>
              <a:t>a group of size 3: the positions that get the letter T</a:t>
            </a:r>
          </a:p>
          <a:p>
            <a:pPr lvl="1"/>
            <a:r>
              <a:rPr lang="en-US" dirty="0"/>
              <a:t>a group of size 1: the position that gets the letter A </a:t>
            </a:r>
          </a:p>
          <a:p>
            <a:pPr lvl="1"/>
            <a:r>
              <a:rPr lang="en-US" dirty="0"/>
              <a:t>a group of size 2: the positions that get the letter O</a:t>
            </a:r>
          </a:p>
        </p:txBody>
      </p:sp>
    </p:spTree>
    <p:extLst>
      <p:ext uri="{BB962C8B-B14F-4D97-AF65-F5344CB8AC3E}">
        <p14:creationId xmlns:p14="http://schemas.microsoft.com/office/powerpoint/2010/main" val="16864381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Thus, the desired number is 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6!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1!2!3!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=60.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37583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Students grouping (again)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 consisting of 4 graduate and 12 undergraduate students is randomly divided into four groups of 4. </a:t>
            </a:r>
          </a:p>
          <a:p>
            <a:pPr lvl="1"/>
            <a:r>
              <a:rPr lang="en-HK" dirty="0"/>
              <a:t>“Ra</a:t>
            </a:r>
            <a:r>
              <a:rPr lang="en-US" dirty="0" err="1"/>
              <a:t>ndomly</a:t>
            </a:r>
            <a:r>
              <a:rPr lang="en-US" dirty="0"/>
              <a:t>”: All partitions (into 4 groups of size 4) occur equally likely.</a:t>
            </a:r>
          </a:p>
          <a:p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altLang="zh-CN" dirty="0"/>
              <a:t>: </a:t>
            </a:r>
            <a:r>
              <a:rPr lang="en-US" dirty="0"/>
              <a:t>What is the probability that each group includes a graduate student? </a:t>
            </a:r>
          </a:p>
          <a:p>
            <a:r>
              <a:rPr lang="en-HK" dirty="0"/>
              <a:t>W</a:t>
            </a:r>
            <a:r>
              <a:rPr lang="en-US" dirty="0" err="1"/>
              <a:t>e’ve</a:t>
            </a:r>
            <a:r>
              <a:rPr lang="en-US" dirty="0"/>
              <a:t> seen this before, but we’ll now obtain the answer using a different argument. </a:t>
            </a:r>
          </a:p>
        </p:txBody>
      </p:sp>
    </p:spTree>
    <p:extLst>
      <p:ext uri="{BB962C8B-B14F-4D97-AF65-F5344CB8AC3E}">
        <p14:creationId xmlns:p14="http://schemas.microsoft.com/office/powerpoint/2010/main" val="17081182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: All partitions of the 16 students into 4 groups of size 4. </a:t>
                </a:r>
              </a:p>
              <a:p>
                <a:r>
                  <a:rPr lang="en-US" dirty="0"/>
                  <a:t>The size of the sample space: </a:t>
                </a:r>
                <a:r>
                  <a:rPr lang="en-HK" b="0" i="1" dirty="0">
                    <a:latin typeface="Cambria Math" panose="02040503050406030204" pitchFamily="18" charset="0"/>
                  </a:rPr>
                  <a:t/>
                </a:r>
                <a:br>
                  <a:rPr lang="en-HK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6!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!4!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HK" dirty="0"/>
                  <a:t>Consider the event of each group containing a graduate student.</a:t>
                </a:r>
              </a:p>
              <a:p>
                <a:r>
                  <a:rPr lang="en-HK" dirty="0"/>
                  <a:t>Two steps: first allocate the graduate students, and then the undergraduate ones.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74" b="-5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451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Allocation of grads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</a:p>
          <a:p>
            <a:pPr lvl="1"/>
            <a:r>
              <a:rPr lang="en-US" dirty="0"/>
              <a:t>four choices for the group of the first graduate student, </a:t>
            </a:r>
          </a:p>
          <a:p>
            <a:pPr lvl="1"/>
            <a:r>
              <a:rPr lang="en-US" dirty="0"/>
              <a:t>three choices for the second, </a:t>
            </a:r>
          </a:p>
          <a:p>
            <a:pPr lvl="1"/>
            <a:r>
              <a:rPr lang="en-US" dirty="0"/>
              <a:t>two for the third, </a:t>
            </a:r>
          </a:p>
          <a:p>
            <a:pPr lvl="1"/>
            <a:r>
              <a:rPr lang="en-US" dirty="0"/>
              <a:t>one for the fourth. </a:t>
            </a:r>
          </a:p>
          <a:p>
            <a:r>
              <a:rPr lang="en-US" dirty="0"/>
              <a:t>Thus, there is a total of 4! choices for this step.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792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Allocation of under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the remaining 12 undergraduate students and distribute them to the four groups </a:t>
                </a:r>
              </a:p>
              <a:p>
                <a:pPr lvl="1"/>
                <a:r>
                  <a:rPr lang="en-US" dirty="0"/>
                  <a:t>3 students in each. </a:t>
                </a:r>
              </a:p>
              <a:p>
                <a:r>
                  <a:rPr lang="en-US" dirty="0"/>
                  <a:t>This can be done in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i="1">
                            <a:latin typeface="Cambria Math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different ways.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1645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HK" dirty="0"/>
                  <a:t>By the </a:t>
                </a:r>
                <a:r>
                  <a:rPr lang="en-US" dirty="0"/>
                  <a:t>Counting Principle, the event of interest can occur in 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4!12!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3!3!3!3!</m:t>
                        </m:r>
                      </m:den>
                    </m:f>
                  </m:oMath>
                </a14:m>
                <a:r>
                  <a:rPr lang="en-HK" b="0" dirty="0"/>
                  <a:t/>
                </a:r>
                <a:br>
                  <a:rPr lang="en-HK" b="0" dirty="0"/>
                </a:br>
                <a:r>
                  <a:rPr lang="en-HK" b="0" dirty="0"/>
                  <a:t>different ways. </a:t>
                </a:r>
              </a:p>
              <a:p>
                <a:r>
                  <a:rPr lang="en-HK" dirty="0"/>
                  <a:t>The probability of this event is thus </a:t>
                </a:r>
                <a:br>
                  <a:rPr lang="en-HK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4!12!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3!3!3!3!</m:t>
                            </m:r>
                          </m:den>
                        </m:f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16!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4!4!4!4!</m:t>
                            </m:r>
                          </m:den>
                        </m:f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i="1">
                            <a:latin typeface="Cambria Math" panose="02040503050406030204" pitchFamily="18" charset="0"/>
                          </a:rPr>
                          <m:t>12∗8∗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∗14∗13</m:t>
                        </m:r>
                      </m:den>
                    </m:f>
                  </m:oMath>
                </a14:m>
                <a:r>
                  <a:rPr lang="en-HK" dirty="0"/>
                  <a:t/>
                </a:r>
                <a:br>
                  <a:rPr lang="en-HK" dirty="0"/>
                </a:br>
                <a:r>
                  <a:rPr lang="en-HK" dirty="0"/>
                  <a:t>same as previously calculated.	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Be careful with the sample space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should choose an appropriate sample space.</a:t>
            </a:r>
          </a:p>
          <a:p>
            <a:r>
              <a:rPr lang="en-US" dirty="0"/>
              <a:t>Different elements of the sample space should be distinct and </a:t>
            </a:r>
            <a:r>
              <a:rPr lang="en-US" dirty="0">
                <a:solidFill>
                  <a:srgbClr val="FF0000"/>
                </a:solidFill>
              </a:rPr>
              <a:t>mutually exclusive</a:t>
            </a:r>
            <a:r>
              <a:rPr lang="en-US" dirty="0"/>
              <a:t>, so that when the experiment is carried out there is a unique outcome. </a:t>
            </a:r>
          </a:p>
          <a:p>
            <a:r>
              <a:rPr lang="en-US" dirty="0"/>
              <a:t>The sample space must also be </a:t>
            </a:r>
            <a:r>
              <a:rPr lang="en-US" dirty="0">
                <a:solidFill>
                  <a:srgbClr val="FF0000"/>
                </a:solidFill>
              </a:rPr>
              <a:t>collectively exhaustive</a:t>
            </a:r>
            <a:r>
              <a:rPr lang="en-US" dirty="0"/>
              <a:t>, in the sense that no matter what happens in the experiment, we always obtain an outcome that has been included in the sample space.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5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Sequential models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Many experiments have an inherently </a:t>
            </a:r>
            <a:r>
              <a:rPr lang="en-US" dirty="0">
                <a:solidFill>
                  <a:srgbClr val="FF0000"/>
                </a:solidFill>
              </a:rPr>
              <a:t>sequential</a:t>
            </a:r>
            <a:r>
              <a:rPr lang="en-US" dirty="0"/>
              <a:t> character. </a:t>
            </a:r>
          </a:p>
          <a:p>
            <a:r>
              <a:rPr lang="en-US" sz="32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tossing a coin three times, </a:t>
            </a:r>
          </a:p>
          <a:p>
            <a:pPr lvl="1"/>
            <a:r>
              <a:rPr lang="en-US" dirty="0"/>
              <a:t>observing the value of a stock on 5 successive days,  </a:t>
            </a:r>
          </a:p>
          <a:p>
            <a:pPr lvl="1"/>
            <a:r>
              <a:rPr lang="en-US" dirty="0"/>
              <a:t>receiving eight successive digits at a communication receiver. </a:t>
            </a:r>
          </a:p>
          <a:p>
            <a:r>
              <a:rPr lang="en-US" dirty="0"/>
              <a:t>It is then often useful to describe the experiment and the associated sample space by means of a </a:t>
            </a:r>
            <a:r>
              <a:rPr lang="en-US" dirty="0">
                <a:solidFill>
                  <a:srgbClr val="FF0000"/>
                </a:solidFill>
              </a:rPr>
              <a:t>tree-based sequential description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81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Sequential models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32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/>
              <a:t>: row a 4-sided die twice. </a:t>
            </a:r>
          </a:p>
        </p:txBody>
      </p:sp>
      <p:pic>
        <p:nvPicPr>
          <p:cNvPr id="5" name="Picture 2" descr="C:\Users\Administrator\Downloads\15045_Sig.pngb925b2d3-08db-4273-a3ad-78c9b8c2d2bb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9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94" y="2531361"/>
            <a:ext cx="6205706" cy="32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Probabilistic laws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we settled 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associated with an experiment, we need to introduce a </a:t>
                </a:r>
                <a:r>
                  <a:rPr lang="en-US" dirty="0">
                    <a:solidFill>
                      <a:srgbClr val="FF0000"/>
                    </a:solidFill>
                  </a:rPr>
                  <a:t>probabilistic law</a:t>
                </a:r>
                <a:r>
                  <a:rPr lang="en-US" dirty="0"/>
                  <a:t>. </a:t>
                </a:r>
              </a:p>
              <a:p>
                <a:r>
                  <a:rPr lang="en-US" altLang="zh-HK" dirty="0">
                    <a:ea typeface="新細明體" charset="-120"/>
                  </a:rPr>
                  <a:t>The probability law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assigns</a:t>
                </a:r>
                <a:r>
                  <a:rPr lang="en-US" altLang="zh-HK" dirty="0">
                    <a:ea typeface="新細明體" charset="-120"/>
                  </a:rPr>
                  <a:t> to a set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of possible outcomes a nonnegative number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r>
                  <a:rPr lang="en-HK" altLang="zh-HK" b="0" dirty="0">
                    <a:ea typeface="新細明體" charset="-120"/>
                  </a:rPr>
                  <a:t>The value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b="0" i="1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 encodes our knowledge or belief about the collective "likelihood" of the elements of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9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Probabilistic laws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3200" dirty="0">
                    <a:ea typeface="新細明體" charset="-120"/>
                  </a:rPr>
                  <a:t>Consider the </a:t>
                </a:r>
                <a:r>
                  <a:rPr lang="en-US" sz="3200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altLang="zh-HK" sz="3200" dirty="0">
                    <a:ea typeface="新細明體" charset="-120"/>
                  </a:rPr>
                  <a:t> of tossing two coins.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sz="3200" dirty="0">
                    <a:ea typeface="新細明體" charset="-120"/>
                  </a:rPr>
                  <a:t>What’s </a:t>
                </a:r>
                <a14:m>
                  <m:oMath xmlns:m="http://schemas.openxmlformats.org/officeDocument/2006/math"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32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3200" i="1">
                            <a:latin typeface="Cambria Math" panose="02040503050406030204" pitchFamily="18" charset="0"/>
                            <a:ea typeface="新細明體" charset="-120"/>
                          </a:rPr>
                          <m:t>𝐻𝐻</m:t>
                        </m:r>
                      </m:e>
                    </m:d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?</m:t>
                    </m:r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32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3200" i="1">
                            <a:latin typeface="Cambria Math" panose="02040503050406030204" pitchFamily="18" charset="0"/>
                            <a:ea typeface="新細明體" charset="-120"/>
                          </a:rPr>
                          <m:t>𝐻𝑇</m:t>
                        </m:r>
                      </m:e>
                    </m:d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?</m:t>
                    </m:r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32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3200" i="1">
                            <a:latin typeface="Cambria Math" panose="02040503050406030204" pitchFamily="18" charset="0"/>
                            <a:ea typeface="新細明體" charset="-120"/>
                          </a:rPr>
                          <m:t>𝑇𝐻</m:t>
                        </m:r>
                      </m:e>
                    </m:d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?</m:t>
                    </m:r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32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3200" i="1">
                            <a:latin typeface="Cambria Math" panose="02040503050406030204" pitchFamily="18" charset="0"/>
                            <a:ea typeface="新細明體" charset="-120"/>
                          </a:rPr>
                          <m:t>𝑇𝑇</m:t>
                        </m:r>
                      </m:e>
                    </m:d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?</m:t>
                    </m:r>
                  </m:oMath>
                </a14:m>
                <a:endParaRPr lang="en-US" altLang="zh-HK" sz="32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HK" altLang="zh-HK" sz="2800" dirty="0">
                    <a:ea typeface="新細明體" charset="-120"/>
                  </a:rPr>
                  <a:t>Many possibilities. For example, </a:t>
                </a:r>
                <a:r>
                  <a:rPr lang="en-HK" altLang="zh-HK" sz="2800" dirty="0">
                    <a:solidFill>
                      <a:srgbClr val="FF0000"/>
                    </a:solidFill>
                    <a:ea typeface="新細明體" charset="-120"/>
                  </a:rPr>
                  <a:t>uniform</a:t>
                </a:r>
                <a:r>
                  <a:rPr lang="en-HK" altLang="zh-HK" sz="2800" dirty="0">
                    <a:ea typeface="新細明體" charset="-120"/>
                  </a:rPr>
                  <a:t> distribution says the following:</a:t>
                </a:r>
                <a:r>
                  <a:rPr lang="en-HK" altLang="zh-HK" sz="2800" i="1" dirty="0">
                    <a:latin typeface="Cambria Math" panose="02040503050406030204" pitchFamily="18" charset="0"/>
                    <a:ea typeface="新細明體" charset="-120"/>
                  </a:rPr>
                  <a:t/>
                </a:r>
                <a:br>
                  <a:rPr lang="en-HK" altLang="zh-HK" sz="2800" i="1" dirty="0">
                    <a:latin typeface="Cambria Math" panose="02040503050406030204" pitchFamily="18" charset="0"/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HK" altLang="zh-HK" sz="28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28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新細明體" charset="-120"/>
                          </a:rPr>
                          <m:t>𝐻𝐻</m:t>
                        </m:r>
                      </m:e>
                    </m:d>
                    <m:r>
                      <a:rPr lang="en-HK" altLang="zh-HK" sz="2800" i="1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HK" altLang="zh-HK" sz="28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28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新細明體" charset="-120"/>
                          </a:rPr>
                          <m:t>𝐻𝑇</m:t>
                        </m:r>
                      </m:e>
                    </m:d>
                    <m:r>
                      <a:rPr lang="en-HK" altLang="zh-HK" sz="2800" i="1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HK" altLang="zh-HK" sz="28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28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新細明體" charset="-120"/>
                          </a:rPr>
                          <m:t>𝑇𝐻</m:t>
                        </m:r>
                      </m:e>
                    </m:d>
                    <m:r>
                      <a:rPr lang="en-HK" altLang="zh-HK" sz="2800" i="1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HK" altLang="zh-HK" sz="28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28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2800" i="1">
                            <a:latin typeface="Cambria Math" panose="02040503050406030204" pitchFamily="18" charset="0"/>
                            <a:ea typeface="新細明體" charset="-120"/>
                          </a:rPr>
                          <m:t>𝑇𝑇</m:t>
                        </m:r>
                      </m:e>
                    </m:d>
                    <m:r>
                      <a:rPr lang="en-HK" altLang="zh-HK" sz="2800" i="1">
                        <a:latin typeface="Cambria Math" panose="02040503050406030204" pitchFamily="18" charset="0"/>
                        <a:ea typeface="新細明體" charset="-120"/>
                      </a:rPr>
                      <m:t>=1/4.</m:t>
                    </m:r>
                  </m:oMath>
                </a14:m>
                <a:endParaRPr lang="en-US" altLang="zh-HK" sz="28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HK" altLang="zh-HK" sz="3200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HK" altLang="zh-HK" sz="3200" dirty="0">
                    <a:ea typeface="新細明體" charset="-120"/>
                  </a:rPr>
                  <a:t>For </a:t>
                </a:r>
                <a14:m>
                  <m:oMath xmlns:m="http://schemas.openxmlformats.org/officeDocument/2006/math">
                    <m:r>
                      <a:rPr lang="en-HK" sz="3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sz="3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sz="3200" i="1" dirty="0">
                            <a:latin typeface="Cambria Math" panose="02040503050406030204" pitchFamily="18" charset="0"/>
                          </a:rPr>
                          <m:t>𝐻𝐻</m:t>
                        </m:r>
                        <m:r>
                          <a:rPr lang="en-HK" sz="3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3200" i="1" dirty="0"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</m:d>
                  </m:oMath>
                </a14:m>
                <a:r>
                  <a:rPr lang="en-US" sz="3200" dirty="0"/>
                  <a:t>, w</a:t>
                </a:r>
                <a:r>
                  <a:rPr lang="en-HK" altLang="zh-HK" sz="3200" dirty="0">
                    <a:ea typeface="新細明體" charset="-120"/>
                  </a:rPr>
                  <a:t>hat’s </a:t>
                </a:r>
                <a14:m>
                  <m:oMath xmlns:m="http://schemas.openxmlformats.org/officeDocument/2006/math"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r>
                      <a:rPr lang="en-HK" altLang="zh-HK" sz="3200" i="1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200" dirty="0">
                    <a:ea typeface="新細明體" charset="-120"/>
                  </a:rPr>
                  <a:t>?</a:t>
                </a:r>
              </a:p>
              <a:p>
                <a:pPr>
                  <a:lnSpc>
                    <a:spcPct val="90000"/>
                  </a:lnSpc>
                </a:pPr>
                <a:r>
                  <a:rPr lang="en-HK" altLang="zh-HK" sz="3200" dirty="0">
                    <a:ea typeface="新細明體" charset="-120"/>
                  </a:rPr>
                  <a:t>In uniform distribution, </a:t>
                </a:r>
                <a14:m>
                  <m:oMath xmlns:m="http://schemas.openxmlformats.org/officeDocument/2006/math">
                    <m:r>
                      <a:rPr lang="en-HK" altLang="zh-HK" sz="32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HK" altLang="zh-HK" sz="3200" b="0" i="1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32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</m:d>
                    <m:r>
                      <a:rPr lang="en-HK" altLang="zh-HK" sz="3200" b="0" i="1" smtClean="0">
                        <a:latin typeface="Cambria Math" panose="02040503050406030204" pitchFamily="18" charset="0"/>
                        <a:ea typeface="新細明體" charset="-120"/>
                      </a:rPr>
                      <m:t>=1/2</m:t>
                    </m:r>
                  </m:oMath>
                </a14:m>
                <a:r>
                  <a:rPr lang="en-US" altLang="zh-HK" sz="3200" dirty="0">
                    <a:ea typeface="新細明體" charset="-12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96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97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Axioms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HK" dirty="0">
                    <a:ea typeface="新細明體" charset="-120"/>
                  </a:rPr>
                  <a:t>(</a:t>
                </a:r>
                <a:r>
                  <a:rPr lang="en-US" altLang="zh-HK" i="1" dirty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Non-negativity</a:t>
                </a:r>
                <a:r>
                  <a:rPr lang="en-US" altLang="zh-HK" dirty="0">
                    <a:ea typeface="新細明體" charset="-12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)≥0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for every event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endParaRPr lang="en-US" sz="3200" dirty="0"/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200" dirty="0"/>
                  <a:t>(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Additivity</a:t>
                </a:r>
                <a:r>
                  <a:rPr lang="en-US" sz="3200" dirty="0"/>
                  <a:t>) For any two </a:t>
                </a:r>
                <a:r>
                  <a:rPr lang="en-US" sz="3200" dirty="0">
                    <a:solidFill>
                      <a:srgbClr val="0033CC"/>
                    </a:solidFill>
                  </a:rPr>
                  <a:t>disjoint</a:t>
                </a:r>
                <a:r>
                  <a:rPr lang="en-US" sz="3200" dirty="0"/>
                  <a:t> events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pl-PL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pl-PL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l-PL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l-PL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US" sz="3200" dirty="0"/>
                  <a:t>In general,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… are </a:t>
                </a:r>
                <a:r>
                  <a:rPr lang="en-US" sz="3200" dirty="0">
                    <a:solidFill>
                      <a:srgbClr val="0033CC"/>
                    </a:solidFill>
                  </a:rPr>
                  <a:t>disjoint</a:t>
                </a:r>
                <a:r>
                  <a:rPr lang="en-US" sz="3200" dirty="0"/>
                  <a:t> events, then </a:t>
                </a:r>
                <a: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sz="3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pl-PL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∪…</m:t>
                        </m:r>
                      </m:e>
                    </m:d>
                    <m:r>
                      <a:rPr lang="pl-PL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l-PL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endParaRPr lang="en-US" altLang="zh-HK" dirty="0">
                  <a:ea typeface="新細明體" charset="-120"/>
                </a:endParaRPr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altLang="zh-HK" dirty="0">
                    <a:ea typeface="新細明體" charset="-120"/>
                  </a:rPr>
                  <a:t>(</a:t>
                </a:r>
                <a:r>
                  <a:rPr lang="en-US" altLang="zh-HK" i="1" dirty="0"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Normalization</a:t>
                </a:r>
                <a:r>
                  <a:rPr lang="en-US" altLang="zh-HK" dirty="0">
                    <a:ea typeface="新細明體" charset="-120"/>
                  </a:rPr>
                  <a:t>) </a:t>
                </a:r>
                <a14:m>
                  <m:oMath xmlns:m="http://schemas.openxmlformats.org/officeDocument/2006/math">
                    <m:r>
                      <a:rPr lang="en-HK" altLang="zh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Ω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)=1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marL="514350" indent="-514350">
                  <a:lnSpc>
                    <a:spcPct val="90000"/>
                  </a:lnSpc>
                  <a:buFont typeface="+mj-lt"/>
                  <a:buAutoNum type="arabicPeriod"/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67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25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Probabilistic model: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251460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experiment</a:t>
                </a:r>
                <a:r>
                  <a:rPr lang="en-US" sz="2400" dirty="0"/>
                  <a:t> produces exactly one out of several possible outcomes. 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sample space </a:t>
                </a:r>
                <a:r>
                  <a:rPr lang="en-US" sz="2400" dirty="0"/>
                  <a:t>is the set of all possible outcomes.</a:t>
                </a:r>
              </a:p>
              <a:p>
                <a:r>
                  <a:rPr lang="en-US" sz="2400" dirty="0"/>
                  <a:t>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event</a:t>
                </a:r>
                <a:r>
                  <a:rPr lang="en-US" sz="2400" dirty="0"/>
                  <a:t> a subset of the sample space.</a:t>
                </a:r>
              </a:p>
              <a:p>
                <a:r>
                  <a:rPr lang="en-US" altLang="zh-HK" sz="2400" dirty="0">
                    <a:ea typeface="新細明體" charset="-120"/>
                  </a:rPr>
                  <a:t>The probability law </a:t>
                </a:r>
                <a:r>
                  <a:rPr lang="en-US" altLang="zh-HK" sz="2400" dirty="0">
                    <a:solidFill>
                      <a:srgbClr val="FF0000"/>
                    </a:solidFill>
                    <a:ea typeface="新細明體" charset="-120"/>
                  </a:rPr>
                  <a:t>assigns</a:t>
                </a:r>
                <a:r>
                  <a:rPr lang="en-US" altLang="zh-HK" sz="2400" dirty="0">
                    <a:ea typeface="新細明體" charset="-120"/>
                  </a:rPr>
                  <a:t> to any event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 panose="02040503050406030204" pitchFamily="18" charset="0"/>
                        <a:ea typeface="新細明體" charset="-120"/>
                      </a:rPr>
                      <m:t>𝐴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a number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𝑃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</m:d>
                    <m:r>
                      <a:rPr lang="en-HK" altLang="zh-HK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2514601"/>
              </a:xfrm>
              <a:blipFill>
                <a:blip r:embed="rId2"/>
                <a:stretch>
                  <a:fillRect l="-296" t="-1699" b="-5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962400"/>
            <a:ext cx="6653808" cy="20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Model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HK" sz="3200" dirty="0"/>
                  <a:t>In many cases, the sample space is </a:t>
                </a:r>
                <a:r>
                  <a:rPr lang="en-HK" sz="3200" dirty="0">
                    <a:solidFill>
                      <a:srgbClr val="FF0000"/>
                    </a:solidFill>
                  </a:rPr>
                  <a:t>discrete</a:t>
                </a:r>
                <a:r>
                  <a:rPr lang="en-HK" sz="3200" dirty="0"/>
                  <a:t>, and actually </a:t>
                </a:r>
                <a:r>
                  <a:rPr lang="en-HK" sz="3200" dirty="0">
                    <a:solidFill>
                      <a:srgbClr val="FF0000"/>
                    </a:solidFill>
                  </a:rPr>
                  <a:t>finite</a:t>
                </a:r>
                <a:r>
                  <a:rPr lang="en-HK" sz="3200" dirty="0"/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3200" dirty="0"/>
                  <a:t>Then the probability law is specified by the probabilities of the events that consist of a single element. </a:t>
                </a:r>
              </a:p>
              <a:p>
                <a:pPr>
                  <a:lnSpc>
                    <a:spcPct val="90000"/>
                  </a:lnSpc>
                </a:pPr>
                <a:r>
                  <a:rPr lang="en-HK" sz="3200" dirty="0"/>
                  <a:t>It holds that for any event </a:t>
                </a:r>
                <a14:m>
                  <m:oMath xmlns:m="http://schemas.openxmlformats.org/officeDocument/2006/math"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,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HK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HK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HK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HK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90000"/>
                  </a:lnSpc>
                </a:pPr>
                <a:r>
                  <a:rPr lang="en-HK" sz="3200" dirty="0"/>
                  <a:t>When the probability law is </a:t>
                </a:r>
                <a:r>
                  <a:rPr lang="en-HK" sz="3200" dirty="0">
                    <a:solidFill>
                      <a:srgbClr val="0033CC"/>
                    </a:solidFill>
                  </a:rPr>
                  <a:t>uniform</a:t>
                </a:r>
                <a:r>
                  <a:rPr lang="en-HK" sz="3200" dirty="0"/>
                  <a:t>, then </a:t>
                </a:r>
                <a:br>
                  <a:rPr lang="en-HK" sz="3200" dirty="0"/>
                </a:br>
                <a14:m>
                  <m:oMath xmlns:m="http://schemas.openxmlformats.org/officeDocument/2006/math"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HK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|/|</m:t>
                    </m:r>
                    <m:r>
                      <m:rPr>
                        <m:sty m:val="p"/>
                      </m:rPr>
                      <a:rPr lang="en-HK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HK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HK" sz="3200" dirty="0"/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67" t="-282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908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Discrete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dirty="0"/>
                  <a:t>: toss a coin three times. </a:t>
                </a:r>
              </a:p>
              <a:p>
                <a:r>
                  <a:rPr lang="en-US" dirty="0"/>
                  <a:t>The sample space is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6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𝐻𝐻𝐻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𝐻𝐻𝑇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𝐻𝑇𝐻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𝐻𝑇𝑇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𝑇𝐻𝐻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𝑇𝐻𝑇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𝑇𝑇𝐻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𝑇𝑇𝑇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Assume that each possible outcome has the same probability of 1/8. </a:t>
                </a:r>
              </a:p>
              <a:p>
                <a:r>
                  <a:rPr lang="en-US" dirty="0"/>
                  <a:t>Consider event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𝑒𝑥𝑎𝑐𝑡𝑙𝑦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h𝑒𝑎𝑑𝑠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𝑜𝑐𝑐𝑢𝑟</m:t>
                        </m:r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𝐻𝐻𝑇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𝐻𝑇𝐻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𝑇𝐻𝐻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𝐻𝐻𝑇</m:t>
                            </m:r>
                          </m:e>
                        </m:d>
                      </m:e>
                    </m:d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𝐻𝑇𝐻</m:t>
                            </m:r>
                          </m:e>
                        </m:d>
                      </m:e>
                    </m:d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𝑇𝐻𝐻</m:t>
                            </m:r>
                          </m:e>
                        </m:d>
                      </m:e>
                    </m:d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=3/8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884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64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About the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K" dirty="0"/>
              <a:t>Website: </a:t>
            </a:r>
            <a:r>
              <a:rPr lang="en-HK" dirty="0">
                <a:hlinkClick r:id="rId2"/>
              </a:rPr>
              <a:t>http://www.cse.cuhk.edu.hk/~syzhang/course/Prob17/</a:t>
            </a:r>
            <a:endParaRPr lang="en-HK" dirty="0"/>
          </a:p>
          <a:p>
            <a:r>
              <a:rPr lang="en-HK" dirty="0"/>
              <a:t>You can find the lecture slides, tutorial slides, info for time, venue, TA, textbook, grading method, etc. </a:t>
            </a:r>
          </a:p>
          <a:p>
            <a:r>
              <a:rPr lang="en-HK" dirty="0"/>
              <a:t>No tutorial in the first week.</a:t>
            </a:r>
          </a:p>
          <a:p>
            <a:r>
              <a:rPr lang="en-HK" dirty="0"/>
              <a:t>Announcements will be posted on web.  </a:t>
            </a:r>
          </a:p>
          <a:p>
            <a:pPr lvl="1"/>
            <a:r>
              <a:rPr lang="en-HK" dirty="0"/>
              <a:t>The important ones will be sent to your </a:t>
            </a:r>
            <a:r>
              <a:rPr lang="en-HK" dirty="0" err="1"/>
              <a:t>cuhk</a:t>
            </a:r>
            <a:r>
              <a:rPr lang="en-HK" dirty="0"/>
              <a:t> email as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2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Model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HK" sz="3200" dirty="0"/>
              <a:t>Sample space can also be </a:t>
            </a:r>
            <a:r>
              <a:rPr lang="en-HK" sz="3200" dirty="0">
                <a:solidFill>
                  <a:srgbClr val="FF0000"/>
                </a:solidFill>
              </a:rPr>
              <a:t>infinite</a:t>
            </a:r>
            <a:r>
              <a:rPr lang="en-HK" sz="3200" dirty="0"/>
              <a:t>, and </a:t>
            </a:r>
            <a:r>
              <a:rPr lang="en-HK" sz="3200" dirty="0">
                <a:solidFill>
                  <a:srgbClr val="FF0000"/>
                </a:solidFill>
              </a:rPr>
              <a:t>continuous</a:t>
            </a:r>
            <a:r>
              <a:rPr lang="en-HK" sz="3200" dirty="0"/>
              <a:t>. </a:t>
            </a:r>
            <a:endParaRPr lang="en-US" sz="3200" dirty="0"/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Caution: For continuous sample spaces, the probabilities of the </a:t>
            </a:r>
            <a:r>
              <a:rPr lang="en-US" sz="3200" dirty="0">
                <a:solidFill>
                  <a:srgbClr val="0070C0"/>
                </a:solidFill>
              </a:rPr>
              <a:t>single-element events </a:t>
            </a:r>
            <a:r>
              <a:rPr lang="en-US" sz="3200" dirty="0">
                <a:solidFill>
                  <a:srgbClr val="FF0000"/>
                </a:solidFill>
              </a:rPr>
              <a:t>may not be sufficient </a:t>
            </a:r>
            <a:r>
              <a:rPr lang="en-US" sz="3200" dirty="0"/>
              <a:t>to characterize the probability law.</a:t>
            </a:r>
            <a:endParaRPr lang="en-US" sz="3200" dirty="0">
              <a:latin typeface="Franklin Gothic Medium"/>
              <a:cs typeface="Franklin Gothic Medium"/>
            </a:endParaRPr>
          </a:p>
          <a:p>
            <a:pPr>
              <a:lnSpc>
                <a:spcPct val="90000"/>
              </a:lnSpc>
            </a:pPr>
            <a:endParaRPr lang="en-US" altLang="zh-HK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610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Model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HK" altLang="zh-HK" dirty="0">
                    <a:ea typeface="新細明體" charset="-120"/>
                  </a:rPr>
                  <a:t>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altLang="zh-HK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Ω</m:t>
                    </m:r>
                    <m:r>
                      <a:rPr lang="en-HK" altLang="zh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HK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HK" altLang="zh-HK" dirty="0">
                    <a:ea typeface="新細明體" charset="-120"/>
                  </a:rPr>
                  <a:t>Any number in the interval is a possible outcome.</a:t>
                </a:r>
              </a:p>
              <a:p>
                <a:pPr>
                  <a:lnSpc>
                    <a:spcPct val="90000"/>
                  </a:lnSpc>
                </a:pPr>
                <a:r>
                  <a:rPr lang="en-HK" altLang="zh-HK" dirty="0">
                    <a:ea typeface="新細明體" charset="-120"/>
                  </a:rPr>
                  <a:t>Assume </a:t>
                </a:r>
                <a:r>
                  <a:rPr lang="en-HK" altLang="zh-HK" dirty="0">
                    <a:solidFill>
                      <a:srgbClr val="FF0000"/>
                    </a:solidFill>
                    <a:ea typeface="新細明體" charset="-120"/>
                  </a:rPr>
                  <a:t>uniform</a:t>
                </a:r>
                <a:r>
                  <a:rPr lang="en-HK" altLang="zh-HK" dirty="0">
                    <a:ea typeface="新細明體" charset="-120"/>
                  </a:rPr>
                  <a:t> distribution: all outcomes happen equally likely.</a:t>
                </a:r>
              </a:p>
              <a:p>
                <a:pPr>
                  <a:lnSpc>
                    <a:spcPct val="90000"/>
                  </a:lnSpc>
                </a:pPr>
                <a:r>
                  <a:rPr lang="en-HK" altLang="zh-HK" dirty="0">
                    <a:ea typeface="新細明體" charset="-120"/>
                  </a:rPr>
                  <a:t>Then what’s the probability of “½” as an outcome? </a:t>
                </a:r>
              </a:p>
              <a:p>
                <a:pPr>
                  <a:lnSpc>
                    <a:spcPct val="90000"/>
                  </a:lnSpc>
                </a:pPr>
                <a:r>
                  <a:rPr lang="en-HK" altLang="zh-HK" dirty="0">
                    <a:ea typeface="新細明體" charset="-120"/>
                  </a:rPr>
                  <a:t>What if you replace ½ with any of your </a:t>
                </a:r>
                <a:r>
                  <a:rPr lang="en-HK" altLang="zh-HK" dirty="0" err="1">
                    <a:ea typeface="新細明體" charset="-120"/>
                  </a:rPr>
                  <a:t>favorite</a:t>
                </a:r>
                <a:r>
                  <a:rPr lang="en-HK" altLang="zh-HK" dirty="0">
                    <a:ea typeface="新細明體" charset="-120"/>
                  </a:rPr>
                  <a:t> numbers?</a:t>
                </a:r>
              </a:p>
              <a:p>
                <a:pPr>
                  <a:lnSpc>
                    <a:spcPct val="90000"/>
                  </a:lnSpc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3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800" dirty="0">
                    <a:cs typeface="Franklin Gothic Medium"/>
                  </a:rPr>
                  <a:t>Suppose the probability of a single element is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  <a:cs typeface="Franklin Gothic Medium"/>
                      </a:rPr>
                      <m:t>𝜀</m:t>
                    </m:r>
                    <m:r>
                      <a:rPr lang="en-US" sz="2800" i="1" dirty="0">
                        <a:latin typeface="Cambria Math"/>
                        <a:cs typeface="Franklin Gothic Medium"/>
                      </a:rPr>
                      <m:t>&gt;0</m:t>
                    </m:r>
                  </m:oMath>
                </a14:m>
                <a:r>
                  <a:rPr lang="en-US" sz="2800" dirty="0">
                    <a:latin typeface="Franklin Gothic Medium"/>
                    <a:cs typeface="Franklin Gothic Medium"/>
                  </a:rPr>
                  <a:t>.</a:t>
                </a:r>
              </a:p>
              <a:p>
                <a:r>
                  <a:rPr lang="en-US" sz="2800" dirty="0">
                    <a:cs typeface="Franklin Gothic Medium"/>
                  </a:rPr>
                  <a:t>No matter how small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  <a:cs typeface="Franklin Gothic Medium"/>
                      </a:rPr>
                      <m:t>𝜀</m:t>
                    </m:r>
                  </m:oMath>
                </a14:m>
                <a:r>
                  <a:rPr lang="en-US" sz="2800" dirty="0">
                    <a:cs typeface="Franklin Gothic Medium"/>
                  </a:rPr>
                  <a:t> is, there is an integer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cs typeface="Franklin Gothic Medium"/>
                      </a:rPr>
                      <m:t>𝑛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Franklin Gothic Medium"/>
                      </a:rPr>
                      <m:t>&gt;0</m:t>
                    </m:r>
                  </m:oMath>
                </a14:m>
                <a:r>
                  <a:rPr lang="en-US" sz="2800" dirty="0">
                    <a:cs typeface="Franklin Gothic Medium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1/</m:t>
                    </m:r>
                    <m:r>
                      <a:rPr lang="en-US" sz="28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𝑛</m:t>
                    </m:r>
                    <m:r>
                      <a:rPr lang="en-US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&lt; </m:t>
                    </m:r>
                    <m:r>
                      <a:rPr lang="el-GR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𝜀</m:t>
                    </m:r>
                  </m:oMath>
                </a14:m>
                <a:r>
                  <a:rPr lang="en-US" sz="2800" dirty="0">
                    <a:cs typeface="Franklin Gothic Medium"/>
                  </a:rPr>
                  <a:t>.</a:t>
                </a:r>
              </a:p>
              <a:p>
                <a:r>
                  <a:rPr lang="en-US" sz="2800" dirty="0">
                    <a:cs typeface="Franklin Gothic Medium"/>
                  </a:rPr>
                  <a:t>Consider disjoint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800" b="0" i="1" dirty="0" smtClean="0">
                            <a:latin typeface="Cambria Math"/>
                            <a:cs typeface="Franklin Gothic Medium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 panose="02040503050406030204" pitchFamily="18" charset="0"/>
                            <a:cs typeface="Franklin Gothic Medium"/>
                          </a:rPr>
                          <m:t>𝐴</m:t>
                        </m:r>
                      </m:e>
                      <m:sub>
                        <m:r>
                          <a:rPr lang="en-US" sz="2800" dirty="0" err="1">
                            <a:latin typeface="Cambria Math" panose="02040503050406030204" pitchFamily="18" charset="0"/>
                            <a:cs typeface="Franklin Gothic Medium"/>
                          </a:rPr>
                          <m:t>𝑘</m:t>
                        </m:r>
                      </m:sub>
                    </m:sSub>
                    <m:r>
                      <a:rPr lang="en-US" sz="2800" dirty="0">
                        <a:latin typeface="Cambria Math" panose="02040503050406030204" pitchFamily="18" charset="0"/>
                        <a:cs typeface="Franklin Gothic Medium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sz="2800" b="0" i="1" dirty="0" smtClean="0"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a:rPr lang="en-US" sz="2800" dirty="0" smtClean="0">
                            <a:latin typeface="Cambria Math" panose="02040503050406030204" pitchFamily="18" charset="0"/>
                            <a:cs typeface="Franklin Gothic Medium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Franklin Gothic Medium"/>
                          </a:rPr>
                          <m:t>/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Franklin Gothic Medium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cs typeface="Franklin Gothic Medium"/>
                  </a:rPr>
                  <a:t> for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  <a:cs typeface="Franklin Gothic Medium"/>
                      </a:rPr>
                      <m:t>𝑘</m:t>
                    </m:r>
                    <m:r>
                      <a:rPr lang="en-HK" sz="2800" b="0" i="1" smtClean="0">
                        <a:latin typeface="Cambria Math" panose="02040503050406030204" pitchFamily="18" charset="0"/>
                        <a:cs typeface="Franklin Gothic Medium"/>
                      </a:rPr>
                      <m:t>=1,2,…,</m:t>
                    </m:r>
                    <m:r>
                      <a:rPr lang="en-HK" sz="2800" b="0" i="1" smtClean="0">
                        <a:latin typeface="Cambria Math" panose="02040503050406030204" pitchFamily="18" charset="0"/>
                        <a:cs typeface="Franklin Gothic Medium"/>
                      </a:rPr>
                      <m:t>𝑛</m:t>
                    </m:r>
                  </m:oMath>
                </a14:m>
                <a:r>
                  <a:rPr lang="en-US" sz="2800" dirty="0">
                    <a:cs typeface="Franklin Gothic Medium"/>
                  </a:rPr>
                  <a:t>. </a:t>
                </a:r>
              </a:p>
              <a:p>
                <a:r>
                  <a:rPr lang="en-US" sz="2800" dirty="0">
                    <a:cs typeface="Franklin Gothic Medium"/>
                  </a:rPr>
                  <a:t>By additivity axiom</a:t>
                </a:r>
                <a:r>
                  <a:rPr lang="en-HK" sz="2800" i="1" dirty="0">
                    <a:latin typeface="Cambria Math"/>
                    <a:cs typeface="Franklin Gothic Medium"/>
                  </a:rPr>
                  <a:t/>
                </a:r>
                <a:br>
                  <a:rPr lang="en-HK" sz="2800" i="1" dirty="0">
                    <a:latin typeface="Cambria Math"/>
                    <a:cs typeface="Franklin Gothic Medium"/>
                  </a:rPr>
                </a:br>
                <a14:m>
                  <m:oMath xmlns:m="http://schemas.openxmlformats.org/officeDocument/2006/math"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𝑃</m:t>
                    </m:r>
                    <m:d>
                      <m:dPr>
                        <m:ctrlP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sz="28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Ω</m:t>
                        </m:r>
                      </m:e>
                    </m:d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≥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  <a:cs typeface="Franklin Gothic Medium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  <m:t>𝐴</m:t>
                        </m:r>
                        <m:r>
                          <a:rPr lang="en-US" sz="2800" i="1" baseline="-25000" dirty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  <a:cs typeface="Franklin Gothic Medium"/>
                      </a:rPr>
                      <m:t>+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  <a:cs typeface="Franklin Gothic Medium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  <m:t>𝐴</m:t>
                        </m:r>
                        <m:r>
                          <a:rPr lang="en-US" sz="2800" i="1" baseline="-25000" dirty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  <m:t>2</m:t>
                        </m:r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  <a:cs typeface="Franklin Gothic Medium"/>
                      </a:rPr>
                      <m:t>+</m:t>
                    </m:r>
                    <m:r>
                      <a:rPr lang="pl-PL" sz="2800" i="1" dirty="0">
                        <a:solidFill>
                          <a:srgbClr val="FF0000"/>
                        </a:solidFill>
                        <a:latin typeface="Cambria Math"/>
                      </a:rPr>
                      <m:t>∙∙∙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l-GR" sz="2800" i="1" dirty="0">
                        <a:solidFill>
                          <a:srgbClr val="FF0000"/>
                        </a:solidFill>
                        <a:latin typeface="Cambria Math"/>
                        <a:cs typeface="Franklin Gothic Medium"/>
                      </a:rPr>
                      <m:t>𝜀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  <a:cs typeface="Franklin Gothic Medium"/>
                      </a:rPr>
                      <m:t>&gt;1</m:t>
                    </m:r>
                    <m:r>
                      <a:rPr lang="en-HK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,</m:t>
                    </m:r>
                  </m:oMath>
                </a14:m>
                <a:r>
                  <a:rPr lang="en-HK" sz="2800" dirty="0">
                    <a:solidFill>
                      <a:srgbClr val="FF0000"/>
                    </a:solidFill>
                    <a:latin typeface="Franklin Gothic Medium"/>
                    <a:cs typeface="Franklin Gothic Medium"/>
                  </a:rPr>
                  <a:t/>
                </a:r>
                <a:br>
                  <a:rPr lang="en-HK" sz="2800" dirty="0">
                    <a:solidFill>
                      <a:srgbClr val="FF0000"/>
                    </a:solidFill>
                    <a:latin typeface="Franklin Gothic Medium"/>
                    <a:cs typeface="Franklin Gothic Medium"/>
                  </a:rPr>
                </a:br>
                <a:r>
                  <a:rPr lang="en-HK" sz="2800" dirty="0">
                    <a:cs typeface="Franklin Gothic Medium"/>
                  </a:rPr>
                  <a:t>violating the rule that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  <a:cs typeface="Franklin Gothic Medium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sz="2800" b="0" i="0" smtClean="0">
                            <a:latin typeface="Cambria Math" panose="02040503050406030204" pitchFamily="18" charset="0"/>
                            <a:cs typeface="Franklin Gothic Medium"/>
                          </a:rPr>
                          <m:t>Ω</m:t>
                        </m:r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  <a:cs typeface="Franklin Gothic Medium"/>
                      </a:rPr>
                      <m:t>=1</m:t>
                    </m:r>
                  </m:oMath>
                </a14:m>
                <a:r>
                  <a:rPr lang="en-HK" sz="2800" dirty="0">
                    <a:cs typeface="Franklin Gothic Medium"/>
                  </a:rPr>
                  <a:t>.</a:t>
                </a:r>
              </a:p>
              <a:p>
                <a:r>
                  <a:rPr lang="en-HK" sz="2800" dirty="0">
                    <a:cs typeface="Franklin Gothic Medium"/>
                  </a:rPr>
                  <a:t>Conclusion: </a:t>
                </a:r>
                <a14:m>
                  <m:oMath xmlns:m="http://schemas.openxmlformats.org/officeDocument/2006/math">
                    <m:r>
                      <a:rPr lang="en-HK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𝑃</m:t>
                    </m:r>
                    <m:r>
                      <a:rPr lang="en-HK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(</m:t>
                    </m:r>
                    <m:r>
                      <a:rPr lang="en-HK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𝑎</m:t>
                    </m:r>
                    <m:r>
                      <a:rPr lang="en-HK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)=0</m:t>
                    </m:r>
                  </m:oMath>
                </a14:m>
                <a:r>
                  <a:rPr lang="en-HK" sz="2800" dirty="0">
                    <a:solidFill>
                      <a:srgbClr val="FF0000"/>
                    </a:solidFill>
                    <a:cs typeface="Franklin Gothic Medium"/>
                  </a:rPr>
                  <a:t> </a:t>
                </a:r>
                <a:r>
                  <a:rPr lang="en-HK" sz="2800" dirty="0">
                    <a:cs typeface="Franklin Gothic Medium"/>
                  </a:rPr>
                  <a:t>for any outcome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  <a:cs typeface="Franklin Gothic Medium"/>
                      </a:rPr>
                      <m:t>𝑎</m:t>
                    </m:r>
                    <m:r>
                      <a:rPr lang="en-HK" sz="2800" b="0" i="1" smtClean="0">
                        <a:latin typeface="Cambria Math" panose="02040503050406030204" pitchFamily="18" charset="0"/>
                        <a:cs typeface="Franklin Gothic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HK" sz="2800" b="0" i="1" smtClean="0"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  <a:cs typeface="Franklin Gothic Medium"/>
                          </a:rPr>
                          <m:t>0,1</m:t>
                        </m:r>
                      </m:e>
                    </m:d>
                  </m:oMath>
                </a14:m>
                <a:r>
                  <a:rPr lang="en-HK" sz="2800" dirty="0">
                    <a:cs typeface="Franklin Gothic Medium"/>
                  </a:rPr>
                  <a:t>. </a:t>
                </a:r>
              </a:p>
              <a:p>
                <a:r>
                  <a:rPr lang="en-HK" sz="2800" dirty="0">
                    <a:cs typeface="Franklin Gothic Medium"/>
                  </a:rPr>
                  <a:t>So … what to do?</a:t>
                </a:r>
                <a:br>
                  <a:rPr lang="en-HK" sz="2800" dirty="0">
                    <a:cs typeface="Franklin Gothic Medium"/>
                  </a:rPr>
                </a:br>
                <a:endParaRPr lang="en-US" sz="2800" dirty="0">
                  <a:cs typeface="Franklin Gothic Medium"/>
                </a:endParaRPr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296" t="-1346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502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cs typeface="Franklin Gothic Medium"/>
                  </a:rPr>
                  <a:t>A natural candidate: Define the probability on any subinterval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err="1"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a:rPr lang="en-US" sz="2800" dirty="0" err="1">
                            <a:latin typeface="Cambria Math" panose="02040503050406030204" pitchFamily="18" charset="0"/>
                            <a:cs typeface="Franklin Gothic Medium"/>
                          </a:rPr>
                          <m:t>𝑎</m:t>
                        </m:r>
                        <m:r>
                          <a:rPr lang="en-US" sz="2800" dirty="0" err="1">
                            <a:latin typeface="Cambria Math" panose="02040503050406030204" pitchFamily="18" charset="0"/>
                            <a:cs typeface="Franklin Gothic Medium"/>
                          </a:rPr>
                          <m:t>,</m:t>
                        </m:r>
                        <m:r>
                          <a:rPr lang="en-US" sz="2800" dirty="0" err="1">
                            <a:latin typeface="Cambria Math" panose="02040503050406030204" pitchFamily="18" charset="0"/>
                            <a:cs typeface="Franklin Gothic Medium"/>
                          </a:rPr>
                          <m:t>𝑏</m:t>
                        </m:r>
                      </m:e>
                    </m:d>
                    <m:r>
                      <a:rPr lang="en-HK" sz="2800" b="0" i="1" dirty="0" smtClean="0">
                        <a:latin typeface="Cambria Math" panose="02040503050406030204" pitchFamily="18" charset="0"/>
                        <a:cs typeface="Franklin Gothic Medium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HK" sz="2800" b="0" i="1" dirty="0" smtClean="0"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a:rPr lang="en-HK" sz="2800" b="0" i="1" dirty="0" smtClean="0">
                            <a:latin typeface="Cambria Math" panose="02040503050406030204" pitchFamily="18" charset="0"/>
                            <a:cs typeface="Franklin Gothic Medium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>
                    <a:cs typeface="Franklin Gothic Medium"/>
                  </a:rPr>
                  <a:t> to be</a:t>
                </a:r>
                <a:br>
                  <a:rPr lang="en-US" sz="2800" dirty="0">
                    <a:cs typeface="Franklin Gothic Medium"/>
                  </a:rPr>
                </a:br>
                <a14:m>
                  <m:oMath xmlns:m="http://schemas.openxmlformats.org/officeDocument/2006/math">
                    <m:r>
                      <a:rPr lang="en-HK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dPr>
                          <m:e>
                            <m: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𝑎</m:t>
                            </m:r>
                            <m: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,</m:t>
                            </m:r>
                            <m: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HK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=</m:t>
                    </m:r>
                    <m:r>
                      <a:rPr lang="en-HK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𝑏</m:t>
                    </m:r>
                    <m:r>
                      <a:rPr lang="en-HK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−</m:t>
                    </m:r>
                    <m:r>
                      <a:rPr lang="en-HK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𝑎</m:t>
                    </m:r>
                  </m:oMath>
                </a14:m>
                <a:endParaRPr lang="en-US" sz="2800" dirty="0">
                  <a:cs typeface="Franklin Gothic Medium"/>
                </a:endParaRPr>
              </a:p>
              <a:p>
                <a:r>
                  <a:rPr lang="en-HK" sz="2800" dirty="0">
                    <a:cs typeface="Franklin Gothic Medium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HK" sz="2800" i="1" dirty="0" smtClean="0">
                        <a:latin typeface="Cambria Math" panose="02040503050406030204" pitchFamily="18" charset="0"/>
                        <a:cs typeface="Franklin Gothic Medium"/>
                      </a:rPr>
                      <m:t>=</m:t>
                    </m:r>
                  </m:oMath>
                </a14:m>
                <a:r>
                  <a:rPr lang="en-HK" sz="2800" dirty="0">
                    <a:cs typeface="Franklin Gothic Medium"/>
                  </a:rPr>
                  <a:t> “the </a:t>
                </a:r>
                <a:r>
                  <a:rPr lang="en-HK" sz="2800" dirty="0">
                    <a:solidFill>
                      <a:srgbClr val="FF0000"/>
                    </a:solidFill>
                    <a:cs typeface="Franklin Gothic Medium"/>
                  </a:rPr>
                  <a:t>length </a:t>
                </a:r>
                <a:r>
                  <a:rPr lang="en-HK" sz="2800" dirty="0">
                    <a:cs typeface="Franklin Gothic Medium"/>
                  </a:rPr>
                  <a:t>of the interval.”</a:t>
                </a:r>
              </a:p>
              <a:p>
                <a:r>
                  <a:rPr lang="en-HK" sz="2800" dirty="0">
                    <a:cs typeface="Franklin Gothic Medium"/>
                  </a:rPr>
                  <a:t>And for disjoint union of intervals, </a:t>
                </a:r>
                <a:r>
                  <a:rPr lang="en-HK" sz="2800" b="0" i="1" dirty="0">
                    <a:latin typeface="Cambria Math" panose="02040503050406030204" pitchFamily="18" charset="0"/>
                    <a:cs typeface="Franklin Gothic Medium"/>
                  </a:rPr>
                  <a:t/>
                </a:r>
                <a:br>
                  <a:rPr lang="en-HK" sz="2800" b="0" i="1" dirty="0">
                    <a:latin typeface="Cambria Math" panose="02040503050406030204" pitchFamily="18" charset="0"/>
                    <a:cs typeface="Franklin Gothic Medium"/>
                  </a:rPr>
                </a:br>
                <a14:m>
                  <m:oMath xmlns:m="http://schemas.openxmlformats.org/officeDocument/2006/math">
                    <m:r>
                      <a:rPr lang="en-HK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𝐴</m:t>
                    </m:r>
                    <m:r>
                      <a:rPr lang="en-HK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HK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𝑎</m:t>
                            </m:r>
                          </m:e>
                          <m:sub>
                            <m: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1</m:t>
                            </m:r>
                          </m:sub>
                        </m:sSub>
                        <m:r>
                          <a:rPr lang="en-HK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,</m:t>
                        </m:r>
                        <m:sSub>
                          <m:sSubPr>
                            <m:ctrlP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𝑏</m:t>
                            </m:r>
                          </m:e>
                          <m:sub>
                            <m: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HK" sz="2800" i="1">
                            <a:solidFill>
                              <a:srgbClr val="0070C0"/>
                            </a:solidFill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sSubPr>
                          <m:e>
                            <m: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𝑎</m:t>
                            </m:r>
                          </m:e>
                          <m:sub>
                            <m: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2</m:t>
                            </m:r>
                          </m:sub>
                        </m:sSub>
                        <m:r>
                          <a:rPr lang="en-HK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,</m:t>
                        </m:r>
                        <m:sSub>
                          <m:sSubPr>
                            <m:ctrlP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sSubPr>
                          <m:e>
                            <m: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𝑏</m:t>
                            </m:r>
                          </m:e>
                          <m:sub>
                            <m: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∪…∪</m:t>
                    </m:r>
                    <m:d>
                      <m:dPr>
                        <m:begChr m:val="["/>
                        <m:endChr m:val="]"/>
                        <m:ctrlPr>
                          <a:rPr lang="en-HK" sz="2800" i="1">
                            <a:solidFill>
                              <a:srgbClr val="0070C0"/>
                            </a:solidFill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sSubPr>
                          <m:e>
                            <m: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𝑎</m:t>
                            </m:r>
                          </m:e>
                          <m:sub>
                            <m: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𝑘</m:t>
                            </m:r>
                          </m:sub>
                        </m:sSub>
                        <m:r>
                          <a:rPr lang="en-HK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,</m:t>
                        </m:r>
                        <m:sSub>
                          <m:sSubPr>
                            <m:ctrlP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sSubPr>
                          <m:e>
                            <m:r>
                              <a:rPr lang="en-HK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𝑏</m:t>
                            </m:r>
                          </m:e>
                          <m:sub>
                            <m:r>
                              <a:rPr lang="en-HK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HK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∪…,</m:t>
                    </m:r>
                  </m:oMath>
                </a14:m>
                <a:r>
                  <a:rPr lang="en-HK" sz="2800" dirty="0">
                    <a:cs typeface="Franklin Gothic Medium"/>
                  </a:rPr>
                  <a:t/>
                </a:r>
                <a:br>
                  <a:rPr lang="en-HK" sz="2800" dirty="0">
                    <a:cs typeface="Franklin Gothic Medium"/>
                  </a:rPr>
                </a:br>
                <a:r>
                  <a:rPr lang="en-HK" sz="2800" b="0" i="0" dirty="0">
                    <a:cs typeface="Franklin Gothic Medium"/>
                  </a:rPr>
                  <a:t>define its probability by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</m:ctrlPr>
                      </m:dPr>
                      <m:e>
                        <m: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𝐴</m:t>
                        </m:r>
                      </m:e>
                    </m:d>
                    <m:r>
                      <a:rPr lang="en-HK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Franklin Gothic Medium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Franklin Gothic Medium"/>
                          </a:rPr>
                        </m:ctrlPr>
                      </m:naryPr>
                      <m:sub>
                        <m: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𝑖</m:t>
                        </m:r>
                        <m: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=1,2,…,</m:t>
                        </m:r>
                      </m:sub>
                      <m:sup/>
                      <m:e>
                        <m: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(</m:t>
                        </m:r>
                        <m:sSub>
                          <m:sSubPr>
                            <m:ctrlP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𝑏</m:t>
                            </m:r>
                          </m:e>
                          <m:sub>
                            <m: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𝑖</m:t>
                            </m:r>
                          </m:sub>
                        </m:sSub>
                        <m: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−</m:t>
                        </m:r>
                        <m:sSub>
                          <m:sSubPr>
                            <m:ctrlP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Franklin Gothic Medium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𝑎</m:t>
                            </m:r>
                          </m:e>
                          <m:sub>
                            <m:r>
                              <a:rPr lang="en-HK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Franklin Gothic Medium"/>
                              </a:rPr>
                              <m:t>𝑖</m:t>
                            </m:r>
                          </m:sub>
                        </m:sSub>
                        <m:r>
                          <a:rPr lang="en-HK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Franklin Gothic Medium"/>
                          </a:rPr>
                          <m:t>)</m:t>
                        </m:r>
                      </m:e>
                    </m:nary>
                  </m:oMath>
                </a14:m>
                <a:endParaRPr lang="en-HK" sz="2800" dirty="0">
                  <a:cs typeface="Franklin Gothic Medium"/>
                </a:endParaRPr>
              </a:p>
              <a:p>
                <a:r>
                  <a:rPr lang="en-HK" sz="2800" dirty="0">
                    <a:cs typeface="Franklin Gothic Medium"/>
                  </a:rPr>
                  <a:t>Verify that all three axioms are satisfied.</a:t>
                </a:r>
                <a:endParaRPr lang="en-US" sz="2800" dirty="0">
                  <a:cs typeface="Franklin Gothic Medium"/>
                </a:endParaRPr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474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Meeting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r>
              <a:rPr lang="en-US" sz="2800" dirty="0"/>
              <a:t>Romeo and Juliet have a date.</a:t>
            </a:r>
          </a:p>
          <a:p>
            <a:r>
              <a:rPr lang="en-US" sz="2800" dirty="0"/>
              <a:t>Each will arrive at the meeting place with a delay between 0 and 1 hour, with all pairs of delays being equally likely. </a:t>
            </a:r>
          </a:p>
          <a:p>
            <a:r>
              <a:rPr lang="en-US" sz="2800" dirty="0"/>
              <a:t>The first to arrive will wait for 15 minutes and will leave if the other has not yet arrived. 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800" dirty="0"/>
              <a:t>: What is the probability that they will meet?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45656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81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HK" sz="3200" dirty="0"/>
                  <a:t>Sample space: </a:t>
                </a:r>
                <a:r>
                  <a:rPr lang="en-US" sz="3200" dirty="0"/>
                  <a:t>the unit square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HK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HK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HK" sz="32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</a:p>
              <a:p>
                <a:r>
                  <a:rPr lang="en-US" sz="3200" dirty="0"/>
                  <a:t>Its elements are the possible pairs of delays.</a:t>
                </a:r>
              </a:p>
              <a:p>
                <a:r>
                  <a:rPr lang="en-US" sz="3200" dirty="0"/>
                  <a:t>“equally likely” pairs of delays: let </a:t>
                </a:r>
                <a14:m>
                  <m:oMath xmlns:m="http://schemas.openxmlformats.org/officeDocument/2006/math"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sz="32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3200" dirty="0"/>
                  <a:t> for event </a:t>
                </a:r>
                <a14:m>
                  <m:oMath xmlns:m="http://schemas.openxmlformats.org/officeDocument/2006/math"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HK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be equal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’s “</a:t>
                </a:r>
                <a:r>
                  <a:rPr lang="en-US" sz="3200" dirty="0">
                    <a:solidFill>
                      <a:srgbClr val="FF0000"/>
                    </a:solidFill>
                  </a:rPr>
                  <a:t>area</a:t>
                </a:r>
                <a:r>
                  <a:rPr lang="en-US" sz="3200" dirty="0"/>
                  <a:t>”.</a:t>
                </a:r>
              </a:p>
              <a:p>
                <a:pPr lvl="1"/>
                <a:r>
                  <a:rPr lang="en-HK" sz="2800" dirty="0"/>
                  <a:t>This satisfies the axioms.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81600" cy="4530725"/>
              </a:xfrm>
              <a:blipFill rotWithShape="0">
                <a:blip r:embed="rId2"/>
                <a:stretch>
                  <a:fillRect l="-1059" t="-2826" r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278" y="2020690"/>
            <a:ext cx="3624722" cy="33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0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816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The event that Romeo and Juliet will meet is the shaded region. </a:t>
                </a:r>
              </a:p>
              <a:p>
                <a:r>
                  <a:rPr lang="en-US" sz="3200" dirty="0"/>
                  <a:t>Its probability is calculated to be 7/16.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sz="2800" dirty="0"/>
                  <a:t> the area of the two unshaded triangles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sz="2800" b="0" i="1" dirty="0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HK" sz="2800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HK" sz="2800" i="1" dirty="0">
                    <a:latin typeface="Cambria Math" panose="02040503050406030204" pitchFamily="18" charset="0"/>
                  </a:rPr>
                  <a:t> </a:t>
                </a:r>
                <a:br>
                  <a:rPr lang="en-HK" sz="2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=7/16</m:t>
                    </m:r>
                  </m:oMath>
                </a14:m>
                <a:r>
                  <a:rPr lang="en-US" sz="2800" dirty="0"/>
                  <a:t>.</a:t>
                </a:r>
                <a:endParaRPr lang="en-US" sz="2800" dirty="0">
                  <a:latin typeface="Franklin Gothic Medium"/>
                  <a:cs typeface="Franklin Gothic Medium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81600" cy="4530725"/>
              </a:xfrm>
              <a:blipFill rotWithShape="0">
                <a:blip r:embed="rId2"/>
                <a:stretch>
                  <a:fillRect l="-1059" t="-2826" r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278" y="2020690"/>
            <a:ext cx="3624722" cy="3313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14800" y="5333999"/>
                <a:ext cx="5105400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ES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E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s-ES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HK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 0≤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≤1, 0≤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333999"/>
                <a:ext cx="5105400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45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Properties of Probability Laws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Consider a probability law, and let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be events.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841375" lvl="1" indent="-514350"/>
                <a14:m>
                  <m:oMath xmlns:m="http://schemas.openxmlformats.org/officeDocument/2006/math">
                    <m:sSup>
                      <m:sSupPr>
                        <m:ctrlPr>
                          <a:rPr lang="en-HK" sz="2800" b="0" i="1" smtClean="0">
                            <a:latin typeface="Cambria Math"/>
                            <a:cs typeface="Franklin Gothic Medium"/>
                          </a:rPr>
                        </m:ctrlPr>
                      </m:sSup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  <a:cs typeface="Franklin Gothic Medium"/>
                          </a:rPr>
                          <m:t>𝐴</m:t>
                        </m:r>
                      </m:e>
                      <m:sup>
                        <m:r>
                          <a:rPr lang="en-HK" sz="2800" b="0" i="1" smtClean="0">
                            <a:latin typeface="Cambria Math" panose="02040503050406030204" pitchFamily="18" charset="0"/>
                            <a:cs typeface="Franklin Gothic Medium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>
                    <a:latin typeface="Franklin Gothic Medium"/>
                    <a:cs typeface="Franklin Gothic Medium"/>
                  </a:rPr>
                  <a:t> </a:t>
                </a:r>
                <a:r>
                  <a:rPr lang="en-US" sz="2800" dirty="0">
                    <a:cs typeface="Franklin Gothic Medium"/>
                  </a:rPr>
                  <a:t>is the complement of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  <a:cs typeface="Franklin Gothic Medium"/>
                      </a:rPr>
                      <m:t>𝐴</m:t>
                    </m:r>
                  </m:oMath>
                </a14:m>
                <a:r>
                  <a:rPr lang="en-US" sz="2800" dirty="0">
                    <a:cs typeface="Franklin Gothic Medium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836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Sets.</a:t>
            </a:r>
          </a:p>
          <a:p>
            <a:r>
              <a:rPr lang="en-HK" dirty="0"/>
              <a:t>Probabilistic models.</a:t>
            </a:r>
          </a:p>
          <a:p>
            <a:r>
              <a:rPr lang="en-HK" dirty="0">
                <a:solidFill>
                  <a:srgbClr val="FF0000"/>
                </a:solidFill>
              </a:rPr>
              <a:t>Conditional probability.</a:t>
            </a:r>
          </a:p>
          <a:p>
            <a:r>
              <a:rPr lang="en-US" dirty="0"/>
              <a:t>Total Probability Theorem and Bayes’ Rule.</a:t>
            </a:r>
            <a:endParaRPr lang="en-HK" dirty="0"/>
          </a:p>
          <a:p>
            <a:r>
              <a:rPr lang="en-HK" dirty="0"/>
              <a:t>Independence. </a:t>
            </a:r>
          </a:p>
          <a:p>
            <a:r>
              <a:rPr lang="en-HK" dirty="0"/>
              <a:t>Counting.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61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information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Conditional probability provides us with a way to reason about the outcome of an experiment, based on </a:t>
            </a:r>
            <a:r>
              <a:rPr lang="en-US" sz="2800" dirty="0">
                <a:solidFill>
                  <a:srgbClr val="FF0000"/>
                </a:solidFill>
              </a:rPr>
              <a:t>partial information</a:t>
            </a:r>
            <a:r>
              <a:rPr lang="en-US" sz="2800" dirty="0"/>
              <a:t>.</a:t>
            </a:r>
          </a:p>
          <a:p>
            <a:r>
              <a:rPr lang="en-US" sz="28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HK" sz="2800" dirty="0"/>
              <a:t>: </a:t>
            </a:r>
            <a:r>
              <a:rPr lang="en-US" sz="2800" dirty="0"/>
              <a:t>In an experiment involving two successive rolls of a die, you are told that the sum of the two rolls is 9. How likely is it that the first roll was a 6?</a:t>
            </a:r>
          </a:p>
          <a:p>
            <a:r>
              <a:rPr lang="en-US" sz="28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HK" sz="2800" dirty="0"/>
              <a:t>: </a:t>
            </a:r>
            <a:r>
              <a:rPr lang="en-US" sz="2800" dirty="0"/>
              <a:t>How likely is it that a person has a certain disease given that a medical test was negative?</a:t>
            </a:r>
          </a:p>
          <a:p>
            <a:r>
              <a:rPr lang="en-US" sz="28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HK" sz="2800" dirty="0"/>
              <a:t>: </a:t>
            </a:r>
            <a:r>
              <a:rPr lang="en-US" sz="2800" dirty="0"/>
              <a:t>A spot shows up on a radar screen. How likely is it to correspond to an aircraft?</a:t>
            </a:r>
          </a:p>
        </p:txBody>
      </p:sp>
    </p:spTree>
    <p:extLst>
      <p:ext uri="{BB962C8B-B14F-4D97-AF65-F5344CB8AC3E}">
        <p14:creationId xmlns:p14="http://schemas.microsoft.com/office/powerpoint/2010/main" val="19248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solidFill>
                  <a:srgbClr val="FF0000"/>
                </a:solidFill>
              </a:rPr>
              <a:t>Sets.</a:t>
            </a:r>
          </a:p>
          <a:p>
            <a:r>
              <a:rPr lang="en-HK" dirty="0"/>
              <a:t>Probabilistic models.</a:t>
            </a:r>
          </a:p>
          <a:p>
            <a:r>
              <a:rPr lang="en-HK" dirty="0"/>
              <a:t>Conditional probability.</a:t>
            </a:r>
          </a:p>
          <a:p>
            <a:r>
              <a:rPr lang="en-US" dirty="0"/>
              <a:t>Total Probability Theorem and Bayes’ Rule.</a:t>
            </a:r>
            <a:endParaRPr lang="en-HK" dirty="0"/>
          </a:p>
          <a:p>
            <a:r>
              <a:rPr lang="en-HK" dirty="0"/>
              <a:t>Independence. </a:t>
            </a:r>
          </a:p>
          <a:p>
            <a:r>
              <a:rPr lang="en-HK" dirty="0"/>
              <a:t>Counting.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90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previous examples, we know that the </a:t>
                </a:r>
                <a:r>
                  <a:rPr lang="en-US" dirty="0">
                    <a:solidFill>
                      <a:srgbClr val="FF0000"/>
                    </a:solidFill>
                  </a:rPr>
                  <a:t>outcome is within some given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wish to quantify the likelihood that the outcome </a:t>
                </a:r>
                <a:r>
                  <a:rPr lang="en-US" dirty="0">
                    <a:solidFill>
                      <a:srgbClr val="FF0000"/>
                    </a:solidFill>
                  </a:rPr>
                  <a:t>also belongs to </a:t>
                </a:r>
                <a:r>
                  <a:rPr lang="en-US" dirty="0"/>
                  <a:t>some other 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seek to construct a new probability law that takes into account the available knowledge: </a:t>
                </a:r>
              </a:p>
              <a:p>
                <a:r>
                  <a:rPr lang="en-US" dirty="0"/>
                  <a:t>a probability law that specifies the conditional probability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000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486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sz="3200" dirty="0"/>
                  <a:t>. Conditional probability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 is </a:t>
                </a:r>
                <a:r>
                  <a:rPr lang="en-HK" sz="3200" i="1" dirty="0">
                    <a:latin typeface="Cambria Math"/>
                  </a:rPr>
                  <a:t/>
                </a:r>
                <a:br>
                  <a:rPr lang="en-HK" sz="32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∩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HK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HK" sz="3200" i="1" dirty="0"/>
                  <a:t/>
                </a:r>
                <a:br>
                  <a:rPr lang="en-HK" sz="3200" i="1" dirty="0"/>
                </a:br>
                <a:r>
                  <a:rPr lang="en-US" sz="3200" dirty="0"/>
                  <a:t>where we assume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800" dirty="0"/>
                  <a:t>: then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 is undefined. </a:t>
                </a:r>
                <a:endParaRPr lang="en-US" sz="2800" dirty="0">
                  <a:latin typeface="Franklin Gothic Medium"/>
                  <a:cs typeface="Franklin Gothic Medium"/>
                </a:endParaRPr>
              </a:p>
              <a:p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</a:t>
                </a:r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/>
                  <a:t> form a legitimate probability law satisfying the three axioms.</a:t>
                </a:r>
                <a:endParaRPr lang="en-US" sz="3200" i="1" dirty="0"/>
              </a:p>
              <a:p>
                <a:endParaRPr lang="en-US" sz="3200" dirty="0">
                  <a:latin typeface="Franklin Gothic Medium"/>
                  <a:cs typeface="Franklin Gothic Medium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789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Verification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>
                    <a:solidFill>
                      <a:schemeClr val="tx1"/>
                    </a:solidFill>
                  </a:rPr>
                  <a:t>Nonnegativity: </a:t>
                </a:r>
                <a:br>
                  <a:rPr lang="en-US" sz="32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∩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HK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HK" sz="32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Normalization: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l-GR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𝛺</m:t>
                        </m:r>
                      </m:e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𝛺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∩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</m:den>
                    </m:f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  <m:r>
                      <a:rPr lang="en-HK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HK" sz="3200" dirty="0"/>
                  <a:t>Additivity: For two disjoint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see the next slide.</a:t>
                </a:r>
              </a:p>
              <a:p>
                <a:pPr marL="841375" lvl="1" indent="-514350"/>
                <a:r>
                  <a:rPr lang="en-US" sz="2800" dirty="0"/>
                  <a:t>The argument for a countable collection of disjoint sets is similar.</a:t>
                </a:r>
                <a:br>
                  <a:rPr lang="en-US" sz="2800" dirty="0"/>
                </a:b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376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544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∪</m:t>
                                  </m:r>
                                  <m:sSub>
                                    <m:sSubPr>
                                      <m:ctrlPr>
                                        <a:rPr lang="en-HK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dirty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i="1" dirty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i="1" dirty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HK" sz="2800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</m:oMath>
                  </m:oMathPara>
                </a14:m>
                <a:endParaRPr lang="en-HK" sz="28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800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∩</m:t>
                                  </m:r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800" i="1" dirty="0"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HK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∩</m:t>
                                  </m:r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 dirty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HK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8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𝐵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HK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8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𝐵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) 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HK" sz="2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𝐵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sz="2800" i="1" dirty="0"/>
              </a:p>
              <a:p>
                <a:pPr marL="0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HK" sz="28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930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Conditional probability: uniform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possible outcomes are finitely many and equally likely, then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∩</m:t>
                            </m:r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HK" sz="3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Franklin Gothic Medium"/>
                  <a:cs typeface="Franklin Gothic Medium"/>
                </a:endParaRPr>
              </a:p>
              <a:p>
                <a:r>
                  <a:rPr lang="en-HK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</a:t>
                </a:r>
                <a:r>
                  <a:rPr lang="en-HK" dirty="0"/>
                  <a:t>. </a:t>
                </a:r>
                <a:r>
                  <a:rPr lang="en-US" sz="3200" dirty="0"/>
                  <a:t>Toss a fair coin three times. </a:t>
                </a:r>
              </a:p>
              <a:p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sz="3200" dirty="0"/>
                  <a:t>: What is the conditional probability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when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/>
                  <a:t>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={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more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heads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than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tails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come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up</m:t>
                    </m:r>
                    <m:r>
                      <a:rPr lang="en-US" sz="2400" i="1" dirty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𝐵</m:t>
                    </m:r>
                    <m:r>
                      <a:rPr lang="en-US" sz="2400" i="1" dirty="0">
                        <a:latin typeface="Cambria Math"/>
                      </a:rPr>
                      <m:t>={</m:t>
                    </m:r>
                    <m:sSup>
                      <m:sSupPr>
                        <m:ctrlPr>
                          <a:rPr lang="en-HK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toss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is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a</m:t>
                    </m:r>
                    <m:r>
                      <a:rPr lang="en-US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/>
                      </a:rPr>
                      <m:t>head</m:t>
                    </m:r>
                    <m:r>
                      <a:rPr lang="en-US" sz="2400" i="1" dirty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123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Probability: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en-US" sz="2800" b="1" dirty="0"/>
                  <a:t>Sample space</a:t>
                </a:r>
                <a:r>
                  <a:rPr lang="en-US" sz="2800" dirty="0">
                    <a:latin typeface="Franklin Gothic Medium"/>
                  </a:rPr>
                  <a:t>: </a:t>
                </a:r>
                <a:br>
                  <a:rPr lang="en-US" sz="2800" dirty="0">
                    <a:latin typeface="Franklin Gothic Medium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8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HK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80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800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DE" sz="2800" i="1" dirty="0">
                                <a:latin typeface="Cambria Math"/>
                              </a:rPr>
                              <m:t>𝐻𝐻𝐻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𝐻𝐻𝑇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𝐻𝑇𝐻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𝐻𝑇𝑇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, </m:t>
                            </m:r>
                          </m:e>
                          <m:e>
                            <m:r>
                              <a:rPr lang="de-DE" sz="2800" i="1" dirty="0">
                                <a:latin typeface="Cambria Math"/>
                              </a:rPr>
                              <m:t>𝑇𝐻𝐻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𝑇𝐻𝑇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𝑇𝑇𝐻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de-DE" sz="2800" i="1" dirty="0">
                                <a:latin typeface="Cambria Math"/>
                              </a:rPr>
                              <m:t>𝑇𝑇𝑇</m:t>
                            </m:r>
                            <m:r>
                              <a:rPr lang="en-HK" sz="28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HK" sz="2800" i="1" dirty="0">
                  <a:latin typeface="Cambria Math"/>
                </a:endParaRPr>
              </a:p>
              <a:p>
                <a:endParaRPr lang="en-US" sz="2800" b="1" dirty="0"/>
              </a:p>
              <a:p>
                <a:r>
                  <a:rPr lang="en-US" sz="2800" b="1" dirty="0"/>
                  <a:t>Event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sSup>
                      <m:sSupPr>
                        <m:ctrlPr>
                          <a:rPr lang="en-HK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toss</m:t>
                    </m:r>
                    <m: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is</m:t>
                    </m:r>
                    <m: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a</m:t>
                    </m:r>
                    <m:r>
                      <a:rPr lang="en-US" sz="28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head</m:t>
                    </m:r>
                    <m:r>
                      <a:rPr lang="en-US" sz="2800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: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/>
                      </a:rPr>
                      <m:t>𝐵</m:t>
                    </m:r>
                    <m:r>
                      <a:rPr lang="de-DE" sz="280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2800" i="1" dirty="0" smtClean="0">
                            <a:latin typeface="Cambria Math"/>
                          </a:rPr>
                          <m:t>𝐻𝐻𝐻</m:t>
                        </m:r>
                        <m:r>
                          <a:rPr lang="de-DE" sz="2800" i="1" dirty="0" smtClean="0">
                            <a:latin typeface="Cambria Math"/>
                          </a:rPr>
                          <m:t>, </m:t>
                        </m:r>
                        <m:r>
                          <a:rPr lang="de-DE" sz="2800" i="1" dirty="0" smtClean="0">
                            <a:latin typeface="Cambria Math"/>
                          </a:rPr>
                          <m:t>𝐻𝐻𝑇</m:t>
                        </m:r>
                        <m:r>
                          <a:rPr lang="de-DE" sz="2800" i="1" dirty="0" smtClean="0">
                            <a:latin typeface="Cambria Math"/>
                          </a:rPr>
                          <m:t>, </m:t>
                        </m:r>
                        <m:r>
                          <a:rPr lang="de-DE" sz="2800" i="1" dirty="0" smtClean="0">
                            <a:latin typeface="Cambria Math"/>
                          </a:rPr>
                          <m:t>𝐻𝑇𝐻</m:t>
                        </m:r>
                        <m:r>
                          <a:rPr lang="de-DE" sz="2800" i="1" dirty="0" smtClean="0">
                            <a:latin typeface="Cambria Math"/>
                          </a:rPr>
                          <m:t>, </m:t>
                        </m:r>
                        <m:r>
                          <a:rPr lang="de-DE" sz="2800" i="1" dirty="0" smtClean="0">
                            <a:latin typeface="Cambria Math"/>
                          </a:rPr>
                          <m:t>𝐻𝑇𝑇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endParaRPr lang="en-US" sz="2800" b="1" dirty="0"/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800" b="1" dirty="0"/>
                  <a:t>The probability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dirty="0"/>
                  <a:t>: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4/8</m:t>
                    </m:r>
                    <m:r>
                      <a:rPr lang="en-HK" sz="2800" b="0" i="1" dirty="0" smtClean="0">
                        <a:latin typeface="Cambria Math" panose="02040503050406030204" pitchFamily="18" charset="0"/>
                      </a:rPr>
                      <m:t>=1/2</m:t>
                    </m:r>
                    <m:r>
                      <a:rPr lang="en-HK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020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Probability: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HK" sz="2800" b="1" dirty="0"/>
                  <a:t>Event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  <m:r>
                      <a:rPr lang="en-US" sz="2800" b="1" i="1" dirty="0">
                        <a:latin typeface="Cambria Math"/>
                      </a:rPr>
                      <m:t>∩</m:t>
                    </m:r>
                    <m:r>
                      <a:rPr lang="en-US" sz="2800" b="1" i="1" dirty="0">
                        <a:latin typeface="Cambria Math"/>
                      </a:rPr>
                      <m:t>𝑩</m:t>
                    </m:r>
                    <m:r>
                      <a:rPr lang="en-HK" sz="2800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HK" sz="2800" i="1" dirty="0">
                    <a:latin typeface="Cambria Math" panose="02040503050406030204" pitchFamily="18" charset="0"/>
                  </a:rPr>
                  <a:t/>
                </a:r>
                <a:br>
                  <a:rPr lang="en-HK" sz="2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∩</m:t>
                    </m:r>
                    <m:r>
                      <a:rPr lang="en-US" sz="2800" i="1" dirty="0">
                        <a:latin typeface="Cambria Math"/>
                      </a:rPr>
                      <m:t>𝐵</m:t>
                    </m:r>
                    <m:r>
                      <a:rPr lang="en-US" sz="2800" i="1" dirty="0">
                        <a:latin typeface="Cambria Math"/>
                      </a:rPr>
                      <m:t>={</m:t>
                    </m:r>
                    <m:r>
                      <a:rPr lang="en-US" sz="2800" i="1" dirty="0">
                        <a:latin typeface="Cambria Math"/>
                      </a:rPr>
                      <m:t>𝐻𝐻𝐻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𝐻𝐻𝑇</m:t>
                    </m:r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𝐻𝑇𝐻</m:t>
                    </m:r>
                    <m:r>
                      <a:rPr lang="de-DE" sz="2800" i="1" dirty="0">
                        <a:latin typeface="Cambria Math"/>
                      </a:rPr>
                      <m:t>}</m:t>
                    </m:r>
                  </m:oMath>
                </a14:m>
                <a:endParaRPr lang="en-US" sz="2800" dirty="0">
                  <a:latin typeface="Franklin Gothic Medium"/>
                  <a:cs typeface="Franklin Gothic Medium"/>
                </a:endParaRPr>
              </a:p>
              <a:p>
                <a:endParaRPr lang="en-US" sz="2800" b="1" dirty="0">
                  <a:latin typeface="Franklin Gothic Medium"/>
                  <a:cs typeface="Franklin Gothic Medium"/>
                </a:endParaRPr>
              </a:p>
              <a:p>
                <a:r>
                  <a:rPr lang="en-US" sz="2800" b="1" dirty="0">
                    <a:latin typeface="Franklin Gothic Medium"/>
                    <a:cs typeface="Franklin Gothic Medium"/>
                  </a:rPr>
                  <a:t>The probability of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  <m:r>
                      <a:rPr lang="en-US" sz="2800" b="1" i="1" dirty="0">
                        <a:latin typeface="Cambria Math"/>
                      </a:rPr>
                      <m:t>∩</m:t>
                    </m:r>
                    <m:r>
                      <a:rPr lang="en-US" sz="2800" b="1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en-US" sz="2800" dirty="0">
                    <a:latin typeface="Franklin Gothic Medium"/>
                  </a:rPr>
                  <a:t>:</a:t>
                </a:r>
                <a:br>
                  <a:rPr lang="en-US" sz="2800" dirty="0">
                    <a:latin typeface="Franklin Gothic Medium"/>
                  </a:rPr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  <m:r>
                          <a:rPr lang="en-US" sz="2800" i="1" dirty="0">
                            <a:latin typeface="Cambria Math"/>
                          </a:rPr>
                          <m:t>∩</m:t>
                        </m:r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HK" sz="2800" b="0" i="1" dirty="0" smtClean="0">
                        <a:latin typeface="Cambria Math" panose="02040503050406030204" pitchFamily="18" charset="0"/>
                      </a:rPr>
                      <m:t>3/8.</m:t>
                    </m:r>
                  </m:oMath>
                </a14:m>
                <a:endParaRPr lang="en-HK" sz="2800" i="1" dirty="0">
                  <a:latin typeface="Cambria Math"/>
                </a:endParaRPr>
              </a:p>
              <a:p>
                <a:endParaRPr lang="en-US" sz="2800" dirty="0">
                  <a:latin typeface="Franklin Gothic Medium"/>
                  <a:cs typeface="Franklin Gothic Medium"/>
                </a:endParaRPr>
              </a:p>
              <a:p>
                <a:r>
                  <a:rPr lang="en-US" sz="2800" b="1" dirty="0">
                    <a:latin typeface="Franklin Gothic Medium"/>
                    <a:cs typeface="Franklin Gothic Medium"/>
                  </a:rPr>
                  <a:t>The conditional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𝐴</m:t>
                          </m:r>
                        </m:e>
                        <m:e>
                          <m:r>
                            <a:rPr lang="en-US" sz="2800" i="1" dirty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dirty="0"/>
                            <m:t>3/8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dirty="0"/>
                            <m:t>4/8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HK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394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Probability: Example 2</a:t>
            </a:r>
          </a:p>
        </p:txBody>
      </p:sp>
      <p:pic>
        <p:nvPicPr>
          <p:cNvPr id="7" name="Picture 2" descr="C:\Users\Administrator\Downloads\15045_Sig.pngb925b2d3-08db-4273-a3ad-78c9b8c2d2bb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9102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Roll a fair 4-sided die twice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𝑜𝑢𝑡𝑐𝑜𝑚𝑒</m:t>
                    </m:r>
                    <m:r>
                      <a:rPr lang="en-HK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sz="2400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 dirty="0" smtClean="0">
                        <a:latin typeface="Cambria Math"/>
                      </a:rPr>
                      <m:t> 1</m:t>
                    </m:r>
                    <m:r>
                      <a:rPr lang="en-US" sz="2400" i="1" baseline="30000" dirty="0" smtClean="0">
                        <a:latin typeface="Cambria Math"/>
                      </a:rPr>
                      <m:t>𝑠𝑡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𝑟𝑜𝑙𝑙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𝑜𝑢𝑡𝑐𝑜𝑚𝑒</m:t>
                    </m:r>
                    <m:r>
                      <a:rPr lang="en-HK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sz="2400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 dirty="0" smtClean="0">
                        <a:latin typeface="Cambria Math"/>
                      </a:rPr>
                      <m:t> 2</m:t>
                    </m:r>
                    <m:r>
                      <a:rPr lang="en-US" sz="2400" i="1" baseline="30000" dirty="0" smtClean="0">
                        <a:latin typeface="Cambria Math"/>
                      </a:rPr>
                      <m:t>𝑛𝑑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latin typeface="Cambria Math"/>
                      </a:rPr>
                      <m:t>𝑟𝑜𝑙𝑙</m:t>
                    </m:r>
                  </m:oMath>
                </a14:m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r>
                  <a:rPr lang="en-US" sz="2800" dirty="0"/>
                  <a:t>The events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max</m:t>
                    </m:r>
                    <m:r>
                      <a:rPr lang="en-US" sz="2400" i="1" dirty="0" smtClean="0">
                        <a:latin typeface="Cambria Math"/>
                      </a:rPr>
                      <m:t>⁡(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𝑌</m:t>
                    </m:r>
                    <m:r>
                      <a:rPr lang="en-US" sz="2400" i="1" dirty="0" smtClean="0">
                        <a:latin typeface="Cambria Math"/>
                      </a:rPr>
                      <m:t>)=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}      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=1,2,3,4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𝐵</m:t>
                    </m:r>
                    <m:r>
                      <a:rPr lang="en-US" sz="2400" i="1" dirty="0" smtClean="0">
                        <a:latin typeface="Cambria Math"/>
                      </a:rPr>
                      <m:t> = {</m:t>
                    </m:r>
                    <m:func>
                      <m:func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𝑌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i="1" dirty="0" smtClean="0">
                        <a:latin typeface="Cambria Math"/>
                      </a:rPr>
                      <m:t>= 2}</m:t>
                    </m:r>
                  </m:oMath>
                </a14:m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sz="2800" dirty="0"/>
                  <a:t>: What is the conditional probability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|</m:t>
                    </m:r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1">
                <a:blip r:embed="rId3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577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Probability: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Counting the number of </a:t>
                </a:r>
                <a:br>
                  <a:rPr lang="en-US" sz="2800" dirty="0"/>
                </a:br>
                <a:r>
                  <a:rPr lang="en-US" sz="2800" dirty="0"/>
                  <a:t>elements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</a:rPr>
                      <m:t>∩</m:t>
                    </m:r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𝐴</m:t>
                    </m:r>
                    <m:r>
                      <a:rPr lang="en-US" sz="2400" i="1" dirty="0">
                        <a:latin typeface="Cambria Math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400" i="1" dirty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 dirty="0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func>
                        <m:r>
                          <a:rPr lang="en-US" sz="2400" i="1" dirty="0">
                            <a:latin typeface="Cambria Math"/>
                          </a:rPr>
                          <m:t>=</m:t>
                        </m:r>
                        <m:r>
                          <a:rPr lang="en-US" sz="2400" i="1" dirty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𝐵</m:t>
                    </m:r>
                    <m:r>
                      <a:rPr lang="en-US" sz="2400" i="1" dirty="0">
                        <a:latin typeface="Cambria Math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400" i="1" dirty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 dirty="0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func>
                        <m:r>
                          <a:rPr lang="en-US" sz="2400" i="1" dirty="0">
                            <a:latin typeface="Cambria Math"/>
                          </a:rPr>
                          <m:t>= 2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HK" sz="28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2/5, </m:t>
                            </m:r>
                            <m:r>
                              <a:rPr lang="en-HK" sz="28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sz="2800" b="0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=3</m:t>
                            </m:r>
                            <m:r>
                              <a:rPr lang="en-US" sz="2800" b="0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</a:rPr>
                              <m:t>or</m:t>
                            </m:r>
                            <m:r>
                              <a:rPr lang="en-US" sz="2800" b="0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=4 </m:t>
                            </m:r>
                          </m:e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1/5, </m:t>
                            </m:r>
                            <m:r>
                              <a:rPr lang="en-HK" sz="28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sz="2800" b="0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=2                    </m:t>
                            </m:r>
                          </m:e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0, </m:t>
                            </m:r>
                            <m:r>
                              <a:rPr lang="en-HK" sz="2800" b="0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sz="2800" b="0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=1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2999"/>
            <a:ext cx="3352800" cy="29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740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Probability: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/>
                  <a:t>Two teams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 design a product within a month.</a:t>
                </a:r>
                <a:endParaRPr lang="en-US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/>
                      </a:rPr>
                      <m:t>is</m:t>
                    </m:r>
                    <m:r>
                      <a:rPr lang="en-US" sz="2400" i="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/>
                      </a:rPr>
                      <m:t>successful</m:t>
                    </m:r>
                    <m:r>
                      <a:rPr lang="en-US" sz="2400" i="1" dirty="0" smtClean="0">
                        <a:latin typeface="Cambria Math"/>
                      </a:rPr>
                      <m:t>)=2/3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/>
                      </a:rPr>
                      <m:t>is</m:t>
                    </m:r>
                    <m:r>
                      <a:rPr lang="en-US" sz="2400" i="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/>
                      </a:rPr>
                      <m:t>successful</m:t>
                    </m:r>
                    <m:r>
                      <a:rPr lang="en-US" sz="2400" i="1" dirty="0" smtClean="0">
                        <a:latin typeface="Cambria Math"/>
                      </a:rPr>
                      <m:t>)=1/2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/>
                      </a:rPr>
                      <m:t>at</m:t>
                    </m:r>
                    <m:r>
                      <a:rPr lang="en-US" sz="240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/>
                      </a:rPr>
                      <m:t>least</m:t>
                    </m:r>
                    <m:r>
                      <a:rPr lang="en-US" sz="2400" i="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/>
                      </a:rPr>
                      <m:t>one</m:t>
                    </m:r>
                    <m:r>
                      <a:rPr lang="en-US" sz="2400" i="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/>
                      </a:rPr>
                      <m:t>team</m:t>
                    </m:r>
                    <m:r>
                      <a:rPr lang="en-US" sz="2400" i="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>
                        <a:latin typeface="Cambria Math"/>
                      </a:rPr>
                      <m:t>is</m:t>
                    </m:r>
                    <m:r>
                      <a:rPr lang="en-US" sz="2400" i="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/>
                      </a:rPr>
                      <m:t>successful</m:t>
                    </m:r>
                    <m:r>
                      <a:rPr lang="en-US" sz="2400" i="1" dirty="0" smtClean="0">
                        <a:latin typeface="Cambria Math"/>
                      </a:rPr>
                      <m:t>)=3/4</m:t>
                    </m:r>
                  </m:oMath>
                </a14:m>
                <a:endParaRPr lang="en-US" sz="2800" dirty="0"/>
              </a:p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sz="2800" dirty="0"/>
                  <a:t>: Assuming that exactly one successful design is produced, what is the probability that it was designed by team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makes extensive use of </a:t>
                </a:r>
                <a:r>
                  <a:rPr lang="en-US" dirty="0">
                    <a:solidFill>
                      <a:srgbClr val="FF0000"/>
                    </a:solidFill>
                  </a:rPr>
                  <a:t>set operations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set</a:t>
                </a:r>
                <a:r>
                  <a:rPr lang="en-US" dirty="0"/>
                  <a:t> is a collection of objects, which are the </a:t>
                </a:r>
                <a:r>
                  <a:rPr lang="en-US" dirty="0">
                    <a:solidFill>
                      <a:srgbClr val="FF0000"/>
                    </a:solidFill>
                  </a:rPr>
                  <a:t>elements</a:t>
                </a:r>
                <a:r>
                  <a:rPr lang="en-US" dirty="0"/>
                  <a:t> of the set. 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set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: A set that has no elements; called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755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Probability: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4 possible outcomes:</a:t>
                </a:r>
              </a:p>
              <a:p>
                <a:pPr marL="0" indent="0">
                  <a:buNone/>
                </a:pPr>
                <a:r>
                  <a:rPr lang="en-US" sz="2400" dirty="0"/>
                  <a:t>	SS: both succeed                FF: both fail</a:t>
                </a:r>
              </a:p>
              <a:p>
                <a:pPr marL="0" indent="0">
                  <a:buNone/>
                </a:pPr>
                <a:r>
                  <a:rPr lang="en-US" sz="2400" dirty="0"/>
                  <a:t>	SF: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 succeeds,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/>
                  <a:t> fails       FS: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 fails,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/>
                  <a:t> succeeds</a:t>
                </a:r>
              </a:p>
              <a:p>
                <a:pPr marL="0" indent="0">
                  <a:buNone/>
                </a:pPr>
                <a:endParaRPr lang="en-US" sz="1200" dirty="0">
                  <a:latin typeface="Franklin Gothic Medium"/>
                  <a:cs typeface="Franklin Gothic Medium"/>
                </a:endParaRPr>
              </a:p>
              <a:p>
                <a:r>
                  <a:rPr lang="en-US" sz="2800" dirty="0"/>
                  <a:t>We know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𝑆𝑆</m:t>
                      </m:r>
                      <m:r>
                        <a:rPr lang="en-US" sz="2400" i="1" dirty="0" smtClean="0">
                          <a:latin typeface="Cambria Math"/>
                        </a:rPr>
                        <m:t>)+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𝑆𝐹</m:t>
                      </m:r>
                      <m:r>
                        <a:rPr lang="en-US" sz="2400" i="1" dirty="0" smtClean="0">
                          <a:latin typeface="Cambria Math"/>
                        </a:rPr>
                        <m:t>) =2/3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𝑆𝑆</m:t>
                      </m:r>
                      <m:r>
                        <a:rPr lang="en-US" sz="2400" i="1" dirty="0" smtClean="0">
                          <a:latin typeface="Cambria Math"/>
                        </a:rPr>
                        <m:t>)+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𝐹𝑆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en-HK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𝑆𝑆</m:t>
                      </m:r>
                      <m:r>
                        <a:rPr lang="en-US" sz="2400" i="1" dirty="0" smtClean="0">
                          <a:latin typeface="Cambria Math"/>
                        </a:rPr>
                        <m:t>)+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𝑆𝐹</m:t>
                      </m:r>
                      <m:r>
                        <a:rPr lang="en-US" sz="2400" i="1" dirty="0" smtClean="0">
                          <a:latin typeface="Cambria Math"/>
                        </a:rPr>
                        <m:t>)+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𝐹𝑆</m:t>
                      </m:r>
                      <m:r>
                        <a:rPr lang="en-US" sz="2400" i="1" dirty="0">
                          <a:latin typeface="Cambria Math"/>
                        </a:rPr>
                        <m:t>) =</m:t>
                      </m:r>
                      <m:r>
                        <a:rPr lang="en-HK" sz="2400" b="0" i="1" smtClean="0">
                          <a:latin typeface="Cambria Math" panose="02040503050406030204" pitchFamily="18" charset="0"/>
                        </a:rPr>
                        <m:t>3/4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/>
                  <a:t>And the normalization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𝑆𝑆</m:t>
                      </m:r>
                      <m:r>
                        <a:rPr lang="en-US" sz="2400" i="1" dirty="0" smtClean="0">
                          <a:latin typeface="Cambria Math"/>
                        </a:rPr>
                        <m:t>)+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𝑆𝐹</m:t>
                      </m:r>
                      <m:r>
                        <a:rPr lang="en-US" sz="2400" i="1" dirty="0" smtClean="0">
                          <a:latin typeface="Cambria Math"/>
                        </a:rPr>
                        <m:t>)+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𝐹𝑆</m:t>
                      </m:r>
                      <m:r>
                        <a:rPr lang="en-US" sz="2400" i="1" dirty="0" smtClean="0">
                          <a:latin typeface="Cambria Math"/>
                        </a:rPr>
                        <m:t>)+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𝐹𝐹</m:t>
                      </m:r>
                      <m:r>
                        <a:rPr lang="en-US" sz="2400" i="1" dirty="0">
                          <a:latin typeface="Cambria Math"/>
                        </a:rPr>
                        <m:t>) = 1</m:t>
                      </m:r>
                    </m:oMath>
                  </m:oMathPara>
                </a14:m>
                <a:endParaRPr lang="en-US" sz="2400" dirty="0">
                  <a:latin typeface="Franklin Gothic Medium"/>
                  <a:cs typeface="Franklin Gothic Medium"/>
                </a:endParaRPr>
              </a:p>
              <a:p>
                <a:pPr marL="0" indent="0">
                  <a:buNone/>
                </a:pPr>
                <a:endParaRPr lang="en-US" sz="3200" dirty="0">
                  <a:latin typeface="Franklin Gothic Medium"/>
                  <a:cs typeface="Franklin Gothic Medium"/>
                </a:endParaRP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>
                  <a:latin typeface="Franklin Gothic Medium"/>
                  <a:cs typeface="Franklin Gothic Medium"/>
                </a:endParaRPr>
              </a:p>
              <a:p>
                <a:pPr marL="0" indent="0">
                  <a:buNone/>
                </a:pPr>
                <a:endParaRPr lang="en-US" sz="3200" dirty="0">
                  <a:latin typeface="Franklin Gothic Medium"/>
                  <a:cs typeface="Franklin Gothic Medium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511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Probability: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Solving the system of equations, we can obtain the probabilities of individual outcomes:</a:t>
                </a:r>
                <a:endParaRPr lang="en-US" sz="2800" dirty="0">
                  <a:latin typeface="Franklin Gothic Medium"/>
                  <a:cs typeface="Franklin Gothic Medium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𝑆𝑆</m:t>
                    </m:r>
                    <m:r>
                      <a:rPr lang="en-US" sz="2800" i="1" dirty="0" smtClean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𝑆𝐹</m:t>
                    </m:r>
                    <m:r>
                      <a:rPr lang="en-US" sz="2800" i="1" dirty="0" smtClean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𝐹𝑆</m:t>
                    </m:r>
                    <m:r>
                      <a:rPr lang="en-US" sz="2800" i="1" dirty="0" smtClean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/>
                  <a:t>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𝐹𝐹</m:t>
                    </m:r>
                    <m:r>
                      <a:rPr lang="en-US" sz="2800" i="1" dirty="0" smtClean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The desired conditional probability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𝐹𝑆</m:t>
                          </m:r>
                        </m: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𝑆𝐹</m:t>
                              </m:r>
                              <m:r>
                                <a:rPr lang="en-US" sz="2800" i="1" dirty="0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2800" i="1" dirty="0" smtClean="0">
                                  <a:latin typeface="Cambria Math"/>
                                </a:rPr>
                                <m:t>𝐹𝑆</m:t>
                              </m:r>
                            </m:e>
                          </m:d>
                        </m:e>
                      </m:d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3200" dirty="0">
                  <a:latin typeface="Franklin Gothic Medium"/>
                  <a:cs typeface="Franklin Gothic Medium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528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4160"/>
                <a:ext cx="8229600" cy="5140800"/>
              </a:xfrm>
            </p:spPr>
            <p:txBody>
              <a:bodyPr/>
              <a:lstStyle/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</a:t>
                </a:r>
                <a:r>
                  <a:rPr lang="en-US" sz="2800" dirty="0"/>
                  <a:t>. Assuming that all of the conditioning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HK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/>
                  <a:t> have</a:t>
                </a:r>
                <a:r>
                  <a:rPr lang="en-US" sz="2800" dirty="0">
                    <a:solidFill>
                      <a:srgbClr val="FF0000"/>
                    </a:solidFill>
                  </a:rPr>
                  <a:t> positive </a:t>
                </a:r>
                <a:r>
                  <a:rPr lang="en-US" sz="2800" dirty="0"/>
                  <a:t>probability, we have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HK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HK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HK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</m:t>
                      </m:r>
                    </m:oMath>
                  </m:oMathPara>
                </a14:m>
                <a:endParaRPr lang="en-HK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HK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en-HK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HK" altLang="zh-CN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HK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HK" altLang="zh-CN" sz="24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HK" altLang="zh-CN" sz="24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HK" altLang="zh-CN" sz="2400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altLang="zh-CN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HK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nary>
                            <m:naryPr>
                              <m:chr m:val="⋂"/>
                              <m:limLoc m:val="subSup"/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HK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HK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HK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4160"/>
                <a:ext cx="8229600" cy="5140800"/>
              </a:xfrm>
              <a:blipFill rotWithShape="0">
                <a:blip r:embed="rId2"/>
                <a:stretch>
                  <a:fillRect l="-444" t="-1305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559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Rule: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cards drawn from 52-card deck without replacement.</a:t>
            </a:r>
          </a:p>
          <a:p>
            <a:pPr lvl="1"/>
            <a:r>
              <a:rPr lang="en-US" dirty="0"/>
              <a:t>drawn cards are not placed back in the deck.</a:t>
            </a:r>
          </a:p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dirty="0"/>
              <a:t>: What’s </a:t>
            </a:r>
            <a:r>
              <a:rPr lang="en-US" dirty="0"/>
              <a:t>the probability that none of the three cards is a heart?</a:t>
            </a:r>
          </a:p>
          <a:p>
            <a:r>
              <a:rPr lang="en-HK" dirty="0"/>
              <a:t>One approach: count the number of </a:t>
            </a:r>
            <a:r>
              <a:rPr lang="en-US" dirty="0"/>
              <a:t>card triplets that do not include a heart, and divide it with the number of all possible card triplets.</a:t>
            </a:r>
          </a:p>
          <a:p>
            <a:r>
              <a:rPr lang="en-HK" dirty="0"/>
              <a:t>Cumbersome.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5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Rule: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Another approach uses </a:t>
                </a:r>
                <a:r>
                  <a:rPr lang="en-US" dirty="0"/>
                  <a:t>multiplication rule.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sz="32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dirty="0"/>
                          <m:t>the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a:rPr lang="en-US" sz="3200" i="1" dirty="0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3200" dirty="0" err="1"/>
                          <m:t>th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card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is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not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a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heart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𝑖</m:t>
                    </m:r>
                    <m:r>
                      <a:rPr lang="en-HK" sz="3200" b="0" i="1" dirty="0" smtClean="0">
                        <a:latin typeface="Cambria Math" panose="02040503050406030204" pitchFamily="18" charset="0"/>
                      </a:rPr>
                      <m:t>=1,2,3.</m:t>
                    </m:r>
                  </m:oMath>
                </a14:m>
                <a:endParaRPr lang="en-US" dirty="0"/>
              </a:p>
              <a:p>
                <a:r>
                  <a:rPr lang="en-US" sz="3200" dirty="0"/>
                  <a:t>multiplication rule: </a:t>
                </a:r>
                <a:r>
                  <a:rPr lang="en-HK" sz="2800" i="1" dirty="0">
                    <a:latin typeface="Cambria Math"/>
                  </a:rPr>
                  <a:t/>
                </a:r>
                <a:br>
                  <a:rPr lang="en-HK" sz="28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pt-B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pt-B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HK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HK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HK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HK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HK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HK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HK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HK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3200" dirty="0"/>
                  <a:t>Since there are 39 cards that are not hearts, </a:t>
                </a:r>
                <a:r>
                  <a:rPr lang="en-HK" sz="3200" i="1" dirty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HK" sz="3200" i="1" dirty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HK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39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165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Rule: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Given that the first card is not a heart, we are left with 51 cards, 38 of which are not hearts: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38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51</m:t>
                          </m:r>
                        </m:den>
                      </m:f>
                      <m:r>
                        <a:rPr lang="en-HK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Finally, given that the first two cards drawn are not hearts. there are 37 cards which are not hearts in the remaining 50 cards: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HK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HK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HK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HK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HK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HK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HK" sz="2800" dirty="0"/>
                  <a:t>Thus </a:t>
                </a:r>
                <a14:m>
                  <m:oMath xmlns:m="http://schemas.openxmlformats.org/officeDocument/2006/math">
                    <m:r>
                      <a:rPr lang="pt-BR" sz="28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39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38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51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50</m:t>
                        </m:r>
                      </m:den>
                    </m:f>
                    <m:r>
                      <a:rPr lang="en-HK" sz="2800" b="0" i="1" smtClean="0">
                        <a:latin typeface="Cambria Math" panose="02040503050406030204" pitchFamily="18" charset="0"/>
                        <a:ea typeface="Cambria Math"/>
                      </a:rPr>
                      <m:t>≈0.41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0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Rule: Example 2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/>
              <a:t>4 graduate and 12 undergraduate students are randomly divided into 4 groups of 4. </a:t>
            </a:r>
          </a:p>
          <a:p>
            <a:pPr lvl="1"/>
            <a:r>
              <a:rPr lang="en-US" dirty="0"/>
              <a:t>“randomly”: given assignment of some students to certain slots, any of the remaining students is equally likely to be assigned to any of the remaining slots.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dirty="0"/>
              <a:t>: What is the probability that each group includes a graduate student?</a:t>
            </a:r>
          </a:p>
        </p:txBody>
      </p:sp>
    </p:spTree>
    <p:extLst>
      <p:ext uri="{BB962C8B-B14F-4D97-AF65-F5344CB8AC3E}">
        <p14:creationId xmlns:p14="http://schemas.microsoft.com/office/powerpoint/2010/main" val="2920179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Rule: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Denote the four graduate students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2, 3,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HK" dirty="0"/>
                  <a:t>Define events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4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nor/>
                      </m:rPr>
                      <a:rPr lang="en-US" sz="2400" dirty="0"/>
                      <m:t>students</m:t>
                    </m:r>
                    <m:r>
                      <m:rPr>
                        <m:nor/>
                      </m:rPr>
                      <a:rPr lang="en-US" sz="2400" dirty="0"/>
                      <m:t> 1 </m:t>
                    </m:r>
                    <m:r>
                      <m:rPr>
                        <m:nor/>
                      </m:rPr>
                      <a:rPr lang="en-US" sz="2400" dirty="0"/>
                      <m:t>and</m:t>
                    </m:r>
                    <m:r>
                      <m:rPr>
                        <m:nor/>
                      </m:rPr>
                      <a:rPr lang="en-US" sz="2400" dirty="0"/>
                      <m:t> 2 </m:t>
                    </m:r>
                    <m:r>
                      <m:rPr>
                        <m:nor/>
                      </m:rPr>
                      <a:rPr lang="en-US" sz="2400" dirty="0"/>
                      <m:t>are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in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different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groups</m:t>
                    </m:r>
                    <m:r>
                      <a:rPr lang="en-HK" sz="2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sz="2400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nor/>
                      </m:rPr>
                      <a:rPr lang="en-US" sz="2400" dirty="0"/>
                      <m:t>students</m:t>
                    </m:r>
                    <m:r>
                      <m:rPr>
                        <m:nor/>
                      </m:rPr>
                      <a:rPr lang="en-US" sz="2400" dirty="0"/>
                      <m:t> 1</m:t>
                    </m:r>
                    <m:r>
                      <m:rPr>
                        <m:nor/>
                      </m:rPr>
                      <a:rPr lang="en-HK" sz="2400" b="0" i="0" dirty="0" smtClean="0"/>
                      <m:t>,</m:t>
                    </m:r>
                    <m:r>
                      <m:rPr>
                        <m:nor/>
                      </m:rPr>
                      <a:rPr lang="en-US" sz="2400" dirty="0"/>
                      <m:t> 2</m:t>
                    </m:r>
                    <m:r>
                      <m:rPr>
                        <m:nor/>
                      </m:rPr>
                      <a:rPr lang="en-HK" sz="2400" b="0" i="0" dirty="0" smtClean="0"/>
                      <m:t> </m:t>
                    </m:r>
                    <m:r>
                      <m:rPr>
                        <m:nor/>
                      </m:rPr>
                      <a:rPr lang="en-HK" sz="2400" b="0" i="0" dirty="0" smtClean="0"/>
                      <m:t>and</m:t>
                    </m:r>
                    <m:r>
                      <m:rPr>
                        <m:nor/>
                      </m:rPr>
                      <a:rPr lang="en-HK" sz="2400" b="0" i="0" dirty="0" smtClean="0"/>
                      <m:t> 3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are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in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different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groups</m:t>
                    </m:r>
                    <m:r>
                      <a:rPr lang="en-HK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HK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HK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HK" sz="2400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nor/>
                      </m:rPr>
                      <a:rPr lang="en-US" sz="2400" dirty="0"/>
                      <m:t>students</m:t>
                    </m:r>
                    <m:r>
                      <m:rPr>
                        <m:nor/>
                      </m:rPr>
                      <a:rPr lang="en-US" sz="2400" dirty="0"/>
                      <m:t> 1</m:t>
                    </m:r>
                    <m:r>
                      <m:rPr>
                        <m:nor/>
                      </m:rPr>
                      <a:rPr lang="en-HK" sz="2400" b="0" i="0" dirty="0" smtClean="0"/>
                      <m:t>,</m:t>
                    </m:r>
                    <m:r>
                      <m:rPr>
                        <m:nor/>
                      </m:rPr>
                      <a:rPr lang="en-US" sz="2400" dirty="0"/>
                      <m:t> 2</m:t>
                    </m:r>
                    <m:r>
                      <m:rPr>
                        <m:nor/>
                      </m:rPr>
                      <a:rPr lang="en-HK" sz="2400" b="0" i="0" dirty="0" smtClean="0"/>
                      <m:t>, 3 </m:t>
                    </m:r>
                    <m:r>
                      <m:rPr>
                        <m:nor/>
                      </m:rPr>
                      <a:rPr lang="en-HK" sz="2400" b="0" i="0" dirty="0" smtClean="0"/>
                      <m:t>and</m:t>
                    </m:r>
                    <m:r>
                      <m:rPr>
                        <m:nor/>
                      </m:rPr>
                      <a:rPr lang="en-HK" sz="2400" b="0" i="0" dirty="0" smtClean="0"/>
                      <m:t> 4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are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in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different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groups</m:t>
                    </m:r>
                    <m:r>
                      <a:rPr lang="en-HK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HK" b="0" dirty="0"/>
                  <a:t>We will use multiplication rule </a:t>
                </a:r>
                <a:r>
                  <a:rPr lang="en-HK" b="0" dirty="0">
                    <a:solidFill>
                      <a:srgbClr val="FF0000"/>
                    </a:solidFill>
                  </a:rPr>
                  <a:t/>
                </a:r>
                <a:br>
                  <a:rPr lang="en-HK" b="0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HK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HK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HK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=12/15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=8/14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HK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HK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=4/13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HK" dirty="0">
                    <a:solidFill>
                      <a:schemeClr val="tx1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HK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  <m:r>
                      <a:rPr lang="en-H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≈0.14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263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Monty Hall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A prize is randomly </a:t>
            </a:r>
            <a:br>
              <a:rPr lang="en-US" sz="3200" dirty="0"/>
            </a:br>
            <a:r>
              <a:rPr lang="en-US" sz="3200" dirty="0"/>
              <a:t>put behind one of the </a:t>
            </a:r>
            <a:br>
              <a:rPr lang="en-US" sz="3200" dirty="0"/>
            </a:br>
            <a:r>
              <a:rPr lang="en-US" sz="3200" dirty="0"/>
              <a:t>three closed doors.</a:t>
            </a:r>
          </a:p>
          <a:p>
            <a:r>
              <a:rPr lang="en-US" sz="3200" dirty="0"/>
              <a:t>You point to one door.</a:t>
            </a:r>
          </a:p>
          <a:p>
            <a:r>
              <a:rPr lang="en-US" sz="3200" dirty="0"/>
              <a:t>A friend opens one of the remaining two doors, after making sure that the prize is not behind it. </a:t>
            </a:r>
          </a:p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3200" dirty="0"/>
              <a:t>: Should you stick to your initial choice, or switch to the other unopened door?</a:t>
            </a:r>
          </a:p>
          <a:p>
            <a:endParaRPr lang="en-US" dirty="0"/>
          </a:p>
        </p:txBody>
      </p:sp>
      <p:pic>
        <p:nvPicPr>
          <p:cNvPr id="4" name="Picture 2" descr="D: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32" y="1066800"/>
            <a:ext cx="4044004" cy="22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20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Monty Hall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If sticking to the initial choice: the initial choice determines whether you win or not. </a:t>
            </a:r>
          </a:p>
          <a:p>
            <a:r>
              <a:rPr lang="en-HK" dirty="0"/>
              <a:t>Thus the winning probability is 1/3. </a:t>
            </a:r>
          </a:p>
          <a:p>
            <a:r>
              <a:rPr lang="en-HK" dirty="0"/>
              <a:t>If switching </a:t>
            </a:r>
            <a:r>
              <a:rPr lang="en-US" sz="2800" dirty="0"/>
              <a:t>to the other unopened door: </a:t>
            </a:r>
          </a:p>
          <a:p>
            <a:pPr lvl="1"/>
            <a:r>
              <a:rPr lang="en-HK" dirty="0"/>
              <a:t>Case 1: prize is behind the initial door, which happens with probability 1/3. You don’t win. </a:t>
            </a:r>
          </a:p>
          <a:p>
            <a:pPr lvl="1"/>
            <a:r>
              <a:rPr lang="en-HK" dirty="0"/>
              <a:t>Case 2: prize is not behind the initial door, which happens with probability 2/3. You win for sure. </a:t>
            </a:r>
          </a:p>
          <a:p>
            <a:r>
              <a:rPr lang="en-HK" dirty="0"/>
              <a:t>So you should switch.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1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Subset: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HK" dirty="0"/>
                  <a:t>Equal sets: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HK" dirty="0"/>
                  <a:t>Countable vs. uncountable</a:t>
                </a:r>
              </a:p>
              <a:p>
                <a:r>
                  <a:rPr lang="en-HK" dirty="0"/>
                  <a:t>Universal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: The set which contains all objects that could conceivably be of interest in a particular context. </a:t>
                </a:r>
              </a:p>
              <a:p>
                <a:r>
                  <a:rPr lang="en-HK" dirty="0"/>
                  <a:t>Complement: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HK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HK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658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Sets.</a:t>
            </a:r>
          </a:p>
          <a:p>
            <a:r>
              <a:rPr lang="en-HK" dirty="0"/>
              <a:t>Probabilistic models.</a:t>
            </a:r>
          </a:p>
          <a:p>
            <a:r>
              <a:rPr lang="en-HK" dirty="0"/>
              <a:t>Conditional probability.</a:t>
            </a:r>
          </a:p>
          <a:p>
            <a:r>
              <a:rPr lang="en-US" dirty="0">
                <a:solidFill>
                  <a:srgbClr val="FF0000"/>
                </a:solidFill>
              </a:rPr>
              <a:t>Total Probability Theorem and Bayes’ Rule.</a:t>
            </a:r>
            <a:endParaRPr lang="en-HK" dirty="0">
              <a:solidFill>
                <a:srgbClr val="FF0000"/>
              </a:solidFill>
            </a:endParaRPr>
          </a:p>
          <a:p>
            <a:r>
              <a:rPr lang="en-HK" dirty="0"/>
              <a:t>Independence. </a:t>
            </a:r>
          </a:p>
          <a:p>
            <a:r>
              <a:rPr lang="en-HK" dirty="0"/>
              <a:t>Counting.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68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Probability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sz="1000" dirty="0"/>
              </a:p>
              <a:p>
                <a:endParaRPr 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, . . . ,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disjoint</a:t>
                </a:r>
                <a:r>
                  <a:rPr lang="en-US" sz="2800" dirty="0"/>
                  <a:t> events that form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partition</a:t>
                </a:r>
                <a:r>
                  <a:rPr lang="en-US" sz="2800" dirty="0"/>
                  <a:t> of the sample space. Assume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HK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altLang="zh-CN" sz="2800" dirty="0"/>
                  <a:t>for all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. Then, for any event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 we have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</m:t>
                    </m:r>
                  </m:oMath>
                </a14:m>
                <a:r>
                  <a:rPr lang="en-HK" sz="2800" b="0" i="1" dirty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HK" sz="2800" b="0" i="1" dirty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HK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HK" sz="2800" dirty="0"/>
                  <a:t>Indeed, </a:t>
                </a: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the the disjoint union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b="0" i="0" dirty="0"/>
                  <a:t>, </a:t>
                </a:r>
                <a:r>
                  <a:rPr lang="en-HK" sz="2800" b="0" i="0" dirty="0"/>
                  <a:t>…</a:t>
                </a:r>
                <a:r>
                  <a:rPr lang="en-US" sz="2800" b="0" i="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HK" sz="2800" dirty="0"/>
                  <a:t>The second equality is given by </a:t>
                </a:r>
                <a:r>
                  <a:rPr lang="en-HK" sz="2800" b="0" i="1" dirty="0">
                    <a:latin typeface="Cambria Math" panose="02040503050406030204" pitchFamily="18" charset="0"/>
                  </a:rPr>
                  <a:t/>
                </a:r>
                <a:br>
                  <a:rPr lang="en-HK" sz="28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HK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HK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  <a:blipFill rotWithShape="1">
                <a:blip r:embed="rId2"/>
                <a:stretch>
                  <a:fillRect l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00" y="433411"/>
            <a:ext cx="2453100" cy="18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52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chess tournament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HK" dirty="0"/>
              <a:t>Three types of players. </a:t>
            </a:r>
          </a:p>
          <a:p>
            <a:pPr lvl="1"/>
            <a:r>
              <a:rPr lang="en-HK" dirty="0"/>
              <a:t>Type 1: </a:t>
            </a:r>
            <a:r>
              <a:rPr lang="en-HK" dirty="0">
                <a:solidFill>
                  <a:srgbClr val="0033CC"/>
                </a:solidFill>
              </a:rPr>
              <a:t>50%</a:t>
            </a:r>
          </a:p>
          <a:p>
            <a:pPr lvl="1"/>
            <a:r>
              <a:rPr lang="en-HK" dirty="0"/>
              <a:t>Type 2: </a:t>
            </a:r>
            <a:r>
              <a:rPr lang="en-HK" dirty="0">
                <a:solidFill>
                  <a:srgbClr val="0033CC"/>
                </a:solidFill>
              </a:rPr>
              <a:t>25%</a:t>
            </a:r>
          </a:p>
          <a:p>
            <a:pPr lvl="1"/>
            <a:r>
              <a:rPr lang="en-HK" dirty="0"/>
              <a:t>Type 3: </a:t>
            </a:r>
            <a:r>
              <a:rPr lang="en-HK" dirty="0">
                <a:solidFill>
                  <a:srgbClr val="0033CC"/>
                </a:solidFill>
              </a:rPr>
              <a:t>25%</a:t>
            </a:r>
          </a:p>
          <a:p>
            <a:r>
              <a:rPr lang="en-HK" dirty="0"/>
              <a:t>You winning probability with these players:</a:t>
            </a:r>
          </a:p>
          <a:p>
            <a:pPr lvl="1"/>
            <a:r>
              <a:rPr lang="en-HK" dirty="0"/>
              <a:t>Against type 1: </a:t>
            </a:r>
            <a:r>
              <a:rPr lang="en-HK" dirty="0">
                <a:solidFill>
                  <a:srgbClr val="FF0000"/>
                </a:solidFill>
              </a:rPr>
              <a:t>0.3</a:t>
            </a:r>
            <a:r>
              <a:rPr lang="en-HK" dirty="0"/>
              <a:t>.</a:t>
            </a:r>
          </a:p>
          <a:p>
            <a:pPr lvl="1"/>
            <a:r>
              <a:rPr lang="en-HK" dirty="0"/>
              <a:t>Against type 2: </a:t>
            </a:r>
            <a:r>
              <a:rPr lang="en-HK" dirty="0">
                <a:solidFill>
                  <a:srgbClr val="FF0000"/>
                </a:solidFill>
              </a:rPr>
              <a:t>0.4</a:t>
            </a:r>
            <a:r>
              <a:rPr lang="en-HK" dirty="0"/>
              <a:t>.</a:t>
            </a:r>
          </a:p>
          <a:p>
            <a:pPr lvl="1"/>
            <a:r>
              <a:rPr lang="en-HK" dirty="0"/>
              <a:t>Against type 3: </a:t>
            </a:r>
            <a:r>
              <a:rPr lang="en-HK" dirty="0">
                <a:solidFill>
                  <a:srgbClr val="FF0000"/>
                </a:solidFill>
              </a:rPr>
              <a:t>0.5</a:t>
            </a:r>
            <a:r>
              <a:rPr lang="en-HK" dirty="0"/>
              <a:t>.</a:t>
            </a:r>
          </a:p>
          <a:p>
            <a:r>
              <a:rPr lang="en-HK" dirty="0"/>
              <a:t>Now you play a game with a randomly chosen player. 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dirty="0"/>
              <a:t>: What’s your winning probability?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D:\Ch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200400" cy="21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70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chess tournament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playing with an opponent of type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𝑖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i="1" dirty="0">
                        <a:solidFill>
                          <a:srgbClr val="000000"/>
                        </a:solidFill>
                        <a:latin typeface="Cambria Math"/>
                      </a:rPr>
                      <m:t>= 0.5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,  </m:t>
                    </m:r>
                    <m:r>
                      <a:rPr lang="pt-BR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i="1" dirty="0">
                        <a:solidFill>
                          <a:srgbClr val="000000"/>
                        </a:solidFill>
                        <a:latin typeface="Cambria Math"/>
                      </a:rPr>
                      <m:t>=0.25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pt-BR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pt-BR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pt-BR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i="1" dirty="0">
                        <a:solidFill>
                          <a:srgbClr val="000000"/>
                        </a:solidFill>
                        <a:latin typeface="Cambria Math"/>
                      </a:rPr>
                      <m:t>)= 0.25</m:t>
                    </m:r>
                  </m:oMath>
                </a14:m>
                <a:r>
                  <a:rPr lang="en-US" altLang="zh-CN" i="1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dirty="0"/>
                  <a:t>: winning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=0.3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=0.4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)=0.5</m:t>
                    </m:r>
                  </m:oMath>
                </a14:m>
                <a:endParaRPr lang="en-US" altLang="zh-CN" sz="2800" i="1" dirty="0">
                  <a:solidFill>
                    <a:srgbClr val="000000"/>
                  </a:solidFill>
                </a:endParaRPr>
              </a:p>
              <a:p>
                <a:endParaRPr lang="en-US" altLang="zh-CN" dirty="0"/>
              </a:p>
              <a:p>
                <a:r>
                  <a:rPr lang="en-US" altLang="zh-CN" dirty="0"/>
                  <a:t>The probability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dirty="0"/>
                  <a:t>: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=</m:t>
                    </m:r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+</m:t>
                    </m:r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dirty="0" smtClean="0">
                        <a:latin typeface="Cambria Math"/>
                      </a:rPr>
                      <m:t>+</m:t>
                    </m:r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r>
                      <a:rPr lang="en-US" altLang="zh-CN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i="1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2400" i="1" dirty="0">
                        <a:latin typeface="Cambria Math"/>
                      </a:rPr>
                      <m:t>)</m:t>
                    </m:r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r>
                      <a:rPr lang="en-US" altLang="zh-CN" sz="2400" i="1" dirty="0">
                        <a:latin typeface="Cambria Math"/>
                      </a:rPr>
                      <m:t>(</m:t>
                    </m:r>
                    <m:r>
                      <a:rPr lang="en-US" altLang="zh-CN" sz="2400" i="1" dirty="0">
                        <a:latin typeface="Cambria Math"/>
                      </a:rPr>
                      <m:t>𝐵</m:t>
                    </m:r>
                    <m:r>
                      <a:rPr lang="en-US" altLang="zh-CN" sz="2400" i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i="1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2400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=0.50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0.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3+0.25×0.4+0.25×0.5</m:t>
                    </m:r>
                  </m:oMath>
                </a14:m>
                <a:endParaRPr lang="en-US" altLang="zh-CN" sz="24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CN" sz="2400" dirty="0"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=0.375</m:t>
                    </m:r>
                  </m:oMath>
                </a14:m>
                <a:endParaRPr lang="en-US" altLang="zh-CN" sz="2400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834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altLang="zh-CN" dirty="0"/>
              <a:t>Four-Sided 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Roll a fair 4-sided die. </a:t>
            </a:r>
          </a:p>
          <a:p>
            <a:r>
              <a:rPr lang="en-US" sz="2800" dirty="0"/>
              <a:t>Rule: Roll once more if result is 1 or 2, otherwise stop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sz="2800" dirty="0"/>
              <a:t>: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What is the probability that the sum total of your rolls is at least 4?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115800" y="27637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</a:t>
            </a:r>
          </a:p>
        </p:txBody>
      </p:sp>
      <p:pic>
        <p:nvPicPr>
          <p:cNvPr id="6" name="Picture 2" descr="C:\Users\Administrator\Downloads\15045_Sig.pngb925b2d3-08db-4273-a3ad-78c9b8c2d2bb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43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26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altLang="zh-CN" dirty="0"/>
              <a:t>Four-Sided Die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/>
                  <a:t> the result of first roll is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1/4</m:t>
                      </m:r>
                      <m:r>
                        <a:rPr lang="en-US" sz="2400" b="0" i="1" dirty="0" smtClean="0">
                          <a:latin typeface="Cambria Math"/>
                        </a:rPr>
                        <m:t>,  ∀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/>
                        </a:rPr>
                        <m:t>=1,2,3,4.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𝐵</m:t>
                    </m:r>
                    <m:r>
                      <a:rPr lang="en-US" sz="2800" b="0" i="1" dirty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dirty="0"/>
                  <a:t>the sum total is at least 4.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altLang="zh-CN" sz="2400" i="1" dirty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i="1" dirty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/>
                  <a:t>. Let’s calculate each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i="1" dirty="0">
                    <a:latin typeface="Cambria Math"/>
                  </a:rPr>
                  <a:t>.</a:t>
                </a:r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: the sum total will be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≥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/>
                  <a:t> if the second roll results in 3 or 4, which happens with probability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1/2</m:t>
                    </m:r>
                  </m:oMath>
                </a14:m>
                <a:r>
                  <a:rPr lang="en-US" sz="2400" dirty="0"/>
                  <a:t>.</a:t>
                </a:r>
                <a:endParaRPr lang="en-US" sz="2400" i="1" dirty="0">
                  <a:latin typeface="Cambria Math"/>
                </a:endParaRPr>
              </a:p>
              <a:p>
                <a:r>
                  <a:rPr lang="en-US" sz="2400" dirty="0"/>
                  <a:t>Thus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𝑃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𝐵</m:t>
                    </m:r>
                    <m:r>
                      <a:rPr lang="en-US" sz="2400" i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,  </a:t>
                </a:r>
              </a:p>
              <a:p>
                <a:r>
                  <a:rPr lang="en-US" sz="2400" dirty="0"/>
                  <a:t>Similarly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𝑃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𝐵</m:t>
                    </m:r>
                    <m:r>
                      <a:rPr lang="en-US" sz="2400" i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the sum total will be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≥4</m:t>
                    </m:r>
                  </m:oMath>
                </a14:m>
                <a:r>
                  <a:rPr lang="en-US" sz="2000" dirty="0"/>
                  <a:t> if the second roll results in 2, 3, or 4, which happens with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3/4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1">
                <a:blip r:embed="rId2"/>
                <a:stretch>
                  <a:fillRect l="-222" t="-1346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0588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: you stop and the sum total remains below 4. </a:t>
                </a:r>
              </a:p>
              <a:p>
                <a:r>
                  <a:rPr lang="en-US" sz="2800" dirty="0"/>
                  <a:t>Thus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𝑃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𝐵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)=0</m:t>
                    </m:r>
                  </m:oMath>
                </a14:m>
                <a:r>
                  <a:rPr lang="en-US" sz="2800" dirty="0"/>
                  <a:t>,   </a:t>
                </a:r>
                <a:endParaRPr lang="en-US" sz="2800" i="1" dirty="0">
                  <a:latin typeface="Cambria Math"/>
                </a:endParaRPr>
              </a:p>
              <a:p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: you stop but the sum total is already 4. </a:t>
                </a:r>
              </a:p>
              <a:p>
                <a:r>
                  <a:rPr lang="en-US" sz="2800" dirty="0"/>
                  <a:t>Thus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𝑃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𝐵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By the total probability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>
                          <a:latin typeface="Cambria Math"/>
                          <a:ea typeface="Cambria Math"/>
                        </a:rPr>
                        <m:t>0+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∙1=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563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altLang="zh-CN" dirty="0"/>
              <a:t>Up-to-date or Behind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Alice is taking a probability class. At the end of each week,</a:t>
                </a:r>
                <a:endParaRPr lang="en-US" altLang="zh-CN" sz="2800" dirty="0"/>
              </a:p>
              <a:p>
                <a:pPr lvl="1"/>
                <a:r>
                  <a:rPr lang="en-US" sz="2400" dirty="0"/>
                  <a:t>she can be either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up-to-date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or she may have fallen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</a:rPr>
                  <a:t>behind</a:t>
                </a:r>
                <a:endParaRPr lang="en-US" altLang="zh-CN" sz="2400" dirty="0">
                  <a:solidFill>
                    <a:srgbClr val="0033CC"/>
                  </a:solidFill>
                </a:endParaRPr>
              </a:p>
              <a:p>
                <a:r>
                  <a:rPr lang="en-US" sz="2800" dirty="0"/>
                  <a:t>If she is up-to-date in week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, the probability that she will 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up-to-date</a:t>
                </a:r>
                <a:r>
                  <a:rPr lang="en-US" sz="2800" dirty="0"/>
                  <a:t> (or </a:t>
                </a:r>
                <a:r>
                  <a:rPr lang="en-US" sz="2800" dirty="0">
                    <a:solidFill>
                      <a:srgbClr val="0033CC"/>
                    </a:solidFill>
                  </a:rPr>
                  <a:t>behind</a:t>
                </a:r>
                <a:r>
                  <a:rPr lang="en-US" sz="2800" dirty="0"/>
                  <a:t>) in week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0.8</a:t>
                </a:r>
                <a:r>
                  <a:rPr lang="en-US" sz="2800" dirty="0"/>
                  <a:t> (or </a:t>
                </a:r>
                <a:r>
                  <a:rPr lang="en-US" sz="2800" dirty="0">
                    <a:solidFill>
                      <a:srgbClr val="0033CC"/>
                    </a:solidFill>
                  </a:rPr>
                  <a:t>0.2</a:t>
                </a:r>
                <a:r>
                  <a:rPr lang="en-US" sz="2800" dirty="0"/>
                  <a:t>, respectively). </a:t>
                </a:r>
              </a:p>
              <a:p>
                <a:r>
                  <a:rPr lang="en-US" sz="2800" dirty="0"/>
                  <a:t>If she is behind in a given week, the probability that she will 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up-to-date</a:t>
                </a:r>
                <a:r>
                  <a:rPr lang="en-US" sz="2800" dirty="0"/>
                  <a:t> (or </a:t>
                </a:r>
                <a:r>
                  <a:rPr lang="en-US" sz="2800" dirty="0">
                    <a:solidFill>
                      <a:srgbClr val="0033CC"/>
                    </a:solidFill>
                  </a:rPr>
                  <a:t>behind</a:t>
                </a:r>
                <a:r>
                  <a:rPr lang="en-US" sz="2800" dirty="0"/>
                  <a:t>) in the next week is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0.4</a:t>
                </a:r>
                <a:r>
                  <a:rPr lang="en-US" sz="2800" dirty="0"/>
                  <a:t> (or </a:t>
                </a:r>
                <a:r>
                  <a:rPr lang="en-US" sz="2800" dirty="0">
                    <a:solidFill>
                      <a:srgbClr val="0033CC"/>
                    </a:solidFill>
                  </a:rPr>
                  <a:t>0.6</a:t>
                </a:r>
                <a:r>
                  <a:rPr lang="en-US" sz="2800" dirty="0"/>
                  <a:t>, respectively).</a:t>
                </a:r>
              </a:p>
              <a:p>
                <a:r>
                  <a:rPr lang="en-US" sz="2800" dirty="0"/>
                  <a:t>Alice is up-to-date when she starts the class.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  <a:blipFill rotWithShape="1">
                <a:blip r:embed="rId2"/>
                <a:stretch>
                  <a:fillRect l="-288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1395412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14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altLang="zh-CN" dirty="0"/>
              <a:t>Up-to-date or Behind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sz="3200" dirty="0"/>
                  <a:t>: What is the probability that she is up-to-date after three weeks?</a:t>
                </a:r>
                <a:endParaRPr lang="en-US" sz="32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32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/>
                  <a:t>: Alice is up-to-date after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latin typeface="Cambria Math"/>
                      </a:rPr>
                      <m:t> </m:t>
                    </m:r>
                    <m:r>
                      <a:rPr lang="en-US" altLang="zh-CN" sz="3200" i="1" dirty="0" err="1">
                        <a:latin typeface="Cambria Math"/>
                      </a:rPr>
                      <m:t>𝑖</m:t>
                    </m:r>
                    <m:r>
                      <a:rPr lang="en-US" altLang="zh-CN" sz="3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3200" dirty="0"/>
                  <a:t>weeks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32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200" dirty="0"/>
                  <a:t>: Alice is behind after 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3200" dirty="0"/>
                  <a:t> weeks</a:t>
                </a:r>
              </a:p>
              <a:p>
                <a:r>
                  <a:rPr lang="en-US" altLang="zh-CN" sz="3200" dirty="0"/>
                  <a:t>Previous slide: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/>
                        </a:rPr>
                        <m:t>=0.8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,</m:t>
                      </m:r>
                      <m:r>
                        <a:rPr lang="en-US" altLang="zh-CN" sz="2400" i="1" smtClean="0">
                          <a:latin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/>
                        </a:rPr>
                        <m:t>=0.4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, </m:t>
                      </m:r>
                      <m:r>
                        <a:rPr lang="en-US" altLang="zh-CN" sz="2400" i="1">
                          <a:latin typeface="Cambria Math"/>
                        </a:rPr>
                        <m:t> </m:t>
                      </m:r>
                      <m:r>
                        <a:rPr lang="en-US" altLang="zh-CN" sz="2400" i="1">
                          <a:latin typeface="Cambria Math"/>
                        </a:rPr>
                        <m:t>𝑃</m:t>
                      </m:r>
                      <m:r>
                        <a:rPr lang="en-US" altLang="zh-CN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)=1</m:t>
                      </m:r>
                    </m:oMath>
                  </m:oMathPara>
                </a14:m>
                <a:endParaRPr lang="en-US" altLang="zh-CN" sz="2400" baseline="-25000" dirty="0"/>
              </a:p>
              <a:p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sz="3200" dirty="0">
                    <a:cs typeface="Times New Roman" panose="02020603050405020304" pitchFamily="18" charset="0"/>
                  </a:rPr>
                  <a:t> (rephrased)</a:t>
                </a:r>
                <a:r>
                  <a:rPr lang="en-US" altLang="zh-CN" sz="3200" dirty="0"/>
                  <a:t>:</a:t>
                </a:r>
                <a:r>
                  <a:rPr lang="en-US" altLang="zh-CN" sz="3200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dirty="0"/>
                  <a:t>What is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3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3200" dirty="0"/>
                  <a:t>?</a:t>
                </a:r>
                <a:endParaRPr lang="en-US" sz="32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884" r="-2519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111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altLang="zh-CN" dirty="0"/>
              <a:t>Up-to-date or Behind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sz="2800" dirty="0"/>
                  <a:t>By total probability theorem </a:t>
                </a:r>
              </a:p>
              <a:p>
                <a:pPr marL="0" indent="0" algn="ctr">
                  <a:buNone/>
                </a:pPr>
                <a:r>
                  <a:rPr lang="en-US" altLang="zh-CN" sz="2800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i="1" dirty="0" smtClean="0">
                        <a:latin typeface="Cambria Math"/>
                      </a:rPr>
                      <m:t>+</m:t>
                    </m:r>
                    <m:r>
                      <a:rPr lang="en-US" altLang="zh-CN" sz="28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i="1" dirty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altLang="zh-CN" sz="2800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=</m:t>
                    </m:r>
                    <m:r>
                      <a:rPr lang="en-US" altLang="zh-CN" sz="28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⋅0.8</m:t>
                    </m:r>
                    <m:r>
                      <a:rPr lang="en-US" altLang="zh-CN" sz="2800" i="1" dirty="0" smtClean="0">
                        <a:latin typeface="Cambria Math"/>
                      </a:rPr>
                      <m:t>+</m:t>
                    </m:r>
                    <m:r>
                      <a:rPr lang="en-US" altLang="zh-CN" sz="28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⋅</m:t>
                    </m:r>
                    <m:r>
                      <a:rPr lang="en-US" altLang="zh-CN" sz="2800" i="1" dirty="0" smtClean="0">
                        <a:latin typeface="Cambria Math"/>
                      </a:rPr>
                      <m:t>0.4</m:t>
                    </m:r>
                  </m:oMath>
                </a14:m>
                <a:endParaRPr lang="en-US" altLang="zh-CN" sz="1200" i="1" dirty="0"/>
              </a:p>
              <a:p>
                <a:r>
                  <a:rPr lang="en-US" altLang="zh-CN" sz="2800" dirty="0"/>
                  <a:t>Similarly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dirty="0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800" i="1" dirty="0" smtClean="0">
                          <a:latin typeface="Cambria Math"/>
                        </a:rPr>
                        <m:t>=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dirty="0" smtClean="0">
                          <a:latin typeface="Cambria Math"/>
                        </a:rPr>
                        <m:t>⋅</m:t>
                      </m:r>
                      <m:r>
                        <a:rPr lang="en-US" altLang="zh-CN" sz="2800" i="1" dirty="0" smtClean="0">
                          <a:latin typeface="Cambria Math"/>
                        </a:rPr>
                        <m:t>0.8 </m:t>
                      </m:r>
                      <m:r>
                        <a:rPr lang="en-US" altLang="zh-CN" sz="2800" i="1" dirty="0">
                          <a:latin typeface="Cambria Math"/>
                        </a:rPr>
                        <m:t>+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dirty="0" smtClean="0">
                          <a:latin typeface="Cambria Math"/>
                        </a:rPr>
                        <m:t>⋅</m:t>
                      </m:r>
                      <m:r>
                        <a:rPr lang="en-US" altLang="zh-CN" sz="2800" i="1" dirty="0" smtClean="0">
                          <a:latin typeface="Cambria Math"/>
                        </a:rPr>
                        <m:t>0.4=0.72</m:t>
                      </m:r>
                    </m:oMath>
                  </m:oMathPara>
                </a14:m>
                <a:endParaRPr lang="en-US" altLang="zh-CN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ja-JP" sz="28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dirty="0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ja-JP" sz="2800" i="1" dirty="0" smtClean="0">
                          <a:latin typeface="Cambria Math"/>
                        </a:rPr>
                        <m:t>=</m:t>
                      </m:r>
                      <m:r>
                        <a:rPr lang="en-US" altLang="zh-CN" sz="2800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dirty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dirty="0" smtClean="0">
                          <a:latin typeface="Cambria Math"/>
                        </a:rPr>
                        <m:t>⋅</m:t>
                      </m:r>
                      <m:r>
                        <a:rPr lang="en-US" altLang="ja-JP" sz="2800" i="1" dirty="0" smtClean="0">
                          <a:latin typeface="Cambria Math"/>
                        </a:rPr>
                        <m:t>0.2 </m:t>
                      </m:r>
                      <m:r>
                        <a:rPr lang="en-US" altLang="ja-JP" sz="2800" i="1" dirty="0">
                          <a:latin typeface="Cambria Math"/>
                        </a:rPr>
                        <m:t>+</m:t>
                      </m:r>
                      <m:r>
                        <a:rPr lang="en-US" altLang="zh-CN" sz="2800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dirty="0" smtClean="0">
                          <a:latin typeface="Cambria Math"/>
                        </a:rPr>
                        <m:t>⋅</m:t>
                      </m:r>
                      <m:r>
                        <a:rPr lang="en-US" altLang="ja-JP" sz="2800" i="1" dirty="0" smtClean="0">
                          <a:latin typeface="Cambria Math"/>
                        </a:rPr>
                        <m:t>0.6=0.28</m:t>
                      </m:r>
                    </m:oMath>
                  </m:oMathPara>
                </a14:m>
                <a:endParaRPr lang="en-US" altLang="ja-JP" sz="2800" dirty="0"/>
              </a:p>
              <a:p>
                <a:r>
                  <a:rPr lang="en-US" sz="2800" dirty="0"/>
                  <a:t>Since Alice starts her class up-to-date, we have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=0.8, 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=0.2.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zh-CN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dirty="0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2800" i="1" dirty="0" smtClean="0">
                          <a:latin typeface="Cambria Math"/>
                        </a:rPr>
                        <m:t>= 0.72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⋅</m:t>
                      </m:r>
                      <m:r>
                        <a:rPr lang="en-US" altLang="zh-CN" sz="2800" i="1" dirty="0" smtClean="0">
                          <a:latin typeface="Cambria Math"/>
                        </a:rPr>
                        <m:t>0.8 </m:t>
                      </m:r>
                      <m:r>
                        <a:rPr lang="en-US" altLang="zh-CN" sz="2800" i="1" dirty="0">
                          <a:latin typeface="Cambria Math"/>
                        </a:rPr>
                        <m:t>+ </m:t>
                      </m:r>
                      <m:r>
                        <a:rPr lang="en-US" altLang="zh-CN" sz="2800" i="1" dirty="0" smtClean="0">
                          <a:latin typeface="Cambria Math"/>
                        </a:rPr>
                        <m:t>0.28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⋅</m:t>
                      </m:r>
                      <m:r>
                        <a:rPr lang="en-US" altLang="zh-CN" sz="2800" i="1" dirty="0" smtClean="0">
                          <a:latin typeface="Cambria Math"/>
                        </a:rPr>
                        <m:t>0.4=0.688</m:t>
                      </m:r>
                    </m:oMath>
                  </m:oMathPara>
                </a14:m>
                <a:endParaRPr lang="en-US" altLang="zh-CN" sz="2800" i="1" dirty="0"/>
              </a:p>
              <a:p>
                <a:endParaRPr lang="en-US" altLang="zh-CN" sz="2000" i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05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/>
                  <a:t>Union of sets: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HK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HK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HK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HK" dirty="0"/>
                  <a:t>.</a:t>
                </a:r>
              </a:p>
              <a:p>
                <a:r>
                  <a:rPr lang="en-HK" dirty="0"/>
                  <a:t>Intersection of sets: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HK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pHide m:val="on"/>
                        <m:ctrlPr>
                          <a:rPr lang="en-HK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HK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HK" dirty="0"/>
                  <a:t>.</a:t>
                </a:r>
              </a:p>
              <a:p>
                <a:r>
                  <a:rPr lang="en-HK" dirty="0"/>
                  <a:t>Disjoint sets: empty pairwise intersection.</a:t>
                </a:r>
              </a:p>
              <a:p>
                <a:r>
                  <a:rPr lang="en-HK" dirty="0"/>
                  <a:t>Partition of set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HK" dirty="0"/>
                  <a:t>: a collection of disjoint sets whose union is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HK" dirty="0"/>
                  <a:t>. </a:t>
                </a:r>
              </a:p>
              <a:p>
                <a:r>
                  <a:rPr lang="en-HK" dirty="0"/>
                  <a:t>De Morgan’s laws: </a:t>
                </a:r>
                <a:br>
                  <a:rPr lang="en-HK" dirty="0"/>
                </a:br>
                <a:r>
                  <a:rPr lang="en-HK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HK" b="0" i="1" smtClean="0">
                            <a:latin typeface="Cambria Math"/>
                          </a:rPr>
                        </m:ctrlPr>
                      </m:acc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HK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HK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acc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⋂"/>
                        <m:supHide m:val="on"/>
                        <m:ctrlPr>
                          <a:rPr lang="en-HK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HK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HK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HK" dirty="0"/>
                  <a:t>,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HK" b="0" i="1" dirty="0" smtClean="0">
                            <a:latin typeface="Cambria Math"/>
                          </a:rPr>
                        </m:ctrlPr>
                      </m:accPr>
                      <m:e>
                        <m:nary>
                          <m:naryPr>
                            <m:chr m:val="⋂"/>
                            <m:supHide m:val="on"/>
                            <m:ctrlPr>
                              <a:rPr lang="en-HK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HK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acc>
                    <m:r>
                      <a:rPr lang="en-HK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HK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HK" i="1" dirty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HK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HK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591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Bayes’ Rule</a:t>
            </a:r>
            <a:br>
              <a:rPr lang="en-US" altLang="zh-CN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</p:spPr>
            <p:txBody>
              <a:bodyPr/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>
                        <a:latin typeface="Cambria Math"/>
                      </a:rPr>
                      <m:t> . . . 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disjoint</a:t>
                </a:r>
                <a:r>
                  <a:rPr lang="en-US" sz="2800" dirty="0"/>
                  <a:t> events that form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partition</a:t>
                </a:r>
                <a:r>
                  <a:rPr lang="en-US" sz="2800" dirty="0"/>
                  <a:t> of the sample space, and assume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)&gt;0</m:t>
                    </m:r>
                  </m:oMath>
                </a14:m>
                <a:r>
                  <a:rPr lang="en-US" sz="2800" dirty="0"/>
                  <a:t>,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Then, for any event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)&gt;0</m:t>
                    </m:r>
                  </m:oMath>
                </a14:m>
                <a:r>
                  <a:rPr lang="en-US" sz="2800" dirty="0"/>
                  <a:t>, we have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		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  <m:r>
                          <a:rPr lang="en-US" sz="2800" i="1" dirty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  <m:r>
                          <a:rPr lang="en-US" sz="2800" i="1" dirty="0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endParaRPr lang="en-US" sz="2800" i="1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  <m:r>
                          <a:rPr lang="en-US" sz="2800" i="1" dirty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  <m:r>
                          <a:rPr lang="en-US" sz="2800" i="1" dirty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)+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⋯</m:t>
                        </m:r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  <m:r>
                          <a:rPr lang="en-US" sz="2800" i="1" dirty="0"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  <m:r>
                          <a:rPr lang="en-US" sz="2800" i="1" dirty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 dirty="0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  <a:blipFill rotWithShape="1">
                <a:blip r:embed="rId2"/>
                <a:stretch>
                  <a:fillRect l="-432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7934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Inference using Bayes’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>
                  <a:buClr>
                    <a:srgbClr val="CC9900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</a:rPr>
                  <a:t>Bayes’ rule is often used for </a:t>
                </a:r>
                <a:r>
                  <a:rPr lang="en-US" altLang="zh-CN" sz="2800" dirty="0">
                    <a:solidFill>
                      <a:srgbClr val="7030A0"/>
                    </a:solidFill>
                  </a:rPr>
                  <a:t>inference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. </a:t>
                </a:r>
              </a:p>
              <a:p>
                <a:pPr lvl="0">
                  <a:buClr>
                    <a:srgbClr val="CC9900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</a:rPr>
                  <a:t>There are a number of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causes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 that may result in a certain </a:t>
                </a:r>
                <a:r>
                  <a:rPr lang="en-US" altLang="zh-CN" sz="2800" dirty="0">
                    <a:solidFill>
                      <a:srgbClr val="0033CC"/>
                    </a:solidFill>
                  </a:rPr>
                  <a:t>effect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. </a:t>
                </a:r>
              </a:p>
              <a:p>
                <a:pPr lvl="0">
                  <a:buClr>
                    <a:srgbClr val="CC9900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</a:rPr>
                  <a:t>We observe the </a:t>
                </a:r>
                <a:r>
                  <a:rPr lang="en-US" altLang="zh-CN" sz="2800" dirty="0">
                    <a:solidFill>
                      <a:srgbClr val="0033CC"/>
                    </a:solidFill>
                  </a:rPr>
                  <a:t>effect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 and we wish to </a:t>
                </a:r>
                <a:r>
                  <a:rPr lang="en-US" altLang="zh-CN" sz="2800" dirty="0">
                    <a:solidFill>
                      <a:srgbClr val="7030A0"/>
                    </a:solidFill>
                  </a:rPr>
                  <a:t>infer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 the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cause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0">
                  <a:buClr>
                    <a:srgbClr val="CC9900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</a:rPr>
                  <a:t>Causes: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rgbClr val="000000"/>
                  </a:solidFill>
                </a:endParaRPr>
              </a:p>
              <a:p>
                <a:pPr lvl="0">
                  <a:buClr>
                    <a:srgbClr val="CC9900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</a:rPr>
                  <a:t>Effects: event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altLang="zh-CN" sz="2800" dirty="0">
                  <a:solidFill>
                    <a:srgbClr val="000000"/>
                  </a:solidFill>
                </a:endParaRPr>
              </a:p>
              <a:p>
                <a:pPr lvl="1">
                  <a:buClr>
                    <a:srgbClr val="3B812F"/>
                  </a:buClr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400" i="1" dirty="0" err="1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altLang="zh-CN" sz="2400" i="1" dirty="0" err="1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dirty="0" err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</a:rPr>
                  <a:t>: suppose known </a:t>
                </a:r>
              </a:p>
              <a:p>
                <a:pPr lvl="1">
                  <a:buClr>
                    <a:srgbClr val="3B812F"/>
                  </a:buClr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dirty="0" err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err="1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altLang="zh-CN" sz="2400" i="1" dirty="0" err="1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/>
                      </a:rPr>
                      <m:t>):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Posterior probability</a:t>
                </a:r>
              </a:p>
              <a:p>
                <a:pPr lvl="1">
                  <a:buClr>
                    <a:srgbClr val="3B812F"/>
                  </a:buClr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Prior probability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0289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18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altLang="zh-CN" dirty="0"/>
              <a:t>Chess Revisited</a:t>
            </a:r>
            <a:endParaRPr lang="en-US" dirty="0"/>
          </a:p>
        </p:txBody>
      </p:sp>
      <p:pic>
        <p:nvPicPr>
          <p:cNvPr id="1026" name="Picture 2" descr="D:\Ch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438400" cy="16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 fontScale="92500" lnSpcReduction="10000"/>
          </a:bodyPr>
          <a:lstStyle/>
          <a:p>
            <a:r>
              <a:rPr lang="en-HK" dirty="0"/>
              <a:t>Three types of players. </a:t>
            </a:r>
          </a:p>
          <a:p>
            <a:pPr lvl="1"/>
            <a:r>
              <a:rPr lang="en-HK" dirty="0"/>
              <a:t>Type 1: </a:t>
            </a:r>
            <a:r>
              <a:rPr lang="en-HK" dirty="0">
                <a:solidFill>
                  <a:srgbClr val="0033CC"/>
                </a:solidFill>
              </a:rPr>
              <a:t>50%</a:t>
            </a:r>
          </a:p>
          <a:p>
            <a:pPr lvl="1"/>
            <a:r>
              <a:rPr lang="en-HK" dirty="0"/>
              <a:t>Type 2: </a:t>
            </a:r>
            <a:r>
              <a:rPr lang="en-HK" dirty="0">
                <a:solidFill>
                  <a:srgbClr val="0033CC"/>
                </a:solidFill>
              </a:rPr>
              <a:t>25%</a:t>
            </a:r>
          </a:p>
          <a:p>
            <a:pPr lvl="1"/>
            <a:r>
              <a:rPr lang="en-HK" dirty="0"/>
              <a:t>Type 3: </a:t>
            </a:r>
            <a:r>
              <a:rPr lang="en-HK" dirty="0">
                <a:solidFill>
                  <a:srgbClr val="0033CC"/>
                </a:solidFill>
              </a:rPr>
              <a:t>25%</a:t>
            </a:r>
          </a:p>
          <a:p>
            <a:r>
              <a:rPr lang="en-HK" dirty="0"/>
              <a:t>You winning probability with these players:</a:t>
            </a:r>
          </a:p>
          <a:p>
            <a:pPr lvl="1"/>
            <a:r>
              <a:rPr lang="en-HK" dirty="0"/>
              <a:t>Against type 1: </a:t>
            </a:r>
            <a:r>
              <a:rPr lang="en-HK" dirty="0">
                <a:solidFill>
                  <a:srgbClr val="FF0000"/>
                </a:solidFill>
              </a:rPr>
              <a:t>0.3</a:t>
            </a:r>
            <a:r>
              <a:rPr lang="en-HK" dirty="0"/>
              <a:t>.</a:t>
            </a:r>
          </a:p>
          <a:p>
            <a:pPr lvl="1"/>
            <a:r>
              <a:rPr lang="en-HK" dirty="0"/>
              <a:t>Against type 2: </a:t>
            </a:r>
            <a:r>
              <a:rPr lang="en-HK" dirty="0">
                <a:solidFill>
                  <a:srgbClr val="FF0000"/>
                </a:solidFill>
              </a:rPr>
              <a:t>0.4</a:t>
            </a:r>
            <a:r>
              <a:rPr lang="en-HK" dirty="0"/>
              <a:t>.</a:t>
            </a:r>
          </a:p>
          <a:p>
            <a:pPr lvl="1"/>
            <a:r>
              <a:rPr lang="en-HK" dirty="0"/>
              <a:t>Against type 3: </a:t>
            </a:r>
            <a:r>
              <a:rPr lang="en-HK" dirty="0">
                <a:solidFill>
                  <a:srgbClr val="FF0000"/>
                </a:solidFill>
              </a:rPr>
              <a:t>0.5</a:t>
            </a:r>
            <a:r>
              <a:rPr lang="en-HK" dirty="0"/>
              <a:t>.</a:t>
            </a:r>
          </a:p>
          <a:p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altLang="zh-CN" sz="2800" dirty="0"/>
              <a:t>: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/>
              <a:t>Suppose that you win. What is the probability that you had an opponent of type 1?</a:t>
            </a:r>
            <a:endParaRPr lang="zh-CN" alt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95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altLang="zh-CN" dirty="0"/>
              <a:t>Chess Revisited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buClr>
                    <a:srgbClr val="CC99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: getting an opponent of type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 err="1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800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/>
                      </a:rPr>
                      <m:t>= 0.5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  </m:t>
                    </m:r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/>
                      </a:rPr>
                      <m:t>=0.25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sz="2400" i="1" dirty="0">
                        <a:solidFill>
                          <a:srgbClr val="000000"/>
                        </a:solidFill>
                        <a:latin typeface="Cambria Math"/>
                      </a:rPr>
                      <m:t>)= 0.25</m:t>
                    </m:r>
                    <m:r>
                      <m:rPr>
                        <m:nor/>
                      </m:rPr>
                      <a:rPr lang="en-US" altLang="zh-CN" sz="2400" i="1" dirty="0">
                        <a:solidFill>
                          <a:srgbClr val="000000"/>
                        </a:solidFill>
                      </a:rPr>
                      <m:t>.</m:t>
                    </m:r>
                  </m:oMath>
                </a14:m>
                <a:endParaRPr lang="en-US" altLang="zh-CN" sz="2400" i="1" dirty="0">
                  <a:solidFill>
                    <a:srgbClr val="000000"/>
                  </a:solidFill>
                </a:endParaRPr>
              </a:p>
              <a:p>
                <a:pPr lvl="0">
                  <a:buClr>
                    <a:srgbClr val="CC9900"/>
                  </a:buClr>
                </a:pP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: the event of winning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=0.3, 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=0.4, 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/>
                      </a:rPr>
                      <m:t>)=0.5</m:t>
                    </m:r>
                  </m:oMath>
                </a14:m>
                <a:endParaRPr lang="en-US" altLang="zh-CN" sz="2400" i="1" dirty="0">
                  <a:solidFill>
                    <a:srgbClr val="000000"/>
                  </a:solidFill>
                </a:endParaRPr>
              </a:p>
              <a:p>
                <a:pPr lvl="0">
                  <a:buClr>
                    <a:srgbClr val="CC9900"/>
                  </a:buClr>
                </a:pPr>
                <a:r>
                  <a:rPr lang="en-US" altLang="zh-CN" sz="2800" dirty="0">
                    <a:solidFill>
                      <a:srgbClr val="000000"/>
                    </a:solidFill>
                  </a:rPr>
                  <a:t>By</a:t>
                </a:r>
                <a:r>
                  <a:rPr lang="en-US" altLang="zh-CN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</a:rPr>
                  <a:t>Bayes’ rule:</a:t>
                </a:r>
                <a:r>
                  <a:rPr lang="en-US" altLang="zh-CN" sz="28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altLang="zh-CN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i="1" dirty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altLang="zh-CN" sz="2800" i="1" dirty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altLang="zh-CN" sz="2800" i="1" dirty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800" i="1" dirty="0">
                  <a:solidFill>
                    <a:srgbClr val="000000"/>
                  </a:solidFill>
                </a:endParaRPr>
              </a:p>
              <a:p>
                <a:pPr marL="0" lvl="0" indent="0">
                  <a:buClr>
                    <a:srgbClr val="CC9900"/>
                  </a:buClr>
                  <a:buNone/>
                </a:pPr>
                <a:r>
                  <a:rPr lang="en-US" altLang="zh-CN" sz="2800" dirty="0">
                    <a:solidFill>
                      <a:srgbClr val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0.5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∙0.3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0.3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∙0.5+0.25∙0.</m:t>
                        </m:r>
                        <m:r>
                          <a:rPr lang="en-HK" altLang="zh-CN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altLang="zh-CN" sz="2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+0.25∙0.5</m:t>
                        </m:r>
                      </m:den>
                    </m:f>
                  </m:oMath>
                </a14:m>
                <a:endParaRPr lang="en-US" altLang="zh-CN" sz="2800" i="1" dirty="0">
                  <a:solidFill>
                    <a:srgbClr val="000000"/>
                  </a:solidFill>
                </a:endParaRPr>
              </a:p>
              <a:p>
                <a:pPr marL="0" lvl="0" indent="0">
                  <a:buClr>
                    <a:srgbClr val="CC9900"/>
                  </a:buClr>
                  <a:buNone/>
                </a:pPr>
                <a:r>
                  <a:rPr lang="en-US" altLang="zh-CN" sz="2800" dirty="0">
                    <a:solidFill>
                      <a:srgbClr val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endParaRPr lang="en-US" altLang="zh-CN" sz="2800" i="1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39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altLang="zh-CN" dirty="0"/>
              <a:t>Diagnosis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53400" cy="4530725"/>
              </a:xfrm>
            </p:spPr>
            <p:txBody>
              <a:bodyPr/>
              <a:lstStyle/>
              <a:p>
                <a:r>
                  <a:rPr lang="en-US" altLang="zh-CN" sz="2800" dirty="0"/>
                  <a:t>A random person drawn from a certain population has probability 0.001 of having a certain disease. </a:t>
                </a:r>
              </a:p>
              <a:p>
                <a:r>
                  <a:rPr lang="en-US" altLang="zh-CN" sz="2800" dirty="0"/>
                  <a:t>The test satisfies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 smtClean="0">
                        <a:latin typeface="Cambria Math"/>
                      </a:rPr>
                      <m:t>Pr</m:t>
                    </m:r>
                    <m:r>
                      <a:rPr lang="en-US" altLang="zh-CN" sz="2400" i="1" dirty="0" smtClean="0">
                        <a:latin typeface="Cambria Math"/>
                      </a:rPr>
                      <m:t>⁡[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/>
                      </a:rPr>
                      <m:t>test</m:t>
                    </m:r>
                    <m:r>
                      <a:rPr lang="en-US" altLang="zh-CN" sz="240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/>
                      </a:rPr>
                      <m:t>positive</m:t>
                    </m:r>
                    <m:r>
                      <a:rPr lang="en-US" altLang="zh-CN" sz="2400" i="0" dirty="0" smtClean="0">
                        <a:latin typeface="Cambria Math"/>
                      </a:rPr>
                      <m:t> </m:t>
                    </m:r>
                    <m:r>
                      <a:rPr lang="en-US" altLang="zh-CN" sz="2400" i="1" dirty="0" smtClean="0">
                        <a:latin typeface="Cambria Math"/>
                      </a:rPr>
                      <m:t>| </m:t>
                    </m:r>
                    <m:r>
                      <m:rPr>
                        <m:sty m:val="p"/>
                      </m:rPr>
                      <a:rPr lang="en-US" altLang="zh-CN" sz="2400" i="0" dirty="0">
                        <a:latin typeface="Cambria Math"/>
                      </a:rPr>
                      <m:t>disease</m:t>
                    </m:r>
                    <m:r>
                      <a:rPr lang="en-US" altLang="zh-CN" sz="2400" i="1" dirty="0" smtClean="0">
                        <a:latin typeface="Cambria Math"/>
                      </a:rPr>
                      <m:t>]=0.95</m:t>
                    </m:r>
                  </m:oMath>
                </a14:m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zh-CN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i="0" dirty="0">
                                <a:latin typeface="Cambria Math"/>
                              </a:rPr>
                              <m:t>test</m:t>
                            </m:r>
                            <m:r>
                              <a:rPr lang="en-US" altLang="zh-CN" sz="2400" i="0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i="0" dirty="0">
                                <a:latin typeface="Cambria Math"/>
                              </a:rPr>
                              <m:t>negative</m:t>
                            </m:r>
                            <m:r>
                              <a:rPr lang="en-US" altLang="zh-CN" sz="2400" i="0" dirty="0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/>
                      </a:rPr>
                      <m:t>no</m:t>
                    </m:r>
                    <m:r>
                      <a:rPr lang="en-US" altLang="zh-CN" sz="24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0" dirty="0">
                        <a:latin typeface="Cambria Math"/>
                      </a:rPr>
                      <m:t>disease</m:t>
                    </m:r>
                    <m:r>
                      <a:rPr lang="en-US" altLang="zh-CN" sz="2400" i="1" dirty="0">
                        <a:latin typeface="Cambria Math"/>
                      </a:rPr>
                      <m:t>]=0.95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sz="2800" dirty="0"/>
                  <a:t>:</a:t>
                </a:r>
                <a:r>
                  <a:rPr lang="en-US" altLang="zh-CN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/>
                  <a:t>Given that the person just tested positive, what is the probability of having the disease?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53400" cy="4530725"/>
              </a:xfrm>
              <a:blipFill rotWithShape="1">
                <a:blip r:embed="rId2"/>
                <a:stretch>
                  <a:fillRect l="-448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1nutritionist.co.uk/wp-content/uploads/2014/12/Blood-tes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20" y="304800"/>
            <a:ext cx="194516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83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altLang="zh-CN" dirty="0"/>
              <a:t>Diagnosis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CN" sz="2400" dirty="0"/>
                  <a:t>: person has the disease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sz="2400" dirty="0"/>
                  <a:t>: test result is positive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>
                          <a:latin typeface="Cambria Math"/>
                        </a:rPr>
                        <m:t>𝑃</m:t>
                      </m:r>
                      <m:r>
                        <a:rPr lang="en-US" altLang="zh-CN" sz="2000" i="1" dirty="0">
                          <a:latin typeface="Cambria Math"/>
                        </a:rPr>
                        <m:t>(</m:t>
                      </m:r>
                      <m:r>
                        <a:rPr lang="en-US" altLang="zh-CN" sz="2000" i="1" dirty="0">
                          <a:latin typeface="Cambria Math"/>
                        </a:rPr>
                        <m:t>𝐴</m:t>
                      </m:r>
                      <m:r>
                        <a:rPr lang="en-US" altLang="zh-CN" sz="2000" i="1" dirty="0">
                          <a:latin typeface="Cambria Math"/>
                        </a:rPr>
                        <m:t>|</m:t>
                      </m:r>
                      <m:r>
                        <a:rPr lang="en-US" altLang="zh-CN" sz="2000" i="1" dirty="0">
                          <a:latin typeface="Cambria Math"/>
                        </a:rPr>
                        <m:t>𝐵</m:t>
                      </m:r>
                      <m:r>
                        <a:rPr lang="en-US" altLang="zh-CN" sz="2000" i="1" dirty="0">
                          <a:latin typeface="Cambria Math"/>
                        </a:rPr>
                        <m:t>) =</m:t>
                      </m:r>
                      <m:f>
                        <m:f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𝐴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)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𝐵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|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𝐴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000" i="1" dirty="0">
                              <a:latin typeface="Cambria Math"/>
                            </a:rPr>
                            <m:t>𝑃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sz="2000" i="1" dirty="0"/>
              </a:p>
              <a:p>
                <a:pPr marL="0" indent="0">
                  <a:buNone/>
                </a:pPr>
                <a:r>
                  <a:rPr lang="en-US" altLang="zh-CN" sz="2000" b="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/>
                          </a:rPr>
                          <m:t>0.001</m:t>
                        </m:r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∙0.95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/>
                          </a:rPr>
                          <m:t>0.001</m:t>
                        </m:r>
                        <m:r>
                          <a:rPr lang="en-US" altLang="zh-CN" sz="2000" b="0" i="1" smtClean="0">
                            <a:latin typeface="Cambria Math"/>
                            <a:ea typeface="Cambria Math"/>
                          </a:rPr>
                          <m:t>∙0.95+0.999∙0.05</m:t>
                        </m:r>
                      </m:den>
                    </m:f>
                  </m:oMath>
                </a14:m>
                <a:endParaRPr lang="en-US" altLang="zh-CN" sz="2000" i="1" dirty="0"/>
              </a:p>
              <a:p>
                <a:pPr marL="0" indent="0">
                  <a:buNone/>
                </a:pPr>
                <a:r>
                  <a:rPr lang="en-US" altLang="zh-CN" sz="2000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/>
                      </a:rPr>
                      <m:t>=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0187</m:t>
                    </m:r>
                  </m:oMath>
                </a14:m>
                <a:endParaRPr lang="en-US" altLang="zh-CN" sz="2000" i="1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dirty="0"/>
                  <a:t>Much smaller than 95%!</a:t>
                </a:r>
              </a:p>
              <a:p>
                <a:r>
                  <a:rPr lang="en-US" altLang="zh-CN" sz="2000" dirty="0"/>
                  <a:t>The Economist (February 20th, 1999): 80% of those questioned at a leading American hospital substantially missed the correct answer to a question of this type; most of them thought that the probability that the person has the disease is 0.95!</a:t>
                </a:r>
                <a:endParaRPr lang="en-US" altLang="zh-CN" sz="2000" i="1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94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7023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Sets.</a:t>
            </a:r>
          </a:p>
          <a:p>
            <a:r>
              <a:rPr lang="en-HK" dirty="0"/>
              <a:t>Probabilistic models.</a:t>
            </a:r>
          </a:p>
          <a:p>
            <a:r>
              <a:rPr lang="en-HK" dirty="0"/>
              <a:t>Conditional probability.</a:t>
            </a:r>
          </a:p>
          <a:p>
            <a:r>
              <a:rPr lang="en-US" dirty="0"/>
              <a:t>Total Probability Theorem and Bayes’ Rule.</a:t>
            </a:r>
            <a:endParaRPr lang="en-HK" dirty="0"/>
          </a:p>
          <a:p>
            <a:r>
              <a:rPr lang="en-HK" dirty="0">
                <a:solidFill>
                  <a:srgbClr val="FF0000"/>
                </a:solidFill>
              </a:rPr>
              <a:t>Independence. </a:t>
            </a:r>
          </a:p>
          <a:p>
            <a:r>
              <a:rPr lang="en-HK" dirty="0"/>
              <a:t>Counting.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093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Consider two events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r>
                  <a:rPr lang="en-US" sz="2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 provides no information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lvl="0" indent="0" eaLnBrk="0" hangingPunct="0"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) = 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i="1" kern="1200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kern="1200" dirty="0">
                  <a:solidFill>
                    <a:srgbClr val="FF0000"/>
                  </a:solidFill>
                  <a:latin typeface="Arial" charset="0"/>
                </a:endParaRPr>
              </a:p>
              <a:p>
                <a:r>
                  <a:rPr lang="en-US" sz="2800" kern="1200" dirty="0">
                    <a:solidFill>
                      <a:srgbClr val="000000"/>
                    </a:solidFill>
                    <a:latin typeface="Arial" charset="0"/>
                  </a:rPr>
                  <a:t>Equivalently: </a:t>
                </a:r>
                <a:r>
                  <a:rPr lang="en-US" sz="2800" i="1" kern="1200" dirty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2800" i="1" kern="1200" dirty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) = 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r>
                      <a:rPr lang="en-US" sz="2800" i="1" kern="1200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kern="1200" dirty="0">
                  <a:solidFill>
                    <a:srgbClr val="FF0000"/>
                  </a:solidFill>
                  <a:latin typeface="Arial" charset="0"/>
                </a:endParaRPr>
              </a:p>
              <a:p>
                <a:pPr lvl="1"/>
                <a:r>
                  <a:rPr lang="pt-BR" dirty="0"/>
                  <a:t>Why equivalent?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0033CC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pt-BR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pt-BR" i="1" dirty="0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i="1" dirty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 dirty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pt-BR" i="1" dirty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∩</m:t>
                            </m:r>
                            <m:r>
                              <a:rPr lang="pt-BR" i="1" dirty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pt-BR" i="1" dirty="0">
                            <a:solidFill>
                              <a:srgbClr val="0033CC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pt-BR" i="1" dirty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 dirty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39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Dice 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Consider the experiment of rolling a fair 4-sided dice twice.</a:t>
                </a:r>
              </a:p>
              <a:p>
                <a:endParaRPr lang="en-US" sz="3200" dirty="0"/>
              </a:p>
              <a:p>
                <a:r>
                  <a:rPr lang="en-US" altLang="zh-CN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sz="3200" dirty="0"/>
                  <a:t>:</a:t>
                </a:r>
                <a:r>
                  <a:rPr lang="en-US" altLang="zh-CN" sz="32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Are the following events independent?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roll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results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roll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results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Administrator\Downloads\15045_Sig.pngb925b2d3-08db-4273-a3ad-78c9b8c2d2bb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676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Dice 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CC9900"/>
                  </a:buClr>
                </a:pPr>
                <a:r>
                  <a:rPr lang="en-US" sz="2400" dirty="0">
                    <a:solidFill>
                      <a:srgbClr val="000000"/>
                    </a:solidFill>
                  </a:rPr>
                  <a:t>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outcome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two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rolls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is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elements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possible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outcomes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2400" dirty="0">
                    <a:solidFill>
                      <a:srgbClr val="000000"/>
                    </a:solidFill>
                  </a:rPr>
                  <a:t>The </a:t>
                </a: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elements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possible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outcomes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2400" dirty="0">
                    <a:solidFill>
                      <a:srgbClr val="000000"/>
                    </a:solidFill>
                  </a:rPr>
                  <a:t>Check the independence condition 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2400" dirty="0">
                    <a:solidFill>
                      <a:srgbClr val="000000"/>
                    </a:solidFill>
                  </a:rPr>
                  <a:t>It holds, so the two </a:t>
                </a:r>
                <a:r>
                  <a:rPr lang="en-US" sz="2400" dirty="0"/>
                  <a:t>events are independent.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211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6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Sets.</a:t>
            </a:r>
          </a:p>
          <a:p>
            <a:r>
              <a:rPr lang="en-HK" dirty="0">
                <a:solidFill>
                  <a:srgbClr val="FF0000"/>
                </a:solidFill>
              </a:rPr>
              <a:t>Probabilistic models.</a:t>
            </a:r>
          </a:p>
          <a:p>
            <a:r>
              <a:rPr lang="en-HK" dirty="0"/>
              <a:t>Conditional probability.</a:t>
            </a:r>
          </a:p>
          <a:p>
            <a:r>
              <a:rPr lang="en-US" dirty="0"/>
              <a:t>Total Probability Theorem and Bayes’ Rule.</a:t>
            </a:r>
            <a:endParaRPr lang="en-HK" dirty="0"/>
          </a:p>
          <a:p>
            <a:r>
              <a:rPr lang="en-HK" dirty="0"/>
              <a:t>Independence. </a:t>
            </a:r>
          </a:p>
          <a:p>
            <a:r>
              <a:rPr lang="en-HK" dirty="0"/>
              <a:t>Counting.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368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Dice rolling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sz="3200" dirty="0"/>
                  <a:t>:</a:t>
                </a:r>
                <a:r>
                  <a:rPr lang="en-US" sz="3200" dirty="0"/>
                  <a:t> Are the following events independent?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𝑠𝑡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roll</m:t>
                        </m:r>
                        <m:r>
                          <a:rPr lang="en-US" sz="2800" i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is</m:t>
                        </m:r>
                        <m:r>
                          <a:rPr lang="en-US" sz="2800" i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={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sum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of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the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two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rolls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is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a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5}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3200" dirty="0">
                    <a:solidFill>
                      <a:srgbClr val="000000"/>
                    </a:solidFill>
                  </a:rPr>
                  <a:t>The 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probability </a:t>
                </a:r>
                <a:r>
                  <a:rPr lang="en-US" sz="3200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roll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1, 2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𝑛𝑑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roll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1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Dice 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CC9900"/>
                  </a:buClr>
                </a:pP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elements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possible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outcomes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CC9900"/>
                  </a:buClr>
                  <a:buNone/>
                </a:pPr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2400" dirty="0">
                    <a:solidFill>
                      <a:srgbClr val="000000"/>
                    </a:solidFill>
                  </a:rPr>
                  <a:t>The </a:t>
                </a: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elements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possible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outcomes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CC9900"/>
                  </a:buClr>
                  <a:buNone/>
                </a:pPr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2400" dirty="0">
                    <a:solidFill>
                      <a:srgbClr val="000000"/>
                    </a:solidFill>
                  </a:rPr>
                  <a:t>Check the independence condition 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It holds, so the two </a:t>
                </a:r>
                <a:r>
                  <a:rPr lang="en-US" sz="2400" dirty="0"/>
                  <a:t>events are independent.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1092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Dice rolling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sz="3200" dirty="0"/>
                  <a:t>:</a:t>
                </a:r>
                <a:r>
                  <a:rPr lang="en-US" sz="3200" dirty="0"/>
                  <a:t> Are the following events independent?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maximum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two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rolls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={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minimum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of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the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two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rolls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is</m:t>
                    </m:r>
                    <m:r>
                      <a:rPr lang="en-US" sz="2800" i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2}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3600" dirty="0">
                    <a:solidFill>
                      <a:srgbClr val="000000"/>
                    </a:solidFill>
                  </a:rPr>
                  <a:t>The </a:t>
                </a:r>
                <a:r>
                  <a:rPr lang="en-US" sz="3600" dirty="0" smtClean="0">
                    <a:solidFill>
                      <a:srgbClr val="000000"/>
                    </a:solidFill>
                  </a:rPr>
                  <a:t>probability </a:t>
                </a:r>
                <a:r>
                  <a:rPr lang="en-US" sz="3600" dirty="0">
                    <a:solidFill>
                      <a:srgbClr val="00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result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two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rolls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(2,2)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800" b="0" i="1" dirty="0">
                    <a:latin typeface="Cambria Math"/>
                    <a:ea typeface="Cambria Math" panose="02040503050406030204" pitchFamily="18" charset="0"/>
                  </a:rPr>
                  <a:t/>
                </a:r>
                <a:br>
                  <a:rPr lang="en-US" sz="2800" b="0" i="1" dirty="0">
                    <a:latin typeface="Cambria Math"/>
                    <a:ea typeface="Cambria Math" panose="02040503050406030204" pitchFamily="18" charset="0"/>
                  </a:rPr>
                </a:br>
                <a:r>
                  <a:rPr lang="en-US" sz="2800" b="0" i="1" dirty="0">
                    <a:latin typeface="Cambria Math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buClr>
                    <a:srgbClr val="CC9900"/>
                  </a:buClr>
                  <a:buNone/>
                </a:pPr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5302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Dice rolling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Clr>
                    <a:srgbClr val="CC9900"/>
                  </a:buClr>
                </a:pPr>
                <a:r>
                  <a:rPr lang="en-US" sz="2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US" sz="2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elements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possible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outcomes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          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2,1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2,2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2600" dirty="0">
                    <a:solidFill>
                      <a:srgbClr val="000000"/>
                    </a:solidFill>
                  </a:rPr>
                  <a:t>The </a:t>
                </a:r>
                <a:r>
                  <a:rPr lang="en-US" sz="26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6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elements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possible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latin typeface="Cambria Math" panose="02040503050406030204" pitchFamily="18" charset="0"/>
                            </a:rPr>
                            <m:t>outcomes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2,2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2,3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2,4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3,2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4,2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rgbClr val="CC9900"/>
                  </a:buClr>
                </a:pPr>
                <a:r>
                  <a:rPr lang="en-US" sz="2600" dirty="0">
                    <a:solidFill>
                      <a:srgbClr val="000000"/>
                    </a:solidFill>
                  </a:rPr>
                  <a:t>Check the independence condition and find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600" dirty="0">
                  <a:ea typeface="Cambria Math" panose="02040503050406030204" pitchFamily="18" charset="0"/>
                </a:endParaRPr>
              </a:p>
              <a:p>
                <a:r>
                  <a:rPr lang="en-US" sz="2600" dirty="0"/>
                  <a:t>Thus the two events are not independent. They are </a:t>
                </a:r>
                <a:r>
                  <a:rPr lang="en-US" sz="2600" dirty="0">
                    <a:solidFill>
                      <a:srgbClr val="FF0000"/>
                    </a:solidFill>
                  </a:rPr>
                  <a:t>dependent</a:t>
                </a:r>
                <a:r>
                  <a:rPr lang="en-US" sz="26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3250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Clr>
                    <a:srgbClr val="CC9900"/>
                  </a:buClr>
                </a:pPr>
                <a:r>
                  <a:rPr lang="en-US" dirty="0">
                    <a:solidFill>
                      <a:srgbClr val="000000"/>
                    </a:solidFill>
                  </a:rPr>
                  <a:t>Given an event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the events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are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conditionally independent </a:t>
                </a:r>
                <a:r>
                  <a:rPr lang="en-US" dirty="0">
                    <a:solidFill>
                      <a:srgbClr val="000000"/>
                    </a:solidFill>
                  </a:rPr>
                  <a:t>if</a:t>
                </a:r>
              </a:p>
              <a:p>
                <a:pPr marL="0" lvl="0" indent="0">
                  <a:lnSpc>
                    <a:spcPct val="150000"/>
                  </a:lnSpc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lvl="0">
                  <a:buClr>
                    <a:srgbClr val="CC9900"/>
                  </a:buClr>
                </a:pPr>
                <a:r>
                  <a:rPr lang="en-US" dirty="0">
                    <a:solidFill>
                      <a:srgbClr val="000000"/>
                    </a:solidFill>
                  </a:rPr>
                  <a:t>An equivalent formula is</a:t>
                </a:r>
              </a:p>
              <a:p>
                <a:pPr marL="0" lvl="0" indent="0">
                  <a:lnSpc>
                    <a:spcPct val="150000"/>
                  </a:lnSpc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lvl="0">
                  <a:buClr>
                    <a:srgbClr val="CC9900"/>
                  </a:buClr>
                </a:pPr>
                <a:r>
                  <a:rPr lang="en-US" dirty="0">
                    <a:solidFill>
                      <a:srgbClr val="000000"/>
                    </a:solidFill>
                  </a:rPr>
                  <a:t>The equivalence is because 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marL="0" lvl="0" indent="0">
                  <a:buClr>
                    <a:srgbClr val="CC9900"/>
                  </a:buClr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4009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independence: Example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two independent fair coin tosses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toss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toss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two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tosses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have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different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results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independent</a:t>
                </a:r>
                <a:r>
                  <a:rPr lang="en-US" dirty="0"/>
                  <a:t>, but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>
                    <a:solidFill>
                      <a:srgbClr val="00B050"/>
                    </a:solidFill>
                  </a:rPr>
                  <a:t> conditionally independent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342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independence: Example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biased coins, a blue one and a red one. Choose each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1/2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Blue coin: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coin: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=0.01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events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toss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results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head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nd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toss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results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head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blue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coin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selected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2373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independence: Example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No matter which coin is chosen, the two tosses are independent. </a:t>
                </a:r>
              </a:p>
              <a:p>
                <a:r>
                  <a:rPr lang="en-US" sz="3200" dirty="0"/>
                  <a:t>Namely,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conditioned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/>
                  <a:t> are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The probability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 conditioned on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=0.99×0.99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3686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independence: Example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The probability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 panose="02040503050406030204" pitchFamily="18" charset="0"/>
                        </a:rPr>
                        <m:t>1/2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Similarly,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Check the independence condition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×0.99×0.99+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×0.01×0.01≅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>
                  <a:latin typeface="Cambria Math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</a:rPr>
                  <a:t>Thus 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without the condition</a:t>
                </a:r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are 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dependent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3719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many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say that 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for every 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Note, pairwise independence does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imply </a:t>
                </a:r>
                <a:r>
                  <a:rPr lang="en-US"/>
                  <a:t>independence</a:t>
                </a:r>
                <a:r>
                  <a:rPr lang="en-US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59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and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A probabilistic model is a mathematical description of an uncertain situation. </a:t>
                </a:r>
              </a:p>
              <a:p>
                <a:r>
                  <a:rPr lang="en-US" sz="3200" dirty="0"/>
                  <a:t>Every probabilistic model involves an underlying process, called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experiment</a:t>
                </a:r>
                <a:r>
                  <a:rPr lang="en-US" sz="3200" dirty="0"/>
                  <a:t>.</a:t>
                </a:r>
              </a:p>
              <a:p>
                <a:pPr lvl="1"/>
                <a:r>
                  <a:rPr lang="en-US" sz="2800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HK" sz="2800" dirty="0"/>
                  <a:t>. Flip two coins.</a:t>
                </a:r>
              </a:p>
              <a:p>
                <a:r>
                  <a:rPr lang="en-HK" sz="3200" dirty="0"/>
                  <a:t>The experiment produces exactly one out of several possible </a:t>
                </a:r>
                <a:r>
                  <a:rPr lang="en-HK" sz="3200" dirty="0">
                    <a:solidFill>
                      <a:srgbClr val="FF0000"/>
                    </a:solidFill>
                  </a:rPr>
                  <a:t>outcomes</a:t>
                </a:r>
                <a:r>
                  <a:rPr lang="en-HK" sz="3200" dirty="0"/>
                  <a:t>.</a:t>
                </a:r>
              </a:p>
              <a:p>
                <a:pPr lvl="1"/>
                <a:r>
                  <a:rPr lang="en-US" sz="2800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HK" altLang="zh-HK" dirty="0">
                    <a:ea typeface="新細明體" charset="-120"/>
                  </a:rPr>
                  <a:t>. </a:t>
                </a:r>
                <a:r>
                  <a:rPr lang="en-HK" altLang="zh-HK" sz="2800" dirty="0">
                    <a:ea typeface="新細明體" charset="-120"/>
                  </a:rPr>
                  <a:t>four outcomes: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altLang="zh-HK" sz="280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𝐻𝐻</m:t>
                        </m:r>
                        <m:r>
                          <a:rPr lang="en-HK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HK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𝐻𝑇</m:t>
                        </m:r>
                        <m:r>
                          <a:rPr lang="en-HK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HK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𝑇𝐻</m:t>
                        </m:r>
                        <m:r>
                          <a:rPr lang="en-HK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HK" altLang="zh-HK" sz="28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𝑇𝑇</m:t>
                        </m:r>
                      </m:e>
                    </m:d>
                  </m:oMath>
                </a14:m>
                <a:endParaRPr lang="en-US" altLang="zh-HK" sz="2800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67" t="-175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2635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Sets.</a:t>
            </a:r>
          </a:p>
          <a:p>
            <a:r>
              <a:rPr lang="en-HK" dirty="0"/>
              <a:t>Probabilistic models.</a:t>
            </a:r>
          </a:p>
          <a:p>
            <a:r>
              <a:rPr lang="en-HK" dirty="0"/>
              <a:t>Conditional probability.</a:t>
            </a:r>
          </a:p>
          <a:p>
            <a:r>
              <a:rPr lang="en-US" dirty="0"/>
              <a:t>Total Probability Theorem and Bayes’ Rule.</a:t>
            </a:r>
            <a:endParaRPr lang="en-HK" dirty="0"/>
          </a:p>
          <a:p>
            <a:r>
              <a:rPr lang="en-HK" dirty="0"/>
              <a:t>Independence. </a:t>
            </a:r>
          </a:p>
          <a:p>
            <a:r>
              <a:rPr lang="en-HK" dirty="0">
                <a:solidFill>
                  <a:srgbClr val="FF0000"/>
                </a:solidFill>
              </a:rPr>
              <a:t>Counting</a:t>
            </a:r>
            <a:r>
              <a:rPr lang="en-HK" dirty="0"/>
              <a:t>.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81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calculation of probabilities often involves counting the number of outcomes in various events. </a:t>
                </a:r>
              </a:p>
              <a:p>
                <a:pPr lvl="1"/>
                <a:r>
                  <a:rPr lang="en-HK" dirty="0"/>
                  <a:t>Uniform distribution over finite sample space: </a:t>
                </a:r>
                <a:br>
                  <a:rPr lang="en-HK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HK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event A with a finite number of equally likely outcomes, each of which has probability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629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Combinatorics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art of counting constitutes a large portion of the field of </a:t>
            </a:r>
            <a:r>
              <a:rPr lang="en-US" dirty="0">
                <a:solidFill>
                  <a:srgbClr val="FF0000"/>
                </a:solidFill>
              </a:rPr>
              <a:t>combinatorics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Next: </a:t>
            </a:r>
          </a:p>
          <a:p>
            <a:pPr lvl="1"/>
            <a:r>
              <a:rPr lang="en-US" dirty="0"/>
              <a:t>present the basic principle of counting</a:t>
            </a:r>
          </a:p>
          <a:p>
            <a:pPr lvl="1"/>
            <a:r>
              <a:rPr lang="en-US" dirty="0"/>
              <a:t>apply it to a number of situations that are often encountered in probabilistic models.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001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2 stages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an experiment that consists of two consecutive stages. </a:t>
                </a:r>
              </a:p>
              <a:p>
                <a:r>
                  <a:rPr lang="en-US" dirty="0"/>
                  <a:t>The possible results at the first stage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 ,</m:t>
                    </m:r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possible results at the second stage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the possible results of the two-stage experiment are all possible ordered pairs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number of such ordered pairs: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1553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Multiple stages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dirty="0"/>
                  <a:t>And this easily extends </a:t>
                </a:r>
                <a:br>
                  <a:rPr lang="en-HK" dirty="0"/>
                </a:br>
                <a:r>
                  <a:rPr lang="en-HK" dirty="0"/>
                  <a:t>to multiple stages. </a:t>
                </a:r>
              </a:p>
              <a:p>
                <a:r>
                  <a:rPr lang="en-US" dirty="0"/>
                  <a:t>Suppose r stages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possible results at the first stage. </a:t>
                </a:r>
              </a:p>
              <a:p>
                <a:pPr lvl="1"/>
                <a:r>
                  <a:rPr lang="en-US" dirty="0"/>
                  <a:t>For every possible result at the first stage,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possible results at the second stage. </a:t>
                </a:r>
              </a:p>
              <a:p>
                <a:pPr lvl="1"/>
                <a:r>
                  <a:rPr lang="en-US" dirty="0"/>
                  <a:t>More generally, for any sequence of possible results at the first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stages,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possible results 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stage. </a:t>
                </a:r>
              </a:p>
              <a:p>
                <a:r>
                  <a:rPr lang="en-US" dirty="0"/>
                  <a:t>Then the total number of possible results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-stage process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423" r="-1407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51" y="228600"/>
            <a:ext cx="343204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741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Tel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local telephone number is a 8-digit sequence, but the first digit has to be different from 0 or 1. </a:t>
                </a:r>
              </a:p>
              <a:p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dirty="0"/>
                  <a:t>: </a:t>
                </a:r>
                <a:r>
                  <a:rPr lang="en-US" dirty="0"/>
                  <a:t>How many distinct telephone numbers are there? </a:t>
                </a:r>
              </a:p>
              <a:p>
                <a:r>
                  <a:rPr lang="en-US" dirty="0"/>
                  <a:t>We have a total of 8 stages, </a:t>
                </a:r>
              </a:p>
              <a:p>
                <a:pPr lvl="1"/>
                <a:r>
                  <a:rPr lang="en-US" dirty="0"/>
                  <a:t>the first stage we only have 8 choices. </a:t>
                </a:r>
              </a:p>
              <a:p>
                <a:pPr lvl="1"/>
                <a:r>
                  <a:rPr lang="en-US" dirty="0"/>
                  <a:t>For the rest stages we have a 10 choices</a:t>
                </a:r>
              </a:p>
              <a:p>
                <a:r>
                  <a:rPr lang="en-US" dirty="0"/>
                  <a:t>Therefore, the answer is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8×</m:t>
                    </m:r>
                    <m:sSup>
                      <m:sSup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0348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number of subsets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an n-element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dirty="0"/>
                  <a:t>: </a:t>
                </a:r>
                <a:r>
                  <a:rPr lang="en-US" dirty="0"/>
                  <a:t>How many subsets does it have? </a:t>
                </a:r>
              </a:p>
              <a:p>
                <a:pPr lvl="1"/>
                <a:r>
                  <a:rPr lang="en-US" dirty="0"/>
                  <a:t>including itself and the empty set </a:t>
                </a:r>
              </a:p>
              <a:p>
                <a:r>
                  <a:rPr lang="en-US" dirty="0"/>
                  <a:t>We can visualize the choice of a subset as a sequential process </a:t>
                </a:r>
              </a:p>
              <a:p>
                <a:pPr lvl="1"/>
                <a:r>
                  <a:rPr lang="en-US" dirty="0"/>
                  <a:t>examine one element at a time and decide whether to include it in the set or not. </a:t>
                </a:r>
              </a:p>
              <a:p>
                <a:r>
                  <a:rPr lang="en-US" dirty="0"/>
                  <a:t>A total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stages, and a binary choice at each stage. </a:t>
                </a:r>
              </a:p>
              <a:p>
                <a:r>
                  <a:rPr lang="en-US" dirty="0"/>
                  <a:t>Therefore the number of subsets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2423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420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dirty="0"/>
                  <a:t>-permutations </a:t>
                </a:r>
                <a:endParaRPr 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start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distinct objects,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some positive integer,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We wish to count the number of different ways that we can pick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out of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objects and arrange them in a sequence, </a:t>
                </a:r>
              </a:p>
              <a:p>
                <a:pPr lvl="1"/>
                <a:r>
                  <a:rPr lang="en-US" dirty="0"/>
                  <a:t>i.e., the number of distinct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-object sequences.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2074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can choose any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objects to be the first one. </a:t>
                </a:r>
              </a:p>
              <a:p>
                <a:r>
                  <a:rPr lang="en-US" dirty="0"/>
                  <a:t>Having chosen the first, there are only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possible choices for the second. </a:t>
                </a:r>
              </a:p>
              <a:p>
                <a:r>
                  <a:rPr lang="en-US" dirty="0"/>
                  <a:t>Given the choice of the first two, there only remain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available objects for the third stage, etc. </a:t>
                </a:r>
              </a:p>
              <a:p>
                <a:r>
                  <a:rPr lang="en-US" dirty="0"/>
                  <a:t>When we are ready to select the last (the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th) object, we have already chosen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objects, which leaves us with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choices for the last one.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336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632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number of possible sequences, called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-permutations</a:t>
                </a:r>
                <a:r>
                  <a:rPr lang="en-US" dirty="0"/>
                  <a:t>, is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HK" dirty="0"/>
                  <a:t>In the case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number of possible sequences, called </a:t>
                </a:r>
                <a:r>
                  <a:rPr lang="en-US" dirty="0">
                    <a:solidFill>
                      <a:srgbClr val="FF0000"/>
                    </a:solidFill>
                  </a:rPr>
                  <a:t>permutations</a:t>
                </a:r>
                <a:r>
                  <a:rPr lang="en-US" dirty="0"/>
                  <a:t>, is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lvl="1"/>
                <a:r>
                  <a:rPr lang="en-HK" dirty="0"/>
                  <a:t>Convention: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0!=1</m:t>
                    </m:r>
                  </m:oMath>
                </a14:m>
                <a:r>
                  <a:rPr lang="en-HK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28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 and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The set of all possible outcomes is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sample space</a:t>
                </a:r>
                <a:r>
                  <a:rPr lang="en-US" sz="3200" dirty="0"/>
                  <a:t>, usually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lvl="1"/>
                <a:r>
                  <a:rPr lang="en-US" sz="2800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HK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sz="2800" i="0" dirty="0" smtClean="0">
                        <a:latin typeface="Cambria Math" panose="02040503050406030204" pitchFamily="18" charset="0"/>
                        <a:ea typeface="新細明體" charset="-120"/>
                      </a:rPr>
                      <m:t>Ω</m:t>
                    </m:r>
                    <m:r>
                      <a:rPr lang="en-HK" sz="28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𝐻𝐻</m:t>
                        </m:r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𝐻𝑇</m:t>
                        </m:r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𝑇𝐻</m:t>
                        </m:r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HK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𝑇𝑇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endParaRPr lang="en-HK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3200" dirty="0">
                    <a:solidFill>
                      <a:srgbClr val="FF0000"/>
                    </a:solidFill>
                  </a:rPr>
                  <a:t>Event</a:t>
                </a:r>
                <a:r>
                  <a:rPr lang="en-US" sz="3200" dirty="0"/>
                  <a:t>: a subset of sample space.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HK" sz="28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 is a set of possible outcomes</a:t>
                </a:r>
                <a:endParaRPr lang="en-HK" altLang="zh-HK" sz="28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800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HK" sz="2800" dirty="0"/>
                  <a:t>. </a:t>
                </a:r>
                <a14:m>
                  <m:oMath xmlns:m="http://schemas.openxmlformats.org/officeDocument/2006/math">
                    <m:r>
                      <a:rPr lang="en-HK" sz="2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sz="28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HK" sz="2800" i="1" dirty="0">
                            <a:latin typeface="Cambria Math" panose="02040503050406030204" pitchFamily="18" charset="0"/>
                          </a:rPr>
                          <m:t>𝐻𝐻</m:t>
                        </m:r>
                        <m:r>
                          <a:rPr lang="en-HK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2800" i="1" dirty="0"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</m:d>
                  </m:oMath>
                </a14:m>
                <a:r>
                  <a:rPr lang="en-US" sz="2800" dirty="0"/>
                  <a:t>, the event that the two coins give the same side.</a:t>
                </a:r>
              </a:p>
              <a:p>
                <a:pPr marL="0" indent="0">
                  <a:buNone/>
                </a:pP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67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618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dirty="0"/>
                  <a:t>: What’s </a:t>
                </a:r>
                <a:r>
                  <a:rPr lang="en-US" dirty="0"/>
                  <a:t>the number of words that consist of four distinct letters?</a:t>
                </a:r>
              </a:p>
              <a:p>
                <a:r>
                  <a:rPr lang="en-US" dirty="0"/>
                  <a:t>This is the problem of counting the number of 4-permutations of the 26 letters in the alphabet.</a:t>
                </a:r>
              </a:p>
              <a:p>
                <a:r>
                  <a:rPr lang="en-HK" dirty="0"/>
                  <a:t>T</a:t>
                </a:r>
                <a:r>
                  <a:rPr lang="en-US" dirty="0"/>
                  <a:t>he number is 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22!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=26×25×24×23=358,800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884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5698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Combination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and we are interested in forming a committee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How many different committees are possible? </a:t>
                </a:r>
              </a:p>
              <a:p>
                <a:r>
                  <a:rPr lang="en-US" dirty="0"/>
                  <a:t>More abstractly, this is the same as the problem of counting the number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-element subsets of a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-element set. </a:t>
                </a:r>
              </a:p>
              <a:p>
                <a:r>
                  <a:rPr lang="en-US" dirty="0"/>
                  <a:t>Forming a combination is different than forming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-permutation, because in a combination there is </a:t>
                </a:r>
                <a:r>
                  <a:rPr lang="en-US" dirty="0">
                    <a:solidFill>
                      <a:srgbClr val="FF0000"/>
                    </a:solidFill>
                  </a:rPr>
                  <a:t>no ordering </a:t>
                </a:r>
                <a:r>
                  <a:rPr lang="en-US" dirty="0"/>
                  <a:t>of the selected elements.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r="-2815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2667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whereas the 2-permutations of the letters A, B, C, and D are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AB, BA, AC, CA, AD, DA, BC, CB, BD, DB, CD, DC, </a:t>
            </a:r>
          </a:p>
          <a:p>
            <a:endParaRPr lang="en-US" dirty="0"/>
          </a:p>
          <a:p>
            <a:r>
              <a:rPr lang="en-US" dirty="0"/>
              <a:t>The combinations of two out of these four letters are </a:t>
            </a:r>
            <a:br>
              <a:rPr lang="en-US" dirty="0"/>
            </a:br>
            <a:r>
              <a:rPr lang="en-US" dirty="0"/>
              <a:t>		AB, AC, AD, BC, BD, CD.</a:t>
            </a:r>
          </a:p>
        </p:txBody>
      </p:sp>
    </p:spTree>
    <p:extLst>
      <p:ext uri="{BB962C8B-B14F-4D97-AF65-F5344CB8AC3E}">
        <p14:creationId xmlns:p14="http://schemas.microsoft.com/office/powerpoint/2010/main" val="4101311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 the preceding example, the combinations are obtained from the permutations by grouping together "duplicates“. </a:t>
                </a:r>
              </a:p>
              <a:p>
                <a:r>
                  <a:rPr lang="en-US" dirty="0"/>
                  <a:t>For example, AB and BA are not viewed as distinct, and are both associated with the combination AB. </a:t>
                </a:r>
              </a:p>
              <a:p>
                <a:r>
                  <a:rPr lang="en-HK" dirty="0"/>
                  <a:t>I</a:t>
                </a:r>
                <a:r>
                  <a:rPr lang="en-US" dirty="0"/>
                  <a:t>n general, each combination is associated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“duplicate”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-permutations, so the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!</m:t>
                    </m:r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—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-permutations = the number of combinations times</a:t>
                </a:r>
                <a:r>
                  <a:rPr lang="en-HK" dirty="0"/>
                  <a:t>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826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0089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Hence, the number of possible combinations,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HK" dirty="0"/>
                  <a:t>This is the same as the binomial coefficient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4541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Example: an algebraic identity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 group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persons. </a:t>
                </a:r>
              </a:p>
              <a:p>
                <a:r>
                  <a:rPr lang="en-US" dirty="0"/>
                  <a:t>Consider clubs that consist of a special person from the group (the club leader) and a number (possibly zero) of additional club members. </a:t>
                </a:r>
              </a:p>
              <a:p>
                <a:r>
                  <a:rPr lang="en-US" dirty="0"/>
                  <a:t>Let us count the number of possible clubs of this type in two different ways, thereby obtaining an algebraic identity.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2502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Method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choices for club leader. </a:t>
                </a:r>
              </a:p>
              <a:p>
                <a:r>
                  <a:rPr lang="en-US" dirty="0"/>
                  <a:t>Once the leader is chosen, we are left with a set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available persons, and we are free to choose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subsets. </a:t>
                </a:r>
              </a:p>
              <a:p>
                <a:r>
                  <a:rPr lang="en-US" dirty="0"/>
                  <a:t>Thus the number of possible clubs is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HK" i="1">
                            <a:latin typeface="Cambria Math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8991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Method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we can form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-person club by first selecting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out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available persons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choices. </a:t>
                </a:r>
              </a:p>
              <a:p>
                <a:r>
                  <a:rPr lang="en-US" dirty="0"/>
                  <a:t>We can then select one of the members to be the leader (there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choices). </a:t>
                </a:r>
              </a:p>
              <a:p>
                <a:r>
                  <a:rPr lang="en-US" dirty="0"/>
                  <a:t>By adding over all possible club sizes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we obtain the number of possible clubs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thus showed the identity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 r="-667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3407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Partitions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are given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-element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≥0, 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HK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Task: Partition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disjoint subsets, </a:t>
                </a:r>
              </a:p>
              <a:p>
                <a:pPr lvl="1"/>
                <a:r>
                  <a:rPr lang="en-US" dirty="0"/>
                  <a:t>with the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-th subset containing exactly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elements. </a:t>
                </a:r>
              </a:p>
              <a:p>
                <a:r>
                  <a:rPr lang="en-US" altLang="zh-CN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CN" dirty="0"/>
                  <a:t>: H</a:t>
                </a:r>
                <a:r>
                  <a:rPr lang="en-US" dirty="0"/>
                  <a:t>ow many ways can this be done?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74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4682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form the subsets one at a time. </a:t>
                </a:r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 ways of forming the first subset. </a:t>
                </a:r>
              </a:p>
              <a:p>
                <a:r>
                  <a:rPr lang="en-US" dirty="0"/>
                  <a:t>Having formed the first subset, to form the second subset,</a:t>
                </a:r>
              </a:p>
              <a:p>
                <a:pPr lvl="1"/>
                <a:r>
                  <a:rPr lang="en-US" dirty="0"/>
                  <a:t>we are left with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elements,</a:t>
                </a:r>
              </a:p>
              <a:p>
                <a:pPr lvl="1"/>
                <a:r>
                  <a:rPr lang="en-US" dirty="0"/>
                  <a:t>and need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of them. </a:t>
                </a:r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/>
                  <a:t> choices. </a:t>
                </a:r>
              </a:p>
              <a:p>
                <a:r>
                  <a:rPr lang="en-US" dirty="0"/>
                  <a:t>Similar treatment for the rest…</a:t>
                </a:r>
              </a:p>
              <a:p>
                <a:r>
                  <a:rPr lang="en-US" dirty="0"/>
                  <a:t>Counting Principle: total number of choices is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H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−…−</m:t>
                            </m:r>
                            <m:sSub>
                              <m:sSubPr>
                                <m:ctrlP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HK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>
                <a:blip r:embed="rId2"/>
                <a:stretch>
                  <a:fillRect l="-296" t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185553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10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00FF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0000FF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10495</TotalTime>
  <Words>6521</Words>
  <Application>Microsoft Office PowerPoint</Application>
  <PresentationFormat>On-screen Show (4:3)</PresentationFormat>
  <Paragraphs>656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Edge</vt:lpstr>
      <vt:lpstr>PowerPoint Presentation</vt:lpstr>
      <vt:lpstr>About the course</vt:lpstr>
      <vt:lpstr>Content </vt:lpstr>
      <vt:lpstr>Sets</vt:lpstr>
      <vt:lpstr>Sets </vt:lpstr>
      <vt:lpstr>Sets </vt:lpstr>
      <vt:lpstr>Content </vt:lpstr>
      <vt:lpstr>Experiment and outcomes</vt:lpstr>
      <vt:lpstr>Sample space and events</vt:lpstr>
      <vt:lpstr>Infinite sample space</vt:lpstr>
      <vt:lpstr>Be careful with the sample space</vt:lpstr>
      <vt:lpstr>Sequential models</vt:lpstr>
      <vt:lpstr>Sequential models</vt:lpstr>
      <vt:lpstr>Probabilistic laws</vt:lpstr>
      <vt:lpstr>Probabilistic laws</vt:lpstr>
      <vt:lpstr>Probability Axioms</vt:lpstr>
      <vt:lpstr>Probabilistic model: summary</vt:lpstr>
      <vt:lpstr>Discrete Model</vt:lpstr>
      <vt:lpstr>Discrete model</vt:lpstr>
      <vt:lpstr>Continuous Model</vt:lpstr>
      <vt:lpstr>Continuous Model</vt:lpstr>
      <vt:lpstr>Continuous Model</vt:lpstr>
      <vt:lpstr>Continuous Model</vt:lpstr>
      <vt:lpstr>Example: Meeting</vt:lpstr>
      <vt:lpstr>Example: Meeting</vt:lpstr>
      <vt:lpstr>Example: Meeting</vt:lpstr>
      <vt:lpstr>Properties of Probability Laws</vt:lpstr>
      <vt:lpstr>Content </vt:lpstr>
      <vt:lpstr>Partial information</vt:lpstr>
      <vt:lpstr>Conditional Probability</vt:lpstr>
      <vt:lpstr>Conditional Probability</vt:lpstr>
      <vt:lpstr>Verification </vt:lpstr>
      <vt:lpstr>PowerPoint Presentation</vt:lpstr>
      <vt:lpstr>Conditional probability: uniform case</vt:lpstr>
      <vt:lpstr>Conditional Probability: Example 1</vt:lpstr>
      <vt:lpstr>Conditional Probability: Example 1</vt:lpstr>
      <vt:lpstr>Conditional Probability: Example 2</vt:lpstr>
      <vt:lpstr>Conditional Probability: Example 2</vt:lpstr>
      <vt:lpstr>Conditional Probability: Example 3</vt:lpstr>
      <vt:lpstr>Conditional Probability: Example 3</vt:lpstr>
      <vt:lpstr>Conditional Probability: Example 3</vt:lpstr>
      <vt:lpstr>Multiplication Rule</vt:lpstr>
      <vt:lpstr>Multiplication Rule: Example 1</vt:lpstr>
      <vt:lpstr>Multiplication Rule: Example 1</vt:lpstr>
      <vt:lpstr>Multiplication Rule: Example 1</vt:lpstr>
      <vt:lpstr>Multiplication Rule: Example 2</vt:lpstr>
      <vt:lpstr>Multiplication Rule: Example 2</vt:lpstr>
      <vt:lpstr>The Monty Hall Problem</vt:lpstr>
      <vt:lpstr>The Monty Hall Problem</vt:lpstr>
      <vt:lpstr>Content </vt:lpstr>
      <vt:lpstr>Total Probability Theorem</vt:lpstr>
      <vt:lpstr>Example: chess tournament </vt:lpstr>
      <vt:lpstr>Example: chess tournament </vt:lpstr>
      <vt:lpstr>Example: Four-Sided Die</vt:lpstr>
      <vt:lpstr>Example: Four-Sided Die</vt:lpstr>
      <vt:lpstr>PowerPoint Presentation</vt:lpstr>
      <vt:lpstr>Example: Up-to-date or Behind</vt:lpstr>
      <vt:lpstr>Example: Up-to-date or Behind</vt:lpstr>
      <vt:lpstr>Example: Up-to-date or Behind</vt:lpstr>
      <vt:lpstr>Bayes’ Rule </vt:lpstr>
      <vt:lpstr>Inference using Bayes’ rule</vt:lpstr>
      <vt:lpstr>Example: Chess Revisited</vt:lpstr>
      <vt:lpstr>Example: Chess Revisited</vt:lpstr>
      <vt:lpstr>Example: Diagnosis</vt:lpstr>
      <vt:lpstr>Example: Diagnosis</vt:lpstr>
      <vt:lpstr>Content </vt:lpstr>
      <vt:lpstr>Independence</vt:lpstr>
      <vt:lpstr>Example: Dice rolling</vt:lpstr>
      <vt:lpstr>Example: Dice rolling</vt:lpstr>
      <vt:lpstr>Example: Dice rolling</vt:lpstr>
      <vt:lpstr>Example: Dice rolling</vt:lpstr>
      <vt:lpstr>Example: Dice rolling</vt:lpstr>
      <vt:lpstr>Example: Dice rolling</vt:lpstr>
      <vt:lpstr>Conditional independence</vt:lpstr>
      <vt:lpstr>Conditional independence: Example 1 </vt:lpstr>
      <vt:lpstr>Conditional independence: Example 2 </vt:lpstr>
      <vt:lpstr>Conditional independence: Example 2 </vt:lpstr>
      <vt:lpstr>Conditional independence: Example 2 </vt:lpstr>
      <vt:lpstr>Independence of many events</vt:lpstr>
      <vt:lpstr>Content </vt:lpstr>
      <vt:lpstr>Counting</vt:lpstr>
      <vt:lpstr>Combinatorics </vt:lpstr>
      <vt:lpstr>2 stages</vt:lpstr>
      <vt:lpstr>Multiple stages</vt:lpstr>
      <vt:lpstr>Example: Tel numbers</vt:lpstr>
      <vt:lpstr>Example: number of subsets</vt:lpstr>
      <vt:lpstr>k-permutations </vt:lpstr>
      <vt:lpstr>PowerPoint Presentation</vt:lpstr>
      <vt:lpstr>PowerPoint Presentation</vt:lpstr>
      <vt:lpstr>PowerPoint Presentation</vt:lpstr>
      <vt:lpstr>Combination</vt:lpstr>
      <vt:lpstr>PowerPoint Presentation</vt:lpstr>
      <vt:lpstr>PowerPoint Presentation</vt:lpstr>
      <vt:lpstr>PowerPoint Presentation</vt:lpstr>
      <vt:lpstr>Example: an algebraic identity</vt:lpstr>
      <vt:lpstr>Method 1</vt:lpstr>
      <vt:lpstr>Method 2</vt:lpstr>
      <vt:lpstr>Partitions</vt:lpstr>
      <vt:lpstr>PowerPoint Presentation</vt:lpstr>
      <vt:lpstr>Simplification </vt:lpstr>
      <vt:lpstr>Example: Anagrams</vt:lpstr>
      <vt:lpstr>PowerPoint Presentation</vt:lpstr>
      <vt:lpstr>Example: Students grouping (again)</vt:lpstr>
      <vt:lpstr>PowerPoint Presentation</vt:lpstr>
      <vt:lpstr>Allocation of grads</vt:lpstr>
      <vt:lpstr>Allocation of under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syzhang</cp:lastModifiedBy>
  <cp:revision>352</cp:revision>
  <dcterms:created xsi:type="dcterms:W3CDTF">1601-01-01T00:00:00Z</dcterms:created>
  <dcterms:modified xsi:type="dcterms:W3CDTF">2017-01-25T01:22:35Z</dcterms:modified>
</cp:coreProperties>
</file>