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42"/>
  </p:notesMasterIdLst>
  <p:sldIdLst>
    <p:sldId id="257" r:id="rId2"/>
    <p:sldId id="375" r:id="rId3"/>
    <p:sldId id="376" r:id="rId4"/>
    <p:sldId id="377" r:id="rId5"/>
    <p:sldId id="378" r:id="rId6"/>
    <p:sldId id="379" r:id="rId7"/>
    <p:sldId id="380" r:id="rId8"/>
    <p:sldId id="381" r:id="rId9"/>
    <p:sldId id="382" r:id="rId10"/>
    <p:sldId id="383" r:id="rId11"/>
    <p:sldId id="384" r:id="rId12"/>
    <p:sldId id="385" r:id="rId13"/>
    <p:sldId id="386" r:id="rId14"/>
    <p:sldId id="387" r:id="rId15"/>
    <p:sldId id="328" r:id="rId16"/>
    <p:sldId id="340" r:id="rId17"/>
    <p:sldId id="389" r:id="rId18"/>
    <p:sldId id="341" r:id="rId19"/>
    <p:sldId id="342" r:id="rId20"/>
    <p:sldId id="343" r:id="rId21"/>
    <p:sldId id="344" r:id="rId22"/>
    <p:sldId id="345" r:id="rId23"/>
    <p:sldId id="346" r:id="rId24"/>
    <p:sldId id="347" r:id="rId25"/>
    <p:sldId id="348" r:id="rId26"/>
    <p:sldId id="349" r:id="rId27"/>
    <p:sldId id="350" r:id="rId28"/>
    <p:sldId id="351" r:id="rId29"/>
    <p:sldId id="352" r:id="rId30"/>
    <p:sldId id="353" r:id="rId31"/>
    <p:sldId id="388" r:id="rId32"/>
    <p:sldId id="390" r:id="rId33"/>
    <p:sldId id="391" r:id="rId34"/>
    <p:sldId id="355" r:id="rId35"/>
    <p:sldId id="356" r:id="rId36"/>
    <p:sldId id="354" r:id="rId37"/>
    <p:sldId id="357" r:id="rId38"/>
    <p:sldId id="358" r:id="rId39"/>
    <p:sldId id="359" r:id="rId40"/>
    <p:sldId id="373" r:id="rId41"/>
  </p:sldIdLst>
  <p:sldSz cx="9144000" cy="6858000" type="screen4x3"/>
  <p:notesSz cx="6858000" cy="9144000"/>
  <p:custDataLst>
    <p:tags r:id="rId4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71" autoAdjust="0"/>
  </p:normalViewPr>
  <p:slideViewPr>
    <p:cSldViewPr>
      <p:cViewPr varScale="1">
        <p:scale>
          <a:sx n="66" d="100"/>
          <a:sy n="66" d="100"/>
        </p:scale>
        <p:origin x="6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 altLang="zh-HK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en-US" altLang="zh-HK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 altLang="zh-HK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6E2AE24C-6A9B-41F1-BE35-88A97F961AF7}" type="slidenum">
              <a:rPr lang="en-US" altLang="zh-HK"/>
              <a:pPr/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3290658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9DBF145-BD94-442E-BA52-6FC51525953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6391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83EA2-06BA-4AA7-A0BF-0DA2AC3582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6775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AB1A3-8A8E-41C4-A59D-C131F795BB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462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B8CE1B-76B9-401B-AB6C-0925C077DE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1499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5713D-C838-4EE2-85B4-8D27C28F00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64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DD0B1-D2D7-4A69-9E07-3286EDF4BD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9538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9640D-C475-4A25-901D-983BE64B65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4108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50C95-DA30-4C65-AAAC-ADF89F5157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4624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677B4-024F-483D-866A-8F91DA9528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2825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0E83C-2D0F-43C9-9A7E-6513D06918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5597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C8649-7333-440A-AE72-78F4954004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7107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F2A74898-91CA-4D31-B536-696CEF034D2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536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180.png"/><Relationship Id="rId7" Type="http://schemas.openxmlformats.org/officeDocument/2006/relationships/image" Target="../media/image22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200.png"/><Relationship Id="rId4" Type="http://schemas.openxmlformats.org/officeDocument/2006/relationships/image" Target="../media/image190.png"/><Relationship Id="rId9" Type="http://schemas.openxmlformats.org/officeDocument/2006/relationships/image" Target="../media/image2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5181600"/>
            <a:ext cx="6553200" cy="609600"/>
          </a:xfrm>
        </p:spPr>
        <p:txBody>
          <a:bodyPr/>
          <a:lstStyle/>
          <a:p>
            <a:r>
              <a:rPr lang="en-US" altLang="zh-HK" sz="2600" dirty="0">
                <a:ea typeface="新細明體" charset="-120"/>
              </a:rPr>
              <a:t>Instructor: 	</a:t>
            </a:r>
            <a:r>
              <a:rPr lang="en-US" altLang="zh-HK" sz="2600" dirty="0" err="1">
                <a:ea typeface="新細明體" charset="-120"/>
              </a:rPr>
              <a:t>Shengyu</a:t>
            </a:r>
            <a:r>
              <a:rPr lang="en-US" altLang="zh-HK" sz="2600" dirty="0">
                <a:ea typeface="新細明體" charset="-120"/>
              </a:rPr>
              <a:t> Zhang</a:t>
            </a:r>
          </a:p>
          <a:p>
            <a:endParaRPr lang="en-US" altLang="zh-HK" sz="2600" dirty="0">
              <a:ea typeface="新細明體" charset="-120"/>
            </a:endParaRPr>
          </a:p>
        </p:txBody>
      </p:sp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1295400" y="3200400"/>
            <a:ext cx="6858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HK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Week </a:t>
            </a:r>
            <a:r>
              <a:rPr lang="en-US" altLang="zh-HK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9: </a:t>
            </a:r>
            <a:r>
              <a:rPr lang="en-US" altLang="zh-HK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Online Algorithms</a:t>
            </a:r>
            <a:endParaRPr lang="zh-HK" alt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>
            <a:off x="914400" y="1524000"/>
            <a:ext cx="7315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HK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CMSC5706 Topics in Theoretical Computer Science</a:t>
            </a:r>
            <a:endParaRPr lang="zh-HK" alt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9DBF145-BD94-442E-BA52-6FC515259539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Pseudo-code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𝑏𝑒𝑠𝑡</m:t>
                    </m:r>
                    <m:r>
                      <a:rPr lang="en-US" altLang="zh-HK" i="1" dirty="0" smtClean="0">
                        <a:latin typeface="Cambria Math"/>
                      </a:rPr>
                      <m:t>_</m:t>
                    </m:r>
                    <m:r>
                      <a:rPr lang="en-US" altLang="zh-HK" i="1" dirty="0" smtClean="0">
                        <a:latin typeface="Cambria Math"/>
                      </a:rPr>
                      <m:t>𝑠𝑐𝑜𝑟𝑒</m:t>
                    </m:r>
                    <m:r>
                      <a:rPr lang="en-US" altLang="zh-HK" i="1" dirty="0" smtClean="0">
                        <a:latin typeface="Cambria Math"/>
                      </a:rPr>
                      <m:t>=0</m:t>
                    </m:r>
                  </m:oMath>
                </a14:m>
                <a:endParaRPr lang="en-US" altLang="zh-HK" b="1" dirty="0" smtClean="0"/>
              </a:p>
              <a:p>
                <a:r>
                  <a:rPr lang="en-US" altLang="zh-HK" b="1" dirty="0" smtClean="0"/>
                  <a:t>for</a:t>
                </a:r>
                <a:r>
                  <a:rPr lang="en-US" altLang="zh-HK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𝑖</m:t>
                    </m:r>
                    <m:r>
                      <a:rPr lang="en-US" altLang="zh-HK" i="1" dirty="0">
                        <a:latin typeface="Cambria Math"/>
                      </a:rPr>
                      <m:t>=1</m:t>
                    </m:r>
                  </m:oMath>
                </a14:m>
                <a:r>
                  <a:rPr lang="en-US" altLang="zh-HK" dirty="0"/>
                  <a:t> </a:t>
                </a:r>
                <a:r>
                  <a:rPr lang="en-US" altLang="zh-HK" b="1" dirty="0"/>
                  <a:t>to</a:t>
                </a:r>
                <a:r>
                  <a:rPr lang="en-US" altLang="zh-HK" dirty="0"/>
                  <a:t>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𝑘</m:t>
                    </m:r>
                  </m:oMath>
                </a14:m>
                <a:endParaRPr lang="en-US" altLang="zh-HK" dirty="0"/>
              </a:p>
              <a:p>
                <a:pPr marL="0" indent="0">
                  <a:buNone/>
                </a:pPr>
                <a:r>
                  <a:rPr lang="en-US" altLang="zh-HK" dirty="0"/>
                  <a:t>      </a:t>
                </a:r>
                <a:r>
                  <a:rPr lang="en-US" altLang="zh-HK" b="1" dirty="0"/>
                  <a:t>if</a:t>
                </a:r>
                <a:r>
                  <a:rPr lang="en-US" altLang="zh-HK" dirty="0"/>
                  <a:t>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𝑠𝑐𝑜𝑟𝑒</m:t>
                    </m:r>
                    <m:r>
                      <a:rPr lang="en-US" altLang="zh-HK" i="1" dirty="0" smtClean="0">
                        <a:latin typeface="Cambria Math"/>
                      </a:rPr>
                      <m:t>(</m:t>
                    </m:r>
                    <m:r>
                      <a:rPr lang="en-US" altLang="zh-HK" i="1" dirty="0" err="1">
                        <a:latin typeface="Cambria Math"/>
                      </a:rPr>
                      <m:t>𝑖</m:t>
                    </m:r>
                    <m:r>
                      <a:rPr lang="en-US" altLang="zh-HK" i="1" dirty="0">
                        <a:latin typeface="Cambria Math"/>
                      </a:rPr>
                      <m:t>)&gt;</m:t>
                    </m:r>
                    <m:r>
                      <a:rPr lang="en-US" altLang="zh-HK" b="0" i="1" dirty="0" smtClean="0">
                        <a:latin typeface="Cambria Math"/>
                      </a:rPr>
                      <m:t>𝑏𝑒𝑠𝑡</m:t>
                    </m:r>
                    <m:r>
                      <a:rPr lang="en-US" altLang="zh-HK" b="0" i="1" dirty="0" smtClean="0">
                        <a:latin typeface="Cambria Math"/>
                      </a:rPr>
                      <m:t>_</m:t>
                    </m:r>
                    <m:r>
                      <a:rPr lang="en-US" altLang="zh-HK" i="1" dirty="0">
                        <a:latin typeface="Cambria Math"/>
                      </a:rPr>
                      <m:t>𝑠𝑐𝑜𝑟𝑒</m:t>
                    </m:r>
                  </m:oMath>
                </a14:m>
                <a:endParaRPr lang="en-US" altLang="zh-HK" dirty="0"/>
              </a:p>
              <a:p>
                <a:pPr marL="0" indent="0">
                  <a:buNone/>
                </a:pPr>
                <a:r>
                  <a:rPr lang="en-US" altLang="zh-HK" dirty="0"/>
                  <a:t>        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𝑏𝑒𝑠𝑡</m:t>
                    </m:r>
                    <m:r>
                      <a:rPr lang="en-US" altLang="zh-HK" i="1" dirty="0" smtClean="0">
                        <a:latin typeface="Cambria Math"/>
                      </a:rPr>
                      <m:t>_</m:t>
                    </m:r>
                    <m:r>
                      <a:rPr lang="en-US" altLang="zh-HK" i="1" dirty="0" smtClean="0">
                        <a:latin typeface="Cambria Math"/>
                      </a:rPr>
                      <m:t>𝑠𝑐𝑜𝑟𝑒</m:t>
                    </m:r>
                    <m:r>
                      <a:rPr lang="en-US" altLang="zh-HK" i="1" dirty="0" smtClean="0">
                        <a:latin typeface="Cambria Math"/>
                      </a:rPr>
                      <m:t>=</m:t>
                    </m:r>
                    <m:r>
                      <a:rPr lang="en-US" altLang="zh-HK" i="1" dirty="0" smtClean="0">
                        <a:latin typeface="Cambria Math"/>
                      </a:rPr>
                      <m:t>𝑠𝑐𝑜𝑟𝑒</m:t>
                    </m:r>
                    <m:r>
                      <a:rPr lang="en-US" altLang="zh-HK" i="1" dirty="0" smtClean="0">
                        <a:latin typeface="Cambria Math"/>
                      </a:rPr>
                      <m:t>(</m:t>
                    </m:r>
                    <m:r>
                      <a:rPr lang="en-US" altLang="zh-HK" i="1" dirty="0" err="1" smtClean="0">
                        <a:latin typeface="Cambria Math"/>
                      </a:rPr>
                      <m:t>𝑖</m:t>
                    </m:r>
                    <m:r>
                      <a:rPr lang="en-US" altLang="zh-HK" i="1" dirty="0">
                        <a:latin typeface="Cambria Math"/>
                      </a:rPr>
                      <m:t>)</m:t>
                    </m:r>
                  </m:oMath>
                </a14:m>
                <a:endParaRPr lang="en-US" altLang="zh-HK" dirty="0"/>
              </a:p>
              <a:p>
                <a:pPr marL="0" indent="0">
                  <a:buNone/>
                </a:pPr>
                <a:r>
                  <a:rPr lang="en-US" altLang="zh-HK" dirty="0"/>
                  <a:t>   </a:t>
                </a:r>
                <a:r>
                  <a:rPr lang="en-US" altLang="zh-HK" b="1" dirty="0"/>
                  <a:t>for</a:t>
                </a:r>
                <a:r>
                  <a:rPr lang="en-US" altLang="zh-HK" dirty="0"/>
                  <a:t>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𝑖</m:t>
                    </m:r>
                    <m:r>
                      <a:rPr lang="en-US" altLang="zh-HK" i="1" dirty="0" smtClean="0">
                        <a:latin typeface="Cambria Math"/>
                      </a:rPr>
                      <m:t>=</m:t>
                    </m:r>
                    <m:r>
                      <a:rPr lang="en-US" altLang="zh-HK" i="1" dirty="0" smtClean="0">
                        <a:latin typeface="Cambria Math"/>
                      </a:rPr>
                      <m:t>𝑘</m:t>
                    </m:r>
                    <m:r>
                      <a:rPr lang="en-US" altLang="zh-HK" i="1" dirty="0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altLang="zh-HK" dirty="0" smtClean="0"/>
                  <a:t> </a:t>
                </a:r>
                <a:r>
                  <a:rPr lang="en-US" altLang="zh-HK" b="1" dirty="0" smtClean="0"/>
                  <a:t>to</a:t>
                </a:r>
                <a:r>
                  <a:rPr lang="en-US" altLang="zh-HK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𝑛</m:t>
                    </m:r>
                  </m:oMath>
                </a14:m>
                <a:endParaRPr lang="en-US" altLang="zh-HK" dirty="0" smtClean="0"/>
              </a:p>
              <a:p>
                <a:pPr marL="0" indent="0">
                  <a:buNone/>
                </a:pPr>
                <a:r>
                  <a:rPr lang="en-US" altLang="zh-HK" dirty="0"/>
                  <a:t> </a:t>
                </a:r>
                <a:r>
                  <a:rPr lang="en-US" altLang="zh-HK" dirty="0" smtClean="0"/>
                  <a:t>     </a:t>
                </a:r>
                <a:r>
                  <a:rPr lang="en-US" altLang="zh-HK" b="1" dirty="0" smtClean="0"/>
                  <a:t>if</a:t>
                </a:r>
                <a:r>
                  <a:rPr lang="en-US" altLang="zh-HK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𝑠𝑐𝑜𝑟𝑒</m:t>
                    </m:r>
                    <m:r>
                      <a:rPr lang="en-US" altLang="zh-HK" i="1" dirty="0" smtClean="0">
                        <a:latin typeface="Cambria Math"/>
                      </a:rPr>
                      <m:t>(</m:t>
                    </m:r>
                    <m:r>
                      <a:rPr lang="en-US" altLang="zh-HK" i="1" dirty="0" err="1" smtClean="0">
                        <a:latin typeface="Cambria Math"/>
                      </a:rPr>
                      <m:t>𝑖</m:t>
                    </m:r>
                    <m:r>
                      <a:rPr lang="en-US" altLang="zh-HK" i="1" dirty="0" smtClean="0">
                        <a:latin typeface="Cambria Math"/>
                      </a:rPr>
                      <m:t>)&gt;</m:t>
                    </m:r>
                    <m:r>
                      <a:rPr lang="en-US" altLang="zh-HK" i="1" dirty="0" err="1" smtClean="0">
                        <a:latin typeface="Cambria Math"/>
                      </a:rPr>
                      <m:t>𝑏𝑒𝑠𝑡</m:t>
                    </m:r>
                    <m:r>
                      <a:rPr lang="en-US" altLang="zh-HK" i="1" dirty="0" err="1" smtClean="0">
                        <a:latin typeface="Cambria Math"/>
                      </a:rPr>
                      <m:t>_</m:t>
                    </m:r>
                    <m:r>
                      <a:rPr lang="en-US" altLang="zh-HK" i="1" dirty="0" err="1" smtClean="0">
                        <a:latin typeface="Cambria Math"/>
                      </a:rPr>
                      <m:t>𝑠𝑐𝑜𝑟𝑒</m:t>
                    </m:r>
                  </m:oMath>
                </a14:m>
                <a:endParaRPr lang="en-US" altLang="zh-HK" dirty="0" smtClean="0"/>
              </a:p>
              <a:p>
                <a:pPr marL="0" indent="0">
                  <a:buNone/>
                </a:pPr>
                <a:r>
                  <a:rPr lang="en-US" altLang="zh-HK" dirty="0"/>
                  <a:t> </a:t>
                </a:r>
                <a:r>
                  <a:rPr lang="en-US" altLang="zh-HK" dirty="0" smtClean="0"/>
                  <a:t>        </a:t>
                </a:r>
                <a:r>
                  <a:rPr lang="en-US" altLang="zh-HK" b="1" dirty="0" smtClean="0"/>
                  <a:t>return</a:t>
                </a:r>
                <a:r>
                  <a:rPr lang="en-US" altLang="zh-HK" dirty="0" smtClean="0"/>
                  <a:t>(</a:t>
                </a:r>
                <a14:m>
                  <m:oMath xmlns:m="http://schemas.openxmlformats.org/officeDocument/2006/math">
                    <m:r>
                      <a:rPr lang="en-US" altLang="zh-HK" b="0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zh-HK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altLang="zh-HK" dirty="0"/>
                  <a:t> </a:t>
                </a:r>
                <a:r>
                  <a:rPr lang="en-US" altLang="zh-HK" dirty="0" smtClean="0"/>
                  <a:t>  </a:t>
                </a:r>
                <a:r>
                  <a:rPr lang="en-US" altLang="zh-HK" b="1" dirty="0" smtClean="0"/>
                  <a:t>return</a:t>
                </a:r>
                <a:r>
                  <a:rPr lang="en-US" altLang="zh-HK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𝑛</m:t>
                    </m:r>
                  </m:oMath>
                </a14:m>
                <a:endParaRPr lang="en-US" altLang="zh-HK" dirty="0"/>
              </a:p>
              <a:p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b="-942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307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Next 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zh-HK" dirty="0" smtClean="0"/>
                  <a:t>We want to determine, for each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HK" dirty="0" smtClean="0"/>
                  <a:t>, the probability that we </a:t>
                </a:r>
                <a:r>
                  <a:rPr lang="en-US" altLang="zh-HK" dirty="0" smtClean="0">
                    <a:solidFill>
                      <a:srgbClr val="FF0000"/>
                    </a:solidFill>
                  </a:rPr>
                  <a:t>hire the best one</a:t>
                </a:r>
                <a:r>
                  <a:rPr lang="en-US" altLang="zh-HK" dirty="0" smtClean="0"/>
                  <a:t>.</a:t>
                </a:r>
              </a:p>
              <a:p>
                <a:r>
                  <a:rPr lang="en-US" altLang="zh-HK" dirty="0" smtClean="0"/>
                  <a:t>And then </a:t>
                </a:r>
                <a:r>
                  <a:rPr lang="en-US" altLang="zh-HK" dirty="0" smtClean="0">
                    <a:solidFill>
                      <a:srgbClr val="FF0000"/>
                    </a:solidFill>
                  </a:rPr>
                  <a:t>maximize</a:t>
                </a:r>
                <a:r>
                  <a:rPr lang="en-US" altLang="zh-HK" dirty="0" smtClean="0"/>
                  <a:t> this probability over all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HK" dirty="0" smtClean="0"/>
                  <a:t>.</a:t>
                </a:r>
              </a:p>
              <a:p>
                <a:r>
                  <a:rPr lang="en-US" altLang="zh-HK" dirty="0" smtClean="0"/>
                  <a:t>Suppose we hire candidate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zh-HK" dirty="0" smtClean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𝑖</m:t>
                    </m:r>
                    <m:r>
                      <a:rPr lang="en-US" altLang="zh-HK" b="0" i="1" smtClean="0">
                        <a:latin typeface="Cambria Math"/>
                      </a:rPr>
                      <m:t>&gt;</m:t>
                    </m:r>
                    <m:r>
                      <a:rPr lang="en-US" altLang="zh-HK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HK" dirty="0" smtClean="0"/>
                  <a:t> in the strategy (since we choose to reject the first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HK" dirty="0" smtClean="0"/>
                  <a:t> candidates).</a:t>
                </a:r>
              </a:p>
              <a:p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𝑆</m:t>
                    </m:r>
                  </m:oMath>
                </a14:m>
                <a:r>
                  <a:rPr lang="en-US" altLang="zh-HK" dirty="0" smtClean="0"/>
                  <a:t>: event that we hire the best one.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HK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HK" dirty="0" smtClean="0"/>
                  <a:t>: </a:t>
                </a:r>
                <a:r>
                  <a:rPr lang="en-US" altLang="zh-HK" dirty="0"/>
                  <a:t>event that we hire the best </a:t>
                </a:r>
                <a:r>
                  <a:rPr lang="en-US" altLang="zh-HK" dirty="0" smtClean="0"/>
                  <a:t>one, which is candidate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zh-HK" dirty="0" smtClean="0"/>
                  <a:t>.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HK" b="1" i="1">
                            <a:latin typeface="Cambria Math"/>
                          </a:rPr>
                          <m:t>𝐏𝐫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H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HK" i="1">
                                <a:latin typeface="Cambria Math"/>
                              </a:rPr>
                              <m:t>𝑆</m:t>
                            </m:r>
                          </m:e>
                        </m:d>
                      </m:e>
                    </m:func>
                    <m:r>
                      <a:rPr lang="en-US" altLang="zh-HK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HK" i="1">
                            <a:latin typeface="Cambria Math"/>
                          </a:rPr>
                          <m:t>𝑖</m:t>
                        </m:r>
                        <m:r>
                          <a:rPr lang="en-US" altLang="zh-HK" i="1">
                            <a:latin typeface="Cambria Math"/>
                          </a:rPr>
                          <m:t>=</m:t>
                        </m:r>
                        <m:r>
                          <a:rPr lang="en-US" altLang="zh-HK" i="1">
                            <a:latin typeface="Cambria Math"/>
                          </a:rPr>
                          <m:t>𝑘</m:t>
                        </m:r>
                        <m:r>
                          <a:rPr lang="en-US" altLang="zh-HK" i="1">
                            <a:latin typeface="Cambria Math"/>
                          </a:rPr>
                          <m:t>+1</m:t>
                        </m:r>
                      </m:sub>
                      <m:sup>
                        <m:r>
                          <a:rPr lang="en-US" altLang="zh-HK" i="1">
                            <a:latin typeface="Cambria Math"/>
                          </a:rPr>
                          <m:t>𝑛</m:t>
                        </m:r>
                      </m:sup>
                      <m:e>
                        <m:func>
                          <m:funcPr>
                            <m:ctrlPr>
                              <a:rPr lang="en-US" altLang="zh-HK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zh-HK" b="1" i="1">
                                <a:latin typeface="Cambria Math"/>
                              </a:rPr>
                              <m:t>𝐏𝐫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HK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HK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i="1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HK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nary>
                  </m:oMath>
                </a14:m>
                <a:r>
                  <a:rPr lang="en-US" altLang="zh-HK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44" t="-2423" r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277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HK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HK" dirty="0" smtClean="0"/>
                  <a:t>: candidate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zh-HK" dirty="0" smtClean="0"/>
                  <a:t> is the </a:t>
                </a:r>
                <a:r>
                  <a:rPr lang="en-US" altLang="zh-HK" dirty="0" smtClean="0">
                    <a:solidFill>
                      <a:srgbClr val="FF0000"/>
                    </a:solidFill>
                  </a:rPr>
                  <a:t>best </a:t>
                </a:r>
                <a:r>
                  <a:rPr lang="en-US" altLang="zh-HK" dirty="0" smtClean="0">
                    <a:solidFill>
                      <a:schemeClr val="tx1"/>
                    </a:solidFill>
                  </a:rPr>
                  <a:t>among the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altLang="zh-HK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zh-HK" dirty="0" smtClean="0"/>
                  <a:t>candidates, …</a:t>
                </a:r>
              </a:p>
              <a:p>
                <a:pPr lvl="1"/>
                <a:r>
                  <a:rPr lang="en-US" altLang="zh-HK" dirty="0" smtClean="0"/>
                  <a:t>probability: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solidFill>
                          <a:srgbClr val="0000FF"/>
                        </a:solidFill>
                        <a:latin typeface="Cambria Math"/>
                      </a:rPr>
                      <m:t>1/</m:t>
                    </m:r>
                    <m:r>
                      <a:rPr lang="en-US" altLang="zh-HK" b="0" i="1" smtClean="0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altLang="zh-HK" dirty="0" smtClean="0"/>
                  <a:t>.</a:t>
                </a:r>
              </a:p>
              <a:p>
                <a:r>
                  <a:rPr lang="en-US" altLang="zh-HK" dirty="0" smtClean="0"/>
                  <a:t>and candidates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𝑘</m:t>
                    </m:r>
                    <m:r>
                      <a:rPr lang="en-US" altLang="zh-HK" b="0" i="1" smtClean="0">
                        <a:latin typeface="Cambria Math"/>
                      </a:rPr>
                      <m:t>+1,…,</m:t>
                    </m:r>
                    <m:r>
                      <a:rPr lang="en-US" altLang="zh-HK" b="0" i="1" dirty="0" smtClean="0">
                        <a:latin typeface="Cambria Math"/>
                      </a:rPr>
                      <m:t>𝑖</m:t>
                    </m:r>
                    <m:r>
                      <a:rPr lang="en-US" altLang="zh-HK" b="0" i="1" dirty="0" smtClean="0">
                        <a:latin typeface="Cambria Math"/>
                      </a:rPr>
                      <m:t>−1</m:t>
                    </m:r>
                  </m:oMath>
                </a14:m>
                <a:r>
                  <a:rPr lang="zh-HK" altLang="en-US" dirty="0" smtClean="0"/>
                  <a:t> </a:t>
                </a:r>
                <a:r>
                  <a:rPr lang="en-US" altLang="zh-HK" dirty="0" smtClean="0"/>
                  <a:t>are all </a:t>
                </a:r>
                <a:r>
                  <a:rPr lang="en-US" altLang="zh-HK" dirty="0" smtClean="0">
                    <a:solidFill>
                      <a:srgbClr val="FF0000"/>
                    </a:solidFill>
                  </a:rPr>
                  <a:t>worse</a:t>
                </a:r>
                <a:r>
                  <a:rPr lang="en-US" altLang="zh-HK" dirty="0" smtClean="0"/>
                  <a:t> than the best one among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1,…,</m:t>
                    </m:r>
                    <m:r>
                      <a:rPr lang="en-US" altLang="zh-HK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HK" dirty="0" smtClean="0"/>
                  <a:t>.</a:t>
                </a:r>
              </a:p>
              <a:p>
                <a:pPr lvl="1"/>
                <a:r>
                  <a:rPr lang="en-US" altLang="zh-HK" dirty="0" smtClean="0"/>
                  <a:t>so that </a:t>
                </a:r>
                <a:r>
                  <a:rPr lang="en-US" altLang="zh-HK" dirty="0"/>
                  <a:t>candidates 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/>
                      </a:rPr>
                      <m:t>𝑘</m:t>
                    </m:r>
                    <m:r>
                      <a:rPr lang="en-US" altLang="zh-HK" i="1">
                        <a:latin typeface="Cambria Math"/>
                      </a:rPr>
                      <m:t>+1</m:t>
                    </m:r>
                  </m:oMath>
                </a14:m>
                <a:r>
                  <a:rPr lang="en-US" altLang="zh-HK" dirty="0"/>
                  <a:t>,…,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</a:rPr>
                      <m:t>𝑖</m:t>
                    </m:r>
                    <m:r>
                      <a:rPr lang="en-US" altLang="zh-HK" i="1" dirty="0">
                        <a:latin typeface="Cambria Math"/>
                      </a:rPr>
                      <m:t>−1</m:t>
                    </m:r>
                  </m:oMath>
                </a14:m>
                <a:r>
                  <a:rPr lang="zh-HK" altLang="en-US" dirty="0"/>
                  <a:t> </a:t>
                </a:r>
                <a:r>
                  <a:rPr lang="en-US" altLang="zh-HK" dirty="0" smtClean="0"/>
                  <a:t>are not hired.</a:t>
                </a:r>
              </a:p>
              <a:p>
                <a:pPr lvl="1"/>
                <a:r>
                  <a:rPr lang="en-US" altLang="zh-HK" dirty="0" smtClean="0"/>
                  <a:t>probability: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solidFill>
                          <a:srgbClr val="0000FF"/>
                        </a:solidFill>
                        <a:latin typeface="Cambria Math"/>
                      </a:rPr>
                      <m:t>𝑘</m:t>
                    </m:r>
                    <m:r>
                      <a:rPr lang="en-US" altLang="zh-HK" b="0" i="1" smtClean="0">
                        <a:solidFill>
                          <a:srgbClr val="0000FF"/>
                        </a:solidFill>
                        <a:latin typeface="Cambria Math"/>
                      </a:rPr>
                      <m:t>/(</m:t>
                    </m:r>
                    <m:r>
                      <a:rPr lang="en-US" altLang="zh-HK" b="0" i="1" smtClean="0">
                        <a:solidFill>
                          <a:srgbClr val="0000FF"/>
                        </a:solidFill>
                        <a:latin typeface="Cambria Math"/>
                      </a:rPr>
                      <m:t>𝑖</m:t>
                    </m:r>
                    <m:r>
                      <a:rPr lang="en-US" altLang="zh-HK" b="0" i="1" smtClean="0">
                        <a:solidFill>
                          <a:srgbClr val="0000FF"/>
                        </a:solidFill>
                        <a:latin typeface="Cambria Math"/>
                      </a:rPr>
                      <m:t>−1)</m:t>
                    </m:r>
                  </m:oMath>
                </a14:m>
                <a:r>
                  <a:rPr lang="en-US" altLang="zh-HK" dirty="0" smtClean="0"/>
                  <a:t>. (</a:t>
                </a:r>
                <a:r>
                  <a:rPr lang="en-US" altLang="zh-HK" i="1" dirty="0" smtClean="0">
                    <a:latin typeface="Times New Roman" pitchFamily="18" charset="0"/>
                    <a:cs typeface="Times New Roman" pitchFamily="18" charset="0"/>
                  </a:rPr>
                  <a:t>The best one among the first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𝑖</m:t>
                    </m:r>
                    <m:r>
                      <a:rPr lang="en-US" altLang="zh-HK" i="1" dirty="0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altLang="zh-HK" i="1" dirty="0" smtClean="0">
                    <a:latin typeface="Times New Roman" pitchFamily="18" charset="0"/>
                    <a:cs typeface="Times New Roman" pitchFamily="18" charset="0"/>
                  </a:rPr>
                  <a:t> appears in the first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HK" i="1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altLang="zh-HK" dirty="0" smtClean="0"/>
                  <a:t>)</a:t>
                </a:r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667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Putting together</a:t>
            </a:r>
            <a:endParaRPr lang="zh-HK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zh-HK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HK" b="1" i="1">
                            <a:latin typeface="Cambria Math"/>
                          </a:rPr>
                          <m:t>𝐏𝐫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H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HK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HK" i="1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zh-HK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altLang="zh-HK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K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HK" i="1"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en-US" altLang="zh-HK" b="0" i="1" smtClean="0">
                        <a:latin typeface="Cambria Math"/>
                      </a:rPr>
                      <m:t>⋅</m:t>
                    </m:r>
                    <m:f>
                      <m:fPr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K" i="1">
                            <a:latin typeface="Cambria Math"/>
                          </a:rPr>
                          <m:t>𝑘</m:t>
                        </m:r>
                      </m:num>
                      <m:den>
                        <m:r>
                          <a:rPr lang="en-US" altLang="zh-HK" i="1">
                            <a:latin typeface="Cambria Math"/>
                          </a:rPr>
                          <m:t>𝑖</m:t>
                        </m:r>
                        <m:r>
                          <a:rPr lang="en-US" altLang="zh-HK" i="1">
                            <a:latin typeface="Cambria Math"/>
                          </a:rPr>
                          <m:t>−1</m:t>
                        </m:r>
                      </m:den>
                    </m:f>
                    <m:r>
                      <a:rPr lang="en-US" altLang="zh-HK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K" i="1">
                            <a:latin typeface="Cambria Math"/>
                          </a:rPr>
                          <m:t>𝑘</m:t>
                        </m:r>
                      </m:num>
                      <m:den>
                        <m:r>
                          <a:rPr lang="en-US" altLang="zh-HK" b="0" i="1" smtClean="0">
                            <a:latin typeface="Cambria Math"/>
                          </a:rPr>
                          <m:t>𝑛</m:t>
                        </m:r>
                        <m:r>
                          <a:rPr lang="en-US" altLang="zh-HK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HK" i="1">
                            <a:latin typeface="Cambria Math"/>
                          </a:rPr>
                          <m:t>𝑖</m:t>
                        </m:r>
                        <m:r>
                          <a:rPr lang="en-US" altLang="zh-HK" i="1">
                            <a:latin typeface="Cambria Math"/>
                          </a:rPr>
                          <m:t>−1)</m:t>
                        </m:r>
                      </m:den>
                    </m:f>
                  </m:oMath>
                </a14:m>
                <a:r>
                  <a:rPr lang="en-US" altLang="zh-HK" dirty="0" smtClean="0"/>
                  <a:t>.</a:t>
                </a:r>
              </a:p>
              <a:p>
                <a:r>
                  <a:rPr lang="en-US" altLang="zh-HK" dirty="0" smtClean="0"/>
                  <a:t>So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HK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HK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𝐏𝐫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d>
                      </m:e>
                    </m:func>
                    <m:r>
                      <a:rPr lang="en-US" altLang="zh-HK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HK" i="1">
                            <a:latin typeface="Cambria Math"/>
                          </a:rPr>
                          <m:t>𝑖</m:t>
                        </m:r>
                        <m:r>
                          <a:rPr lang="en-US" altLang="zh-HK" i="1">
                            <a:latin typeface="Cambria Math"/>
                          </a:rPr>
                          <m:t>=</m:t>
                        </m:r>
                        <m:r>
                          <a:rPr lang="en-US" altLang="zh-HK" i="1">
                            <a:latin typeface="Cambria Math"/>
                          </a:rPr>
                          <m:t>𝑘</m:t>
                        </m:r>
                        <m:r>
                          <a:rPr lang="en-US" altLang="zh-HK" i="1">
                            <a:latin typeface="Cambria Math"/>
                          </a:rPr>
                          <m:t>+1</m:t>
                        </m:r>
                      </m:sub>
                      <m:sup>
                        <m:r>
                          <a:rPr lang="en-US" altLang="zh-HK" i="1">
                            <a:latin typeface="Cambria Math"/>
                          </a:rPr>
                          <m:t>𝑛</m:t>
                        </m:r>
                      </m:sup>
                      <m:e>
                        <m:func>
                          <m:funcPr>
                            <m:ctrlPr>
                              <a:rPr lang="en-US" altLang="zh-HK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zh-HK" b="1" i="1">
                                <a:latin typeface="Cambria Math"/>
                              </a:rPr>
                              <m:t>𝐏𝐫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HK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HK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i="1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HK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nary>
                  </m:oMath>
                </a14:m>
                <a:endParaRPr lang="en-US" altLang="zh-HK" dirty="0" smtClean="0"/>
              </a:p>
              <a:p>
                <a:pPr marL="0" indent="0">
                  <a:buNone/>
                </a:pPr>
                <a:r>
                  <a:rPr lang="en-US" altLang="zh-HK" dirty="0"/>
                  <a:t>	</a:t>
                </a:r>
                <a:r>
                  <a:rPr lang="en-US" altLang="zh-HK" dirty="0" smtClean="0"/>
                  <a:t>	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HK" i="1">
                            <a:latin typeface="Cambria Math"/>
                          </a:rPr>
                          <m:t>𝑖</m:t>
                        </m:r>
                        <m:r>
                          <a:rPr lang="en-US" altLang="zh-HK" i="1">
                            <a:latin typeface="Cambria Math"/>
                          </a:rPr>
                          <m:t>=</m:t>
                        </m:r>
                        <m:r>
                          <a:rPr lang="en-US" altLang="zh-HK" i="1">
                            <a:latin typeface="Cambria Math"/>
                          </a:rPr>
                          <m:t>𝑘</m:t>
                        </m:r>
                        <m:r>
                          <a:rPr lang="en-US" altLang="zh-HK" i="1">
                            <a:latin typeface="Cambria Math"/>
                          </a:rPr>
                          <m:t>+1</m:t>
                        </m:r>
                      </m:sub>
                      <m:sup>
                        <m:r>
                          <a:rPr lang="en-US" altLang="zh-HK" i="1">
                            <a:latin typeface="Cambria Math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US" altLang="zh-HK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HK" i="1">
                                <a:latin typeface="Cambria Math"/>
                              </a:rPr>
                              <m:t>𝑘</m:t>
                            </m:r>
                          </m:num>
                          <m:den>
                            <m:r>
                              <a:rPr lang="en-US" altLang="zh-HK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altLang="zh-HK" i="1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HK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altLang="zh-HK" i="1">
                                <a:latin typeface="Cambria Math"/>
                              </a:rPr>
                              <m:t>−1)</m:t>
                            </m:r>
                          </m:den>
                        </m:f>
                      </m:e>
                    </m:nary>
                  </m:oMath>
                </a14:m>
                <a:endParaRPr lang="en-US" altLang="zh-HK" dirty="0" smtClean="0"/>
              </a:p>
              <a:p>
                <a:pPr marL="0" indent="0">
                  <a:buNone/>
                </a:pPr>
                <a:r>
                  <a:rPr lang="en-US" altLang="zh-HK" dirty="0"/>
                  <a:t>	</a:t>
                </a:r>
                <a:r>
                  <a:rPr lang="en-US" altLang="zh-HK" dirty="0" smtClean="0"/>
                  <a:t>	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/>
                      </a:rPr>
                      <m:t>=</m:t>
                    </m:r>
                    <m:r>
                      <a:rPr lang="en-US" altLang="zh-HK" b="0" i="1" smtClean="0">
                        <a:latin typeface="Cambria Math"/>
                      </a:rPr>
                      <m:t>(</m:t>
                    </m:r>
                    <m:r>
                      <a:rPr lang="en-US" altLang="zh-HK" b="0" i="1" smtClean="0">
                        <a:latin typeface="Cambria Math"/>
                      </a:rPr>
                      <m:t>𝑘</m:t>
                    </m:r>
                    <m:r>
                      <a:rPr lang="en-US" altLang="zh-HK" b="0" i="1" smtClean="0">
                        <a:latin typeface="Cambria Math"/>
                      </a:rPr>
                      <m:t>/</m:t>
                    </m:r>
                    <m:r>
                      <a:rPr lang="en-US" altLang="zh-HK" b="0" i="1" smtClean="0">
                        <a:latin typeface="Cambria Math"/>
                      </a:rPr>
                      <m:t>𝑛</m:t>
                    </m:r>
                    <m:r>
                      <a:rPr lang="en-US" altLang="zh-HK" b="0" i="1" smtClean="0">
                        <a:latin typeface="Cambria Math"/>
                      </a:rPr>
                      <m:t>)</m:t>
                    </m:r>
                    <m:nary>
                      <m:naryPr>
                        <m:chr m:val="∑"/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HK" i="1">
                            <a:latin typeface="Cambria Math"/>
                          </a:rPr>
                          <m:t>𝑖</m:t>
                        </m:r>
                        <m:r>
                          <a:rPr lang="en-US" altLang="zh-HK" i="1">
                            <a:latin typeface="Cambria Math"/>
                          </a:rPr>
                          <m:t>=</m:t>
                        </m:r>
                        <m:r>
                          <a:rPr lang="en-US" altLang="zh-HK" i="1">
                            <a:latin typeface="Cambria Math"/>
                          </a:rPr>
                          <m:t>𝑘</m:t>
                        </m:r>
                      </m:sub>
                      <m:sup>
                        <m:r>
                          <a:rPr lang="en-US" altLang="zh-HK" i="1">
                            <a:latin typeface="Cambria Math"/>
                          </a:rPr>
                          <m:t>𝑛</m:t>
                        </m:r>
                        <m:r>
                          <a:rPr lang="en-US" altLang="zh-HK" b="0" i="1" smtClean="0">
                            <a:latin typeface="Cambria Math"/>
                          </a:rPr>
                          <m:t>−1</m:t>
                        </m:r>
                      </m:sup>
                      <m:e>
                        <m:r>
                          <a:rPr lang="en-US" altLang="zh-HK" b="0" i="1" smtClean="0">
                            <a:latin typeface="Cambria Math"/>
                          </a:rPr>
                          <m:t>(1</m:t>
                        </m:r>
                        <m:r>
                          <a:rPr lang="en-US" altLang="zh-HK" b="0" i="1">
                            <a:latin typeface="Cambria Math"/>
                          </a:rPr>
                          <m:t>/</m:t>
                        </m:r>
                        <m:r>
                          <a:rPr lang="en-US" altLang="zh-HK" b="0" i="1" smtClean="0">
                            <a:latin typeface="Cambria Math"/>
                          </a:rPr>
                          <m:t>𝑖</m:t>
                        </m:r>
                        <m:r>
                          <a:rPr lang="en-US" altLang="zh-HK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altLang="zh-HK" dirty="0" smtClean="0"/>
              </a:p>
              <a:p>
                <a:pPr marL="0" indent="0">
                  <a:buNone/>
                </a:pPr>
                <a:r>
                  <a:rPr lang="en-US" altLang="zh-HK" dirty="0"/>
                  <a:t>	</a:t>
                </a:r>
                <a:r>
                  <a:rPr lang="en-US" altLang="zh-HK" dirty="0" smtClean="0"/>
                  <a:t>	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solidFill>
                          <a:srgbClr val="FF0000"/>
                        </a:solidFill>
                        <a:latin typeface="Cambria Math"/>
                      </a:rPr>
                      <m:t>≈</m:t>
                    </m:r>
                    <m:r>
                      <a:rPr lang="en-US" altLang="zh-HK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altLang="zh-HK" i="1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  <m:r>
                      <a:rPr lang="en-US" altLang="zh-HK" i="1">
                        <a:solidFill>
                          <a:srgbClr val="FF0000"/>
                        </a:solidFill>
                        <a:latin typeface="Cambria Math"/>
                      </a:rPr>
                      <m:t>/</m:t>
                    </m:r>
                    <m:r>
                      <a:rPr lang="en-US" altLang="zh-HK" i="1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altLang="zh-HK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  <m:d>
                      <m:dPr>
                        <m:ctrlP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HK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HK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HK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HK" altLang="zh-HK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</m:func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func>
                          <m:funcPr>
                            <m:ctrlPr>
                              <a:rPr lang="en-US" altLang="zh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HK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HK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HK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altLang="zh-HK" dirty="0" smtClean="0"/>
                  <a:t>.</a:t>
                </a:r>
              </a:p>
              <a:p>
                <a:r>
                  <a:rPr lang="en-US" altLang="zh-HK" dirty="0" smtClean="0"/>
                  <a:t>Maximize this over all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𝑘</m:t>
                    </m:r>
                    <m:r>
                      <a:rPr lang="en-US" altLang="zh-HK" b="0" i="1" smtClean="0">
                        <a:latin typeface="Cambria Math"/>
                      </a:rPr>
                      <m:t>∈</m:t>
                    </m:r>
                    <m:r>
                      <m:rPr>
                        <m:lit/>
                      </m:rPr>
                      <a:rPr lang="en-US" altLang="zh-HK" b="0" i="1" smtClean="0">
                        <a:latin typeface="Cambria Math"/>
                      </a:rPr>
                      <m:t>{</m:t>
                    </m:r>
                    <m:r>
                      <a:rPr lang="en-US" altLang="zh-HK" b="0" i="1" smtClean="0">
                        <a:latin typeface="Cambria Math"/>
                      </a:rPr>
                      <m:t>1,…,</m:t>
                    </m:r>
                    <m:r>
                      <a:rPr lang="en-US" altLang="zh-HK" b="0" i="1" smtClean="0">
                        <a:latin typeface="Cambria Math"/>
                      </a:rPr>
                      <m:t>𝑛</m:t>
                    </m:r>
                    <m:r>
                      <m:rPr>
                        <m:lit/>
                      </m:rPr>
                      <a:rPr lang="en-US" altLang="zh-HK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zh-HK" altLang="en-US" dirty="0" smtClean="0"/>
                  <a:t> </a:t>
                </a:r>
                <a:r>
                  <a:rPr lang="en-US" altLang="zh-HK" dirty="0" smtClean="0"/>
                  <a:t>we get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𝑘</m:t>
                      </m:r>
                      <m:r>
                        <a:rPr lang="en-US" altLang="zh-HK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HK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HK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/</m:t>
                      </m:r>
                      <m:r>
                        <a:rPr lang="en-US" altLang="zh-HK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𝑒</m:t>
                      </m:r>
                      <m:r>
                        <a:rPr lang="en-US" altLang="zh-HK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≈0.368⋅</m:t>
                      </m:r>
                      <m:r>
                        <a:rPr lang="en-US" altLang="zh-HK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altLang="zh-HK" dirty="0" smtClean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altLang="zh-HK" dirty="0" smtClean="0"/>
                  <a:t>take derivative with respect to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HK" dirty="0" smtClean="0"/>
                  <a:t>, and set it equal to 0.</a:t>
                </a:r>
              </a:p>
              <a:p>
                <a:r>
                  <a:rPr lang="en-US" altLang="zh-HK" dirty="0" smtClean="0"/>
                  <a:t>And the success </a:t>
                </a:r>
                <a:r>
                  <a:rPr lang="en-US" altLang="zh-HK" dirty="0" smtClean="0">
                    <a:solidFill>
                      <a:srgbClr val="FF0000"/>
                    </a:solidFill>
                  </a:rPr>
                  <a:t>probability</a:t>
                </a:r>
                <a:r>
                  <a:rPr lang="en-US" altLang="zh-HK" dirty="0" smtClean="0"/>
                  <a:t> is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1/</m:t>
                    </m:r>
                    <m:r>
                      <a:rPr lang="en-US" altLang="zh-HK" b="0" i="1" smtClean="0">
                        <a:latin typeface="Cambria Math"/>
                      </a:rPr>
                      <m:t>𝑒</m:t>
                    </m:r>
                    <m:r>
                      <a:rPr lang="en-US" altLang="zh-HK" i="1" smtClean="0">
                        <a:solidFill>
                          <a:srgbClr val="FF0000"/>
                        </a:solidFill>
                        <a:latin typeface="Cambria Math"/>
                      </a:rPr>
                      <m:t>≈0.368</m:t>
                    </m:r>
                  </m:oMath>
                </a14:m>
                <a:r>
                  <a:rPr lang="en-US" altLang="zh-HK" dirty="0" smtClean="0"/>
                  <a:t>.</a:t>
                </a:r>
                <a:endParaRPr lang="zh-HK" alt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44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232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Summary for the Secretary problem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HK" dirty="0" smtClean="0"/>
                  <a:t>In the first strategy (</a:t>
                </a:r>
                <a:r>
                  <a:rPr lang="en-US" altLang="zh-HK" i="1" dirty="0" smtClean="0">
                    <a:latin typeface="Times New Roman" pitchFamily="18" charset="0"/>
                    <a:cs typeface="Times New Roman" pitchFamily="18" charset="0"/>
                  </a:rPr>
                  <a:t>always hire a better one</a:t>
                </a:r>
                <a:r>
                  <a:rPr lang="en-US" altLang="zh-HK" dirty="0" smtClean="0"/>
                  <a:t>) we hire around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HK" b="0" i="0" smtClean="0">
                        <a:solidFill>
                          <a:srgbClr val="FF0000"/>
                        </a:solidFill>
                        <a:latin typeface="Cambria Math"/>
                      </a:rPr>
                      <m:t>ln</m:t>
                    </m:r>
                    <m:r>
                      <a:rPr lang="en-US" altLang="zh-HK" b="0" i="1" smtClean="0">
                        <a:solidFill>
                          <a:srgbClr val="FF0000"/>
                        </a:solidFill>
                        <a:latin typeface="Cambria Math"/>
                      </a:rPr>
                      <m:t>⁡(</m:t>
                    </m:r>
                    <m:r>
                      <a:rPr lang="en-US" altLang="zh-HK" b="0" i="1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altLang="zh-HK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zh-HK" alt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HK" dirty="0" smtClean="0"/>
                  <a:t>times (in expectation).</a:t>
                </a:r>
              </a:p>
              <a:p>
                <a:endParaRPr lang="en-US" altLang="zh-HK" dirty="0" smtClean="0"/>
              </a:p>
              <a:p>
                <a:r>
                  <a:rPr lang="en-US" altLang="zh-HK" dirty="0" smtClean="0"/>
                  <a:t>In the second strategy (</a:t>
                </a:r>
                <a:r>
                  <a:rPr lang="en-US" altLang="zh-HK" i="1" dirty="0" smtClean="0">
                    <a:latin typeface="Times New Roman" pitchFamily="18" charset="0"/>
                    <a:cs typeface="Times New Roman" pitchFamily="18" charset="0"/>
                  </a:rPr>
                  <a:t>hire only once</a:t>
                </a:r>
                <a:r>
                  <a:rPr lang="en-US" altLang="zh-HK" smtClean="0"/>
                  <a:t>) we hire </a:t>
                </a:r>
                <a:r>
                  <a:rPr lang="en-US" altLang="zh-HK" dirty="0" smtClean="0"/>
                  <a:t>the best with probability </a:t>
                </a:r>
                <a14:m>
                  <m:oMath xmlns:m="http://schemas.openxmlformats.org/officeDocument/2006/math">
                    <m:r>
                      <a:rPr lang="en-US" altLang="zh-HK" i="1" smtClean="0">
                        <a:solidFill>
                          <a:srgbClr val="FF0000"/>
                        </a:solidFill>
                        <a:latin typeface="Cambria Math"/>
                      </a:rPr>
                      <m:t>≈0.368</m:t>
                    </m:r>
                  </m:oMath>
                </a14:m>
                <a:r>
                  <a:rPr lang="en-US" altLang="zh-HK" dirty="0" smtClean="0"/>
                  <a:t>.</a:t>
                </a:r>
              </a:p>
              <a:p>
                <a:pPr lvl="1"/>
                <a:r>
                  <a:rPr lang="en-US" altLang="zh-HK" dirty="0" smtClean="0"/>
                  <a:t>Reject the first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𝑘</m:t>
                    </m:r>
                    <m:r>
                      <a:rPr lang="en-US" altLang="zh-HK" b="0" i="0" smtClean="0">
                        <a:latin typeface="Cambria Math"/>
                      </a:rPr>
                      <m:t>=</m:t>
                    </m:r>
                    <m:r>
                      <a:rPr lang="en-US" altLang="zh-HK" i="1">
                        <a:latin typeface="Cambria Math"/>
                      </a:rPr>
                      <m:t>0.368</m:t>
                    </m:r>
                    <m:r>
                      <a:rPr lang="en-US" altLang="zh-HK" b="0" i="1" smtClean="0">
                        <a:latin typeface="Cambria Math"/>
                      </a:rPr>
                      <m:t>⋅</m:t>
                    </m:r>
                    <m:r>
                      <a:rPr lang="en-US" altLang="zh-HK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zh-HK" altLang="en-US" dirty="0" smtClean="0"/>
                  <a:t> </a:t>
                </a:r>
                <a:r>
                  <a:rPr lang="en-US" altLang="zh-HK" dirty="0" smtClean="0"/>
                  <a:t>candidates</a:t>
                </a:r>
              </a:p>
              <a:p>
                <a:pPr lvl="1"/>
                <a:r>
                  <a:rPr lang="en-US" altLang="zh-HK" dirty="0" smtClean="0"/>
                  <a:t>And in the rest hire the first one who beats all the first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HK" dirty="0" smtClean="0"/>
                  <a:t> ones.</a:t>
                </a:r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884" r="-192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031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Online vs. Offline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HK" dirty="0" smtClean="0"/>
              <a:t>Almost all algorithms we encountered in this course assume that the </a:t>
            </a:r>
            <a:r>
              <a:rPr lang="en-US" altLang="zh-HK" dirty="0" smtClean="0">
                <a:solidFill>
                  <a:srgbClr val="FF0000"/>
                </a:solidFill>
              </a:rPr>
              <a:t>entire input is given </a:t>
            </a:r>
            <a:r>
              <a:rPr lang="en-US" altLang="zh-HK" dirty="0" smtClean="0"/>
              <a:t>all at once.</a:t>
            </a:r>
          </a:p>
          <a:p>
            <a:r>
              <a:rPr lang="en-US" altLang="zh-HK" dirty="0" smtClean="0"/>
              <a:t>These are called offline algorithms.</a:t>
            </a:r>
          </a:p>
          <a:p>
            <a:r>
              <a:rPr lang="en-US" altLang="zh-HK" dirty="0" smtClean="0"/>
              <a:t>In Secretary problem.</a:t>
            </a:r>
          </a:p>
          <a:p>
            <a:pPr lvl="1"/>
            <a:r>
              <a:rPr lang="en-US" altLang="zh-HK" dirty="0" smtClean="0"/>
              <a:t>The input is given gradually.</a:t>
            </a:r>
          </a:p>
          <a:p>
            <a:pPr lvl="1"/>
            <a:r>
              <a:rPr lang="en-US" altLang="zh-HK" dirty="0" smtClean="0"/>
              <a:t>We need to respond to each candidate in time.</a:t>
            </a:r>
          </a:p>
          <a:p>
            <a:pPr lvl="1"/>
            <a:r>
              <a:rPr lang="en-US" altLang="zh-HK" dirty="0" smtClean="0"/>
              <a:t>We care about our performance compared to the best one in hindsight.</a:t>
            </a:r>
          </a:p>
          <a:p>
            <a:pPr lvl="2"/>
            <a:r>
              <a:rPr lang="en-US" altLang="zh-HK" dirty="0" smtClean="0"/>
              <a:t>Namely the best one by an offline algorithm.</a:t>
            </a:r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296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Online algorithms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The input is </a:t>
            </a:r>
            <a:r>
              <a:rPr lang="en-US" altLang="zh-HK" dirty="0" smtClean="0">
                <a:solidFill>
                  <a:srgbClr val="FF0000"/>
                </a:solidFill>
              </a:rPr>
              <a:t>revealed in parts</a:t>
            </a:r>
            <a:r>
              <a:rPr lang="en-US" altLang="zh-HK" dirty="0" smtClean="0"/>
              <a:t>.</a:t>
            </a:r>
            <a:endParaRPr lang="en-US" altLang="zh-HK" dirty="0"/>
          </a:p>
          <a:p>
            <a:r>
              <a:rPr lang="en-US" altLang="zh-HK" dirty="0" smtClean="0"/>
              <a:t>An online algorithm needs to </a:t>
            </a:r>
            <a:r>
              <a:rPr lang="en-US" altLang="zh-HK" dirty="0" smtClean="0">
                <a:solidFill>
                  <a:srgbClr val="FF0000"/>
                </a:solidFill>
              </a:rPr>
              <a:t>respond</a:t>
            </a:r>
            <a:r>
              <a:rPr lang="en-US" altLang="zh-HK" dirty="0" smtClean="0"/>
              <a:t> to each part (of the input) upon its arrival.</a:t>
            </a:r>
          </a:p>
          <a:p>
            <a:r>
              <a:rPr lang="en-US" altLang="zh-HK" dirty="0" smtClean="0"/>
              <a:t>The responding actions </a:t>
            </a:r>
            <a:r>
              <a:rPr lang="en-US" altLang="zh-HK" dirty="0" smtClean="0">
                <a:solidFill>
                  <a:srgbClr val="FF0000"/>
                </a:solidFill>
              </a:rPr>
              <a:t>cannot be canceled/revoked</a:t>
            </a:r>
            <a:r>
              <a:rPr lang="en-US" altLang="zh-HK" dirty="0" smtClean="0"/>
              <a:t> later.</a:t>
            </a:r>
            <a:endParaRPr lang="en-US" altLang="zh-HK" dirty="0"/>
          </a:p>
          <a:p>
            <a:r>
              <a:rPr lang="en-US" altLang="zh-HK" dirty="0"/>
              <a:t>We care about </a:t>
            </a:r>
            <a:r>
              <a:rPr lang="en-US" altLang="zh-HK" dirty="0" smtClean="0"/>
              <a:t>the </a:t>
            </a:r>
            <a:r>
              <a:rPr lang="en-US" altLang="zh-HK" dirty="0" smtClean="0">
                <a:solidFill>
                  <a:srgbClr val="FF0000"/>
                </a:solidFill>
              </a:rPr>
              <a:t>competitive ratio</a:t>
            </a:r>
            <a:r>
              <a:rPr lang="en-US" altLang="zh-HK" dirty="0" smtClean="0"/>
              <a:t>, which compares the performance of an online algorithm to that of the </a:t>
            </a:r>
            <a:r>
              <a:rPr lang="en-US" altLang="zh-HK" dirty="0"/>
              <a:t>best </a:t>
            </a:r>
            <a:r>
              <a:rPr lang="en-US" altLang="zh-HK" dirty="0" smtClean="0"/>
              <a:t>offline algorithm.</a:t>
            </a:r>
          </a:p>
          <a:p>
            <a:pPr lvl="1"/>
            <a:r>
              <a:rPr lang="en-US" altLang="zh-HK" dirty="0" smtClean="0"/>
              <a:t>Offline: the entire input is given beforehand.</a:t>
            </a:r>
            <a:endParaRPr lang="en-US" altLang="zh-HK" dirty="0"/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491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dirty="0" smtClean="0"/>
              <a:t>Ski rental problem</a:t>
            </a:r>
            <a:endParaRPr lang="zh-HK" alt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FFF3F4E-F2C4-4BDB-ACCB-A3F7799A1256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721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Ski rental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HK" dirty="0" smtClean="0"/>
                  <a:t>A person goes to a ski resort for a long vacation. </a:t>
                </a:r>
              </a:p>
              <a:p>
                <a:r>
                  <a:rPr lang="en-US" altLang="zh-HK" dirty="0" smtClean="0"/>
                  <a:t>Two choices everyday:</a:t>
                </a:r>
              </a:p>
              <a:p>
                <a:pPr lvl="1"/>
                <a:r>
                  <a:rPr lang="en-US" altLang="zh-HK" dirty="0" smtClean="0">
                    <a:solidFill>
                      <a:srgbClr val="0000FF"/>
                    </a:solidFill>
                  </a:rPr>
                  <a:t>Rent</a:t>
                </a:r>
                <a:r>
                  <a:rPr lang="en-US" altLang="zh-HK" dirty="0" smtClean="0"/>
                  <a:t> a ski: $1 per day.</a:t>
                </a:r>
              </a:p>
              <a:p>
                <a:pPr lvl="1"/>
                <a:r>
                  <a:rPr lang="en-US" altLang="zh-HK" dirty="0" smtClean="0">
                    <a:solidFill>
                      <a:srgbClr val="FF0000"/>
                    </a:solidFill>
                  </a:rPr>
                  <a:t>Buy</a:t>
                </a:r>
                <a:r>
                  <a:rPr lang="en-US" altLang="zh-HK" dirty="0" smtClean="0"/>
                  <a:t> a ski: $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altLang="zh-HK" dirty="0" smtClean="0"/>
                  <a:t> once.</a:t>
                </a:r>
              </a:p>
              <a:p>
                <a:r>
                  <a:rPr lang="en-US" altLang="zh-HK" dirty="0" smtClean="0"/>
                  <a:t>An unknown factor: the number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HK" dirty="0" smtClean="0"/>
                  <a:t> of remaining days for ski in this season. </a:t>
                </a:r>
              </a:p>
              <a:p>
                <a:pPr lvl="1"/>
                <a:r>
                  <a:rPr lang="en-US" altLang="zh-HK" dirty="0" smtClean="0"/>
                  <a:t>When snow melts, the ski resort closes.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709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Offline algorithm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HK" dirty="0" smtClean="0"/>
                  <a:t>If we had known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HK" dirty="0" smtClean="0"/>
                  <a:t>, then it’s easy.</a:t>
                </a:r>
              </a:p>
              <a:p>
                <a:pPr lvl="1"/>
                <a:r>
                  <a:rPr lang="en-US" altLang="zh-HK" dirty="0" smtClean="0"/>
                  <a:t>If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solidFill>
                          <a:srgbClr val="0000FF"/>
                        </a:solidFill>
                        <a:latin typeface="Cambria Math"/>
                      </a:rPr>
                      <m:t>𝑘</m:t>
                    </m:r>
                    <m:r>
                      <a:rPr lang="en-US" altLang="zh-HK" b="0" i="1" smtClean="0">
                        <a:solidFill>
                          <a:srgbClr val="0000FF"/>
                        </a:solidFill>
                        <a:latin typeface="Cambria Math"/>
                      </a:rPr>
                      <m:t>&lt;</m:t>
                    </m:r>
                    <m:r>
                      <a:rPr lang="en-US" altLang="zh-HK" b="0" i="1" smtClean="0">
                        <a:solidFill>
                          <a:srgbClr val="0000FF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en-US" altLang="zh-HK" dirty="0" smtClean="0"/>
                  <a:t>, then we should rent everyday. The total cost is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HK" dirty="0" smtClean="0"/>
                  <a:t>.</a:t>
                </a:r>
              </a:p>
              <a:p>
                <a:pPr lvl="1"/>
                <a:r>
                  <a:rPr lang="en-US" altLang="zh-HK" dirty="0" smtClean="0"/>
                  <a:t>If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solidFill>
                          <a:srgbClr val="0000FF"/>
                        </a:solidFill>
                        <a:latin typeface="Cambria Math"/>
                      </a:rPr>
                      <m:t>𝑘</m:t>
                    </m:r>
                    <m:r>
                      <a:rPr lang="en-US" altLang="zh-HK" b="0" i="1" smtClean="0">
                        <a:solidFill>
                          <a:srgbClr val="0000FF"/>
                        </a:solidFill>
                        <a:latin typeface="Cambria Math"/>
                      </a:rPr>
                      <m:t>≥</m:t>
                    </m:r>
                    <m:r>
                      <a:rPr lang="en-US" altLang="zh-HK" b="0" i="1" smtClean="0">
                        <a:solidFill>
                          <a:srgbClr val="0000FF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en-US" altLang="zh-HK" dirty="0" smtClean="0"/>
                  <a:t>, then we should buy on day 1. The total cost is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solidFill>
                          <a:srgbClr val="FF0000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en-US" altLang="zh-HK" dirty="0" smtClean="0"/>
                  <a:t>.</a:t>
                </a:r>
              </a:p>
              <a:p>
                <a:r>
                  <a:rPr lang="en-US" altLang="zh-HK" dirty="0" smtClean="0"/>
                  <a:t>In any case, the cost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HK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min</m:t>
                        </m:r>
                      </m:fName>
                      <m:e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{</m:t>
                        </m:r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}</m:t>
                        </m:r>
                      </m:e>
                    </m:func>
                  </m:oMath>
                </a14:m>
                <a:r>
                  <a:rPr lang="en-US" altLang="zh-HK" dirty="0" smtClean="0"/>
                  <a:t>.</a:t>
                </a:r>
              </a:p>
              <a:p>
                <a:r>
                  <a:rPr lang="en-US" altLang="zh-HK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Question</a:t>
                </a:r>
                <a:r>
                  <a:rPr lang="en-US" altLang="zh-HK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altLang="zh-HK" i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Without </a:t>
                </a:r>
                <a:r>
                  <a:rPr lang="en-US" altLang="zh-HK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knowing </a:t>
                </a:r>
                <a14:m>
                  <m:oMath xmlns:m="http://schemas.openxmlformats.org/officeDocument/2006/math">
                    <m:r>
                      <a:rPr lang="en-US" altLang="zh-HK" i="1">
                        <a:solidFill>
                          <a:srgbClr val="0000FF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HK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how </a:t>
                </a:r>
                <a:r>
                  <a:rPr lang="en-US" altLang="zh-HK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make decision every </a:t>
                </a:r>
                <a:r>
                  <a:rPr lang="en-US" altLang="zh-HK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day?</a:t>
                </a:r>
              </a:p>
              <a:p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063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dirty="0" smtClean="0"/>
              <a:t>Secretary hiring problem</a:t>
            </a:r>
            <a:endParaRPr lang="zh-HK" alt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FFF3F4E-F2C4-4BDB-ACCB-A3F7799A1256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655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Deterministic algorithm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HK" dirty="0" smtClean="0"/>
                  <a:t>There is a simple deterministic algorithm </a:t>
                </a:r>
                <a:r>
                  <a:rPr lang="en-US" altLang="zh-HK" dirty="0" err="1" smtClean="0"/>
                  <a:t>s.t.</a:t>
                </a:r>
                <a:r>
                  <a:rPr lang="en-US" altLang="zh-HK" dirty="0" smtClean="0"/>
                  <a:t> our cost is at </a:t>
                </a:r>
                <a:r>
                  <a:rPr lang="en-US" altLang="zh-HK" dirty="0"/>
                  <a:t>most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2⋅</m:t>
                    </m:r>
                    <m:func>
                      <m:funcPr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HK" b="0" i="0" smtClean="0">
                            <a:latin typeface="Cambria Math"/>
                          </a:rPr>
                          <m:t>min</m:t>
                        </m:r>
                      </m:fName>
                      <m:e>
                        <m:r>
                          <a:rPr lang="en-US" altLang="zh-HK" b="0" i="1" smtClean="0">
                            <a:latin typeface="Cambria Math"/>
                          </a:rPr>
                          <m:t>{</m:t>
                        </m:r>
                        <m:r>
                          <a:rPr lang="en-US" altLang="zh-HK" b="0" i="1" smtClean="0">
                            <a:latin typeface="Cambria Math"/>
                          </a:rPr>
                          <m:t>𝑘</m:t>
                        </m:r>
                        <m:r>
                          <a:rPr lang="en-US" altLang="zh-HK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HK" b="0" i="1" smtClean="0">
                            <a:latin typeface="Cambria Math"/>
                          </a:rPr>
                          <m:t>𝐵</m:t>
                        </m:r>
                        <m:r>
                          <a:rPr lang="en-US" altLang="zh-HK" b="0" i="1" smtClean="0">
                            <a:latin typeface="Cambria Math"/>
                          </a:rPr>
                          <m:t>}</m:t>
                        </m:r>
                      </m:e>
                    </m:func>
                  </m:oMath>
                </a14:m>
                <a:r>
                  <a:rPr lang="en-US" altLang="zh-HK" dirty="0" smtClean="0"/>
                  <a:t>.</a:t>
                </a:r>
              </a:p>
              <a:p>
                <a:pPr lvl="1"/>
                <a:r>
                  <a:rPr lang="en-US" altLang="zh-HK" dirty="0" smtClean="0"/>
                  <a:t>We then say that the algorithm has a </a:t>
                </a:r>
                <a:r>
                  <a:rPr lang="en-US" altLang="zh-HK" dirty="0" smtClean="0">
                    <a:solidFill>
                      <a:srgbClr val="FF0000"/>
                    </a:solidFill>
                  </a:rPr>
                  <a:t>competitive ratio </a:t>
                </a:r>
                <a:r>
                  <a:rPr lang="en-US" altLang="zh-HK" dirty="0" smtClean="0"/>
                  <a:t>of 2.</a:t>
                </a:r>
                <a:endParaRPr lang="zh-HK" altLang="en-US" dirty="0"/>
              </a:p>
              <a:p>
                <a:r>
                  <a:rPr lang="en-US" altLang="zh-HK" dirty="0" smtClean="0"/>
                  <a:t>Algorithm:</a:t>
                </a:r>
                <a:br>
                  <a:rPr lang="en-US" altLang="zh-HK" dirty="0" smtClean="0"/>
                </a:br>
                <a:r>
                  <a:rPr lang="en-US" altLang="zh-HK" dirty="0" smtClean="0"/>
                  <a:t>On each day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𝑗</m:t>
                    </m:r>
                    <m:r>
                      <a:rPr lang="en-US" altLang="zh-HK" b="0" i="1" dirty="0" smtClean="0">
                        <a:latin typeface="Cambria Math"/>
                      </a:rPr>
                      <m:t>&lt;</m:t>
                    </m:r>
                    <m:r>
                      <a:rPr lang="en-US" altLang="zh-HK" b="0" i="1" dirty="0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altLang="zh-HK" dirty="0" smtClean="0"/>
                  <a:t>, rent.</a:t>
                </a:r>
                <a:br>
                  <a:rPr lang="en-US" altLang="zh-HK" dirty="0" smtClean="0"/>
                </a:br>
                <a:r>
                  <a:rPr lang="en-US" altLang="zh-HK" dirty="0" smtClean="0"/>
                  <a:t>On day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altLang="zh-HK" dirty="0" smtClean="0"/>
                  <a:t>, buy.</a:t>
                </a:r>
              </a:p>
              <a:p>
                <a:r>
                  <a:rPr lang="en-US" altLang="zh-HK" dirty="0" smtClean="0"/>
                  <a:t>If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𝑘</m:t>
                    </m:r>
                    <m:r>
                      <a:rPr lang="en-US" altLang="zh-HK" b="0" i="1" smtClean="0">
                        <a:latin typeface="Cambria Math"/>
                      </a:rPr>
                      <m:t>&lt;</m:t>
                    </m:r>
                    <m:r>
                      <a:rPr lang="en-US" altLang="zh-HK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altLang="zh-HK" dirty="0" smtClean="0"/>
                  <a:t>, then our cost is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HK" dirty="0" smtClean="0"/>
                  <a:t>, which is optimal.</a:t>
                </a:r>
              </a:p>
              <a:p>
                <a:r>
                  <a:rPr lang="en-US" altLang="zh-HK" dirty="0" smtClean="0"/>
                  <a:t>If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𝑘</m:t>
                    </m:r>
                    <m:r>
                      <a:rPr lang="en-US" altLang="zh-HK" b="0" i="1" smtClean="0">
                        <a:latin typeface="Cambria Math"/>
                      </a:rPr>
                      <m:t>≥</m:t>
                    </m:r>
                    <m:r>
                      <a:rPr lang="en-US" altLang="zh-HK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altLang="zh-HK" dirty="0" smtClean="0"/>
                  <a:t>, then our cost is </a:t>
                </a:r>
                <a:r>
                  <a:rPr lang="en-US" altLang="zh-HK" b="0" i="1" dirty="0" smtClean="0">
                    <a:latin typeface="Cambria Math"/>
                  </a:rPr>
                  <a:t/>
                </a:r>
                <a:br>
                  <a:rPr lang="en-US" altLang="zh-HK" b="0" i="1" dirty="0" smtClean="0">
                    <a:latin typeface="Cambria Math"/>
                  </a:rPr>
                </a:br>
                <a:r>
                  <a:rPr lang="en-US" altLang="zh-HK" b="0" i="1" dirty="0" smtClean="0">
                    <a:latin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𝐵</m:t>
                    </m:r>
                    <m:r>
                      <a:rPr lang="en-US" altLang="zh-HK" b="0" i="1" smtClean="0">
                        <a:latin typeface="Cambria Math"/>
                      </a:rPr>
                      <m:t>−1+</m:t>
                    </m:r>
                    <m:r>
                      <a:rPr lang="en-US" altLang="zh-HK" b="0" i="1" smtClean="0">
                        <a:latin typeface="Cambria Math"/>
                      </a:rPr>
                      <m:t>𝐵</m:t>
                    </m:r>
                    <m:r>
                      <a:rPr lang="en-US" altLang="zh-HK" b="0" i="1" smtClean="0">
                        <a:latin typeface="Cambria Math"/>
                      </a:rPr>
                      <m:t>=2</m:t>
                    </m:r>
                    <m:r>
                      <a:rPr lang="en-US" altLang="zh-HK" b="0" i="1" smtClean="0">
                        <a:latin typeface="Cambria Math"/>
                      </a:rPr>
                      <m:t>𝐵</m:t>
                    </m:r>
                    <m:r>
                      <a:rPr lang="en-US" altLang="zh-HK" b="0" i="1" smtClean="0">
                        <a:latin typeface="Cambria Math"/>
                      </a:rPr>
                      <m:t>−1&lt;2</m:t>
                    </m:r>
                    <m:r>
                      <a:rPr lang="en-US" altLang="zh-HK" b="0" i="1" smtClean="0">
                        <a:latin typeface="Cambria Math"/>
                      </a:rPr>
                      <m:t>𝐵</m:t>
                    </m:r>
                    <m:r>
                      <a:rPr lang="en-US" altLang="zh-HK" b="0" i="1" smtClean="0">
                        <a:latin typeface="Cambria Math"/>
                      </a:rPr>
                      <m:t>=2⋅</m:t>
                    </m:r>
                    <m:func>
                      <m:funcPr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HK" b="0" i="0" smtClean="0">
                            <a:latin typeface="Cambria Math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HK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HK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altLang="zh-HK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HK" b="0" i="1" smtClean="0">
                                <a:latin typeface="Cambria Math"/>
                              </a:rPr>
                              <m:t>𝐵</m:t>
                            </m:r>
                          </m:e>
                        </m:d>
                      </m:e>
                    </m:func>
                  </m:oMath>
                </a14:m>
                <a:r>
                  <a:rPr lang="en-US" altLang="zh-HK" dirty="0" smtClean="0"/>
                  <a:t> </a:t>
                </a:r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282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775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Randomized algorithm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HK" dirty="0" smtClean="0"/>
                  <a:t>It turns out to exist a randomized algorithm with a competitive ratio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K" b="0" i="1" smtClean="0">
                            <a:latin typeface="Cambria Math"/>
                          </a:rPr>
                          <m:t>𝑒</m:t>
                        </m:r>
                      </m:num>
                      <m:den>
                        <m:r>
                          <a:rPr lang="en-US" altLang="zh-HK" b="0" i="1" smtClean="0">
                            <a:latin typeface="Cambria Math"/>
                          </a:rPr>
                          <m:t>𝑒</m:t>
                        </m:r>
                        <m:r>
                          <a:rPr lang="en-US" altLang="zh-HK" b="0" i="1" smtClean="0">
                            <a:latin typeface="Cambria Math"/>
                          </a:rPr>
                          <m:t>−1</m:t>
                        </m:r>
                      </m:den>
                    </m:f>
                    <m:r>
                      <a:rPr lang="en-US" altLang="zh-HK" b="0" i="1" smtClean="0">
                        <a:latin typeface="Cambria Math"/>
                      </a:rPr>
                      <m:t>≈1.58</m:t>
                    </m:r>
                  </m:oMath>
                </a14:m>
                <a:endParaRPr lang="en-US" altLang="zh-HK" dirty="0" smtClean="0"/>
              </a:p>
              <a:p>
                <a:endParaRPr lang="en-US" altLang="zh-HK" dirty="0" smtClean="0"/>
              </a:p>
              <a:p>
                <a:r>
                  <a:rPr lang="en-US" altLang="zh-HK" dirty="0" smtClean="0"/>
                  <a:t>The algorithm uses integer programming and linear programming.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 r="-163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73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Integer programming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altLang="zh-HK" dirty="0" smtClean="0"/>
                  <a:t>There is an integer programming to solve the offline version of the ski-rental problem.</a:t>
                </a:r>
              </a:p>
              <a:p>
                <a:r>
                  <a:rPr lang="en-US" altLang="zh-HK" b="0" i="0" dirty="0" smtClean="0"/>
                  <a:t>We introduce variables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𝑥</m:t>
                    </m:r>
                    <m:r>
                      <a:rPr lang="en-US" altLang="zh-HK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altLang="zh-HK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altLang="zh-HK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HK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altLang="zh-HK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altLang="zh-HK" b="0" i="1" smtClean="0">
                        <a:latin typeface="Cambria Math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i="1">
                            <a:latin typeface="Cambria Math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altLang="zh-HK" b="0" i="0" dirty="0" smtClean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HK" b="0" i="0" dirty="0" smtClean="0"/>
                  <a:t>: indicate whether we eventually buy it.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HK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HK" b="0" i="0" dirty="0" smtClean="0"/>
                  <a:t>: indicate whether we rent on day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HK" b="0" i="0" dirty="0" smtClean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HK" dirty="0" smtClean="0"/>
                  <a:t>:</a:t>
                </a:r>
                <a:r>
                  <a:rPr lang="en-US" altLang="zh-HK" dirty="0"/>
                  <a:t> </a:t>
                </a:r>
                <a:r>
                  <a:rPr lang="en-US" altLang="zh-HK" dirty="0" smtClean="0"/>
                  <a:t>the unknown number of </a:t>
                </a:r>
                <a:r>
                  <a:rPr lang="en-US" altLang="zh-HK" dirty="0"/>
                  <a:t>remaining days for </a:t>
                </a:r>
                <a:r>
                  <a:rPr lang="en-US" altLang="zh-HK" dirty="0" smtClean="0"/>
                  <a:t>ski.</a:t>
                </a:r>
                <a:endParaRPr lang="en-US" altLang="zh-HK" b="0" i="0" dirty="0" smtClean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HK" b="0" i="0" smtClean="0">
                        <a:solidFill>
                          <a:srgbClr val="FF0000"/>
                        </a:solidFill>
                        <a:latin typeface="Cambria Math"/>
                      </a:rPr>
                      <m:t>IP</m:t>
                    </m:r>
                    <m:r>
                      <a:rPr lang="en-US" altLang="zh-HK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altLang="zh-HK" b="0" i="1" dirty="0" smtClean="0">
                    <a:latin typeface="Cambria Math"/>
                  </a:rPr>
                  <a:t/>
                </a:r>
                <a:br>
                  <a:rPr lang="en-US" altLang="zh-HK" b="0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sty m:val="p"/>
                            </m:rPr>
                            <a:rPr lang="en-US" altLang="zh-HK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min</m:t>
                          </m:r>
                        </m:e>
                        <m:e>
                          <m:r>
                            <a:rPr lang="en-US" altLang="zh-HK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𝐵</m:t>
                          </m:r>
                          <m:r>
                            <a:rPr lang="en-US" altLang="zh-HK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⋅</m:t>
                          </m:r>
                          <m:r>
                            <a:rPr lang="en-US" altLang="zh-HK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altLang="zh-HK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en-US" altLang="zh-HK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HK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altLang="zh-HK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HK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HK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zh-HK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  <m:e/>
                      </m:mr>
                      <m:mr>
                        <m:e>
                          <m:r>
                            <a:rPr lang="en-US" altLang="zh-HK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altLang="zh-HK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altLang="zh-HK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altLang="zh-HK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.</m:t>
                          </m:r>
                        </m:e>
                        <m:e>
                          <m:r>
                            <a:rPr lang="en-US" altLang="zh-HK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altLang="zh-HK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HK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HK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HK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≥1,</m:t>
                          </m:r>
                          <m:r>
                            <a:rPr lang="en-US" altLang="zh-HK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        </m:t>
                          </m:r>
                        </m:e>
                        <m:e>
                          <m:r>
                            <a:rPr lang="en-US" altLang="zh-HK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∀</m:t>
                          </m:r>
                          <m:r>
                            <a:rPr lang="en-US" altLang="zh-HK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altLang="zh-HK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HK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HK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</m:e>
                      </m:mr>
                      <m:mr>
                        <m:e/>
                        <m:e>
                          <m:r>
                            <a:rPr lang="en-US" altLang="zh-HK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altLang="zh-HK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HK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HK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HK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∈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altLang="zh-HK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HK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0,1</m:t>
                              </m:r>
                            </m:e>
                          </m:d>
                          <m:r>
                            <a:rPr lang="en-US" altLang="zh-HK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   </m:t>
                          </m:r>
                        </m:e>
                        <m:e>
                          <m:r>
                            <a:rPr lang="en-US" altLang="zh-HK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∀</m:t>
                          </m:r>
                          <m:r>
                            <a:rPr lang="en-US" altLang="zh-HK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altLang="zh-HK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HK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HK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</m:e>
                      </m:mr>
                    </m:m>
                  </m:oMath>
                </a14:m>
                <a:r>
                  <a:rPr lang="en-US" altLang="zh-HK" b="0" i="1" dirty="0" smtClean="0">
                    <a:latin typeface="Cambria Math"/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t="-3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578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Solution 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HK" dirty="0" smtClean="0"/>
                  <a:t>It’s not hard to see that the optimal solution to the IP is</a:t>
                </a:r>
                <a:br>
                  <a:rPr lang="en-US" altLang="zh-HK" dirty="0" smtClean="0"/>
                </a:b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HK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HK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zh-HK" i="1">
                                  <a:latin typeface="Cambria Math"/>
                                </a:rPr>
                                <m:t>=0,</m:t>
                              </m:r>
                              <m:sSub>
                                <m:sSubPr>
                                  <m:ctrlPr>
                                    <a:rPr lang="en-US" altLang="zh-HK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HK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zh-HK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altLang="zh-HK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altLang="zh-HK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altLang="zh-HK" b="0" i="1" smtClean="0">
                                  <a:latin typeface="Cambria Math"/>
                                </a:rPr>
                                <m:t>,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altLang="zh-HK" b="0" i="0" smtClean="0">
                                  <a:latin typeface="Cambria Math"/>
                                </a:rPr>
                                <m:t>if</m:t>
                              </m:r>
                              <m:r>
                                <a:rPr lang="en-US" altLang="zh-HK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zh-HK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altLang="zh-HK" i="1"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 altLang="zh-HK" i="1">
                                  <a:latin typeface="Cambria Math"/>
                                </a:rPr>
                                <m:t>𝐵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HK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zh-HK" i="1">
                                  <a:latin typeface="Cambria Math"/>
                                </a:rPr>
                                <m:t>=1,</m:t>
                              </m:r>
                              <m:sSub>
                                <m:sSubPr>
                                  <m:ctrlPr>
                                    <a:rPr lang="en-US" altLang="zh-HK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zh-HK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HK" i="1">
                                  <a:latin typeface="Cambria Math"/>
                                </a:rPr>
                                <m:t>=0</m:t>
                              </m:r>
                              <m:r>
                                <a:rPr lang="en-US" altLang="zh-HK" b="0" i="1" smtClean="0">
                                  <a:latin typeface="Cambria Math"/>
                                </a:rPr>
                                <m:t>,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altLang="zh-HK" b="0" i="0" smtClean="0">
                                  <a:latin typeface="Cambria Math"/>
                                </a:rPr>
                                <m:t>if</m:t>
                              </m:r>
                              <m:r>
                                <a:rPr lang="en-US" altLang="zh-HK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zh-HK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altLang="zh-HK" i="1">
                                  <a:latin typeface="Cambria Math"/>
                                </a:rPr>
                                <m:t>≥</m:t>
                              </m:r>
                              <m:r>
                                <a:rPr lang="en-US" altLang="zh-HK" i="1">
                                  <a:latin typeface="Cambria Math"/>
                                </a:rPr>
                                <m:t>𝐵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HK" dirty="0" smtClean="0"/>
                  <a:t/>
                </a:r>
                <a:br>
                  <a:rPr lang="en-US" altLang="zh-HK" dirty="0" smtClean="0"/>
                </a:br>
                <a:endParaRPr lang="en-US" altLang="zh-HK" dirty="0" smtClean="0"/>
              </a:p>
              <a:p>
                <a:pPr lvl="1"/>
                <a:r>
                  <a:rPr lang="en-US" altLang="zh-HK" dirty="0" smtClean="0"/>
                  <a:t>same as the previous optimal solution for the offline problem. </a:t>
                </a:r>
                <a:endParaRPr lang="zh-HK" altLang="en-US" dirty="0" smtClean="0"/>
              </a:p>
              <a:p>
                <a:r>
                  <a:rPr lang="en-US" altLang="zh-HK" dirty="0" smtClean="0"/>
                  <a:t>So the IP does solve the offline problem. </a:t>
                </a:r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93" t="-1750" r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741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Relaxation 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altLang="zh-HK" dirty="0" smtClean="0"/>
                  <a:t>Relax it to LP.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HK" smtClean="0">
                        <a:solidFill>
                          <a:schemeClr val="tx1"/>
                        </a:solidFill>
                        <a:latin typeface="Cambria Math"/>
                      </a:rPr>
                      <m:t>IP</m:t>
                    </m:r>
                    <m:r>
                      <a:rPr lang="en-US" altLang="zh-HK" i="1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</m:oMath>
                </a14:m>
                <a:r>
                  <a:rPr lang="en-US" altLang="zh-HK" i="1" dirty="0">
                    <a:solidFill>
                      <a:schemeClr val="tx1"/>
                    </a:solidFill>
                    <a:latin typeface="Cambria Math"/>
                  </a:rPr>
                  <a:t/>
                </a:r>
                <a:br>
                  <a:rPr lang="en-US" altLang="zh-HK" i="1" dirty="0">
                    <a:solidFill>
                      <a:schemeClr val="tx1"/>
                    </a:solidFill>
                    <a:latin typeface="Cambria Math"/>
                  </a:rPr>
                </a:b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en-US" altLang="zh-HK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sty m:val="p"/>
                            </m:rPr>
                            <a:rPr lang="en-US" altLang="zh-HK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min</m:t>
                          </m:r>
                        </m:e>
                        <m:e>
                          <m:r>
                            <a:rPr lang="en-US" altLang="zh-HK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𝐵</m:t>
                          </m:r>
                          <m:r>
                            <a:rPr lang="en-US" altLang="zh-HK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⋅</m:t>
                          </m:r>
                          <m:r>
                            <a:rPr lang="en-US" altLang="zh-HK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altLang="zh-HK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en-US" altLang="zh-HK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HK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altLang="zh-HK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HK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HK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zh-HK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  <m:e/>
                      </m:mr>
                      <m:mr>
                        <m:e>
                          <m:r>
                            <a:rPr lang="en-US" altLang="zh-HK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altLang="zh-HK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altLang="zh-HK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altLang="zh-HK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</m:e>
                        <m:e>
                          <m:r>
                            <a:rPr lang="en-US" altLang="zh-HK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altLang="zh-HK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HK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HK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HK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≥1,         </m:t>
                          </m:r>
                        </m:e>
                        <m:e>
                          <m:r>
                            <a:rPr lang="en-US" altLang="zh-HK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∀</m:t>
                          </m:r>
                          <m:r>
                            <a:rPr lang="en-US" altLang="zh-HK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altLang="zh-HK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HK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HK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</m:e>
                      </m:mr>
                      <m:mr>
                        <m:e/>
                        <m:e>
                          <m:r>
                            <a:rPr lang="en-US" altLang="zh-HK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altLang="zh-HK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HK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HK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HK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∈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altLang="zh-HK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HK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0,</m:t>
                              </m:r>
                              <m:r>
                                <a:rPr lang="en-US" altLang="zh-HK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  <m:r>
                            <a:rPr lang="en-US" altLang="zh-HK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    </m:t>
                          </m:r>
                        </m:e>
                        <m:e>
                          <m:r>
                            <a:rPr lang="en-US" altLang="zh-HK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∀</m:t>
                          </m:r>
                          <m:r>
                            <a:rPr lang="en-US" altLang="zh-HK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altLang="zh-HK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HK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HK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</m:e>
                      </m:mr>
                    </m:m>
                  </m:oMath>
                </a14:m>
                <a:r>
                  <a:rPr lang="en-US" altLang="zh-HK" i="1" dirty="0">
                    <a:solidFill>
                      <a:schemeClr val="tx1"/>
                    </a:solidFill>
                    <a:latin typeface="Cambria Math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HK" b="0" i="0" smtClean="0">
                        <a:solidFill>
                          <a:schemeClr val="tx1"/>
                        </a:solidFill>
                        <a:latin typeface="Cambria Math"/>
                      </a:rPr>
                      <m:t>L</m:t>
                    </m:r>
                    <m:r>
                      <m:rPr>
                        <m:sty m:val="p"/>
                      </m:rPr>
                      <a:rPr lang="en-US" altLang="zh-HK">
                        <a:solidFill>
                          <a:schemeClr val="tx1"/>
                        </a:solidFill>
                        <a:latin typeface="Cambria Math"/>
                      </a:rPr>
                      <m:t>P</m:t>
                    </m:r>
                    <m:r>
                      <a:rPr lang="en-US" altLang="zh-HK" b="0" i="0" smtClean="0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</m:oMath>
                </a14:m>
                <a:r>
                  <a:rPr lang="en-US" altLang="zh-HK" i="1" dirty="0">
                    <a:solidFill>
                      <a:schemeClr val="tx1"/>
                    </a:solidFill>
                    <a:latin typeface="Cambria Math"/>
                  </a:rPr>
                  <a:t/>
                </a:r>
                <a:br>
                  <a:rPr lang="en-US" altLang="zh-HK" i="1" dirty="0">
                    <a:solidFill>
                      <a:schemeClr val="tx1"/>
                    </a:solidFill>
                    <a:latin typeface="Cambria Math"/>
                  </a:rPr>
                </a:b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en-US" altLang="zh-HK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sty m:val="p"/>
                            </m:rPr>
                            <a:rPr lang="en-US" altLang="zh-HK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min</m:t>
                          </m:r>
                        </m:e>
                        <m:e>
                          <m:r>
                            <a:rPr lang="en-US" altLang="zh-HK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𝐵</m:t>
                          </m:r>
                          <m:r>
                            <a:rPr lang="en-US" altLang="zh-HK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⋅</m:t>
                          </m:r>
                          <m:r>
                            <a:rPr lang="en-US" altLang="zh-HK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altLang="zh-HK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en-US" altLang="zh-HK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HK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altLang="zh-HK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HK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HK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zh-HK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  <m:e/>
                      </m:mr>
                      <m:mr>
                        <m:e>
                          <m:r>
                            <a:rPr lang="en-US" altLang="zh-HK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altLang="zh-HK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altLang="zh-HK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altLang="zh-HK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</m:e>
                        <m:e>
                          <m:r>
                            <a:rPr lang="en-US" altLang="zh-HK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altLang="zh-HK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HK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HK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HK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≥1,         </m:t>
                          </m:r>
                        </m:e>
                        <m:e>
                          <m:r>
                            <a:rPr lang="en-US" altLang="zh-HK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∀</m:t>
                          </m:r>
                          <m:r>
                            <a:rPr lang="en-US" altLang="zh-HK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altLang="zh-HK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HK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HK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</m:e>
                      </m:mr>
                      <m:mr>
                        <m:e/>
                        <m:e>
                          <m:r>
                            <a:rPr lang="en-US" altLang="zh-HK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altLang="zh-HK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≥0,</m:t>
                          </m:r>
                          <m:sSub>
                            <m:sSubPr>
                              <m:ctrlPr>
                                <a:rPr lang="en-US" altLang="zh-HK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HK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HK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≥0,</m:t>
                          </m:r>
                          <m:r>
                            <a:rPr lang="en-US" altLang="zh-HK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   </m:t>
                          </m:r>
                        </m:e>
                        <m:e>
                          <m:r>
                            <a:rPr lang="en-US" altLang="zh-HK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∀</m:t>
                          </m:r>
                          <m:r>
                            <a:rPr lang="en-US" altLang="zh-HK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altLang="zh-HK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HK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HK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</m:e>
                      </m:mr>
                    </m:m>
                  </m:oMath>
                </a14:m>
                <a:r>
                  <a:rPr lang="en-US" altLang="zh-HK" i="1" dirty="0" smtClean="0">
                    <a:latin typeface="Cambria Math"/>
                  </a:rPr>
                  <a:t> </a:t>
                </a:r>
                <a:endParaRPr lang="en-US" altLang="zh-HK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t="-323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296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The relaxation doesn’t lose anything 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HK" dirty="0" smtClean="0"/>
                  <a:t>It is easily observed that the LP has the following optimal solution</a:t>
                </a:r>
                <a:br>
                  <a:rPr lang="en-US" altLang="zh-HK" dirty="0" smtClean="0"/>
                </a:br>
                <a:endParaRPr lang="en-US" altLang="zh-HK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HK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HK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HK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altLang="zh-HK" i="1">
                                    <a:latin typeface="Cambria Math"/>
                                  </a:rPr>
                                  <m:t>=0,</m:t>
                                </m:r>
                                <m:sSub>
                                  <m:sSubPr>
                                    <m:ctrlPr>
                                      <a:rPr lang="en-US" altLang="zh-HK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HK" i="1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HK" i="1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altLang="zh-HK" i="1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altLang="zh-HK" i="1">
                                    <a:latin typeface="Cambria Math"/>
                                  </a:rPr>
                                  <m:t>1,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HK">
                                    <a:latin typeface="Cambria Math"/>
                                  </a:rPr>
                                  <m:t>if</m:t>
                                </m:r>
                                <m:r>
                                  <a:rPr lang="en-US" altLang="zh-HK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altLang="zh-HK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altLang="zh-HK" i="1">
                                    <a:latin typeface="Cambria Math"/>
                                  </a:rPr>
                                  <m:t>&lt;</m:t>
                                </m:r>
                                <m:r>
                                  <a:rPr lang="en-US" altLang="zh-HK" i="1">
                                    <a:latin typeface="Cambria Math"/>
                                  </a:rPr>
                                  <m:t>𝐵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HK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altLang="zh-HK" i="1">
                                    <a:latin typeface="Cambria Math"/>
                                  </a:rPr>
                                  <m:t>=1,</m:t>
                                </m:r>
                                <m:sSub>
                                  <m:sSubPr>
                                    <m:ctrlPr>
                                      <a:rPr lang="en-US" altLang="zh-HK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i="1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HK" i="1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altLang="zh-HK" i="1">
                                    <a:latin typeface="Cambria Math"/>
                                  </a:rPr>
                                  <m:t>=0,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HK">
                                    <a:latin typeface="Cambria Math"/>
                                  </a:rPr>
                                  <m:t>if</m:t>
                                </m:r>
                                <m:r>
                                  <a:rPr lang="en-US" altLang="zh-HK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altLang="zh-HK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altLang="zh-HK" i="1">
                                    <a:latin typeface="Cambria Math"/>
                                  </a:rPr>
                                  <m:t>≥</m:t>
                                </m:r>
                                <m:r>
                                  <a:rPr lang="en-US" altLang="zh-HK" i="1">
                                    <a:latin typeface="Cambria Math"/>
                                  </a:rPr>
                                  <m:t>𝐵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r>
                  <a:rPr lang="en-US" altLang="zh-HK" dirty="0" smtClean="0"/>
                  <a:t/>
                </a:r>
                <a:br>
                  <a:rPr lang="en-US" altLang="zh-HK" dirty="0" smtClean="0"/>
                </a:br>
                <a:endParaRPr lang="en-US" altLang="zh-HK" dirty="0" smtClean="0"/>
              </a:p>
              <a:p>
                <a:r>
                  <a:rPr lang="en-US" altLang="zh-HK" dirty="0" smtClean="0"/>
                  <a:t>This is </a:t>
                </a:r>
                <a:r>
                  <a:rPr lang="en-US" altLang="zh-HK" dirty="0" smtClean="0">
                    <a:solidFill>
                      <a:srgbClr val="FF0000"/>
                    </a:solidFill>
                  </a:rPr>
                  <a:t>the same </a:t>
                </a:r>
                <a:r>
                  <a:rPr lang="en-US" altLang="zh-HK" dirty="0" smtClean="0"/>
                  <a:t>as the optimal solution to the IP. </a:t>
                </a:r>
              </a:p>
              <a:p>
                <a:r>
                  <a:rPr lang="en-US" altLang="zh-HK" dirty="0" smtClean="0"/>
                  <a:t>So the LP relaxation </a:t>
                </a:r>
                <a:r>
                  <a:rPr lang="en-US" altLang="zh-HK" dirty="0"/>
                  <a:t>doesn’t lose </a:t>
                </a:r>
                <a:r>
                  <a:rPr lang="en-US" altLang="zh-HK" dirty="0" smtClean="0"/>
                  <a:t>anything.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 b="-5249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880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Dual LP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4114800" cy="45307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HK" dirty="0" smtClean="0">
                    <a:solidFill>
                      <a:srgbClr val="0000FF"/>
                    </a:solidFill>
                  </a:rPr>
                  <a:t>Primal</a:t>
                </a:r>
                <a:r>
                  <a:rPr lang="en-US" altLang="zh-HK" i="1" dirty="0">
                    <a:latin typeface="Cambria Math"/>
                  </a:rPr>
                  <a:t/>
                </a:r>
                <a:br>
                  <a:rPr lang="en-US" altLang="zh-HK" i="1" dirty="0">
                    <a:latin typeface="Cambria Math"/>
                  </a:rPr>
                </a:br>
                <a:endParaRPr lang="en-US" altLang="zh-HK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en-US" altLang="zh-HK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sty m:val="p"/>
                            </m:rPr>
                            <a:rPr lang="en-US" altLang="zh-HK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min</m:t>
                          </m:r>
                        </m:e>
                        <m:e>
                          <m:r>
                            <a:rPr lang="en-US" altLang="zh-HK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𝐵𝑥</m:t>
                          </m:r>
                          <m:r>
                            <a:rPr lang="en-US" altLang="zh-HK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en-US" altLang="zh-HK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HK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altLang="zh-HK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HK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HK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zh-HK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  <m:e/>
                      </m:mr>
                      <m:mr>
                        <m:e>
                          <m:r>
                            <a:rPr lang="en-US" altLang="zh-HK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altLang="zh-HK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altLang="zh-HK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altLang="zh-HK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.</m:t>
                          </m:r>
                        </m:e>
                        <m:e>
                          <m:r>
                            <a:rPr lang="en-US" altLang="zh-HK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altLang="zh-HK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HK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HK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HK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≥1,      </m:t>
                          </m:r>
                        </m:e>
                        <m:e>
                          <m:r>
                            <a:rPr lang="en-US" altLang="zh-HK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∀</m:t>
                          </m:r>
                          <m:r>
                            <a:rPr lang="en-US" altLang="zh-HK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𝑗</m:t>
                          </m:r>
                        </m:e>
                      </m:mr>
                      <m:mr>
                        <m:e/>
                        <m:e>
                          <m:r>
                            <a:rPr lang="en-US" altLang="zh-HK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altLang="zh-HK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≥0,</m:t>
                          </m:r>
                          <m:sSub>
                            <m:sSubPr>
                              <m:ctrlPr>
                                <a:rPr lang="en-US" altLang="zh-HK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HK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HK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≥0,  </m:t>
                          </m:r>
                        </m:e>
                        <m:e>
                          <m:r>
                            <a:rPr lang="en-US" altLang="zh-HK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∀</m:t>
                          </m:r>
                          <m:r>
                            <a:rPr lang="en-US" altLang="zh-HK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𝑗</m:t>
                          </m:r>
                        </m:e>
                      </m:mr>
                    </m:m>
                  </m:oMath>
                </a14:m>
                <a:r>
                  <a:rPr lang="zh-HK" altLang="en-US" dirty="0" smtClean="0"/>
                  <a:t> </a:t>
                </a:r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4114800" cy="4530725"/>
              </a:xfrm>
              <a:blipFill rotWithShape="1">
                <a:blip r:embed="rId2"/>
                <a:stretch>
                  <a:fillRect l="-3407" t="-17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26</a:t>
            </a:fld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 bwMode="auto">
              <a:xfrm>
                <a:off x="4648200" y="1600200"/>
                <a:ext cx="4114800" cy="4530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  <a:defRPr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69925" indent="-325438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60000"/>
                  <a:buFont typeface="Wingdings" pitchFamily="2" charset="2"/>
                  <a:buChar char="q"/>
                  <a:defRPr sz="2600">
                    <a:solidFill>
                      <a:schemeClr val="tx1"/>
                    </a:solidFill>
                    <a:latin typeface="+mn-lt"/>
                  </a:defRPr>
                </a:lvl2pPr>
                <a:lvl3pPr marL="1022350" indent="-350838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339850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6811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1383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5955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0527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5099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 typeface="Wingdings" pitchFamily="2" charset="2"/>
                  <a:buNone/>
                </a:pPr>
                <a:r>
                  <a:rPr lang="en-US" altLang="zh-HK" kern="0" dirty="0" smtClean="0">
                    <a:solidFill>
                      <a:srgbClr val="FF0000"/>
                    </a:solidFill>
                  </a:rPr>
                  <a:t>Dual</a:t>
                </a:r>
                <a:r>
                  <a:rPr lang="en-US" altLang="zh-HK" i="1" kern="0" dirty="0">
                    <a:solidFill>
                      <a:srgbClr val="FF0000"/>
                    </a:solidFill>
                    <a:latin typeface="Cambria Math"/>
                  </a:rPr>
                  <a:t/>
                </a:r>
                <a:br>
                  <a:rPr lang="en-US" altLang="zh-HK" i="1" kern="0" dirty="0">
                    <a:solidFill>
                      <a:srgbClr val="FF0000"/>
                    </a:solidFill>
                    <a:latin typeface="Cambria Math"/>
                  </a:rPr>
                </a:br>
                <a:endParaRPr lang="en-US" altLang="zh-HK" i="1" kern="0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en-US" altLang="zh-HK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sty m:val="p"/>
                            </m:rPr>
                            <a:rPr lang="en-US" altLang="zh-HK" b="0" i="0" kern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max</m:t>
                          </m:r>
                        </m:e>
                        <m:e>
                          <m:nary>
                            <m:naryPr>
                              <m:chr m:val="∑"/>
                              <m:ctrlPr>
                                <a:rPr lang="en-US" altLang="zh-HK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HK" i="1" ker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altLang="zh-HK" i="1" ker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HK" i="1" ker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HK" i="1" ker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b="0" i="1" kern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HK" i="1" ker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  <m:e/>
                      </m:mr>
                      <m:mr>
                        <m:e>
                          <m:r>
                            <a:rPr lang="en-US" altLang="zh-HK" i="1" ker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altLang="zh-HK" i="1" ker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altLang="zh-HK" i="1" ker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altLang="zh-HK" i="1" ker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.</m:t>
                          </m:r>
                        </m:e>
                        <m:e>
                          <m:nary>
                            <m:naryPr>
                              <m:chr m:val="∑"/>
                              <m:ctrlPr>
                                <a:rPr lang="en-US" altLang="zh-HK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HK" i="1" ker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altLang="zh-HK" i="1" ker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HK" i="1" ker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HK" i="1" ker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i="1" ker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HK" i="1" ker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altLang="zh-HK" b="0" i="1" kern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≤</m:t>
                          </m:r>
                          <m:r>
                            <a:rPr lang="en-US" altLang="zh-HK" b="0" i="1" kern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e>
                          <m:r>
                            <a:rPr lang="en-US" altLang="zh-HK" i="1" ker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∀</m:t>
                          </m:r>
                          <m:r>
                            <a:rPr lang="en-US" altLang="zh-HK" i="1" ker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</m:e>
                      </m:mr>
                      <m:mr>
                        <m:e/>
                        <m:e>
                          <m:sSub>
                            <m:sSubPr>
                              <m:ctrlPr>
                                <a:rPr lang="en-US" altLang="zh-HK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b="0" i="1" kern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HK" i="1" ker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HK" b="0" i="1" kern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∈[0,1]</m:t>
                          </m:r>
                        </m:e>
                        <m:e>
                          <m:r>
                            <a:rPr lang="en-US" altLang="zh-HK" i="1" ker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∀</m:t>
                          </m:r>
                          <m:r>
                            <a:rPr lang="en-US" altLang="zh-HK" i="1" ker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</m:e>
                      </m:mr>
                    </m:m>
                  </m:oMath>
                </a14:m>
                <a:r>
                  <a:rPr lang="zh-HK" altLang="en-US" kern="0" dirty="0" smtClean="0">
                    <a:solidFill>
                      <a:srgbClr val="FF0000"/>
                    </a:solidFill>
                  </a:rPr>
                  <a:t> </a:t>
                </a:r>
                <a:endParaRPr lang="zh-HK" altLang="en-US" kern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8200" y="1600200"/>
                <a:ext cx="4114800" cy="4530725"/>
              </a:xfrm>
              <a:prstGeom prst="rect">
                <a:avLst/>
              </a:prstGeom>
              <a:blipFill rotWithShape="1">
                <a:blip r:embed="rId3"/>
                <a:stretch>
                  <a:fillRect l="-3556" t="-175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 bwMode="auto">
          <a:xfrm>
            <a:off x="1470660" y="5509736"/>
            <a:ext cx="54635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3733800" y="5509736"/>
            <a:ext cx="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4038600" y="5433536"/>
            <a:ext cx="0" cy="76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5410200" y="5433536"/>
            <a:ext cx="0" cy="76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349240" y="5629870"/>
                <a:ext cx="8538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𝑂𝑃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𝐼𝑃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240" y="5629870"/>
                <a:ext cx="853823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2667000" y="5726668"/>
                <a:ext cx="28457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𝑂𝑃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𝐷𝑢𝑎𝑙</m:t>
                          </m:r>
                          <m: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HK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i="1" dirty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𝑃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 dirty="0">
                          <a:solidFill>
                            <a:srgbClr val="7030A0"/>
                          </a:solidFill>
                          <a:latin typeface="Cambria Math"/>
                        </a:rPr>
                        <m:t>𝑂𝑃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𝑃𝑟𝑖𝑚𝑎𝑙</m:t>
                          </m:r>
                          <m:r>
                            <a:rPr lang="en-US" i="1" dirty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𝐿</m:t>
                          </m:r>
                          <m:r>
                            <a:rPr lang="en-US" i="1" dirty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5726668"/>
                <a:ext cx="2845779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 bwMode="auto">
          <a:xfrm>
            <a:off x="5410200" y="5257800"/>
            <a:ext cx="1524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5945970" y="5231963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IP</a:t>
            </a:r>
            <a:endParaRPr lang="en-US" sz="1600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4038600" y="5029200"/>
            <a:ext cx="2895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>
          <a:xfrm>
            <a:off x="4168140" y="5026223"/>
            <a:ext cx="9621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Primal LP</a:t>
            </a:r>
            <a:endParaRPr lang="en-US" sz="1600" dirty="0">
              <a:solidFill>
                <a:srgbClr val="0000FF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>
            <a:off x="1470660" y="5029200"/>
            <a:ext cx="2514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Rectangle 20"/>
          <p:cNvSpPr/>
          <p:nvPr/>
        </p:nvSpPr>
        <p:spPr>
          <a:xfrm>
            <a:off x="2727960" y="5029200"/>
            <a:ext cx="8226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Dual LP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55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5" grpId="0"/>
      <p:bldP spid="18" grpId="0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altLang="zh-HK" dirty="0" smtClean="0"/>
                  <a:t>Consider the following algorithm, which </a:t>
                </a:r>
                <a:r>
                  <a:rPr lang="en-US" altLang="zh-HK" dirty="0" smtClean="0">
                    <a:solidFill>
                      <a:srgbClr val="0000FF"/>
                    </a:solidFill>
                  </a:rPr>
                  <a:t>defines</a:t>
                </a:r>
                <a:r>
                  <a:rPr lang="en-US" altLang="zh-HK" dirty="0" smtClean="0"/>
                  <a:t> variables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𝑥</m:t>
                    </m:r>
                    <m:r>
                      <a:rPr lang="en-US" altLang="zh-HK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HK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HK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altLang="zh-HK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HK" dirty="0" smtClean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altLang="zh-HK" b="0" i="1" dirty="0" smtClean="0">
                        <a:latin typeface="Cambria Math"/>
                      </a:rPr>
                      <m:t>𝑥</m:t>
                    </m:r>
                    <m:r>
                      <a:rPr lang="en-US" altLang="zh-HK" i="1" dirty="0" smtClean="0">
                        <a:latin typeface="Cambria Math"/>
                      </a:rPr>
                      <m:t>=0</m:t>
                    </m:r>
                    <m:r>
                      <a:rPr lang="en-US" altLang="zh-HK" b="0" i="1" dirty="0" smtClean="0">
                        <a:latin typeface="Cambria Math"/>
                      </a:rPr>
                      <m:t>, </m:t>
                    </m:r>
                    <m:r>
                      <a:rPr lang="en-US" altLang="zh-HK" b="0" i="1" dirty="0" smtClean="0">
                        <a:latin typeface="Cambria Math"/>
                      </a:rPr>
                      <m:t>𝑦</m:t>
                    </m:r>
                    <m:r>
                      <a:rPr lang="en-US" altLang="zh-HK" b="0" i="1" dirty="0" smtClean="0">
                        <a:latin typeface="Cambria Math"/>
                      </a:rPr>
                      <m:t>=0,</m:t>
                    </m:r>
                    <m:r>
                      <a:rPr lang="en-US" altLang="zh-HK" b="0" i="1" dirty="0" smtClean="0">
                        <a:latin typeface="Cambria Math"/>
                      </a:rPr>
                      <m:t>𝑧</m:t>
                    </m:r>
                    <m:r>
                      <a:rPr lang="en-US" altLang="zh-HK" b="0" i="1" dirty="0" smtClean="0">
                        <a:latin typeface="Cambria Math"/>
                      </a:rPr>
                      <m:t>=0.</m:t>
                    </m:r>
                  </m:oMath>
                </a14:m>
                <a:r>
                  <a:rPr lang="en-US" altLang="zh-HK" dirty="0" smtClean="0"/>
                  <a:t/>
                </a:r>
                <a:br>
                  <a:rPr lang="en-US" altLang="zh-HK" dirty="0" smtClean="0"/>
                </a:br>
                <a:r>
                  <a:rPr lang="en-US" altLang="zh-HK" b="1" dirty="0" smtClean="0"/>
                  <a:t>for </a:t>
                </a:r>
                <a:r>
                  <a:rPr lang="en-US" altLang="zh-HK" dirty="0" smtClean="0"/>
                  <a:t>each new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𝑗</m:t>
                    </m:r>
                    <m:r>
                      <a:rPr lang="en-US" altLang="zh-HK" b="0" i="1" smtClean="0">
                        <a:latin typeface="Cambria Math"/>
                      </a:rPr>
                      <m:t>=1,2,…,</m:t>
                    </m:r>
                    <m:r>
                      <a:rPr lang="en-US" altLang="zh-HK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HK" dirty="0" smtClean="0"/>
                  <a:t/>
                </a:r>
                <a:br>
                  <a:rPr lang="en-US" altLang="zh-HK" dirty="0" smtClean="0"/>
                </a:br>
                <a:r>
                  <a:rPr lang="en-US" altLang="zh-HK" dirty="0" smtClean="0"/>
                  <a:t>    </a:t>
                </a:r>
                <a:r>
                  <a:rPr lang="en-US" altLang="zh-HK" b="1" dirty="0" smtClean="0"/>
                  <a:t>if</a:t>
                </a:r>
                <a:r>
                  <a:rPr lang="en-US" altLang="zh-HK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altLang="zh-HK" b="0" i="1" smtClean="0">
                        <a:solidFill>
                          <a:srgbClr val="FF0000"/>
                        </a:solidFill>
                        <a:latin typeface="Cambria Math"/>
                      </a:rPr>
                      <m:t>&lt;1</m:t>
                    </m:r>
                  </m:oMath>
                </a14:m>
                <a:r>
                  <a:rPr lang="en-US" altLang="zh-HK" b="0" dirty="0" smtClean="0"/>
                  <a:t/>
                </a:r>
                <a:br>
                  <a:rPr lang="en-US" altLang="zh-HK" b="0" dirty="0" smtClean="0"/>
                </a:br>
                <a:r>
                  <a:rPr lang="en-US" altLang="zh-HK" b="0" dirty="0" smtClean="0"/>
                  <a:t>       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solidFill>
                          <a:srgbClr val="0000FF"/>
                        </a:solidFill>
                        <a:latin typeface="Cambria Math"/>
                      </a:rPr>
                      <m:t>𝑥</m:t>
                    </m:r>
                    <m:r>
                      <a:rPr lang="en-US" altLang="zh-HK" b="0" i="1" smtClean="0">
                        <a:solidFill>
                          <a:srgbClr val="0000FF"/>
                        </a:solidFill>
                        <a:latin typeface="Cambria Math"/>
                      </a:rPr>
                      <m:t>←</m:t>
                    </m:r>
                    <m:r>
                      <a:rPr lang="en-US" altLang="zh-HK" b="0" i="1" smtClean="0">
                        <a:solidFill>
                          <a:srgbClr val="0000FF"/>
                        </a:solidFill>
                        <a:latin typeface="Cambria Math"/>
                      </a:rPr>
                      <m:t>𝑥</m:t>
                    </m:r>
                    <m:r>
                      <a:rPr lang="en-US" altLang="zh-HK" b="0" i="1" smtClean="0">
                        <a:solidFill>
                          <a:srgbClr val="0000FF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altLang="zh-HK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K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altLang="zh-HK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𝐵</m:t>
                        </m:r>
                      </m:den>
                    </m:f>
                    <m:r>
                      <a:rPr lang="en-US" altLang="zh-HK" b="0" i="1" smtClean="0">
                        <a:solidFill>
                          <a:srgbClr val="0000FF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altLang="zh-HK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K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HK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𝑐𝐵</m:t>
                        </m:r>
                      </m:den>
                    </m:f>
                  </m:oMath>
                </a14:m>
                <a:r>
                  <a:rPr lang="en-US" altLang="zh-HK" dirty="0" smtClean="0"/>
                  <a:t>, where </a:t>
                </a:r>
                <a14:m>
                  <m:oMath xmlns:m="http://schemas.openxmlformats.org/officeDocument/2006/math">
                    <m:r>
                      <a:rPr lang="en-US" altLang="zh-HK" sz="2800" b="0" i="1" smtClean="0">
                        <a:latin typeface="Cambria Math"/>
                      </a:rPr>
                      <m:t>𝑐</m:t>
                    </m:r>
                    <m:r>
                      <a:rPr lang="en-US" altLang="zh-HK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HK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HK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HK" sz="2800" b="0" i="1" smtClean="0">
                                <a:latin typeface="Cambria Math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altLang="zh-HK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HK" sz="28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HK" sz="2800" b="0" i="1" smtClean="0">
                                    <a:latin typeface="Cambria Math"/>
                                  </a:rPr>
                                  <m:t>𝐵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HK" sz="2800" b="0" i="1" smtClean="0">
                            <a:latin typeface="Cambria Math"/>
                          </a:rPr>
                          <m:t>𝐵</m:t>
                        </m:r>
                      </m:sup>
                    </m:sSup>
                    <m:r>
                      <a:rPr lang="en-US" altLang="zh-HK" sz="2800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altLang="zh-HK" dirty="0" smtClean="0"/>
                  <a:t/>
                </a:r>
                <a:br>
                  <a:rPr lang="en-US" altLang="zh-HK" dirty="0" smtClean="0"/>
                </a:br>
                <a:r>
                  <a:rPr lang="en-US" altLang="zh-HK" dirty="0" smtClean="0"/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altLang="zh-HK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HK" b="0" i="1" smtClean="0">
                        <a:solidFill>
                          <a:srgbClr val="0000FF"/>
                        </a:solidFill>
                        <a:latin typeface="Cambria Math"/>
                      </a:rPr>
                      <m:t>=1−</m:t>
                    </m:r>
                    <m:r>
                      <a:rPr lang="en-US" altLang="zh-HK" b="0" i="1" smtClean="0">
                        <a:solidFill>
                          <a:srgbClr val="0000FF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zh-HK" b="0" dirty="0" smtClean="0"/>
                  <a:t/>
                </a:r>
                <a:br>
                  <a:rPr lang="en-US" altLang="zh-HK" b="0" dirty="0" smtClean="0"/>
                </a:br>
                <a:r>
                  <a:rPr lang="en-US" altLang="zh-HK" b="0" dirty="0" smtClean="0"/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b="0" i="1" dirty="0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HK" b="0" i="1" dirty="0" smtClean="0">
                        <a:latin typeface="Cambria Math"/>
                      </a:rPr>
                      <m:t>=1 </m:t>
                    </m:r>
                  </m:oMath>
                </a14:m>
                <a:endParaRPr lang="en-US" altLang="zh-HK" dirty="0" smtClean="0"/>
              </a:p>
              <a:p>
                <a:r>
                  <a:rPr lang="en-US" altLang="zh-HK" dirty="0" smtClean="0"/>
                  <a:t>Output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HK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HK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HK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HK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HK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HK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HK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t="-1346" b="-1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152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Property 1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HK" dirty="0" smtClean="0">
                    <a:solidFill>
                      <a:srgbClr val="0000FF"/>
                    </a:solidFill>
                  </a:rPr>
                  <a:t>Theorem</a:t>
                </a:r>
                <a:r>
                  <a:rPr lang="en-US" altLang="zh-HK" dirty="0" smtClean="0"/>
                  <a:t>. The above algorithm produces a </a:t>
                </a:r>
                <a:r>
                  <a:rPr lang="en-US" altLang="zh-HK" dirty="0" smtClean="0">
                    <a:solidFill>
                      <a:srgbClr val="0000FF"/>
                    </a:solidFill>
                  </a:rPr>
                  <a:t>feasible </a:t>
                </a:r>
                <a:r>
                  <a:rPr lang="en-US" altLang="zh-HK" dirty="0" smtClean="0"/>
                  <a:t>solution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(</m:t>
                    </m:r>
                    <m:r>
                      <a:rPr lang="en-US" altLang="zh-HK" b="0" i="1" smtClean="0">
                        <a:latin typeface="Cambria Math"/>
                      </a:rPr>
                      <m:t>𝑥</m:t>
                    </m:r>
                    <m:r>
                      <a:rPr lang="en-US" altLang="zh-HK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altLang="zh-HK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HK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dirty="0" smtClean="0"/>
                  <a:t> to </a:t>
                </a:r>
                <a:r>
                  <a:rPr lang="en-US" altLang="zh-HK" dirty="0" smtClean="0">
                    <a:solidFill>
                      <a:srgbClr val="0000FF"/>
                    </a:solidFill>
                  </a:rPr>
                  <a:t>Primal </a:t>
                </a:r>
                <a:r>
                  <a:rPr lang="en-US" altLang="zh-HK" dirty="0" smtClean="0"/>
                  <a:t>LP  and a </a:t>
                </a:r>
                <a:r>
                  <a:rPr lang="en-US" altLang="zh-HK" dirty="0" smtClean="0">
                    <a:solidFill>
                      <a:srgbClr val="FF0000"/>
                    </a:solidFill>
                  </a:rPr>
                  <a:t>feasible</a:t>
                </a:r>
                <a:r>
                  <a:rPr lang="en-US" altLang="zh-HK" dirty="0" smtClean="0"/>
                  <a:t> solution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HK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zh-HK" altLang="en-US" dirty="0" smtClean="0"/>
                  <a:t> </a:t>
                </a:r>
                <a:r>
                  <a:rPr lang="en-US" altLang="zh-HK" dirty="0" smtClean="0"/>
                  <a:t>to </a:t>
                </a:r>
                <a:r>
                  <a:rPr lang="en-US" altLang="zh-HK" dirty="0" smtClean="0">
                    <a:solidFill>
                      <a:srgbClr val="FF0000"/>
                    </a:solidFill>
                  </a:rPr>
                  <a:t>Dual</a:t>
                </a:r>
                <a:r>
                  <a:rPr lang="en-US" altLang="zh-HK" dirty="0" smtClean="0"/>
                  <a:t> LP.</a:t>
                </a:r>
              </a:p>
              <a:p>
                <a:r>
                  <a:rPr lang="en-US" altLang="zh-HK" b="0" dirty="0" smtClean="0"/>
                  <a:t>Proof. Feasible to </a:t>
                </a:r>
                <a:r>
                  <a:rPr lang="en-US" altLang="zh-HK" b="0" dirty="0" smtClean="0">
                    <a:solidFill>
                      <a:srgbClr val="0000FF"/>
                    </a:solidFill>
                  </a:rPr>
                  <a:t>Primal </a:t>
                </a:r>
                <a:r>
                  <a:rPr lang="en-US" altLang="zh-HK" b="0" dirty="0" smtClean="0"/>
                  <a:t>LP: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𝑥</m:t>
                    </m:r>
                    <m:r>
                      <a:rPr lang="en-US" altLang="zh-HK" b="0" i="1" smtClean="0">
                        <a:latin typeface="Cambria Math"/>
                      </a:rPr>
                      <m:t>≥0</m:t>
                    </m:r>
                  </m:oMath>
                </a14:m>
                <a:r>
                  <a:rPr lang="en-US" altLang="zh-HK" dirty="0" smtClean="0"/>
                  <a:t> always holds.</a:t>
                </a:r>
              </a:p>
              <a:p>
                <a:pPr lvl="2"/>
                <a:r>
                  <a:rPr lang="en-US" altLang="zh-HK" dirty="0" smtClean="0"/>
                  <a:t>Starting from 0,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zh-HK" dirty="0" smtClean="0"/>
                  <a:t> always increases until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𝑥</m:t>
                    </m:r>
                    <m:r>
                      <a:rPr lang="en-US" altLang="zh-HK" b="0" i="1" smtClean="0">
                        <a:latin typeface="Cambria Math"/>
                      </a:rPr>
                      <m:t>≥1</m:t>
                    </m:r>
                  </m:oMath>
                </a14:m>
                <a:r>
                  <a:rPr lang="en-US" altLang="zh-HK" dirty="0" smtClean="0"/>
                  <a:t>.</a:t>
                </a:r>
              </a:p>
              <a:p>
                <a:pPr lvl="1"/>
                <a:r>
                  <a:rPr lang="en-US" altLang="zh-HK" b="0" dirty="0" smtClean="0"/>
                  <a:t>Before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𝑥</m:t>
                    </m:r>
                    <m:r>
                      <a:rPr lang="en-US" altLang="zh-HK" b="0" i="1" smtClean="0">
                        <a:latin typeface="Cambria Math"/>
                      </a:rPr>
                      <m:t>≥1</m:t>
                    </m:r>
                  </m:oMath>
                </a14:m>
                <a:r>
                  <a:rPr lang="en-US" altLang="zh-HK" b="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altLang="zh-HK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HK" b="0" i="1" smtClean="0">
                        <a:latin typeface="Cambria Math"/>
                      </a:rPr>
                      <m:t>=1−</m:t>
                    </m:r>
                    <m:r>
                      <a:rPr lang="en-US" altLang="zh-HK" b="0" i="1" smtClean="0">
                        <a:latin typeface="Cambria Math"/>
                      </a:rPr>
                      <m:t>𝑥</m:t>
                    </m:r>
                    <m:r>
                      <a:rPr lang="en-US" altLang="zh-HK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altLang="zh-HK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𝑥</m:t>
                    </m:r>
                    <m:r>
                      <a:rPr lang="en-US" altLang="zh-HK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altLang="zh-HK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HK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altLang="zh-HK" dirty="0" smtClean="0"/>
                  <a:t>.</a:t>
                </a:r>
              </a:p>
              <a:p>
                <a:pPr lvl="1"/>
                <a:r>
                  <a:rPr lang="en-US" altLang="zh-HK" dirty="0"/>
                  <a:t>A</a:t>
                </a:r>
                <a:r>
                  <a:rPr lang="en-US" altLang="zh-HK" dirty="0" smtClean="0"/>
                  <a:t>fter 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/>
                      </a:rPr>
                      <m:t>𝑥</m:t>
                    </m:r>
                    <m:r>
                      <a:rPr lang="en-US" altLang="zh-HK" i="1">
                        <a:latin typeface="Cambria Math"/>
                      </a:rPr>
                      <m:t>≥1</m:t>
                    </m:r>
                    <m:r>
                      <m:rPr>
                        <m:nor/>
                      </m:rPr>
                      <a:rPr lang="en-US" altLang="zh-HK" dirty="0"/>
                      <m:t>:</m:t>
                    </m:r>
                  </m:oMath>
                </a14:m>
                <a:r>
                  <a:rPr lang="en-US" altLang="zh-HK" b="0" i="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altLang="zh-HK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HK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altLang="zh-HK" b="0" i="0" dirty="0" smtClean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𝑥</m:t>
                    </m:r>
                    <m:r>
                      <a:rPr lang="en-US" altLang="zh-HK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altLang="zh-HK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HK" b="0" i="1" smtClean="0">
                        <a:latin typeface="Cambria Math"/>
                      </a:rPr>
                      <m:t>=</m:t>
                    </m:r>
                    <m:r>
                      <a:rPr lang="en-US" altLang="zh-HK" b="0" i="1" smtClean="0">
                        <a:latin typeface="Cambria Math"/>
                      </a:rPr>
                      <m:t>𝑥</m:t>
                    </m:r>
                    <m:r>
                      <a:rPr lang="en-US" altLang="zh-HK" b="0" i="1" smtClean="0">
                        <a:latin typeface="Cambria Math"/>
                      </a:rPr>
                      <m:t>≥1</m:t>
                    </m:r>
                  </m:oMath>
                </a14:m>
                <a:r>
                  <a:rPr lang="en-US" altLang="zh-HK" dirty="0" smtClean="0"/>
                  <a:t>. </a:t>
                </a:r>
              </a:p>
              <a:p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28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 bwMode="auto">
              <a:xfrm>
                <a:off x="4800600" y="381001"/>
                <a:ext cx="3733800" cy="12191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85000" lnSpcReduction="20000"/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  <a:defRPr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69925" indent="-325438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60000"/>
                  <a:buFont typeface="Wingdings" pitchFamily="2" charset="2"/>
                  <a:buChar char="q"/>
                  <a:defRPr sz="2600">
                    <a:solidFill>
                      <a:schemeClr val="tx1"/>
                    </a:solidFill>
                    <a:latin typeface="+mn-lt"/>
                  </a:defRPr>
                </a:lvl2pPr>
                <a:lvl3pPr marL="1022350" indent="-350838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339850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6811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1383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5955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0527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5099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en-US" altLang="zh-HK" i="1" kern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sty m:val="p"/>
                            </m:rPr>
                            <a:rPr lang="en-US" altLang="zh-HK" ker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min</m:t>
                          </m:r>
                        </m:e>
                        <m:e>
                          <m:r>
                            <a:rPr lang="en-US" altLang="zh-HK" i="1" ker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𝐵𝑥</m:t>
                          </m:r>
                          <m:r>
                            <a:rPr lang="en-US" altLang="zh-HK" i="1" ker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en-US" altLang="zh-HK" i="1" ker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HK" i="1" ker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altLang="zh-HK" i="1" ker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HK" i="1" ker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HK" i="1" ker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i="1" ker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zh-HK" i="1" ker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  <m:e/>
                      </m:mr>
                      <m:mr>
                        <m:e>
                          <m:r>
                            <a:rPr lang="en-US" altLang="zh-HK" i="1" ker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altLang="zh-HK" i="1" ker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altLang="zh-HK" i="1" ker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altLang="zh-HK" i="1" ker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.</m:t>
                          </m:r>
                        </m:e>
                        <m:e>
                          <m:r>
                            <a:rPr lang="en-US" altLang="zh-HK" i="1" ker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altLang="zh-HK" i="1" ker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HK" i="1" ker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i="1" ker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HK" i="1" ker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HK" i="1" ker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≥1,      </m:t>
                          </m:r>
                        </m:e>
                        <m:e>
                          <m:r>
                            <a:rPr lang="en-US" altLang="zh-HK" i="1" ker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∀</m:t>
                          </m:r>
                          <m:r>
                            <a:rPr lang="en-US" altLang="zh-HK" i="1" ker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𝑗</m:t>
                          </m:r>
                        </m:e>
                      </m:mr>
                      <m:mr>
                        <m:e/>
                        <m:e>
                          <m:r>
                            <a:rPr lang="en-US" altLang="zh-HK" i="1" ker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altLang="zh-HK" i="1" ker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≥0,</m:t>
                          </m:r>
                          <m:sSub>
                            <m:sSubPr>
                              <m:ctrlPr>
                                <a:rPr lang="en-US" altLang="zh-HK" i="1" ker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i="1" ker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HK" i="1" ker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HK" i="1" ker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≥0,  </m:t>
                          </m:r>
                        </m:e>
                        <m:e>
                          <m:r>
                            <a:rPr lang="en-US" altLang="zh-HK" i="1" ker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∀</m:t>
                          </m:r>
                          <m:r>
                            <a:rPr lang="en-US" altLang="zh-HK" i="1" ker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𝑗</m:t>
                          </m:r>
                        </m:e>
                      </m:mr>
                    </m:m>
                  </m:oMath>
                </a14:m>
                <a:r>
                  <a:rPr lang="zh-HK" altLang="en-US" kern="0" dirty="0" smtClean="0"/>
                  <a:t> </a:t>
                </a:r>
                <a:endParaRPr lang="zh-HK" altLang="en-US" kern="0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00600" y="381001"/>
                <a:ext cx="3733800" cy="1219199"/>
              </a:xfrm>
              <a:prstGeom prst="rect">
                <a:avLst/>
              </a:prstGeom>
              <a:blipFill rotWithShape="1">
                <a:blip r:embed="rId3"/>
                <a:stretch>
                  <a:fillRect t="-9500" b="-5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20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Property 1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HK" dirty="0">
                    <a:solidFill>
                      <a:srgbClr val="0000FF"/>
                    </a:solidFill>
                  </a:rPr>
                  <a:t>Theorem</a:t>
                </a:r>
                <a:r>
                  <a:rPr lang="en-US" altLang="zh-HK" dirty="0"/>
                  <a:t>. The above algorithm produces a </a:t>
                </a:r>
                <a:r>
                  <a:rPr lang="en-US" altLang="zh-HK" dirty="0">
                    <a:solidFill>
                      <a:srgbClr val="0000FF"/>
                    </a:solidFill>
                  </a:rPr>
                  <a:t>feasible </a:t>
                </a:r>
                <a:r>
                  <a:rPr lang="en-US" altLang="zh-HK" dirty="0"/>
                  <a:t>solution 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/>
                      </a:rPr>
                      <m:t>(</m:t>
                    </m:r>
                    <m:r>
                      <a:rPr lang="en-US" altLang="zh-HK" i="1">
                        <a:latin typeface="Cambria Math"/>
                      </a:rPr>
                      <m:t>𝑥</m:t>
                    </m:r>
                    <m:r>
                      <a:rPr lang="en-US" altLang="zh-HK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altLang="zh-HK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HK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dirty="0"/>
                  <a:t> to </a:t>
                </a:r>
                <a:r>
                  <a:rPr lang="en-US" altLang="zh-HK" dirty="0">
                    <a:solidFill>
                      <a:srgbClr val="0000FF"/>
                    </a:solidFill>
                  </a:rPr>
                  <a:t>Primal </a:t>
                </a:r>
                <a:r>
                  <a:rPr lang="en-US" altLang="zh-HK" dirty="0"/>
                  <a:t>LP  and a </a:t>
                </a:r>
                <a:r>
                  <a:rPr lang="en-US" altLang="zh-HK" dirty="0">
                    <a:solidFill>
                      <a:srgbClr val="FF0000"/>
                    </a:solidFill>
                  </a:rPr>
                  <a:t>feasible</a:t>
                </a:r>
                <a:r>
                  <a:rPr lang="en-US" altLang="zh-HK" dirty="0"/>
                  <a:t> solution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HK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zh-HK" altLang="en-US" dirty="0"/>
                  <a:t> </a:t>
                </a:r>
                <a:r>
                  <a:rPr lang="en-US" altLang="zh-HK" dirty="0"/>
                  <a:t>to </a:t>
                </a:r>
                <a:r>
                  <a:rPr lang="en-US" altLang="zh-HK" dirty="0">
                    <a:solidFill>
                      <a:srgbClr val="FF0000"/>
                    </a:solidFill>
                  </a:rPr>
                  <a:t>Dual</a:t>
                </a:r>
                <a:r>
                  <a:rPr lang="en-US" altLang="zh-HK" dirty="0"/>
                  <a:t> LP.</a:t>
                </a:r>
              </a:p>
              <a:p>
                <a:r>
                  <a:rPr lang="en-US" altLang="zh-HK" dirty="0"/>
                  <a:t>Proof. Feasible </a:t>
                </a:r>
                <a:r>
                  <a:rPr lang="en-US" altLang="zh-HK" b="0" dirty="0" smtClean="0"/>
                  <a:t>to </a:t>
                </a:r>
                <a:r>
                  <a:rPr lang="en-US" altLang="zh-HK" b="0" dirty="0" smtClean="0">
                    <a:solidFill>
                      <a:srgbClr val="FF0000"/>
                    </a:solidFill>
                  </a:rPr>
                  <a:t>Dual</a:t>
                </a:r>
                <a:r>
                  <a:rPr lang="en-US" altLang="zh-HK" b="0" dirty="0" smtClean="0"/>
                  <a:t> LP: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HK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HK" b="0" i="1" smtClean="0">
                        <a:latin typeface="Cambria Math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b="0" i="1" smtClean="0">
                            <a:latin typeface="Cambria Math"/>
                          </a:rPr>
                          <m:t>0,1</m:t>
                        </m:r>
                      </m:e>
                    </m:d>
                    <m:r>
                      <a:rPr lang="en-US" altLang="zh-HK" b="0" i="1" smtClean="0">
                        <a:latin typeface="Cambria Math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b="0" i="1" smtClean="0">
                            <a:latin typeface="Cambria Math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altLang="zh-HK" dirty="0" smtClean="0"/>
                  <a:t>.</a:t>
                </a:r>
              </a:p>
              <a:p>
                <a:pPr lvl="1"/>
                <a:r>
                  <a:rPr lang="en-US" altLang="zh-HK" dirty="0" smtClean="0"/>
                  <a:t>To show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HK" b="0" i="1" smtClean="0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HK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HK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altLang="zh-HK" b="0" i="1" smtClean="0">
                        <a:latin typeface="Cambria Math"/>
                      </a:rPr>
                      <m:t>≤</m:t>
                    </m:r>
                    <m:r>
                      <a:rPr lang="en-US" altLang="zh-HK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altLang="zh-HK" dirty="0" smtClean="0"/>
                  <a:t>, we need to show that the algorithm stops after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≤</m:t>
                    </m:r>
                    <m:r>
                      <a:rPr lang="en-US" altLang="zh-HK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zh-HK" altLang="en-US" dirty="0" smtClean="0"/>
                  <a:t> </a:t>
                </a:r>
                <a:r>
                  <a:rPr lang="en-US" altLang="zh-HK" dirty="0" smtClean="0"/>
                  <a:t>iterations.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29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 bwMode="auto">
              <a:xfrm>
                <a:off x="4800600" y="381000"/>
                <a:ext cx="3581400" cy="1219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77500" lnSpcReduction="20000"/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  <a:defRPr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69925" indent="-325438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60000"/>
                  <a:buFont typeface="Wingdings" pitchFamily="2" charset="2"/>
                  <a:buChar char="q"/>
                  <a:defRPr sz="2600">
                    <a:solidFill>
                      <a:schemeClr val="tx1"/>
                    </a:solidFill>
                    <a:latin typeface="+mn-lt"/>
                  </a:defRPr>
                </a:lvl2pPr>
                <a:lvl3pPr marL="1022350" indent="-350838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339850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6811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1383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5955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0527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5099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en-US" altLang="zh-HK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sty m:val="p"/>
                            </m:rPr>
                            <a:rPr lang="en-US" altLang="zh-HK" b="0" i="0" kern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max</m:t>
                          </m:r>
                        </m:e>
                        <m:e>
                          <m:nary>
                            <m:naryPr>
                              <m:chr m:val="∑"/>
                              <m:ctrlPr>
                                <a:rPr lang="en-US" altLang="zh-HK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HK" i="1" ker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altLang="zh-HK" i="1" ker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HK" i="1" ker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HK" i="1" ker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b="0" i="1" kern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HK" i="1" ker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  <m:e/>
                      </m:mr>
                      <m:mr>
                        <m:e>
                          <m:r>
                            <a:rPr lang="en-US" altLang="zh-HK" i="1" ker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altLang="zh-HK" i="1" ker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altLang="zh-HK" i="1" ker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altLang="zh-HK" i="1" ker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.</m:t>
                          </m:r>
                        </m:e>
                        <m:e>
                          <m:nary>
                            <m:naryPr>
                              <m:chr m:val="∑"/>
                              <m:ctrlPr>
                                <a:rPr lang="en-US" altLang="zh-HK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HK" i="1" ker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altLang="zh-HK" i="1" ker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HK" i="1" ker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HK" i="1" ker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i="1" ker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HK" i="1" ker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altLang="zh-HK" b="0" i="1" kern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≤</m:t>
                          </m:r>
                          <m:r>
                            <a:rPr lang="en-US" altLang="zh-HK" b="0" i="1" kern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e>
                          <m:r>
                            <a:rPr lang="en-US" altLang="zh-HK" i="1" ker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∀</m:t>
                          </m:r>
                          <m:r>
                            <a:rPr lang="en-US" altLang="zh-HK" i="1" ker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</m:e>
                      </m:mr>
                      <m:mr>
                        <m:e/>
                        <m:e>
                          <m:sSub>
                            <m:sSubPr>
                              <m:ctrlPr>
                                <a:rPr lang="en-US" altLang="zh-HK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b="0" i="1" kern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HK" i="1" ker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HK" b="0" i="1" kern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∈[0,1]</m:t>
                          </m:r>
                        </m:e>
                        <m:e>
                          <m:r>
                            <a:rPr lang="en-US" altLang="zh-HK" i="1" ker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∀</m:t>
                          </m:r>
                          <m:r>
                            <a:rPr lang="en-US" altLang="zh-HK" i="1" ker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</m:e>
                      </m:mr>
                    </m:m>
                  </m:oMath>
                </a14:m>
                <a:r>
                  <a:rPr lang="zh-HK" altLang="en-US" kern="0" dirty="0" smtClean="0">
                    <a:solidFill>
                      <a:srgbClr val="FF0000"/>
                    </a:solidFill>
                  </a:rPr>
                  <a:t> </a:t>
                </a:r>
                <a:endParaRPr lang="zh-HK" altLang="en-US" kern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00600" y="381000"/>
                <a:ext cx="3581400" cy="1219200"/>
              </a:xfrm>
              <a:prstGeom prst="rect">
                <a:avLst/>
              </a:prstGeom>
              <a:blipFill rotWithShape="1">
                <a:blip r:embed="rId3"/>
                <a:stretch>
                  <a:fillRect t="-95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065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A motivating problem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HK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Secretary</a:t>
            </a:r>
            <a:r>
              <a:rPr lang="en-US" altLang="zh-HK" i="1" dirty="0" smtClean="0">
                <a:latin typeface="Times New Roman" pitchFamily="18" charset="0"/>
                <a:cs typeface="Times New Roman" pitchFamily="18" charset="0"/>
              </a:rPr>
              <a:t> problem</a:t>
            </a:r>
            <a:r>
              <a:rPr lang="en-US" altLang="zh-HK" dirty="0" smtClean="0"/>
              <a:t>: </a:t>
            </a:r>
          </a:p>
          <a:p>
            <a:pPr lvl="1"/>
            <a:r>
              <a:rPr lang="en-US" altLang="zh-HK" dirty="0" smtClean="0"/>
              <a:t>We want to hire a new office assistant.</a:t>
            </a:r>
          </a:p>
          <a:p>
            <a:pPr lvl="1"/>
            <a:r>
              <a:rPr lang="en-US" altLang="zh-HK" dirty="0" smtClean="0"/>
              <a:t>There are a number of candidates.</a:t>
            </a:r>
          </a:p>
          <a:p>
            <a:pPr lvl="1"/>
            <a:r>
              <a:rPr lang="en-US" altLang="zh-HK" dirty="0" smtClean="0"/>
              <a:t>We can interview </a:t>
            </a:r>
            <a:r>
              <a:rPr lang="en-US" altLang="zh-HK" dirty="0" smtClean="0">
                <a:solidFill>
                  <a:srgbClr val="0000FF"/>
                </a:solidFill>
              </a:rPr>
              <a:t>one candidate each day</a:t>
            </a:r>
            <a:r>
              <a:rPr lang="en-US" altLang="zh-HK" dirty="0" smtClean="0"/>
              <a:t>, but we have to decide the acceptance/rejection immediately.</a:t>
            </a: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218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5216525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altLang="zh-HK" dirty="0" smtClean="0"/>
                  <a:t>Consider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HK" b="0" i="1" smtClean="0">
                        <a:solidFill>
                          <a:srgbClr val="FF0000"/>
                        </a:solidFill>
                        <a:latin typeface="Cambria Math"/>
                      </a:rPr>
                      <m:t>≝</m:t>
                    </m:r>
                  </m:oMath>
                </a14:m>
                <a:r>
                  <a:rPr lang="en-US" altLang="zh-HK" dirty="0" smtClean="0">
                    <a:solidFill>
                      <a:srgbClr val="FF0000"/>
                    </a:solidFill>
                  </a:rPr>
                  <a:t> the increment of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zh-HK" dirty="0">
                    <a:solidFill>
                      <a:srgbClr val="FF0000"/>
                    </a:solidFill>
                  </a:rPr>
                  <a:t> in iteration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</a:rPr>
                      <m:t>𝑗</m:t>
                    </m:r>
                  </m:oMath>
                </a14:m>
                <a:r>
                  <a:rPr lang="en-US" altLang="zh-HK" dirty="0" smtClean="0"/>
                  <a:t>.</a:t>
                </a:r>
              </a:p>
              <a:p>
                <a:pPr lvl="1"/>
                <a:r>
                  <a:rPr lang="en-US" altLang="zh-HK" dirty="0" smtClean="0"/>
                  <a:t>Recall: In the algorithm </a:t>
                </a:r>
                <a14:m>
                  <m:oMath xmlns:m="http://schemas.openxmlformats.org/officeDocument/2006/math">
                    <m:r>
                      <a:rPr lang="en-US" altLang="zh-HK" i="1">
                        <a:solidFill>
                          <a:srgbClr val="0000FF"/>
                        </a:solidFill>
                        <a:latin typeface="Cambria Math"/>
                      </a:rPr>
                      <m:t>𝑥</m:t>
                    </m:r>
                    <m:r>
                      <a:rPr lang="en-US" altLang="zh-HK" i="1">
                        <a:solidFill>
                          <a:srgbClr val="0000FF"/>
                        </a:solidFill>
                        <a:latin typeface="Cambria Math"/>
                      </a:rPr>
                      <m:t>←</m:t>
                    </m:r>
                    <m:r>
                      <a:rPr lang="en-US" altLang="zh-HK" i="1">
                        <a:solidFill>
                          <a:srgbClr val="0000FF"/>
                        </a:solidFill>
                        <a:latin typeface="Cambria Math"/>
                      </a:rPr>
                      <m:t>𝑥</m:t>
                    </m:r>
                    <m:r>
                      <a:rPr lang="en-US" altLang="zh-HK" i="1">
                        <a:solidFill>
                          <a:srgbClr val="0000FF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altLang="zh-HK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K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altLang="zh-HK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𝐵</m:t>
                        </m:r>
                      </m:den>
                    </m:f>
                    <m:r>
                      <a:rPr lang="en-US" altLang="zh-HK" i="1">
                        <a:solidFill>
                          <a:srgbClr val="0000FF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altLang="zh-HK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K" i="1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HK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𝑐𝐵</m:t>
                        </m:r>
                      </m:den>
                    </m:f>
                  </m:oMath>
                </a14:m>
                <a:endParaRPr lang="en-US" altLang="zh-HK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K" b="0" i="1" smtClean="0">
                            <a:latin typeface="Cambria Math"/>
                          </a:rPr>
                          <m:t>0</m:t>
                        </m:r>
                      </m:num>
                      <m:den>
                        <m:r>
                          <a:rPr lang="en-US" altLang="zh-HK" b="0" i="1" smtClean="0">
                            <a:latin typeface="Cambria Math"/>
                          </a:rPr>
                          <m:t>𝐵</m:t>
                        </m:r>
                      </m:den>
                    </m:f>
                    <m:r>
                      <a:rPr lang="en-US" altLang="zh-HK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K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HK" i="1">
                            <a:latin typeface="Cambria Math"/>
                          </a:rPr>
                          <m:t>𝑐𝐵</m:t>
                        </m:r>
                      </m:den>
                    </m:f>
                    <m:r>
                      <a:rPr lang="en-US" altLang="zh-HK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K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HK" i="1">
                            <a:latin typeface="Cambria Math"/>
                          </a:rPr>
                          <m:t>𝑐𝐵</m:t>
                        </m:r>
                      </m:den>
                    </m:f>
                  </m:oMath>
                </a14:m>
                <a:r>
                  <a:rPr lang="en-US" altLang="zh-HK" dirty="0"/>
                  <a:t>, </a:t>
                </a:r>
                <a:endParaRPr lang="en-US" altLang="zh-HK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HK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i="1" dirty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altLang="zh-HK" i="1" dirty="0">
                            <a:latin typeface="Cambria Math"/>
                          </a:rPr>
                          <m:t>𝐵</m:t>
                        </m:r>
                      </m:den>
                    </m:f>
                    <m:r>
                      <a:rPr lang="en-US" altLang="zh-HK" i="1" dirty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altLang="zh-HK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K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HK" i="1" dirty="0">
                            <a:latin typeface="Cambria Math"/>
                          </a:rPr>
                          <m:t>𝑐𝐵</m:t>
                        </m:r>
                      </m:den>
                    </m:f>
                    <m:r>
                      <a:rPr lang="en-US" altLang="zh-HK" i="1" dirty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HK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K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HK" i="1" dirty="0">
                            <a:latin typeface="Cambria Math"/>
                          </a:rPr>
                          <m:t>𝑐𝐵</m:t>
                        </m:r>
                      </m:den>
                    </m:f>
                    <m:d>
                      <m:dPr>
                        <m:ctrlPr>
                          <a:rPr lang="en-US" altLang="zh-HK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i="1" dirty="0">
                            <a:latin typeface="Cambria Math"/>
                          </a:rPr>
                          <m:t>1+</m:t>
                        </m:r>
                        <m:f>
                          <m:f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HK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HK" i="1" dirty="0">
                                <a:latin typeface="Cambria Math"/>
                              </a:rPr>
                              <m:t>𝐵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HK" dirty="0"/>
                  <a:t>. </a:t>
                </a:r>
                <a:endParaRPr lang="en-US" altLang="zh-HK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HK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i="1" dirty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HK" b="0" i="1" dirty="0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HK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b="0" i="1" dirty="0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altLang="zh-HK" i="1" dirty="0">
                            <a:latin typeface="Cambria Math"/>
                          </a:rPr>
                          <m:t>𝐵</m:t>
                        </m:r>
                      </m:den>
                    </m:f>
                    <m:r>
                      <a:rPr lang="en-US" altLang="zh-HK" i="1" dirty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altLang="zh-HK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K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HK" i="1" dirty="0">
                            <a:latin typeface="Cambria Math"/>
                          </a:rPr>
                          <m:t>𝑐𝐵</m:t>
                        </m:r>
                      </m:den>
                    </m:f>
                    <m:r>
                      <a:rPr lang="en-US" altLang="zh-HK" i="1" dirty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HK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K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HK" i="1" dirty="0">
                            <a:latin typeface="Cambria Math"/>
                          </a:rPr>
                          <m:t>𝑐𝐵</m:t>
                        </m:r>
                      </m:den>
                    </m:f>
                    <m:d>
                      <m:dPr>
                        <m:ctrlPr>
                          <a:rPr lang="en-US" altLang="zh-HK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HK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HK" i="1" dirty="0">
                                <a:latin typeface="Cambria Math"/>
                              </a:rPr>
                              <m:t>𝐵</m:t>
                            </m:r>
                          </m:den>
                        </m:f>
                        <m:r>
                          <a:rPr lang="en-US" altLang="zh-HK" b="0" i="1" dirty="0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altLang="zh-HK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HK" i="1" dirty="0">
                                <a:latin typeface="Cambria Math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altLang="zh-HK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HK" b="0" i="1" dirty="0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HK" b="0" i="1" dirty="0" smtClean="0">
                                    <a:latin typeface="Cambria Math"/>
                                  </a:rPr>
                                  <m:t>𝐵</m:t>
                                </m:r>
                              </m:den>
                            </m:f>
                          </m:num>
                          <m:den>
                            <m:r>
                              <a:rPr lang="en-US" altLang="zh-HK" b="0" i="1" dirty="0" smtClean="0">
                                <a:latin typeface="Cambria Math"/>
                              </a:rPr>
                              <m:t>𝐵</m:t>
                            </m:r>
                          </m:den>
                        </m:f>
                        <m:r>
                          <a:rPr lang="en-US" altLang="zh-HK" b="0" i="1" dirty="0" smtClean="0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altLang="zh-HK" b="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HK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K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HK" i="1" dirty="0">
                            <a:latin typeface="Cambria Math"/>
                          </a:rPr>
                          <m:t>𝑐𝐵</m:t>
                        </m:r>
                      </m:den>
                    </m:f>
                    <m:sSup>
                      <m:sSup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HK" b="0" i="1" dirty="0" smtClean="0">
                                <a:latin typeface="Cambria Math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altLang="zh-HK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HK" i="1" dirty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HK" i="1" dirty="0">
                                    <a:latin typeface="Cambria Math"/>
                                  </a:rPr>
                                  <m:t>𝐵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HK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HK" dirty="0"/>
                  <a:t>. </a:t>
                </a:r>
              </a:p>
              <a:p>
                <a:r>
                  <a:rPr lang="en-US" altLang="zh-HK" dirty="0" smtClean="0"/>
                  <a:t>In general, it’s not hard to prove that </a:t>
                </a:r>
                <a:endParaRPr lang="en-US" altLang="zh-HK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altLang="zh-HK" b="0" dirty="0" smtClean="0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HK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𝑐𝐵</m:t>
                        </m:r>
                      </m:den>
                    </m:f>
                    <m:sSup>
                      <m:sSupPr>
                        <m:ctrlP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HK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altLang="zh-HK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HK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HK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𝐵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HK" dirty="0" smtClean="0"/>
                  <a:t> </a:t>
                </a:r>
              </a:p>
              <a:p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5216525"/>
              </a:xfrm>
              <a:blipFill rotWithShape="1">
                <a:blip r:embed="rId2"/>
                <a:stretch>
                  <a:fillRect l="-444" t="-1285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23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HK" dirty="0"/>
                  <a:t>So after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</a:rPr>
                      <m:t>𝐵</m:t>
                    </m:r>
                  </m:oMath>
                </a14:m>
                <a:r>
                  <a:rPr lang="en-US" altLang="zh-HK" dirty="0"/>
                  <a:t> iterations,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zh-HK" dirty="0"/>
                  <a:t> increases to</a:t>
                </a:r>
              </a:p>
              <a:p>
                <a:pPr marL="0" indent="0">
                  <a:buNone/>
                </a:pPr>
                <a:r>
                  <a:rPr lang="en-US" altLang="zh-HK" dirty="0"/>
                  <a:t>	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HK" i="1">
                            <a:latin typeface="Cambria Math"/>
                          </a:rPr>
                          <m:t>𝑗</m:t>
                        </m:r>
                        <m:r>
                          <a:rPr lang="en-US" altLang="zh-HK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altLang="zh-HK" i="1">
                            <a:latin typeface="Cambria Math"/>
                          </a:rPr>
                          <m:t>𝐵</m:t>
                        </m:r>
                      </m:sup>
                      <m:e>
                        <m:f>
                          <m:f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HK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HK" i="1" dirty="0">
                                <a:latin typeface="Cambria Math"/>
                              </a:rPr>
                              <m:t>𝑐𝐵</m:t>
                            </m:r>
                          </m:den>
                        </m:f>
                        <m:sSup>
                          <m:sSup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HK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HK" i="1" dirty="0">
                                    <a:latin typeface="Cambria Math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en-US" altLang="zh-HK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HK" i="1" dirty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HK" i="1" dirty="0">
                                        <a:latin typeface="Cambria Math"/>
                                      </a:rPr>
                                      <m:t>𝐵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HK" i="1" dirty="0">
                                <a:latin typeface="Cambria Math"/>
                              </a:rPr>
                              <m:t>𝑗</m:t>
                            </m:r>
                            <m:r>
                              <a:rPr lang="en-US" altLang="zh-HK" i="1" dirty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e>
                    </m:nary>
                    <m:r>
                      <a:rPr lang="en-US" altLang="zh-HK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HK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HK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HK" i="1">
                                    <a:latin typeface="Cambria Math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en-US" altLang="zh-HK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HK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HK" i="1">
                                        <a:latin typeface="Cambria Math"/>
                                      </a:rPr>
                                      <m:t>𝐵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HK" i="1">
                                <a:latin typeface="Cambria Math"/>
                              </a:rPr>
                              <m:t>𝐵</m:t>
                            </m:r>
                          </m:sup>
                        </m:sSup>
                        <m:r>
                          <a:rPr lang="en-US" altLang="zh-HK" i="1"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en-US" altLang="zh-HK" i="1">
                            <a:latin typeface="Cambria Math"/>
                          </a:rPr>
                          <m:t>𝑐</m:t>
                        </m:r>
                      </m:den>
                    </m:f>
                    <m:r>
                      <a:rPr lang="en-US" altLang="zh-HK" i="1">
                        <a:latin typeface="Cambria Math"/>
                      </a:rPr>
                      <m:t>=</m:t>
                    </m:r>
                    <m:r>
                      <a:rPr lang="en-US" altLang="zh-HK" i="1">
                        <a:solidFill>
                          <a:srgbClr val="FF000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altLang="zh-HK" dirty="0"/>
                  <a:t>.</a:t>
                </a:r>
              </a:p>
              <a:p>
                <a:pPr lvl="1"/>
                <a:r>
                  <a:rPr lang="en-US" altLang="zh-HK" dirty="0" smtClean="0"/>
                  <a:t>since we defined </a:t>
                </a:r>
                <a14:m>
                  <m:oMath xmlns:m="http://schemas.openxmlformats.org/officeDocument/2006/math">
                    <m:r>
                      <a:rPr lang="en-US" altLang="zh-HK" sz="2400" i="1" smtClean="0">
                        <a:solidFill>
                          <a:srgbClr val="0000FF"/>
                        </a:solidFill>
                        <a:latin typeface="Cambria Math"/>
                      </a:rPr>
                      <m:t>𝑐</m:t>
                    </m:r>
                    <m:r>
                      <a:rPr lang="en-US" altLang="zh-HK" sz="240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HK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HK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HK" sz="24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altLang="zh-HK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HK" sz="24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HK" sz="24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𝐵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HK" sz="24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𝐵</m:t>
                        </m:r>
                      </m:sup>
                    </m:sSup>
                    <m:r>
                      <a:rPr lang="en-US" altLang="zh-HK" sz="2400" i="1">
                        <a:solidFill>
                          <a:srgbClr val="0000FF"/>
                        </a:solidFill>
                        <a:latin typeface="Cambria Math"/>
                      </a:rPr>
                      <m:t>−1</m:t>
                    </m:r>
                  </m:oMath>
                </a14:m>
                <a:endParaRPr lang="en-US" altLang="zh-HK" dirty="0" smtClean="0"/>
              </a:p>
              <a:p>
                <a:endParaRPr lang="en-US" altLang="zh-HK" dirty="0" smtClean="0"/>
              </a:p>
              <a:p>
                <a:r>
                  <a:rPr lang="en-US" altLang="zh-HK" dirty="0" smtClean="0"/>
                  <a:t>So </a:t>
                </a:r>
                <a:r>
                  <a:rPr lang="en-US" altLang="zh-HK" dirty="0"/>
                  <a:t>only the first 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/>
                      </a:rPr>
                      <m:t>𝐵</m:t>
                    </m:r>
                  </m:oMath>
                </a14:m>
                <a:r>
                  <a:rPr lang="zh-HK" altLang="en-US" dirty="0"/>
                  <a:t> </a:t>
                </a:r>
                <a:r>
                  <a:rPr lang="en-US" altLang="zh-HK" dirty="0"/>
                  <a:t>dual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HK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HK" i="1">
                        <a:latin typeface="Cambria Math"/>
                      </a:rPr>
                      <m:t>=1</m:t>
                    </m:r>
                  </m:oMath>
                </a14:m>
                <a:r>
                  <a:rPr lang="en-US" altLang="zh-HK" dirty="0"/>
                  <a:t>, resulting in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HK" i="1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H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HK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altLang="zh-HK" i="1">
                        <a:latin typeface="Cambria Math"/>
                      </a:rPr>
                      <m:t>=</m:t>
                    </m:r>
                    <m:r>
                      <a:rPr lang="en-US" altLang="zh-HK" i="1">
                        <a:latin typeface="Cambria Math"/>
                      </a:rPr>
                      <m:t>𝐵</m:t>
                    </m:r>
                  </m:oMath>
                </a14:m>
                <a:r>
                  <a:rPr lang="en-US" altLang="zh-HK" dirty="0"/>
                  <a:t>. Thus 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/>
                      </a:rPr>
                      <m:t>𝑦</m:t>
                    </m:r>
                  </m:oMath>
                </a14:m>
                <a:r>
                  <a:rPr lang="zh-HK" altLang="en-US" dirty="0"/>
                  <a:t> </a:t>
                </a:r>
                <a:r>
                  <a:rPr lang="en-US" altLang="zh-HK" dirty="0"/>
                  <a:t>is dual feasible.</a:t>
                </a:r>
                <a:endParaRPr lang="zh-HK" alt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001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HK" dirty="0" smtClean="0"/>
                  <a:t>Case 1: </a:t>
                </a: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815" t="-10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Primal variables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/>
                  <a:t>There is no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HK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 smtClean="0"/>
                  <a:t>. </a:t>
                </a:r>
              </a:p>
              <a:p>
                <a:pPr lvl="1"/>
                <a:r>
                  <a:rPr lang="en-HK" dirty="0" smtClean="0"/>
                  <a:t>The final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HK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HK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HK" i="1">
                        <a:latin typeface="Cambria Math" panose="02040503050406030204" pitchFamily="18" charset="0"/>
                      </a:rPr>
                      <m:t>≤1</m:t>
                    </m:r>
                    <m:r>
                      <m:rPr>
                        <m:nor/>
                      </m:rPr>
                      <a:rPr lang="en-US" dirty="0"/>
                      <m:t>.</m:t>
                    </m:r>
                  </m:oMath>
                </a14:m>
                <a:endParaRPr lang="en-US" dirty="0" smtClean="0"/>
              </a:p>
              <a:p>
                <a:endParaRPr lang="en-HK" dirty="0" smtClean="0"/>
              </a:p>
              <a:p>
                <a:r>
                  <a:rPr lang="en-HK" dirty="0" smtClean="0"/>
                  <a:t>Dual variables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/>
                  <a:t>There is no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HK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  <a:r>
                  <a:rPr lang="en-HK" dirty="0" smtClean="0"/>
                  <a:t>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.</a:t>
                </a:r>
                <a:r>
                  <a:rPr lang="en-US" dirty="0"/>
                  <a:t> </a:t>
                </a: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035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HK" dirty="0" smtClean="0"/>
                  <a:t>Case 2: </a:t>
                </a: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815" t="-10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Primal </a:t>
                </a:r>
                <a:r>
                  <a:rPr lang="en-US" dirty="0"/>
                  <a:t>variables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HK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HK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HK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HK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.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HK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HK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 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=…=</m:t>
                    </m:r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HK" dirty="0"/>
                  <a:t>The final </a:t>
                </a:r>
                <a14:m>
                  <m:oMath xmlns:m="http://schemas.openxmlformats.org/officeDocument/2006/math">
                    <m:r>
                      <a:rPr lang="en-HK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HK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HK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dirty="0"/>
                      <m:t>.</m:t>
                    </m:r>
                  </m:oMath>
                </a14:m>
                <a:endParaRPr lang="en-US" dirty="0"/>
              </a:p>
              <a:p>
                <a:pPr lvl="1"/>
                <a:endParaRPr lang="en-HK" dirty="0"/>
              </a:p>
              <a:p>
                <a:r>
                  <a:rPr lang="en-HK" dirty="0" smtClean="0"/>
                  <a:t>Dual variables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HK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HK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HK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HK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. 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HK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HK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HK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HK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HK" i="1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272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Property 2</a:t>
            </a:r>
            <a:endParaRPr lang="zh-HK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HK" dirty="0" smtClean="0"/>
                  <a:t>The outputted variables 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/>
                      </a:rPr>
                      <m:t>𝑥</m:t>
                    </m:r>
                    <m:r>
                      <a:rPr lang="en-US" altLang="zh-HK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HK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HK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altLang="zh-HK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HK" dirty="0" smtClean="0"/>
                  <a:t> satisfy</a:t>
                </a:r>
              </a:p>
              <a:p>
                <a:pPr marL="0" indent="0">
                  <a:buNone/>
                </a:pPr>
                <a:r>
                  <a:rPr lang="en-US" altLang="zh-HK" dirty="0" smtClean="0"/>
                  <a:t>		</a:t>
                </a:r>
                <a14:m>
                  <m:oMath xmlns:m="http://schemas.openxmlformats.org/officeDocument/2006/math">
                    <m:limUpp>
                      <m:limUppPr>
                        <m:ctrlPr>
                          <a:rPr lang="en-US" altLang="zh-HK" i="1" smtClean="0"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groupChr>
                          <m:groupChrPr>
                            <m:chr m:val="⏞"/>
                            <m:pos m:val="top"/>
                            <m:vertJc m:val="bot"/>
                            <m:ctrlPr>
                              <a:rPr lang="en-US" altLang="zh-HK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/>
                              </m:rPr>
                              <a:rPr lang="en-US" altLang="zh-HK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𝐵</m:t>
                            </m:r>
                            <m:r>
                              <a:rPr lang="en-US" altLang="zh-HK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altLang="zh-HK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altLang="zh-HK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altLang="zh-HK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𝑗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altLang="zh-HK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HK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nary>
                          </m:e>
                        </m:groupChr>
                      </m:e>
                      <m:lim>
                        <m:eqArr>
                          <m:eqArrPr>
                            <m:ctrlPr>
                              <a:rPr lang="en-US" altLang="zh-HK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altLang="zh-HK" b="0" i="0" smtClean="0">
                                <a:latin typeface="Cambria Math"/>
                              </a:rPr>
                              <m:t>primal</m:t>
                            </m:r>
                            <m:r>
                              <a:rPr lang="en-US" altLang="zh-HK" b="0" i="0" smtClean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HK" b="0" i="0" smtClean="0">
                                <a:latin typeface="Cambria Math"/>
                              </a:rPr>
                              <m:t>obj</m:t>
                            </m:r>
                            <m:r>
                              <a:rPr lang="en-US" altLang="zh-HK" b="0" i="0" smtClean="0">
                                <a:latin typeface="Cambria Math"/>
                              </a:rPr>
                              <m:t> 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altLang="zh-HK" b="0" i="0" smtClean="0">
                                <a:latin typeface="Cambria Math"/>
                              </a:rPr>
                              <m:t>value</m:t>
                            </m:r>
                          </m:e>
                        </m:eqArr>
                      </m:lim>
                    </m:limUpp>
                    <m:r>
                      <a:rPr lang="en-US" altLang="zh-HK" b="0" i="1" smtClean="0">
                        <a:solidFill>
                          <a:srgbClr val="FF0000"/>
                        </a:solidFill>
                        <a:latin typeface="Cambria Math"/>
                      </a:rPr>
                      <m:t>≤</m:t>
                    </m:r>
                    <m:d>
                      <m:dPr>
                        <m:ctrlP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1+</m:t>
                        </m:r>
                        <m:f>
                          <m:fPr>
                            <m:ctrlPr>
                              <a:rPr lang="en-US" altLang="zh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HK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HK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𝑐</m:t>
                            </m:r>
                          </m:den>
                        </m:f>
                      </m:e>
                    </m:d>
                    <m:limUpp>
                      <m:limUppPr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groupChr>
                          <m:groupChrPr>
                            <m:chr m:val="⏞"/>
                            <m:pos m:val="top"/>
                            <m:vertJc m:val="bot"/>
                            <m:ctrlPr>
                              <a:rPr lang="en-US" altLang="zh-HK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altLang="zh-HK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altLang="zh-HK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𝑗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altLang="zh-HK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HK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nary>
                          </m:e>
                        </m:groupChr>
                      </m:e>
                      <m:lim>
                        <m:eqArr>
                          <m:eqArrPr>
                            <m:ctrlPr>
                              <a:rPr lang="en-US" altLang="zh-HK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altLang="zh-HK" b="0" i="0" smtClean="0">
                                <a:latin typeface="Cambria Math"/>
                              </a:rPr>
                              <m:t>dual</m:t>
                            </m:r>
                            <m:r>
                              <a:rPr lang="en-US" altLang="zh-HK" b="0" i="0" smtClean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HK" b="0" i="0" smtClean="0">
                                <a:latin typeface="Cambria Math"/>
                              </a:rPr>
                              <m:t>obj</m:t>
                            </m:r>
                            <m:r>
                              <a:rPr lang="en-US" altLang="zh-HK" b="0" i="0" smtClean="0">
                                <a:latin typeface="Cambria Math"/>
                              </a:rPr>
                              <m:t> 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altLang="zh-HK" b="0" i="0" smtClean="0">
                                <a:latin typeface="Cambria Math"/>
                              </a:rPr>
                              <m:t>value</m:t>
                            </m:r>
                          </m:e>
                        </m:eqArr>
                      </m:lim>
                    </m:limUpp>
                  </m:oMath>
                </a14:m>
                <a:r>
                  <a:rPr lang="en-US" altLang="zh-HK" dirty="0" smtClean="0"/>
                  <a:t> </a:t>
                </a:r>
              </a:p>
              <a:p>
                <a:r>
                  <a:rPr lang="en-US" altLang="zh-HK" dirty="0" smtClean="0"/>
                  <a:t>Actually, we will show something stronger: In every iteration, the </a:t>
                </a:r>
                <a:r>
                  <a:rPr lang="en-US" altLang="zh-HK" dirty="0" smtClean="0">
                    <a:solidFill>
                      <a:srgbClr val="0000FF"/>
                    </a:solidFill>
                  </a:rPr>
                  <a:t>increment of primal </a:t>
                </a:r>
                <a:r>
                  <a:rPr lang="en-US" altLang="zh-HK" dirty="0" err="1" smtClean="0"/>
                  <a:t>obj</a:t>
                </a:r>
                <a:r>
                  <a:rPr lang="en-US" altLang="zh-HK" dirty="0" smtClean="0"/>
                  <a:t> value is </a:t>
                </a:r>
                <a14:m>
                  <m:oMath xmlns:m="http://schemas.openxmlformats.org/officeDocument/2006/math">
                    <m:r>
                      <a:rPr lang="en-US" altLang="zh-HK" b="0" i="1" dirty="0" smtClean="0">
                        <a:solidFill>
                          <a:srgbClr val="7030A0"/>
                        </a:solidFill>
                        <a:latin typeface="Cambria Math"/>
                      </a:rPr>
                      <m:t>≤</m:t>
                    </m:r>
                    <m:d>
                      <m:dPr>
                        <m:ctrlPr>
                          <a:rPr lang="en-US" altLang="zh-HK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1+1/</m:t>
                        </m:r>
                        <m:r>
                          <a:rPr lang="en-US" altLang="zh-HK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altLang="zh-HK" b="0" i="1" dirty="0" smtClean="0">
                        <a:solidFill>
                          <a:srgbClr val="7030A0"/>
                        </a:solidFill>
                        <a:latin typeface="Cambria Math"/>
                      </a:rPr>
                      <m:t>⋅</m:t>
                    </m:r>
                  </m:oMath>
                </a14:m>
                <a:r>
                  <a:rPr lang="zh-HK" altLang="en-US" dirty="0" smtClean="0"/>
                  <a:t> </a:t>
                </a:r>
                <a:r>
                  <a:rPr lang="en-US" altLang="zh-HK" dirty="0" smtClean="0">
                    <a:solidFill>
                      <a:srgbClr val="FF0000"/>
                    </a:solidFill>
                  </a:rPr>
                  <a:t>that of dual</a:t>
                </a:r>
                <a:r>
                  <a:rPr lang="en-US" altLang="zh-HK" dirty="0" smtClean="0"/>
                  <a:t>.</a:t>
                </a:r>
              </a:p>
              <a:p>
                <a:r>
                  <a:rPr lang="en-US" altLang="zh-HK" dirty="0" smtClean="0"/>
                  <a:t>The increment of dual is always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HK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HK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altLang="zh-HK" dirty="0" smtClean="0"/>
                  <a:t> before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HK" dirty="0" smtClean="0"/>
                  <a:t> reaches 1.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93" t="-2692" r="-2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09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HK" dirty="0" smtClean="0"/>
                  <a:t>The increment of primal is </a:t>
                </a:r>
                <a:r>
                  <a:rPr lang="en-US" altLang="zh-HK" i="1" dirty="0">
                    <a:latin typeface="Cambria Math"/>
                  </a:rPr>
                  <a:t/>
                </a:r>
                <a:br>
                  <a:rPr lang="en-US" altLang="zh-HK" i="1" dirty="0">
                    <a:latin typeface="Cambria Math"/>
                  </a:rPr>
                </a:br>
                <a:r>
                  <a:rPr lang="en-US" altLang="zh-HK" i="1" dirty="0">
                    <a:latin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HK" i="1" smtClean="0">
                        <a:solidFill>
                          <a:srgbClr val="FF0000"/>
                        </a:solidFill>
                        <a:latin typeface="Cambria Math"/>
                      </a:rPr>
                      <m:t>𝐵</m:t>
                    </m:r>
                    <m:sSub>
                      <m:sSubPr>
                        <m:ctrlPr>
                          <a:rPr lang="en-US" altLang="zh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HK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HK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altLang="zh-HK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HK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HK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&lt;</m:t>
                        </m:r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HK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altLang="zh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den>
                    </m:f>
                    <m:r>
                      <a:rPr lang="en-US" altLang="zh-HK" i="1">
                        <a:latin typeface="Cambria Math"/>
                      </a:rPr>
                      <m:t>+</m:t>
                    </m:r>
                    <m:r>
                      <a:rPr lang="en-US" altLang="zh-HK" i="1" smtClean="0">
                        <a:solidFill>
                          <a:srgbClr val="0000FF"/>
                        </a:solidFill>
                        <a:latin typeface="Cambria Math"/>
                      </a:rPr>
                      <m:t>1−</m:t>
                    </m:r>
                    <m:sSub>
                      <m:sSubPr>
                        <m:ctrlPr>
                          <a:rPr lang="en-US" altLang="zh-HK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HK" altLang="zh-HK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altLang="zh-HK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HK" altLang="zh-HK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HK" i="1">
                        <a:latin typeface="Cambria Math"/>
                      </a:rPr>
                      <m:t>1+1/</m:t>
                    </m:r>
                    <m:r>
                      <a:rPr lang="en-US" altLang="zh-HK" i="1">
                        <a:latin typeface="Cambria Math"/>
                      </a:rPr>
                      <m:t>𝑐</m:t>
                    </m:r>
                  </m:oMath>
                </a14:m>
                <a:r>
                  <a:rPr lang="en-US" altLang="zh-HK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i="1">
                            <a:latin typeface="Cambria Math"/>
                          </a:rPr>
                          <m:t>&lt;</m:t>
                        </m:r>
                        <m:r>
                          <a:rPr lang="en-US" altLang="zh-HK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HK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HK" i="1">
                            <a:latin typeface="Cambria Math"/>
                          </a:rPr>
                          <m:t>𝑖</m:t>
                        </m:r>
                        <m:r>
                          <a:rPr lang="en-US" altLang="zh-HK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altLang="zh-HK" i="1">
                            <a:latin typeface="Cambria Math"/>
                          </a:rPr>
                          <m:t>𝑗</m:t>
                        </m:r>
                        <m:r>
                          <a:rPr lang="en-US" altLang="zh-HK" i="1">
                            <a:latin typeface="Cambria Math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altLang="zh-H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zh-HK" altLang="en-US" dirty="0"/>
                  <a:t> </a:t>
                </a:r>
                <a:r>
                  <a:rPr lang="en-HK" altLang="zh-HK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HK" altLang="zh-HK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altLang="zh-HK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HK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HK" i="1">
                            <a:latin typeface="Cambria Math"/>
                          </a:rPr>
                          <m:t>𝑖</m:t>
                        </m:r>
                        <m:r>
                          <a:rPr lang="en-US" altLang="zh-HK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altLang="zh-HK" i="1">
                            <a:latin typeface="Cambria Math"/>
                          </a:rPr>
                          <m:t>𝑗</m:t>
                        </m:r>
                      </m:sup>
                      <m:e>
                        <m:sSub>
                          <m:sSubPr>
                            <m:ctrlPr>
                              <a:rPr lang="en-US" altLang="zh-H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HK" dirty="0" smtClean="0"/>
                  <a:t> are </a:t>
                </a:r>
                <a:r>
                  <a:rPr lang="en-US" altLang="zh-HK" dirty="0"/>
                  <a:t>the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zh-HK" dirty="0"/>
                  <a:t> </a:t>
                </a:r>
                <a:r>
                  <a:rPr lang="en-US" altLang="zh-HK" dirty="0" smtClean="0"/>
                  <a:t>before and after iteration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</a:rPr>
                      <m:t>𝑗</m:t>
                    </m:r>
                  </m:oMath>
                </a14:m>
                <a:r>
                  <a:rPr lang="en-US" altLang="zh-HK" dirty="0" smtClean="0"/>
                  <a:t>, respectively.</a:t>
                </a:r>
              </a:p>
              <a:p>
                <a:pPr lvl="1"/>
                <a:r>
                  <a:rPr lang="en-US" altLang="zh-HK" dirty="0" smtClean="0"/>
                  <a:t>Recall update: </a:t>
                </a:r>
                <a14:m>
                  <m:oMath xmlns:m="http://schemas.openxmlformats.org/officeDocument/2006/math">
                    <m:r>
                      <a:rPr lang="en-US" altLang="zh-HK" i="1">
                        <a:solidFill>
                          <a:srgbClr val="0000FF"/>
                        </a:solidFill>
                        <a:latin typeface="Cambria Math"/>
                      </a:rPr>
                      <m:t>𝑥</m:t>
                    </m:r>
                    <m:r>
                      <a:rPr lang="en-US" altLang="zh-HK" i="1">
                        <a:solidFill>
                          <a:srgbClr val="0000FF"/>
                        </a:solidFill>
                        <a:latin typeface="Cambria Math"/>
                      </a:rPr>
                      <m:t>←</m:t>
                    </m:r>
                    <m:r>
                      <a:rPr lang="en-US" altLang="zh-HK" i="1">
                        <a:solidFill>
                          <a:srgbClr val="0000FF"/>
                        </a:solidFill>
                        <a:latin typeface="Cambria Math"/>
                      </a:rPr>
                      <m:t>𝑥</m:t>
                    </m:r>
                    <m:r>
                      <a:rPr lang="en-US" altLang="zh-HK" i="1">
                        <a:solidFill>
                          <a:srgbClr val="0000FF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altLang="zh-HK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K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altLang="zh-HK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𝐵</m:t>
                        </m:r>
                      </m:den>
                    </m:f>
                    <m:r>
                      <a:rPr lang="en-US" altLang="zh-HK" i="1">
                        <a:solidFill>
                          <a:srgbClr val="0000FF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altLang="zh-HK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K" i="1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HK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𝑐𝐵</m:t>
                        </m:r>
                      </m:den>
                    </m:f>
                  </m:oMath>
                </a14:m>
                <a:r>
                  <a:rPr lang="en-US" altLang="zh-HK" dirty="0" smtClean="0"/>
                  <a:t>. So </a:t>
                </a:r>
                <a14:m>
                  <m:oMath xmlns:m="http://schemas.openxmlformats.org/officeDocument/2006/math">
                    <m:r>
                      <a:rPr lang="en-US" altLang="zh-HK" i="1" smtClean="0">
                        <a:solidFill>
                          <a:srgbClr val="FF0000"/>
                        </a:solidFill>
                        <a:latin typeface="Cambria Math"/>
                      </a:rPr>
                      <m:t>𝐵</m:t>
                    </m:r>
                    <m:sSub>
                      <m:sSubPr>
                        <m:ctrlPr>
                          <a:rPr lang="en-US" altLang="zh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HK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HK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&lt;</m:t>
                        </m:r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HK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altLang="zh-HK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altLang="zh-HK" dirty="0" smtClean="0"/>
                  <a:t>.</a:t>
                </a:r>
              </a:p>
              <a:p>
                <a:pPr lvl="1"/>
                <a:r>
                  <a:rPr lang="en-US" altLang="zh-HK" dirty="0" smtClean="0"/>
                  <a:t>Recall update: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altLang="zh-HK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HK" i="1">
                        <a:solidFill>
                          <a:srgbClr val="0000FF"/>
                        </a:solidFill>
                        <a:latin typeface="Cambria Math"/>
                      </a:rPr>
                      <m:t>=1−</m:t>
                    </m:r>
                    <m:r>
                      <a:rPr lang="en-US" altLang="zh-HK" i="1">
                        <a:solidFill>
                          <a:srgbClr val="0000FF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zh-HK" dirty="0" smtClean="0"/>
                  <a:t>.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altLang="zh-HK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HK" i="1">
                        <a:latin typeface="Cambria Math"/>
                      </a:rPr>
                      <m:t>=</m:t>
                    </m:r>
                    <m:r>
                      <a:rPr lang="en-US" altLang="zh-HK" i="1" smtClean="0">
                        <a:solidFill>
                          <a:srgbClr val="0000FF"/>
                        </a:solidFill>
                        <a:latin typeface="Cambria Math"/>
                      </a:rPr>
                      <m:t>1−</m:t>
                    </m:r>
                    <m:sSub>
                      <m:sSubPr>
                        <m:ctrlPr>
                          <a:rPr lang="en-US" altLang="zh-HK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HK" altLang="zh-HK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altLang="zh-HK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HK" dirty="0" smtClean="0"/>
                  <a:t>.</a:t>
                </a:r>
              </a:p>
              <a:p>
                <a:r>
                  <a:rPr lang="en-US" altLang="zh-HK" dirty="0" smtClean="0"/>
                  <a:t>So </a:t>
                </a:r>
                <a:r>
                  <a:rPr lang="en-US" altLang="zh-HK" dirty="0"/>
                  <a:t>the increment of primal </a:t>
                </a:r>
                <a:r>
                  <a:rPr lang="en-US" altLang="zh-HK" dirty="0" err="1"/>
                  <a:t>obj</a:t>
                </a:r>
                <a:r>
                  <a:rPr lang="en-US" altLang="zh-HK" dirty="0"/>
                  <a:t> value is at most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HK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i="1" dirty="0">
                            <a:latin typeface="Cambria Math"/>
                          </a:rPr>
                          <m:t>1+1/</m:t>
                        </m:r>
                        <m:r>
                          <a:rPr lang="en-US" altLang="zh-HK" i="1" dirty="0"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altLang="zh-HK" b="0" i="1" dirty="0" smtClean="0">
                        <a:latin typeface="Cambria Math"/>
                      </a:rPr>
                      <m:t>×</m:t>
                    </m:r>
                  </m:oMath>
                </a14:m>
                <a:r>
                  <a:rPr lang="zh-HK" altLang="en-US" dirty="0"/>
                  <a:t> </a:t>
                </a:r>
                <a:r>
                  <a:rPr lang="en-US" altLang="zh-HK" dirty="0"/>
                  <a:t>that of </a:t>
                </a:r>
                <a:r>
                  <a:rPr lang="en-US" altLang="zh-HK" dirty="0" smtClean="0"/>
                  <a:t>dual.</a:t>
                </a:r>
                <a:r>
                  <a:rPr lang="en-US" altLang="zh-HK" dirty="0"/>
                  <a:t/>
                </a:r>
                <a:br>
                  <a:rPr lang="en-US" altLang="zh-HK" dirty="0"/>
                </a:br>
                <a:endParaRPr lang="zh-HK" altLang="en-US" dirty="0"/>
              </a:p>
              <a:p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93" t="-1750" b="-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051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Turning into an online algorithm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HK" dirty="0" smtClean="0"/>
                  <a:t>The above algorithm just gives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(</m:t>
                    </m:r>
                    <m:r>
                      <a:rPr lang="en-US" altLang="zh-HK" b="0" i="1" smtClean="0">
                        <a:latin typeface="Cambria Math"/>
                      </a:rPr>
                      <m:t>𝑥</m:t>
                    </m:r>
                    <m:r>
                      <a:rPr lang="en-US" altLang="zh-HK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altLang="zh-HK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HK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HK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HK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dirty="0" smtClean="0"/>
                  <a:t>. </a:t>
                </a:r>
              </a:p>
              <a:p>
                <a:r>
                  <a:rPr lang="en-US" altLang="zh-HK" dirty="0" smtClean="0"/>
                  <a:t>Now we give an online algorithm based on it.</a:t>
                </a:r>
              </a:p>
              <a:p>
                <a:r>
                  <a:rPr lang="en-US" altLang="zh-HK" dirty="0" smtClean="0"/>
                  <a:t>Pick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solidFill>
                          <a:srgbClr val="7030A0"/>
                        </a:solidFill>
                        <a:latin typeface="Cambria Math"/>
                      </a:rPr>
                      <m:t>𝛼</m:t>
                    </m:r>
                    <m:r>
                      <a:rPr lang="en-US" altLang="zh-HK" b="0" i="1" smtClean="0">
                        <a:latin typeface="Cambria Math"/>
                      </a:rPr>
                      <m:t>∈[0,1]</m:t>
                    </m:r>
                  </m:oMath>
                </a14:m>
                <a:r>
                  <a:rPr lang="zh-HK" altLang="en-US" dirty="0" smtClean="0"/>
                  <a:t> </a:t>
                </a:r>
                <a:r>
                  <a:rPr lang="en-US" altLang="zh-HK" dirty="0" smtClean="0"/>
                  <a:t>uniformly at random.</a:t>
                </a:r>
              </a:p>
              <a:p>
                <a:r>
                  <a:rPr lang="en-US" altLang="zh-HK" dirty="0" smtClean="0"/>
                  <a:t>Suppose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zh-HK" altLang="en-US" dirty="0" smtClean="0"/>
                  <a:t> </a:t>
                </a:r>
                <a:r>
                  <a:rPr lang="en-US" altLang="zh-HK" dirty="0" smtClean="0"/>
                  <a:t>is the first day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HK" b="0" i="1" smtClean="0">
                            <a:latin typeface="Cambria Math"/>
                          </a:rPr>
                          <m:t>𝑗</m:t>
                        </m:r>
                        <m:r>
                          <a:rPr lang="en-US" altLang="zh-HK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altLang="zh-HK" b="0" i="1" smtClean="0">
                            <a:latin typeface="Cambria Math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en-US" altLang="zh-HK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altLang="zh-HK" b="0" i="1" smtClean="0">
                        <a:latin typeface="Cambria Math"/>
                      </a:rPr>
                      <m:t>≥</m:t>
                    </m:r>
                    <m:r>
                      <a:rPr lang="en-US" altLang="zh-HK" b="0" i="1" smtClean="0">
                        <a:solidFill>
                          <a:srgbClr val="7030A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altLang="zh-HK" dirty="0" smtClean="0"/>
                  <a:t>, then </a:t>
                </a:r>
                <a:r>
                  <a:rPr lang="en-US" altLang="zh-HK" dirty="0" smtClean="0">
                    <a:solidFill>
                      <a:srgbClr val="0000FF"/>
                    </a:solidFill>
                  </a:rPr>
                  <a:t>rent </a:t>
                </a:r>
                <a:r>
                  <a:rPr lang="en-US" altLang="zh-HK" dirty="0" smtClean="0"/>
                  <a:t>in all days before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altLang="zh-HK" dirty="0" smtClean="0"/>
                  <a:t> and </a:t>
                </a:r>
                <a:r>
                  <a:rPr lang="en-US" altLang="zh-HK" dirty="0" smtClean="0">
                    <a:solidFill>
                      <a:srgbClr val="FF0000"/>
                    </a:solidFill>
                  </a:rPr>
                  <a:t>buy </a:t>
                </a:r>
                <a:r>
                  <a:rPr lang="en-US" altLang="zh-HK" dirty="0" smtClean="0"/>
                  <a:t>on day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altLang="zh-HK" dirty="0" smtClean="0"/>
                  <a:t>.</a:t>
                </a:r>
              </a:p>
              <a:p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93" t="-1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36</a:t>
            </a:fld>
            <a:endParaRPr lang="en-US" altLang="en-US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447800" y="5181600"/>
            <a:ext cx="6400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71600" y="4800600"/>
                <a:ext cx="4719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i="1" dirty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HK" dirty="0" smtClean="0"/>
                  <a:t> </a:t>
                </a:r>
                <a:endParaRPr lang="zh-HK" alt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800600"/>
                <a:ext cx="471989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 bwMode="auto">
          <a:xfrm>
            <a:off x="3962400" y="5105400"/>
            <a:ext cx="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1447800" y="5105400"/>
            <a:ext cx="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1676400" y="5105400"/>
            <a:ext cx="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1981200" y="5105400"/>
            <a:ext cx="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2438400" y="5105400"/>
            <a:ext cx="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641765" y="4800600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HK" dirty="0" smtClean="0"/>
                  <a:t> </a:t>
                </a:r>
                <a:endParaRPr lang="zh-HK" alt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765" y="4800600"/>
                <a:ext cx="47731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037290" y="4814455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HK" dirty="0" smtClean="0"/>
                  <a:t> </a:t>
                </a:r>
                <a:endParaRPr lang="zh-HK" alt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290" y="4814455"/>
                <a:ext cx="477310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 bwMode="auto">
          <a:xfrm>
            <a:off x="5181600" y="5105400"/>
            <a:ext cx="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399490" y="4814455"/>
                <a:ext cx="4577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HK" dirty="0" smtClean="0"/>
                  <a:t> </a:t>
                </a:r>
                <a:endParaRPr lang="zh-HK" alt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490" y="4814455"/>
                <a:ext cx="457754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2971800" y="4800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…</a:t>
            </a:r>
            <a:endParaRPr lang="zh-HK" altLang="en-US" dirty="0"/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7848600" y="5105400"/>
            <a:ext cx="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257300" y="5181600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300" y="5181600"/>
                <a:ext cx="377026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665720" y="5181600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5720" y="5181600"/>
                <a:ext cx="377026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267200" y="5257800"/>
                <a:ext cx="3936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𝛼</m:t>
                      </m:r>
                    </m:oMath>
                  </m:oMathPara>
                </a14:m>
                <a:endParaRPr lang="zh-HK" alt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5257800"/>
                <a:ext cx="393633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 bwMode="auto">
          <a:xfrm flipV="1">
            <a:off x="4457700" y="5183788"/>
            <a:ext cx="0" cy="1824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>
            <a:stCxn id="33" idx="3"/>
          </p:cNvCxnSpPr>
          <p:nvPr/>
        </p:nvCxnSpPr>
        <p:spPr bwMode="auto">
          <a:xfrm>
            <a:off x="2971800" y="5682734"/>
            <a:ext cx="990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TextBox 32"/>
          <p:cNvSpPr txBox="1"/>
          <p:nvPr/>
        </p:nvSpPr>
        <p:spPr>
          <a:xfrm>
            <a:off x="2389589" y="5498068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rent</a:t>
            </a:r>
            <a:endParaRPr lang="zh-HK" altLang="en-US" dirty="0"/>
          </a:p>
        </p:txBody>
      </p:sp>
      <p:cxnSp>
        <p:nvCxnSpPr>
          <p:cNvPr id="35" name="Straight Arrow Connector 34"/>
          <p:cNvCxnSpPr>
            <a:stCxn id="33" idx="1"/>
          </p:cNvCxnSpPr>
          <p:nvPr/>
        </p:nvCxnSpPr>
        <p:spPr bwMode="auto">
          <a:xfrm flipH="1">
            <a:off x="1447800" y="5682734"/>
            <a:ext cx="94178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Box 43"/>
          <p:cNvSpPr txBox="1"/>
          <p:nvPr/>
        </p:nvSpPr>
        <p:spPr>
          <a:xfrm>
            <a:off x="4275033" y="5498068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buy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69177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Expected cost</a:t>
            </a:r>
            <a:endParaRPr lang="zh-HK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zh-HK" dirty="0" smtClean="0">
                    <a:solidFill>
                      <a:srgbClr val="FF0000"/>
                    </a:solidFill>
                  </a:rPr>
                  <a:t>Theorem</a:t>
                </a:r>
                <a:r>
                  <a:rPr lang="en-US" altLang="zh-HK" dirty="0" smtClean="0"/>
                  <a:t>. </a:t>
                </a:r>
                <a14:m>
                  <m:oMath xmlns:m="http://schemas.openxmlformats.org/officeDocument/2006/math">
                    <m:r>
                      <a:rPr lang="en-US" altLang="zh-HK" b="1" i="0" smtClean="0">
                        <a:latin typeface="Cambria Math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b="0" i="1" smtClean="0">
                            <a:latin typeface="Cambria Math"/>
                          </a:rPr>
                          <m:t>𝑐𝑜𝑠𝑡</m:t>
                        </m:r>
                      </m:e>
                    </m:d>
                    <m:r>
                      <a:rPr lang="en-US" altLang="zh-HK" b="0" i="1" smtClean="0">
                        <a:latin typeface="Cambria Math"/>
                      </a:rPr>
                      <m:t>≤</m:t>
                    </m:r>
                    <m:d>
                      <m:dPr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b="0" i="1" smtClean="0">
                            <a:latin typeface="Cambria Math"/>
                          </a:rPr>
                          <m:t>1+</m:t>
                        </m:r>
                        <m:f>
                          <m:fPr>
                            <m:ctrlPr>
                              <a:rPr lang="en-US" altLang="zh-HK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HK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HK" b="0" i="1" smtClean="0">
                                <a:latin typeface="Cambria Math"/>
                              </a:rPr>
                              <m:t>𝑐</m:t>
                            </m:r>
                          </m:den>
                        </m:f>
                      </m:e>
                    </m:d>
                    <m:r>
                      <m:rPr>
                        <m:sty m:val="p"/>
                      </m:rPr>
                      <a:rPr lang="en-US" altLang="zh-HK" b="0" i="0" smtClean="0">
                        <a:latin typeface="Cambria Math"/>
                      </a:rPr>
                      <m:t>OPT</m:t>
                    </m:r>
                    <m:r>
                      <a:rPr lang="en-US" altLang="zh-HK" b="0" i="1" smtClean="0">
                        <a:latin typeface="Cambria Math"/>
                      </a:rPr>
                      <m:t>.</m:t>
                    </m:r>
                  </m:oMath>
                </a14:m>
                <a:endParaRPr lang="en-US" altLang="zh-HK" dirty="0" smtClean="0"/>
              </a:p>
              <a:p>
                <a:r>
                  <a:rPr lang="en-US" altLang="zh-HK" dirty="0" smtClean="0"/>
                  <a:t>There are two costs. One is buying cost, and the other is renting cost.</a:t>
                </a:r>
              </a:p>
              <a:p>
                <a:r>
                  <a:rPr lang="en-US" altLang="zh-HK" dirty="0" smtClean="0">
                    <a:solidFill>
                      <a:srgbClr val="FF0000"/>
                    </a:solidFill>
                  </a:rPr>
                  <a:t>Obs</a:t>
                </a:r>
                <a:r>
                  <a:rPr lang="en-US" altLang="zh-HK" dirty="0" smtClean="0"/>
                  <a:t>.</a:t>
                </a:r>
                <a:r>
                  <a:rPr lang="en-US" altLang="zh-HK" b="1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HK" b="1" i="0" smtClean="0">
                        <a:latin typeface="Cambria Math"/>
                      </a:rPr>
                      <m:t>𝐏𝐫</m:t>
                    </m:r>
                    <m:d>
                      <m:dPr>
                        <m:begChr m:val="["/>
                        <m:endChr m:val="]"/>
                        <m:ctrlPr>
                          <a:rPr lang="en-US" altLang="zh-HK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HK" b="0" i="0" smtClean="0">
                            <a:latin typeface="Cambria Math"/>
                          </a:rPr>
                          <m:t>buy</m:t>
                        </m:r>
                        <m:r>
                          <a:rPr lang="en-US" altLang="zh-HK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HK" b="0" i="0" smtClean="0">
                            <a:latin typeface="Cambria Math"/>
                          </a:rPr>
                          <m:t>in</m:t>
                        </m:r>
                        <m:r>
                          <a:rPr lang="en-US" altLang="zh-HK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HK" b="0" i="0" smtClean="0">
                            <a:latin typeface="Cambria Math"/>
                          </a:rPr>
                          <m:t>day</m:t>
                        </m:r>
                        <m:r>
                          <a:rPr lang="en-US" altLang="zh-HK" b="0" i="0" smtClean="0">
                            <a:latin typeface="Cambria Math"/>
                          </a:rPr>
                          <m:t> </m:t>
                        </m:r>
                        <m:r>
                          <a:rPr lang="en-US" altLang="zh-HK" b="1" i="1" smtClean="0">
                            <a:latin typeface="Cambria Math"/>
                          </a:rPr>
                          <m:t>𝒊</m:t>
                        </m:r>
                      </m:e>
                    </m:d>
                    <m:r>
                      <a:rPr lang="en-US" altLang="zh-HK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HK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HK" dirty="0" smtClean="0">
                    <a:latin typeface="Cambria Math"/>
                  </a:rPr>
                  <a:t>.</a:t>
                </a:r>
              </a:p>
              <a:p>
                <a:r>
                  <a:rPr lang="en-US" altLang="zh-HK" dirty="0" smtClean="0"/>
                  <a:t>So in either case (</a:t>
                </a:r>
                <a14:m>
                  <m:oMath xmlns:m="http://schemas.openxmlformats.org/officeDocument/2006/math">
                    <m:r>
                      <a:rPr lang="en-HK" altLang="zh-HK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HK" altLang="zh-HK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HK" altLang="zh-HK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zh-HK" dirty="0" smtClean="0"/>
                  <a:t> or </a:t>
                </a:r>
                <a14:m>
                  <m:oMath xmlns:m="http://schemas.openxmlformats.org/officeDocument/2006/math">
                    <m:r>
                      <a:rPr lang="en-HK" altLang="zh-HK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HK" altLang="zh-HK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HK" altLang="zh-HK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zh-HK" dirty="0" smtClean="0"/>
                  <a:t>), </a:t>
                </a:r>
                <a:r>
                  <a:rPr lang="en-HK" altLang="zh-HK" b="1" dirty="0" smtClean="0">
                    <a:latin typeface="Cambria Math"/>
                  </a:rPr>
                  <a:t/>
                </a:r>
                <a:br>
                  <a:rPr lang="en-HK" altLang="zh-HK" b="1" dirty="0" smtClean="0">
                    <a:latin typeface="Cambria Math"/>
                  </a:rPr>
                </a:br>
                <a:r>
                  <a:rPr lang="en-HK" altLang="zh-HK" b="1" dirty="0" smtClean="0">
                    <a:latin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HK" b="1">
                        <a:latin typeface="Cambria Math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i="1">
                            <a:latin typeface="Cambria Math"/>
                          </a:rPr>
                          <m:t>𝑏𝑢𝑦𝑖𝑛𝑔</m:t>
                        </m:r>
                        <m:r>
                          <a:rPr lang="en-US" altLang="zh-HK" i="1">
                            <a:latin typeface="Cambria Math"/>
                          </a:rPr>
                          <m:t> </m:t>
                        </m:r>
                        <m:r>
                          <a:rPr lang="en-US" altLang="zh-HK" i="1">
                            <a:latin typeface="Cambria Math"/>
                          </a:rPr>
                          <m:t>𝑐𝑜𝑠𝑡</m:t>
                        </m:r>
                      </m:e>
                    </m:d>
                    <m:r>
                      <a:rPr lang="en-US" altLang="zh-HK" b="0" i="0" smtClean="0">
                        <a:latin typeface="Cambria Math"/>
                      </a:rPr>
                      <m:t>=</m:t>
                    </m:r>
                    <m:r>
                      <a:rPr lang="en-US" altLang="zh-HK" i="1">
                        <a:latin typeface="Cambria Math"/>
                      </a:rPr>
                      <m:t>𝐵</m:t>
                    </m:r>
                    <m:nary>
                      <m:naryPr>
                        <m:chr m:val="∑"/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HK" b="0" i="1" smtClean="0">
                            <a:latin typeface="Cambria Math"/>
                          </a:rPr>
                          <m:t>𝑗</m:t>
                        </m:r>
                        <m:r>
                          <a:rPr lang="en-US" altLang="zh-HK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altLang="zh-HK" b="0" i="1" smtClean="0">
                            <a:latin typeface="Cambria Math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altLang="zh-HK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zh-HK" b="0" i="1" smtClean="0">
                        <a:latin typeface="Cambria Math"/>
                      </a:rPr>
                      <m:t>=</m:t>
                    </m:r>
                    <m:r>
                      <a:rPr lang="en-US" altLang="zh-HK" b="0" i="1" smtClean="0">
                        <a:latin typeface="Cambria Math"/>
                      </a:rPr>
                      <m:t>𝐵𝑥</m:t>
                    </m:r>
                  </m:oMath>
                </a14:m>
                <a:r>
                  <a:rPr lang="en-US" altLang="zh-HK" dirty="0" smtClean="0"/>
                  <a:t> </a:t>
                </a:r>
                <a:br>
                  <a:rPr lang="en-US" altLang="zh-HK" dirty="0" smtClean="0"/>
                </a:br>
                <a:r>
                  <a:rPr lang="en-US" altLang="zh-HK" dirty="0" smtClean="0"/>
                  <a:t>the </a:t>
                </a:r>
                <a:r>
                  <a:rPr lang="en-US" altLang="zh-HK" dirty="0" smtClean="0">
                    <a:solidFill>
                      <a:srgbClr val="7030A0"/>
                    </a:solidFill>
                  </a:rPr>
                  <a:t>first term</a:t>
                </a:r>
                <a:r>
                  <a:rPr lang="en-US" altLang="zh-HK" dirty="0" smtClean="0"/>
                  <a:t> of the </a:t>
                </a:r>
                <a:r>
                  <a:rPr lang="en-US" altLang="zh-HK" dirty="0" err="1" smtClean="0"/>
                  <a:t>obj</a:t>
                </a:r>
                <a:r>
                  <a:rPr lang="en-US" altLang="zh-HK" dirty="0" smtClean="0"/>
                  <a:t> function of Primal.</a:t>
                </a:r>
              </a:p>
              <a:p>
                <a14:m>
                  <m:oMath xmlns:m="http://schemas.openxmlformats.org/officeDocument/2006/math">
                    <m:r>
                      <a:rPr lang="en-US" altLang="zh-HK" b="1">
                        <a:latin typeface="Cambria Math"/>
                      </a:rPr>
                      <m:t>𝐏𝐫</m:t>
                    </m:r>
                    <m:d>
                      <m:dPr>
                        <m:begChr m:val="["/>
                        <m:endChr m:val="]"/>
                        <m:ctrlPr>
                          <a:rPr lang="en-US" altLang="zh-HK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HK" b="0" i="0" smtClean="0">
                            <a:latin typeface="Cambria Math"/>
                          </a:rPr>
                          <m:t>rent</m:t>
                        </m:r>
                        <m:r>
                          <a:rPr lang="en-US" altLang="zh-HK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HK">
                            <a:latin typeface="Cambria Math"/>
                          </a:rPr>
                          <m:t>in</m:t>
                        </m:r>
                        <m:r>
                          <a:rPr lang="en-US" altLang="zh-HK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HK">
                            <a:latin typeface="Cambria Math"/>
                          </a:rPr>
                          <m:t>day</m:t>
                        </m:r>
                        <m:r>
                          <a:rPr lang="en-US" altLang="zh-HK">
                            <a:latin typeface="Cambria Math"/>
                          </a:rPr>
                          <m:t> </m:t>
                        </m:r>
                        <m:r>
                          <a:rPr lang="en-US" altLang="zh-HK" b="0" i="1" smtClean="0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altLang="zh-HK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HK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HK" b="1" i="0" smtClean="0">
                            <a:latin typeface="Cambria Math"/>
                          </a:rPr>
                          <m:t>𝐏𝐫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HK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HK" b="0" i="0" smtClean="0">
                                <a:latin typeface="Cambria Math"/>
                              </a:rPr>
                              <m:t>no</m:t>
                            </m:r>
                            <m:r>
                              <a:rPr lang="en-US" altLang="zh-HK" b="0" i="0" smtClean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HK" b="0" i="0" smtClean="0">
                                <a:latin typeface="Cambria Math"/>
                              </a:rPr>
                              <m:t>buy</m:t>
                            </m:r>
                            <m:r>
                              <a:rPr lang="en-US" altLang="zh-HK" b="0" i="0" smtClean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HK" b="0" i="0" smtClean="0">
                                <a:latin typeface="Cambria Math"/>
                              </a:rPr>
                              <m:t>in</m:t>
                            </m:r>
                            <m:r>
                              <a:rPr lang="en-US" altLang="zh-HK" b="0" i="0" smtClean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HK" b="0" i="0" smtClean="0">
                                <a:latin typeface="Cambria Math"/>
                              </a:rPr>
                              <m:t>days</m:t>
                            </m:r>
                            <m:r>
                              <a:rPr lang="en-US" altLang="zh-HK" b="0" i="1" smtClean="0">
                                <a:latin typeface="Cambria Math"/>
                              </a:rPr>
                              <m:t> 1,…,</m:t>
                            </m:r>
                            <m:r>
                              <a:rPr lang="en-US" altLang="zh-HK" b="0" i="1" smtClean="0">
                                <a:latin typeface="Cambria Math"/>
                              </a:rPr>
                              <m:t>𝑗</m:t>
                            </m:r>
                          </m:e>
                        </m:d>
                      </m:e>
                    </m:func>
                  </m:oMath>
                </a14:m>
                <a:r>
                  <a:rPr lang="en-US" altLang="zh-HK" b="1" i="1" dirty="0" smtClean="0">
                    <a:latin typeface="Cambria Math"/>
                  </a:rPr>
                  <a:t/>
                </a:r>
                <a:br>
                  <a:rPr lang="en-US" altLang="zh-HK" b="1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=1−</m:t>
                    </m:r>
                    <m:nary>
                      <m:naryPr>
                        <m:chr m:val="∑"/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HK" b="0" i="1" smtClean="0">
                            <a:latin typeface="Cambria Math"/>
                          </a:rPr>
                          <m:t>𝑖</m:t>
                        </m:r>
                        <m:r>
                          <a:rPr lang="en-US" altLang="zh-HK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altLang="zh-HK" b="0" i="1" smtClean="0">
                            <a:latin typeface="Cambria Math"/>
                          </a:rPr>
                          <m:t>𝑗</m:t>
                        </m:r>
                      </m:sup>
                      <m:e>
                        <m:sSub>
                          <m:sSubPr>
                            <m:ctrlPr>
                              <a:rPr lang="en-US" altLang="zh-H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zh-HK" b="0" i="1" smtClean="0">
                        <a:latin typeface="Cambria Math"/>
                      </a:rPr>
                      <m:t>≤</m:t>
                    </m:r>
                    <m:r>
                      <a:rPr lang="en-US" altLang="zh-HK" i="1">
                        <a:latin typeface="Cambria Math"/>
                      </a:rPr>
                      <m:t>1−</m:t>
                    </m:r>
                    <m:nary>
                      <m:naryPr>
                        <m:chr m:val="∑"/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HK" i="1">
                            <a:latin typeface="Cambria Math"/>
                          </a:rPr>
                          <m:t>𝑖</m:t>
                        </m:r>
                        <m:r>
                          <a:rPr lang="en-US" altLang="zh-HK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altLang="zh-HK" i="1">
                            <a:latin typeface="Cambria Math"/>
                          </a:rPr>
                          <m:t>𝑗</m:t>
                        </m:r>
                        <m:r>
                          <a:rPr lang="en-US" altLang="zh-HK" b="0" i="1" smtClean="0">
                            <a:latin typeface="Cambria Math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altLang="zh-H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zh-HK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altLang="zh-HK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HK" dirty="0" smtClean="0"/>
                  <a:t>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44" t="-404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37</a:t>
            </a:fld>
            <a:endParaRPr lang="en-US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57200"/>
            <a:ext cx="4651375" cy="81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680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HK" dirty="0" smtClean="0"/>
                  <a:t>So </a:t>
                </a:r>
                <a14:m>
                  <m:oMath xmlns:m="http://schemas.openxmlformats.org/officeDocument/2006/math">
                    <m:r>
                      <a:rPr lang="en-US" altLang="zh-HK" b="1">
                        <a:latin typeface="Cambria Math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b="0" i="1" smtClean="0">
                            <a:latin typeface="Cambria Math"/>
                          </a:rPr>
                          <m:t>𝑟𝑒𝑛𝑡𝑖𝑛𝑔</m:t>
                        </m:r>
                        <m:r>
                          <a:rPr lang="en-US" altLang="zh-HK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HK" i="1">
                            <a:latin typeface="Cambria Math"/>
                          </a:rPr>
                          <m:t>𝑐𝑜𝑠𝑡</m:t>
                        </m:r>
                      </m:e>
                    </m:d>
                    <m:r>
                      <a:rPr lang="en-US" altLang="zh-HK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HK" b="0" i="1" smtClean="0">
                            <a:latin typeface="Cambria Math"/>
                          </a:rPr>
                          <m:t>𝑗</m:t>
                        </m:r>
                        <m:r>
                          <a:rPr lang="en-US" altLang="zh-HK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altLang="zh-HK" b="0" i="1" smtClean="0">
                            <a:latin typeface="Cambria Math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altLang="zh-HK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b="0" i="1" smtClean="0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HK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HK" b="1" dirty="0" smtClean="0">
                    <a:latin typeface="Cambria Math"/>
                  </a:rPr>
                  <a:t>, </a:t>
                </a:r>
                <a:r>
                  <a:rPr lang="en-US" altLang="zh-HK" dirty="0"/>
                  <a:t>the </a:t>
                </a:r>
                <a:r>
                  <a:rPr lang="en-US" altLang="zh-HK" dirty="0" smtClean="0">
                    <a:solidFill>
                      <a:srgbClr val="7030A0"/>
                    </a:solidFill>
                  </a:rPr>
                  <a:t>second term </a:t>
                </a:r>
                <a:r>
                  <a:rPr lang="en-US" altLang="zh-HK" dirty="0"/>
                  <a:t>of the obj function of Primal.</a:t>
                </a:r>
                <a:endParaRPr lang="en-US" altLang="zh-HK" b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altLang="zh-HK" b="1">
                        <a:latin typeface="Cambria Math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i="1">
                            <a:latin typeface="Cambria Math"/>
                          </a:rPr>
                          <m:t>𝑐𝑜𝑠𝑡</m:t>
                        </m:r>
                      </m:e>
                    </m:d>
                    <m:r>
                      <a:rPr lang="en-US" altLang="zh-HK" i="1">
                        <a:latin typeface="Cambria Math"/>
                      </a:rPr>
                      <m:t>=</m:t>
                    </m:r>
                    <m:r>
                      <a:rPr lang="en-US" altLang="zh-HK" b="1">
                        <a:latin typeface="Cambria Math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i="1">
                            <a:latin typeface="Cambria Math"/>
                          </a:rPr>
                          <m:t>𝑏𝑢𝑦𝑖𝑛𝑔</m:t>
                        </m:r>
                        <m:r>
                          <a:rPr lang="en-US" altLang="zh-HK" i="1">
                            <a:latin typeface="Cambria Math"/>
                          </a:rPr>
                          <m:t> </m:t>
                        </m:r>
                        <m:r>
                          <a:rPr lang="en-US" altLang="zh-HK" i="1">
                            <a:latin typeface="Cambria Math"/>
                          </a:rPr>
                          <m:t>𝑐𝑜𝑠𝑡</m:t>
                        </m:r>
                      </m:e>
                    </m:d>
                    <m:r>
                      <a:rPr lang="en-US" altLang="zh-HK" i="1">
                        <a:latin typeface="Cambria Math"/>
                      </a:rPr>
                      <m:t>+</m:t>
                    </m:r>
                    <m:r>
                      <a:rPr lang="en-US" altLang="zh-HK" b="1">
                        <a:latin typeface="Cambria Math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i="1">
                            <a:latin typeface="Cambria Math"/>
                          </a:rPr>
                          <m:t>𝑟𝑒𝑛𝑡𝑖𝑛𝑔</m:t>
                        </m:r>
                        <m:r>
                          <a:rPr lang="en-US" altLang="zh-HK" i="1">
                            <a:latin typeface="Cambria Math"/>
                          </a:rPr>
                          <m:t> </m:t>
                        </m:r>
                        <m:r>
                          <a:rPr lang="en-US" altLang="zh-HK" i="1">
                            <a:latin typeface="Cambria Math"/>
                          </a:rPr>
                          <m:t>𝑐𝑜𝑠𝑡</m:t>
                        </m:r>
                      </m:e>
                    </m:d>
                  </m:oMath>
                </a14:m>
                <a:r>
                  <a:rPr lang="en-US" altLang="zh-HK" dirty="0"/>
                  <a:t/>
                </a:r>
                <a:br>
                  <a:rPr lang="en-US" altLang="zh-HK" dirty="0"/>
                </a:br>
                <a14:m>
                  <m:oMath xmlns:m="http://schemas.openxmlformats.org/officeDocument/2006/math">
                    <m:r>
                      <a:rPr lang="en-US" altLang="zh-HK" i="1">
                        <a:latin typeface="Cambria Math"/>
                      </a:rPr>
                      <m:t>=</m:t>
                    </m:r>
                    <m:r>
                      <a:rPr lang="en-US" altLang="zh-HK" i="1">
                        <a:latin typeface="Cambria Math"/>
                      </a:rPr>
                      <m:t>𝐵𝑥</m:t>
                    </m:r>
                    <m:r>
                      <a:rPr lang="en-US" altLang="zh-HK" b="0" i="1" smtClean="0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HK" i="1">
                            <a:latin typeface="Cambria Math"/>
                          </a:rPr>
                          <m:t>𝑗</m:t>
                        </m:r>
                        <m:r>
                          <a:rPr lang="en-US" altLang="zh-HK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altLang="zh-HK" i="1">
                            <a:latin typeface="Cambria Math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altLang="zh-H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HK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HK" dirty="0" smtClean="0"/>
                  <a:t>, the </a:t>
                </a:r>
                <a:r>
                  <a:rPr lang="en-US" altLang="zh-HK" dirty="0" smtClean="0">
                    <a:solidFill>
                      <a:srgbClr val="7030A0"/>
                    </a:solidFill>
                  </a:rPr>
                  <a:t>Primal objective value</a:t>
                </a:r>
                <a:r>
                  <a:rPr lang="en-US" altLang="zh-HK" dirty="0" smtClean="0"/>
                  <a:t>.</a:t>
                </a:r>
              </a:p>
              <a:p>
                <a:r>
                  <a:rPr lang="en-US" altLang="zh-HK" dirty="0" smtClean="0"/>
                  <a:t>So </a:t>
                </a:r>
                <a14:m>
                  <m:oMath xmlns:m="http://schemas.openxmlformats.org/officeDocument/2006/math">
                    <m:r>
                      <a:rPr lang="en-US" altLang="zh-HK" b="1">
                        <a:latin typeface="Cambria Math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i="1">
                            <a:latin typeface="Cambria Math"/>
                          </a:rPr>
                          <m:t>𝑐𝑜𝑠𝑡</m:t>
                        </m:r>
                      </m:e>
                    </m:d>
                  </m:oMath>
                </a14:m>
                <a:r>
                  <a:rPr lang="en-US" altLang="zh-HK" i="1" dirty="0" smtClean="0">
                    <a:latin typeface="Cambria Math"/>
                  </a:rPr>
                  <a:t/>
                </a:r>
                <a:br>
                  <a:rPr lang="en-US" altLang="zh-HK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=</m:t>
                    </m:r>
                    <m:r>
                      <a:rPr lang="en-US" altLang="zh-HK" b="0" i="1" smtClean="0">
                        <a:latin typeface="Cambria Math"/>
                      </a:rPr>
                      <m:t>𝑃𝑟𝑖𝑚𝑎𝑙</m:t>
                    </m:r>
                    <m:r>
                      <a:rPr lang="en-US" altLang="zh-HK" b="0" i="1" smtClean="0">
                        <a:latin typeface="Cambria Math"/>
                      </a:rPr>
                      <m:t> </m:t>
                    </m:r>
                    <m:r>
                      <a:rPr lang="en-US" altLang="zh-HK" b="0" i="1" smtClean="0">
                        <a:latin typeface="Cambria Math"/>
                      </a:rPr>
                      <m:t>𝑜𝑏𝑗</m:t>
                    </m:r>
                  </m:oMath>
                </a14:m>
                <a:r>
                  <a:rPr lang="en-US" altLang="zh-HK" b="0" i="1" dirty="0" smtClean="0">
                    <a:latin typeface="Cambria Math"/>
                  </a:rPr>
                  <a:t> 		    </a:t>
                </a:r>
                <a:r>
                  <a:rPr lang="en-US" altLang="zh-HK" b="0" dirty="0" smtClean="0">
                    <a:solidFill>
                      <a:srgbClr val="0000FF"/>
                    </a:solidFill>
                  </a:rPr>
                  <a:t>// above</a:t>
                </a:r>
                <a:r>
                  <a:rPr lang="en-US" altLang="zh-HK" b="0" i="1" dirty="0" smtClean="0">
                    <a:solidFill>
                      <a:srgbClr val="0000FF"/>
                    </a:solidFill>
                    <a:latin typeface="Cambria Math"/>
                  </a:rPr>
                  <a:t/>
                </a:r>
                <a:br>
                  <a:rPr lang="en-US" altLang="zh-HK" b="0" i="1" dirty="0" smtClean="0">
                    <a:solidFill>
                      <a:srgbClr val="0000FF"/>
                    </a:solidFill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≤</m:t>
                    </m:r>
                    <m:d>
                      <m:dPr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b="0" i="1" smtClean="0">
                            <a:latin typeface="Cambria Math"/>
                          </a:rPr>
                          <m:t>1+</m:t>
                        </m:r>
                        <m:f>
                          <m:fPr>
                            <m:ctrlPr>
                              <a:rPr lang="en-US" altLang="zh-HK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HK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HK" b="0" i="1" smtClean="0">
                                <a:latin typeface="Cambria Math"/>
                              </a:rPr>
                              <m:t>𝑐</m:t>
                            </m:r>
                          </m:den>
                        </m:f>
                      </m:e>
                    </m:d>
                    <m:r>
                      <a:rPr lang="en-US" altLang="zh-HK" b="0" i="1" smtClean="0">
                        <a:latin typeface="Cambria Math"/>
                      </a:rPr>
                      <m:t>𝑑𝑢𝑎𝑙</m:t>
                    </m:r>
                    <m:r>
                      <a:rPr lang="en-US" altLang="zh-HK" b="0" i="1" smtClean="0">
                        <a:latin typeface="Cambria Math"/>
                      </a:rPr>
                      <m:t> </m:t>
                    </m:r>
                    <m:r>
                      <a:rPr lang="en-US" altLang="zh-HK" b="0" i="1" smtClean="0">
                        <a:latin typeface="Cambria Math"/>
                      </a:rPr>
                      <m:t>𝑜𝑏𝑗</m:t>
                    </m:r>
                  </m:oMath>
                </a14:m>
                <a:r>
                  <a:rPr lang="en-US" altLang="zh-HK" b="0" i="1" dirty="0" smtClean="0">
                    <a:latin typeface="Cambria Math"/>
                  </a:rPr>
                  <a:t> 	    </a:t>
                </a:r>
                <a:r>
                  <a:rPr lang="en-US" altLang="zh-HK" dirty="0" smtClean="0">
                    <a:solidFill>
                      <a:srgbClr val="0000FF"/>
                    </a:solidFill>
                  </a:rPr>
                  <a:t>// Property 2</a:t>
                </a:r>
                <a:r>
                  <a:rPr lang="en-US" altLang="zh-HK" b="0" i="1" dirty="0" smtClean="0">
                    <a:solidFill>
                      <a:srgbClr val="0000FF"/>
                    </a:solidFill>
                    <a:latin typeface="Cambria Math"/>
                  </a:rPr>
                  <a:t/>
                </a:r>
                <a:br>
                  <a:rPr lang="en-US" altLang="zh-HK" b="0" i="1" dirty="0" smtClean="0">
                    <a:solidFill>
                      <a:srgbClr val="0000FF"/>
                    </a:solidFill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≤</m:t>
                    </m:r>
                    <m:d>
                      <m:dPr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b="0" i="1" smtClean="0">
                            <a:latin typeface="Cambria Math"/>
                          </a:rPr>
                          <m:t>1+</m:t>
                        </m:r>
                        <m:f>
                          <m:fPr>
                            <m:ctrlPr>
                              <a:rPr lang="en-US" altLang="zh-HK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HK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HK" b="0" i="1" smtClean="0">
                                <a:latin typeface="Cambria Math"/>
                              </a:rPr>
                              <m:t>𝑐</m:t>
                            </m:r>
                          </m:den>
                        </m:f>
                      </m:e>
                    </m:d>
                    <m:r>
                      <a:rPr lang="en-US" altLang="zh-HK" b="0" i="1" smtClean="0">
                        <a:latin typeface="Cambria Math"/>
                      </a:rPr>
                      <m:t>𝑂𝑃𝑇</m:t>
                    </m:r>
                  </m:oMath>
                </a14:m>
                <a:r>
                  <a:rPr lang="en-US" altLang="zh-HK" dirty="0" smtClean="0"/>
                  <a:t>.	   </a:t>
                </a:r>
                <a:r>
                  <a:rPr lang="en-US" altLang="zh-HK" dirty="0" smtClean="0">
                    <a:solidFill>
                      <a:srgbClr val="0000FF"/>
                    </a:solidFill>
                  </a:rPr>
                  <a:t>// dual feasible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solidFill>
                          <a:srgbClr val="0000FF"/>
                        </a:solidFill>
                        <a:latin typeface="Cambria Math"/>
                      </a:rPr>
                      <m:t>≤</m:t>
                    </m:r>
                    <m:r>
                      <m:rPr>
                        <m:sty m:val="p"/>
                      </m:rPr>
                      <a:rPr lang="en-US" altLang="zh-HK" b="0" i="0" smtClean="0">
                        <a:solidFill>
                          <a:srgbClr val="0000FF"/>
                        </a:solidFill>
                        <a:latin typeface="Cambria Math"/>
                      </a:rPr>
                      <m:t>OPT</m:t>
                    </m:r>
                    <m:r>
                      <a:rPr lang="en-US" altLang="zh-HK" b="0" i="0" smtClean="0">
                        <a:solidFill>
                          <a:srgbClr val="0000FF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altLang="zh-HK" dirty="0" smtClean="0">
                  <a:solidFill>
                    <a:srgbClr val="0000FF"/>
                  </a:solidFill>
                </a:endParaRPr>
              </a:p>
              <a:p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211" r="-2889" b="-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084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HK" dirty="0" smtClean="0"/>
                  <a:t>So the online algorithm achieves a competitive ratio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HK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i="1">
                            <a:solidFill>
                              <a:srgbClr val="7030A0"/>
                            </a:solidFill>
                            <a:latin typeface="Cambria Math"/>
                          </a:rPr>
                          <m:t>1+</m:t>
                        </m:r>
                        <m:f>
                          <m:fPr>
                            <m:ctrlPr>
                              <a:rPr lang="en-US" altLang="zh-HK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HK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HK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HK" dirty="0" smtClean="0"/>
                  <a:t>.</a:t>
                </a:r>
              </a:p>
              <a:p>
                <a:r>
                  <a:rPr lang="en-US" altLang="zh-HK" dirty="0" smtClean="0"/>
                  <a:t>Recall </a:t>
                </a:r>
                <a:r>
                  <a:rPr lang="en-US" altLang="zh-HK" dirty="0"/>
                  <a:t>that </a:t>
                </a:r>
                <a14:m>
                  <m:oMath xmlns:m="http://schemas.openxmlformats.org/officeDocument/2006/math">
                    <m:r>
                      <a:rPr lang="en-US" altLang="zh-HK" sz="3200" i="1">
                        <a:latin typeface="Cambria Math"/>
                      </a:rPr>
                      <m:t>𝑐</m:t>
                    </m:r>
                    <m:r>
                      <a:rPr lang="en-US" altLang="zh-HK" sz="32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HK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HK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HK" sz="3200" i="1">
                                <a:latin typeface="Cambria Math"/>
                              </a:rPr>
                              <m:t>1+1/</m:t>
                            </m:r>
                            <m:r>
                              <a:rPr lang="en-US" altLang="zh-HK" sz="3200" i="1">
                                <a:latin typeface="Cambria Math"/>
                              </a:rPr>
                              <m:t>𝐵</m:t>
                            </m:r>
                          </m:e>
                        </m:d>
                      </m:e>
                      <m:sup>
                        <m:r>
                          <a:rPr lang="en-US" altLang="zh-HK" sz="3200" i="1">
                            <a:latin typeface="Cambria Math"/>
                          </a:rPr>
                          <m:t>𝐵</m:t>
                        </m:r>
                      </m:sup>
                    </m:sSup>
                    <m:r>
                      <a:rPr lang="en-US" altLang="zh-HK" sz="3200" i="1">
                        <a:latin typeface="Cambria Math"/>
                      </a:rPr>
                      <m:t>−1</m:t>
                    </m:r>
                  </m:oMath>
                </a14:m>
                <a:r>
                  <a:rPr lang="en-US" altLang="zh-HK" dirty="0"/>
                  <a:t>, which is close to 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/>
                      </a:rPr>
                      <m:t>𝑒</m:t>
                    </m:r>
                    <m:r>
                      <a:rPr lang="en-US" altLang="zh-HK" i="1">
                        <a:latin typeface="Cambria Math"/>
                      </a:rPr>
                      <m:t>−1</m:t>
                    </m:r>
                  </m:oMath>
                </a14:m>
                <a:r>
                  <a:rPr lang="en-US" altLang="zh-HK" dirty="0"/>
                  <a:t> for large 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/>
                      </a:rPr>
                      <m:t>𝐵</m:t>
                    </m:r>
                  </m:oMath>
                </a14:m>
                <a:r>
                  <a:rPr lang="en-US" altLang="zh-HK" dirty="0"/>
                  <a:t>. </a:t>
                </a:r>
                <a:endParaRPr lang="en-US" altLang="zh-HK" dirty="0" smtClean="0"/>
              </a:p>
              <a:p>
                <a:r>
                  <a:rPr lang="en-US" altLang="zh-HK" dirty="0" smtClean="0"/>
                  <a:t>Thus </a:t>
                </a:r>
                <a:r>
                  <a:rPr lang="en-US" altLang="zh-HK" dirty="0"/>
                  <a:t>the competitive ratio is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</a:rPr>
                      <m:t>1+</m:t>
                    </m:r>
                    <m:f>
                      <m:fPr>
                        <m:ctrlPr>
                          <a:rPr lang="en-US" altLang="zh-HK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K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HK" i="1" dirty="0">
                            <a:latin typeface="Cambria Math"/>
                          </a:rPr>
                          <m:t>𝑐</m:t>
                        </m:r>
                      </m:den>
                    </m:f>
                    <m:r>
                      <a:rPr lang="en-US" altLang="zh-HK" i="1" dirty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K" i="1">
                            <a:latin typeface="Cambria Math"/>
                          </a:rPr>
                          <m:t>𝑒</m:t>
                        </m:r>
                      </m:num>
                      <m:den>
                        <m:r>
                          <a:rPr lang="en-US" altLang="zh-HK" i="1">
                            <a:latin typeface="Cambria Math"/>
                          </a:rPr>
                          <m:t>𝑒</m:t>
                        </m:r>
                        <m:r>
                          <a:rPr lang="en-US" altLang="zh-HK" i="1">
                            <a:latin typeface="Cambria Math"/>
                          </a:rPr>
                          <m:t>−1</m:t>
                        </m:r>
                      </m:den>
                    </m:f>
                    <m:r>
                      <a:rPr lang="en-US" altLang="zh-HK" i="1">
                        <a:latin typeface="Cambria Math"/>
                      </a:rPr>
                      <m:t>≈1.58</m:t>
                    </m:r>
                  </m:oMath>
                </a14:m>
                <a:r>
                  <a:rPr lang="en-US" altLang="zh-HK" dirty="0"/>
                  <a:t>, as claimed.</a:t>
                </a:r>
                <a:endParaRPr lang="zh-HK" altLang="en-US" dirty="0"/>
              </a:p>
              <a:p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4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One possible strategy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HK" dirty="0" smtClean="0"/>
                  <a:t>On each day, if candidate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zh-HK" dirty="0" smtClean="0"/>
                  <a:t> is better than the current secretary </a:t>
                </a:r>
                <a14:m>
                  <m:oMath xmlns:m="http://schemas.openxmlformats.org/officeDocument/2006/math">
                    <m:r>
                      <a:rPr lang="en-US" altLang="zh-HK" b="0" i="1" dirty="0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altLang="zh-HK" dirty="0" smtClean="0"/>
                  <a:t>, then fire </a:t>
                </a:r>
                <a14:m>
                  <m:oMath xmlns:m="http://schemas.openxmlformats.org/officeDocument/2006/math">
                    <m:r>
                      <a:rPr lang="en-US" altLang="zh-HK" b="0" i="1" dirty="0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altLang="zh-HK" dirty="0" smtClean="0"/>
                  <a:t> and hire </a:t>
                </a:r>
                <a14:m>
                  <m:oMath xmlns:m="http://schemas.openxmlformats.org/officeDocument/2006/math">
                    <m:r>
                      <a:rPr lang="en-US" altLang="zh-HK" b="0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zh-HK" dirty="0" smtClean="0"/>
                  <a:t>. </a:t>
                </a:r>
              </a:p>
              <a:p>
                <a:pPr lvl="1"/>
                <a:r>
                  <a:rPr lang="en-US" altLang="zh-HK" dirty="0" smtClean="0"/>
                  <a:t>Each has a score. Assume no tie.</a:t>
                </a:r>
              </a:p>
              <a:p>
                <a:r>
                  <a:rPr lang="en-US" altLang="zh-HK" dirty="0" smtClean="0"/>
                  <a:t>Firing and hiring always have </a:t>
                </a:r>
                <a:r>
                  <a:rPr lang="en-US" altLang="zh-HK" dirty="0" smtClean="0">
                    <a:solidFill>
                      <a:srgbClr val="0000FF"/>
                    </a:solidFill>
                  </a:rPr>
                  <a:t>overhead</a:t>
                </a:r>
                <a:r>
                  <a:rPr lang="en-US" altLang="zh-HK" dirty="0" smtClean="0"/>
                  <a:t>.</a:t>
                </a:r>
              </a:p>
              <a:p>
                <a:pPr lvl="1"/>
                <a:r>
                  <a:rPr lang="en-US" altLang="zh-HK" dirty="0" smtClean="0"/>
                  <a:t>Say: cost </a:t>
                </a:r>
                <a14:m>
                  <m:oMath xmlns:m="http://schemas.openxmlformats.org/officeDocument/2006/math">
                    <m:r>
                      <a:rPr lang="en-US" altLang="zh-HK" b="0" i="1" dirty="0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altLang="zh-HK" dirty="0" smtClean="0"/>
                  <a:t>.</a:t>
                </a:r>
              </a:p>
              <a:p>
                <a:r>
                  <a:rPr lang="en-US" altLang="zh-HK" dirty="0" smtClean="0"/>
                  <a:t>We’d like to pay this but it’ll be good if we could have an </a:t>
                </a:r>
                <a:r>
                  <a:rPr lang="en-US" altLang="zh-HK" dirty="0" smtClean="0">
                    <a:solidFill>
                      <a:srgbClr val="0000FF"/>
                    </a:solidFill>
                  </a:rPr>
                  <a:t>estimate</a:t>
                </a:r>
                <a:r>
                  <a:rPr lang="en-US" altLang="zh-HK" dirty="0" smtClean="0"/>
                  <a:t> first. </a:t>
                </a:r>
              </a:p>
              <a:p>
                <a:r>
                  <a:rPr lang="en-US" altLang="zh-HK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Question</a:t>
                </a:r>
                <a:r>
                  <a:rPr lang="en-US" altLang="zh-HK" i="1" dirty="0" smtClean="0">
                    <a:latin typeface="Times New Roman" pitchFamily="18" charset="0"/>
                    <a:cs typeface="Times New Roman" pitchFamily="18" charset="0"/>
                  </a:rPr>
                  <a:t>: Assuming that the candidates come in a random order, what’s the expected total cost?</a:t>
                </a:r>
                <a:endParaRPr lang="zh-HK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 r="-2296" b="-3769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470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Optimality: Both deterministic and randomized algorithms are optimal.</a:t>
            </a:r>
          </a:p>
          <a:p>
            <a:pPr lvl="1"/>
            <a:r>
              <a:rPr lang="en-US" altLang="zh-HK" dirty="0" smtClean="0"/>
              <a:t>No better competitive ratio is possible.</a:t>
            </a:r>
            <a:endParaRPr lang="en-US" altLang="zh-HK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Reference: </a:t>
            </a:r>
            <a:r>
              <a:rPr lang="en-US" altLang="zh-HK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design of competitive online algorithms via a primal dual approach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HK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Niv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HK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Buchbinder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Joseph </a:t>
            </a:r>
            <a:r>
              <a:rPr lang="en-US" altLang="zh-HK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Naor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HK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Foundations and Trends in Theoretical Computer Science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Vol. 3, pp. 93-263, 2007. </a:t>
            </a:r>
            <a:endParaRPr lang="en-US" altLang="zh-H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40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8827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Probability…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HK" dirty="0" smtClean="0"/>
                  <a:t>Define a random variable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𝑋</m:t>
                    </m:r>
                  </m:oMath>
                </a14:m>
                <a:endParaRPr lang="en-US" altLang="zh-HK" dirty="0" smtClean="0">
                  <a:solidFill>
                    <a:srgbClr val="0000FF"/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𝑋</m:t>
                    </m:r>
                    <m:r>
                      <a:rPr lang="en-US" altLang="zh-HK" i="1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altLang="zh-HK" dirty="0" smtClean="0"/>
                  <a:t> # of times we hire a new secretary</a:t>
                </a:r>
                <a:endParaRPr lang="en-US" altLang="zh-HK" dirty="0"/>
              </a:p>
              <a:p>
                <a:r>
                  <a:rPr lang="en-US" altLang="zh-HK" dirty="0" smtClean="0"/>
                  <a:t>Our question is just to compute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1" i="0" dirty="0" smtClean="0">
                          <a:latin typeface="Cambria Math"/>
                        </a:rPr>
                        <m:t>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HK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HK" b="0" i="1" dirty="0" smtClean="0">
                              <a:latin typeface="Cambria Math"/>
                            </a:rPr>
                            <m:t>𝑐</m:t>
                          </m:r>
                          <m:r>
                            <a:rPr lang="en-US" altLang="zh-HK" i="1" dirty="0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altLang="zh-HK" b="0" i="1" dirty="0" smtClean="0">
                          <a:latin typeface="Cambria Math"/>
                        </a:rPr>
                        <m:t>=</m:t>
                      </m:r>
                      <m:r>
                        <a:rPr lang="en-US" altLang="zh-HK" b="0" i="1" dirty="0" smtClean="0">
                          <a:latin typeface="Cambria Math"/>
                        </a:rPr>
                        <m:t>𝑐</m:t>
                      </m:r>
                      <m:r>
                        <a:rPr lang="en-US" altLang="zh-HK" b="0" i="1" dirty="0" smtClean="0">
                          <a:latin typeface="Cambria Math"/>
                        </a:rPr>
                        <m:t>⋅</m:t>
                      </m:r>
                      <m:r>
                        <a:rPr lang="en-US" altLang="zh-HK" b="1" i="0" dirty="0">
                          <a:latin typeface="Cambria Math"/>
                        </a:rPr>
                        <m:t>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HK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HK" i="1" dirty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altLang="zh-HK" b="0" i="0" dirty="0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altLang="zh-HK" dirty="0" smtClean="0"/>
              </a:p>
              <a:p>
                <a:r>
                  <a:rPr lang="en-US" altLang="zh-HK" dirty="0" smtClean="0"/>
                  <a:t>By definition,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zh-HK" b="1" i="0" smtClean="0">
                        <a:latin typeface="Cambria Math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b="0" i="1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altLang="zh-HK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HK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HK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altLang="zh-HK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altLang="zh-HK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altLang="zh-HK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altLang="zh-HK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⋅</m:t>
                        </m:r>
                        <m:func>
                          <m:funcPr>
                            <m:ctrlPr>
                              <a:rPr lang="en-US" altLang="zh-HK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zh-HK" b="1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𝐏𝐫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HK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HK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𝑋</m:t>
                                </m:r>
                                <m:r>
                                  <a:rPr lang="en-US" altLang="zh-HK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altLang="zh-HK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nary>
                  </m:oMath>
                </a14:m>
                <a:r>
                  <a:rPr lang="en-US" altLang="zh-HK" dirty="0" smtClean="0"/>
                  <a:t>.</a:t>
                </a:r>
              </a:p>
              <a:p>
                <a:r>
                  <a:rPr lang="en-US" altLang="zh-HK" dirty="0" smtClean="0"/>
                  <a:t>But this seems </a:t>
                </a:r>
                <a:r>
                  <a:rPr lang="en-US" altLang="zh-HK" dirty="0" smtClean="0">
                    <a:solidFill>
                      <a:srgbClr val="FF0000"/>
                    </a:solidFill>
                  </a:rPr>
                  <a:t>complicated</a:t>
                </a:r>
                <a:r>
                  <a:rPr lang="en-US" altLang="zh-HK" dirty="0" smtClean="0"/>
                  <a:t> to compute. </a:t>
                </a:r>
              </a:p>
              <a:p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506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Indicator variables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HK" dirty="0" smtClean="0"/>
                  <a:t>Now we see how to compute it easily, by introducing some new random variables.</a:t>
                </a:r>
              </a:p>
              <a:p>
                <a:r>
                  <a:rPr lang="en-US" altLang="zh-HK" dirty="0" smtClean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HK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HK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HK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altLang="zh-HK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 altLang="zh-HK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HK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candidate</m:t>
                              </m:r>
                              <m:r>
                                <m:rPr>
                                  <m:nor/>
                                </m:rPr>
                                <a:rPr lang="en-US" altLang="zh-HK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HK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m:rPr>
                                  <m:nor/>
                                </m:rPr>
                                <a:rPr lang="en-US" altLang="zh-HK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HK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ha</m:t>
                              </m:r>
                              <m:r>
                                <m:rPr>
                                  <m:nor/>
                                </m:rPr>
                                <a:rPr lang="en-US" altLang="zh-HK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  <m:r>
                                <m:rPr>
                                  <m:nor/>
                                </m:rPr>
                                <a:rPr lang="en-US" altLang="zh-HK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HK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been</m:t>
                              </m:r>
                              <m:r>
                                <m:rPr>
                                  <m:nor/>
                                </m:rPr>
                                <a:rPr lang="en-US" altLang="zh-HK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HK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hired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HK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altLang="zh-HK" b="0" i="0" smtClean="0">
                                  <a:latin typeface="Cambria Math"/>
                                </a:rPr>
                                <m:t>otherwise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HK" b="0" i="1" smtClean="0">
                        <a:latin typeface="Cambria Math"/>
                      </a:rPr>
                      <m:t>.</m:t>
                    </m:r>
                  </m:oMath>
                </a14:m>
                <a:endParaRPr lang="en-US" altLang="zh-HK" dirty="0" smtClean="0"/>
              </a:p>
              <a:p>
                <a:r>
                  <a:rPr lang="en-US" altLang="zh-HK" dirty="0" smtClean="0"/>
                  <a:t>Then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𝑋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zh-HK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HK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HK" dirty="0" smtClean="0"/>
                  <a:t>.</a:t>
                </a:r>
              </a:p>
              <a:p>
                <a:r>
                  <a:rPr lang="en-US" altLang="zh-HK" dirty="0" smtClean="0"/>
                  <a:t>Recall the linearity of expectation: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zh-HK" b="1" i="0" dirty="0" smtClean="0">
                        <a:latin typeface="Cambria Math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HK" i="1" dirty="0">
                                <a:latin typeface="Cambria Math"/>
                              </a:rPr>
                              <m:t>𝑖</m:t>
                            </m:r>
                            <m:r>
                              <a:rPr lang="en-US" altLang="zh-HK" i="1" dirty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HK" i="1" dirty="0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zh-HK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HK" i="1" dirty="0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zh-HK" i="1" dirty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altLang="zh-HK" b="0" i="1" dirty="0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HK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HK" i="1" dirty="0">
                            <a:latin typeface="Cambria Math"/>
                          </a:rPr>
                          <m:t>𝑖</m:t>
                        </m:r>
                        <m:r>
                          <a:rPr lang="en-US" altLang="zh-HK" i="1" dirty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altLang="zh-HK" i="1" dirty="0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altLang="zh-HK" b="1" i="0" dirty="0" smtClean="0">
                            <a:latin typeface="Cambria Math"/>
                          </a:rPr>
                          <m:t>𝐄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HK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HK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HK" i="1" dirty="0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zh-HK" i="1" dirty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zh-HK" altLang="en-US" dirty="0" smtClean="0"/>
                  <a:t> </a:t>
                </a:r>
                <a:endParaRPr lang="en-US" altLang="zh-HK" dirty="0" smtClean="0"/>
              </a:p>
              <a:p>
                <a:r>
                  <a:rPr lang="en-US" altLang="zh-HK" dirty="0" smtClean="0"/>
                  <a:t>We thus have </a:t>
                </a:r>
                <a14:m>
                  <m:oMath xmlns:m="http://schemas.openxmlformats.org/officeDocument/2006/math">
                    <m:r>
                      <a:rPr lang="en-US" altLang="zh-HK" b="1" i="0" smtClean="0">
                        <a:latin typeface="Cambria Math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b="0" i="1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altLang="zh-HK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HK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HK" i="1" dirty="0">
                            <a:latin typeface="Cambria Math"/>
                          </a:rPr>
                          <m:t>𝑖</m:t>
                        </m:r>
                        <m:r>
                          <a:rPr lang="en-US" altLang="zh-HK" i="1" dirty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altLang="zh-HK" i="1" dirty="0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altLang="zh-HK" b="1" i="0" dirty="0">
                            <a:latin typeface="Cambria Math"/>
                          </a:rPr>
                          <m:t>𝐄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HK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HK" i="1" dirty="0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zh-HK" i="1" dirty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altLang="zh-HK" dirty="0" smtClean="0"/>
                  <a:t>.</a:t>
                </a:r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418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Analysis continued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HK" dirty="0" smtClean="0"/>
                  <a:t>What is </a:t>
                </a:r>
                <a14:m>
                  <m:oMath xmlns:m="http://schemas.openxmlformats.org/officeDocument/2006/math">
                    <m:r>
                      <a:rPr lang="en-US" altLang="zh-HK" b="1" i="0" dirty="0">
                        <a:latin typeface="Cambria Math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altLang="zh-HK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HK" i="1" dirty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HK" dirty="0" smtClean="0"/>
                  <a:t>?</a:t>
                </a:r>
              </a:p>
              <a:p>
                <a:r>
                  <a:rPr lang="en-US" altLang="zh-HK" dirty="0" smtClean="0"/>
                  <a:t>Recall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zh-HK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HK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HK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HK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altLang="zh-HK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 altLang="zh-HK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HK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candidate</m:t>
                              </m:r>
                              <m:r>
                                <m:rPr>
                                  <m:nor/>
                                </m:rPr>
                                <a:rPr lang="en-US" altLang="zh-HK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HK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m:rPr>
                                  <m:nor/>
                                </m:rPr>
                                <a:rPr lang="en-US" altLang="zh-HK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HK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has</m:t>
                              </m:r>
                              <m:r>
                                <m:rPr>
                                  <m:nor/>
                                </m:rPr>
                                <a:rPr lang="en-US" altLang="zh-HK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HK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been</m:t>
                              </m:r>
                              <m:r>
                                <m:rPr>
                                  <m:nor/>
                                </m:rPr>
                                <a:rPr lang="en-US" altLang="zh-HK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HK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hired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HK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altLang="zh-HK">
                                  <a:latin typeface="Cambria Math"/>
                                </a:rPr>
                                <m:t>otherwise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HK" i="1">
                        <a:latin typeface="Cambria Math"/>
                      </a:rPr>
                      <m:t>.</m:t>
                    </m:r>
                  </m:oMath>
                </a14:m>
                <a:endParaRPr lang="en-US" altLang="zh-HK" dirty="0" smtClean="0"/>
              </a:p>
              <a:p>
                <a:r>
                  <a:rPr lang="en-US" altLang="zh-HK" dirty="0" smtClean="0"/>
                  <a:t>Thus </a:t>
                </a:r>
                <a14:m>
                  <m:oMath xmlns:m="http://schemas.openxmlformats.org/officeDocument/2006/math">
                    <m:r>
                      <a:rPr lang="en-US" altLang="zh-HK" b="1" i="0" dirty="0" smtClean="0">
                        <a:solidFill>
                          <a:srgbClr val="0000FF"/>
                        </a:solidFill>
                        <a:latin typeface="Cambria Math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altLang="zh-HK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HK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HK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HK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HK" b="1" i="0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𝐏𝐫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HK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HK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HK" b="0" i="1" dirty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zh-HK" b="0" i="1" dirty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HK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=1</m:t>
                            </m:r>
                          </m:e>
                        </m:d>
                      </m:e>
                    </m:func>
                    <m:r>
                      <a:rPr lang="en-US" altLang="zh-HK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=1/</m:t>
                    </m:r>
                    <m:r>
                      <a:rPr lang="en-US" altLang="zh-HK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zh-HK" dirty="0" smtClean="0"/>
                  <a:t>.</a:t>
                </a:r>
              </a:p>
              <a:p>
                <a:pPr lvl="1"/>
                <a:r>
                  <a:rPr lang="en-US" altLang="zh-HK" dirty="0" smtClean="0"/>
                  <a:t>Candidate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zh-HK" dirty="0" smtClean="0"/>
                  <a:t> was hired </a:t>
                </a:r>
                <a:r>
                  <a:rPr lang="en-US" altLang="zh-HK" dirty="0" err="1" smtClean="0"/>
                  <a:t>iff</a:t>
                </a:r>
                <a:r>
                  <a:rPr lang="en-US" altLang="zh-HK" dirty="0" smtClean="0"/>
                  <a:t> she is the best among the first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zh-HK" dirty="0" smtClean="0"/>
                  <a:t> candidates.</a:t>
                </a:r>
              </a:p>
              <a:p>
                <a:r>
                  <a:rPr lang="en-US" altLang="zh-HK" dirty="0" smtClean="0"/>
                  <a:t>So </a:t>
                </a:r>
                <a14:m>
                  <m:oMath xmlns:m="http://schemas.openxmlformats.org/officeDocument/2006/math">
                    <m:r>
                      <a:rPr lang="en-US" altLang="zh-HK" b="1" i="0" smtClean="0">
                        <a:solidFill>
                          <a:srgbClr val="0000FF"/>
                        </a:solidFill>
                        <a:latin typeface="Cambria Math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altLang="zh-HK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altLang="zh-HK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HK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HK" i="1" dirty="0">
                            <a:latin typeface="Cambria Math"/>
                          </a:rPr>
                          <m:t>𝑖</m:t>
                        </m:r>
                        <m:r>
                          <a:rPr lang="en-US" altLang="zh-HK" i="1" dirty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altLang="zh-HK" i="1" dirty="0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altLang="zh-HK" b="1" i="0" dirty="0">
                            <a:latin typeface="Cambria Math"/>
                          </a:rPr>
                          <m:t>𝐄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HK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HK" i="1" dirty="0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zh-HK" i="1" dirty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altLang="zh-HK" b="0" i="1" dirty="0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HK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HK" i="1" dirty="0">
                            <a:latin typeface="Cambria Math"/>
                          </a:rPr>
                          <m:t>𝑖</m:t>
                        </m:r>
                        <m:r>
                          <a:rPr lang="en-US" altLang="zh-HK" i="1" dirty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altLang="zh-HK" i="1" dirty="0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altLang="zh-HK" b="0" i="1" dirty="0" smtClean="0">
                            <a:latin typeface="Cambria Math"/>
                          </a:rPr>
                          <m:t>1/</m:t>
                        </m:r>
                        <m:r>
                          <a:rPr lang="en-US" altLang="zh-HK" b="0" i="1" dirty="0" smtClean="0">
                            <a:latin typeface="Cambria Math"/>
                          </a:rPr>
                          <m:t>𝑖</m:t>
                        </m:r>
                      </m:e>
                    </m:nary>
                    <m:r>
                      <a:rPr lang="en-US" altLang="zh-HK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≈</m:t>
                    </m:r>
                    <m:func>
                      <m:funcPr>
                        <m:ctrlPr>
                          <a:rPr lang="en-US" altLang="zh-HK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HK" b="0" i="0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altLang="zh-HK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HK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altLang="zh-HK" b="0" i="1" dirty="0" smtClean="0">
                        <a:latin typeface="Cambria Math"/>
                      </a:rPr>
                      <m:t>.</m:t>
                    </m:r>
                  </m:oMath>
                </a14:m>
                <a:endParaRPr lang="en-US" altLang="zh-HK" dirty="0" smtClean="0"/>
              </a:p>
              <a:p>
                <a:r>
                  <a:rPr lang="en-US" altLang="zh-HK" dirty="0" smtClean="0"/>
                  <a:t>The average cost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HK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HK" dirty="0">
                            <a:latin typeface="Cambria Math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HK" i="1" dirty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altLang="zh-HK" b="0" i="1" dirty="0" smtClean="0">
                        <a:latin typeface="Cambria Math"/>
                      </a:rPr>
                      <m:t>⋅</m:t>
                    </m:r>
                    <m:r>
                      <a:rPr lang="en-US" altLang="zh-HK" b="0" i="1" dirty="0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altLang="zh-HK" dirty="0" smtClean="0"/>
                  <a:t>.</a:t>
                </a:r>
                <a:endParaRPr lang="en-US" altLang="zh-HK" dirty="0"/>
              </a:p>
              <a:p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329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Another strategy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A more natural scenario is that we only hire once. </a:t>
            </a:r>
          </a:p>
          <a:p>
            <a:r>
              <a:rPr lang="en-US" altLang="zh-HK" dirty="0" smtClean="0"/>
              <a:t>And of course, we hope to </a:t>
            </a:r>
            <a:r>
              <a:rPr lang="en-US" altLang="zh-HK" dirty="0" smtClean="0">
                <a:solidFill>
                  <a:srgbClr val="FF0000"/>
                </a:solidFill>
              </a:rPr>
              <a:t>hire the best one</a:t>
            </a:r>
            <a:r>
              <a:rPr lang="en-US" altLang="zh-HK" dirty="0" smtClean="0"/>
              <a:t>.</a:t>
            </a:r>
          </a:p>
          <a:p>
            <a:r>
              <a:rPr lang="en-US" altLang="zh-HK" dirty="0" smtClean="0"/>
              <a:t>But the candidates on the market also get other offers. So we need to issue offer fast.</a:t>
            </a:r>
          </a:p>
          <a:p>
            <a:r>
              <a:rPr lang="en-US" altLang="zh-HK" dirty="0" smtClean="0"/>
              <a:t>Interview one candidate each day, and decide acceptance/rejection immediately.</a:t>
            </a:r>
          </a:p>
          <a:p>
            <a:r>
              <a:rPr lang="en-US" altLang="zh-HK" dirty="0" smtClean="0"/>
              <a:t>The candidates come in a </a:t>
            </a:r>
            <a:r>
              <a:rPr lang="en-US" altLang="zh-HK" dirty="0" smtClean="0">
                <a:solidFill>
                  <a:srgbClr val="FF0000"/>
                </a:solidFill>
              </a:rPr>
              <a:t>random order</a:t>
            </a:r>
            <a:r>
              <a:rPr lang="en-US" altLang="zh-HK" dirty="0" smtClean="0"/>
              <a:t>.</a:t>
            </a:r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428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Strategy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HK" dirty="0" smtClean="0">
                    <a:solidFill>
                      <a:srgbClr val="FF0000"/>
                    </a:solidFill>
                  </a:rPr>
                  <a:t>Reject the </a:t>
                </a:r>
                <a:r>
                  <a:rPr lang="en-US" altLang="zh-HK" dirty="0">
                    <a:solidFill>
                      <a:srgbClr val="FF0000"/>
                    </a:solidFill>
                  </a:rPr>
                  <a:t>first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HK" dirty="0"/>
                  <a:t> candidates </a:t>
                </a:r>
                <a:r>
                  <a:rPr lang="en-US" altLang="zh-HK" dirty="0" smtClean="0"/>
                  <a:t>no matter how good they are. </a:t>
                </a:r>
              </a:p>
              <a:p>
                <a:pPr lvl="1"/>
                <a:r>
                  <a:rPr lang="en-US" altLang="zh-HK" dirty="0" smtClean="0">
                    <a:cs typeface="Times New Roman" pitchFamily="18" charset="0"/>
                  </a:rPr>
                  <a:t>Because there may be better ones later</a:t>
                </a:r>
                <a:r>
                  <a:rPr lang="en-US" altLang="zh-HK" dirty="0" smtClean="0"/>
                  <a:t>.</a:t>
                </a:r>
              </a:p>
              <a:p>
                <a:r>
                  <a:rPr lang="en-US" altLang="zh-HK" dirty="0" smtClean="0"/>
                  <a:t>After this, </a:t>
                </a:r>
                <a:r>
                  <a:rPr lang="en-US" altLang="zh-HK" dirty="0">
                    <a:solidFill>
                      <a:srgbClr val="FF0000"/>
                    </a:solidFill>
                  </a:rPr>
                  <a:t>hire the first </a:t>
                </a:r>
                <a:r>
                  <a:rPr lang="en-US" altLang="zh-HK" dirty="0" smtClean="0">
                    <a:solidFill>
                      <a:srgbClr val="FF0000"/>
                    </a:solidFill>
                  </a:rPr>
                  <a:t>one </a:t>
                </a:r>
                <a:r>
                  <a:rPr lang="en-US" altLang="zh-HK" dirty="0" smtClean="0"/>
                  <a:t>who is </a:t>
                </a:r>
                <a:r>
                  <a:rPr lang="en-US" altLang="zh-HK" dirty="0"/>
                  <a:t>better than all </a:t>
                </a:r>
                <a:r>
                  <a:rPr lang="en-US" altLang="zh-HK" dirty="0" smtClean="0"/>
                  <a:t>the first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HK" dirty="0"/>
                  <a:t> candidates</a:t>
                </a:r>
                <a:r>
                  <a:rPr lang="en-US" altLang="zh-HK" dirty="0" smtClean="0"/>
                  <a:t>.</a:t>
                </a:r>
              </a:p>
              <a:p>
                <a:r>
                  <a:rPr lang="en-US" altLang="zh-HK" dirty="0" smtClean="0"/>
                  <a:t>If all the rest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𝑛</m:t>
                    </m:r>
                    <m:r>
                      <a:rPr lang="en-US" altLang="zh-HK" i="1" dirty="0" smtClean="0">
                        <a:latin typeface="Cambria Math"/>
                      </a:rPr>
                      <m:t>−</m:t>
                    </m:r>
                    <m:r>
                      <a:rPr lang="en-US" altLang="zh-HK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HK" dirty="0" smtClean="0"/>
                  <a:t> are worse than the best one among the first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HK" dirty="0" smtClean="0"/>
                  <a:t>, then hire the last one.</a:t>
                </a:r>
              </a:p>
              <a:p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 r="-118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269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{color}&#10;\usepackage{TeX4PPT}&#10;"/>
  <p:tag name="MAGPC" val="200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6331</TotalTime>
  <Words>1079</Words>
  <Application>Microsoft Office PowerPoint</Application>
  <PresentationFormat>On-screen Show (4:3)</PresentationFormat>
  <Paragraphs>283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新細明體</vt:lpstr>
      <vt:lpstr>Arial</vt:lpstr>
      <vt:lpstr>Arial Black</vt:lpstr>
      <vt:lpstr>Cambria Math</vt:lpstr>
      <vt:lpstr>Garamond</vt:lpstr>
      <vt:lpstr>Times New Roman</vt:lpstr>
      <vt:lpstr>Wingdings</vt:lpstr>
      <vt:lpstr>Edge</vt:lpstr>
      <vt:lpstr>PowerPoint Presentation</vt:lpstr>
      <vt:lpstr>Secretary hiring problem</vt:lpstr>
      <vt:lpstr>A motivating problem</vt:lpstr>
      <vt:lpstr>One possible strategy</vt:lpstr>
      <vt:lpstr>Probability…</vt:lpstr>
      <vt:lpstr>Indicator variables</vt:lpstr>
      <vt:lpstr>Analysis continued</vt:lpstr>
      <vt:lpstr>Another strategy</vt:lpstr>
      <vt:lpstr>Strategy</vt:lpstr>
      <vt:lpstr>Pseudo-code</vt:lpstr>
      <vt:lpstr>Next </vt:lpstr>
      <vt:lpstr>PowerPoint Presentation</vt:lpstr>
      <vt:lpstr>Putting together</vt:lpstr>
      <vt:lpstr>Summary for the Secretary problem</vt:lpstr>
      <vt:lpstr>Online vs. Offline</vt:lpstr>
      <vt:lpstr>Online algorithms</vt:lpstr>
      <vt:lpstr>Ski rental problem</vt:lpstr>
      <vt:lpstr>Ski rental</vt:lpstr>
      <vt:lpstr>Offline algorithm</vt:lpstr>
      <vt:lpstr>Deterministic algorithm</vt:lpstr>
      <vt:lpstr>Randomized algorithm</vt:lpstr>
      <vt:lpstr>Integer programming</vt:lpstr>
      <vt:lpstr>Solution </vt:lpstr>
      <vt:lpstr>Relaxation </vt:lpstr>
      <vt:lpstr>The relaxation doesn’t lose anything </vt:lpstr>
      <vt:lpstr>Dual LP</vt:lpstr>
      <vt:lpstr>PowerPoint Presentation</vt:lpstr>
      <vt:lpstr>Property 1</vt:lpstr>
      <vt:lpstr>Property 1</vt:lpstr>
      <vt:lpstr>PowerPoint Presentation</vt:lpstr>
      <vt:lpstr>PowerPoint Presentation</vt:lpstr>
      <vt:lpstr>Case 1: k≤B</vt:lpstr>
      <vt:lpstr>Case 2: k&gt;B</vt:lpstr>
      <vt:lpstr>Property 2</vt:lpstr>
      <vt:lpstr>PowerPoint Presentation</vt:lpstr>
      <vt:lpstr>Turning into an online algorithm</vt:lpstr>
      <vt:lpstr>Expected cost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Lenovo's User</dc:creator>
  <cp:lastModifiedBy>Shengyu Zhang</cp:lastModifiedBy>
  <cp:revision>207</cp:revision>
  <dcterms:created xsi:type="dcterms:W3CDTF">1601-01-01T00:00:00Z</dcterms:created>
  <dcterms:modified xsi:type="dcterms:W3CDTF">2015-11-03T13:31:57Z</dcterms:modified>
</cp:coreProperties>
</file>