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38"/>
  </p:notesMasterIdLst>
  <p:sldIdLst>
    <p:sldId id="257" r:id="rId2"/>
    <p:sldId id="258" r:id="rId3"/>
    <p:sldId id="259" r:id="rId4"/>
    <p:sldId id="261" r:id="rId5"/>
    <p:sldId id="262" r:id="rId6"/>
    <p:sldId id="260" r:id="rId7"/>
    <p:sldId id="263" r:id="rId8"/>
    <p:sldId id="289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5" r:id="rId29"/>
    <p:sldId id="283" r:id="rId30"/>
    <p:sldId id="284" r:id="rId31"/>
    <p:sldId id="286" r:id="rId32"/>
    <p:sldId id="287" r:id="rId33"/>
    <p:sldId id="288" r:id="rId34"/>
    <p:sldId id="290" r:id="rId35"/>
    <p:sldId id="291" r:id="rId36"/>
    <p:sldId id="292" r:id="rId37"/>
  </p:sldIdLst>
  <p:sldSz cx="9144000" cy="6858000" type="screen4x3"/>
  <p:notesSz cx="6858000" cy="9144000"/>
  <p:custDataLst>
    <p:tags r:id="rId3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71" autoAdjust="0"/>
  </p:normalViewPr>
  <p:slideViewPr>
    <p:cSldViewPr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 altLang="zh-HK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en-US" altLang="zh-HK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 altLang="zh-HK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6E2AE24C-6A9B-41F1-BE35-88A97F961AF7}" type="slidenum">
              <a:rPr lang="en-US" altLang="zh-HK"/>
              <a:pPr/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3290658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9DBF145-BD94-442E-BA52-6FC51525953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6391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83EA2-06BA-4AA7-A0BF-0DA2AC3582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6775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AB1A3-8A8E-41C4-A59D-C131F795BB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462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B8CE1B-76B9-401B-AB6C-0925C077DE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1499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5713D-C838-4EE2-85B4-8D27C28F00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64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DD0B1-D2D7-4A69-9E07-3286EDF4BD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9538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9640D-C475-4A25-901D-983BE64B65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4108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50C95-DA30-4C65-AAAC-ADF89F5157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4624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677B4-024F-483D-866A-8F91DA9528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2825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0E83C-2D0F-43C9-9A7E-6513D06918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5597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C8649-7333-440A-AE72-78F4954004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7107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F2A74898-91CA-4D31-B536-696CEF034D2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536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5181600"/>
            <a:ext cx="6553200" cy="609600"/>
          </a:xfrm>
        </p:spPr>
        <p:txBody>
          <a:bodyPr/>
          <a:lstStyle/>
          <a:p>
            <a:r>
              <a:rPr lang="en-US" altLang="zh-HK" sz="2600">
                <a:ea typeface="新細明體" charset="-120"/>
              </a:rPr>
              <a:t>Instructor: 	Shengyu Zhang</a:t>
            </a:r>
          </a:p>
          <a:p>
            <a:endParaRPr lang="en-US" altLang="zh-HK" sz="2600">
              <a:ea typeface="新細明體" charset="-120"/>
            </a:endParaRPr>
          </a:p>
        </p:txBody>
      </p:sp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685800" y="3200400"/>
            <a:ext cx="7772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HK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Week </a:t>
            </a:r>
            <a:r>
              <a:rPr lang="en-US" altLang="zh-HK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8: Social Choice and </a:t>
            </a:r>
            <a:r>
              <a:rPr lang="en-US" altLang="zh-HK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Mechanism Design</a:t>
            </a:r>
            <a:endParaRPr lang="zh-HK" alt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>
            <a:off x="914400" y="1524000"/>
            <a:ext cx="7315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HK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CMSC5706 Topics in Theoretical Computer Science</a:t>
            </a:r>
            <a:endParaRPr lang="zh-HK" alt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9DBF145-BD94-442E-BA52-6FC515259539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choice?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choice needs to get only one winner. </a:t>
            </a:r>
          </a:p>
          <a:p>
            <a:pPr lvl="1"/>
            <a:r>
              <a:rPr lang="en-US" dirty="0" smtClean="0"/>
              <a:t>Easier task than social welfare.</a:t>
            </a:r>
          </a:p>
          <a:p>
            <a:endParaRPr lang="en-US" dirty="0" smtClean="0"/>
          </a:p>
          <a:p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Is there a good social choice function?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742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Condorcet’s Paradox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Consider an election with two candidates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voters.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Majority</a:t>
                </a:r>
                <a:r>
                  <a:rPr lang="en-US" dirty="0" smtClean="0"/>
                  <a:t> is a good idea: Whoever gets more votes wins.</a:t>
                </a:r>
              </a:p>
              <a:p>
                <a:r>
                  <a:rPr lang="en-US" dirty="0" smtClean="0"/>
                  <a:t>What about three candidates?</a:t>
                </a:r>
              </a:p>
              <a:p>
                <a:r>
                  <a:rPr lang="en-US" dirty="0" smtClean="0"/>
                  <a:t>One idea: Use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pairwise comparisons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But this runs into a problem.</a:t>
                </a: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845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Condorcet’s Paradox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3</m:t>
                    </m:r>
                  </m:oMath>
                </a14:m>
                <a:r>
                  <a:rPr lang="en-US" dirty="0" smtClean="0"/>
                  <a:t> voters with the following preferences for the three candidates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𝑏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𝑐</m:t>
                    </m:r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𝑐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𝑎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𝑎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endParaRPr lang="en-US" dirty="0" smtClean="0"/>
              </a:p>
              <a:p>
                <a:r>
                  <a:rPr lang="en-US" b="0" dirty="0" smtClean="0"/>
                  <a:t>Between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 smtClean="0"/>
                  <a:t>: voter 1 and voter 3 prefer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/>
                  <a:t>Between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/>
                  <a:t>: voter 1 and voter </a:t>
                </a:r>
                <a:r>
                  <a:rPr lang="en-US" dirty="0" smtClean="0"/>
                  <a:t>2 </a:t>
                </a:r>
                <a:r>
                  <a:rPr lang="en-US" dirty="0"/>
                  <a:t>prefer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Between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: voter </a:t>
                </a:r>
                <a:r>
                  <a:rPr lang="en-US" dirty="0" smtClean="0"/>
                  <a:t>2 </a:t>
                </a:r>
                <a:r>
                  <a:rPr lang="en-US" dirty="0"/>
                  <a:t>and voter 3 prefer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endParaRPr lang="en-US" dirty="0"/>
              </a:p>
              <a:p>
                <a:pPr lvl="1"/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860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Condorcet’s Paradox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b="0" dirty="0" smtClean="0"/>
                  <a:t>Between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 smtClean="0"/>
                  <a:t>: voter 1 and voter 3 prefer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/>
                  <a:t>Between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/>
                  <a:t>: voter 1 and voter </a:t>
                </a:r>
                <a:r>
                  <a:rPr lang="en-US" dirty="0" smtClean="0"/>
                  <a:t>2 </a:t>
                </a:r>
                <a:r>
                  <a:rPr lang="en-US" dirty="0"/>
                  <a:t>prefer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Between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: voter </a:t>
                </a:r>
                <a:r>
                  <a:rPr lang="en-US" dirty="0" smtClean="0"/>
                  <a:t>2 </a:t>
                </a:r>
                <a:r>
                  <a:rPr lang="en-US" dirty="0"/>
                  <a:t>and voter 3 prefer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 is elected, voter 1 and 3 would say “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Hey, why not a better candidate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 smtClean="0"/>
                  <a:t>”? </a:t>
                </a:r>
              </a:p>
              <a:p>
                <a:pPr lvl="1"/>
                <a:r>
                  <a:rPr lang="en-US" dirty="0" smtClean="0"/>
                  <a:t>More people (2 out of 3) prefer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, why should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 win?</a:t>
                </a:r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 smtClean="0"/>
                  <a:t> is elected, similar issue appears as well.</a:t>
                </a:r>
              </a:p>
              <a:p>
                <a:r>
                  <a:rPr lang="en-US" dirty="0" smtClean="0"/>
                  <a:t>This is called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Condorcet’s Paradox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t="-1346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15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Desirable properties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Back to Question: Is there a good social choice function?</a:t>
                </a:r>
              </a:p>
              <a:p>
                <a:r>
                  <a:rPr lang="en-US" dirty="0" smtClean="0"/>
                  <a:t>A function is bad if it can be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strategically manipulated</a:t>
                </a:r>
                <a:r>
                  <a:rPr lang="en-US" dirty="0" smtClean="0"/>
                  <a:t>: For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US" dirty="0" smtClean="0"/>
                  <a:t> and some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US" dirty="0" smtClean="0"/>
                  <a:t>, we have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≺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≺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≺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,…,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/>
                  <a:t>You can change the final outcome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 to some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who </a:t>
                </a:r>
                <a:r>
                  <a:rPr lang="en-US" dirty="0"/>
                  <a:t>you like more (according to your real preference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≺</m:t>
                    </m:r>
                  </m:oMath>
                </a14:m>
                <a:r>
                  <a:rPr lang="en-US" dirty="0" smtClean="0"/>
                  <a:t>), </a:t>
                </a:r>
                <a:r>
                  <a:rPr lang="en-US" dirty="0"/>
                  <a:t>by presenting a fake preference list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≺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  <a:endParaRPr lang="en-US" dirty="0" smtClean="0"/>
              </a:p>
              <a:p>
                <a:r>
                  <a:rPr lang="en-US" dirty="0" smtClean="0"/>
                  <a:t>A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is called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incentive compatible </a:t>
                </a:r>
                <a:r>
                  <a:rPr lang="en-US" dirty="0" smtClean="0"/>
                  <a:t>if it cannot be manipulated.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t="-2288" b="-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821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equivalent view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social choice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i="1" dirty="0" smtClean="0"/>
                  <a:t> </a:t>
                </a:r>
                <a:r>
                  <a:rPr lang="en-US" dirty="0"/>
                  <a:t>is </a:t>
                </a:r>
                <a:r>
                  <a:rPr lang="en-US" dirty="0">
                    <a:solidFill>
                      <a:srgbClr val="FF0000"/>
                    </a:solidFill>
                  </a:rPr>
                  <a:t>monotone </a:t>
                </a:r>
                <a:r>
                  <a:rPr lang="en-US" dirty="0" smtClean="0"/>
                  <a:t>if different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≺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≺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≺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,…,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≺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≺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implies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If your real preference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then faking it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 smtClean="0"/>
                  <a:t> would only make the final outcome worse.</a:t>
                </a:r>
              </a:p>
              <a:p>
                <a:pPr lvl="1"/>
                <a:r>
                  <a:rPr lang="en-US" dirty="0" smtClean="0"/>
                  <a:t>Same if your real preference 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incentive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compatible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⇔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monotone</a:t>
                </a:r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37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Impossibility 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Voter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b="0" dirty="0" smtClean="0"/>
                  <a:t> is a dictator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b="0" dirty="0" smtClean="0"/>
                  <a:t> always outputs whoever ranks the highest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 smtClean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is a dictatorship if some voter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is a dictator.</a:t>
                </a:r>
              </a:p>
              <a:p>
                <a:pPr lvl="1"/>
                <a:r>
                  <a:rPr lang="en-US" dirty="0" smtClean="0"/>
                  <a:t>Again, dictatorship is not a good voting function.</a:t>
                </a:r>
              </a:p>
              <a:p>
                <a:r>
                  <a:rPr lang="en-US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Gibbard-Satterthwaite Theorem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≥3</m:t>
                    </m:r>
                  </m:oMath>
                </a14:m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any incentive compatible social choice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</m:oMath>
                </a14:m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onto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</m:oMath>
                </a14:m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dictatorship.</a:t>
                </a:r>
              </a:p>
              <a:p>
                <a:r>
                  <a:rPr lang="en-US" dirty="0" smtClean="0"/>
                  <a:t>“You can’t ask for both.”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69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Mechanisms with money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So far we’ve seen that there is no good social welfare/choice function.</a:t>
                </a:r>
              </a:p>
              <a:p>
                <a:r>
                  <a:rPr lang="en-US" dirty="0" smtClean="0"/>
                  <a:t>One way to get out of this dilemma is to use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money</a:t>
                </a:r>
                <a:r>
                  <a:rPr lang="en-US" dirty="0" smtClean="0"/>
                  <a:t>.</a:t>
                </a:r>
              </a:p>
              <a:p>
                <a:r>
                  <a:rPr lang="en-US" dirty="0"/>
                  <a:t>The preference of player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is given by a valuation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: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is the value that Player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assigns to alternative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 is chosen and Player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is additionally given some quantity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/>
                  <a:t> of money, then Player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’s utility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t="-2288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628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auction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1 item,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players.</a:t>
                </a:r>
              </a:p>
              <a:p>
                <a:r>
                  <a:rPr lang="en-US" dirty="0" smtClean="0"/>
                  <a:t>Player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has a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that he is willing to pay for this item.</a:t>
                </a:r>
              </a:p>
              <a:p>
                <a:r>
                  <a:rPr lang="en-US" dirty="0" smtClean="0"/>
                  <a:t>If Player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gets the item at price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, then his utility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This is a social choice problem.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/>
                          </a:rPr>
                          <m:t>candidate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/>
                          </a:rPr>
                          <m:t>wins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/>
                          </a:rPr>
                          <m:t>: 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Valuation: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/>
                          </a:rPr>
                          <m:t>wins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/>
                          </a:rPr>
                          <m:t>wins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0,</m:t>
                    </m:r>
                  </m:oMath>
                </a14:m>
                <a:r>
                  <a:rPr lang="en-US" b="0" i="0" dirty="0" smtClean="0">
                    <a:latin typeface="+mj-lt"/>
                  </a:rPr>
                  <a:t> ∀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≠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 b="-1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629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gets the item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Question 1: Who gets the item?</a:t>
                </a:r>
              </a:p>
              <a:p>
                <a:endParaRPr lang="en-US" dirty="0"/>
              </a:p>
              <a:p>
                <a:r>
                  <a:rPr lang="en-US" dirty="0" smtClean="0"/>
                  <a:t>Answer: whoever values it the most. </a:t>
                </a:r>
              </a:p>
              <a:p>
                <a:pPr lvl="1"/>
                <a:r>
                  <a:rPr lang="en-US" dirty="0" smtClean="0"/>
                  <a:t>Namely,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0">
                            <a:latin typeface="Cambria Math"/>
                          </a:rPr>
                          <m:t>argma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Question 2: Pays how much?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981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Social welfare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 smtClean="0"/>
              <a:t>Motivating example 1.</a:t>
            </a:r>
          </a:p>
          <a:p>
            <a:r>
              <a:rPr lang="en-HK" dirty="0" smtClean="0"/>
              <a:t>Each year we interview and recruit graduate students.</a:t>
            </a:r>
          </a:p>
          <a:p>
            <a:r>
              <a:rPr lang="en-HK" dirty="0" smtClean="0"/>
              <a:t>A panel of 4-6 professors attend the interview and give individual rank of the 20-30 candidates.</a:t>
            </a:r>
          </a:p>
          <a:p>
            <a:r>
              <a:rPr lang="en-HK" dirty="0" smtClean="0"/>
              <a:t>We need to aggregate these rankings to get a final ranking for the department. </a:t>
            </a:r>
          </a:p>
          <a:p>
            <a:r>
              <a:rPr lang="en-HK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en-HK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How to aggregate rankings?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696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natural payments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No payment</a:t>
                </a:r>
                <a:r>
                  <a:rPr lang="en-US" dirty="0" smtClean="0"/>
                  <a:t>. Give the item for free to a player with the highest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Issue: Player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will </a:t>
                </a:r>
                <a:r>
                  <a:rPr lang="en-US" dirty="0" smtClean="0"/>
                  <a:t>manipulate this by exaggerating his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b="1" dirty="0" smtClean="0">
                    <a:solidFill>
                      <a:srgbClr val="FF0000"/>
                    </a:solidFill>
                  </a:rPr>
                  <a:t>Pay your bid</a:t>
                </a:r>
                <a:r>
                  <a:rPr lang="en-US" dirty="0" smtClean="0"/>
                  <a:t>. The winner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pays the declared bid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Issue: His utility becomes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Thus he has incentive to declaring a lower value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with the hope that he still wins.</a:t>
                </a:r>
              </a:p>
              <a:p>
                <a:pPr lvl="1"/>
                <a:r>
                  <a:rPr lang="en-US" dirty="0" smtClean="0"/>
                  <a:t>And his utility becomes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44" t="-2423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767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Vickrey’s</a:t>
            </a:r>
            <a:r>
              <a:rPr lang="en-US" dirty="0" smtClean="0"/>
              <a:t> second price auction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The winner is the player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with the highest declared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And he pays the second highest declared bid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Theorem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For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any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let </a:t>
                </a:r>
                <a:b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Player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’s utility when bidding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</a:t>
                </a:r>
                <a:b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=</m:t>
                    </m:r>
                  </m:oMath>
                </a14:m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Player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</m:oMath>
                </a14:m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’s utility when bidding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b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≥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dirty="0" smtClean="0"/>
                  <a:t>The best strategy for each player is to report his real value, regardless of how others </a:t>
                </a:r>
                <a:r>
                  <a:rPr lang="en-US" dirty="0" smtClean="0"/>
                  <a:t>bid.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Even if others are cheating.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44" t="-3365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07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Vickrey’s</a:t>
            </a:r>
            <a:r>
              <a:rPr lang="en-US" dirty="0"/>
              <a:t> second price auction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Theorem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For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any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let </a:t>
                </a:r>
                <a:b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</m:oMath>
                </a14:m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Player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</m:oMath>
                </a14:m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’s utility when bidding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</a:t>
                </a:r>
                <a:b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=</m:t>
                    </m:r>
                  </m:oMath>
                </a14:m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Player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</m:oMath>
                </a14:m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’s utility when bidding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b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≥</m:t>
                    </m:r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smtClean="0">
                    <a:cs typeface="Times New Roman" panose="02020603050405020304" pitchFamily="18" charset="0"/>
                  </a:rPr>
                  <a:t>Proof. </a:t>
                </a:r>
                <a:br>
                  <a:rPr lang="en-US" dirty="0" smtClean="0">
                    <a:cs typeface="Times New Roman" panose="02020603050405020304" pitchFamily="18" charset="0"/>
                  </a:rPr>
                </a:br>
                <a:r>
                  <a:rPr lang="en-US" dirty="0" smtClean="0">
                    <a:cs typeface="Times New Roman" panose="02020603050405020304" pitchFamily="18" charset="0"/>
                  </a:rPr>
                  <a:t>Case 1. Player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wins by declaring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.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be the second highest reported value.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. For any attempted manipulation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>
                    <a:cs typeface="Times New Roman" panose="02020603050405020304" pitchFamily="18" charset="0"/>
                  </a:rPr>
                  <a:t>:</a:t>
                </a:r>
                <a:endParaRPr lang="en-US" b="0" i="1" dirty="0" smtClean="0">
                  <a:latin typeface="Cambria Math"/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Player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still wins, and still pays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. So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.</a:t>
                </a:r>
                <a:endParaRPr lang="en-US" dirty="0"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n-US" dirty="0">
                    <a:cs typeface="Times New Roman" panose="02020603050405020304" pitchFamily="18" charset="0"/>
                  </a:rPr>
                  <a:t> Player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loses and gets payoff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0≤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t="-1346" r="-741" b="-1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931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Vickrey’s</a:t>
            </a:r>
            <a:r>
              <a:rPr lang="en-US" dirty="0"/>
              <a:t> second price auction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Theorem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For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any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let </a:t>
                </a:r>
                <a:b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</m:oMath>
                </a14:m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Player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</m:oMath>
                </a14:m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’s utility when bidding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</a:t>
                </a:r>
                <a:b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=</m:t>
                    </m:r>
                  </m:oMath>
                </a14:m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Player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</m:oMath>
                </a14:m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’s utility when bidding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b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≥</m:t>
                    </m:r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smtClean="0">
                    <a:cs typeface="Times New Roman" panose="02020603050405020304" pitchFamily="18" charset="0"/>
                  </a:rPr>
                  <a:t>Case 2. Player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loses by declaring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.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. The winner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𝑗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. For any attempted manipulation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b="0" dirty="0" smtClean="0">
                    <a:cs typeface="Times New Roman" panose="02020603050405020304" pitchFamily="18" charset="0"/>
                  </a:rPr>
                  <a:t>: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Player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still loses, and get the same payoff 0.</a:t>
                </a:r>
                <a:endParaRPr lang="en-US" dirty="0"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n-US" dirty="0">
                    <a:cs typeface="Times New Roman" panose="02020603050405020304" pitchFamily="18" charset="0"/>
                  </a:rPr>
                  <a:t> Player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wins and needs to pay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, so his payoff 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≤0=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t="-2288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816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This mechanism is simple but elegant. </a:t>
                </a:r>
              </a:p>
              <a:p>
                <a:r>
                  <a:rPr lang="en-US" dirty="0" smtClean="0"/>
                  <a:t>It computes 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𝑎𝑟𝑔𝑚𝑎𝑥</m:t>
                    </m:r>
                  </m:oMath>
                </a14:m>
                <a:r>
                  <a:rPr lang="en-US" dirty="0" smtClean="0"/>
                  <a:t> function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private</a:t>
                </a:r>
                <a:r>
                  <a:rPr lang="en-US" dirty="0" smtClean="0"/>
                  <a:t> numbers.</a:t>
                </a:r>
              </a:p>
              <a:p>
                <a:r>
                  <a:rPr lang="en-US" dirty="0" smtClean="0"/>
                  <a:t>It’s like Adam Smith’s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invisible hand</a:t>
                </a:r>
                <a:r>
                  <a:rPr lang="en-US" dirty="0" smtClean="0"/>
                  <a:t>: </a:t>
                </a:r>
                <a:r>
                  <a:rPr lang="en-US" dirty="0"/>
                  <a:t>despite private information and pure selfish behavior, social </a:t>
                </a:r>
                <a:r>
                  <a:rPr lang="en-US" dirty="0" smtClean="0"/>
                  <a:t>welfare is </a:t>
                </a:r>
                <a:r>
                  <a:rPr lang="en-US" dirty="0"/>
                  <a:t>achieved.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439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treatment of mechanism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Each player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has a valuation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 smtClean="0"/>
                  <a:t> is a commonly known set of all possible valuation functions for player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The complete social choice has two parts</a:t>
                </a:r>
              </a:p>
              <a:p>
                <a:pPr lvl="1"/>
                <a:r>
                  <a:rPr lang="en-US" dirty="0" smtClean="0"/>
                  <a:t>Alternative chosen</a:t>
                </a:r>
              </a:p>
              <a:p>
                <a:pPr lvl="1"/>
                <a:r>
                  <a:rPr lang="en-US" dirty="0" smtClean="0"/>
                  <a:t>Transfer of money</a:t>
                </a:r>
              </a:p>
              <a:p>
                <a:r>
                  <a:rPr lang="en-US" dirty="0" smtClean="0"/>
                  <a:t>A mechanism is a social choice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×…×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and a vector of payment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×…×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→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en-US" dirty="0" smtClean="0"/>
                  <a:t> is the amount that player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pays.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t="-3230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664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Truthfulness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mechanism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i="1" dirty="0" smtClean="0"/>
                  <a:t>incentive compatible</a:t>
                </a:r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∀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, ∀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∀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Player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would </a:t>
                </a:r>
                <a:r>
                  <a:rPr lang="en-US" dirty="0"/>
                  <a:t>prefer “telling </a:t>
                </a:r>
                <a:r>
                  <a:rPr lang="en-US" dirty="0" smtClean="0"/>
                  <a:t>the truth</a:t>
                </a:r>
                <a:r>
                  <a:rPr lang="en-US" dirty="0"/>
                  <a:t>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to </a:t>
                </a:r>
                <a:r>
                  <a:rPr lang="en-US" dirty="0"/>
                  <a:t>the mechanism rather than any possible “lie</a:t>
                </a:r>
                <a:r>
                  <a:rPr lang="en-US" dirty="0" smtClean="0"/>
                  <a:t>”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since </a:t>
                </a:r>
                <a:r>
                  <a:rPr lang="en-US" dirty="0" smtClean="0"/>
                  <a:t>lying gives less utility.</a:t>
                </a:r>
                <a:endParaRPr lang="en-US" dirty="0"/>
              </a:p>
              <a:p>
                <a:r>
                  <a:rPr lang="en-US" dirty="0" smtClean="0"/>
                  <a:t>Such mechanism is also called </a:t>
                </a:r>
                <a:r>
                  <a:rPr lang="en-US" i="1" dirty="0"/>
                  <a:t>strategy-proof</a:t>
                </a:r>
                <a:r>
                  <a:rPr lang="en-US" dirty="0"/>
                  <a:t> </a:t>
                </a:r>
                <a:r>
                  <a:rPr lang="en-US" dirty="0" smtClean="0"/>
                  <a:t>or </a:t>
                </a:r>
                <a:r>
                  <a:rPr lang="en-US" i="1" dirty="0" smtClean="0"/>
                  <a:t>truthful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 r="-1556" b="-6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827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VCG mechanism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Social welfare of alternative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</m:d>
                      </m:e>
                    </m:nary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sum of valuations of all players for this alternative.</a:t>
                </a:r>
              </a:p>
              <a:p>
                <a:r>
                  <a:rPr lang="en-US" dirty="0" smtClean="0"/>
                  <a:t>A mechanism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a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Vickrey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-Clarke-Groves (VCG)</a:t>
                </a:r>
                <a:r>
                  <a:rPr lang="en-US" dirty="0" smtClean="0"/>
                  <a:t> mechanism if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𝑎𝑟𝑔𝑚𝑎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</m:sSub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 smtClean="0"/>
                  <a:t>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maximizes the social welfare, and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latin typeface="Cambria Math"/>
                          </a:rPr>
                          <m:t>≠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,…,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dirty="0" smtClean="0"/>
                  <a:t> for some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884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860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Note that the price that Player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needs to pay contains a term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≠</m:t>
                        </m:r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,…,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That is, he is paid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≠</m:t>
                        </m:r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,…,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Plus his </a:t>
                </a:r>
                <a:r>
                  <a:rPr lang="en-US" dirty="0" smtClean="0"/>
                  <a:t>valuation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of getting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, he has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 smtClean="0"/>
                  <a:t>, the social welfare.</a:t>
                </a:r>
              </a:p>
              <a:p>
                <a:r>
                  <a:rPr lang="en-US" dirty="0" smtClean="0"/>
                  <a:t>Thus his payoff is social welfare minus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, something unrelated to his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So maximizing his own payoff is the same as maximizing the social welfare, which is achieved by reporting the true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44" t="-2423" r="-1704" b="-2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830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Incentive compatible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Theorem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Every VCG mechanism is incentive compatible. </a:t>
                </a:r>
              </a:p>
              <a:p>
                <a:r>
                  <a:rPr lang="en-US" dirty="0" smtClean="0"/>
                  <a:t>Proof. Need to show: for </a:t>
                </a:r>
                <a:r>
                  <a:rPr lang="en-US" dirty="0"/>
                  <a:t>player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with </a:t>
                </a:r>
                <a:r>
                  <a:rPr lang="en-US" dirty="0" smtClean="0"/>
                  <a:t>valuation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utility </a:t>
                </a:r>
                <a:r>
                  <a:rPr lang="en-US" dirty="0"/>
                  <a:t>when declaring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≥</m:t>
                    </m:r>
                  </m:oMath>
                </a14:m>
                <a:r>
                  <a:rPr lang="en-US" dirty="0" smtClean="0"/>
                  <a:t> utility </a:t>
                </a:r>
                <a:r>
                  <a:rPr lang="en-US" dirty="0"/>
                  <a:t>when declaring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dirty="0" smtClean="0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b="0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. </a:t>
                </a:r>
                <a:endParaRPr lang="en-US" dirty="0" smtClean="0"/>
              </a:p>
              <a:p>
                <a:r>
                  <a:rPr lang="en-US" dirty="0" smtClean="0"/>
                  <a:t>Utility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when </a:t>
                </a:r>
                <a:r>
                  <a:rPr lang="en-US" dirty="0"/>
                  <a:t>declaring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≠</m:t>
                        </m:r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</m:d>
                      </m:e>
                    </m:nary>
                    <m:r>
                      <a:rPr lang="en-US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i="1" dirty="0" smtClean="0"/>
                  <a:t>. </a:t>
                </a:r>
              </a:p>
              <a:p>
                <a:r>
                  <a:rPr lang="en-US" dirty="0" smtClean="0"/>
                  <a:t>Utility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HK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HK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  <a:r>
                  <a:rPr lang="en-US" dirty="0"/>
                  <a:t>when declaring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dirty="0" smtClean="0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≠</m:t>
                        </m:r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nary>
                    <m:r>
                      <a:rPr lang="en-US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i="1" dirty="0" smtClean="0"/>
                  <a:t>. </a:t>
                </a:r>
                <a:endParaRPr lang="en-US" dirty="0" smtClean="0"/>
              </a:p>
              <a:p>
                <a:r>
                  <a:rPr lang="en-US" dirty="0" smtClean="0"/>
                  <a:t>Recall </a:t>
                </a:r>
                <a:r>
                  <a:rPr lang="en-US" dirty="0" err="1"/>
                  <a:t>def</a:t>
                </a:r>
                <a:r>
                  <a:rPr lang="en-US" dirty="0"/>
                  <a:t> of </a:t>
                </a:r>
                <a:r>
                  <a:rPr lang="en-US" dirty="0" smtClean="0"/>
                  <a:t>VCG: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𝑎𝑟𝑔𝑚𝑎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sub>
                    </m:sSub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 smtClean="0"/>
                  <a:t> </a:t>
                </a:r>
                <a:endParaRPr lang="en-US" i="1" dirty="0" smtClean="0">
                  <a:latin typeface="Cambria Math"/>
                </a:endParaRPr>
              </a:p>
              <a:p>
                <a:r>
                  <a:rPr lang="en-US" dirty="0" smtClean="0"/>
                  <a:t>Therefore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</m:d>
                      </m:e>
                    </m:nary>
                    <m:r>
                      <a:rPr lang="en-US" b="0" i="1" smtClean="0">
                        <a:latin typeface="Cambria Math"/>
                      </a:rPr>
                      <m:t>≥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nary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Thus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</m:d>
                      </m:e>
                    </m:nary>
                    <m:r>
                      <a:rPr lang="en-US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	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≥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nary>
                    <m:r>
                      <a:rPr lang="en-US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i="1" dirty="0" smtClean="0">
                    <a:latin typeface="Cambria Math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b="0" dirty="0" smtClean="0"/>
                  <a:t>	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≠</m:t>
                        </m:r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nary>
                    <m:r>
                      <a:rPr lang="en-US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i="1" dirty="0" smtClean="0">
                    <a:latin typeface="Cambria Math"/>
                  </a:rPr>
                  <a:t/>
                </a:r>
                <a:br>
                  <a:rPr lang="en-US" i="1" dirty="0" smtClean="0">
                    <a:latin typeface="Cambria Math"/>
                  </a:rPr>
                </a:br>
                <a:r>
                  <a:rPr lang="en-US" i="1" dirty="0" smtClean="0">
                    <a:latin typeface="Cambria Math"/>
                  </a:rPr>
                  <a:t>	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22" t="-2692" b="-6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057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Social choice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 smtClean="0"/>
              <a:t>Motivating example 2.</a:t>
            </a:r>
          </a:p>
          <a:p>
            <a:r>
              <a:rPr lang="en-HK" dirty="0" smtClean="0"/>
              <a:t>A small number of candidates run for president.</a:t>
            </a:r>
          </a:p>
          <a:p>
            <a:r>
              <a:rPr lang="en-HK" dirty="0" smtClean="0"/>
              <a:t>A large number of voters, each gives a ranking of the candidates</a:t>
            </a:r>
          </a:p>
          <a:p>
            <a:endParaRPr lang="en-HK" dirty="0" smtClean="0"/>
          </a:p>
          <a:p>
            <a:r>
              <a:rPr lang="en-HK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en-HK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Who should win?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849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0" dirty="0" smtClean="0"/>
                  <a:t>What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to choose?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815" t="-10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/>
                  <a:t>: the mechanism pays the players. </a:t>
                </a:r>
              </a:p>
              <a:p>
                <a:r>
                  <a:rPr lang="en-US" dirty="0" smtClean="0"/>
                  <a:t>But usually the mechanism wants to get some money from the players.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Clarke pivot rule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d>
                          </m:e>
                        </m:nary>
                      </m:e>
                    </m:func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The payment of player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is 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  <m:r>
                              <a:rPr lang="en-US" i="1">
                                <a:latin typeface="Cambria Math"/>
                              </a:rPr>
                              <m:t>∈</m:t>
                            </m:r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i="1">
                                <a:latin typeface="Cambria Math"/>
                              </a:rPr>
                              <m:t>≠</m:t>
                            </m:r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𝑏</m:t>
                                </m:r>
                              </m:e>
                            </m:d>
                          </m:e>
                        </m:nary>
                      </m:e>
                    </m:func>
                    <m:r>
                      <a:rPr lang="en-US" b="0" i="1" smtClean="0">
                        <a:latin typeface="Cambria Math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≠</m:t>
                        </m:r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 smtClean="0"/>
                  <a:t>, </a:t>
                </a:r>
                <a:br>
                  <a:rPr lang="en-US" dirty="0" smtClean="0"/>
                </a:b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Intuitively,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pays the damage he causes---the difference between the social welfare of the others with and without his participation.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444" t="-3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136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mechanism is individually rational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≥0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A mechanism has no positive transfers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≥0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no player is paid money.</a:t>
                </a:r>
              </a:p>
              <a:p>
                <a:r>
                  <a:rPr lang="en-US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Theorem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A VCG mechanism with Clarke pivot payments makes no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positive transfers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≥0, ∀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then it is also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individually rational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 b="-2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618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Theorem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A VCG mechanism with Clarke pivot payments makes no positive transfers.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≥0, ∀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</m:oMath>
                </a14:m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it is also individually rational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dirty="0" smtClean="0">
                    <a:cs typeface="Times New Roman" panose="02020603050405020304" pitchFamily="18" charset="0"/>
                  </a:rPr>
                  <a:t>Proof. </a:t>
                </a:r>
                <a:br>
                  <a:rPr lang="en-US" dirty="0" smtClean="0">
                    <a:cs typeface="Times New Roman" panose="02020603050405020304" pitchFamily="18" charset="0"/>
                  </a:rPr>
                </a:br>
                <a:r>
                  <a:rPr lang="en-US" dirty="0" smtClean="0"/>
                  <a:t>individual rationality: the utility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is  </a:t>
                </a:r>
                <a:br>
                  <a:rPr lang="en-US" dirty="0" smtClean="0">
                    <a:cs typeface="Times New Roman" panose="02020603050405020304" pitchFamily="18" charset="0"/>
                  </a:rPr>
                </a:br>
                <a:r>
                  <a:rPr lang="en-US" dirty="0" smtClean="0"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≠</m:t>
                        </m:r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</m:d>
                      </m:e>
                    </m:nary>
                    <m:r>
                      <a:rPr lang="en-US" b="0" i="1" smtClean="0">
                        <a:latin typeface="Cambria Math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≠</m:t>
                        </m:r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</m:d>
                      </m:e>
                    </m:nary>
                    <m:r>
                      <a:rPr lang="en-US" i="1">
                        <a:latin typeface="Cambria Math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≠</m:t>
                        </m:r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≥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</m:d>
                      </m:e>
                    </m:nary>
                    <m:r>
                      <a:rPr lang="en-US" i="1">
                        <a:latin typeface="Cambria Math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 smtClean="0"/>
                  <a:t>  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∵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≥0</m:t>
                    </m:r>
                  </m:oMath>
                </a14:m>
                <a:r>
                  <a:rPr lang="en-US" dirty="0" smtClean="0"/>
                  <a:t>)</a:t>
                </a:r>
                <a:br>
                  <a:rPr lang="en-US" dirty="0" smtClean="0"/>
                </a:b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dirty="0"/>
                  <a:t>   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∵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 maximizes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 smtClean="0"/>
                  <a:t> in VCG)</a:t>
                </a:r>
                <a:r>
                  <a:rPr lang="en-US" dirty="0"/>
                  <a:t/>
                </a:r>
                <a:br>
                  <a:rPr lang="en-US" dirty="0"/>
                </a:br>
                <a:endParaRPr lang="en-US" dirty="0"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t="-3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74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Theorem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A VCG mechanism with Clarke pivot payments makes no positive transfers.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≥0, ∀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</m:oMath>
                </a14:m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it is also individually rational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dirty="0" smtClean="0">
                    <a:cs typeface="Times New Roman" panose="02020603050405020304" pitchFamily="18" charset="0"/>
                  </a:rPr>
                  <a:t>No positive transfer: </a:t>
                </a:r>
                <a:br>
                  <a:rPr lang="en-US" dirty="0" smtClean="0"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latin typeface="Cambria Math"/>
                          </a:rPr>
                          <m:t>≠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</m:nary>
                    <m:r>
                      <a:rPr lang="en-US" i="1">
                        <a:latin typeface="Cambria Math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latin typeface="Cambria Math"/>
                          </a:rPr>
                          <m:t>≠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</m:d>
                      </m:e>
                    </m:nary>
                    <m:r>
                      <a:rPr lang="en-US" b="0" i="1" smtClean="0">
                        <a:latin typeface="Cambria Math"/>
                      </a:rPr>
                      <m:t>≥0</m:t>
                    </m:r>
                  </m:oMath>
                </a14:m>
                <a:r>
                  <a:rPr lang="en-US" dirty="0" smtClean="0"/>
                  <a:t>,</a:t>
                </a:r>
                <a:br>
                  <a:rPr lang="en-US" dirty="0" smtClean="0"/>
                </a:br>
                <a:r>
                  <a:rPr lang="en-US" dirty="0" smtClean="0"/>
                  <a:t>because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 smtClean="0"/>
                  <a:t> maximizes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≠</m:t>
                        </m:r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 smtClean="0"/>
                  <a:t> in </a:t>
                </a:r>
                <a:r>
                  <a:rPr lang="en-US" dirty="0"/>
                  <a:t>Clarke pivot </a:t>
                </a:r>
                <a:r>
                  <a:rPr lang="en-US" dirty="0" smtClean="0"/>
                  <a:t>rule.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214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single-item auction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For single-item auction, </a:t>
                </a:r>
                <a:br>
                  <a:rPr lang="en-US" dirty="0" smtClean="0"/>
                </a:br>
                <a:r>
                  <a:rPr lang="en-US" dirty="0" smtClean="0"/>
                  <a:t>VCG + Clarke pivot rule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 smtClean="0"/>
                  <a:t> 2</a:t>
                </a:r>
                <a:r>
                  <a:rPr lang="en-US" baseline="30000" dirty="0" smtClean="0"/>
                  <a:t>nd</a:t>
                </a:r>
                <a:r>
                  <a:rPr lang="en-US" dirty="0" smtClean="0"/>
                  <a:t> price auction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𝐴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𝑤𝑖𝑛𝑠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𝑤𝑖𝑛𝑠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𝑤𝑖𝑛𝑠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𝑤𝑖𝑛𝑠</m:t>
                        </m:r>
                      </m:e>
                    </m:d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600" b="0" i="1" smtClean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6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6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600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6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</m:mr>
                          <m:mr>
                            <m:e>
                              <m:r>
                                <a:rPr lang="en-US" sz="26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6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600" b="0" i="1" smtClean="0">
                                  <a:latin typeface="Cambria Math"/>
                                </a:rPr>
                                <m:t>≠</m:t>
                              </m:r>
                              <m:r>
                                <a:rPr lang="en-US" sz="26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𝑎𝑏𝑜𝑣𝑒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𝑓𝑜𝑟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𝑎𝑛𝑦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≥0</m:t>
                        </m:r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the highest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among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≠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maximized by picking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𝑤𝑖𝑛𝑠</m:t>
                    </m:r>
                  </m:oMath>
                </a14:m>
                <a:r>
                  <a:rPr lang="en-US" dirty="0" smtClean="0"/>
                  <a:t> for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with the largest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6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600" b="0" i="1" smtClean="0">
                        <a:latin typeface="Cambria Math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600" b="0" i="1" smtClean="0">
                            <a:latin typeface="Cambria Math"/>
                          </a:rPr>
                          <m:t>𝑗</m:t>
                        </m:r>
                        <m:r>
                          <a:rPr lang="en-US" sz="2600" b="0" i="1" smtClean="0">
                            <a:latin typeface="Cambria Math"/>
                          </a:rPr>
                          <m:t>≠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600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e>
                                    <m:sup>
                                      <m:r>
                                        <a:rPr lang="en-US" sz="2600" b="0" i="1" smtClean="0">
                                          <a:latin typeface="Cambria Math"/>
                                        </a:rPr>
                                        <m:t>∗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6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600" b="0" i="1" smtClean="0">
                                  <a:latin typeface="Cambria Math"/>
                                </a:rPr>
                                <m:t>𝑤𝑖𝑛𝑠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600" i="1">
                                          <a:latin typeface="Cambria Math"/>
                                        </a:rPr>
                                        <m:t>𝑗</m:t>
                                      </m:r>
                                    </m:e>
                                    <m:sup>
                                      <m:r>
                                        <a:rPr lang="en-US" sz="2600" i="1">
                                          <a:latin typeface="Cambria Math"/>
                                        </a:rPr>
                                        <m:t>∗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US" sz="2600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600" i="1">
                                          <a:latin typeface="Cambria Math"/>
                                        </a:rPr>
                                        <m:t>𝑗</m:t>
                                      </m:r>
                                    </m:e>
                                    <m:sup>
                                      <m:r>
                                        <a:rPr lang="en-US" sz="2600" i="1">
                                          <a:latin typeface="Cambria Math"/>
                                        </a:rPr>
                                        <m:t>∗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US" sz="2600" b="0" i="1" smtClean="0">
                                  <a:latin typeface="Cambria Math"/>
                                </a:rPr>
                                <m:t>=0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6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600" b="0" i="1" smtClean="0">
                                  <a:latin typeface="Cambria Math"/>
                                </a:rPr>
                                <m:t>𝑑𝑜𝑒𝑠</m:t>
                              </m:r>
                              <m:sSup>
                                <m:sSup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600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6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6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600" b="0" i="1" smtClean="0">
                                  <a:latin typeface="Cambria Math"/>
                                </a:rPr>
                                <m:t>𝑤𝑖𝑛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, </a:t>
                </a:r>
              </a:p>
              <a:p>
                <a:pPr lvl="1"/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maximizes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among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≠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22" t="-2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429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 of VCG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1 buyer,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sellers.</a:t>
                </a:r>
              </a:p>
              <a:p>
                <a:r>
                  <a:rPr lang="en-US" dirty="0" smtClean="0"/>
                  <a:t>VCG Mechanism:</a:t>
                </a:r>
              </a:p>
              <a:p>
                <a:r>
                  <a:rPr lang="en-US" dirty="0" smtClean="0"/>
                  <a:t>The buyer gets the item from a seller with the lowest bid.</a:t>
                </a:r>
              </a:p>
              <a:p>
                <a:r>
                  <a:rPr lang="en-US" dirty="0" smtClean="0"/>
                  <a:t>The buyer pays to him only.</a:t>
                </a:r>
              </a:p>
              <a:p>
                <a:r>
                  <a:rPr lang="en-US" dirty="0" smtClean="0"/>
                  <a:t>The payment amount is the second lowest bid.</a:t>
                </a:r>
              </a:p>
              <a:p>
                <a:r>
                  <a:rPr lang="en-US" dirty="0" smtClean="0"/>
                  <a:t>Sometimes called “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Reverse auction</a:t>
                </a:r>
                <a:r>
                  <a:rPr lang="en-US" dirty="0" smtClean="0"/>
                  <a:t>”.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400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identical items.</a:t>
                </a:r>
                <a:endParaRPr lang="en-US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bidders, each interested in getting 1 item.</a:t>
                </a:r>
              </a:p>
              <a:p>
                <a:r>
                  <a:rPr lang="en-US" dirty="0"/>
                  <a:t>VCG Mechanism:</a:t>
                </a:r>
              </a:p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highest bidders get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items (one for each).</a:t>
                </a:r>
                <a:endParaRPr lang="en-US" dirty="0"/>
              </a:p>
              <a:p>
                <a:r>
                  <a:rPr lang="en-US" dirty="0" smtClean="0"/>
                  <a:t>The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’s highest bidder pays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+1)</m:t>
                    </m:r>
                  </m:oMath>
                </a14:m>
                <a:r>
                  <a:rPr lang="en-US" dirty="0" smtClean="0"/>
                  <a:t>’</a:t>
                </a:r>
                <a:r>
                  <a:rPr lang="en-US" dirty="0" err="1" smtClean="0"/>
                  <a:t>st</a:t>
                </a:r>
                <a:r>
                  <a:rPr lang="en-US" dirty="0" smtClean="0"/>
                  <a:t> highest offered price.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 r="-2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568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Formal setting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HK" dirty="0" smtClean="0"/>
                  <a:t>: set of alternatives/candidates.</a:t>
                </a:r>
              </a:p>
              <a:p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HK" dirty="0" smtClean="0"/>
                  <a:t>: set of </a:t>
                </a:r>
                <a14:m>
                  <m:oMath xmlns:m="http://schemas.openxmlformats.org/officeDocument/2006/math">
                    <m:r>
                      <a:rPr lang="en-HK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HK" dirty="0"/>
                  <a:t> voters/professors.</a:t>
                </a:r>
              </a:p>
              <a:p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HK" dirty="0" smtClean="0"/>
                  <a:t>: set of linear orders of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HK" dirty="0" smtClean="0"/>
                  <a:t>.</a:t>
                </a:r>
              </a:p>
              <a:p>
                <a:pPr lvl="1"/>
                <a:r>
                  <a:rPr lang="en-HK" dirty="0" smtClean="0"/>
                  <a:t>A linear order is a full ranking of alternatives in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HK" dirty="0" smtClean="0"/>
                  <a:t>.</a:t>
                </a:r>
              </a:p>
              <a:p>
                <a:pPr lvl="1"/>
                <a:r>
                  <a:rPr lang="en-HK" dirty="0" smtClean="0"/>
                  <a:t>Equivalently, a permutation of </a:t>
                </a:r>
                <a:r>
                  <a:rPr lang="en-HK" dirty="0"/>
                  <a:t>alternatives in </a:t>
                </a:r>
                <a14:m>
                  <m:oMath xmlns:m="http://schemas.openxmlformats.org/officeDocument/2006/math">
                    <m:r>
                      <a:rPr lang="en-HK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HK" dirty="0" smtClean="0"/>
                  <a:t>.</a:t>
                </a:r>
              </a:p>
              <a:p>
                <a:pPr lvl="1"/>
                <a:r>
                  <a:rPr lang="en-HK" dirty="0" smtClean="0"/>
                  <a:t>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≺</m:t>
                    </m:r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≺</m:t>
                    </m:r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≺</m:t>
                    </m:r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≺</m:t>
                    </m:r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 smtClean="0"/>
              </a:p>
              <a:p>
                <a:r>
                  <a:rPr lang="en-HK" dirty="0" smtClean="0"/>
                  <a:t>Each voter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has a linear order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≺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871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Formal setting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HK" dirty="0" smtClean="0"/>
                  <a:t>: set of alternatives/candidates.</a:t>
                </a:r>
              </a:p>
              <a:p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HK" dirty="0" smtClean="0"/>
                  <a:t>: set of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HK" dirty="0" smtClean="0"/>
                  <a:t> voters/professors.</a:t>
                </a:r>
              </a:p>
              <a:p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HK" dirty="0" smtClean="0"/>
                  <a:t>: set of linear orders of </a:t>
                </a:r>
                <a14:m>
                  <m:oMath xmlns:m="http://schemas.openxmlformats.org/officeDocument/2006/math">
                    <m:r>
                      <a:rPr lang="en-HK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HK" dirty="0" smtClean="0"/>
                  <a:t>.</a:t>
                </a:r>
                <a:endParaRPr lang="en-US" dirty="0" smtClean="0"/>
              </a:p>
              <a:p>
                <a:r>
                  <a:rPr lang="en-HK" dirty="0" smtClean="0"/>
                  <a:t>Each voter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has a linear order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≺</m:t>
                        </m:r>
                      </m:e>
                      <m:sub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HK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Social </a:t>
                </a:r>
                <a:r>
                  <a:rPr lang="en-US" dirty="0">
                    <a:solidFill>
                      <a:srgbClr val="FF0000"/>
                    </a:solidFill>
                  </a:rPr>
                  <a:t>welfare</a:t>
                </a:r>
                <a:r>
                  <a:rPr lang="en-US" dirty="0"/>
                  <a:t> </a:t>
                </a:r>
                <a:r>
                  <a:rPr lang="en-US" dirty="0" smtClean="0"/>
                  <a:t>function: a function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HK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Social </a:t>
                </a:r>
                <a:r>
                  <a:rPr lang="en-US" dirty="0">
                    <a:solidFill>
                      <a:srgbClr val="FF0000"/>
                    </a:solidFill>
                  </a:rPr>
                  <a:t>choice </a:t>
                </a:r>
                <a:r>
                  <a:rPr lang="en-US" dirty="0" smtClean="0"/>
                  <a:t>function: </a:t>
                </a:r>
                <a:r>
                  <a:rPr lang="en-HK" dirty="0" smtClean="0"/>
                  <a:t>a function </a:t>
                </a:r>
                <a14:m>
                  <m:oMath xmlns:m="http://schemas.openxmlformats.org/officeDocument/2006/math">
                    <m:r>
                      <a:rPr lang="en-HK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HK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HK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HK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HK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939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welfare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Let’s consider social welfare functions first.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What would be a good social welfare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 smtClean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 r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29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Desirable </a:t>
            </a:r>
            <a:r>
              <a:rPr lang="en-US" dirty="0"/>
              <a:t>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Unanimity</a:t>
                </a:r>
                <a:r>
                  <a:rPr lang="en-US" dirty="0"/>
                  <a:t>: 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≺∈</m:t>
                    </m:r>
                    <m:r>
                      <a:rPr lang="en-US" i="1">
                        <a:latin typeface="Cambria Math"/>
                      </a:rPr>
                      <m:t>𝐿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≺,…,≺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=≺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If everyone has the same preference list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≺</m:t>
                    </m:r>
                  </m:oMath>
                </a14:m>
                <a:r>
                  <a:rPr lang="en-US" dirty="0"/>
                  <a:t>, then we should just use that.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34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Desirable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Independence of irrelevant alternatives: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∀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∀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≺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≺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≺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,…,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≺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𝐿</m:t>
                    </m:r>
                  </m:oMath>
                </a14:m>
                <a:r>
                  <a:rPr lang="en-US" dirty="0"/>
                  <a:t>,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≺=</m:t>
                    </m:r>
                    <m:r>
                      <a:rPr lang="en-US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≺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≺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≺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≺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,…,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≺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. Then </a:t>
                </a:r>
                <a:br>
                  <a:rPr lang="en-US" dirty="0"/>
                </a:b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𝑎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≺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𝑏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⇔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𝑎</m:t>
                    </m:r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≺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𝑏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, ∀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implies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𝑎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≺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𝑏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⇔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≺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The social preference between any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 depends only on the voters’ preferences between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If each voter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changes his ranking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≺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≺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, as long as they each don’t change the relative preference between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, then they won’t change the final comparison between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t="-1346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363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Impossibility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Arrow’s theorem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≥3</m:t>
                    </m:r>
                  </m:oMath>
                </a14:m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only dictatorship satisfies both unanimity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independence of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irrelevant alternatives.</a:t>
                </a:r>
              </a:p>
              <a:p>
                <a:r>
                  <a:rPr lang="en-US" dirty="0" smtClean="0"/>
                  <a:t>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dictatorship</a:t>
                </a:r>
                <a:r>
                  <a:rPr lang="en-US" dirty="0" smtClean="0"/>
                  <a:t> is a social welfare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∈[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It’s not a voting any more.</a:t>
                </a:r>
              </a:p>
              <a:p>
                <a:r>
                  <a:rPr lang="en-US" dirty="0" smtClean="0"/>
                  <a:t>Arrow’s theorem says that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 is no good social welfare function</a:t>
                </a:r>
                <a:r>
                  <a:rPr lang="en-US" dirty="0" smtClean="0"/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CE1B-76B9-401B-AB6C-0925C077DE50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784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{color}&#10;\usepackage{TeX4PPT}&#10;"/>
  <p:tag name="MAGPC" val="200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6932</TotalTime>
  <Words>798</Words>
  <Application>Microsoft Office PowerPoint</Application>
  <PresentationFormat>On-screen Show (4:3)</PresentationFormat>
  <Paragraphs>247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新細明體</vt:lpstr>
      <vt:lpstr>Arial</vt:lpstr>
      <vt:lpstr>Arial Black</vt:lpstr>
      <vt:lpstr>Cambria Math</vt:lpstr>
      <vt:lpstr>Garamond</vt:lpstr>
      <vt:lpstr>Times New Roman</vt:lpstr>
      <vt:lpstr>Wingdings</vt:lpstr>
      <vt:lpstr>Edge</vt:lpstr>
      <vt:lpstr>PowerPoint Presentation</vt:lpstr>
      <vt:lpstr>Social welfare</vt:lpstr>
      <vt:lpstr>Social choice</vt:lpstr>
      <vt:lpstr>Formal setting</vt:lpstr>
      <vt:lpstr>Formal setting</vt:lpstr>
      <vt:lpstr>Social welfare</vt:lpstr>
      <vt:lpstr>Desirable properties</vt:lpstr>
      <vt:lpstr>Desirable properties</vt:lpstr>
      <vt:lpstr>Impossibility 1</vt:lpstr>
      <vt:lpstr>Social choice?</vt:lpstr>
      <vt:lpstr>Condorcet’s Paradox</vt:lpstr>
      <vt:lpstr>Condorcet’s Paradox</vt:lpstr>
      <vt:lpstr>Condorcet’s Paradox</vt:lpstr>
      <vt:lpstr>Desirable properties</vt:lpstr>
      <vt:lpstr>An equivalent view</vt:lpstr>
      <vt:lpstr>Impossibility 2</vt:lpstr>
      <vt:lpstr>Mechanisms with money</vt:lpstr>
      <vt:lpstr>A simple auction</vt:lpstr>
      <vt:lpstr>Who gets the item</vt:lpstr>
      <vt:lpstr>Two natural payments</vt:lpstr>
      <vt:lpstr>Vickrey’s second price auction</vt:lpstr>
      <vt:lpstr>Vickrey’s second price auction</vt:lpstr>
      <vt:lpstr>Vickrey’s second price auction</vt:lpstr>
      <vt:lpstr>PowerPoint Presentation</vt:lpstr>
      <vt:lpstr>Formal treatment of mechanism</vt:lpstr>
      <vt:lpstr>Truthfulness</vt:lpstr>
      <vt:lpstr>VCG mechanism</vt:lpstr>
      <vt:lpstr>Intuition</vt:lpstr>
      <vt:lpstr>Incentive compatible</vt:lpstr>
      <vt:lpstr>What h_i to choose?</vt:lpstr>
      <vt:lpstr>Properties</vt:lpstr>
      <vt:lpstr>Properties</vt:lpstr>
      <vt:lpstr>Properties</vt:lpstr>
      <vt:lpstr>Back to single-item auction</vt:lpstr>
      <vt:lpstr>Example 2 of VCG</vt:lpstr>
      <vt:lpstr>Example 3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Lenovo's User</dc:creator>
  <cp:lastModifiedBy>Shengyu Zhang</cp:lastModifiedBy>
  <cp:revision>241</cp:revision>
  <dcterms:created xsi:type="dcterms:W3CDTF">1601-01-01T00:00:00Z</dcterms:created>
  <dcterms:modified xsi:type="dcterms:W3CDTF">2015-10-27T13:23:16Z</dcterms:modified>
</cp:coreProperties>
</file>