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8"/>
  </p:notesMasterIdLst>
  <p:sldIdLst>
    <p:sldId id="257" r:id="rId2"/>
    <p:sldId id="307" r:id="rId3"/>
    <p:sldId id="308" r:id="rId4"/>
    <p:sldId id="311" r:id="rId5"/>
    <p:sldId id="313" r:id="rId6"/>
    <p:sldId id="338" r:id="rId7"/>
    <p:sldId id="342" r:id="rId8"/>
    <p:sldId id="360" r:id="rId9"/>
    <p:sldId id="312" r:id="rId10"/>
    <p:sldId id="317" r:id="rId11"/>
    <p:sldId id="314" r:id="rId12"/>
    <p:sldId id="316" r:id="rId13"/>
    <p:sldId id="318" r:id="rId14"/>
    <p:sldId id="319" r:id="rId15"/>
    <p:sldId id="322" r:id="rId16"/>
    <p:sldId id="323" r:id="rId17"/>
    <p:sldId id="321" r:id="rId18"/>
    <p:sldId id="326" r:id="rId19"/>
    <p:sldId id="327" r:id="rId20"/>
    <p:sldId id="328" r:id="rId21"/>
    <p:sldId id="329" r:id="rId22"/>
    <p:sldId id="331" r:id="rId23"/>
    <p:sldId id="357" r:id="rId24"/>
    <p:sldId id="356" r:id="rId25"/>
    <p:sldId id="333" r:id="rId26"/>
    <p:sldId id="334" r:id="rId27"/>
    <p:sldId id="335" r:id="rId28"/>
    <p:sldId id="336" r:id="rId29"/>
    <p:sldId id="359" r:id="rId30"/>
    <p:sldId id="337" r:id="rId31"/>
    <p:sldId id="340" r:id="rId32"/>
    <p:sldId id="341" r:id="rId33"/>
    <p:sldId id="339" r:id="rId34"/>
    <p:sldId id="361" r:id="rId35"/>
    <p:sldId id="362" r:id="rId36"/>
    <p:sldId id="363" r:id="rId37"/>
    <p:sldId id="364" r:id="rId38"/>
    <p:sldId id="365" r:id="rId39"/>
    <p:sldId id="367" r:id="rId40"/>
    <p:sldId id="368" r:id="rId41"/>
    <p:sldId id="369" r:id="rId42"/>
    <p:sldId id="372" r:id="rId43"/>
    <p:sldId id="370" r:id="rId44"/>
    <p:sldId id="366" r:id="rId45"/>
    <p:sldId id="371" r:id="rId46"/>
    <p:sldId id="358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FF"/>
    <a:srgbClr val="00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8869" autoAdjust="0"/>
  </p:normalViewPr>
  <p:slideViewPr>
    <p:cSldViewPr>
      <p:cViewPr varScale="1">
        <p:scale>
          <a:sx n="70" d="100"/>
          <a:sy n="70" d="100"/>
        </p:scale>
        <p:origin x="117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22BBE8-9CF0-409D-9086-148E6566924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166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23F34A3-5827-4777-9B44-D8737CECD802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7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35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23F34A3-5827-4777-9B44-D8737CECD802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8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44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Line color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4518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Line color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4518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Check out an example.</a:t>
            </a:r>
            <a:r>
              <a:rPr lang="en-US" altLang="zh-HK" baseline="0" dirty="0" smtClean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7211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23F34A3-5827-4777-9B44-D8737CECD802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17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61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F0A6452-292D-44DA-9C86-293707685753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22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022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F0A6452-292D-44DA-9C86-293707685753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23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3F4E-F2C4-4BDB-ACCB-A3F7799A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8CF6-5C34-40B1-BD1E-2AEE59018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C6E3-882D-47AD-8974-F85E01E08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7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2D11-EB7A-4185-9250-21B0F60F1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6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1021-483D-436F-9A8C-2A93CFFE7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DA874-836B-4971-A834-6A2A9CC64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856A-2059-407B-B4CA-091BE176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447A-1FAA-4106-919C-D26BC283F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6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8022-9175-4728-8853-5FA9D7B86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C54E-D3FF-49D7-A7A6-0A5BC085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11AC-B591-4539-962A-BC9548A6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1A20-DF85-49E3-B298-3FEE279A2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706B6461-C53D-48E5-84E5-51A660677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60.png"/><Relationship Id="rId10" Type="http://schemas.openxmlformats.org/officeDocument/2006/relationships/image" Target="../media/image113.png"/><Relationship Id="rId4" Type="http://schemas.openxmlformats.org/officeDocument/2006/relationships/image" Target="../media/image1050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5.jpe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17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Instructor: 	Shengyu Zhang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7: Stable Matching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Stability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153400" cy="2438400"/>
          </a:xfrm>
        </p:spPr>
        <p:txBody>
          <a:bodyPr/>
          <a:lstStyle/>
          <a:p>
            <a:r>
              <a:rPr lang="en-US" altLang="zh-HK" sz="2800" dirty="0" smtClean="0">
                <a:cs typeface="Times New Roman" pitchFamily="18" charset="0"/>
              </a:rPr>
              <a:t>Such a pair is called a </a:t>
            </a:r>
            <a:r>
              <a:rPr lang="en-US" altLang="zh-HK" sz="2800" dirty="0" smtClean="0">
                <a:solidFill>
                  <a:srgbClr val="FF0000"/>
                </a:solidFill>
                <a:cs typeface="Times New Roman" pitchFamily="18" charset="0"/>
              </a:rPr>
              <a:t>blocking pair</a:t>
            </a:r>
            <a:r>
              <a:rPr lang="en-US" altLang="zh-HK" sz="2800" dirty="0" smtClean="0">
                <a:cs typeface="Times New Roman" pitchFamily="18" charset="0"/>
              </a:rPr>
              <a:t>.</a:t>
            </a:r>
          </a:p>
          <a:p>
            <a:endParaRPr lang="en-US" altLang="zh-HK" sz="1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HK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HK" sz="2800" i="1" dirty="0" smtClean="0">
                <a:latin typeface="Times New Roman" pitchFamily="18" charset="0"/>
                <a:cs typeface="Times New Roman" pitchFamily="18" charset="0"/>
              </a:rPr>
              <a:t>Can we have a matching without any blocking pair?	</a:t>
            </a:r>
          </a:p>
          <a:p>
            <a:pPr lvl="1"/>
            <a:r>
              <a:rPr lang="en-US" altLang="zh-HK" sz="2400" dirty="0" smtClean="0">
                <a:cs typeface="Times New Roman" pitchFamily="18" charset="0"/>
              </a:rPr>
              <a:t>Such a matching is then called a </a:t>
            </a:r>
            <a:r>
              <a:rPr lang="en-US" altLang="zh-HK" sz="2400" dirty="0" smtClean="0">
                <a:solidFill>
                  <a:srgbClr val="FF0000"/>
                </a:solidFill>
                <a:cs typeface="Times New Roman" pitchFamily="18" charset="0"/>
              </a:rPr>
              <a:t>stable matching</a:t>
            </a:r>
            <a:r>
              <a:rPr lang="en-US" altLang="zh-HK" sz="2400" dirty="0" smtClean="0">
                <a:cs typeface="Times New Roman" pitchFamily="18" charset="0"/>
              </a:rPr>
              <a:t>.</a:t>
            </a:r>
            <a:endParaRPr lang="en-US" altLang="zh-HK" sz="2400" dirty="0">
              <a:cs typeface="Times New Roman" pitchFamily="18" charset="0"/>
            </a:endParaRPr>
          </a:p>
          <a:p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blipFill rotWithShape="1">
                <a:blip r:embed="rId9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14" idx="5"/>
            <a:endCxn id="16" idx="1"/>
          </p:cNvCxnSpPr>
          <p:nvPr/>
        </p:nvCxnSpPr>
        <p:spPr bwMode="auto">
          <a:xfrm>
            <a:off x="4111776" y="32795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7" idx="7"/>
            <a:endCxn id="26" idx="3"/>
          </p:cNvCxnSpPr>
          <p:nvPr/>
        </p:nvCxnSpPr>
        <p:spPr bwMode="auto">
          <a:xfrm flipV="1">
            <a:off x="4145114" y="32795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4" idx="6"/>
            <a:endCxn id="26" idx="2"/>
          </p:cNvCxnSpPr>
          <p:nvPr/>
        </p:nvCxnSpPr>
        <p:spPr bwMode="auto">
          <a:xfrm>
            <a:off x="4185008" y="31027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Real applications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pPr eaLnBrk="1" hangingPunct="1">
              <a:buSzPct val="80000"/>
              <a:defRPr/>
            </a:pPr>
            <a:r>
              <a:rPr lang="en-US" altLang="zh-HK" sz="3200" dirty="0" smtClean="0"/>
              <a:t>If you think marriage is a bit artificial since there is no centralized arranger, here is a </a:t>
            </a:r>
            <a:r>
              <a:rPr lang="en-US" altLang="zh-HK" sz="3200" dirty="0" smtClean="0">
                <a:solidFill>
                  <a:srgbClr val="0000FF"/>
                </a:solidFill>
              </a:rPr>
              <a:t>real application</a:t>
            </a:r>
            <a:r>
              <a:rPr lang="en-US" altLang="zh-HK" sz="3200" dirty="0" smtClean="0"/>
              <a:t>. </a:t>
            </a:r>
          </a:p>
          <a:p>
            <a:pPr eaLnBrk="1" hangingPunct="1">
              <a:buSzPct val="80000"/>
              <a:defRPr/>
            </a:pPr>
            <a:r>
              <a:rPr lang="en-US" altLang="zh-HK" sz="3200" dirty="0" smtClean="0"/>
              <a:t>Medical </a:t>
            </a:r>
            <a:r>
              <a:rPr lang="en-US" altLang="zh-HK" sz="3200" dirty="0"/>
              <a:t>students work as interns at hospitals.</a:t>
            </a:r>
          </a:p>
          <a:p>
            <a:pPr lvl="1" eaLnBrk="1" hangingPunct="1">
              <a:buSzPct val="80000"/>
              <a:defRPr/>
            </a:pPr>
            <a:r>
              <a:rPr lang="en-US" altLang="zh-HK" sz="2800" dirty="0"/>
              <a:t>In the US more than 20,000 medical students and 4,000 hospitals are matched through a clearinghouse, called NRMP </a:t>
            </a:r>
            <a:br>
              <a:rPr lang="en-US" altLang="zh-HK" sz="2800" dirty="0"/>
            </a:br>
            <a:r>
              <a:rPr lang="en-US" altLang="zh-HK" sz="2800" dirty="0"/>
              <a:t>(National Resident Matching Program).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4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Real applications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pPr eaLnBrk="1" hangingPunct="1">
              <a:buSzPct val="80000"/>
              <a:defRPr/>
            </a:pPr>
            <a:r>
              <a:rPr lang="en-US" altLang="zh-HK" sz="3200" dirty="0" smtClean="0"/>
              <a:t>Students and </a:t>
            </a:r>
            <a:r>
              <a:rPr lang="en-US" altLang="zh-HK" sz="3200" dirty="0"/>
              <a:t>hospitals submit preference rankings to the clearinghouse, who uses a specified rule to decide who works where.</a:t>
            </a:r>
          </a:p>
          <a:p>
            <a:pPr eaLnBrk="1" hangingPunct="1">
              <a:buSzPct val="80000"/>
              <a:defRPr/>
            </a:pPr>
            <a:endParaRPr lang="en-US" altLang="zh-HK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80000"/>
              <a:defRPr/>
            </a:pPr>
            <a:r>
              <a:rPr lang="en-US" altLang="zh-HK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HK" sz="3200" i="1" dirty="0" smtClean="0">
                <a:latin typeface="Times New Roman" pitchFamily="18" charset="0"/>
                <a:cs typeface="Times New Roman" pitchFamily="18" charset="0"/>
              </a:rPr>
              <a:t>: What </a:t>
            </a:r>
            <a:r>
              <a:rPr lang="en-US" altLang="zh-HK" sz="3200" i="1" dirty="0">
                <a:latin typeface="Times New Roman" pitchFamily="18" charset="0"/>
                <a:cs typeface="Times New Roman" pitchFamily="18" charset="0"/>
              </a:rPr>
              <a:t>is a good way to match students and hospitals?</a:t>
            </a:r>
          </a:p>
          <a:p>
            <a:endParaRPr lang="zh-HK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More than one question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a stable matching always exist?</a:t>
            </a:r>
          </a:p>
          <a:p>
            <a:endParaRPr lang="en-US" altLang="zh-H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yes, how to find one? </a:t>
            </a:r>
          </a:p>
          <a:p>
            <a:endParaRPr lang="en-US" altLang="zh-H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mathematical / economic properties it has?  </a:t>
            </a:r>
          </a:p>
          <a:p>
            <a:endParaRPr lang="en-US" altLang="zh-HK" i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HK" i="1" dirty="0">
              <a:latin typeface="Times New Roman" pitchFamily="18" charset="0"/>
              <a:cs typeface="Times New Roman" pitchFamily="18" charset="0"/>
            </a:endParaRPr>
          </a:p>
          <a:p>
            <a:endParaRPr lang="zh-HK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4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600" dirty="0" smtClean="0"/>
              <a:t>Good news: Stable matchings always exist.</a:t>
            </a:r>
            <a:endParaRPr lang="zh-HK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00FF"/>
                </a:solidFill>
                <a:ea typeface="宋体" pitchFamily="2" charset="-122"/>
              </a:rPr>
              <a:t>Theorem</a:t>
            </a:r>
            <a:r>
              <a:rPr lang="en-US" altLang="zh-CN" sz="3200" b="1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(Gale-Shapley) For any given preference lists,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there always exists </a:t>
            </a:r>
            <a:r>
              <a:rPr lang="en-US" altLang="zh-CN" sz="3200" dirty="0" smtClean="0">
                <a:ea typeface="宋体" pitchFamily="2" charset="-122"/>
              </a:rPr>
              <a:t>a </a:t>
            </a:r>
            <a:r>
              <a:rPr lang="en-US" altLang="zh-CN" sz="3200" dirty="0">
                <a:ea typeface="宋体" pitchFamily="2" charset="-122"/>
              </a:rPr>
              <a:t>stable matching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endParaRPr lang="en-US" altLang="zh-HK" sz="3200" dirty="0">
              <a:ea typeface="宋体" pitchFamily="2" charset="-122"/>
            </a:endParaRPr>
          </a:p>
          <a:p>
            <a:r>
              <a:rPr lang="en-US" altLang="zh-HK" sz="3200" dirty="0" smtClean="0">
                <a:ea typeface="宋体" pitchFamily="2" charset="-122"/>
              </a:rPr>
              <a:t>They actually gave an </a:t>
            </a:r>
            <a:r>
              <a:rPr lang="en-US" altLang="zh-HK" sz="3200" dirty="0" smtClean="0">
                <a:solidFill>
                  <a:srgbClr val="FF0000"/>
                </a:solidFill>
                <a:ea typeface="宋体" pitchFamily="2" charset="-122"/>
              </a:rPr>
              <a:t>algorithm</a:t>
            </a:r>
            <a:r>
              <a:rPr lang="en-US" altLang="zh-HK" sz="3200" dirty="0" smtClean="0">
                <a:ea typeface="宋体" pitchFamily="2" charset="-122"/>
              </a:rPr>
              <a:t>, which bears some resemblance to real marriages.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Consider </a:t>
            </a:r>
            <a:r>
              <a:rPr lang="en-US" altLang="zh-HK" dirty="0" smtClean="0"/>
              <a:t>a simple dynamics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81337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matching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blocking pair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𝑚</m:t>
                    </m:r>
                    <m:r>
                      <a:rPr lang="en-US" altLang="zh-HK" i="1" dirty="0" err="1">
                        <a:latin typeface="Cambria Math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,</a:t>
                </a:r>
              </a:p>
              <a:p>
                <a:pPr lvl="1"/>
                <a:r>
                  <a:rPr lang="en-US" altLang="zh-HK" dirty="0" smtClean="0"/>
                  <a:t>Remove the old pairing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</a:rPr>
                          <m:t>𝑚</m:t>
                        </m:r>
                        <m:r>
                          <a:rPr lang="en-US" altLang="zh-HK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altLang="zh-HK" i="1" dirty="0" err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the woman matched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. </a:t>
                </a:r>
                <a:r>
                  <a:rPr lang="en-US" altLang="zh-HK" dirty="0" smtClean="0"/>
                  <a:t>	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similar.)</a:t>
                </a:r>
              </a:p>
              <a:p>
                <a:pPr lvl="1"/>
                <a:r>
                  <a:rPr lang="en-US" altLang="zh-HK" dirty="0" smtClean="0"/>
                  <a:t>Match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/>
                      </a:rPr>
                      <m:t>𝑤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/>
                  <a:t>M</a:t>
                </a:r>
                <a:r>
                  <a:rPr lang="en-US" altLang="zh-HK" dirty="0" smtClean="0"/>
                  <a:t>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HK" b="0" i="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Question: Would repeating this finally lead to a stable matching?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81337"/>
              </a:xfrm>
              <a:blipFill rotWithShape="1">
                <a:blip r:embed="rId2"/>
                <a:stretch>
                  <a:fillRect l="-444" t="-3366" b="-19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8" idx="5"/>
            <a:endCxn id="29" idx="1"/>
          </p:cNvCxnSpPr>
          <p:nvPr/>
        </p:nvCxnSpPr>
        <p:spPr bwMode="auto">
          <a:xfrm>
            <a:off x="4111776" y="51083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31" idx="7"/>
            <a:endCxn id="30" idx="3"/>
          </p:cNvCxnSpPr>
          <p:nvPr/>
        </p:nvCxnSpPr>
        <p:spPr bwMode="auto">
          <a:xfrm flipV="1">
            <a:off x="4145114" y="51083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8" idx="6"/>
            <a:endCxn id="30" idx="2"/>
          </p:cNvCxnSpPr>
          <p:nvPr/>
        </p:nvCxnSpPr>
        <p:spPr bwMode="auto">
          <a:xfrm>
            <a:off x="4185008" y="49315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31" idx="6"/>
            <a:endCxn id="29" idx="2"/>
          </p:cNvCxnSpPr>
          <p:nvPr/>
        </p:nvCxnSpPr>
        <p:spPr bwMode="auto">
          <a:xfrm>
            <a:off x="4218346" y="5845969"/>
            <a:ext cx="66797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684946" y="4681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4681537"/>
                <a:ext cx="500062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 bwMode="auto">
              <a:xfrm>
                <a:off x="4886325" y="55959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55959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 bwMode="auto">
              <a:xfrm>
                <a:off x="4886325" y="4681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46815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3718284" y="55959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55959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46767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676775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55959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5595936"/>
                <a:ext cx="1246546" cy="500063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46815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4681538"/>
                <a:ext cx="1422759" cy="495300"/>
              </a:xfrm>
              <a:prstGeom prst="rect">
                <a:avLst/>
              </a:prstGeom>
              <a:blipFill rotWithShape="1">
                <a:blip r:embed="rId9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55959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5595937"/>
                <a:ext cx="1422759" cy="500063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Can you find an counterexample? 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Next we’ll give an algorithm that actually works. </a:t>
            </a:r>
          </a:p>
          <a:p>
            <a:r>
              <a:rPr lang="en-US" altLang="zh-HK" dirty="0" smtClean="0"/>
              <a:t>Let’s first run the algorithm on an example.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4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ea typeface="宋体" pitchFamily="2" charset="-122"/>
              </a:rPr>
              <a:t>Algorithm by an example</a:t>
            </a:r>
          </a:p>
        </p:txBody>
      </p:sp>
      <p:cxnSp>
        <p:nvCxnSpPr>
          <p:cNvPr id="2765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21"/>
          <p:cNvCxnSpPr>
            <a:cxnSpLocks noChangeShapeType="1"/>
            <a:stCxn id="110" idx="6"/>
            <a:endCxn id="115" idx="2"/>
          </p:cNvCxnSpPr>
          <p:nvPr/>
        </p:nvCxnSpPr>
        <p:spPr bwMode="auto">
          <a:xfrm>
            <a:off x="3319463" y="2264569"/>
            <a:ext cx="2047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21"/>
          <p:cNvCxnSpPr>
            <a:cxnSpLocks noChangeShapeType="1"/>
            <a:stCxn id="56" idx="6"/>
            <a:endCxn id="62" idx="2"/>
          </p:cNvCxnSpPr>
          <p:nvPr/>
        </p:nvCxnSpPr>
        <p:spPr bwMode="auto">
          <a:xfrm>
            <a:off x="3319463" y="32980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21"/>
          <p:cNvCxnSpPr>
            <a:cxnSpLocks noChangeShapeType="1"/>
            <a:stCxn id="57" idx="6"/>
            <a:endCxn id="61" idx="2"/>
          </p:cNvCxnSpPr>
          <p:nvPr/>
        </p:nvCxnSpPr>
        <p:spPr bwMode="auto">
          <a:xfrm flipV="1">
            <a:off x="3319463" y="32980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21"/>
          <p:cNvCxnSpPr>
            <a:cxnSpLocks noChangeShapeType="1"/>
            <a:stCxn id="56" idx="6"/>
            <a:endCxn id="115" idx="2"/>
          </p:cNvCxnSpPr>
          <p:nvPr/>
        </p:nvCxnSpPr>
        <p:spPr bwMode="auto">
          <a:xfrm flipV="1">
            <a:off x="3319463" y="2264569"/>
            <a:ext cx="2047875" cy="1033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4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20193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2019300"/>
                <a:ext cx="2776538" cy="571500"/>
              </a:xfrm>
              <a:prstGeom prst="rect">
                <a:avLst/>
              </a:prstGeom>
              <a:blipFill rotWithShape="1">
                <a:blip r:embed="rId3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30480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3048000"/>
                <a:ext cx="2776538" cy="571500"/>
              </a:xfrm>
              <a:prstGeom prst="rect">
                <a:avLst/>
              </a:prstGeom>
              <a:blipFill rotWithShape="1">
                <a:blip r:embed="rId4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4038600"/>
                <a:ext cx="2776538" cy="571500"/>
              </a:xfrm>
              <a:prstGeom prst="rect">
                <a:avLst/>
              </a:prstGeom>
              <a:blipFill rotWithShape="1">
                <a:blip r:embed="rId5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70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50292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7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5029200"/>
                <a:ext cx="2776538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7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1"/>
          <p:cNvCxnSpPr>
            <a:cxnSpLocks noChangeShapeType="1"/>
            <a:stCxn id="56" idx="6"/>
            <a:endCxn id="61" idx="2"/>
          </p:cNvCxnSpPr>
          <p:nvPr/>
        </p:nvCxnSpPr>
        <p:spPr bwMode="auto">
          <a:xfrm>
            <a:off x="3319463" y="3298032"/>
            <a:ext cx="2047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/>
              <p:cNvSpPr/>
              <p:nvPr/>
            </p:nvSpPr>
            <p:spPr bwMode="auto">
              <a:xfrm>
                <a:off x="2819400" y="201453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014537"/>
                <a:ext cx="500063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7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/>
              <p:cNvSpPr/>
              <p:nvPr/>
            </p:nvSpPr>
            <p:spPr bwMode="auto">
              <a:xfrm>
                <a:off x="5367338" y="2014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5" name="Oval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2014537"/>
                <a:ext cx="500062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8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0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2019300"/>
                <a:ext cx="262890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019300"/>
                <a:ext cx="2628901" cy="571500"/>
              </a:xfrm>
              <a:prstGeom prst="rect">
                <a:avLst/>
              </a:prstGeom>
              <a:blipFill rotWithShape="1">
                <a:blip r:embed="rId9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2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3048000"/>
                <a:ext cx="26289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3048000"/>
                <a:ext cx="2628900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4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4000500"/>
                <a:ext cx="2628899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4000500"/>
                <a:ext cx="2628899" cy="571500"/>
              </a:xfrm>
              <a:prstGeom prst="rect">
                <a:avLst/>
              </a:prstGeom>
              <a:blipFill rotWithShape="1">
                <a:blip r:embed="rId11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5" name="Straight Connector 4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4991100"/>
                <a:ext cx="2628899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4991100"/>
                <a:ext cx="2628899" cy="571500"/>
              </a:xfrm>
              <a:prstGeom prst="rect">
                <a:avLst/>
              </a:prstGeom>
              <a:blipFill rotWithShape="1">
                <a:blip r:embed="rId12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7" name="Straight Connector 4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2819400" y="30480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048000"/>
                <a:ext cx="500063" cy="50006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 bwMode="auto">
              <a:xfrm>
                <a:off x="2819400" y="40386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4038600"/>
                <a:ext cx="500063" cy="500063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 bwMode="auto">
              <a:xfrm>
                <a:off x="2819400" y="5029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5029200"/>
                <a:ext cx="500063" cy="500063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/>
              <p:cNvSpPr/>
              <p:nvPr/>
            </p:nvSpPr>
            <p:spPr bwMode="auto">
              <a:xfrm>
                <a:off x="5367338" y="30480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1" name="Oval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3048000"/>
                <a:ext cx="500062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/>
              <p:cNvSpPr/>
              <p:nvPr/>
            </p:nvSpPr>
            <p:spPr bwMode="auto">
              <a:xfrm>
                <a:off x="5367338" y="4038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2" name="Oval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4038600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 bwMode="auto">
              <a:xfrm>
                <a:off x="5367338" y="5029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5029200"/>
                <a:ext cx="500062" cy="500063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21"/>
          <p:cNvCxnSpPr>
            <a:cxnSpLocks noChangeShapeType="1"/>
            <a:stCxn id="58" idx="6"/>
            <a:endCxn id="62" idx="2"/>
          </p:cNvCxnSpPr>
          <p:nvPr/>
        </p:nvCxnSpPr>
        <p:spPr bwMode="auto">
          <a:xfrm flipV="1">
            <a:off x="3319463" y="42886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21"/>
          <p:cNvCxnSpPr>
            <a:cxnSpLocks noChangeShapeType="1"/>
            <a:stCxn id="56" idx="6"/>
            <a:endCxn id="63" idx="2"/>
          </p:cNvCxnSpPr>
          <p:nvPr/>
        </p:nvCxnSpPr>
        <p:spPr bwMode="auto">
          <a:xfrm>
            <a:off x="3319463" y="3298032"/>
            <a:ext cx="2047875" cy="1981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pitchFamily="2" charset="-122"/>
              </a:rPr>
              <a:t>Gale-Shapley (Deferred-Acceptance) Algorithm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Initially all men and women are </a:t>
                </a:r>
                <a:r>
                  <a:rPr lang="en-US" altLang="zh-CN" sz="32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r>
                  <a:rPr lang="en-US" altLang="zh-CN" sz="3200" b="1" dirty="0" smtClean="0">
                    <a:ea typeface="宋体" pitchFamily="2" charset="-122"/>
                    <a:sym typeface="Wingdings" pitchFamily="2" charset="2"/>
                  </a:rPr>
                  <a:t>while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there </a:t>
                </a:r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is a 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 who is </a:t>
                </a:r>
                <a:r>
                  <a:rPr lang="en-US" altLang="zh-CN" sz="3200" dirty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 and hasn’t proposed to every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woman</a:t>
                </a:r>
              </a:p>
              <a:p>
                <a:pPr lvl="1"/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choose such a man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800" dirty="0" smtClean="0">
                    <a:ea typeface="宋体" pitchFamily="2" charset="-122"/>
                    <a:sym typeface="Wingdings" pitchFamily="2" charset="2"/>
                  </a:rPr>
                  <a:t>arbitrarily</a:t>
                </a:r>
              </a:p>
              <a:p>
                <a:pPr lvl="1"/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 be the highest ranked woman in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’s preference list to whom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 hasn’t proposed </a:t>
                </a:r>
                <a:r>
                  <a:rPr lang="en-US" altLang="zh-CN" sz="2800" dirty="0" smtClean="0">
                    <a:ea typeface="宋体" pitchFamily="2" charset="-122"/>
                    <a:sym typeface="Wingdings" pitchFamily="2" charset="2"/>
                  </a:rPr>
                  <a:t>yet</a:t>
                </a:r>
              </a:p>
              <a:p>
                <a:pPr lvl="1"/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// next: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proposes to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free, </a:t>
                </a:r>
                <a:r>
                  <a:rPr lang="en-US" altLang="zh-HK" b="1" dirty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CN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become </a:t>
                </a:r>
                <a:r>
                  <a:rPr lang="en-US" altLang="zh-HK" dirty="0">
                    <a:solidFill>
                      <a:srgbClr val="6600FF"/>
                    </a:solidFill>
                  </a:rPr>
                  <a:t>engaged</a:t>
                </a:r>
              </a:p>
              <a:p>
                <a:pPr lvl="1"/>
                <a:r>
                  <a:rPr lang="en-US" altLang="zh-HK" b="1" dirty="0"/>
                  <a:t>else</a:t>
                </a:r>
                <a:r>
                  <a:rPr lang="en-US" altLang="zh-HK" dirty="0"/>
                  <a:t>, </a:t>
                </a:r>
                <a:r>
                  <a:rPr lang="en-US" altLang="zh-HK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currently </a:t>
                </a:r>
                <a:r>
                  <a:rPr lang="en-US" altLang="zh-HK" dirty="0">
                    <a:solidFill>
                      <a:srgbClr val="6600FF"/>
                    </a:solidFill>
                  </a:rPr>
                  <a:t>engaged </a:t>
                </a:r>
                <a:r>
                  <a:rPr lang="en-US" altLang="zh-HK" dirty="0"/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remains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pPr lvl="2"/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,</m:t>
                    </m:r>
                    <m:r>
                      <a:rPr lang="en-US" altLang="zh-CN" sz="2400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2400" dirty="0">
                    <a:solidFill>
                      <a:srgbClr val="6600FF"/>
                    </a:solidFill>
                    <a:ea typeface="宋体" pitchFamily="2" charset="-122"/>
                    <a:sym typeface="Wingdings" pitchFamily="2" charset="2"/>
                  </a:rPr>
                  <a:t>engaged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r>
                  <a:rPr lang="en-US" altLang="zh-HK" dirty="0" smtClean="0">
                    <a:ea typeface="宋体" pitchFamily="2" charset="-122"/>
                    <a:sym typeface="Wingdings" pitchFamily="2" charset="2"/>
                  </a:rPr>
                  <a:t>Return the set of engaged pairs as a matching</a:t>
                </a:r>
                <a:endParaRPr lang="en-US" altLang="zh-HK" dirty="0" smtClean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2961" b="-24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8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Analysis of the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We will show the following: </a:t>
                </a:r>
              </a:p>
              <a:p>
                <a:endParaRPr lang="en-US" altLang="zh-HK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The algorithm always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terminates</a:t>
                </a:r>
                <a:r>
                  <a:rPr lang="en-US" altLang="zh-HK" dirty="0" smtClean="0"/>
                  <a:t>…</a:t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…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HK" dirty="0" smtClean="0"/>
                  <a:t>steps,		//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600" dirty="0" smtClean="0"/>
                  <a:t> men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600" dirty="0" smtClean="0"/>
                  <a:t> women.</a:t>
                </a:r>
                <a:br>
                  <a:rPr lang="en-US" altLang="zh-HK" sz="2600" dirty="0" smtClean="0"/>
                </a:br>
                <a:endParaRPr lang="en-US" altLang="zh-HK" sz="2600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and generates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stable</a:t>
                </a:r>
                <a:r>
                  <a:rPr lang="en-US" altLang="zh-HK" dirty="0" smtClean="0"/>
                  <a:t> matching.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0" r="-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800" dirty="0" smtClean="0">
                    <a:ea typeface="新細明體" charset="-120"/>
                  </a:rPr>
                  <a:t>(Undirected) </a:t>
                </a:r>
                <a:r>
                  <a:rPr lang="en-US" altLang="zh-HK" sz="2800" dirty="0" smtClean="0">
                    <a:solidFill>
                      <a:srgbClr val="FF0000"/>
                    </a:solidFill>
                    <a:ea typeface="新細明體" charset="-120"/>
                  </a:rPr>
                  <a:t>Bipartite</a:t>
                </a:r>
                <a:r>
                  <a:rPr lang="en-US" altLang="zh-HK" sz="2800" dirty="0" smtClean="0">
                    <a:ea typeface="新細明體" charset="-120"/>
                  </a:rPr>
                  <a:t> graph: </a:t>
                </a: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can be partitioned into two parts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𝑀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∪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𝑊</m:t>
                    </m:r>
                  </m:oMath>
                </a14:m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  <m:r>
                      <a:rPr lang="el-GR" altLang="zh-HK" sz="2400" i="1" dirty="0" smtClean="0">
                        <a:latin typeface="Cambria Math"/>
                        <a:cs typeface="Arial" charset="0"/>
                      </a:rPr>
                      <m:t>∩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𝑊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=∅</m:t>
                    </m:r>
                  </m:oMath>
                </a14:m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eaLnBrk="1" hangingPunct="1"/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all edges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𝑒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sz="28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8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altLang="zh-HK" sz="2800" i="1" dirty="0" err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have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𝑤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𝑊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eaLnBrk="1" hangingPunct="1"/>
                <a:endParaRPr lang="en-US" altLang="zh-HK" sz="26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  <a:blipFill rotWithShape="1">
                <a:blip r:embed="rId2"/>
                <a:stretch>
                  <a:fillRect l="-727" t="-1346" r="-38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AutoShape 4" descr="fig687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1758" name="AutoShape 14"/>
          <p:cNvCxnSpPr>
            <a:cxnSpLocks noChangeShapeType="1"/>
            <a:stCxn id="31749" idx="6"/>
            <a:endCxn id="31754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3" name="AutoShape 15"/>
          <p:cNvCxnSpPr>
            <a:cxnSpLocks noChangeShapeType="1"/>
            <a:stCxn id="31750" idx="6"/>
            <a:endCxn id="31754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AutoShape 16"/>
          <p:cNvCxnSpPr>
            <a:cxnSpLocks noChangeShapeType="1"/>
            <a:endCxn id="31756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1" name="AutoShape 17"/>
          <p:cNvCxnSpPr>
            <a:cxnSpLocks noChangeShapeType="1"/>
            <a:stCxn id="31751" idx="6"/>
            <a:endCxn id="31757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6" name="AutoShape 18"/>
          <p:cNvCxnSpPr>
            <a:cxnSpLocks noChangeShapeType="1"/>
            <a:stCxn id="31751" idx="6"/>
            <a:endCxn id="31755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3" name="AutoShape 19"/>
          <p:cNvCxnSpPr>
            <a:cxnSpLocks noChangeShapeType="1"/>
            <a:stCxn id="31752" idx="6"/>
            <a:endCxn id="31756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8" name="AutoShape 20"/>
          <p:cNvCxnSpPr>
            <a:cxnSpLocks noChangeShapeType="1"/>
            <a:stCxn id="31753" idx="7"/>
            <a:endCxn id="31756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9" name="AutoShape 21"/>
          <p:cNvCxnSpPr>
            <a:cxnSpLocks noChangeShapeType="1"/>
            <a:stCxn id="31751" idx="6"/>
            <a:endCxn id="31756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7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5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each iteration, one 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2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proposes to a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new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woman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200" dirty="0" smtClean="0">
                    <a:solidFill>
                      <a:srgbClr val="FF00FF"/>
                    </a:solidFill>
                    <a:ea typeface="宋体" pitchFamily="2" charset="-122"/>
                    <a:sym typeface="Wingdings" pitchFamily="2" charset="2"/>
                  </a:rPr>
                  <a:t>.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</a:p>
              <a:p>
                <a:r>
                  <a:rPr lang="en-US" altLang="zh-HK" dirty="0"/>
                  <a:t>For any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man</a:t>
                </a:r>
                <a:r>
                  <a:rPr lang="en-US" altLang="zh-HK" dirty="0"/>
                  <a:t>: </a:t>
                </a:r>
                <a:r>
                  <a:rPr lang="en-US" altLang="zh-HK" dirty="0" smtClean="0"/>
                  <a:t>The women he proposes to get </a:t>
                </a:r>
                <a:r>
                  <a:rPr lang="en-US" altLang="zh-HK" dirty="0"/>
                  <a:t>worse and worse 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according </a:t>
                </a:r>
                <a:r>
                  <a:rPr lang="en-US" altLang="zh-HK" dirty="0"/>
                  <a:t>to his preference </a:t>
                </a:r>
                <a:r>
                  <a:rPr lang="en-US" altLang="zh-HK" dirty="0" smtClean="0"/>
                  <a:t>list</a:t>
                </a:r>
                <a:endParaRPr lang="en-US" altLang="zh-HK" dirty="0"/>
              </a:p>
              <a:p>
                <a:pPr marL="342900" lvl="1" indent="-342900"/>
                <a:r>
                  <a:rPr lang="en-US" altLang="zh-HK" sz="3000" dirty="0" smtClean="0"/>
                  <a:t>Because </a:t>
                </a:r>
                <a:r>
                  <a:rPr lang="en-US" altLang="zh-HK" sz="3000" dirty="0"/>
                  <a:t>he </a:t>
                </a:r>
                <a:r>
                  <a:rPr lang="en-US" altLang="zh-HK" sz="3000" dirty="0" smtClean="0"/>
                  <a:t>proposes to a new woman only </a:t>
                </a:r>
                <a:r>
                  <a:rPr lang="en-US" altLang="zh-HK" sz="3000" dirty="0"/>
                  <a:t>when the previous one dumps </a:t>
                </a:r>
                <a:r>
                  <a:rPr lang="en-US" altLang="zh-HK" sz="3000" dirty="0" smtClean="0"/>
                  <a:t>him </a:t>
                </a:r>
              </a:p>
              <a:p>
                <a:pPr marL="695325" lvl="2" indent="-342900"/>
                <a:r>
                  <a:rPr lang="en-US" altLang="zh-HK" sz="2600" dirty="0" smtClean="0"/>
                  <a:t>forcing </a:t>
                </a:r>
                <a:r>
                  <a:rPr lang="en-US" altLang="zh-HK" sz="2600" dirty="0"/>
                  <a:t>him to try next (worse!) ones.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man</a:t>
                </a:r>
                <a:r>
                  <a:rPr lang="en-US" dirty="0" smtClean="0"/>
                  <a:t> proposes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steps.</a:t>
                </a:r>
              </a:p>
              <a:p>
                <a:pPr lvl="1"/>
                <a:r>
                  <a:rPr lang="en-US" altLang="zh-HK" dirty="0" smtClean="0"/>
                  <a:t>since his </a:t>
                </a:r>
                <a:r>
                  <a:rPr lang="en-US" altLang="zh-HK" dirty="0"/>
                  <a:t>proposed </a:t>
                </a:r>
                <a:r>
                  <a:rPr lang="en-US" altLang="zh-HK" dirty="0">
                    <a:solidFill>
                      <a:srgbClr val="FF00FF"/>
                    </a:solidFill>
                  </a:rPr>
                  <a:t>women</a:t>
                </a:r>
                <a:r>
                  <a:rPr lang="en-US" altLang="zh-HK" dirty="0"/>
                  <a:t> are </a:t>
                </a:r>
                <a:r>
                  <a:rPr lang="en-US" altLang="zh-HK" dirty="0" smtClean="0"/>
                  <a:t>worse and worse</a:t>
                </a:r>
                <a:endParaRPr lang="en-US" dirty="0" smtClean="0"/>
              </a:p>
              <a:p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men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Therefore: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proposals.</a:t>
                </a:r>
              </a:p>
              <a:p>
                <a:r>
                  <a:rPr lang="en-US" dirty="0" smtClean="0"/>
                  <a:t>Since each iteration has exactly one proposal,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iterations.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Theorem</a:t>
                </a:r>
                <a:r>
                  <a:rPr lang="en-US" dirty="0" smtClean="0"/>
                  <a:t>. </a:t>
                </a:r>
                <a:r>
                  <a:rPr lang="en-US" altLang="zh-CN" sz="3200" dirty="0" smtClean="0">
                    <a:ea typeface="宋体" pitchFamily="2" charset="-122"/>
                  </a:rPr>
                  <a:t>Gale-Shapley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 smtClean="0">
                    <a:ea typeface="宋体" pitchFamily="2" charset="-122"/>
                  </a:rPr>
                  <a:t> iterations.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0D0889E-2AC6-4E5C-B813-B6CA90E3DAA5}" type="slidenum">
              <a:rPr lang="en-US" altLang="en-US" sz="1200" b="0">
                <a:latin typeface="Garamond" pitchFamily="18" charset="0"/>
              </a:rPr>
              <a:pPr algn="r" eaLnBrk="1" hangingPunct="1"/>
              <a:t>22</a:t>
            </a:fld>
            <a:endParaRPr lang="en-US" altLang="en-US" sz="1200" b="0">
              <a:latin typeface="Garamond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</p:spPr>
            <p:txBody>
              <a:bodyPr/>
              <a:lstStyle/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Suppose the algorithm returns a matching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𝑓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with a blocking pair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</a:rPr>
                  <a:t>, </a:t>
                </a:r>
                <a:r>
                  <a:rPr lang="en-US" altLang="zh-CN" sz="2400" dirty="0" smtClean="0">
                    <a:ea typeface="宋体" pitchFamily="2" charset="-12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are their current partner.</a:t>
                </a:r>
                <a:endParaRPr lang="en-US" altLang="zh-CN" sz="2400" dirty="0">
                  <a:solidFill>
                    <a:srgbClr val="0000FF"/>
                  </a:solidFill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’s last proposal was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; see the algorithm.</a:t>
                </a:r>
              </a:p>
              <a:p>
                <a:pPr eaLnBrk="1" hangingPunct="1">
                  <a:buSzPct val="80000"/>
                </a:pP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has proposed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before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200" dirty="0" smtClean="0">
                    <a:ea typeface="宋体" pitchFamily="2" charset="-12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</a:rPr>
                  <a:t> proposes from best to worst.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But at the end of the day,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 smtClean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also proposed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at some point.</a:t>
                </a:r>
                <a:endParaRPr lang="en-US" altLang="zh-CN" sz="2600" dirty="0">
                  <a:ea typeface="宋体" pitchFamily="2" charset="-122"/>
                </a:endParaRPr>
              </a:p>
              <a:p>
                <a:pPr marL="344487" lvl="1" indent="0" eaLnBrk="1" hangingPunct="1">
                  <a:buClr>
                    <a:srgbClr val="009999"/>
                  </a:buClr>
                  <a:buSzPct val="80000"/>
                  <a:buNone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lvl="1" eaLnBrk="1" hangingPunct="1">
                  <a:buClr>
                    <a:srgbClr val="009999"/>
                  </a:buClr>
                  <a:buSzPct val="80000"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6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  <a:blipFill rotWithShape="1">
                <a:blip r:embed="rId3"/>
                <a:stretch>
                  <a:fillRect l="-656" t="-12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797" name="Straight Connector 21"/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891213" y="535782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21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891213" y="1250157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𝑤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53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blipFill rotWithShape="1">
                <a:blip r:embed="rId9"/>
                <a:stretch>
                  <a:fillRect r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0D0889E-2AC6-4E5C-B813-B6CA90E3DAA5}" type="slidenum">
              <a:rPr lang="en-US" altLang="en-US" sz="1200" b="0">
                <a:latin typeface="Garamond" pitchFamily="18" charset="0"/>
              </a:rPr>
              <a:pPr algn="r" eaLnBrk="1" hangingPunct="1"/>
              <a:t>23</a:t>
            </a:fld>
            <a:endParaRPr lang="en-US" altLang="en-US" sz="1200" b="0">
              <a:latin typeface="Garamond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</p:spPr>
            <p:txBody>
              <a:bodyPr/>
              <a:lstStyle/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Suppose the algorithm returns a matching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𝑓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with a blocking pair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</a:rPr>
                  <a:t>, </a:t>
                </a:r>
                <a:r>
                  <a:rPr lang="en-US" altLang="zh-CN" sz="2400" dirty="0" smtClean="0">
                    <a:ea typeface="宋体" pitchFamily="2" charset="-12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are their current partner.</a:t>
                </a:r>
                <a:endParaRPr lang="en-US" altLang="zh-CN" sz="2400" dirty="0">
                  <a:solidFill>
                    <a:srgbClr val="0000FF"/>
                  </a:solidFill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So both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proposed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finally married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No matter who,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proposed first,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A contradiction to our assumption.</a:t>
                </a:r>
                <a:endParaRPr lang="en-US" altLang="zh-CN" sz="2600" dirty="0"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endParaRPr lang="en-US" altLang="zh-CN" sz="2200" dirty="0" smtClean="0">
                  <a:ea typeface="宋体" pitchFamily="2" charset="-122"/>
                </a:endParaRPr>
              </a:p>
              <a:p>
                <a:pPr marL="344487" lvl="1" indent="0" eaLnBrk="1" hangingPunct="1">
                  <a:buClr>
                    <a:srgbClr val="009999"/>
                  </a:buClr>
                  <a:buSzPct val="80000"/>
                  <a:buNone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lvl="1" eaLnBrk="1" hangingPunct="1">
                  <a:buClr>
                    <a:srgbClr val="009999"/>
                  </a:buClr>
                  <a:buSzPct val="80000"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6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  <a:blipFill rotWithShape="1">
                <a:blip r:embed="rId3"/>
                <a:stretch>
                  <a:fillRect l="-656" t="-12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797" name="Straight Connector 21"/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891213" y="535782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21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891213" y="1250157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𝑤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53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blipFill rotWithShape="1">
                <a:blip r:embed="rId9"/>
                <a:stretch>
                  <a:fillRect r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dirty="0"/>
              <a:t>For any </a:t>
            </a:r>
            <a:r>
              <a:rPr lang="en-US" altLang="zh-HK" dirty="0">
                <a:solidFill>
                  <a:srgbClr val="0000FF"/>
                </a:solidFill>
              </a:rPr>
              <a:t>man</a:t>
            </a:r>
            <a:r>
              <a:rPr lang="en-US" altLang="zh-HK" dirty="0"/>
              <a:t>: His fiancé gets worse and worse (according to his preference list)</a:t>
            </a:r>
          </a:p>
          <a:p>
            <a:pPr marL="695325" lvl="2" indent="-342900"/>
            <a:r>
              <a:rPr lang="en-US" altLang="zh-HK" sz="2600" dirty="0"/>
              <a:t>because he changes fiancé only when the previous one dumps him, forcing him to try next (worse!) ones.</a:t>
            </a:r>
          </a:p>
          <a:p>
            <a:r>
              <a:rPr lang="en-US" dirty="0" smtClean="0"/>
              <a:t>For any </a:t>
            </a:r>
            <a:r>
              <a:rPr lang="en-US" dirty="0" smtClean="0">
                <a:solidFill>
                  <a:srgbClr val="FF00FF"/>
                </a:solidFill>
              </a:rPr>
              <a:t>woman</a:t>
            </a:r>
            <a:r>
              <a:rPr lang="en-US" dirty="0" smtClean="0"/>
              <a:t>: Her </a:t>
            </a:r>
            <a:r>
              <a:rPr lang="en-US" altLang="zh-HK" dirty="0" smtClean="0"/>
              <a:t>fiancé </a:t>
            </a:r>
            <a:r>
              <a:rPr lang="en-US" dirty="0" smtClean="0"/>
              <a:t>gets better and better (according to her preference list)</a:t>
            </a:r>
          </a:p>
          <a:p>
            <a:pPr lvl="1"/>
            <a:r>
              <a:rPr lang="en-US" dirty="0" smtClean="0"/>
              <a:t>because she changes fiancé only when a better man proposes to her.</a:t>
            </a:r>
          </a:p>
        </p:txBody>
      </p:sp>
      <p:pic>
        <p:nvPicPr>
          <p:cNvPr id="1026" name="Picture 2" descr="http://www.wpclipart.com/cartoon/people/kids/kidz/Kids_smiling_girl_jump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27" y="4495799"/>
            <a:ext cx="1235273" cy="19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.123rf.com/450wm/blamb/blamb1212/blamb121200023/16976869-a-cartoon-man-cries-many-t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724025" cy="19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propose?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women propose?</a:t>
            </a:r>
            <a:endParaRPr lang="en-US" dirty="0"/>
          </a:p>
        </p:txBody>
      </p:sp>
      <p:cxnSp>
        <p:nvCxnSpPr>
          <p:cNvPr id="4" name="Straight Connector 21"/>
          <p:cNvCxnSpPr>
            <a:cxnSpLocks noChangeShapeType="1"/>
          </p:cNvCxnSpPr>
          <p:nvPr/>
        </p:nvCxnSpPr>
        <p:spPr bwMode="auto">
          <a:xfrm>
            <a:off x="3286125" y="2905125"/>
            <a:ext cx="25003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21"/>
          <p:cNvCxnSpPr>
            <a:cxnSpLocks noChangeShapeType="1"/>
            <a:stCxn id="20" idx="6"/>
            <a:endCxn id="24" idx="2"/>
          </p:cNvCxnSpPr>
          <p:nvPr/>
        </p:nvCxnSpPr>
        <p:spPr bwMode="auto">
          <a:xfrm>
            <a:off x="3500438" y="3869532"/>
            <a:ext cx="2000250" cy="1143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21"/>
          <p:cNvCxnSpPr>
            <a:cxnSpLocks noChangeShapeType="1"/>
            <a:stCxn id="19" idx="6"/>
            <a:endCxn id="24" idx="2"/>
          </p:cNvCxnSpPr>
          <p:nvPr/>
        </p:nvCxnSpPr>
        <p:spPr bwMode="auto">
          <a:xfrm>
            <a:off x="3500438" y="2869407"/>
            <a:ext cx="2000250" cy="21431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21"/>
          <p:cNvCxnSpPr>
            <a:cxnSpLocks noChangeShapeType="1"/>
            <a:stCxn id="19" idx="6"/>
            <a:endCxn id="22" idx="2"/>
          </p:cNvCxnSpPr>
          <p:nvPr/>
        </p:nvCxnSpPr>
        <p:spPr bwMode="auto">
          <a:xfrm>
            <a:off x="3500438" y="2869407"/>
            <a:ext cx="2000250" cy="10001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1"/>
          <p:cNvCxnSpPr>
            <a:cxnSpLocks noChangeShapeType="1"/>
            <a:stCxn id="21" idx="6"/>
            <a:endCxn id="22" idx="2"/>
          </p:cNvCxnSpPr>
          <p:nvPr/>
        </p:nvCxnSpPr>
        <p:spPr bwMode="auto">
          <a:xfrm flipV="1">
            <a:off x="3500438" y="3869532"/>
            <a:ext cx="2000250" cy="1071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  <a:stCxn id="19" idx="6"/>
            <a:endCxn id="23" idx="2"/>
          </p:cNvCxnSpPr>
          <p:nvPr/>
        </p:nvCxnSpPr>
        <p:spPr bwMode="auto">
          <a:xfrm>
            <a:off x="3500438" y="2869407"/>
            <a:ext cx="2000250" cy="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1"/>
          <p:cNvCxnSpPr>
            <a:cxnSpLocks noChangeShapeType="1"/>
            <a:stCxn id="21" idx="6"/>
            <a:endCxn id="22" idx="2"/>
          </p:cNvCxnSpPr>
          <p:nvPr/>
        </p:nvCxnSpPr>
        <p:spPr bwMode="auto">
          <a:xfrm flipV="1">
            <a:off x="3500438" y="3869532"/>
            <a:ext cx="2000250" cy="1071562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1"/>
          <p:cNvCxnSpPr>
            <a:cxnSpLocks noChangeShapeType="1"/>
            <a:stCxn id="20" idx="6"/>
            <a:endCxn id="24" idx="2"/>
          </p:cNvCxnSpPr>
          <p:nvPr/>
        </p:nvCxnSpPr>
        <p:spPr bwMode="auto">
          <a:xfrm>
            <a:off x="3500438" y="3869532"/>
            <a:ext cx="2000250" cy="114300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75463" y="3543300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00788" y="3548063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00788" y="4652963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3616325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3616325"/>
                <a:ext cx="2357437" cy="5715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4695825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4695825"/>
                <a:ext cx="2357437" cy="5715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27763" y="2476500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2608263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2608263"/>
                <a:ext cx="2357437" cy="571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3000375" y="261937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261937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3000375" y="36195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3619500"/>
                <a:ext cx="500063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3000375" y="4691063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4691063"/>
                <a:ext cx="500063" cy="500062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500688" y="36195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3619500"/>
                <a:ext cx="500062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5500688" y="261937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2619375"/>
                <a:ext cx="500062" cy="50006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5500688" y="47625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4762500"/>
                <a:ext cx="500062" cy="500063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83400" y="4652963"/>
            <a:ext cx="928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2619375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2619375"/>
                <a:ext cx="2357438" cy="5715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3619500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3619500"/>
                <a:ext cx="2357438" cy="5715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4762500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4762500"/>
                <a:ext cx="2357438" cy="5715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Which stable matching is better?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5257800"/>
                <a:ext cx="4038600" cy="873125"/>
              </a:xfrm>
            </p:spPr>
            <p:txBody>
              <a:bodyPr>
                <a:noAutofit/>
              </a:bodyPr>
              <a:lstStyle/>
              <a:p>
                <a:pPr marL="285750" indent="-285750"/>
                <a:r>
                  <a:rPr lang="en-US" altLang="zh-HK" sz="1600" dirty="0" smtClean="0"/>
                  <a:t>As a man, which matching you </a:t>
                </a:r>
                <a:r>
                  <a:rPr lang="en-US" altLang="zh-HK" sz="1600" dirty="0"/>
                  <a:t>prefer? </a:t>
                </a:r>
                <a:endParaRPr lang="en-US" altLang="zh-HK" sz="1600" dirty="0" smtClean="0"/>
              </a:p>
              <a:p>
                <a:pPr marL="612775" lvl="1" indent="-285750"/>
                <a:r>
                  <a:rPr lang="en-US" altLang="zh-HK" sz="1400" dirty="0" smtClean="0"/>
                  <a:t>What if </a:t>
                </a:r>
                <a:r>
                  <a:rPr lang="en-US" altLang="zh-HK" sz="1400" dirty="0"/>
                  <a:t>you </a:t>
                </a:r>
                <a:r>
                  <a:rPr lang="en-US" altLang="zh-HK" sz="14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40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1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400" dirty="0"/>
                  <a:t>? </a:t>
                </a:r>
                <a:r>
                  <a:rPr lang="en-US" altLang="zh-HK" sz="1400" dirty="0" smtClean="0"/>
                  <a:t>What if </a:t>
                </a:r>
                <a:r>
                  <a:rPr lang="en-US" altLang="zh-HK" sz="1400" dirty="0"/>
                  <a:t>you </a:t>
                </a:r>
                <a:r>
                  <a:rPr lang="en-US" altLang="zh-HK" sz="14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40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1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1400" dirty="0" smtClean="0"/>
                  <a:t>?</a:t>
                </a:r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5257800"/>
                <a:ext cx="4038600" cy="873125"/>
              </a:xfrm>
              <a:blipFill rotWithShape="1">
                <a:blip r:embed="rId2"/>
                <a:stretch>
                  <a:fillRect t="-209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5325908"/>
                <a:ext cx="4191000" cy="796925"/>
              </a:xfrm>
            </p:spPr>
            <p:txBody>
              <a:bodyPr>
                <a:normAutofit fontScale="55000" lnSpcReduction="20000"/>
              </a:bodyPr>
              <a:lstStyle/>
              <a:p>
                <a:pPr marL="285750" indent="-285750"/>
                <a:r>
                  <a:rPr lang="en-US" altLang="zh-HK" sz="2900" dirty="0" smtClean="0"/>
                  <a:t>As a woman, which matching you </a:t>
                </a:r>
                <a:r>
                  <a:rPr lang="en-US" altLang="zh-HK" sz="2900" dirty="0"/>
                  <a:t>prefer? </a:t>
                </a:r>
              </a:p>
              <a:p>
                <a:pPr marL="612775" lvl="1" indent="-285750"/>
                <a:r>
                  <a:rPr lang="en-US" altLang="zh-HK" sz="2500" dirty="0"/>
                  <a:t>What if you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50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5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500" dirty="0"/>
                  <a:t>? What if you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50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5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500" dirty="0" smtClean="0"/>
                  <a:t>?</a:t>
                </a:r>
                <a:endParaRPr lang="zh-HK" altLang="en-US" sz="2500" dirty="0"/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5325908"/>
                <a:ext cx="4191000" cy="796925"/>
              </a:xfrm>
              <a:blipFill rotWithShape="1">
                <a:blip r:embed="rId3"/>
                <a:stretch>
                  <a:fillRect t="-8462" r="-20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2286000" y="1563688"/>
                <a:ext cx="14287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1563688"/>
                <a:ext cx="1428750" cy="571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00" y="2286000"/>
                <a:ext cx="142875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2286000"/>
                <a:ext cx="1428751" cy="571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34000" y="1563688"/>
                <a:ext cx="129540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563688"/>
                <a:ext cx="1295401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75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5340351" y="2286000"/>
                <a:ext cx="12890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0351" y="2286000"/>
                <a:ext cx="1289050" cy="571500"/>
              </a:xfrm>
              <a:prstGeom prst="rect">
                <a:avLst/>
              </a:prstGeom>
              <a:blipFill rotWithShape="1">
                <a:blip r:embed="rId7"/>
                <a:stretch>
                  <a:fillRect r="-8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768725" y="1563688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725" y="1563688"/>
                <a:ext cx="500063" cy="500062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3768725" y="2286000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725" y="2286000"/>
                <a:ext cx="500063" cy="50006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4840288" y="2286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288" y="2286000"/>
                <a:ext cx="500062" cy="500062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4840288" y="156368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288" y="1563688"/>
                <a:ext cx="500062" cy="500062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21"/>
          <p:cNvCxnSpPr>
            <a:cxnSpLocks noChangeShapeType="1"/>
            <a:stCxn id="15" idx="6"/>
            <a:endCxn id="18" idx="2"/>
          </p:cNvCxnSpPr>
          <p:nvPr/>
        </p:nvCxnSpPr>
        <p:spPr bwMode="auto">
          <a:xfrm>
            <a:off x="1870075" y="4017169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1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1870075" y="4822031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1370013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3" y="3767138"/>
                <a:ext cx="500062" cy="500062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1370013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HK" baseline="-25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3" y="4572000"/>
                <a:ext cx="500062" cy="500062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3227388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388" y="4572000"/>
                <a:ext cx="500062" cy="500062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3227388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388" y="3767138"/>
                <a:ext cx="500062" cy="500062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21"/>
          <p:cNvCxnSpPr>
            <a:cxnSpLocks noChangeShapeType="1"/>
            <a:stCxn id="22" idx="6"/>
            <a:endCxn id="24" idx="2"/>
          </p:cNvCxnSpPr>
          <p:nvPr/>
        </p:nvCxnSpPr>
        <p:spPr bwMode="auto">
          <a:xfrm flipV="1">
            <a:off x="6286500" y="4017169"/>
            <a:ext cx="1357313" cy="8048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1"/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286500" y="4017169"/>
            <a:ext cx="1357313" cy="8048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5786438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38" y="3767138"/>
                <a:ext cx="500062" cy="500062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786438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38" y="4572000"/>
                <a:ext cx="500062" cy="500062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7643813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813" y="4572000"/>
                <a:ext cx="500062" cy="500062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7643813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813" y="3767138"/>
                <a:ext cx="500062" cy="500062"/>
              </a:xfrm>
              <a:prstGeom prst="ellipse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3850" y="3048000"/>
            <a:ext cx="4141788" cy="642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SzPct val="80000"/>
              <a:defRPr/>
            </a:pPr>
            <a:r>
              <a:rPr lang="en-US" altLang="zh-CN" sz="2400" b="0" kern="0" dirty="0">
                <a:solidFill>
                  <a:srgbClr val="CC00CC"/>
                </a:solidFill>
                <a:latin typeface="+mn-ea"/>
                <a:ea typeface="+mn-ea"/>
                <a:cs typeface="+mn-cs"/>
              </a:rPr>
              <a:t>GS algorithm: men propose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716463" y="3052762"/>
            <a:ext cx="4356100" cy="642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SzPct val="80000"/>
              <a:defRPr/>
            </a:pPr>
            <a:r>
              <a:rPr lang="en-US" altLang="zh-CN" sz="2400" b="0" kern="0" dirty="0">
                <a:solidFill>
                  <a:srgbClr val="CC00CC"/>
                </a:solidFill>
                <a:latin typeface="+mn-ea"/>
                <a:ea typeface="+mn-ea"/>
                <a:cs typeface="+mn-cs"/>
              </a:rPr>
              <a:t>GS algorithm: women propose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7856A-2059-407B-B4CA-091BE176A95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Stable Matching by </a:t>
            </a:r>
            <a:r>
              <a:rPr lang="en-US" altLang="zh-HK" dirty="0" smtClean="0"/>
              <a:t>G-S, men propose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For any man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, his set of valid partners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𝑣𝑝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some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stable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matching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altLang="zh-HK" sz="13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the </a:t>
                </a:r>
                <a:r>
                  <a:rPr lang="en-US" altLang="zh-HK" dirty="0"/>
                  <a:t>best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𝑣𝑝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pPr lvl="1"/>
                <a:r>
                  <a:rPr lang="en-US" altLang="zh-HK" dirty="0" smtClean="0"/>
                  <a:t>“best”: according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’s preference.</a:t>
                </a:r>
                <a:endParaRPr lang="en-US" altLang="zh-HK" dirty="0" smtClean="0">
                  <a:solidFill>
                    <a:srgbClr val="0066FF"/>
                  </a:solidFill>
                </a:endParaRPr>
              </a:p>
              <a:p>
                <a:endParaRPr lang="en-US" altLang="zh-HK" sz="1700" dirty="0" smtClean="0">
                  <a:solidFill>
                    <a:srgbClr val="0066FF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0066FF"/>
                    </a:solidFill>
                  </a:rPr>
                  <a:t>Theorem</a:t>
                </a:r>
                <a:r>
                  <a:rPr lang="en-US" altLang="zh-HK" dirty="0" smtClean="0"/>
                  <a:t>. </a:t>
                </a:r>
                <a:r>
                  <a:rPr lang="en-US" altLang="zh-HK" dirty="0"/>
                  <a:t>Gale-Shapley </a:t>
                </a:r>
                <a:r>
                  <a:rPr lang="en-US" altLang="zh-HK" dirty="0" smtClean="0"/>
                  <a:t>algorithm matches all 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endParaRPr lang="en-US" altLang="zh-HK" sz="1500" dirty="0"/>
              </a:p>
              <a:p>
                <a:r>
                  <a:rPr lang="en-US" altLang="zh-HK" dirty="0"/>
                  <a:t>Implications:</a:t>
                </a:r>
              </a:p>
              <a:p>
                <a:pPr lvl="1"/>
                <a:r>
                  <a:rPr lang="en-US" altLang="zh-HK" dirty="0"/>
                  <a:t>different orders of free men picked do not matter</a:t>
                </a:r>
              </a:p>
              <a:p>
                <a:pPr lvl="1"/>
                <a:r>
                  <a:rPr lang="en-US" altLang="zh-HK" dirty="0"/>
                  <a:t>for any men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)≠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For contradiction, assume that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is matched to worse </a:t>
                </a:r>
                <a:r>
                  <a:rPr lang="en-US" altLang="zh-HK" dirty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/>
                  <a:t>Since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/>
                  <a:t>proposes in the decreasing order,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must be </a:t>
                </a:r>
                <a:r>
                  <a:rPr lang="en-US" altLang="zh-HK" dirty="0" smtClean="0"/>
                  <a:t>rejected </a:t>
                </a:r>
                <a:r>
                  <a:rPr lang="en-US" altLang="zh-HK" dirty="0"/>
                  <a:t>by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in the course of </a:t>
                </a:r>
                <a:r>
                  <a:rPr lang="en-US" altLang="zh-HK" dirty="0" smtClean="0"/>
                  <a:t>the GS algorithm. </a:t>
                </a:r>
              </a:p>
              <a:p>
                <a:r>
                  <a:rPr lang="en-US" altLang="zh-HK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𝑣𝑝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So there exists a man rejected by his valid partner.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6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/>
                  <a:t>Consider the first such </a:t>
                </a:r>
                <a:r>
                  <a:rPr lang="en-US" altLang="zh-HK" dirty="0" smtClean="0"/>
                  <a:t>moment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that some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is rejected </a:t>
                </a:r>
                <a:r>
                  <a:rPr lang="en-US" altLang="zh-HK" dirty="0"/>
                  <a:t>by some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𝑣𝑝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/>
                  <a:t>Since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dirty="0"/>
                  <a:t>proposes in the decreasing order,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 smtClean="0"/>
                  <a:t>What triggers the rejection?</a:t>
                </a:r>
                <a:endParaRPr lang="en-US" altLang="zh-HK" dirty="0"/>
              </a:p>
              <a:p>
                <a:pPr lvl="1"/>
                <a:r>
                  <a:rPr lang="en-US" altLang="zh-HK" dirty="0"/>
                  <a:t>Either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proposed but was turned down 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prefers her current partner),</a:t>
                </a:r>
              </a:p>
              <a:p>
                <a:pPr lvl="1"/>
                <a:r>
                  <a:rPr lang="en-US" altLang="zh-HK" dirty="0"/>
                  <a:t>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broke her engagement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favor of a better proposal. </a:t>
                </a:r>
              </a:p>
              <a:p>
                <a:r>
                  <a:rPr lang="en-US" altLang="zh-HK" dirty="0"/>
                  <a:t>In either case, at </a:t>
                </a:r>
                <a:r>
                  <a:rPr lang="en-US" altLang="zh-HK" dirty="0" smtClean="0"/>
                  <a:t>moment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i="0" dirty="0" smtClean="0">
                    <a:latin typeface="+mj-lt"/>
                  </a:rPr>
                  <a:t>,</a:t>
                </a:r>
                <a:r>
                  <a:rPr lang="en-US" altLang="zh-HK" i="0" dirty="0" smtClean="0">
                    <a:solidFill>
                      <a:schemeClr val="accent6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is engaged to a man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/>
                  <a:t> whom she prefers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&gt;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333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1"/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5311926" y="712580"/>
            <a:ext cx="1146590" cy="36077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2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blipFill rotWithShape="1">
                <a:blip r:embed="rId6"/>
                <a:stretch>
                  <a:fillRect r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Matching, maximum matching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57800" cy="453072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Matching</a:t>
                </a:r>
                <a:r>
                  <a:rPr lang="en-US" altLang="zh-HK" sz="2600" dirty="0">
                    <a:ea typeface="新細明體" charset="-120"/>
                  </a:rPr>
                  <a:t>: a collection of vertex-disjoint edges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a </a:t>
                </a:r>
                <a:r>
                  <a:rPr lang="en-US" altLang="zh-HK" sz="2200" dirty="0">
                    <a:ea typeface="新細明體" charset="-120"/>
                  </a:rPr>
                  <a:t>subset 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′⊆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2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</a:t>
                </a:r>
                <a:r>
                  <a:rPr lang="en-US" altLang="zh-HK" sz="2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 two edges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𝑒</m:t>
                    </m:r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𝑒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are incident.</a:t>
                </a:r>
                <a:endParaRPr lang="en-US" altLang="zh-HK" sz="2200" dirty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′|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size </a:t>
                </a:r>
                <a:r>
                  <a:rPr lang="en-US" altLang="zh-HK" sz="2600" dirty="0" smtClean="0">
                    <a:ea typeface="新細明體" charset="-120"/>
                  </a:rPr>
                  <a:t>of matching.</a:t>
                </a: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Maximum matching</a:t>
                </a:r>
                <a:r>
                  <a:rPr lang="en-US" altLang="zh-HK" sz="2600" dirty="0" smtClean="0">
                    <a:ea typeface="新細明體" charset="-120"/>
                  </a:rPr>
                  <a:t>: a matching with the maximum size.</a:t>
                </a: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 smtClean="0"/>
                  <a:t>This lecture: matching in a bipartite graph</a:t>
                </a:r>
                <a:endParaRPr lang="zh-HK" altLang="en-US" sz="26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57800" cy="4530725"/>
              </a:xfrm>
              <a:blipFill rotWithShape="1">
                <a:blip r:embed="rId2"/>
                <a:stretch>
                  <a:fillRect l="-463" t="-1211" r="-24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64" name="AutoShape 14"/>
          <p:cNvCxnSpPr>
            <a:cxnSpLocks noChangeShapeType="1"/>
            <a:stCxn id="55" idx="6"/>
            <a:endCxn id="60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5"/>
          <p:cNvCxnSpPr>
            <a:cxnSpLocks noChangeShapeType="1"/>
            <a:stCxn id="56" idx="6"/>
            <a:endCxn id="60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16"/>
          <p:cNvCxnSpPr>
            <a:cxnSpLocks noChangeShapeType="1"/>
            <a:endCxn id="62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17"/>
          <p:cNvCxnSpPr>
            <a:cxnSpLocks noChangeShapeType="1"/>
            <a:stCxn id="57" idx="6"/>
            <a:endCxn id="63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18"/>
          <p:cNvCxnSpPr>
            <a:cxnSpLocks noChangeShapeType="1"/>
            <a:stCxn id="57" idx="6"/>
            <a:endCxn id="61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19"/>
          <p:cNvCxnSpPr>
            <a:cxnSpLocks noChangeShapeType="1"/>
            <a:stCxn id="58" idx="6"/>
            <a:endCxn id="62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0"/>
          <p:cNvCxnSpPr>
            <a:cxnSpLocks noChangeShapeType="1"/>
            <a:stCxn id="59" idx="7"/>
            <a:endCxn id="62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21"/>
          <p:cNvCxnSpPr>
            <a:cxnSpLocks noChangeShapeType="1"/>
            <a:stCxn id="57" idx="6"/>
            <a:endCxn id="62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495800"/>
              </a:xfrm>
            </p:spPr>
            <p:txBody>
              <a:bodyPr>
                <a:noAutofit/>
              </a:bodyPr>
              <a:lstStyle/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By </a:t>
                </a:r>
                <a:r>
                  <a:rPr lang="en-US" altLang="zh-CN" sz="2400" dirty="0" err="1" smtClean="0">
                    <a:ea typeface="宋体" pitchFamily="2" charset="-122"/>
                    <a:sym typeface="Wingdings" pitchFamily="2" charset="2"/>
                  </a:rPr>
                  <a:t>def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∃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a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stable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matching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assigning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to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Assume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is matched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≠</m:t>
                    </m:r>
                    <m:r>
                      <a:rPr lang="en-US" altLang="zh-CN" sz="2400" b="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. 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At moment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800" i="0" dirty="0" smtClean="0">
                    <a:solidFill>
                      <a:schemeClr val="accent6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is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first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man rejected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by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someone in </a:t>
                </a:r>
                <a14:m>
                  <m:oMath xmlns:m="http://schemas.openxmlformats.org/officeDocument/2006/math"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𝑣𝑝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So no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one in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𝑣𝑝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′)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including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b="0" dirty="0" smtClean="0">
                    <a:ea typeface="宋体" pitchFamily="2" charset="-122"/>
                    <a:sym typeface="Wingdings" pitchFamily="2" charset="2"/>
                  </a:rPr>
                  <a:t>, rejected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by now.</a:t>
                </a:r>
              </a:p>
              <a:p>
                <a:pPr lvl="1" eaLnBrk="1" hangingPunct="1">
                  <a:buSzPct val="8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zh-CN" sz="2200" b="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∈</m:t>
                    </m:r>
                    <m:r>
                      <a:rPr lang="en-US" altLang="zh-CN" sz="2200" b="0" i="1" dirty="0" smtClean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𝑣𝑝</m:t>
                    </m:r>
                    <m:d>
                      <m:d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20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2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 are paired up in the stable matching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&lt;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,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should have proposed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But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is with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has been dumped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Impossible.</a:t>
                </a:r>
                <a:endParaRPr lang="en-US" altLang="zh-CN" sz="2400" dirty="0"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&gt;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. Contradiction to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fact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that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is stable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□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endParaRPr lang="en-US" altLang="zh-CN" sz="2400" dirty="0">
                  <a:ea typeface="宋体" pitchFamily="2" charset="-122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495800"/>
              </a:xfrm>
              <a:blipFill rotWithShape="1">
                <a:blip r:embed="rId3"/>
                <a:stretch>
                  <a:fillRect l="-577" t="-950" r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21"/>
          <p:cNvCxnSpPr>
            <a:cxnSpLocks noChangeShapeType="1"/>
            <a:stCxn id="17" idx="7"/>
            <a:endCxn id="19" idx="3"/>
          </p:cNvCxnSpPr>
          <p:nvPr/>
        </p:nvCxnSpPr>
        <p:spPr bwMode="auto">
          <a:xfrm flipV="1">
            <a:off x="5311926" y="712580"/>
            <a:ext cx="1146590" cy="36077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1"/>
          <p:cNvCxnSpPr>
            <a:cxnSpLocks noChangeShapeType="1"/>
            <a:stCxn id="17" idx="6"/>
            <a:endCxn id="18" idx="2"/>
          </p:cNvCxnSpPr>
          <p:nvPr/>
        </p:nvCxnSpPr>
        <p:spPr bwMode="auto">
          <a:xfrm>
            <a:off x="5385159" y="1250157"/>
            <a:ext cx="10001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6385284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dirty="0" smtClean="0"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3429000" y="1000126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000126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2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 noChangeShapeType="1"/>
            <a:stCxn id="16" idx="6"/>
            <a:endCxn id="19" idx="2"/>
          </p:cNvCxnSpPr>
          <p:nvPr/>
        </p:nvCxnSpPr>
        <p:spPr bwMode="auto">
          <a:xfrm>
            <a:off x="5385159" y="535782"/>
            <a:ext cx="10001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760828" y="208002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FF"/>
                          </a:solidFill>
                          <a:latin typeface="Cambria Math"/>
                          <a:ea typeface="宋体" pitchFamily="2" charset="-122"/>
                          <a:sym typeface="Wingdings" pitchFamily="2" charset="2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28" y="208002"/>
                <a:ext cx="38215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60828" y="1230868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FF"/>
                          </a:solidFill>
                          <a:latin typeface="Cambria Math"/>
                          <a:ea typeface="宋体" pitchFamily="2" charset="-122"/>
                          <a:sym typeface="Wingdings" pitchFamily="2" charset="2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28" y="1230868"/>
                <a:ext cx="382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 bwMode="auto">
          <a:xfrm>
            <a:off x="6858000" y="3276600"/>
            <a:ext cx="2057400" cy="1524000"/>
          </a:xfrm>
          <a:prstGeom prst="arc">
            <a:avLst>
              <a:gd name="adj1" fmla="val 17557167"/>
              <a:gd name="adj2" fmla="val 53792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4" grpId="0"/>
      <p:bldP spid="25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How about women?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Recall: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is </a:t>
                </a:r>
                <a:r>
                  <a:rPr lang="en-US" altLang="zh-HK" dirty="0"/>
                  <a:t>the best woman 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all possible stable matchings</a:t>
                </a:r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r>
                  <a:rPr lang="en-US" altLang="zh-HK" dirty="0" smtClean="0"/>
                  <a:t>GS </a:t>
                </a:r>
                <a:r>
                  <a:rPr lang="en-US" altLang="zh-HK" dirty="0"/>
                  <a:t>algorithm matches all 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is </a:t>
                </a:r>
                <a:r>
                  <a:rPr lang="en-US" altLang="zh-HK" dirty="0"/>
                  <a:t>the </a:t>
                </a:r>
                <a:r>
                  <a:rPr lang="en-US" altLang="zh-HK" dirty="0" smtClean="0"/>
                  <a:t>worst man </a:t>
                </a:r>
                <a:r>
                  <a:rPr lang="en-US" altLang="zh-HK" dirty="0"/>
                  <a:t>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in all possible stable </a:t>
                </a:r>
                <a:r>
                  <a:rPr lang="en-US" altLang="zh-HK" dirty="0" smtClean="0"/>
                  <a:t>matchings.</a:t>
                </a:r>
              </a:p>
              <a:p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0000FF"/>
                    </a:solidFill>
                  </a:rPr>
                  <a:t>Theorem.</a:t>
                </a:r>
                <a:r>
                  <a:rPr lang="en-US" altLang="zh-HK" dirty="0" smtClean="0"/>
                  <a:t> GS </a:t>
                </a:r>
                <a:r>
                  <a:rPr lang="en-US" altLang="zh-HK" dirty="0"/>
                  <a:t>algorithm matches all </a:t>
                </a:r>
                <a:r>
                  <a:rPr lang="en-US" altLang="zh-HK" dirty="0" smtClean="0"/>
                  <a:t>women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96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0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0993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HK" dirty="0" smtClean="0"/>
                  <a:t>By the last theorem,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is 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when GS(men propose) gives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We’ll show that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Suppose there is a stable matching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 in 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is matched to an even worse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&lt;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Consider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’s partner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; call 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&gt;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 smtClean="0"/>
                  <a:t>, because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HK" i="1" dirty="0" err="1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is a blocking pair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. Contradiction!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09937"/>
              </a:xfrm>
              <a:blipFill rotWithShape="1">
                <a:blip r:embed="rId2"/>
                <a:stretch>
                  <a:fillRect l="-296" t="-40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1"/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3705225" y="5160169"/>
            <a:ext cx="1357313" cy="67786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21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3705225" y="5160169"/>
            <a:ext cx="1357313" cy="67786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3205163" y="4910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63" y="4910138"/>
                <a:ext cx="500062" cy="5000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3205163" y="5588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63" y="5588000"/>
                <a:ext cx="500062" cy="50006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062538" y="5588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538" y="5588000"/>
                <a:ext cx="500062" cy="50006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062538" y="4910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538" y="4910138"/>
                <a:ext cx="500062" cy="50006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1200" y="4975503"/>
                <a:ext cx="1153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 dirty="0" smtClean="0">
                          <a:latin typeface="Cambria Math"/>
                        </a:rPr>
                        <m:t>𝑚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975503"/>
                <a:ext cx="11530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5919" y="4975503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altLang="zh-HK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19" y="4975503"/>
                <a:ext cx="114916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21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3705225" y="5160169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1000" y="5486400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43473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91000" y="4800600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382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Who should propose?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Thus if men propose, then </a:t>
            </a:r>
          </a:p>
          <a:p>
            <a:r>
              <a:rPr lang="en-US" altLang="zh-HK" dirty="0" smtClean="0"/>
              <a:t>in each man’s eyes:</a:t>
            </a:r>
          </a:p>
          <a:p>
            <a:pPr lvl="1"/>
            <a:r>
              <a:rPr lang="en-US" altLang="zh-HK" dirty="0" smtClean="0"/>
              <a:t>His engaged women get </a:t>
            </a:r>
            <a:r>
              <a:rPr lang="en-US" altLang="zh-HK" dirty="0" smtClean="0">
                <a:solidFill>
                  <a:srgbClr val="0066FF"/>
                </a:solidFill>
              </a:rPr>
              <a:t>worse and worse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smtClean="0"/>
              <a:t>But finally he gets the </a:t>
            </a:r>
            <a:r>
              <a:rPr lang="en-US" altLang="zh-HK" dirty="0" smtClean="0">
                <a:solidFill>
                  <a:srgbClr val="FF0000"/>
                </a:solidFill>
              </a:rPr>
              <a:t>best possible</a:t>
            </a:r>
            <a:r>
              <a:rPr lang="en-US" altLang="zh-HK" dirty="0" smtClean="0"/>
              <a:t>. (The best that avoids a later</a:t>
            </a:r>
            <a:r>
              <a:rPr lang="en-US" altLang="zh-HK" dirty="0"/>
              <a:t> divorce</a:t>
            </a:r>
            <a:r>
              <a:rPr lang="en-US" altLang="zh-HK" dirty="0" smtClean="0"/>
              <a:t>.)</a:t>
            </a:r>
          </a:p>
          <a:p>
            <a:r>
              <a:rPr lang="en-US" altLang="zh-HK" dirty="0" smtClean="0"/>
              <a:t>in </a:t>
            </a:r>
            <a:r>
              <a:rPr lang="en-US" altLang="zh-HK" dirty="0"/>
              <a:t>each </a:t>
            </a:r>
            <a:r>
              <a:rPr lang="en-US" altLang="zh-HK" dirty="0" smtClean="0"/>
              <a:t>woman’s </a:t>
            </a:r>
            <a:r>
              <a:rPr lang="en-US" altLang="zh-HK" dirty="0"/>
              <a:t>eyes:</a:t>
            </a:r>
          </a:p>
          <a:p>
            <a:pPr lvl="1"/>
            <a:r>
              <a:rPr lang="en-US" altLang="zh-HK" dirty="0" smtClean="0"/>
              <a:t>Her </a:t>
            </a:r>
            <a:r>
              <a:rPr lang="en-US" altLang="zh-HK" dirty="0"/>
              <a:t>engaged </a:t>
            </a:r>
            <a:r>
              <a:rPr lang="en-US" altLang="zh-HK" dirty="0" smtClean="0"/>
              <a:t>men </a:t>
            </a:r>
            <a:r>
              <a:rPr lang="en-US" altLang="zh-HK" dirty="0"/>
              <a:t>get </a:t>
            </a:r>
            <a:r>
              <a:rPr lang="en-US" altLang="zh-HK" dirty="0" smtClean="0">
                <a:solidFill>
                  <a:srgbClr val="FF0000"/>
                </a:solidFill>
              </a:rPr>
              <a:t>better and better</a:t>
            </a:r>
            <a:r>
              <a:rPr lang="en-US" altLang="zh-HK" dirty="0" smtClean="0"/>
              <a:t>.</a:t>
            </a:r>
            <a:endParaRPr lang="en-US" altLang="zh-HK" dirty="0"/>
          </a:p>
          <a:p>
            <a:pPr lvl="1"/>
            <a:r>
              <a:rPr lang="en-US" altLang="zh-HK" dirty="0"/>
              <a:t>But finally </a:t>
            </a:r>
            <a:r>
              <a:rPr lang="en-US" altLang="zh-HK" dirty="0" smtClean="0"/>
              <a:t>she gets </a:t>
            </a:r>
            <a:r>
              <a:rPr lang="en-US" altLang="zh-HK" dirty="0"/>
              <a:t>the </a:t>
            </a:r>
            <a:r>
              <a:rPr lang="en-US" altLang="zh-HK" dirty="0" smtClean="0">
                <a:solidFill>
                  <a:srgbClr val="0066FF"/>
                </a:solidFill>
              </a:rPr>
              <a:t>worst possible</a:t>
            </a:r>
            <a:r>
              <a:rPr lang="en-US" altLang="zh-HK" dirty="0"/>
              <a:t>.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(The worst that avoids a later divorce.)</a:t>
            </a:r>
            <a:endParaRPr lang="en-US" altLang="zh-HK" dirty="0"/>
          </a:p>
        </p:txBody>
      </p:sp>
      <p:pic>
        <p:nvPicPr>
          <p:cNvPr id="2050" name="Picture 2" descr="http://www.clipartbest.com/cliparts/ace/XL9/aceXL9kc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90" y="3962400"/>
            <a:ext cx="1600200" cy="20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lourbox.com/preview/8299759-255295-happy-boy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17" y="990600"/>
            <a:ext cx="1519007" cy="19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Next: Lower bounds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Recall: Gale-Shapley algorithm runs in time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in the worst case.</a:t>
                </a:r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Can we improve this?</a:t>
                </a:r>
              </a:p>
              <a:p>
                <a:endParaRPr lang="en-HK" dirty="0" smtClean="0"/>
              </a:p>
              <a:p>
                <a:r>
                  <a:rPr lang="en-HK" dirty="0" smtClean="0"/>
                  <a:t>Note: An input has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bits, so even reading the input needs this much time.</a:t>
                </a:r>
              </a:p>
              <a:p>
                <a:r>
                  <a:rPr lang="en-HK" dirty="0" smtClean="0"/>
                  <a:t>So the above question should be asked in  certain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random access</a:t>
                </a:r>
                <a:r>
                  <a:rPr lang="en-HK" dirty="0" smtClean="0"/>
                  <a:t> model.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Query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HK" dirty="0" smtClean="0"/>
                  <a:t>For example, such queries</a:t>
                </a:r>
              </a:p>
              <a:p>
                <a:pPr lvl="1"/>
                <a:r>
                  <a:rPr lang="en-HK" dirty="0" smtClean="0"/>
                  <a:t>What’s woman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dirty="0" smtClean="0"/>
                  <a:t>’s ranking of man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?</a:t>
                </a:r>
              </a:p>
              <a:p>
                <a:pPr lvl="1"/>
                <a:r>
                  <a:rPr lang="en-HK" dirty="0" smtClean="0"/>
                  <a:t>Which man does woman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dirty="0" smtClean="0"/>
                  <a:t> rank at place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 smtClean="0"/>
                  <a:t>?</a:t>
                </a:r>
              </a:p>
              <a:p>
                <a:pPr lvl="1"/>
                <a:r>
                  <a:rPr lang="en-HK" dirty="0" smtClean="0"/>
                  <a:t>Who does woman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dirty="0" smtClean="0"/>
                  <a:t> prefer,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HK" dirty="0" smtClean="0"/>
                  <a:t>?</a:t>
                </a:r>
              </a:p>
              <a:p>
                <a:pPr lvl="1"/>
                <a:r>
                  <a:rPr lang="en-HK" dirty="0" smtClean="0"/>
                  <a:t>…</a:t>
                </a:r>
              </a:p>
              <a:p>
                <a:r>
                  <a:rPr lang="en-HK" dirty="0" smtClean="0"/>
                  <a:t>The above examples are on women’s preferences. Similarly we can have queries on men’s preferences.</a:t>
                </a:r>
              </a:p>
              <a:p>
                <a:r>
                  <a:rPr lang="en-HK" dirty="0" smtClean="0"/>
                  <a:t>Some queries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HK" dirty="0" smtClean="0"/>
                  <a:t> bits to answer, some need only 1 bit. </a:t>
                </a:r>
              </a:p>
              <a:p>
                <a:pPr lvl="1"/>
                <a:r>
                  <a:rPr lang="en-HK" dirty="0" smtClean="0"/>
                  <a:t>The latter is called Boolean queries.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Simulation by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 smtClean="0"/>
          </a:p>
          <a:p>
            <a:endParaRPr lang="en-HK" dirty="0"/>
          </a:p>
          <a:p>
            <a:r>
              <a:rPr lang="en-HK" dirty="0" smtClean="0"/>
              <a:t>Observation: </a:t>
            </a:r>
            <a:r>
              <a:rPr lang="en-HK" dirty="0" smtClean="0">
                <a:solidFill>
                  <a:srgbClr val="FF0000"/>
                </a:solidFill>
              </a:rPr>
              <a:t>Communication</a:t>
            </a:r>
            <a:r>
              <a:rPr lang="en-HK" dirty="0" smtClean="0"/>
              <a:t> can simulate all these queries.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Recall: Communication </a:t>
            </a:r>
            <a:r>
              <a:rPr lang="en-US" altLang="zh-HK" dirty="0" smtClean="0">
                <a:ea typeface="新細明體" charset="-120"/>
              </a:rPr>
              <a:t>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</a:t>
                </a:r>
                <a:r>
                  <a:rPr lang="en-US" altLang="zh-HK" sz="3000" dirty="0" smtClean="0">
                    <a:ea typeface="新細明體" charset="-120"/>
                  </a:rPr>
                  <a:t>?</a:t>
                </a:r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444" t="-488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7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communication setting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319441" cy="1559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1371600"/>
            <a:ext cx="2163328" cy="1559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3139627" cy="133601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57200" y="3048000"/>
            <a:ext cx="82296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HK" kern="0" dirty="0" smtClean="0"/>
              <a:t>Suppose that Alice has all women’s preference lists, </a:t>
            </a:r>
          </a:p>
          <a:p>
            <a:r>
              <a:rPr lang="en-HK" kern="0" dirty="0" smtClean="0"/>
              <a:t>and Bob has all men’s preference lists.</a:t>
            </a:r>
          </a:p>
          <a:p>
            <a:r>
              <a:rPr lang="en-HK" kern="0" dirty="0" smtClean="0"/>
              <a:t>Then any aforementioned query can be simulated by communication.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464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Algorithm to protocol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319441" cy="1559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1371600"/>
            <a:ext cx="2163328" cy="1559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3139627" cy="1336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Any algorithm using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queries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-bit answer can be made into a communication protocol using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𝑘𝑏</m:t>
                    </m:r>
                  </m:oMath>
                </a14:m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bits.</a:t>
                </a:r>
              </a:p>
              <a:p>
                <a:r>
                  <a:rPr lang="en-HK" dirty="0" smtClean="0">
                    <a:solidFill>
                      <a:srgbClr val="FF0000"/>
                    </a:solidFill>
                  </a:rPr>
                  <a:t>Method</a:t>
                </a:r>
                <a:r>
                  <a:rPr lang="en-HK" dirty="0" smtClean="0"/>
                  <a:t>: Both Alice and Bob run the algorithm. Whenever they need to make a query, the one who has the answer tells the other.</a:t>
                </a:r>
              </a:p>
            </p:txBody>
          </p:sp>
        </mc:Choice>
        <mc:Fallback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blipFill rotWithShape="0">
                <a:blip r:embed="rId5"/>
                <a:stretch>
                  <a:fillRect l="-593" t="-3953" b="-53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2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Perfect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</p:spPr>
            <p:txBody>
              <a:bodyPr/>
              <a:lstStyle/>
              <a:p>
                <a:r>
                  <a:rPr lang="en-US" altLang="zh-HK" sz="2800" dirty="0">
                    <a:ea typeface="新細明體" charset="-120"/>
                  </a:rPr>
                  <a:t>There may be some vertices not incident to any edge.</a:t>
                </a:r>
              </a:p>
              <a:p>
                <a:pPr lvl="1"/>
                <a:endParaRPr lang="en-US" altLang="zh-HK" sz="2400" dirty="0"/>
              </a:p>
              <a:p>
                <a:r>
                  <a:rPr lang="en-US" altLang="zh-HK" sz="2800" dirty="0">
                    <a:solidFill>
                      <a:srgbClr val="FF0000"/>
                    </a:solidFill>
                  </a:rPr>
                  <a:t>Perfect matching</a:t>
                </a:r>
                <a:r>
                  <a:rPr lang="en-US" altLang="zh-HK" sz="2800" dirty="0"/>
                  <a:t>: </a:t>
                </a:r>
                <a:r>
                  <a:rPr lang="en-US" altLang="zh-HK" sz="2800" dirty="0" smtClean="0"/>
                  <a:t>a matching with no such isolated </a:t>
                </a:r>
                <a:r>
                  <a:rPr lang="en-US" altLang="zh-HK" sz="2800" dirty="0"/>
                  <a:t>vertex</a:t>
                </a:r>
                <a:r>
                  <a:rPr lang="en-US" altLang="zh-HK" sz="2800" dirty="0" smtClean="0"/>
                  <a:t>.</a:t>
                </a:r>
              </a:p>
              <a:p>
                <a:pPr lvl="1"/>
                <a:r>
                  <a:rPr lang="en-US" altLang="zh-HK" sz="2400" dirty="0" smtClean="0"/>
                  <a:t>needs at least: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|</m:t>
                    </m:r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altLang="zh-HK" sz="2400" i="1" dirty="0" smtClean="0">
                        <a:latin typeface="Cambria Math"/>
                      </a:rPr>
                      <m:t>|=|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altLang="zh-HK" sz="240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We’ll assume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|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altLang="zh-HK" sz="2800" i="1" dirty="0" smtClean="0">
                        <a:latin typeface="Cambria Math"/>
                      </a:rPr>
                      <m:t>|=|</m:t>
                    </m:r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altLang="zh-HK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HK" sz="2800" dirty="0" smtClean="0"/>
                  <a:t> in the rest of the lecture.</a:t>
                </a:r>
                <a:endParaRPr lang="zh-HK" altLang="en-US" sz="2800" dirty="0"/>
              </a:p>
              <a:p>
                <a:pPr eaLnBrk="1" hangingPunct="1"/>
                <a:endParaRPr lang="en-US" altLang="zh-HK" sz="26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  <a:blipFill rotWithShape="1">
                <a:blip r:embed="rId2"/>
                <a:stretch>
                  <a:fillRect l="-727" t="-1346" r="-41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AutoShape 4" descr="fig687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3" name="AutoShape 14"/>
          <p:cNvCxnSpPr>
            <a:cxnSpLocks noChangeShapeType="1"/>
            <a:stCxn id="24" idx="6"/>
            <a:endCxn id="29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5"/>
          <p:cNvCxnSpPr>
            <a:cxnSpLocks noChangeShapeType="1"/>
            <a:stCxn id="25" idx="6"/>
            <a:endCxn id="29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6"/>
          <p:cNvCxnSpPr>
            <a:cxnSpLocks noChangeShapeType="1"/>
            <a:endCxn id="31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7"/>
          <p:cNvCxnSpPr>
            <a:cxnSpLocks noChangeShapeType="1"/>
            <a:stCxn id="26" idx="6"/>
            <a:endCxn id="32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8"/>
          <p:cNvCxnSpPr>
            <a:cxnSpLocks noChangeShapeType="1"/>
            <a:stCxn id="26" idx="6"/>
            <a:endCxn id="30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7" idx="6"/>
            <a:endCxn id="31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0"/>
          <p:cNvCxnSpPr>
            <a:cxnSpLocks noChangeShapeType="1"/>
            <a:stCxn id="28" idx="7"/>
            <a:endCxn id="31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21"/>
          <p:cNvCxnSpPr>
            <a:cxnSpLocks noChangeShapeType="1"/>
            <a:stCxn id="26" idx="6"/>
            <a:endCxn id="31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Algorithm to protocol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319441" cy="1559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1371600"/>
            <a:ext cx="2163328" cy="1559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3139627" cy="1336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dirty="0" smtClean="0"/>
                  <a:t>E.g. consider query “What’s </a:t>
                </a:r>
                <a:r>
                  <a:rPr lang="en-HK" dirty="0"/>
                  <a:t>woman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dirty="0"/>
                  <a:t>’s ranking of man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?”</a:t>
                </a:r>
                <a:endParaRPr lang="en-HK" dirty="0"/>
              </a:p>
              <a:p>
                <a:r>
                  <a:rPr lang="en-HK" dirty="0" smtClean="0"/>
                  <a:t>Alice has the answer</a:t>
                </a:r>
              </a:p>
              <a:p>
                <a:pPr lvl="1"/>
                <a:r>
                  <a:rPr lang="en-HK" dirty="0" smtClean="0"/>
                  <a:t>since she owns all women’s preference lists</a:t>
                </a:r>
              </a:p>
              <a:p>
                <a:r>
                  <a:rPr lang="en-HK" dirty="0" smtClean="0"/>
                  <a:t>So Alice sends the answer to Bob, who then also knows the answer to continue the algorithm.</a:t>
                </a:r>
                <a:endParaRPr lang="en-HK" dirty="0"/>
              </a:p>
            </p:txBody>
          </p:sp>
        </mc:Choice>
        <mc:Fallback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blipFill rotWithShape="0">
                <a:blip r:embed="rId5"/>
                <a:stretch>
                  <a:fillRect l="-444" t="-1976" r="-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Lower bounds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319441" cy="1559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1371600"/>
            <a:ext cx="2163328" cy="1559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3139627" cy="1336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Any protocol to find a stable matching needs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bits.</a:t>
                </a:r>
              </a:p>
              <a:p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protocol 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verifying whether a given matching is stable needs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bits.</a:t>
                </a:r>
                <a:r>
                  <a:rPr lang="en-HK" dirty="0" smtClean="0"/>
                  <a:t> </a:t>
                </a:r>
              </a:p>
              <a:p>
                <a:r>
                  <a:rPr lang="en-HK" dirty="0" smtClean="0"/>
                  <a:t>Together with the query-communication relation, we know that 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HK" dirty="0" smtClean="0"/>
                  <a:t> queries if each query has a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HK" dirty="0" smtClean="0"/>
                  <a:t>-bit answer.</a:t>
                </a:r>
              </a:p>
              <a:p>
                <a:pPr lvl="1"/>
                <a:r>
                  <a:rPr lang="en-HK" dirty="0" smtClean="0"/>
                  <a:t>In particular, both tasks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dirty="0" smtClean="0"/>
                  <a:t> Boolean queries.</a:t>
                </a:r>
              </a:p>
            </p:txBody>
          </p:sp>
        </mc:Choice>
        <mc:Fallback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blipFill rotWithShape="0">
                <a:blip r:embed="rId5"/>
                <a:stretch>
                  <a:fillRect l="-296" t="-4348" r="-9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8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Lower bounds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319441" cy="1559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2" y="1371600"/>
            <a:ext cx="2163328" cy="1559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3139627" cy="1336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Any protocol to find a stable matching needs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bits.</a:t>
                </a:r>
              </a:p>
              <a:p>
                <a:r>
                  <a:rPr lang="en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protocol </a:t>
                </a:r>
                <a:r>
                  <a:rPr lang="en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verifying whether a given matching is stable needs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bits.</a:t>
                </a:r>
                <a:r>
                  <a:rPr lang="en-HK" dirty="0" smtClean="0"/>
                  <a:t> </a:t>
                </a:r>
              </a:p>
              <a:p>
                <a:r>
                  <a:rPr lang="en-HK" dirty="0" smtClean="0"/>
                  <a:t>Method: Reduce the problem to a well-known problem called </a:t>
                </a:r>
                <a:r>
                  <a:rPr lang="en-HK" dirty="0" err="1" smtClean="0"/>
                  <a:t>Disjointness</a:t>
                </a:r>
                <a:r>
                  <a:rPr lang="en-HK" dirty="0" smtClean="0"/>
                  <a:t>. </a:t>
                </a:r>
              </a:p>
            </p:txBody>
          </p:sp>
        </mc:Choice>
        <mc:Fallback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48000"/>
                <a:ext cx="8229600" cy="3082925"/>
              </a:xfrm>
              <a:prstGeom prst="rect">
                <a:avLst/>
              </a:prstGeom>
              <a:blipFill rotWithShape="0">
                <a:blip r:embed="rId5"/>
                <a:stretch>
                  <a:fillRect l="-444" t="-1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Recall: Communication </a:t>
            </a:r>
            <a:r>
              <a:rPr lang="en-US" altLang="zh-HK" dirty="0" smtClean="0">
                <a:ea typeface="新細明體" charset="-120"/>
              </a:rPr>
              <a:t>complexity</a:t>
            </a:r>
            <a:endParaRPr lang="zh-HK" altLang="en-US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56577"/>
                <a:ext cx="8229600" cy="226958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altLang="zh-HK" sz="2800" b="0" i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HK" altLang="zh-HK" sz="2800" b="0" i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Disj</m:t>
                          </m:r>
                        </m:e>
                        <m:sub>
                          <m: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𝑥</m:t>
                          </m:r>
                          <m: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,</m:t>
                          </m:r>
                          <m: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𝑦</m:t>
                          </m:r>
                        </m:e>
                      </m:d>
                      <m:r>
                        <a:rPr lang="en-HK" altLang="zh-HK" sz="2800" b="0" i="1" smtClean="0">
                          <a:latin typeface="Cambria Math" panose="02040503050406030204" pitchFamily="18" charset="0"/>
                          <a:ea typeface="新細明體" charset="-12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HK" altLang="zh-HK" sz="2800" b="0" i="0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if</m:t>
                                </m:r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 ∃</m:t>
                                </m:r>
                                <m:r>
                                  <a:rPr lang="en-HK" altLang="zh-HK" sz="2800" b="0" i="1" smtClean="0">
                                    <a:latin typeface="+mj-lt"/>
                                    <a:ea typeface="新細明體" charset="-120"/>
                                  </a:rPr>
                                  <m:t>𝑖</m:t>
                                </m:r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s</m:t>
                                </m:r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t</m:t>
                                </m:r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. </m:t>
                                </m:r>
                                <m:r>
                                  <a:rPr lang="en-HK" altLang="zh-HK" sz="2800" b="0" i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HK" altLang="zh-HK" sz="2800" b="0" i="1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altLang="zh-HK" sz="2800" b="0" i="1" smtClean="0">
                                        <a:latin typeface="+mj-lt"/>
                                        <a:ea typeface="新細明體" charset="-12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altLang="zh-HK" sz="2800" b="0" i="1" smtClean="0">
                                        <a:latin typeface="+mj-lt"/>
                                        <a:ea typeface="新細明體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altLang="zh-HK" sz="2800" b="0" i="1" smtClean="0">
                                    <a:latin typeface="+mj-lt"/>
                                    <a:ea typeface="新細明體" charset="-12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HK" altLang="zh-HK" sz="2800" b="0" i="1" smtClean="0"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altLang="zh-HK" sz="2800" b="0" i="1" smtClean="0">
                                        <a:latin typeface="+mj-lt"/>
                                        <a:ea typeface="新細明體" charset="-12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altLang="zh-HK" sz="2800" b="0" i="1" smtClean="0">
                                        <a:latin typeface="+mj-lt"/>
                                        <a:ea typeface="新細明體" charset="-12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altLang="zh-HK" sz="2800" b="0" i="1" smtClean="0">
                                    <a:latin typeface="+mj-lt"/>
                                    <a:ea typeface="新細明體" charset="-12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HK" altLang="zh-HK" sz="2800" b="0" i="0" smtClean="0">
                                    <a:latin typeface="+mj-lt"/>
                                    <a:ea typeface="新細明體" charset="-12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HK" altLang="zh-HK" sz="2800" b="0" i="0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otherwise</m:t>
                                </m:r>
                              </m:e>
                            </m:mr>
                          </m:m>
                          <m:r>
                            <a:rPr lang="en-HK" altLang="zh-HK" sz="2800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altLang="zh-HK" sz="2800" dirty="0" smtClean="0">
                  <a:ea typeface="新細明體" charset="-120"/>
                </a:endParaRPr>
              </a:p>
              <a:p>
                <a:endParaRPr lang="en-HK" altLang="zh-HK" sz="1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endParaRPr>
              </a:p>
              <a:p>
                <a:r>
                  <a:rPr lang="en-HK" altLang="zh-HK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Theorem</a:t>
                </a:r>
                <a:r>
                  <a:rPr lang="en-HK" altLang="zh-HK" sz="2800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. Any protocol 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  <m:t>𝐷𝑖𝑠𝑗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HK" altLang="zh-HK" sz="2800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problem needs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𝛺</m:t>
                    </m:r>
                    <m:d>
                      <m:d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</m:e>
                    </m:d>
                  </m:oMath>
                </a14:m>
                <a:r>
                  <a:rPr lang="en-HK" altLang="zh-HK" sz="2800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communication bits. </a:t>
                </a:r>
              </a:p>
              <a:p>
                <a:pPr lvl="1"/>
                <a:r>
                  <a:rPr lang="en-HK" altLang="zh-HK" sz="2400" i="1" dirty="0" smtClean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even for randomized protocols.</a:t>
                </a:r>
                <a:endParaRPr lang="en-US" altLang="zh-HK" sz="2400" i="1" dirty="0" smtClean="0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56577"/>
                <a:ext cx="8229600" cy="2269585"/>
              </a:xfrm>
              <a:blipFill rotWithShape="0">
                <a:blip r:embed="rId2"/>
                <a:stretch>
                  <a:fillRect l="-29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1352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𝐷𝑖𝑠</m:t>
                    </m:r>
                    <m:sSub>
                      <m:sSubPr>
                        <m:ctrlP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𝑗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135293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197437" y="1273162"/>
                <a:ext cx="1275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HK" altLang="zh-HK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HK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HK" altLang="zh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HK" altLang="zh-HK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37" y="1273162"/>
                <a:ext cx="127515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2"/>
            <a:endCxn id="5" idx="0"/>
          </p:cNvCxnSpPr>
          <p:nvPr/>
        </p:nvCxnSpPr>
        <p:spPr bwMode="auto">
          <a:xfrm>
            <a:off x="2835016" y="1642494"/>
            <a:ext cx="368669" cy="385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867400" y="1273162"/>
                <a:ext cx="127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  <m:r>
                        <a:rPr lang="en-HK" altLang="zh-HK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HK" altLang="zh-HK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HK" altLang="zh-HK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HK" altLang="zh-HK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273162"/>
                <a:ext cx="127855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2"/>
            <a:endCxn id="4" idx="0"/>
          </p:cNvCxnSpPr>
          <p:nvPr/>
        </p:nvCxnSpPr>
        <p:spPr bwMode="auto">
          <a:xfrm flipH="1">
            <a:off x="6138185" y="1642494"/>
            <a:ext cx="368493" cy="385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22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Reduction to verification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For two strings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both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bits, </a:t>
                </a:r>
              </a:p>
              <a:p>
                <a:pPr lvl="1"/>
                <a:r>
                  <a:rPr lang="en-HK" dirty="0" smtClean="0"/>
                  <a:t>as input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HK" altLang="zh-HK" sz="2400">
                            <a:latin typeface="Cambria Math" panose="02040503050406030204" pitchFamily="18" charset="0"/>
                            <a:ea typeface="新細明體" charset="-120"/>
                          </a:rPr>
                          <m:t>Disj</m:t>
                        </m:r>
                      </m:e>
                      <m:sub>
                        <m:r>
                          <a:rPr lang="en-HK" altLang="zh-HK" sz="2400" i="1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we map them to instance of Stable Matching</a:t>
                </a:r>
              </a:p>
              <a:p>
                <a:r>
                  <a:rPr lang="en-HK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b="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HK" b="0" dirty="0" smtClean="0"/>
              </a:p>
              <a:p>
                <a:r>
                  <a:rPr lang="en-HK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HK" dirty="0"/>
              </a:p>
              <a:p>
                <a:r>
                  <a:rPr lang="en-HK" b="0" dirty="0" smtClean="0"/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</m:oMath>
                </a14:m>
                <a:r>
                  <a:rPr lang="en-US" dirty="0" smtClean="0"/>
                  <a:t> is unstable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⇔∃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:r>
                  <a:rPr lang="en-HK" dirty="0" smtClean="0"/>
                  <a:t>  			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𝐷𝑖𝑠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Finding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The lower bound for finding a stable matching is similar, but a bit more technically involved.</a:t>
            </a:r>
          </a:p>
          <a:p>
            <a:endParaRPr lang="en-HK" dirty="0" smtClean="0"/>
          </a:p>
          <a:p>
            <a:r>
              <a:rPr lang="en-HK" dirty="0" smtClean="0"/>
              <a:t>Omitted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for Stable Matching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 bipartite matching is stable if no block pair exists.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Gale-Shapley algorithm finds a stable matching by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 smtClean="0"/>
                  <a:t> iterations.</a:t>
                </a:r>
              </a:p>
              <a:p>
                <a:pPr lvl="1"/>
                <a:r>
                  <a:rPr lang="en-HK" altLang="zh-HK" dirty="0" smtClean="0"/>
                  <a:t>This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altLang="zh-HK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HK" altLang="zh-HK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dirty="0" smtClean="0"/>
                  <a:t> complexity is necessary.</a:t>
                </a:r>
                <a:endParaRPr lang="en-US" altLang="zh-HK" dirty="0"/>
              </a:p>
              <a:p>
                <a:r>
                  <a:rPr lang="en-US" altLang="zh-HK" dirty="0" smtClean="0"/>
                  <a:t>Whichever side proposes finally get their best possible</a:t>
                </a:r>
                <a:r>
                  <a:rPr lang="en-US" altLang="zh-HK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Men’s Preference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Suppose a </a:t>
            </a:r>
            <a:r>
              <a:rPr lang="en-US" altLang="zh-HK" dirty="0" smtClean="0">
                <a:solidFill>
                  <a:srgbClr val="0000FF"/>
                </a:solidFill>
              </a:rPr>
              <a:t>man</a:t>
            </a:r>
            <a:r>
              <a:rPr lang="en-US" altLang="zh-HK" dirty="0" smtClean="0"/>
              <a:t> sees these </a:t>
            </a:r>
            <a:r>
              <a:rPr lang="en-US" altLang="zh-HK" dirty="0" smtClean="0">
                <a:solidFill>
                  <a:srgbClr val="FF00FF"/>
                </a:solidFill>
              </a:rPr>
              <a:t>women</a:t>
            </a:r>
            <a:r>
              <a:rPr lang="en-US" altLang="zh-HK" dirty="0" smtClean="0"/>
              <a:t>.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He has a </a:t>
            </a:r>
            <a:r>
              <a:rPr lang="en-US" altLang="zh-HK" dirty="0" smtClean="0">
                <a:solidFill>
                  <a:srgbClr val="FF0000"/>
                </a:solidFill>
              </a:rPr>
              <a:t>preference</a:t>
            </a:r>
            <a:r>
              <a:rPr lang="en-US" altLang="zh-HK" dirty="0" smtClean="0"/>
              <a:t> among them.</a:t>
            </a:r>
          </a:p>
          <a:p>
            <a:pPr lvl="1"/>
            <a:r>
              <a:rPr lang="en-US" altLang="zh-HK" dirty="0" smtClean="0"/>
              <a:t>What’s your preference list?</a:t>
            </a:r>
          </a:p>
          <a:p>
            <a:r>
              <a:rPr lang="en-US" altLang="zh-HK" dirty="0" smtClean="0"/>
              <a:t>Different </a:t>
            </a:r>
            <a:r>
              <a:rPr lang="en-US" altLang="zh-HK" dirty="0" smtClean="0">
                <a:solidFill>
                  <a:srgbClr val="0000FF"/>
                </a:solidFill>
              </a:rPr>
              <a:t>men</a:t>
            </a:r>
            <a:r>
              <a:rPr lang="en-US" altLang="zh-HK" dirty="0" smtClean="0"/>
              <a:t> may have different lists.</a:t>
            </a:r>
          </a:p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06728"/>
            <a:ext cx="177622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42469"/>
            <a:ext cx="1404937" cy="21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51736"/>
            <a:ext cx="1681805" cy="17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7267"/>
            <a:ext cx="1496178" cy="20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Women’s preference 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Women also have their preference lists.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Assume </a:t>
            </a:r>
            <a:r>
              <a:rPr lang="en-US" altLang="zh-HK" dirty="0"/>
              <a:t>no tie.</a:t>
            </a:r>
          </a:p>
          <a:p>
            <a:pPr lvl="1"/>
            <a:r>
              <a:rPr lang="en-US" altLang="zh-HK" dirty="0"/>
              <a:t>The general case can be handled similarly.</a:t>
            </a:r>
          </a:p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73023"/>
            <a:ext cx="1747837" cy="17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5397"/>
            <a:ext cx="1676400" cy="22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41268"/>
            <a:ext cx="1828800" cy="203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0167"/>
            <a:ext cx="1981343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4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ea typeface="宋体" pitchFamily="2" charset="-122"/>
              </a:rPr>
              <a:t>Setting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800" dirty="0" smtClean="0"/>
                  <a:t>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men</a:t>
                </a:r>
                <a:r>
                  <a:rPr lang="en-US" altLang="zh-HK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800" dirty="0" smtClean="0"/>
                  <a:t>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women</a:t>
                </a:r>
              </a:p>
              <a:p>
                <a:r>
                  <a:rPr lang="en-US" altLang="zh-HK" sz="2800" dirty="0" smtClean="0"/>
                  <a:t>Each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man</a:t>
                </a:r>
                <a:r>
                  <a:rPr lang="en-US" altLang="zh-HK" sz="2800" dirty="0" smtClean="0"/>
                  <a:t> has a preference list of all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women</a:t>
                </a:r>
              </a:p>
              <a:p>
                <a:r>
                  <a:rPr lang="en-US" altLang="zh-HK" sz="2800" dirty="0"/>
                  <a:t>Each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woman</a:t>
                </a:r>
                <a:r>
                  <a:rPr lang="en-US" altLang="zh-HK" sz="2800" dirty="0" smtClean="0"/>
                  <a:t> has </a:t>
                </a:r>
                <a:r>
                  <a:rPr lang="en-US" altLang="zh-HK" sz="2800" dirty="0"/>
                  <a:t>a preference list </a:t>
                </a:r>
                <a:r>
                  <a:rPr lang="en-US" altLang="zh-HK" sz="2800" dirty="0" smtClean="0"/>
                  <a:t>of all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men</a:t>
                </a:r>
              </a:p>
              <a:p>
                <a:r>
                  <a:rPr lang="en-US" altLang="zh-HK" sz="2800" dirty="0" smtClean="0"/>
                  <a:t>We want to match them.</a:t>
                </a:r>
                <a:endParaRPr lang="zh-HK" altLang="en-US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  <a:blipFill rotWithShape="1">
                <a:blip r:embed="rId3"/>
                <a:stretch>
                  <a:fillRect l="-444" t="-2762" b="-5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Straight Connector 4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Straight Connector 4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5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blipFill rotWithShape="1">
                <a:blip r:embed="rId4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blipFill rotWithShape="1">
                <a:blip r:embed="rId5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blipFill rotWithShape="1">
                <a:blip r:embed="rId7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blipFill rotWithShape="1">
                <a:blip r:embed="rId11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blipFill rotWithShape="1">
                <a:blip r:embed="rId12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3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  <p:bldP spid="65" grpId="0"/>
      <p:bldP spid="67" grpId="0" animBg="1"/>
      <p:bldP spid="68" grpId="0" animBg="1"/>
      <p:bldP spid="69" grpId="0"/>
      <p:bldP spid="70" grpId="0"/>
      <p:bldP spid="71" grpId="0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4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ea typeface="宋体" pitchFamily="2" charset="-122"/>
              </a:rPr>
              <a:t>Setting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altLang="zh-HK" sz="2800" b="0" i="0" dirty="0" smtClean="0"/>
                  <a:t>Consider this </a:t>
                </a:r>
                <a:r>
                  <a:rPr lang="en-HK" altLang="zh-HK" sz="2800" b="0" i="0" dirty="0" smtClean="0">
                    <a:solidFill>
                      <a:srgbClr val="FF0000"/>
                    </a:solidFill>
                  </a:rPr>
                  <a:t>matching</a:t>
                </a:r>
                <a:r>
                  <a:rPr lang="en-HK" altLang="zh-HK" sz="2800" b="0" i="0" dirty="0" smtClean="0"/>
                  <a:t>.</a:t>
                </a:r>
              </a:p>
              <a:p>
                <a:r>
                  <a:rPr lang="en-HK" altLang="zh-HK" sz="2800" dirty="0" smtClean="0"/>
                  <a:t>And this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HK" altLang="zh-HK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altLang="zh-HK" sz="28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HK" altLang="zh-HK" sz="2400" dirty="0" smtClean="0"/>
                  <a:t>is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altLang="zh-HK" sz="2400" dirty="0" smtClean="0"/>
                  <a:t>, but he likes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HK" altLang="zh-HK" sz="2400" dirty="0" smtClean="0"/>
                  <a:t>more.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altLang="zh-HK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/>
                  <a:t> </a:t>
                </a:r>
                <a:r>
                  <a:rPr lang="en-HK" altLang="zh-HK" sz="2400" dirty="0"/>
                  <a:t>is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altLang="zh-HK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altLang="zh-HK" sz="2400" dirty="0"/>
                  <a:t>, but </a:t>
                </a:r>
                <a:r>
                  <a:rPr lang="en-HK" altLang="zh-HK" sz="2400" dirty="0" smtClean="0"/>
                  <a:t>she </a:t>
                </a:r>
                <a:r>
                  <a:rPr lang="en-HK" altLang="zh-HK" sz="2400" dirty="0"/>
                  <a:t>likes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altLang="zh-HK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/>
                  <a:t> </a:t>
                </a:r>
                <a:r>
                  <a:rPr lang="en-HK" altLang="zh-HK" sz="2400" dirty="0"/>
                  <a:t>more</a:t>
                </a:r>
                <a:r>
                  <a:rPr lang="en-HK" altLang="zh-HK" sz="2400" dirty="0" smtClean="0"/>
                  <a:t>.</a:t>
                </a:r>
              </a:p>
              <a:p>
                <a:r>
                  <a:rPr lang="en-HK" altLang="zh-HK" sz="2800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800" dirty="0" smtClean="0"/>
                  <a:t> </a:t>
                </a:r>
                <a:r>
                  <a:rPr lang="en-HK" altLang="zh-HK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altLang="zh-H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800" dirty="0" smtClean="0"/>
                  <a:t> </a:t>
                </a:r>
                <a:r>
                  <a:rPr lang="en-HK" altLang="zh-HK" sz="2800" dirty="0" smtClean="0"/>
                  <a:t>meet one day?</a:t>
                </a:r>
                <a:endParaRPr lang="zh-HK" altLang="en-US" sz="2800" dirty="0"/>
              </a:p>
              <a:p>
                <a:pPr lvl="1"/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  <a:blipFill rotWithShape="0">
                <a:blip r:embed="rId3"/>
                <a:stretch>
                  <a:fillRect l="-296" t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Straight Connector 4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Straight Connector 4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5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blipFill rotWithShape="1">
                <a:blip r:embed="rId4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blipFill rotWithShape="1">
                <a:blip r:embed="rId5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blipFill rotWithShape="1">
                <a:blip r:embed="rId7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blipFill rotWithShape="1">
                <a:blip r:embed="rId11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blipFill rotWithShape="1">
                <a:blip r:embed="rId12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cxnSp>
        <p:nvCxnSpPr>
          <p:cNvPr id="5" name="Straight Connector 4"/>
          <p:cNvCxnSpPr>
            <a:stCxn id="67" idx="6"/>
            <a:endCxn id="77" idx="2"/>
          </p:cNvCxnSpPr>
          <p:nvPr/>
        </p:nvCxnSpPr>
        <p:spPr bwMode="auto">
          <a:xfrm>
            <a:off x="4038600" y="3845719"/>
            <a:ext cx="1066800" cy="6048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74" idx="6"/>
            <a:endCxn id="68" idx="2"/>
          </p:cNvCxnSpPr>
          <p:nvPr/>
        </p:nvCxnSpPr>
        <p:spPr bwMode="auto">
          <a:xfrm flipV="1">
            <a:off x="4038600" y="3845719"/>
            <a:ext cx="1066800" cy="6048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5" idx="6"/>
            <a:endCxn id="78" idx="2"/>
          </p:cNvCxnSpPr>
          <p:nvPr/>
        </p:nvCxnSpPr>
        <p:spPr bwMode="auto">
          <a:xfrm flipV="1">
            <a:off x="4038600" y="5050632"/>
            <a:ext cx="1066800" cy="9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76" idx="6"/>
            <a:endCxn id="79" idx="2"/>
          </p:cNvCxnSpPr>
          <p:nvPr/>
        </p:nvCxnSpPr>
        <p:spPr bwMode="auto">
          <a:xfrm>
            <a:off x="4038600" y="566023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85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  <p:bldP spid="65" grpId="0"/>
      <p:bldP spid="67" grpId="0" animBg="1"/>
      <p:bldP spid="68" grpId="0" animBg="1"/>
      <p:bldP spid="69" grpId="0"/>
      <p:bldP spid="70" grpId="0"/>
      <p:bldP spid="71" grpId="0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stability property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1"/>
                <a:ext cx="8153400" cy="2438400"/>
              </a:xfrm>
            </p:spPr>
            <p:txBody>
              <a:bodyPr/>
              <a:lstStyle/>
              <a:p>
                <a:r>
                  <a:rPr lang="en-US" altLang="zh-HK" sz="2800" dirty="0" smtClean="0"/>
                  <a:t>Suppose there are two couples with these preferences.</a:t>
                </a:r>
              </a:p>
              <a:p>
                <a:endParaRPr lang="en-US" altLang="zh-HK" sz="2800" dirty="0" smtClean="0"/>
              </a:p>
              <a:p>
                <a:endParaRPr lang="en-US" altLang="zh-HK" sz="2800" dirty="0"/>
              </a:p>
              <a:p>
                <a:endParaRPr lang="en-US" altLang="zh-HK" sz="2800" dirty="0" smtClean="0"/>
              </a:p>
              <a:p>
                <a:endParaRPr lang="en-US" altLang="zh-HK" sz="2800" dirty="0"/>
              </a:p>
              <a:p>
                <a:r>
                  <a:rPr lang="en-US" altLang="zh-HK" sz="2800" dirty="0" smtClean="0"/>
                  <a:t>The marriage is </a:t>
                </a:r>
                <a:r>
                  <a:rPr lang="en-US" altLang="zh-HK" sz="2800" dirty="0" smtClean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zh-HK" sz="2800" dirty="0" smtClean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 smtClean="0"/>
                  <a:t> like each other more than their currently assigned ones!</a:t>
                </a:r>
                <a:endParaRPr lang="zh-HK" alt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1"/>
                <a:ext cx="8153400" cy="2438400"/>
              </a:xfrm>
              <a:blipFill rotWithShape="1">
                <a:blip r:embed="rId3"/>
                <a:stretch>
                  <a:fillRect l="-448" t="-2500" b="-855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blipFill rotWithShape="1">
                <a:blip r:embed="rId9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blipFill rotWithShape="1">
                <a:blip r:embed="rId11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5" idx="5"/>
            <a:endCxn id="6" idx="1"/>
          </p:cNvCxnSpPr>
          <p:nvPr/>
        </p:nvCxnSpPr>
        <p:spPr bwMode="auto">
          <a:xfrm>
            <a:off x="4111776" y="32795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7"/>
            <a:endCxn id="7" idx="3"/>
          </p:cNvCxnSpPr>
          <p:nvPr/>
        </p:nvCxnSpPr>
        <p:spPr bwMode="auto">
          <a:xfrm flipV="1">
            <a:off x="4145114" y="32795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5" idx="6"/>
            <a:endCxn id="7" idx="2"/>
          </p:cNvCxnSpPr>
          <p:nvPr/>
        </p:nvCxnSpPr>
        <p:spPr bwMode="auto">
          <a:xfrm>
            <a:off x="4185008" y="31027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ttp://www.blackbiter.com/wp-content/uploads/2012/10/Sof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24" y="2362200"/>
            <a:ext cx="1241425" cy="11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hut.com/clip-arts/547/ugly-girl-cartoon-characters-54754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00" y="3538537"/>
            <a:ext cx="1135400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d2.whstatic.com/images/thumb/f/ff/Draw-a-Cute-Cartoon-Person-Step-14.jpg/670px-Draw-a-Cute-Cartoon-Person-Step-1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2" y="2514600"/>
            <a:ext cx="142098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mps.canstockphoto.com/can-stock-photo_csp1556407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478"/>
            <a:ext cx="974725" cy="12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15101</TotalTime>
  <Words>1767</Words>
  <Application>Microsoft Office PowerPoint</Application>
  <PresentationFormat>On-screen Show (4:3)</PresentationFormat>
  <Paragraphs>489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 Unicode MS</vt:lpstr>
      <vt:lpstr>新細明體</vt:lpstr>
      <vt:lpstr>宋体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Bipartite graph</vt:lpstr>
      <vt:lpstr>Matching, maximum matching</vt:lpstr>
      <vt:lpstr>Perfect matching</vt:lpstr>
      <vt:lpstr>Men’s Preference</vt:lpstr>
      <vt:lpstr>Women’s preference </vt:lpstr>
      <vt:lpstr>Setting </vt:lpstr>
      <vt:lpstr>Setting </vt:lpstr>
      <vt:lpstr>A stability property</vt:lpstr>
      <vt:lpstr>Stability</vt:lpstr>
      <vt:lpstr>Real applications</vt:lpstr>
      <vt:lpstr>Real applications</vt:lpstr>
      <vt:lpstr>More than one question</vt:lpstr>
      <vt:lpstr>Good news: Stable matchings always exist.</vt:lpstr>
      <vt:lpstr>Consider a simple dynamics</vt:lpstr>
      <vt:lpstr>Example</vt:lpstr>
      <vt:lpstr>Algorithm by an example</vt:lpstr>
      <vt:lpstr>Gale-Shapley (Deferred-Acceptance) Algorithm</vt:lpstr>
      <vt:lpstr>Analysis of the algorithm</vt:lpstr>
      <vt:lpstr>Some observations</vt:lpstr>
      <vt:lpstr>Time bound</vt:lpstr>
      <vt:lpstr>Correctness </vt:lpstr>
      <vt:lpstr>Correctness </vt:lpstr>
      <vt:lpstr>Some observations</vt:lpstr>
      <vt:lpstr>Women propose?</vt:lpstr>
      <vt:lpstr>Which stable matching is better?</vt:lpstr>
      <vt:lpstr>Stable Matching by G-S, men propose</vt:lpstr>
      <vt:lpstr>Proof</vt:lpstr>
      <vt:lpstr>Proof</vt:lpstr>
      <vt:lpstr>Proof</vt:lpstr>
      <vt:lpstr>How about women?</vt:lpstr>
      <vt:lpstr>Proof </vt:lpstr>
      <vt:lpstr>Who should propose?</vt:lpstr>
      <vt:lpstr>Next: Lower bounds</vt:lpstr>
      <vt:lpstr>Query</vt:lpstr>
      <vt:lpstr>Simulation by communication </vt:lpstr>
      <vt:lpstr>Recall: Communication complexity</vt:lpstr>
      <vt:lpstr>communication setting</vt:lpstr>
      <vt:lpstr>Algorithm to protocol</vt:lpstr>
      <vt:lpstr>Algorithm to protocol</vt:lpstr>
      <vt:lpstr>Lower bounds</vt:lpstr>
      <vt:lpstr>Lower bounds</vt:lpstr>
      <vt:lpstr>Recall: Communication complexity</vt:lpstr>
      <vt:lpstr>Reduction to verification</vt:lpstr>
      <vt:lpstr>Finding </vt:lpstr>
      <vt:lpstr>Summary for Stable Matching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237</cp:revision>
  <dcterms:created xsi:type="dcterms:W3CDTF">1601-01-01T00:00:00Z</dcterms:created>
  <dcterms:modified xsi:type="dcterms:W3CDTF">2015-10-20T13:17:58Z</dcterms:modified>
</cp:coreProperties>
</file>