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89" r:id="rId9"/>
    <p:sldId id="290" r:id="rId10"/>
    <p:sldId id="291" r:id="rId11"/>
    <p:sldId id="294" r:id="rId12"/>
    <p:sldId id="292" r:id="rId13"/>
    <p:sldId id="293" r:id="rId14"/>
    <p:sldId id="265" r:id="rId15"/>
    <p:sldId id="266" r:id="rId16"/>
    <p:sldId id="267" r:id="rId17"/>
    <p:sldId id="268" r:id="rId18"/>
    <p:sldId id="270" r:id="rId19"/>
    <p:sldId id="269" r:id="rId20"/>
    <p:sldId id="272" r:id="rId21"/>
    <p:sldId id="271" r:id="rId22"/>
    <p:sldId id="273" r:id="rId23"/>
    <p:sldId id="274" r:id="rId24"/>
    <p:sldId id="275" r:id="rId25"/>
    <p:sldId id="276" r:id="rId26"/>
    <p:sldId id="278" r:id="rId27"/>
    <p:sldId id="279" r:id="rId28"/>
    <p:sldId id="277" r:id="rId29"/>
    <p:sldId id="280" r:id="rId30"/>
    <p:sldId id="281" r:id="rId31"/>
    <p:sldId id="286" r:id="rId32"/>
    <p:sldId id="287" r:id="rId33"/>
    <p:sldId id="282" r:id="rId34"/>
    <p:sldId id="283" r:id="rId35"/>
    <p:sldId id="288" r:id="rId36"/>
    <p:sldId id="284" r:id="rId37"/>
    <p:sldId id="295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1" autoAdjust="0"/>
  </p:normalViewPr>
  <p:slideViewPr>
    <p:cSldViewPr>
      <p:cViewPr varScale="1">
        <p:scale>
          <a:sx n="125" d="100"/>
          <a:sy n="125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2AE24C-6A9B-41F1-BE35-88A97F961AF7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2906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DBF145-BD94-442E-BA52-6FC5152595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3EA2-06BA-4AA7-A0BF-0DA2AC358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B1A3-8A8E-41C4-A59D-C131F795B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8CE1B-76B9-401B-AB6C-0925C077D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713D-C838-4EE2-85B4-8D27C28F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D0B1-D2D7-4A69-9E07-3286EDF4B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640D-C475-4A25-901D-983BE64B6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0C95-DA30-4C65-AAAC-ADF89F515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77B4-024F-483D-866A-8F91DA95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2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E83C-2D0F-43C9-9A7E-6513D0691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8649-7333-440A-AE72-78F495400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2A74898-91CA-4D31-B536-696CEF034D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200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10.png"/><Relationship Id="rId5" Type="http://schemas.openxmlformats.org/officeDocument/2006/relationships/image" Target="../media/image34.jpe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10.png"/><Relationship Id="rId5" Type="http://schemas.openxmlformats.org/officeDocument/2006/relationships/image" Target="../media/image34.jpe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jpe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6: </a:t>
            </a:r>
            <a:r>
              <a:rPr lang="en-US" altLang="zh-HK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Algorithms for fair allocation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 (division of Cake </a:t>
            </a:r>
            <a:r>
              <a:rPr lang="en-US" dirty="0" smtClean="0"/>
              <a:t>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divides Cake </a:t>
                </a:r>
                <a:r>
                  <a:rPr lang="en-US" dirty="0"/>
                  <a:t>2 into three equal pieces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according to </a:t>
                </a:r>
                <a:r>
                  <a:rPr lang="en-US" dirty="0"/>
                  <a:t>his valuation. </a:t>
                </a:r>
                <a:endParaRPr lang="en-US" dirty="0" smtClean="0"/>
              </a:p>
              <a:p>
                <a:r>
                  <a:rPr lang="en-US" dirty="0" smtClean="0"/>
                  <a:t>Players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1,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choose the pieces of Cake 2, in </a:t>
                </a:r>
                <a:r>
                  <a:rPr lang="en-US" dirty="0" smtClean="0"/>
                  <a:t>that order</a:t>
                </a:r>
                <a:r>
                  <a:rPr lang="en-US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9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246024" y="2141220"/>
            <a:ext cx="6858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46024" y="3345180"/>
            <a:ext cx="6858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46024" y="4556760"/>
            <a:ext cx="6858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43000" y="1676400"/>
                <a:ext cx="891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cuts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76400"/>
                <a:ext cx="89184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54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145490" y="1676400"/>
                <a:ext cx="974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trims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490" y="1676400"/>
                <a:ext cx="97411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62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2289646" y="2438400"/>
            <a:ext cx="685800" cy="6934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9646" y="3345180"/>
            <a:ext cx="6858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9646" y="4556760"/>
            <a:ext cx="6858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89646" y="2141220"/>
            <a:ext cx="6858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Cake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695700" y="1568678"/>
                <a:ext cx="1680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choose cake 1</a:t>
                </a:r>
              </a:p>
              <a:p>
                <a:r>
                  <a:rPr lang="en-US" sz="1600" dirty="0" smtClean="0"/>
                  <a:t>(three cases)</a:t>
                </a:r>
                <a:endParaRPr lang="en-US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568678"/>
                <a:ext cx="168099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812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 bwMode="auto">
              <a:xfrm>
                <a:off x="3352800" y="2438400"/>
                <a:ext cx="685800" cy="6934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2438400"/>
                <a:ext cx="685800" cy="6934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 bwMode="auto">
              <a:xfrm>
                <a:off x="3352800" y="3345180"/>
                <a:ext cx="685800" cy="990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3345180"/>
                <a:ext cx="685800" cy="9906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 bwMode="auto">
              <a:xfrm>
                <a:off x="3352800" y="4556760"/>
                <a:ext cx="685800" cy="990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4556760"/>
                <a:ext cx="685800" cy="990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 bwMode="auto">
              <a:xfrm>
                <a:off x="4114800" y="2438400"/>
                <a:ext cx="685800" cy="6934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2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2438400"/>
                <a:ext cx="685800" cy="6934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 bwMode="auto">
              <a:xfrm>
                <a:off x="4114800" y="3345180"/>
                <a:ext cx="685800" cy="990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2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3345180"/>
                <a:ext cx="685800" cy="990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 bwMode="auto">
              <a:xfrm>
                <a:off x="4114800" y="4556760"/>
                <a:ext cx="685800" cy="990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4556760"/>
                <a:ext cx="685800" cy="9906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 bwMode="auto">
              <a:xfrm>
                <a:off x="4876800" y="2438400"/>
                <a:ext cx="685800" cy="6934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2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438400"/>
                <a:ext cx="685800" cy="6934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 bwMode="auto">
              <a:xfrm>
                <a:off x="4876800" y="3345180"/>
                <a:ext cx="685800" cy="990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2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3345180"/>
                <a:ext cx="685800" cy="9906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 bwMode="auto">
              <a:xfrm>
                <a:off x="4876800" y="4556760"/>
                <a:ext cx="685800" cy="990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4556760"/>
                <a:ext cx="685800" cy="990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 bwMode="auto">
          <a:xfrm>
            <a:off x="5943600" y="2141220"/>
            <a:ext cx="245523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733800" y="2892623"/>
                <a:ext cx="423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892623"/>
                <a:ext cx="42364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488180" y="2895600"/>
                <a:ext cx="423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80" y="2895600"/>
                <a:ext cx="423642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257800" y="2895600"/>
                <a:ext cx="423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895600"/>
                <a:ext cx="423642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657600" y="4038600"/>
                <a:ext cx="496803" cy="30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038600"/>
                <a:ext cx="496803" cy="3091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141997" y="4038600"/>
                <a:ext cx="496803" cy="30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97" y="4038600"/>
                <a:ext cx="496803" cy="3091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379997" y="5257800"/>
                <a:ext cx="496803" cy="30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97" y="5257800"/>
                <a:ext cx="496803" cy="3091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941820" y="1568678"/>
                <a:ext cx="1680997" cy="58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600" dirty="0" smtClean="0"/>
                  <a:t> choose cake 2</a:t>
                </a: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20" y="1568678"/>
                <a:ext cx="1680997" cy="586314"/>
              </a:xfrm>
              <a:prstGeom prst="rect">
                <a:avLst/>
              </a:prstGeom>
              <a:blipFill rotWithShape="1">
                <a:blip r:embed="rId16"/>
                <a:stretch>
                  <a:fillRect l="-2174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840575" y="1537803"/>
                <a:ext cx="1010405" cy="648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cuts</a:t>
                </a:r>
              </a:p>
              <a:p>
                <a:r>
                  <a:rPr lang="en-US" dirty="0" smtClean="0"/>
                  <a:t>cake 2</a:t>
                </a:r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75" y="1537803"/>
                <a:ext cx="1010405" cy="648063"/>
              </a:xfrm>
              <a:prstGeom prst="rect">
                <a:avLst/>
              </a:prstGeom>
              <a:blipFill rotWithShape="1">
                <a:blip r:embed="rId17"/>
                <a:stretch>
                  <a:fillRect l="-4819" t="-4673" r="-4819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 bwMode="auto">
          <a:xfrm>
            <a:off x="6252650" y="2141220"/>
            <a:ext cx="211677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518466" y="2141220"/>
            <a:ext cx="211677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Envy-freeness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division of Cake 1 is </a:t>
            </a:r>
            <a:r>
              <a:rPr lang="en-US" dirty="0" smtClean="0"/>
              <a:t>envy-free: </a:t>
            </a:r>
          </a:p>
          <a:p>
            <a:r>
              <a:rPr lang="en-US" dirty="0" smtClean="0"/>
              <a:t>Player </a:t>
            </a:r>
            <a:r>
              <a:rPr lang="en-US" dirty="0"/>
              <a:t>3 chooses </a:t>
            </a:r>
            <a:r>
              <a:rPr lang="en-US" dirty="0" smtClean="0"/>
              <a:t>first so he doesn’t envy others. </a:t>
            </a:r>
          </a:p>
          <a:p>
            <a:r>
              <a:rPr lang="en-US" dirty="0" smtClean="0"/>
              <a:t>Player </a:t>
            </a:r>
            <a:r>
              <a:rPr lang="en-US" dirty="0"/>
              <a:t>2 </a:t>
            </a:r>
            <a:r>
              <a:rPr lang="en-US" dirty="0" smtClean="0"/>
              <a:t>likes the </a:t>
            </a:r>
            <a:r>
              <a:rPr lang="en-US" dirty="0"/>
              <a:t>trimmed piece and another </a:t>
            </a:r>
            <a:r>
              <a:rPr lang="en-US" dirty="0" smtClean="0"/>
              <a:t>piece equally, both better than the third piece. Player 2 is </a:t>
            </a:r>
            <a:r>
              <a:rPr lang="en-US" dirty="0"/>
              <a:t>guaranteed to </a:t>
            </a:r>
            <a:r>
              <a:rPr lang="en-US" dirty="0" smtClean="0"/>
              <a:t>receive one </a:t>
            </a:r>
            <a:r>
              <a:rPr lang="en-US" dirty="0"/>
              <a:t>of these two </a:t>
            </a:r>
            <a:r>
              <a:rPr lang="en-US" dirty="0" smtClean="0"/>
              <a:t>pieces, thus doesn’t envy others.</a:t>
            </a:r>
            <a:endParaRPr lang="en-US" dirty="0"/>
          </a:p>
          <a:p>
            <a:r>
              <a:rPr lang="en-US" dirty="0" smtClean="0"/>
              <a:t>Player 1 </a:t>
            </a:r>
            <a:r>
              <a:rPr lang="en-US" dirty="0"/>
              <a:t>is indifferent judging the two </a:t>
            </a:r>
            <a:r>
              <a:rPr lang="en-US" dirty="0" smtClean="0"/>
              <a:t>untrimmed pieces </a:t>
            </a:r>
            <a:r>
              <a:rPr lang="en-US" dirty="0"/>
              <a:t>and indeed </a:t>
            </a:r>
            <a:r>
              <a:rPr lang="en-US" dirty="0" smtClean="0"/>
              <a:t>receives an </a:t>
            </a:r>
            <a:r>
              <a:rPr lang="en-US" dirty="0"/>
              <a:t>untrimmed piece.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Envy-freeness of Cake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goes first and hence </a:t>
                </a:r>
                <a:r>
                  <a:rPr lang="en-US" dirty="0" smtClean="0"/>
                  <a:t>does </a:t>
                </a:r>
                <a:r>
                  <a:rPr lang="en-US" dirty="0"/>
                  <a:t>not envy the </a:t>
                </a:r>
                <a:r>
                  <a:rPr lang="en-US" dirty="0" smtClean="0"/>
                  <a:t>others. </a:t>
                </a:r>
              </a:p>
              <a:p>
                <a:r>
                  <a:rPr lang="en-US" dirty="0" smtClean="0"/>
                  <a:t>Player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indifferent weighing </a:t>
                </a:r>
                <a:r>
                  <a:rPr lang="en-US" dirty="0"/>
                  <a:t>the three pieces of </a:t>
                </a:r>
                <a:r>
                  <a:rPr lang="en-US" dirty="0" smtClean="0"/>
                  <a:t>Cake 2, so he envies no one. </a:t>
                </a:r>
              </a:p>
              <a:p>
                <a:r>
                  <a:rPr lang="en-US" dirty="0" smtClean="0"/>
                  <a:t>Player </a:t>
                </a:r>
                <a:r>
                  <a:rPr lang="en-US" dirty="0"/>
                  <a:t>1 does not envy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: Player 1 chooses before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Player 1 doesn’t envy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: Even if T the whole  </a:t>
                </a:r>
                <a:r>
                  <a:rPr lang="en-US" dirty="0"/>
                  <a:t>Cake </a:t>
                </a:r>
                <a:r>
                  <a:rPr lang="en-US" dirty="0" smtClean="0"/>
                  <a:t>2, it’s just 1/3 according to Player 1’s valuation.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963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General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?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An algorithm using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recursion. </a:t>
                </a:r>
              </a:p>
              <a:p>
                <a:r>
                  <a:rPr lang="en-US" altLang="zh-HK" dirty="0" smtClean="0"/>
                  <a:t>Suppose </a:t>
                </a:r>
                <a:r>
                  <a:rPr lang="en-US" altLang="zh-HK" dirty="0" smtClean="0"/>
                  <a:t>that the people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altLang="zh-HK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 err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altLang="zh-HK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 err="1">
                            <a:latin typeface="Cambria Math"/>
                          </a:rPr>
                          <m:t>𝑛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HK" dirty="0" smtClean="0"/>
                  <a:t> divide the cake.</a:t>
                </a:r>
              </a:p>
              <a:p>
                <a:pPr lvl="1"/>
                <a:r>
                  <a:rPr lang="en-US" altLang="zh-HK" dirty="0" smtClean="0"/>
                  <a:t>How? Recursively. </a:t>
                </a:r>
              </a:p>
              <a:p>
                <a:r>
                  <a:rPr lang="en-US" altLang="zh-HK" dirty="0" smtClean="0"/>
                  <a:t>2.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 smtClean="0"/>
                  <a:t> comes.</a:t>
                </a:r>
              </a:p>
              <a:p>
                <a:pPr lvl="1"/>
                <a:r>
                  <a:rPr lang="en-US" altLang="zh-HK" dirty="0" smtClean="0"/>
                  <a:t>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altLang="zh-HK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 err="1">
                            <a:latin typeface="Cambria Math"/>
                          </a:rPr>
                          <m:t>𝑛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divides her share into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 equal pieces.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HK" dirty="0" smtClean="0"/>
                  <a:t>takes a largest piece from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altLang="zh-HK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 err="1">
                            <a:latin typeface="Cambria Math"/>
                          </a:rPr>
                          <m:t>𝑛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Let’s try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altLang="zh-HK" dirty="0" smtClean="0"/>
                  <a:t> on board.</a:t>
                </a:r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1750" b="-4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4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Fairness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Theorem.</a:t>
                </a:r>
                <a:r>
                  <a:rPr lang="en-US" altLang="zh-HK" dirty="0" smtClean="0"/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protocol is </a:t>
                </a:r>
                <a:r>
                  <a:rPr lang="en-US" altLang="zh-HK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fair</a:t>
                </a:r>
                <a:r>
                  <a:rPr lang="en-US" altLang="zh-H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 smtClean="0"/>
                  <a:t>Proof. </a:t>
                </a:r>
              </a:p>
              <a:p>
                <a:pPr lvl="1"/>
                <a:r>
                  <a:rPr lang="en-US" altLang="zh-HK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altLang="zh-HK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i="1" dirty="0" err="1">
                            <a:latin typeface="Cambria Math"/>
                          </a:rPr>
                          <m:t>𝑛</m:t>
                        </m:r>
                        <m:r>
                          <a:rPr lang="en-US" altLang="zh-HK" i="1" dirty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HK" dirty="0" smtClean="0"/>
                  <a:t>: each gets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 smtClean="0"/>
                  <a:t>: gets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HK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+⋯+</m:t>
                    </m:r>
                    <m:f>
                      <m:fPr>
                        <m:ctrlPr>
                          <a:rPr lang="en-US" altLang="zh-HK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altLang="zh-HK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altLang="zh-HK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zh-HK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 smtClean="0"/>
                  <a:t>’s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’s share in Step 1.</a:t>
                </a:r>
              </a:p>
              <a:p>
                <a:r>
                  <a:rPr lang="en-US" altLang="zh-HK" dirty="0" smtClean="0"/>
                  <a:t>Complexity? Let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dirty="0" smtClean="0"/>
                  <a:t> be the number of pieces.</a:t>
                </a:r>
              </a:p>
              <a:p>
                <a:pPr lvl="1"/>
                <a:r>
                  <a:rPr lang="en-US" altLang="zh-HK" dirty="0" smtClean="0"/>
                  <a:t>recursion: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−1)</m:t>
                    </m:r>
                  </m:oMath>
                </a14:m>
                <a:endParaRPr lang="en-US" altLang="zh-HK" dirty="0" smtClean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altLang="zh-HK" dirty="0" smtClean="0"/>
                  <a:t>Try a few examples for small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 to convince yourself.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</a:rPr>
                      <m:t>(1)=1</m:t>
                    </m:r>
                  </m:oMath>
                </a14:m>
                <a:r>
                  <a:rPr lang="en-US" altLang="zh-HK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!</m:t>
                    </m:r>
                  </m:oMath>
                </a14:m>
                <a:r>
                  <a:rPr lang="en-US" altLang="zh-HK" dirty="0" smtClean="0"/>
                  <a:t> for general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pPr lvl="2"/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48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5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Moving </a:t>
            </a:r>
            <a:r>
              <a:rPr lang="en-US" altLang="zh-HK" dirty="0"/>
              <a:t>Knife </a:t>
            </a:r>
            <a:r>
              <a:rPr lang="en-US" altLang="zh-HK" dirty="0" smtClean="0"/>
              <a:t>protocols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Dubins-Spanier</a:t>
                </a:r>
                <a:r>
                  <a:rPr lang="en-US" altLang="zh-HK" dirty="0"/>
                  <a:t>, </a:t>
                </a:r>
                <a:r>
                  <a:rPr lang="en-US" altLang="zh-HK" dirty="0" smtClean="0"/>
                  <a:t>1961</a:t>
                </a:r>
              </a:p>
              <a:p>
                <a:pPr lvl="1"/>
                <a:r>
                  <a:rPr lang="en-US" altLang="zh-HK" dirty="0" smtClean="0"/>
                  <a:t>Continuously </a:t>
                </a:r>
                <a:r>
                  <a:rPr lang="en-US" altLang="zh-HK" dirty="0"/>
                  <a:t>move a knife </a:t>
                </a:r>
                <a:r>
                  <a:rPr lang="en-US" altLang="zh-HK" dirty="0" smtClean="0"/>
                  <a:t>from left to right.</a:t>
                </a:r>
                <a:endParaRPr lang="en-US" altLang="zh-HK" dirty="0"/>
              </a:p>
              <a:p>
                <a:r>
                  <a:rPr lang="en-US" altLang="zh-HK" dirty="0" smtClean="0"/>
                  <a:t>1. A player yells </a:t>
                </a:r>
                <a:r>
                  <a:rPr lang="en-US" altLang="zh-HK" dirty="0"/>
                  <a:t>out "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STOP</a:t>
                </a:r>
                <a:r>
                  <a:rPr lang="en-US" altLang="zh-HK" dirty="0"/>
                  <a:t>" as soon as knife has passed </a:t>
                </a:r>
                <a:r>
                  <a:rPr lang="en-US" altLang="zh-HK" dirty="0" smtClean="0"/>
                  <a:t>over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1/</m:t>
                    </m:r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of the </a:t>
                </a:r>
                <a:r>
                  <a:rPr lang="en-US" altLang="zh-HK" dirty="0" smtClean="0"/>
                  <a:t>cake </a:t>
                </a:r>
              </a:p>
              <a:p>
                <a:pPr lvl="1"/>
                <a:r>
                  <a:rPr lang="en-US" altLang="zh-HK" dirty="0" smtClean="0"/>
                  <a:t>by her measure.</a:t>
                </a:r>
                <a:endParaRPr lang="en-US" altLang="zh-HK" dirty="0"/>
              </a:p>
              <a:p>
                <a:r>
                  <a:rPr lang="en-US" altLang="zh-HK" dirty="0" smtClean="0"/>
                  <a:t>2. The </a:t>
                </a:r>
                <a:r>
                  <a:rPr lang="en-US" altLang="zh-HK" dirty="0"/>
                  <a:t>player that yelled out is assigned that </a:t>
                </a:r>
                <a:r>
                  <a:rPr lang="en-US" altLang="zh-HK" dirty="0" smtClean="0"/>
                  <a:t>piece. (And she is out of the game;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  <m:r>
                      <a:rPr lang="en-US" altLang="zh-HK" b="0" i="1" smtClean="0">
                        <a:latin typeface="Cambria Math"/>
                      </a:rPr>
                      <m:t>←</m:t>
                    </m:r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  <m:r>
                      <a:rPr lang="en-US" altLang="zh-HK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.)</a:t>
                </a:r>
              </a:p>
              <a:p>
                <a:pPr lvl="1"/>
                <a:r>
                  <a:rPr lang="en-US" altLang="zh-HK" dirty="0" smtClean="0"/>
                  <a:t>break tie arbitrarily </a:t>
                </a:r>
              </a:p>
              <a:p>
                <a:r>
                  <a:rPr lang="en-US" altLang="zh-HK" dirty="0" smtClean="0"/>
                  <a:t>3. The </a:t>
                </a:r>
                <a:r>
                  <a:rPr lang="en-US" altLang="zh-HK" dirty="0"/>
                  <a:t>procedure </a:t>
                </a:r>
                <a:r>
                  <a:rPr lang="en-US" altLang="zh-HK" dirty="0" smtClean="0"/>
                  <a:t>continues until all get a piece.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8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Fairness and complexity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Theorem.</a:t>
                </a:r>
                <a:r>
                  <a:rPr lang="en-US" altLang="zh-HK" dirty="0" smtClean="0"/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protocol is fair.</a:t>
                </a:r>
              </a:p>
              <a:p>
                <a:r>
                  <a:rPr lang="en-US" altLang="zh-HK" dirty="0"/>
                  <a:t>Proof. </a:t>
                </a: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For the first who yells out: she gets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1/</m:t>
                    </m:r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For the rest: each things that the remaining part has value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HK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 people divide it.</a:t>
                </a:r>
              </a:p>
              <a:p>
                <a:pPr lvl="2"/>
                <a:r>
                  <a:rPr lang="en-US" altLang="zh-HK" dirty="0" smtClean="0"/>
                  <a:t>Recursively: each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altLang="zh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f>
                      <m:fPr>
                        <m:ctrlPr>
                          <a:rPr lang="en-US" altLang="zh-HK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altLang="zh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Complexity? </a:t>
                </a:r>
              </a:p>
              <a:p>
                <a:pPr lvl="1"/>
                <a:r>
                  <a:rPr lang="en-US" altLang="zh-HK" dirty="0" smtClean="0"/>
                  <a:t>Only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 cuts into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 pieces.</a:t>
                </a:r>
              </a:p>
              <a:p>
                <a:pPr lvl="1"/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Resource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The previous example of cake cutting is to allocate </a:t>
            </a:r>
            <a:r>
              <a:rPr lang="en-HK" dirty="0" smtClean="0">
                <a:solidFill>
                  <a:srgbClr val="FF0000"/>
                </a:solidFill>
              </a:rPr>
              <a:t>divisible</a:t>
            </a:r>
            <a:r>
              <a:rPr lang="en-HK" dirty="0" smtClean="0"/>
              <a:t> resource. </a:t>
            </a:r>
          </a:p>
          <a:p>
            <a:r>
              <a:rPr lang="en-HK" dirty="0" smtClean="0"/>
              <a:t>Similar examples include time, memory on a computer, </a:t>
            </a:r>
            <a:r>
              <a:rPr lang="en-HK" dirty="0" smtClean="0"/>
              <a:t>etc.</a:t>
            </a:r>
            <a:endParaRPr lang="en-HK" dirty="0" smtClean="0"/>
          </a:p>
          <a:p>
            <a:r>
              <a:rPr lang="en-HK" dirty="0" smtClean="0"/>
              <a:t>But sometimes resources are </a:t>
            </a:r>
            <a:r>
              <a:rPr lang="en-HK" dirty="0" smtClean="0">
                <a:solidFill>
                  <a:srgbClr val="FF0000"/>
                </a:solidFill>
              </a:rPr>
              <a:t>indivisible</a:t>
            </a:r>
            <a:r>
              <a:rPr lang="en-HK" dirty="0" smtClean="0"/>
              <a:t>.</a:t>
            </a:r>
          </a:p>
          <a:p>
            <a:pPr lvl="1"/>
            <a:r>
              <a:rPr lang="en-HK" dirty="0" smtClean="0"/>
              <a:t>Pictures, cars, … in heritage. </a:t>
            </a:r>
          </a:p>
          <a:p>
            <a:pPr lvl="1"/>
            <a:r>
              <a:rPr lang="en-HK" dirty="0" smtClean="0"/>
              <a:t>Baby, house, … in a divorce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8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Assignment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82963"/>
                <a:ext cx="8229600" cy="27479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4 students just came to HK and they found an apartment with 4 rooms.</a:t>
                </a:r>
              </a:p>
              <a:p>
                <a:pPr lvl="1"/>
                <a:r>
                  <a:rPr lang="en-US" altLang="zh-CN" dirty="0" smtClean="0"/>
                  <a:t>Total rent for the apartment is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dirty="0" smtClean="0"/>
              </a:p>
              <a:p>
                <a:r>
                  <a:rPr lang="en-HK" dirty="0" smtClean="0"/>
                  <a:t>They need to decide </a:t>
                </a:r>
              </a:p>
              <a:p>
                <a:pPr lvl="1"/>
                <a:r>
                  <a:rPr lang="en-HK" dirty="0" smtClean="0"/>
                  <a:t>who lives in which room</a:t>
                </a:r>
              </a:p>
              <a:p>
                <a:pPr lvl="1"/>
                <a:r>
                  <a:rPr lang="en-HK" dirty="0" smtClean="0"/>
                  <a:t>and pays how much</a:t>
                </a:r>
              </a:p>
              <a:p>
                <a:pPr lvl="1"/>
                <a:endParaRPr lang="en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82963"/>
                <a:ext cx="8229600" cy="2747962"/>
              </a:xfrm>
              <a:blipFill rotWithShape="0">
                <a:blip r:embed="rId2"/>
                <a:stretch>
                  <a:fillRect l="-593" t="-4656" r="-2963" b="-4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026" name="Picture 2" descr="http://static.apple.nextmedia.com/images/apple-photos/apple/20110302/large/IMG0000083_B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77813"/>
            <a:ext cx="51625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Resource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General goals:</a:t>
            </a:r>
          </a:p>
          <a:p>
            <a:endParaRPr lang="en-HK" dirty="0"/>
          </a:p>
          <a:p>
            <a:pPr lvl="1"/>
            <a:r>
              <a:rPr lang="en-HK" dirty="0" smtClean="0"/>
              <a:t>Maximize social welfare.</a:t>
            </a:r>
          </a:p>
          <a:p>
            <a:endParaRPr lang="en-HK" dirty="0"/>
          </a:p>
          <a:p>
            <a:pPr lvl="1"/>
            <a:r>
              <a:rPr lang="en-HK" dirty="0" smtClean="0"/>
              <a:t>Fairness.</a:t>
            </a:r>
          </a:p>
          <a:p>
            <a:endParaRPr lang="en-HK" dirty="0"/>
          </a:p>
          <a:p>
            <a:pPr lvl="1"/>
            <a:r>
              <a:rPr lang="en-HK" dirty="0" smtClean="0"/>
              <a:t>Stability.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2963"/>
            <a:ext cx="8229600" cy="2747962"/>
          </a:xfrm>
        </p:spPr>
        <p:txBody>
          <a:bodyPr>
            <a:normAutofit/>
          </a:bodyPr>
          <a:lstStyle/>
          <a:p>
            <a:r>
              <a:rPr lang="en-HK" altLang="zh-CN" dirty="0" smtClean="0"/>
              <a:t>Note that each person has a different valuation of the four rooms.</a:t>
            </a:r>
          </a:p>
          <a:p>
            <a:pPr lvl="1"/>
            <a:r>
              <a:rPr lang="en-HK" dirty="0" smtClean="0"/>
              <a:t>Someone prefers a large room with private bathroom.</a:t>
            </a:r>
          </a:p>
          <a:p>
            <a:pPr lvl="1"/>
            <a:r>
              <a:rPr lang="en-HK" dirty="0" smtClean="0"/>
              <a:t>Someone prefers small room with low price.</a:t>
            </a:r>
          </a:p>
          <a:p>
            <a:pPr lvl="1"/>
            <a:endParaRPr lang="en-H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026" name="Picture 2" descr="http://static.apple.nextmedia.com/images/apple-photos/apple/20110302/large/IMG0000083_B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77813"/>
            <a:ext cx="51625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General setup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 smtClean="0"/>
                  <a:t> people </a:t>
                </a:r>
              </a:p>
              <a:p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 smtClean="0"/>
                  <a:t> items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person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’s valuation of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Solution: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is a matching assigning </a:t>
                </a:r>
                <a:r>
                  <a:rPr lang="en-US" dirty="0"/>
                  <a:t>item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to person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the price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  <a:blipFill rotWithShape="1">
                <a:blip r:embed="rId2"/>
                <a:stretch>
                  <a:fillRect l="-1122" t="-1750" b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2050" name="Picture 2" descr="http://images.clipartpanda.com/celebrity-clipart-4ibKrLA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34" y="1447800"/>
            <a:ext cx="838200" cy="8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assroomclipart.com/images/gallery/Clipart/Faces/TN_boy_smiling_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67" y="2647564"/>
            <a:ext cx="793067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M/Q/Q/u/5/n/boy-fac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5022"/>
            <a:ext cx="835918" cy="9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ambsongs.co.nz/Puppets%20Graphics/Boy%20face%201%20col%20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8144"/>
            <a:ext cx="830303" cy="7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.shia-labeouf.biz/2015/08/16/searched-term-bedroom-cartoon-l-f394cfd2b6ec51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03400"/>
            <a:ext cx="125761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noonoab.ir/assets/js/admin/uploaded/2013/06/5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65522"/>
            <a:ext cx="1257609" cy="7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rig09.deviantart.net/7fa8/f/2008/331/5/0/505b1aaa19bf5d1a3e63456f27d859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47282"/>
            <a:ext cx="1257609" cy="8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.shia-labeouf.biz/2015/08/25/cartoon-bedroom-on-ji039s-bedroom-where-she-tries-to-teenage-rehab-her-l-16f901cadc709d2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92120"/>
            <a:ext cx="1216025" cy="7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  <a:endCxn id="2060" idx="1"/>
          </p:cNvCxnSpPr>
          <p:nvPr/>
        </p:nvCxnSpPr>
        <p:spPr bwMode="auto">
          <a:xfrm flipV="1">
            <a:off x="5924134" y="1892338"/>
            <a:ext cx="1162466" cy="31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2052" idx="3"/>
            <a:endCxn id="2062" idx="1"/>
          </p:cNvCxnSpPr>
          <p:nvPr/>
        </p:nvCxnSpPr>
        <p:spPr bwMode="auto">
          <a:xfrm>
            <a:off x="5924134" y="3119052"/>
            <a:ext cx="11624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054" idx="3"/>
            <a:endCxn id="2064" idx="1"/>
          </p:cNvCxnSpPr>
          <p:nvPr/>
        </p:nvCxnSpPr>
        <p:spPr bwMode="auto">
          <a:xfrm>
            <a:off x="5941318" y="4347811"/>
            <a:ext cx="11452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058" idx="3"/>
            <a:endCxn id="2066" idx="1"/>
          </p:cNvCxnSpPr>
          <p:nvPr/>
        </p:nvCxnSpPr>
        <p:spPr bwMode="auto">
          <a:xfrm flipV="1">
            <a:off x="5935703" y="5567860"/>
            <a:ext cx="1150897" cy="3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2050" idx="3"/>
            <a:endCxn id="2064" idx="1"/>
          </p:cNvCxnSpPr>
          <p:nvPr/>
        </p:nvCxnSpPr>
        <p:spPr bwMode="auto">
          <a:xfrm>
            <a:off x="5924134" y="1895441"/>
            <a:ext cx="1162466" cy="2452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050" idx="3"/>
            <a:endCxn id="2062" idx="1"/>
          </p:cNvCxnSpPr>
          <p:nvPr/>
        </p:nvCxnSpPr>
        <p:spPr bwMode="auto">
          <a:xfrm>
            <a:off x="5924134" y="1895441"/>
            <a:ext cx="1162466" cy="122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050" idx="3"/>
            <a:endCxn id="2066" idx="1"/>
          </p:cNvCxnSpPr>
          <p:nvPr/>
        </p:nvCxnSpPr>
        <p:spPr bwMode="auto">
          <a:xfrm>
            <a:off x="5924134" y="1895441"/>
            <a:ext cx="1162466" cy="3672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052" idx="3"/>
            <a:endCxn id="2066" idx="1"/>
          </p:cNvCxnSpPr>
          <p:nvPr/>
        </p:nvCxnSpPr>
        <p:spPr bwMode="auto">
          <a:xfrm>
            <a:off x="5924134" y="3119052"/>
            <a:ext cx="1162466" cy="24488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054" idx="3"/>
            <a:endCxn id="2066" idx="1"/>
          </p:cNvCxnSpPr>
          <p:nvPr/>
        </p:nvCxnSpPr>
        <p:spPr bwMode="auto">
          <a:xfrm>
            <a:off x="5941318" y="4347811"/>
            <a:ext cx="1145282" cy="12200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2058" idx="3"/>
            <a:endCxn id="2064" idx="1"/>
          </p:cNvCxnSpPr>
          <p:nvPr/>
        </p:nvCxnSpPr>
        <p:spPr bwMode="auto">
          <a:xfrm flipV="1">
            <a:off x="5935703" y="4347811"/>
            <a:ext cx="1150897" cy="1223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2058" idx="3"/>
            <a:endCxn id="2062" idx="1"/>
          </p:cNvCxnSpPr>
          <p:nvPr/>
        </p:nvCxnSpPr>
        <p:spPr bwMode="auto">
          <a:xfrm flipV="1">
            <a:off x="5935703" y="3119052"/>
            <a:ext cx="1150897" cy="2451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2058" idx="3"/>
            <a:endCxn id="2060" idx="1"/>
          </p:cNvCxnSpPr>
          <p:nvPr/>
        </p:nvCxnSpPr>
        <p:spPr bwMode="auto">
          <a:xfrm flipV="1">
            <a:off x="5935703" y="1892338"/>
            <a:ext cx="1150897" cy="367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054" idx="3"/>
            <a:endCxn id="2060" idx="1"/>
          </p:cNvCxnSpPr>
          <p:nvPr/>
        </p:nvCxnSpPr>
        <p:spPr bwMode="auto">
          <a:xfrm flipV="1">
            <a:off x="5941318" y="1892338"/>
            <a:ext cx="1145282" cy="245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2054" idx="3"/>
            <a:endCxn id="2062" idx="1"/>
          </p:cNvCxnSpPr>
          <p:nvPr/>
        </p:nvCxnSpPr>
        <p:spPr bwMode="auto">
          <a:xfrm flipV="1">
            <a:off x="5941318" y="3119052"/>
            <a:ext cx="1145282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52" idx="3"/>
            <a:endCxn id="2060" idx="1"/>
          </p:cNvCxnSpPr>
          <p:nvPr/>
        </p:nvCxnSpPr>
        <p:spPr bwMode="auto">
          <a:xfrm flipV="1">
            <a:off x="5924134" y="1892338"/>
            <a:ext cx="1162466" cy="1226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2052" idx="3"/>
            <a:endCxn id="2064" idx="1"/>
          </p:cNvCxnSpPr>
          <p:nvPr/>
        </p:nvCxnSpPr>
        <p:spPr bwMode="auto">
          <a:xfrm>
            <a:off x="5924134" y="3119052"/>
            <a:ext cx="1162466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62196" y="1289537"/>
                <a:ext cx="703526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96" y="1289537"/>
                <a:ext cx="703526" cy="410753"/>
              </a:xfrm>
              <a:prstGeom prst="rect">
                <a:avLst/>
              </a:prstGeom>
              <a:blipFill rotWithShape="0">
                <a:blip r:embed="rId11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HK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blipFill rotWithShape="0">
                <a:blip r:embed="rId1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3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General setup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</p:spPr>
            <p:txBody>
              <a:bodyPr/>
              <a:lstStyle/>
              <a:p>
                <a:r>
                  <a:rPr lang="en-HK" dirty="0" smtClean="0"/>
                  <a:t>Solution: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is a matching assigning </a:t>
                </a:r>
                <a:r>
                  <a:rPr lang="en-US" dirty="0"/>
                  <a:t>item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to person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the price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Person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’s utility: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  <a:blipFill rotWithShape="1">
                <a:blip r:embed="rId2"/>
                <a:stretch>
                  <a:fillRect l="-1122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2050" name="Picture 2" descr="http://images.clipartpanda.com/celebrity-clipart-4ibKrLA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34" y="1447800"/>
            <a:ext cx="838200" cy="8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assroomclipart.com/images/gallery/Clipart/Faces/TN_boy_smiling_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67" y="2647564"/>
            <a:ext cx="793067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M/Q/Q/u/5/n/boy-fac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5022"/>
            <a:ext cx="835918" cy="9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ambsongs.co.nz/Puppets%20Graphics/Boy%20face%201%20col%20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8144"/>
            <a:ext cx="830303" cy="7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.shia-labeouf.biz/2015/08/16/searched-term-bedroom-cartoon-l-f394cfd2b6ec51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03400"/>
            <a:ext cx="125761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noonoab.ir/assets/js/admin/uploaded/2013/06/5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65522"/>
            <a:ext cx="1257609" cy="7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rig09.deviantart.net/7fa8/f/2008/331/5/0/505b1aaa19bf5d1a3e63456f27d859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47282"/>
            <a:ext cx="1257609" cy="8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.shia-labeouf.biz/2015/08/25/cartoon-bedroom-on-ji039s-bedroom-where-she-tries-to-teenage-rehab-her-l-16f901cadc709d2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92120"/>
            <a:ext cx="1216025" cy="7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  <a:endCxn id="2060" idx="1"/>
          </p:cNvCxnSpPr>
          <p:nvPr/>
        </p:nvCxnSpPr>
        <p:spPr bwMode="auto">
          <a:xfrm flipV="1">
            <a:off x="5924134" y="1892338"/>
            <a:ext cx="1162466" cy="31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2052" idx="3"/>
            <a:endCxn id="2062" idx="1"/>
          </p:cNvCxnSpPr>
          <p:nvPr/>
        </p:nvCxnSpPr>
        <p:spPr bwMode="auto">
          <a:xfrm>
            <a:off x="5924134" y="3119052"/>
            <a:ext cx="11624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054" idx="3"/>
            <a:endCxn id="2064" idx="1"/>
          </p:cNvCxnSpPr>
          <p:nvPr/>
        </p:nvCxnSpPr>
        <p:spPr bwMode="auto">
          <a:xfrm>
            <a:off x="5941318" y="4347811"/>
            <a:ext cx="11452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058" idx="3"/>
            <a:endCxn id="2066" idx="1"/>
          </p:cNvCxnSpPr>
          <p:nvPr/>
        </p:nvCxnSpPr>
        <p:spPr bwMode="auto">
          <a:xfrm flipV="1">
            <a:off x="5935703" y="5567860"/>
            <a:ext cx="1150897" cy="3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2050" idx="3"/>
            <a:endCxn id="2064" idx="1"/>
          </p:cNvCxnSpPr>
          <p:nvPr/>
        </p:nvCxnSpPr>
        <p:spPr bwMode="auto">
          <a:xfrm>
            <a:off x="5924134" y="1895441"/>
            <a:ext cx="1162466" cy="2452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050" idx="3"/>
            <a:endCxn id="2062" idx="1"/>
          </p:cNvCxnSpPr>
          <p:nvPr/>
        </p:nvCxnSpPr>
        <p:spPr bwMode="auto">
          <a:xfrm>
            <a:off x="5924134" y="1895441"/>
            <a:ext cx="1162466" cy="122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050" idx="3"/>
            <a:endCxn id="2066" idx="1"/>
          </p:cNvCxnSpPr>
          <p:nvPr/>
        </p:nvCxnSpPr>
        <p:spPr bwMode="auto">
          <a:xfrm>
            <a:off x="5924134" y="1895441"/>
            <a:ext cx="1162466" cy="3672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052" idx="3"/>
            <a:endCxn id="2066" idx="1"/>
          </p:cNvCxnSpPr>
          <p:nvPr/>
        </p:nvCxnSpPr>
        <p:spPr bwMode="auto">
          <a:xfrm>
            <a:off x="5924134" y="3119052"/>
            <a:ext cx="1162466" cy="24488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054" idx="3"/>
            <a:endCxn id="2066" idx="1"/>
          </p:cNvCxnSpPr>
          <p:nvPr/>
        </p:nvCxnSpPr>
        <p:spPr bwMode="auto">
          <a:xfrm>
            <a:off x="5941318" y="4347811"/>
            <a:ext cx="1145282" cy="12200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2058" idx="3"/>
            <a:endCxn id="2064" idx="1"/>
          </p:cNvCxnSpPr>
          <p:nvPr/>
        </p:nvCxnSpPr>
        <p:spPr bwMode="auto">
          <a:xfrm flipV="1">
            <a:off x="5935703" y="4347811"/>
            <a:ext cx="1150897" cy="1223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2058" idx="3"/>
            <a:endCxn id="2062" idx="1"/>
          </p:cNvCxnSpPr>
          <p:nvPr/>
        </p:nvCxnSpPr>
        <p:spPr bwMode="auto">
          <a:xfrm flipV="1">
            <a:off x="5935703" y="3119052"/>
            <a:ext cx="1150897" cy="2451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2058" idx="3"/>
            <a:endCxn id="2060" idx="1"/>
          </p:cNvCxnSpPr>
          <p:nvPr/>
        </p:nvCxnSpPr>
        <p:spPr bwMode="auto">
          <a:xfrm flipV="1">
            <a:off x="5935703" y="1892338"/>
            <a:ext cx="1150897" cy="367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054" idx="3"/>
            <a:endCxn id="2060" idx="1"/>
          </p:cNvCxnSpPr>
          <p:nvPr/>
        </p:nvCxnSpPr>
        <p:spPr bwMode="auto">
          <a:xfrm flipV="1">
            <a:off x="5941318" y="1892338"/>
            <a:ext cx="1145282" cy="245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2054" idx="3"/>
            <a:endCxn id="2062" idx="1"/>
          </p:cNvCxnSpPr>
          <p:nvPr/>
        </p:nvCxnSpPr>
        <p:spPr bwMode="auto">
          <a:xfrm flipV="1">
            <a:off x="5941318" y="3119052"/>
            <a:ext cx="1145282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52" idx="3"/>
            <a:endCxn id="2060" idx="1"/>
          </p:cNvCxnSpPr>
          <p:nvPr/>
        </p:nvCxnSpPr>
        <p:spPr bwMode="auto">
          <a:xfrm flipV="1">
            <a:off x="5924134" y="1892338"/>
            <a:ext cx="1162466" cy="1226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2052" idx="3"/>
            <a:endCxn id="2064" idx="1"/>
          </p:cNvCxnSpPr>
          <p:nvPr/>
        </p:nvCxnSpPr>
        <p:spPr bwMode="auto">
          <a:xfrm>
            <a:off x="5924134" y="3119052"/>
            <a:ext cx="1162466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blipFill rotWithShape="1">
                <a:blip r:embed="rId11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HK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blipFill rotWithShape="0">
                <a:blip r:embed="rId1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3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General setup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HK" dirty="0" smtClean="0"/>
                  <a:t>Person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’s utility: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The solution is </a:t>
                </a:r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envy-free</a:t>
                </a:r>
                <a:r>
                  <a:rPr lang="en-HK" dirty="0" smtClean="0"/>
                  <a:t> if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Everyone </a:t>
                </a:r>
                <a:r>
                  <a:rPr lang="en-HK" dirty="0" smtClean="0"/>
                  <a:t>is happy</a:t>
                </a:r>
              </a:p>
              <a:p>
                <a:pPr lvl="1"/>
                <a:r>
                  <a:rPr lang="en-HK" dirty="0" smtClean="0"/>
                  <a:t>and secretly </a:t>
                </a:r>
                <a:r>
                  <a:rPr lang="en-HK" dirty="0" smtClean="0"/>
                  <a:t>thinks </a:t>
                </a:r>
                <a:r>
                  <a:rPr lang="en-HK" dirty="0" smtClean="0"/>
                  <a:t>that </a:t>
                </a:r>
                <a:r>
                  <a:rPr lang="en-HK" dirty="0" smtClean="0"/>
                  <a:t>all others </a:t>
                </a:r>
                <a:r>
                  <a:rPr lang="en-HK" dirty="0" smtClean="0"/>
                  <a:t>are dumb ass</a:t>
                </a:r>
                <a:r>
                  <a:rPr lang="en-HK" dirty="0" smtClean="0"/>
                  <a:t>!</a:t>
                </a:r>
                <a:endParaRPr lang="en-HK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  <a:blipFill rotWithShape="1">
                <a:blip r:embed="rId2"/>
                <a:stretch>
                  <a:fillRect l="-1122" t="-2826" r="-2104" b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2050" name="Picture 2" descr="http://images.clipartpanda.com/celebrity-clipart-4ibKrLA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34" y="1447800"/>
            <a:ext cx="838200" cy="8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assroomclipart.com/images/gallery/Clipart/Faces/TN_boy_smiling_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67" y="2647564"/>
            <a:ext cx="793067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M/Q/Q/u/5/n/boy-fac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5022"/>
            <a:ext cx="835918" cy="9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ambsongs.co.nz/Puppets%20Graphics/Boy%20face%201%20col%20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8144"/>
            <a:ext cx="830303" cy="7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.shia-labeouf.biz/2015/08/16/searched-term-bedroom-cartoon-l-f394cfd2b6ec51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03400"/>
            <a:ext cx="125761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noonoab.ir/assets/js/admin/uploaded/2013/06/5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65522"/>
            <a:ext cx="1257609" cy="7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rig09.deviantart.net/7fa8/f/2008/331/5/0/505b1aaa19bf5d1a3e63456f27d859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47282"/>
            <a:ext cx="1257609" cy="8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.shia-labeouf.biz/2015/08/25/cartoon-bedroom-on-ji039s-bedroom-where-she-tries-to-teenage-rehab-her-l-16f901cadc709d2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92120"/>
            <a:ext cx="1216025" cy="7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  <a:endCxn id="2060" idx="1"/>
          </p:cNvCxnSpPr>
          <p:nvPr/>
        </p:nvCxnSpPr>
        <p:spPr bwMode="auto">
          <a:xfrm flipV="1">
            <a:off x="5924134" y="1892338"/>
            <a:ext cx="1162466" cy="31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2052" idx="3"/>
            <a:endCxn id="2062" idx="1"/>
          </p:cNvCxnSpPr>
          <p:nvPr/>
        </p:nvCxnSpPr>
        <p:spPr bwMode="auto">
          <a:xfrm>
            <a:off x="5924134" y="3119052"/>
            <a:ext cx="11624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054" idx="3"/>
            <a:endCxn id="2064" idx="1"/>
          </p:cNvCxnSpPr>
          <p:nvPr/>
        </p:nvCxnSpPr>
        <p:spPr bwMode="auto">
          <a:xfrm>
            <a:off x="5941318" y="4347811"/>
            <a:ext cx="11452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058" idx="3"/>
            <a:endCxn id="2066" idx="1"/>
          </p:cNvCxnSpPr>
          <p:nvPr/>
        </p:nvCxnSpPr>
        <p:spPr bwMode="auto">
          <a:xfrm flipV="1">
            <a:off x="5935703" y="5567860"/>
            <a:ext cx="1150897" cy="3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2050" idx="3"/>
            <a:endCxn id="2064" idx="1"/>
          </p:cNvCxnSpPr>
          <p:nvPr/>
        </p:nvCxnSpPr>
        <p:spPr bwMode="auto">
          <a:xfrm>
            <a:off x="5924134" y="1895441"/>
            <a:ext cx="1162466" cy="2452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050" idx="3"/>
            <a:endCxn id="2062" idx="1"/>
          </p:cNvCxnSpPr>
          <p:nvPr/>
        </p:nvCxnSpPr>
        <p:spPr bwMode="auto">
          <a:xfrm>
            <a:off x="5924134" y="1895441"/>
            <a:ext cx="1162466" cy="122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050" idx="3"/>
            <a:endCxn id="2066" idx="1"/>
          </p:cNvCxnSpPr>
          <p:nvPr/>
        </p:nvCxnSpPr>
        <p:spPr bwMode="auto">
          <a:xfrm>
            <a:off x="5924134" y="1895441"/>
            <a:ext cx="1162466" cy="3672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052" idx="3"/>
            <a:endCxn id="2066" idx="1"/>
          </p:cNvCxnSpPr>
          <p:nvPr/>
        </p:nvCxnSpPr>
        <p:spPr bwMode="auto">
          <a:xfrm>
            <a:off x="5924134" y="3119052"/>
            <a:ext cx="1162466" cy="24488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054" idx="3"/>
            <a:endCxn id="2066" idx="1"/>
          </p:cNvCxnSpPr>
          <p:nvPr/>
        </p:nvCxnSpPr>
        <p:spPr bwMode="auto">
          <a:xfrm>
            <a:off x="5941318" y="4347811"/>
            <a:ext cx="1145282" cy="12200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2058" idx="3"/>
            <a:endCxn id="2064" idx="1"/>
          </p:cNvCxnSpPr>
          <p:nvPr/>
        </p:nvCxnSpPr>
        <p:spPr bwMode="auto">
          <a:xfrm flipV="1">
            <a:off x="5935703" y="4347811"/>
            <a:ext cx="1150897" cy="1223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2058" idx="3"/>
            <a:endCxn id="2062" idx="1"/>
          </p:cNvCxnSpPr>
          <p:nvPr/>
        </p:nvCxnSpPr>
        <p:spPr bwMode="auto">
          <a:xfrm flipV="1">
            <a:off x="5935703" y="3119052"/>
            <a:ext cx="1150897" cy="2451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2058" idx="3"/>
            <a:endCxn id="2060" idx="1"/>
          </p:cNvCxnSpPr>
          <p:nvPr/>
        </p:nvCxnSpPr>
        <p:spPr bwMode="auto">
          <a:xfrm flipV="1">
            <a:off x="5935703" y="1892338"/>
            <a:ext cx="1150897" cy="367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054" idx="3"/>
            <a:endCxn id="2060" idx="1"/>
          </p:cNvCxnSpPr>
          <p:nvPr/>
        </p:nvCxnSpPr>
        <p:spPr bwMode="auto">
          <a:xfrm flipV="1">
            <a:off x="5941318" y="1892338"/>
            <a:ext cx="1145282" cy="245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2054" idx="3"/>
            <a:endCxn id="2062" idx="1"/>
          </p:cNvCxnSpPr>
          <p:nvPr/>
        </p:nvCxnSpPr>
        <p:spPr bwMode="auto">
          <a:xfrm flipV="1">
            <a:off x="5941318" y="3119052"/>
            <a:ext cx="1145282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52" idx="3"/>
            <a:endCxn id="2060" idx="1"/>
          </p:cNvCxnSpPr>
          <p:nvPr/>
        </p:nvCxnSpPr>
        <p:spPr bwMode="auto">
          <a:xfrm flipV="1">
            <a:off x="5924134" y="1892338"/>
            <a:ext cx="1162466" cy="1226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2052" idx="3"/>
            <a:endCxn id="2064" idx="1"/>
          </p:cNvCxnSpPr>
          <p:nvPr/>
        </p:nvCxnSpPr>
        <p:spPr bwMode="auto">
          <a:xfrm>
            <a:off x="5924134" y="3119052"/>
            <a:ext cx="1162466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blipFill rotWithShape="1">
                <a:blip r:embed="rId11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HK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blipFill rotWithShape="0">
                <a:blip r:embed="rId1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1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General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30725"/>
          </a:xfrm>
        </p:spPr>
        <p:txBody>
          <a:bodyPr>
            <a:normAutofit lnSpcReduction="10000"/>
          </a:bodyPr>
          <a:lstStyle/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Does there exist an envy-free solution</a:t>
            </a:r>
            <a:r>
              <a:rPr lang="en-HK" i="1" dirty="0" smtClean="0"/>
              <a:t>?</a:t>
            </a:r>
          </a:p>
          <a:p>
            <a:pPr lvl="1"/>
            <a:r>
              <a:rPr lang="en-HK" dirty="0" smtClean="0"/>
              <a:t>Sounds too good to be true.</a:t>
            </a:r>
          </a:p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If there exists envy-free solutions, can we find one efficiently?</a:t>
            </a:r>
          </a:p>
          <a:p>
            <a:pPr lvl="1"/>
            <a:r>
              <a:rPr lang="en-HK" dirty="0" smtClean="0"/>
              <a:t>Seems pretty hard…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2050" name="Picture 2" descr="http://images.clipartpanda.com/celebrity-clipart-4ibKrLA6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34" y="1447800"/>
            <a:ext cx="838200" cy="8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assroomclipart.com/images/gallery/Clipart/Faces/TN_boy_smiling_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67" y="2647564"/>
            <a:ext cx="793067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M/Q/Q/u/5/n/boy-fac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5022"/>
            <a:ext cx="835918" cy="9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ambsongs.co.nz/Puppets%20Graphics/Boy%20face%201%20col%20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8144"/>
            <a:ext cx="830303" cy="7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.shia-labeouf.biz/2015/08/16/searched-term-bedroom-cartoon-l-f394cfd2b6ec51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03400"/>
            <a:ext cx="125761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noonoab.ir/assets/js/admin/uploaded/2013/06/5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65522"/>
            <a:ext cx="1257609" cy="7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rig09.deviantart.net/7fa8/f/2008/331/5/0/505b1aaa19bf5d1a3e63456f27d859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47282"/>
            <a:ext cx="1257609" cy="8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.shia-labeouf.biz/2015/08/25/cartoon-bedroom-on-ji039s-bedroom-where-she-tries-to-teenage-rehab-her-l-16f901cadc709d2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92120"/>
            <a:ext cx="1216025" cy="7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  <a:endCxn id="2060" idx="1"/>
          </p:cNvCxnSpPr>
          <p:nvPr/>
        </p:nvCxnSpPr>
        <p:spPr bwMode="auto">
          <a:xfrm flipV="1">
            <a:off x="5924134" y="1892338"/>
            <a:ext cx="1162466" cy="31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2052" idx="3"/>
            <a:endCxn id="2062" idx="1"/>
          </p:cNvCxnSpPr>
          <p:nvPr/>
        </p:nvCxnSpPr>
        <p:spPr bwMode="auto">
          <a:xfrm>
            <a:off x="5924134" y="3119052"/>
            <a:ext cx="11624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054" idx="3"/>
            <a:endCxn id="2064" idx="1"/>
          </p:cNvCxnSpPr>
          <p:nvPr/>
        </p:nvCxnSpPr>
        <p:spPr bwMode="auto">
          <a:xfrm>
            <a:off x="5941318" y="4347811"/>
            <a:ext cx="11452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058" idx="3"/>
            <a:endCxn id="2066" idx="1"/>
          </p:cNvCxnSpPr>
          <p:nvPr/>
        </p:nvCxnSpPr>
        <p:spPr bwMode="auto">
          <a:xfrm flipV="1">
            <a:off x="5935703" y="5567860"/>
            <a:ext cx="1150897" cy="3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2050" idx="3"/>
            <a:endCxn id="2064" idx="1"/>
          </p:cNvCxnSpPr>
          <p:nvPr/>
        </p:nvCxnSpPr>
        <p:spPr bwMode="auto">
          <a:xfrm>
            <a:off x="5924134" y="1895441"/>
            <a:ext cx="1162466" cy="2452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050" idx="3"/>
            <a:endCxn id="2062" idx="1"/>
          </p:cNvCxnSpPr>
          <p:nvPr/>
        </p:nvCxnSpPr>
        <p:spPr bwMode="auto">
          <a:xfrm>
            <a:off x="5924134" y="1895441"/>
            <a:ext cx="1162466" cy="122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050" idx="3"/>
            <a:endCxn id="2066" idx="1"/>
          </p:cNvCxnSpPr>
          <p:nvPr/>
        </p:nvCxnSpPr>
        <p:spPr bwMode="auto">
          <a:xfrm>
            <a:off x="5924134" y="1895441"/>
            <a:ext cx="1162466" cy="3672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052" idx="3"/>
            <a:endCxn id="2066" idx="1"/>
          </p:cNvCxnSpPr>
          <p:nvPr/>
        </p:nvCxnSpPr>
        <p:spPr bwMode="auto">
          <a:xfrm>
            <a:off x="5924134" y="3119052"/>
            <a:ext cx="1162466" cy="24488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054" idx="3"/>
            <a:endCxn id="2066" idx="1"/>
          </p:cNvCxnSpPr>
          <p:nvPr/>
        </p:nvCxnSpPr>
        <p:spPr bwMode="auto">
          <a:xfrm>
            <a:off x="5941318" y="4347811"/>
            <a:ext cx="1145282" cy="12200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2058" idx="3"/>
            <a:endCxn id="2064" idx="1"/>
          </p:cNvCxnSpPr>
          <p:nvPr/>
        </p:nvCxnSpPr>
        <p:spPr bwMode="auto">
          <a:xfrm flipV="1">
            <a:off x="5935703" y="4347811"/>
            <a:ext cx="1150897" cy="1223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2058" idx="3"/>
            <a:endCxn id="2062" idx="1"/>
          </p:cNvCxnSpPr>
          <p:nvPr/>
        </p:nvCxnSpPr>
        <p:spPr bwMode="auto">
          <a:xfrm flipV="1">
            <a:off x="5935703" y="3119052"/>
            <a:ext cx="1150897" cy="2451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2058" idx="3"/>
            <a:endCxn id="2060" idx="1"/>
          </p:cNvCxnSpPr>
          <p:nvPr/>
        </p:nvCxnSpPr>
        <p:spPr bwMode="auto">
          <a:xfrm flipV="1">
            <a:off x="5935703" y="1892338"/>
            <a:ext cx="1150897" cy="367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054" idx="3"/>
            <a:endCxn id="2060" idx="1"/>
          </p:cNvCxnSpPr>
          <p:nvPr/>
        </p:nvCxnSpPr>
        <p:spPr bwMode="auto">
          <a:xfrm flipV="1">
            <a:off x="5941318" y="1892338"/>
            <a:ext cx="1145282" cy="245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2054" idx="3"/>
            <a:endCxn id="2062" idx="1"/>
          </p:cNvCxnSpPr>
          <p:nvPr/>
        </p:nvCxnSpPr>
        <p:spPr bwMode="auto">
          <a:xfrm flipV="1">
            <a:off x="5941318" y="3119052"/>
            <a:ext cx="1145282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52" idx="3"/>
            <a:endCxn id="2060" idx="1"/>
          </p:cNvCxnSpPr>
          <p:nvPr/>
        </p:nvCxnSpPr>
        <p:spPr bwMode="auto">
          <a:xfrm flipV="1">
            <a:off x="5924134" y="1892338"/>
            <a:ext cx="1162466" cy="1226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2052" idx="3"/>
            <a:endCxn id="2064" idx="1"/>
          </p:cNvCxnSpPr>
          <p:nvPr/>
        </p:nvCxnSpPr>
        <p:spPr bwMode="auto">
          <a:xfrm>
            <a:off x="5924134" y="3119052"/>
            <a:ext cx="1162466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blipFill rotWithShape="1">
                <a:blip r:embed="rId10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HK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blipFill rotWithShape="0">
                <a:blip r:embed="rId11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84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General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30725"/>
          </a:xfrm>
        </p:spPr>
        <p:txBody>
          <a:bodyPr>
            <a:normAutofit/>
          </a:bodyPr>
          <a:lstStyle/>
          <a:p>
            <a:r>
              <a:rPr lang="en-HK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Does there exist an envy-free solution</a:t>
            </a:r>
            <a:r>
              <a:rPr lang="en-HK" i="1" dirty="0"/>
              <a:t>?</a:t>
            </a:r>
          </a:p>
          <a:p>
            <a:pPr lvl="1"/>
            <a:r>
              <a:rPr lang="en-HK" dirty="0" smtClean="0">
                <a:solidFill>
                  <a:srgbClr val="FF0000"/>
                </a:solidFill>
              </a:rPr>
              <a:t>Yes</a:t>
            </a:r>
            <a:r>
              <a:rPr lang="en-HK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HK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If there exists envy-free solutions, can we find one efficiently?</a:t>
            </a:r>
          </a:p>
          <a:p>
            <a:pPr lvl="1"/>
            <a:r>
              <a:rPr lang="en-HK" dirty="0" smtClean="0">
                <a:solidFill>
                  <a:srgbClr val="FF0000"/>
                </a:solidFill>
              </a:rPr>
              <a:t>Yes</a:t>
            </a:r>
            <a:r>
              <a:rPr lang="en-HK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2050" name="Picture 2" descr="http://images.clipartpanda.com/celebrity-clipart-4ibKrLA6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34" y="1447800"/>
            <a:ext cx="838200" cy="8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assroomclipart.com/images/gallery/Clipart/Faces/TN_boy_smiling_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67" y="2647564"/>
            <a:ext cx="793067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M/Q/Q/u/5/n/boy-fac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5022"/>
            <a:ext cx="835918" cy="9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ambsongs.co.nz/Puppets%20Graphics/Boy%20face%201%20col%20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8144"/>
            <a:ext cx="830303" cy="7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.shia-labeouf.biz/2015/08/16/searched-term-bedroom-cartoon-l-f394cfd2b6ec51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03400"/>
            <a:ext cx="125761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noonoab.ir/assets/js/admin/uploaded/2013/06/5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65522"/>
            <a:ext cx="1257609" cy="7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rig09.deviantart.net/7fa8/f/2008/331/5/0/505b1aaa19bf5d1a3e63456f27d859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47282"/>
            <a:ext cx="1257609" cy="8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.shia-labeouf.biz/2015/08/25/cartoon-bedroom-on-ji039s-bedroom-where-she-tries-to-teenage-rehab-her-l-16f901cadc709d2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92120"/>
            <a:ext cx="1216025" cy="7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  <a:endCxn id="2060" idx="1"/>
          </p:cNvCxnSpPr>
          <p:nvPr/>
        </p:nvCxnSpPr>
        <p:spPr bwMode="auto">
          <a:xfrm flipV="1">
            <a:off x="5924134" y="1892338"/>
            <a:ext cx="1162466" cy="31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2052" idx="3"/>
            <a:endCxn id="2062" idx="1"/>
          </p:cNvCxnSpPr>
          <p:nvPr/>
        </p:nvCxnSpPr>
        <p:spPr bwMode="auto">
          <a:xfrm>
            <a:off x="5924134" y="3119052"/>
            <a:ext cx="11624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054" idx="3"/>
            <a:endCxn id="2064" idx="1"/>
          </p:cNvCxnSpPr>
          <p:nvPr/>
        </p:nvCxnSpPr>
        <p:spPr bwMode="auto">
          <a:xfrm>
            <a:off x="5941318" y="4347811"/>
            <a:ext cx="11452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058" idx="3"/>
            <a:endCxn id="2066" idx="1"/>
          </p:cNvCxnSpPr>
          <p:nvPr/>
        </p:nvCxnSpPr>
        <p:spPr bwMode="auto">
          <a:xfrm flipV="1">
            <a:off x="5935703" y="5567860"/>
            <a:ext cx="1150897" cy="3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2050" idx="3"/>
            <a:endCxn id="2064" idx="1"/>
          </p:cNvCxnSpPr>
          <p:nvPr/>
        </p:nvCxnSpPr>
        <p:spPr bwMode="auto">
          <a:xfrm>
            <a:off x="5924134" y="1895441"/>
            <a:ext cx="1162466" cy="2452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050" idx="3"/>
            <a:endCxn id="2062" idx="1"/>
          </p:cNvCxnSpPr>
          <p:nvPr/>
        </p:nvCxnSpPr>
        <p:spPr bwMode="auto">
          <a:xfrm>
            <a:off x="5924134" y="1895441"/>
            <a:ext cx="1162466" cy="122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050" idx="3"/>
            <a:endCxn id="2066" idx="1"/>
          </p:cNvCxnSpPr>
          <p:nvPr/>
        </p:nvCxnSpPr>
        <p:spPr bwMode="auto">
          <a:xfrm>
            <a:off x="5924134" y="1895441"/>
            <a:ext cx="1162466" cy="3672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052" idx="3"/>
            <a:endCxn id="2066" idx="1"/>
          </p:cNvCxnSpPr>
          <p:nvPr/>
        </p:nvCxnSpPr>
        <p:spPr bwMode="auto">
          <a:xfrm>
            <a:off x="5924134" y="3119052"/>
            <a:ext cx="1162466" cy="24488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054" idx="3"/>
            <a:endCxn id="2066" idx="1"/>
          </p:cNvCxnSpPr>
          <p:nvPr/>
        </p:nvCxnSpPr>
        <p:spPr bwMode="auto">
          <a:xfrm>
            <a:off x="5941318" y="4347811"/>
            <a:ext cx="1145282" cy="12200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2058" idx="3"/>
            <a:endCxn id="2064" idx="1"/>
          </p:cNvCxnSpPr>
          <p:nvPr/>
        </p:nvCxnSpPr>
        <p:spPr bwMode="auto">
          <a:xfrm flipV="1">
            <a:off x="5935703" y="4347811"/>
            <a:ext cx="1150897" cy="1223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2058" idx="3"/>
            <a:endCxn id="2062" idx="1"/>
          </p:cNvCxnSpPr>
          <p:nvPr/>
        </p:nvCxnSpPr>
        <p:spPr bwMode="auto">
          <a:xfrm flipV="1">
            <a:off x="5935703" y="3119052"/>
            <a:ext cx="1150897" cy="2451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2058" idx="3"/>
            <a:endCxn id="2060" idx="1"/>
          </p:cNvCxnSpPr>
          <p:nvPr/>
        </p:nvCxnSpPr>
        <p:spPr bwMode="auto">
          <a:xfrm flipV="1">
            <a:off x="5935703" y="1892338"/>
            <a:ext cx="1150897" cy="367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054" idx="3"/>
            <a:endCxn id="2060" idx="1"/>
          </p:cNvCxnSpPr>
          <p:nvPr/>
        </p:nvCxnSpPr>
        <p:spPr bwMode="auto">
          <a:xfrm flipV="1">
            <a:off x="5941318" y="1892338"/>
            <a:ext cx="1145282" cy="245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2054" idx="3"/>
            <a:endCxn id="2062" idx="1"/>
          </p:cNvCxnSpPr>
          <p:nvPr/>
        </p:nvCxnSpPr>
        <p:spPr bwMode="auto">
          <a:xfrm flipV="1">
            <a:off x="5941318" y="3119052"/>
            <a:ext cx="1145282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52" idx="3"/>
            <a:endCxn id="2060" idx="1"/>
          </p:cNvCxnSpPr>
          <p:nvPr/>
        </p:nvCxnSpPr>
        <p:spPr bwMode="auto">
          <a:xfrm flipV="1">
            <a:off x="5924134" y="1892338"/>
            <a:ext cx="1162466" cy="1226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2052" idx="3"/>
            <a:endCxn id="2064" idx="1"/>
          </p:cNvCxnSpPr>
          <p:nvPr/>
        </p:nvCxnSpPr>
        <p:spPr bwMode="auto">
          <a:xfrm>
            <a:off x="5924134" y="3119052"/>
            <a:ext cx="1162466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blipFill rotWithShape="1">
                <a:blip r:embed="rId10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HK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blipFill rotWithShape="0">
                <a:blip r:embed="rId11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3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General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30725"/>
          </a:xfrm>
        </p:spPr>
        <p:txBody>
          <a:bodyPr>
            <a:normAutofit/>
          </a:bodyPr>
          <a:lstStyle/>
          <a:p>
            <a:r>
              <a:rPr lang="en-HK" dirty="0" smtClean="0">
                <a:solidFill>
                  <a:schemeClr val="bg1">
                    <a:lumMod val="85000"/>
                  </a:schemeClr>
                </a:solidFill>
              </a:rPr>
              <a:t>Question 1: Does there exist an envy-free solution?</a:t>
            </a:r>
          </a:p>
          <a:p>
            <a:pPr lvl="1"/>
            <a:r>
              <a:rPr lang="en-HK" dirty="0" smtClean="0">
                <a:solidFill>
                  <a:schemeClr val="bg1">
                    <a:lumMod val="85000"/>
                  </a:schemeClr>
                </a:solidFill>
              </a:rPr>
              <a:t>Yes!</a:t>
            </a:r>
          </a:p>
          <a:p>
            <a:r>
              <a:rPr lang="en-HK" dirty="0" smtClean="0">
                <a:solidFill>
                  <a:schemeClr val="bg1">
                    <a:lumMod val="85000"/>
                  </a:schemeClr>
                </a:solidFill>
              </a:rPr>
              <a:t>Question 2: If there exists envy-free solutions, can we find one efficiently?</a:t>
            </a:r>
          </a:p>
          <a:p>
            <a:pPr lvl="1"/>
            <a:r>
              <a:rPr lang="en-HK" dirty="0" smtClean="0">
                <a:solidFill>
                  <a:schemeClr val="bg1">
                    <a:lumMod val="85000"/>
                  </a:schemeClr>
                </a:solidFill>
              </a:rPr>
              <a:t>Yes!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2050" name="Picture 2" descr="http://images.clipartpanda.com/celebrity-clipart-4ibKrLA6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34" y="1447800"/>
            <a:ext cx="838200" cy="8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assroomclipart.com/images/gallery/Clipart/Faces/TN_boy_smiling_fac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67" y="2647564"/>
            <a:ext cx="793067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M/Q/Q/u/5/n/boy-face-md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5022"/>
            <a:ext cx="835918" cy="9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ambsongs.co.nz/Puppets%20Graphics/Boy%20face%201%20col%20icon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8144"/>
            <a:ext cx="830303" cy="7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.shia-labeouf.biz/2015/08/16/searched-term-bedroom-cartoon-l-f394cfd2b6ec518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03400"/>
            <a:ext cx="125761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noonoab.ir/assets/js/admin/uploaded/2013/06/581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65522"/>
            <a:ext cx="1257609" cy="7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rig09.deviantart.net/7fa8/f/2008/331/5/0/505b1aaa19bf5d1a3e63456f27d859ac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47282"/>
            <a:ext cx="1257609" cy="8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.shia-labeouf.biz/2015/08/25/cartoon-bedroom-on-ji039s-bedroom-where-she-tries-to-teenage-rehab-her-l-16f901cadc709d2d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92120"/>
            <a:ext cx="1216025" cy="7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  <a:endCxn id="2060" idx="1"/>
          </p:cNvCxnSpPr>
          <p:nvPr/>
        </p:nvCxnSpPr>
        <p:spPr bwMode="auto">
          <a:xfrm flipV="1">
            <a:off x="5924134" y="1892338"/>
            <a:ext cx="1162466" cy="31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2052" idx="3"/>
            <a:endCxn id="2062" idx="1"/>
          </p:cNvCxnSpPr>
          <p:nvPr/>
        </p:nvCxnSpPr>
        <p:spPr bwMode="auto">
          <a:xfrm>
            <a:off x="5924134" y="3119052"/>
            <a:ext cx="11624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054" idx="3"/>
            <a:endCxn id="2064" idx="1"/>
          </p:cNvCxnSpPr>
          <p:nvPr/>
        </p:nvCxnSpPr>
        <p:spPr bwMode="auto">
          <a:xfrm>
            <a:off x="5941318" y="4347811"/>
            <a:ext cx="11452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058" idx="3"/>
            <a:endCxn id="2066" idx="1"/>
          </p:cNvCxnSpPr>
          <p:nvPr/>
        </p:nvCxnSpPr>
        <p:spPr bwMode="auto">
          <a:xfrm flipV="1">
            <a:off x="5935703" y="5567860"/>
            <a:ext cx="1150897" cy="3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2050" idx="3"/>
            <a:endCxn id="2064" idx="1"/>
          </p:cNvCxnSpPr>
          <p:nvPr/>
        </p:nvCxnSpPr>
        <p:spPr bwMode="auto">
          <a:xfrm>
            <a:off x="5924134" y="1895441"/>
            <a:ext cx="1162466" cy="2452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050" idx="3"/>
            <a:endCxn id="2062" idx="1"/>
          </p:cNvCxnSpPr>
          <p:nvPr/>
        </p:nvCxnSpPr>
        <p:spPr bwMode="auto">
          <a:xfrm>
            <a:off x="5924134" y="1895441"/>
            <a:ext cx="1162466" cy="122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050" idx="3"/>
            <a:endCxn id="2066" idx="1"/>
          </p:cNvCxnSpPr>
          <p:nvPr/>
        </p:nvCxnSpPr>
        <p:spPr bwMode="auto">
          <a:xfrm>
            <a:off x="5924134" y="1895441"/>
            <a:ext cx="1162466" cy="3672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052" idx="3"/>
            <a:endCxn id="2066" idx="1"/>
          </p:cNvCxnSpPr>
          <p:nvPr/>
        </p:nvCxnSpPr>
        <p:spPr bwMode="auto">
          <a:xfrm>
            <a:off x="5924134" y="3119052"/>
            <a:ext cx="1162466" cy="24488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2054" idx="3"/>
            <a:endCxn id="2066" idx="1"/>
          </p:cNvCxnSpPr>
          <p:nvPr/>
        </p:nvCxnSpPr>
        <p:spPr bwMode="auto">
          <a:xfrm>
            <a:off x="5941318" y="4347811"/>
            <a:ext cx="1145282" cy="12200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2058" idx="3"/>
            <a:endCxn id="2064" idx="1"/>
          </p:cNvCxnSpPr>
          <p:nvPr/>
        </p:nvCxnSpPr>
        <p:spPr bwMode="auto">
          <a:xfrm flipV="1">
            <a:off x="5935703" y="4347811"/>
            <a:ext cx="1150897" cy="1223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2058" idx="3"/>
            <a:endCxn id="2062" idx="1"/>
          </p:cNvCxnSpPr>
          <p:nvPr/>
        </p:nvCxnSpPr>
        <p:spPr bwMode="auto">
          <a:xfrm flipV="1">
            <a:off x="5935703" y="3119052"/>
            <a:ext cx="1150897" cy="2451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2058" idx="3"/>
            <a:endCxn id="2060" idx="1"/>
          </p:cNvCxnSpPr>
          <p:nvPr/>
        </p:nvCxnSpPr>
        <p:spPr bwMode="auto">
          <a:xfrm flipV="1">
            <a:off x="5935703" y="1892338"/>
            <a:ext cx="1150897" cy="367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2054" idx="3"/>
            <a:endCxn id="2060" idx="1"/>
          </p:cNvCxnSpPr>
          <p:nvPr/>
        </p:nvCxnSpPr>
        <p:spPr bwMode="auto">
          <a:xfrm flipV="1">
            <a:off x="5941318" y="1892338"/>
            <a:ext cx="1145282" cy="245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2054" idx="3"/>
            <a:endCxn id="2062" idx="1"/>
          </p:cNvCxnSpPr>
          <p:nvPr/>
        </p:nvCxnSpPr>
        <p:spPr bwMode="auto">
          <a:xfrm flipV="1">
            <a:off x="5941318" y="3119052"/>
            <a:ext cx="1145282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stCxn id="2052" idx="3"/>
            <a:endCxn id="2060" idx="1"/>
          </p:cNvCxnSpPr>
          <p:nvPr/>
        </p:nvCxnSpPr>
        <p:spPr bwMode="auto">
          <a:xfrm flipV="1">
            <a:off x="5924134" y="1892338"/>
            <a:ext cx="1162466" cy="1226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2052" idx="3"/>
            <a:endCxn id="2064" idx="1"/>
          </p:cNvCxnSpPr>
          <p:nvPr/>
        </p:nvCxnSpPr>
        <p:spPr bwMode="auto">
          <a:xfrm>
            <a:off x="5924134" y="3119052"/>
            <a:ext cx="1162466" cy="122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96" y="1289537"/>
                <a:ext cx="718595" cy="410753"/>
              </a:xfrm>
              <a:prstGeom prst="rect">
                <a:avLst/>
              </a:prstGeom>
              <a:blipFill rotWithShape="1">
                <a:blip r:embed="rId10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HK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461306"/>
                <a:ext cx="640624" cy="410753"/>
              </a:xfrm>
              <a:prstGeom prst="rect">
                <a:avLst/>
              </a:prstGeom>
              <a:blipFill rotWithShape="1">
                <a:blip r:embed="rId11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people.richland.edu/james/ictcm/2006/3d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28" y="2213555"/>
            <a:ext cx="4721833" cy="23919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TextBox 4"/>
          <p:cNvSpPr txBox="1"/>
          <p:nvPr/>
        </p:nvSpPr>
        <p:spPr>
          <a:xfrm>
            <a:off x="1692878" y="4570448"/>
            <a:ext cx="5758243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HK" sz="2800" dirty="0" smtClean="0">
                <a:solidFill>
                  <a:srgbClr val="FF0000"/>
                </a:solidFill>
              </a:rPr>
              <a:t>That’s the power of linear program!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owner’s utility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Recall: If person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/>
                  <a:t> </a:t>
                </a:r>
                <a:r>
                  <a:rPr lang="en-HK" dirty="0" smtClean="0"/>
                  <a:t>is assigned item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HK" dirty="0" smtClean="0"/>
                  <a:t>, then person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HK" dirty="0" smtClean="0"/>
                  <a:t>’s utility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can also think of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has a utility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Item </a:t>
                </a:r>
                <a:r>
                  <a:rPr lang="en-US" dirty="0"/>
                  <a:t>owner </a:t>
                </a:r>
                <a:r>
                  <a:rPr lang="en-US" dirty="0" smtClean="0"/>
                  <a:t>gets this money. </a:t>
                </a:r>
              </a:p>
              <a:p>
                <a:r>
                  <a:rPr lang="en-US" dirty="0" smtClean="0"/>
                  <a:t>Thus overall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agents get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Social welfare: total utility of all agents.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0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Though the apartment is indivisible, let’s treat it as divisible for the moment.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be the fraction of </a:t>
                </a:r>
                <a:r>
                  <a:rPr lang="en-US" dirty="0"/>
                  <a:t>apartment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taken by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 smtClean="0"/>
                  <a:t>: each person takes at most 1 apartment.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the fractions sum up to 1.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following LP, which maximize the </a:t>
                </a:r>
                <a:r>
                  <a:rPr lang="en-US" dirty="0" smtClean="0"/>
                  <a:t>social welfare.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≤1</m:t>
                    </m:r>
                    <m:r>
                      <a:rPr lang="en-US" i="1">
                        <a:latin typeface="Cambria Math"/>
                      </a:rPr>
                      <m:t>, 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≤1</m:t>
                    </m:r>
                    <m:r>
                      <a:rPr lang="en-US" i="1">
                        <a:latin typeface="Cambria Math"/>
                      </a:rPr>
                      <m:t>, ∀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</m:t>
                    </m:r>
                    <m:r>
                      <a:rPr lang="en-US" i="1">
                        <a:latin typeface="Cambria Math"/>
                      </a:rPr>
                      <m:t>, 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Issue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If the optimal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this LP is fractional, how to assign the indivisible items?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Cake cutting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43200"/>
                <a:ext cx="8229600" cy="33877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Problem setting: </a:t>
                </a:r>
              </a:p>
              <a:p>
                <a:r>
                  <a:rPr lang="en-US" altLang="zh-HK" dirty="0" smtClean="0"/>
                  <a:t>One </a:t>
                </a:r>
                <a:r>
                  <a:rPr lang="en-US" altLang="zh-HK" dirty="0">
                    <a:solidFill>
                      <a:srgbClr val="FF66FF"/>
                    </a:solidFill>
                  </a:rPr>
                  <a:t>cake</a:t>
                </a:r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>
                    <a:solidFill>
                      <a:srgbClr val="0000FF"/>
                    </a:solidFill>
                  </a:rPr>
                  <a:t>people</a:t>
                </a:r>
                <a:r>
                  <a:rPr lang="en-US" altLang="zh-HK" dirty="0"/>
                  <a:t> </a:t>
                </a:r>
                <a:r>
                  <a:rPr lang="en-US" altLang="zh-HK" dirty="0" smtClean="0"/>
                  <a:t>(who </a:t>
                </a:r>
                <a:r>
                  <a:rPr lang="en-US" altLang="zh-HK" dirty="0"/>
                  <a:t>want to split </a:t>
                </a:r>
                <a:r>
                  <a:rPr lang="en-US" altLang="zh-HK" dirty="0" smtClean="0"/>
                  <a:t>it).</a:t>
                </a:r>
              </a:p>
              <a:p>
                <a:r>
                  <a:rPr lang="en-US" altLang="zh-HK" dirty="0" smtClean="0"/>
                  <a:t>Each person might value different portions of the cake differently. </a:t>
                </a:r>
              </a:p>
              <a:p>
                <a:pPr lvl="1"/>
                <a:r>
                  <a:rPr lang="en-US" altLang="zh-HK" dirty="0" smtClean="0"/>
                  <a:t>Some like strawberries, some like chocolate, …</a:t>
                </a:r>
              </a:p>
              <a:p>
                <a:pPr lvl="1"/>
                <a:r>
                  <a:rPr lang="en-HK" altLang="zh-HK" dirty="0" smtClean="0"/>
                  <a:t>Normalization: Each one values the whole cake as 1.</a:t>
                </a:r>
                <a:endParaRPr lang="en-US" altLang="zh-HK" dirty="0" smtClean="0"/>
              </a:p>
              <a:p>
                <a:r>
                  <a:rPr lang="en-US" altLang="zh-HK" dirty="0" smtClean="0"/>
                  <a:t>This valuation info is private.</a:t>
                </a:r>
              </a:p>
              <a:p>
                <a:r>
                  <a:rPr lang="en-US" altLang="zh-HK" dirty="0" smtClean="0"/>
                  <a:t>Goal: divide the cake to make all people happy.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43200"/>
                <a:ext cx="8229600" cy="3387725"/>
              </a:xfrm>
              <a:blipFill rotWithShape="0">
                <a:blip r:embed="rId2"/>
                <a:stretch>
                  <a:fillRect l="-444" t="-431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encrypted-tbn2.gstatic.com/images?q=tbn:ANd9GcS1vQzGE6us7rwCMc1kNzEZSchG1a4ZzHpL17o6YxNmyF-TcBjh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6679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42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Good news: It’s not really an issue!</a:t>
                </a:r>
              </a:p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feasible region of the above LP is the convex hull of integral solutions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smtClean="0"/>
                  <a:t>In particular, there exists an optimal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-solution.</a:t>
                </a:r>
              </a:p>
              <a:p>
                <a:r>
                  <a:rPr lang="en-US" dirty="0" smtClean="0"/>
                  <a:t>Next we show how to find it efficiently using duality.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0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552450"/>
            <a:ext cx="57435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4419600"/>
                <a:ext cx="4114800" cy="1635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fr-FR" sz="2100" kern="0" dirty="0" smtClean="0"/>
                  <a:t>Primal			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max  </a:t>
                </a:r>
                <a14:m>
                  <m:oMath xmlns:m="http://schemas.openxmlformats.org/officeDocument/2006/math">
                    <m:r>
                      <a:rPr lang="fr-FR" altLang="zh-HK" sz="2100" b="1" i="1" kern="0" dirty="0">
                        <a:latin typeface="Cambria Math"/>
                      </a:rPr>
                      <m:t>𝒄</m:t>
                    </m:r>
                    <m:r>
                      <a:rPr lang="fr-FR" altLang="zh-HK" sz="2100" i="1" kern="0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kern="0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altLang="zh-HK" sz="2100" b="1" kern="0" dirty="0"/>
                  <a:t>	</a:t>
                </a:r>
                <a:r>
                  <a:rPr lang="fr-FR" altLang="zh-HK" sz="2100" kern="0" dirty="0"/>
                  <a:t>		</a:t>
                </a:r>
                <a:endParaRPr lang="fr-FR" altLang="zh-HK" sz="2100" kern="0" baseline="-25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s.t.	</a:t>
                </a:r>
                <a14:m>
                  <m:oMath xmlns:m="http://schemas.openxmlformats.org/officeDocument/2006/math">
                    <m:r>
                      <a:rPr lang="fr-FR" altLang="zh-HK" sz="2100" i="1" kern="0" dirty="0">
                        <a:latin typeface="Cambria Math"/>
                      </a:rPr>
                      <m:t>𝐴</m:t>
                    </m:r>
                    <m:r>
                      <a:rPr lang="fr-FR" altLang="zh-HK" sz="2100" b="1" i="1" kern="0" dirty="0" err="1">
                        <a:latin typeface="Cambria Math"/>
                      </a:rPr>
                      <m:t>𝒙</m:t>
                    </m:r>
                    <m:r>
                      <a:rPr lang="fr-FR" altLang="zh-HK" sz="2100" i="1" kern="0" dirty="0">
                        <a:latin typeface="Cambria Math"/>
                      </a:rPr>
                      <m:t>≤</m:t>
                    </m:r>
                    <m:r>
                      <a:rPr lang="fr-FR" altLang="zh-HK" sz="2100" b="1" i="1" kern="0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altLang="zh-HK" sz="2100" b="1" kern="0" dirty="0"/>
                  <a:t>			</a:t>
                </a:r>
                <a:endParaRPr lang="fr-FR" altLang="zh-HK" sz="2100" kern="0" baseline="30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 	</a:t>
                </a:r>
                <a14:m>
                  <m:oMath xmlns:m="http://schemas.openxmlformats.org/officeDocument/2006/math">
                    <m:r>
                      <a:rPr lang="fr-FR" altLang="zh-HK" sz="2100" b="1" i="1" kern="0" dirty="0">
                        <a:latin typeface="Cambria Math"/>
                      </a:rPr>
                      <m:t>𝒙</m:t>
                    </m:r>
                    <m:r>
                      <a:rPr lang="fr-FR" altLang="zh-HK" sz="2100" i="1" kern="0" dirty="0">
                        <a:latin typeface="Cambria Math"/>
                      </a:rPr>
                      <m:t>≥0</m:t>
                    </m:r>
                  </m:oMath>
                </a14:m>
                <a:r>
                  <a:rPr lang="fr-FR" altLang="zh-HK" sz="2100" kern="0" dirty="0"/>
                  <a:t>			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sz="2100" kern="0" dirty="0"/>
                  <a:t>			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</a:t>
                </a:r>
                <a:endParaRPr lang="en-US" sz="2100" kern="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419600"/>
                <a:ext cx="4114800" cy="1635125"/>
              </a:xfrm>
              <a:prstGeom prst="rect">
                <a:avLst/>
              </a:prstGeom>
              <a:blipFill rotWithShape="1">
                <a:blip r:embed="rId3"/>
                <a:stretch>
                  <a:fillRect t="-63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876800" y="4419600"/>
                <a:ext cx="3962400" cy="178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fr-FR" sz="2100" kern="0" dirty="0" smtClean="0"/>
                  <a:t>Dual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</a:t>
                </a:r>
                <a:r>
                  <a:rPr lang="fr-FR" altLang="zh-HK" sz="2100" kern="0" dirty="0" smtClean="0"/>
                  <a:t>min</a:t>
                </a:r>
                <a:r>
                  <a:rPr lang="fr-FR" altLang="zh-HK" sz="2100" kern="0" dirty="0"/>
                  <a:t>	</a:t>
                </a:r>
                <a14:m>
                  <m:oMath xmlns:m="http://schemas.openxmlformats.org/officeDocument/2006/math">
                    <m:r>
                      <a:rPr lang="fr-FR" altLang="zh-HK" sz="2100" b="1" i="1" kern="0" dirty="0">
                        <a:latin typeface="Cambria Math"/>
                      </a:rPr>
                      <m:t>𝒃</m:t>
                    </m:r>
                    <m:r>
                      <a:rPr lang="fr-FR" altLang="zh-HK" sz="2100" i="1" kern="0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kern="0" dirty="0" err="1">
                        <a:latin typeface="Cambria Math"/>
                      </a:rPr>
                      <m:t>𝒚</m:t>
                    </m:r>
                  </m:oMath>
                </a14:m>
                <a:endParaRPr lang="fr-FR" altLang="zh-HK" sz="2100" kern="0" baseline="-25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b="1" kern="0" dirty="0"/>
                  <a:t>	</a:t>
                </a:r>
                <a:r>
                  <a:rPr lang="fr-FR" altLang="zh-HK" sz="2100" kern="0" dirty="0" smtClean="0"/>
                  <a:t>s.t</a:t>
                </a:r>
                <a:r>
                  <a:rPr lang="fr-FR" altLang="zh-HK" sz="2100" kern="0" dirty="0"/>
                  <a:t>. 	</a:t>
                </a:r>
                <a14:m>
                  <m:oMath xmlns:m="http://schemas.openxmlformats.org/officeDocument/2006/math">
                    <m:r>
                      <a:rPr lang="fr-FR" altLang="zh-HK" sz="2100" i="1" kern="0" dirty="0">
                        <a:latin typeface="Cambria Math"/>
                      </a:rPr>
                      <m:t>𝐴</m:t>
                    </m:r>
                    <m:r>
                      <a:rPr lang="fr-FR" altLang="zh-HK" sz="2100" i="1" kern="0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kern="0" dirty="0" err="1">
                        <a:latin typeface="Cambria Math"/>
                      </a:rPr>
                      <m:t>𝒚</m:t>
                    </m:r>
                    <m:r>
                      <a:rPr lang="fr-FR" altLang="zh-HK" sz="2100" i="1" kern="0" dirty="0">
                        <a:latin typeface="Cambria Math"/>
                      </a:rPr>
                      <m:t>≥</m:t>
                    </m:r>
                    <m:r>
                      <a:rPr lang="fr-FR" altLang="zh-HK" sz="2100" b="1" i="1" kern="0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100" kern="0" baseline="30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	</a:t>
                </a:r>
                <a14:m>
                  <m:oMath xmlns:m="http://schemas.openxmlformats.org/officeDocument/2006/math">
                    <m:r>
                      <a:rPr lang="fr-FR" altLang="zh-HK" sz="2100" b="1" i="1" kern="0" dirty="0">
                        <a:latin typeface="Cambria Math"/>
                      </a:rPr>
                      <m:t>𝒚</m:t>
                    </m:r>
                    <m:r>
                      <a:rPr lang="fr-FR" altLang="zh-HK" sz="2100" i="1" kern="0" dirty="0">
                        <a:latin typeface="Cambria Math"/>
                      </a:rPr>
                      <m:t>≥0</m:t>
                    </m:r>
                  </m:oMath>
                </a14:m>
                <a:endParaRPr lang="fr-FR" altLang="zh-HK" sz="2100" kern="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				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sz="2100" kern="0" dirty="0"/>
                  <a:t>			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</a:t>
                </a:r>
                <a:endParaRPr lang="en-US" sz="2100" kern="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4419600"/>
                <a:ext cx="3962400" cy="1787525"/>
              </a:xfrm>
              <a:prstGeom prst="rect">
                <a:avLst/>
              </a:prstGeom>
              <a:blipFill rotWithShape="1">
                <a:blip r:embed="rId4"/>
                <a:stretch>
                  <a:fillRect t="-58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5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1"/>
                <a:ext cx="8229600" cy="17526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fr-FR" sz="2400" dirty="0"/>
                  <a:t>Primal			</a:t>
                </a:r>
                <a:r>
                  <a:rPr lang="fr-FR" sz="2400" dirty="0" smtClean="0"/>
                  <a:t>	Dual</a:t>
                </a:r>
                <a:endParaRPr lang="fr-FR" sz="24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dirty="0"/>
                  <a:t>	max  </a:t>
                </a:r>
                <a14:m>
                  <m:oMath xmlns:m="http://schemas.openxmlformats.org/officeDocument/2006/math">
                    <m:r>
                      <a:rPr lang="fr-FR" altLang="zh-HK" sz="2400" b="1" i="1" dirty="0">
                        <a:latin typeface="Cambria Math"/>
                      </a:rPr>
                      <m:t>𝒄</m:t>
                    </m:r>
                    <m:r>
                      <a:rPr lang="fr-FR" altLang="zh-HK" sz="24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4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altLang="zh-HK" sz="2400" b="1" dirty="0"/>
                  <a:t>	</a:t>
                </a:r>
                <a:r>
                  <a:rPr lang="fr-FR" altLang="zh-HK" sz="2400" dirty="0"/>
                  <a:t>		</a:t>
                </a:r>
                <a:r>
                  <a:rPr lang="fr-FR" altLang="zh-HK" sz="2400" dirty="0" smtClean="0"/>
                  <a:t>	min</a:t>
                </a:r>
                <a:r>
                  <a:rPr lang="fr-FR" altLang="zh-HK" sz="2400" dirty="0"/>
                  <a:t>	</a:t>
                </a:r>
                <a14:m>
                  <m:oMath xmlns:m="http://schemas.openxmlformats.org/officeDocument/2006/math">
                    <m:r>
                      <a:rPr lang="fr-FR" altLang="zh-HK" sz="2400" b="1" i="1" dirty="0">
                        <a:latin typeface="Cambria Math"/>
                      </a:rPr>
                      <m:t>𝒃</m:t>
                    </m:r>
                    <m:r>
                      <a:rPr lang="fr-FR" altLang="zh-HK" sz="24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400" b="1" i="1" dirty="0" err="1">
                        <a:latin typeface="Cambria Math"/>
                      </a:rPr>
                      <m:t>𝒚</m:t>
                    </m:r>
                  </m:oMath>
                </a14:m>
                <a:endParaRPr lang="fr-FR" altLang="zh-HK" sz="2400" baseline="-25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dirty="0"/>
                  <a:t>	s.t</a:t>
                </a:r>
                <a:r>
                  <a:rPr lang="fr-FR" altLang="zh-HK" sz="2400" dirty="0" smtClean="0"/>
                  <a:t>.    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b="1" i="1" dirty="0" err="1">
                        <a:latin typeface="Cambria Math"/>
                      </a:rPr>
                      <m:t>𝒙</m:t>
                    </m:r>
                    <m:r>
                      <a:rPr lang="fr-FR" altLang="zh-HK" sz="2400" i="1" dirty="0">
                        <a:latin typeface="Cambria Math"/>
                      </a:rPr>
                      <m:t>≤</m:t>
                    </m:r>
                    <m:r>
                      <a:rPr lang="fr-FR" altLang="zh-HK" sz="24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altLang="zh-HK" sz="2400" b="1" dirty="0"/>
                  <a:t>			</a:t>
                </a:r>
                <a:r>
                  <a:rPr lang="fr-FR" altLang="zh-HK" sz="2400" dirty="0"/>
                  <a:t>s.t. 	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400" b="1" i="1" dirty="0" err="1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</m:t>
                    </m:r>
                    <m:r>
                      <a:rPr lang="fr-FR" altLang="zh-HK" sz="24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400" baseline="30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dirty="0"/>
                  <a:t>	 	</a:t>
                </a:r>
                <a:r>
                  <a:rPr lang="fr-FR" altLang="zh-HK" sz="2400" dirty="0" smtClean="0"/>
                  <a:t>    </a:t>
                </a:r>
                <a14:m>
                  <m:oMath xmlns:m="http://schemas.openxmlformats.org/officeDocument/2006/math">
                    <m:r>
                      <a:rPr lang="fr-FR" altLang="zh-HK" sz="2400" b="1" i="1" dirty="0">
                        <a:latin typeface="Cambria Math"/>
                      </a:rPr>
                      <m:t>𝒙</m:t>
                    </m:r>
                    <m:r>
                      <a:rPr lang="fr-FR" altLang="zh-HK" sz="2400" i="1" dirty="0">
                        <a:latin typeface="Cambria Math"/>
                      </a:rPr>
                      <m:t>≥0</m:t>
                    </m:r>
                  </m:oMath>
                </a14:m>
                <a:r>
                  <a:rPr lang="fr-FR" altLang="zh-HK" sz="2400" dirty="0"/>
                  <a:t>	</a:t>
                </a:r>
                <a:r>
                  <a:rPr lang="fr-FR" altLang="zh-HK" sz="2400" dirty="0" smtClean="0"/>
                  <a:t>			</a:t>
                </a:r>
                <a14:m>
                  <m:oMath xmlns:m="http://schemas.openxmlformats.org/officeDocument/2006/math">
                    <m:r>
                      <a:rPr lang="fr-FR" altLang="zh-HK" sz="2000" b="1" i="1" dirty="0">
                        <a:latin typeface="Cambria Math"/>
                      </a:rPr>
                      <m:t>𝒚</m:t>
                    </m:r>
                    <m:r>
                      <a:rPr lang="fr-FR" altLang="zh-HK" sz="2000" i="1" dirty="0">
                        <a:latin typeface="Cambria Math"/>
                      </a:rPr>
                      <m:t>≥0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1"/>
                <a:ext cx="8229600" cy="1752600"/>
              </a:xfrm>
              <a:blipFill rotWithShape="1">
                <a:blip r:embed="rId2"/>
                <a:stretch>
                  <a:fillRect l="-222" t="-6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2057400"/>
                <a:ext cx="4114800" cy="4073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i="1" kern="0">
                            <a:latin typeface="Cambria Math"/>
                          </a:rPr>
                          <m:t> </m:t>
                        </m:r>
                        <m:r>
                          <a:rPr lang="en-US" sz="2400" b="0" i="1" kern="0" smtClean="0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 ker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i="1" kern="0">
                                <a:latin typeface="Cambria Math"/>
                              </a:rPr>
                              <m:t>𝑖𝑗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ker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 ker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ker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ker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sz="2400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2400" kern="0" dirty="0"/>
                  <a:t>    </a:t>
                </a:r>
                <a:r>
                  <a:rPr lang="en-US" sz="2400" kern="0" dirty="0" err="1"/>
                  <a:t>s.t.</a:t>
                </a:r>
                <a:r>
                  <a:rPr lang="en-US" sz="2400" kern="0" dirty="0"/>
                  <a:t>  </a:t>
                </a:r>
                <a:r>
                  <a:rPr lang="en-US" sz="2400" kern="0" dirty="0" smtClean="0"/>
                  <a:t>	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ker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 ker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ker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400" i="1" kern="0">
                        <a:latin typeface="Cambria Math"/>
                      </a:rPr>
                      <m:t>≤1, ∀</m:t>
                    </m:r>
                    <m:r>
                      <a:rPr lang="en-US" sz="2400" i="1" kern="0">
                        <a:latin typeface="Cambria Math"/>
                      </a:rPr>
                      <m:t>𝑖</m:t>
                    </m:r>
                  </m:oMath>
                </a14:m>
                <a:endParaRPr lang="en-US" sz="2400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2400" kern="0" dirty="0"/>
                  <a:t>	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ker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 ker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ker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400" i="1" kern="0">
                        <a:latin typeface="Cambria Math"/>
                      </a:rPr>
                      <m:t>≤1, ∀</m:t>
                    </m:r>
                    <m:r>
                      <a:rPr lang="en-US" sz="2400" i="1" kern="0">
                        <a:latin typeface="Cambria Math"/>
                      </a:rPr>
                      <m:t>𝑗</m:t>
                    </m:r>
                  </m:oMath>
                </a14:m>
                <a:endParaRPr lang="en-US" sz="2400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2400" kern="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ker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 kern="0">
                        <a:latin typeface="Cambria Math"/>
                      </a:rPr>
                      <m:t>≥0, ∀</m:t>
                    </m:r>
                    <m:r>
                      <a:rPr lang="en-US" sz="2400" i="1" kern="0">
                        <a:latin typeface="Cambria Math"/>
                      </a:rPr>
                      <m:t>𝑖</m:t>
                    </m:r>
                    <m:r>
                      <a:rPr lang="en-US" sz="2400" i="1" kern="0">
                        <a:latin typeface="Cambria Math"/>
                      </a:rPr>
                      <m:t>,</m:t>
                    </m:r>
                    <m:r>
                      <a:rPr lang="en-US" sz="2400" i="1" kern="0">
                        <a:latin typeface="Cambria Math"/>
                      </a:rPr>
                      <m:t>𝑗</m:t>
                    </m:r>
                  </m:oMath>
                </a14:m>
                <a:endParaRPr lang="en-US" sz="2400" kern="0" dirty="0" smtClean="0"/>
              </a:p>
              <a:p>
                <a:pPr marL="0" indent="0">
                  <a:buNone/>
                </a:pPr>
                <a:endParaRPr lang="en-US" sz="2000" b="0" i="1" kern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latin typeface="Cambria Math"/>
                        </a:rPr>
                        <m:t>𝐴</m:t>
                      </m:r>
                      <m:r>
                        <a:rPr lang="en-US" sz="2000" b="0" i="1" kern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kern="0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kern="0" smtClean="0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kern="0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1 1 1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latin typeface="Cambria Math"/>
                                      </a:rPr>
                                      <m:t>0 0 0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0 0 0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0 0 0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1 1 1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0 0 0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0 0 0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0 0 0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1 1 1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ker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0" i="1" kern="0" smtClean="0">
                                        <a:latin typeface="Cambria Math"/>
                                      </a:rPr>
                                      <m:t>0 0</m:t>
                                    </m:r>
                                  </m:e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b="0" i="1" kern="0" smtClean="0">
                                        <a:latin typeface="Cambria Math"/>
                                      </a:rPr>
                                      <m:t> 0 0</m:t>
                                    </m:r>
                                  </m:e>
                                  <m:e>
                                    <m:r>
                                      <a:rPr lang="en-US" sz="200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 0 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kern="0" smtClean="0">
                                        <a:latin typeface="Cambria Math"/>
                                      </a:rPr>
                                      <m:t>0 </m:t>
                                    </m:r>
                                    <m:r>
                                      <a:rPr lang="en-US" sz="20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b="0" i="1" kern="0" smtClean="0">
                                        <a:latin typeface="Cambria Math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0 </m:t>
                                    </m:r>
                                    <m:r>
                                      <a:rPr lang="en-US" sz="200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0 </m:t>
                                    </m:r>
                                    <m:r>
                                      <a:rPr lang="en-US" sz="200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 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kern="0" smtClean="0">
                                        <a:latin typeface="Cambria Math"/>
                                      </a:rPr>
                                      <m:t>0 0 </m:t>
                                    </m:r>
                                    <m:r>
                                      <a:rPr lang="en-US" sz="20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0 0 </m:t>
                                    </m:r>
                                    <m:r>
                                      <a:rPr lang="en-US" sz="200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latin typeface="Cambria Math"/>
                                      </a:rPr>
                                      <m:t>0 0 </m:t>
                                    </m:r>
                                    <m:r>
                                      <a:rPr lang="en-US" sz="200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kern="0" dirty="0"/>
              </a:p>
              <a:p>
                <a:endParaRPr lang="en-US" kern="0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057400"/>
                <a:ext cx="4114800" cy="4073525"/>
              </a:xfrm>
              <a:prstGeom prst="rect">
                <a:avLst/>
              </a:prstGeom>
              <a:blipFill rotWithShape="1">
                <a:blip r:embed="rId3"/>
                <a:stretch>
                  <a:fillRect l="-444" t="-146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495800" y="2057400"/>
                <a:ext cx="4267200" cy="4073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i="1" kern="0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 ker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i="1" ker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kern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kern="0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kern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b="0" i="1" kern="0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ker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 ker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sz="2400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2400" kern="0" dirty="0"/>
                  <a:t>    </a:t>
                </a:r>
                <a:r>
                  <a:rPr lang="en-US" sz="2400" kern="0" dirty="0" err="1"/>
                  <a:t>s.t.</a:t>
                </a:r>
                <a:r>
                  <a:rPr lang="en-US" sz="2400" kern="0" dirty="0"/>
                  <a:t> </a:t>
                </a:r>
                <a:r>
                  <a:rPr lang="en-US" sz="2400" kern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kern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kern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kern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kern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 kern="0">
                        <a:latin typeface="Cambria Math"/>
                      </a:rPr>
                      <m:t>, ∀</m:t>
                    </m:r>
                    <m:r>
                      <a:rPr lang="en-US" sz="2400" b="0" i="1" kern="0" smtClean="0">
                        <a:latin typeface="Cambria Math"/>
                      </a:rPr>
                      <m:t>𝑖</m:t>
                    </m:r>
                    <m:r>
                      <a:rPr lang="en-US" sz="2400" b="0" i="1" kern="0" smtClean="0">
                        <a:latin typeface="Cambria Math"/>
                      </a:rPr>
                      <m:t>,</m:t>
                    </m:r>
                    <m:r>
                      <a:rPr lang="en-US" sz="2400" i="1" kern="0">
                        <a:latin typeface="Cambria Math"/>
                      </a:rPr>
                      <m:t>𝑗</m:t>
                    </m:r>
                  </m:oMath>
                </a14:m>
                <a:endParaRPr lang="en-US" sz="2400" kern="0" dirty="0"/>
              </a:p>
              <a:p>
                <a:pPr marL="0" indent="0">
                  <a:buNone/>
                </a:pPr>
                <a:r>
                  <a:rPr lang="en-US" sz="2400" kern="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kern="0">
                        <a:latin typeface="Cambria Math"/>
                      </a:rPr>
                      <m:t>≥0, ∀</m:t>
                    </m:r>
                    <m:r>
                      <a:rPr lang="en-US" sz="2400" i="1" kern="0">
                        <a:latin typeface="Cambria Math"/>
                      </a:rPr>
                      <m:t>𝑖</m:t>
                    </m:r>
                  </m:oMath>
                </a14:m>
                <a:endParaRPr lang="en-US" sz="2400" i="1" kern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0" kern="0" dirty="0" smtClean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kern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kern="0">
                        <a:latin typeface="Cambria Math"/>
                      </a:rPr>
                      <m:t>≥0, ∀</m:t>
                    </m:r>
                    <m:r>
                      <a:rPr lang="en-US" sz="2400" i="1" ker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kern="0" dirty="0" smtClean="0"/>
                  <a:t> </a:t>
                </a:r>
              </a:p>
              <a:p>
                <a:pPr marL="0" indent="0">
                  <a:buNone/>
                </a:pPr>
                <a:endParaRPr lang="en-US" sz="1100" b="0" i="1" kern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kern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 ker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kern="0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1600" i="1" ker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ker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kern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b="0" i="1" kern="0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 0 0</m:t>
                                    </m:r>
                                  </m:e>
                                  <m:e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 0 0</m:t>
                                    </m:r>
                                  </m:e>
                                  <m:e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 0 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b="0" i="1" kern="0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 0 0</m:t>
                                    </m:r>
                                  </m:e>
                                  <m:e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0 </m:t>
                                    </m:r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0 0 </m:t>
                                    </m:r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600" b="0" i="1" kern="0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0 </m:t>
                                    </m:r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0 </m:t>
                                    </m:r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0 </m:t>
                                    </m:r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 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 ker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 ker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i="1" kern="0">
                                        <a:latin typeface="Cambria Math"/>
                                      </a:rPr>
                                      <m:t> 0 0</m:t>
                                    </m:r>
                                  </m:e>
                                  <m:e>
                                    <m:r>
                                      <a:rPr lang="en-US" sz="1600" i="1" kern="0">
                                        <a:latin typeface="Cambria Math"/>
                                      </a:rPr>
                                      <m:t>0 </m:t>
                                    </m:r>
                                    <m:r>
                                      <a:rPr lang="en-US" sz="1600" i="1" ker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i="1" kern="0">
                                        <a:latin typeface="Cambria Math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US" sz="1600" i="1" kern="0">
                                        <a:latin typeface="Cambria Math"/>
                                      </a:rPr>
                                      <m:t>0 0 </m:t>
                                    </m:r>
                                    <m:r>
                                      <a:rPr lang="en-US" sz="1600" i="1" ker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600" b="0" i="1" kern="0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0 0 </m:t>
                                    </m:r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0 0 </m:t>
                                    </m:r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1600" b="0" i="1" kern="0" smtClean="0">
                                        <a:latin typeface="Cambria Math"/>
                                      </a:rPr>
                                      <m:t>0 0 </m:t>
                                    </m:r>
                                    <m:r>
                                      <a:rPr lang="en-US" sz="16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 ker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 ker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i="1" kern="0">
                                        <a:latin typeface="Cambria Math"/>
                                      </a:rPr>
                                      <m:t> 0 0</m:t>
                                    </m:r>
                                  </m:e>
                                  <m:e>
                                    <m:r>
                                      <a:rPr lang="en-US" sz="1600" i="1" kern="0">
                                        <a:latin typeface="Cambria Math"/>
                                      </a:rPr>
                                      <m:t>0 </m:t>
                                    </m:r>
                                    <m:r>
                                      <a:rPr lang="en-US" sz="1600" i="1" ker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i="1" kern="0">
                                        <a:latin typeface="Cambria Math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US" sz="1600" i="1" kern="0">
                                        <a:latin typeface="Cambria Math"/>
                                      </a:rPr>
                                      <m:t>0 0 </m:t>
                                    </m:r>
                                    <m:r>
                                      <a:rPr lang="en-US" sz="1600" i="1" ker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1600" b="0" i="1" kern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</m:t>
                      </m:r>
                    </m:oMath>
                  </m:oMathPara>
                </a14:m>
                <a:endParaRPr lang="en-US" sz="20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kern="0" dirty="0"/>
              </a:p>
              <a:p>
                <a:endParaRPr lang="en-US" kern="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2057400"/>
                <a:ext cx="4267200" cy="4073525"/>
              </a:xfrm>
              <a:prstGeom prst="rect">
                <a:avLst/>
              </a:prstGeom>
              <a:blipFill rotWithShape="1">
                <a:blip r:embed="rId4"/>
                <a:stretch>
                  <a:fillRect l="-571" t="-146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 bwMode="auto">
          <a:xfrm>
            <a:off x="4191000" y="4953000"/>
            <a:ext cx="914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14800" cy="4530725"/>
              </a:xfrm>
            </p:spPr>
            <p:txBody>
              <a:bodyPr/>
              <a:lstStyle/>
              <a:p>
                <a:r>
                  <a:rPr lang="en-US" dirty="0" smtClean="0"/>
                  <a:t>Primal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≤1</m:t>
                    </m:r>
                    <m:r>
                      <a:rPr lang="en-US" i="1">
                        <a:latin typeface="Cambria Math"/>
                      </a:rPr>
                      <m:t>, 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≤1</m:t>
                    </m:r>
                    <m:r>
                      <a:rPr lang="en-US" i="1">
                        <a:latin typeface="Cambria Math"/>
                      </a:rPr>
                      <m:t>, ∀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</m:t>
                    </m:r>
                    <m:r>
                      <a:rPr lang="en-US" i="1">
                        <a:latin typeface="Cambria Math"/>
                      </a:rPr>
                      <m:t>, 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14800" cy="4530725"/>
              </a:xfrm>
              <a:blipFill rotWithShape="1">
                <a:blip r:embed="rId2"/>
                <a:stretch>
                  <a:fillRect l="-1185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495800" y="1600200"/>
                <a:ext cx="4267200" cy="453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Dual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ker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i="1" kern="0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ker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 ker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kern="0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kern="0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kern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kern="0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ker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kern="0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kern="0" dirty="0"/>
                  <a:t>    </a:t>
                </a:r>
                <a:r>
                  <a:rPr lang="en-US" kern="0" dirty="0" err="1"/>
                  <a:t>s.t.</a:t>
                </a:r>
                <a:r>
                  <a:rPr lang="en-US" kern="0" dirty="0"/>
                  <a:t> </a:t>
                </a:r>
                <a:r>
                  <a:rPr lang="en-US" kern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 kern="0">
                        <a:latin typeface="Cambria Math"/>
                      </a:rPr>
                      <m:t>, ∀</m:t>
                    </m:r>
                    <m:r>
                      <a:rPr lang="en-US" b="0" i="1" kern="0" smtClean="0">
                        <a:latin typeface="Cambria Math"/>
                      </a:rPr>
                      <m:t>𝑖</m:t>
                    </m:r>
                    <m:r>
                      <a:rPr lang="en-US" b="0" i="1" kern="0" smtClean="0">
                        <a:latin typeface="Cambria Math"/>
                      </a:rPr>
                      <m:t>,</m:t>
                    </m:r>
                    <m:r>
                      <a:rPr lang="en-US" i="1" kern="0">
                        <a:latin typeface="Cambria Math"/>
                      </a:rPr>
                      <m:t>𝑗</m:t>
                    </m:r>
                  </m:oMath>
                </a14:m>
                <a:endParaRPr lang="en-US" kern="0" dirty="0"/>
              </a:p>
              <a:p>
                <a:pPr marL="0" indent="0">
                  <a:buNone/>
                </a:pPr>
                <a:r>
                  <a:rPr lang="en-US" kern="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kern="0">
                        <a:latin typeface="Cambria Math"/>
                      </a:rPr>
                      <m:t>≥0, ∀</m:t>
                    </m:r>
                    <m:r>
                      <a:rPr lang="en-US" i="1" kern="0">
                        <a:latin typeface="Cambria Math"/>
                      </a:rPr>
                      <m:t>𝑖</m:t>
                    </m:r>
                  </m:oMath>
                </a14:m>
                <a:endParaRPr lang="en-US" i="1" kern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kern="0" dirty="0" smtClean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kern="0">
                        <a:latin typeface="Cambria Math"/>
                      </a:rPr>
                      <m:t>≥0, ∀</m:t>
                    </m:r>
                    <m:r>
                      <a:rPr lang="en-US" i="1" kern="0">
                        <a:latin typeface="Cambria Math"/>
                      </a:rPr>
                      <m:t>𝑗</m:t>
                    </m:r>
                  </m:oMath>
                </a14:m>
                <a:r>
                  <a:rPr lang="en-US" kern="0" dirty="0" smtClean="0"/>
                  <a:t> </a:t>
                </a:r>
                <a:endParaRPr lang="en-US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kern="0" dirty="0"/>
              </a:p>
              <a:p>
                <a:endParaRPr lang="en-US" kern="0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1600200"/>
                <a:ext cx="4267200" cy="4530725"/>
              </a:xfrm>
              <a:prstGeom prst="rect">
                <a:avLst/>
              </a:prstGeom>
              <a:blipFill rotWithShape="1">
                <a:blip r:embed="rId3"/>
                <a:stretch>
                  <a:fillRect l="-1286" t="-1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8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Dual</a:t>
                </a:r>
              </a:p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≥0, 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≥0, ∀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The condition has a meaning of envy-free:</a:t>
                </a:r>
              </a:p>
              <a:p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utility,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price.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, then person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would like to take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since he then has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9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slackness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r-FR" sz="2800" dirty="0" smtClean="0"/>
                  <a:t>Primal				Dual</a:t>
                </a:r>
                <a:endParaRPr lang="fr-FR" sz="28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800" dirty="0"/>
                  <a:t>	max  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𝒄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altLang="zh-HK" sz="2800" b="1" dirty="0"/>
                  <a:t>	</a:t>
                </a:r>
                <a:r>
                  <a:rPr lang="fr-FR" altLang="zh-HK" sz="2800" dirty="0"/>
                  <a:t>		</a:t>
                </a:r>
                <a:r>
                  <a:rPr lang="fr-FR" altLang="zh-HK" sz="2800" dirty="0" smtClean="0"/>
                  <a:t>	min</a:t>
                </a:r>
                <a:r>
                  <a:rPr lang="fr-FR" altLang="zh-HK" sz="2800" dirty="0"/>
                  <a:t>	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𝒃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𝒚</m:t>
                    </m:r>
                  </m:oMath>
                </a14:m>
                <a:endParaRPr lang="fr-FR" altLang="zh-HK" sz="2800" baseline="-25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800" dirty="0"/>
                  <a:t>	s.t</a:t>
                </a:r>
                <a:r>
                  <a:rPr lang="fr-FR" altLang="zh-HK" sz="2800" dirty="0"/>
                  <a:t>.    </a:t>
                </a:r>
                <a14:m>
                  <m:oMath xmlns:m="http://schemas.openxmlformats.org/officeDocument/2006/math">
                    <m:r>
                      <a:rPr lang="fr-FR" altLang="zh-HK" sz="2800" i="1" dirty="0">
                        <a:latin typeface="Cambria Math"/>
                      </a:rPr>
                      <m:t>𝐴</m:t>
                    </m:r>
                    <m:r>
                      <a:rPr lang="fr-FR" altLang="zh-HK" sz="2800" b="1" i="1" dirty="0" err="1">
                        <a:latin typeface="Cambria Math"/>
                      </a:rPr>
                      <m:t>𝒙</m:t>
                    </m:r>
                    <m:r>
                      <a:rPr lang="fr-FR" altLang="zh-HK" sz="2800" i="1" dirty="0">
                        <a:latin typeface="Cambria Math"/>
                      </a:rPr>
                      <m:t>≤</m:t>
                    </m:r>
                    <m:r>
                      <a:rPr lang="fr-FR" altLang="zh-HK" sz="28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altLang="zh-HK" sz="2800" b="1" dirty="0"/>
                  <a:t>			</a:t>
                </a:r>
                <a:r>
                  <a:rPr lang="fr-FR" altLang="zh-HK" sz="2800" dirty="0"/>
                  <a:t>s.t. 	</a:t>
                </a:r>
                <a14:m>
                  <m:oMath xmlns:m="http://schemas.openxmlformats.org/officeDocument/2006/math">
                    <m:r>
                      <a:rPr lang="fr-FR" altLang="zh-HK" sz="2800" i="1" dirty="0">
                        <a:latin typeface="Cambria Math"/>
                      </a:rPr>
                      <m:t>𝐴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𝒚</m:t>
                    </m:r>
                    <m:r>
                      <a:rPr lang="fr-FR" altLang="zh-HK" sz="2800" i="1" dirty="0">
                        <a:latin typeface="Cambria Math"/>
                      </a:rPr>
                      <m:t>≥</m:t>
                    </m:r>
                    <m:r>
                      <a:rPr lang="fr-FR" altLang="zh-HK" sz="28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800" baseline="30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800" dirty="0"/>
                  <a:t>	 	</a:t>
                </a:r>
                <a:r>
                  <a:rPr lang="fr-FR" altLang="zh-HK" sz="2800" dirty="0"/>
                  <a:t>    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𝒙</m:t>
                    </m:r>
                    <m:r>
                      <a:rPr lang="fr-FR" altLang="zh-HK" sz="2800" i="1" dirty="0">
                        <a:latin typeface="Cambria Math"/>
                      </a:rPr>
                      <m:t>≥0</m:t>
                    </m:r>
                  </m:oMath>
                </a14:m>
                <a:r>
                  <a:rPr lang="fr-FR" altLang="zh-HK" sz="2800" dirty="0"/>
                  <a:t>	</a:t>
                </a:r>
                <a:r>
                  <a:rPr lang="fr-FR" altLang="zh-HK" sz="2800" dirty="0"/>
                  <a:t>			</a:t>
                </a:r>
                <a14:m>
                  <m:oMath xmlns:m="http://schemas.openxmlformats.org/officeDocument/2006/math">
                    <m:r>
                      <a:rPr lang="fr-FR" altLang="zh-HK" sz="2400" b="1" i="1" dirty="0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≥0</m:t>
                    </m:r>
                  </m:oMath>
                </a14:m>
                <a:endParaRPr lang="en-US" sz="2800" dirty="0"/>
              </a:p>
              <a:p>
                <a:r>
                  <a:rPr lang="en-US" dirty="0" smtClean="0"/>
                  <a:t>Theorem.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are optimal for Primal and Dual, respectively, then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&gt;0⇒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&gt;0⇒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row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 smtClean="0"/>
                  <a:t>Proof. Note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 smtClean="0"/>
                  <a:t>But by strong duality,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thus equality holds. 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 smtClean="0"/>
                  <a:t>Thus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, the first (in)equality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, the second (in)equality </a:t>
                </a:r>
                <a:r>
                  <a:rPr lang="en-US" dirty="0"/>
                  <a:t>implies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44487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4441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7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Complementary slackness here: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So to find an assignment, it is enough to </a:t>
                </a:r>
              </a:p>
              <a:p>
                <a:pPr lvl="1"/>
                <a:r>
                  <a:rPr lang="en-US" dirty="0" smtClean="0"/>
                  <a:t>solve the dual, collect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find a perfect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in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b="0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{0,1}</m:t>
                    </m:r>
                  </m:oMath>
                </a14:m>
                <a:r>
                  <a:rPr lang="en-US" dirty="0" smtClean="0"/>
                  <a:t> optimal solution to the primal.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=1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 utility and price are also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Dual variables coincide with utility and price.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0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allocation naturally arises in many applications.</a:t>
            </a:r>
          </a:p>
          <a:p>
            <a:r>
              <a:rPr lang="en-US" dirty="0" smtClean="0"/>
              <a:t>Main goal is to achieve high social welfare</a:t>
            </a:r>
          </a:p>
          <a:p>
            <a:r>
              <a:rPr lang="en-US" dirty="0" smtClean="0"/>
              <a:t>as well as fairness.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Divisible: cake cutting</a:t>
            </a:r>
          </a:p>
          <a:p>
            <a:pPr lvl="1"/>
            <a:r>
              <a:rPr lang="en-US" dirty="0" smtClean="0"/>
              <a:t>Indivisible: assignment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9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Cake cutting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43200"/>
                <a:ext cx="8229600" cy="33877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HK" dirty="0" smtClean="0"/>
                  <a:t>A cake cutting protocol is </a:t>
                </a:r>
                <a:r>
                  <a:rPr lang="en-US" altLang="zh-HK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fair</a:t>
                </a:r>
                <a:r>
                  <a:rPr lang="en-US" altLang="zh-HK" dirty="0"/>
                  <a:t> if each person gets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≥1/</m:t>
                    </m:r>
                    <m:r>
                      <a:rPr lang="en-US" altLang="zh-HK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/>
                  <a:t> fraction </a:t>
                </a:r>
                <a:r>
                  <a:rPr lang="en-US" altLang="zh-HK" dirty="0">
                    <a:solidFill>
                      <a:srgbClr val="0000FF"/>
                    </a:solidFill>
                  </a:rPr>
                  <a:t>by her measure</a:t>
                </a:r>
                <a:r>
                  <a:rPr lang="en-US" altLang="zh-HK" dirty="0"/>
                  <a:t>.</a:t>
                </a:r>
              </a:p>
              <a:p>
                <a:pPr lvl="1"/>
                <a:r>
                  <a:rPr lang="en-US" altLang="zh-HK" dirty="0"/>
                  <a:t>No matter how other people behave.</a:t>
                </a:r>
              </a:p>
              <a:p>
                <a:r>
                  <a:rPr lang="en-US" altLang="zh-HK" dirty="0"/>
                  <a:t>A cake cutting protocol is </a:t>
                </a:r>
                <a:r>
                  <a:rPr lang="en-US" altLang="zh-HK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envy-free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dirty="0"/>
                  <a:t>if each person thinks that she gets the most </a:t>
                </a:r>
                <a:r>
                  <a:rPr lang="en-US" altLang="zh-HK" dirty="0">
                    <a:solidFill>
                      <a:srgbClr val="0000FF"/>
                    </a:solidFill>
                  </a:rPr>
                  <a:t>by her measure</a:t>
                </a:r>
                <a:r>
                  <a:rPr lang="en-US" altLang="zh-HK" dirty="0"/>
                  <a:t>.</a:t>
                </a:r>
              </a:p>
              <a:p>
                <a:r>
                  <a:rPr lang="en-US" altLang="zh-HK" dirty="0"/>
                  <a:t>Envy-free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⇒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 smtClean="0"/>
                  <a:t>fair: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HK" altLang="zh-HK" b="0" dirty="0" smtClean="0"/>
                  <a:t>: how much person 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HK" altLang="zh-HK" b="0" dirty="0" smtClean="0"/>
                  <a:t> gets in person 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altLang="zh-HK" b="0" dirty="0" smtClean="0"/>
                  <a:t>’s measure.</a:t>
                </a:r>
              </a:p>
              <a:p>
                <a:pPr lvl="1"/>
                <a:r>
                  <a:rPr lang="en-HK" altLang="zh-HK" dirty="0" smtClean="0"/>
                  <a:t>Envy-free: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altLang="zh-HK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altLang="zh-HK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HK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HK" altLang="zh-HK" b="0" i="0" dirty="0" smtClean="0"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    fair:</a:t>
                </a:r>
                <a:r>
                  <a:rPr lang="en-HK" altLang="zh-HK" b="0" i="0" dirty="0" smtClean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43200"/>
                <a:ext cx="8229600" cy="3387725"/>
              </a:xfrm>
              <a:blipFill rotWithShape="0">
                <a:blip r:embed="rId2"/>
                <a:stretch>
                  <a:fillRect l="-296" t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encrypted-tbn2.gstatic.com/images?q=tbn:ANd9GcS1vQzGE6us7rwCMc1kNzEZSchG1a4ZzHpL17o6YxNmyF-TcBjh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6679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0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𝑛</m:t>
                      </m:r>
                      <m:r>
                        <a:rPr lang="en-US" altLang="zh-HK" i="1" dirty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1. </a:t>
            </a:r>
            <a:r>
              <a:rPr lang="en-US" altLang="zh-HK" dirty="0">
                <a:solidFill>
                  <a:srgbClr val="FF66FF"/>
                </a:solidFill>
              </a:rPr>
              <a:t>Alice</a:t>
            </a:r>
            <a:r>
              <a:rPr lang="en-US" altLang="zh-HK" dirty="0"/>
              <a:t> cuts the cake into two </a:t>
            </a:r>
            <a:r>
              <a:rPr lang="en-US" altLang="zh-HK" dirty="0">
                <a:solidFill>
                  <a:srgbClr val="FF0000"/>
                </a:solidFill>
              </a:rPr>
              <a:t>equal</a:t>
            </a:r>
            <a:r>
              <a:rPr lang="en-US" altLang="zh-HK" dirty="0"/>
              <a:t> pieces 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by </a:t>
            </a:r>
            <a:r>
              <a:rPr lang="en-US" altLang="zh-HK" dirty="0"/>
              <a:t>her </a:t>
            </a:r>
            <a:r>
              <a:rPr lang="en-US" altLang="zh-HK" dirty="0" smtClean="0"/>
              <a:t>measure</a:t>
            </a:r>
            <a:endParaRPr lang="en-US" altLang="zh-HK" dirty="0"/>
          </a:p>
          <a:p>
            <a:r>
              <a:rPr lang="en-US" altLang="zh-HK" dirty="0"/>
              <a:t>2. </a:t>
            </a:r>
            <a:r>
              <a:rPr lang="en-US" altLang="zh-HK" dirty="0">
                <a:solidFill>
                  <a:srgbClr val="0000FF"/>
                </a:solidFill>
              </a:rPr>
              <a:t>Bob</a:t>
            </a:r>
            <a:r>
              <a:rPr lang="en-US" altLang="zh-HK" dirty="0"/>
              <a:t> chooses </a:t>
            </a:r>
            <a:r>
              <a:rPr lang="en-US" altLang="zh-HK" dirty="0" smtClean="0"/>
              <a:t>a larger piece </a:t>
            </a:r>
          </a:p>
          <a:p>
            <a:pPr lvl="1"/>
            <a:r>
              <a:rPr lang="en-US" altLang="zh-HK" dirty="0" smtClean="0"/>
              <a:t>by </a:t>
            </a:r>
            <a:r>
              <a:rPr lang="en-US" altLang="zh-HK" dirty="0"/>
              <a:t>his </a:t>
            </a:r>
            <a:r>
              <a:rPr lang="en-US" altLang="zh-HK" dirty="0" smtClean="0"/>
              <a:t>measure</a:t>
            </a:r>
            <a:endParaRPr lang="en-US" altLang="zh-HK" dirty="0"/>
          </a:p>
          <a:p>
            <a:r>
              <a:rPr lang="en-US" altLang="zh-HK" dirty="0"/>
              <a:t>3. </a:t>
            </a:r>
            <a:r>
              <a:rPr lang="en-US" altLang="zh-HK" dirty="0">
                <a:solidFill>
                  <a:srgbClr val="FF66FF"/>
                </a:solidFill>
              </a:rPr>
              <a:t>Alice</a:t>
            </a:r>
            <a:r>
              <a:rPr lang="en-US" altLang="zh-HK" dirty="0"/>
              <a:t> takes the </a:t>
            </a:r>
            <a:r>
              <a:rPr lang="en-US" altLang="zh-HK" dirty="0" smtClean="0"/>
              <a:t>other piece</a:t>
            </a:r>
          </a:p>
          <a:p>
            <a:endParaRPr lang="en-US" altLang="zh-H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4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304800"/>
            <a:ext cx="4495800" cy="2133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isometricOffAxis1Top"/>
            <a:lightRig rig="threePt" dir="t"/>
          </a:scene3d>
          <a:sp3d prstMaterial="softEdge">
            <a:bevelT w="165100" h="762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00600" y="1066800"/>
            <a:ext cx="1066800" cy="1295400"/>
            <a:chOff x="4800600" y="1066800"/>
            <a:chExt cx="1066800" cy="1295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800600" y="1066800"/>
              <a:ext cx="99060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5448300" y="1943100"/>
              <a:ext cx="762000" cy="76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C:\Users\Acer\AppData\Local\Microsoft\Windows\Temporary Internet Files\Content.IE5\3D2HR4CJ\MCj039769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76801">
            <a:off x="5113978" y="1113913"/>
            <a:ext cx="2212624" cy="1180584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276600" y="3200400"/>
            <a:ext cx="5181600" cy="2514600"/>
            <a:chOff x="2362200" y="3657600"/>
            <a:chExt cx="5181600" cy="25146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5181600" y="3657600"/>
              <a:ext cx="2362200" cy="2133600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prstMaterial="softEdge">
              <a:bevelT w="165100" h="762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2200" y="4038600"/>
              <a:ext cx="2514600" cy="2133600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prstMaterial="softEdge">
              <a:bevelT w="165100" h="762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 descr="C:\Users\Acer\AppData\Local\Microsoft\Windows\Temporary Internet Files\Content.IE5\HXH75UFP\MCj043489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720000" cy="720000"/>
          </a:xfrm>
          <a:prstGeom prst="rect">
            <a:avLst/>
          </a:prstGeom>
          <a:noFill/>
        </p:spPr>
      </p:pic>
      <p:pic>
        <p:nvPicPr>
          <p:cNvPr id="16" name="Picture 2" descr="C:\Users\Acer\AppData\Local\Microsoft\Windows\Temporary Internet Files\Content.IE5\GDFAEIEQ\MCj043487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648200"/>
            <a:ext cx="720000" cy="720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7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3448 C 0.05417 -0.08446 0.10625 -0.13443 0.15712 -0.1379 C 0.20799 -0.14137 0.25782 -0.09834 0.30782 -0.0553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5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9195E-6 L 0.6 0.35523 " pathEditMode="relative" ptsTypes="AA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envy-free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envy-free (and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fair)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Proof. </a:t>
            </a:r>
          </a:p>
          <a:p>
            <a:pPr lvl="1"/>
            <a:r>
              <a:rPr lang="en-US" altLang="zh-HK" dirty="0" smtClean="0">
                <a:solidFill>
                  <a:srgbClr val="FF66FF"/>
                </a:solidFill>
              </a:rPr>
              <a:t>Alice</a:t>
            </a:r>
            <a:r>
              <a:rPr lang="en-US" altLang="zh-HK" dirty="0" smtClean="0"/>
              <a:t>: gets exactly half, no matter which piece </a:t>
            </a:r>
            <a:r>
              <a:rPr lang="en-US" altLang="zh-HK" dirty="0" smtClean="0">
                <a:solidFill>
                  <a:srgbClr val="0000FF"/>
                </a:solidFill>
              </a:rPr>
              <a:t>Bob</a:t>
            </a:r>
            <a:r>
              <a:rPr lang="en-US" altLang="zh-HK" dirty="0" smtClean="0"/>
              <a:t> chooses.</a:t>
            </a:r>
          </a:p>
          <a:p>
            <a:pPr lvl="1"/>
            <a:r>
              <a:rPr lang="en-US" altLang="zh-HK" dirty="0" smtClean="0">
                <a:solidFill>
                  <a:srgbClr val="0000FF"/>
                </a:solidFill>
              </a:rPr>
              <a:t>Bob</a:t>
            </a:r>
            <a:r>
              <a:rPr lang="en-US" altLang="zh-HK" dirty="0" smtClean="0"/>
              <a:t>: gets at least half, no matter how </a:t>
            </a:r>
            <a:r>
              <a:rPr lang="en-US" altLang="zh-HK" dirty="0" smtClean="0">
                <a:solidFill>
                  <a:srgbClr val="FF66FF"/>
                </a:solidFill>
              </a:rPr>
              <a:t>Alice</a:t>
            </a:r>
            <a:r>
              <a:rPr lang="en-US" altLang="zh-HK" dirty="0" smtClean="0"/>
              <a:t> cuts the cake.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2709-FAAB-4E20-A336-1B3EECB864A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𝑛</m:t>
                      </m:r>
                      <m:r>
                        <a:rPr lang="en-US" i="1" dirty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0: </a:t>
            </a:r>
            <a:r>
              <a:rPr lang="en-US" dirty="0"/>
              <a:t>Player 1 divides </a:t>
            </a:r>
            <a:r>
              <a:rPr lang="en-US" dirty="0" smtClean="0"/>
              <a:t>into </a:t>
            </a:r>
            <a:r>
              <a:rPr lang="en-US" dirty="0"/>
              <a:t>three equal pieces </a:t>
            </a:r>
            <a:endParaRPr lang="en-US" dirty="0" smtClean="0"/>
          </a:p>
          <a:p>
            <a:pPr lvl="1"/>
            <a:r>
              <a:rPr lang="en-US" dirty="0" smtClean="0"/>
              <a:t>according to his </a:t>
            </a:r>
            <a:r>
              <a:rPr lang="en-US" dirty="0"/>
              <a:t>valuation. </a:t>
            </a:r>
            <a:endParaRPr lang="en-US" dirty="0" smtClean="0"/>
          </a:p>
          <a:p>
            <a:r>
              <a:rPr lang="en-US" dirty="0" smtClean="0"/>
              <a:t>Player </a:t>
            </a:r>
            <a:r>
              <a:rPr lang="en-US" dirty="0"/>
              <a:t>2 trims the </a:t>
            </a:r>
            <a:r>
              <a:rPr lang="en-US" dirty="0" smtClean="0"/>
              <a:t>largest piece </a:t>
            </a:r>
            <a:r>
              <a:rPr lang="en-US" dirty="0" err="1" smtClean="0"/>
              <a:t>s.t.</a:t>
            </a:r>
            <a:r>
              <a:rPr lang="en-US" dirty="0" smtClean="0"/>
              <a:t> the remaining is the same as the second largest.</a:t>
            </a:r>
          </a:p>
          <a:p>
            <a:r>
              <a:rPr lang="en-US" dirty="0" smtClean="0"/>
              <a:t>The trimmed part is called Cake 2; the other form Cake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</a:t>
            </a:r>
            <a:r>
              <a:rPr lang="en-US" dirty="0"/>
              <a:t>division of Cake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Player 3 </a:t>
                </a:r>
                <a:r>
                  <a:rPr lang="en-US" dirty="0"/>
                  <a:t>chooses </a:t>
                </a:r>
                <a:r>
                  <a:rPr lang="en-US" dirty="0" smtClean="0"/>
                  <a:t>the </a:t>
                </a:r>
                <a:r>
                  <a:rPr lang="en-US" dirty="0"/>
                  <a:t>largest </a:t>
                </a:r>
                <a:r>
                  <a:rPr lang="en-US" dirty="0" smtClean="0"/>
                  <a:t>piece. </a:t>
                </a:r>
                <a:endParaRPr lang="en-US" dirty="0"/>
              </a:p>
              <a:p>
                <a:r>
                  <a:rPr lang="en-US" dirty="0"/>
                  <a:t>If player 3 </a:t>
                </a:r>
                <a:r>
                  <a:rPr lang="en-US" dirty="0" smtClean="0"/>
                  <a:t>didn’t choose the trimmed </a:t>
                </a:r>
                <a:r>
                  <a:rPr lang="en-US" dirty="0"/>
                  <a:t>piece, player 2 </a:t>
                </a:r>
                <a:r>
                  <a:rPr lang="en-US" dirty="0" smtClean="0"/>
                  <a:t>chooses it. </a:t>
                </a:r>
              </a:p>
              <a:p>
                <a:r>
                  <a:rPr lang="en-US" dirty="0" smtClean="0"/>
                  <a:t>Otherwise</a:t>
                </a:r>
                <a:r>
                  <a:rPr lang="en-US" dirty="0"/>
                  <a:t>, </a:t>
                </a:r>
                <a:r>
                  <a:rPr lang="en-US" dirty="0" smtClean="0"/>
                  <a:t>player 2 </a:t>
                </a:r>
                <a:r>
                  <a:rPr lang="en-US" dirty="0"/>
                  <a:t>chooses one of the two </a:t>
                </a:r>
                <a:r>
                  <a:rPr lang="en-US" dirty="0" smtClean="0"/>
                  <a:t>remaining pieces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Either </a:t>
                </a:r>
                <a:r>
                  <a:rPr lang="en-US" dirty="0"/>
                  <a:t>player 2 or player 3 </a:t>
                </a:r>
                <a:r>
                  <a:rPr lang="en-US" dirty="0" smtClean="0"/>
                  <a:t>receives the </a:t>
                </a:r>
                <a:r>
                  <a:rPr lang="en-US" dirty="0"/>
                  <a:t>trimmed piece; </a:t>
                </a:r>
                <a:r>
                  <a:rPr lang="en-US" dirty="0" smtClean="0"/>
                  <a:t>call that </a:t>
                </a:r>
                <a:r>
                  <a:rPr lang="en-US" dirty="0"/>
                  <a:t>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i="1" dirty="0"/>
                  <a:t> </a:t>
                </a:r>
                <a:endParaRPr lang="en-US" i="1" dirty="0" smtClean="0"/>
              </a:p>
              <a:p>
                <a:pPr lvl="1"/>
                <a:r>
                  <a:rPr lang="en-US" dirty="0" smtClean="0"/>
                  <a:t>and </a:t>
                </a:r>
                <a:r>
                  <a:rPr lang="en-US" dirty="0"/>
                  <a:t>the other player </a:t>
                </a:r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Player </a:t>
                </a:r>
                <a:r>
                  <a:rPr lang="en-US" dirty="0"/>
                  <a:t>1 </a:t>
                </a:r>
                <a:r>
                  <a:rPr lang="en-US" dirty="0" smtClean="0"/>
                  <a:t>chooses the remaining (untrimmed</a:t>
                </a:r>
                <a:r>
                  <a:rPr lang="en-US" dirty="0"/>
                  <a:t>) piece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6450</TotalTime>
  <Words>2118</Words>
  <Application>Microsoft Office PowerPoint</Application>
  <PresentationFormat>On-screen Show (4:3)</PresentationFormat>
  <Paragraphs>336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Edge</vt:lpstr>
      <vt:lpstr>PowerPoint Presentation</vt:lpstr>
      <vt:lpstr>Resource allocation</vt:lpstr>
      <vt:lpstr>Cake cutting</vt:lpstr>
      <vt:lpstr>Cake cutting</vt:lpstr>
      <vt:lpstr>n=2</vt:lpstr>
      <vt:lpstr>PowerPoint Presentation</vt:lpstr>
      <vt:lpstr>envy-free</vt:lpstr>
      <vt:lpstr>n=3</vt:lpstr>
      <vt:lpstr>Stage 1: division of Cake 1</vt:lpstr>
      <vt:lpstr>Stage 2 (division of Cake 2)</vt:lpstr>
      <vt:lpstr>Whole process</vt:lpstr>
      <vt:lpstr>Envy-freeness</vt:lpstr>
      <vt:lpstr>Envy-freeness of Cake 2</vt:lpstr>
      <vt:lpstr>General n?</vt:lpstr>
      <vt:lpstr>Fairness</vt:lpstr>
      <vt:lpstr>Moving Knife protocols</vt:lpstr>
      <vt:lpstr>Fairness and complexity</vt:lpstr>
      <vt:lpstr>Resource allocation</vt:lpstr>
      <vt:lpstr>Assignment </vt:lpstr>
      <vt:lpstr>Assignment </vt:lpstr>
      <vt:lpstr>General setup</vt:lpstr>
      <vt:lpstr>General setup</vt:lpstr>
      <vt:lpstr>General setup</vt:lpstr>
      <vt:lpstr>General setup</vt:lpstr>
      <vt:lpstr>General setup</vt:lpstr>
      <vt:lpstr>General setup</vt:lpstr>
      <vt:lpstr>Item owner’s utility</vt:lpstr>
      <vt:lpstr>LP</vt:lpstr>
      <vt:lpstr>LP</vt:lpstr>
      <vt:lpstr>Surprise</vt:lpstr>
      <vt:lpstr>PowerPoint Presentation</vt:lpstr>
      <vt:lpstr>PowerPoint Presentation</vt:lpstr>
      <vt:lpstr>dual</vt:lpstr>
      <vt:lpstr>PowerPoint Presentation</vt:lpstr>
      <vt:lpstr>Complementary slackness</vt:lpstr>
      <vt:lpstr>algorithm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syzhang</cp:lastModifiedBy>
  <cp:revision>221</cp:revision>
  <dcterms:created xsi:type="dcterms:W3CDTF">1601-01-01T00:00:00Z</dcterms:created>
  <dcterms:modified xsi:type="dcterms:W3CDTF">2015-10-13T07:54:43Z</dcterms:modified>
</cp:coreProperties>
</file>