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0"/>
  </p:notesMasterIdLst>
  <p:sldIdLst>
    <p:sldId id="257" r:id="rId2"/>
    <p:sldId id="343" r:id="rId3"/>
    <p:sldId id="297" r:id="rId4"/>
    <p:sldId id="304" r:id="rId5"/>
    <p:sldId id="338" r:id="rId6"/>
    <p:sldId id="298" r:id="rId7"/>
    <p:sldId id="339" r:id="rId8"/>
    <p:sldId id="299" r:id="rId9"/>
    <p:sldId id="347" r:id="rId10"/>
    <p:sldId id="300" r:id="rId11"/>
    <p:sldId id="340" r:id="rId12"/>
    <p:sldId id="301" r:id="rId13"/>
    <p:sldId id="345" r:id="rId14"/>
    <p:sldId id="363" r:id="rId15"/>
    <p:sldId id="325" r:id="rId16"/>
    <p:sldId id="313" r:id="rId17"/>
    <p:sldId id="341" r:id="rId18"/>
    <p:sldId id="314" r:id="rId19"/>
    <p:sldId id="315" r:id="rId20"/>
    <p:sldId id="316" r:id="rId21"/>
    <p:sldId id="317" r:id="rId22"/>
    <p:sldId id="326" r:id="rId23"/>
    <p:sldId id="318" r:id="rId24"/>
    <p:sldId id="319" r:id="rId25"/>
    <p:sldId id="320" r:id="rId26"/>
    <p:sldId id="321" r:id="rId27"/>
    <p:sldId id="353" r:id="rId28"/>
    <p:sldId id="354" r:id="rId29"/>
    <p:sldId id="355" r:id="rId30"/>
    <p:sldId id="362" r:id="rId31"/>
    <p:sldId id="357" r:id="rId32"/>
    <p:sldId id="358" r:id="rId33"/>
    <p:sldId id="359" r:id="rId34"/>
    <p:sldId id="360" r:id="rId35"/>
    <p:sldId id="361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42" r:id="rId48"/>
    <p:sldId id="346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EB1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92" autoAdjust="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A73D09F-A3F1-43E9-ADEE-BCCFB21E7B20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6426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D09F-A3F1-43E9-ADEE-BCCFB21E7B20}" type="slidenum">
              <a:rPr lang="en-US" altLang="zh-HK" smtClean="0"/>
              <a:pPr/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9284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5AEA5B-A68F-4B8F-B1D0-BB17438C30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CCFB-C87A-4CE3-9DE1-AF9ACAE9D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3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FC94-B97F-4E04-8200-C6684B1D9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8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CACC6-6DF1-49D5-B267-E267BD2B2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E5A6-3895-4491-9E40-785946D01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CB8F2-A728-40F4-ABFD-B110282FB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6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DB7-F683-4792-BFEE-9BDDA5EF7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8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191B-D49A-42D7-84AD-F274867C1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85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02546-46FB-4A42-90A1-8D89F807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7AAFB-7586-439B-8FF0-0C374BB78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D666D-6B2E-4933-A89E-661858A8A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3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A637795-71DF-4A05-A227-B855D71DA2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4: 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Approximation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Formally </a:t>
            </a:r>
            <a:r>
              <a:rPr lang="en-US" altLang="zh-HK" dirty="0" smtClean="0">
                <a:ea typeface="新細明體" charset="-120"/>
              </a:rPr>
              <a:t>- analysis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Define a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random variable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for each clause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clause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satisfied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Define another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</a:t>
                </a:r>
                <a:r>
                  <a:rPr lang="en-US" altLang="zh-HK" dirty="0" smtClean="0">
                    <a:ea typeface="新細明體" charset="-120"/>
                  </a:rPr>
                  <a:t>a clear </a:t>
                </a:r>
                <a:r>
                  <a:rPr lang="en-US" altLang="zh-HK" dirty="0">
                    <a:ea typeface="新細明體" charset="-120"/>
                  </a:rPr>
                  <a:t>meaning: number of satisfied clauses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What’s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expectation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?</a:t>
                </a: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0" dirty="0" smtClean="0">
                          <a:latin typeface="Cambria Math"/>
                          <a:ea typeface="新細明體" charset="-12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371600"/>
                <a:ext cx="4038600" cy="399732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</m:d>
                  </m:oMath>
                </a14:m>
                <a:endParaRPr lang="en-US" altLang="zh-HK" i="1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naryPr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𝐄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]</m:t>
                        </m:r>
                      </m:e>
                    </m:nary>
                  </m:oMath>
                </a14:m>
                <a:endParaRPr lang="en-US" altLang="zh-HK" b="0" i="1" dirty="0" smtClean="0"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𝐏𝐫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⁡[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</a:rPr>
                          <m:t>satisfied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]</m:t>
                        </m:r>
                      </m:e>
                    </m:nary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7/8</m:t>
                        </m:r>
                      </m:e>
                    </m:nary>
                  </m:oMath>
                </a14:m>
                <a:endParaRPr lang="en-US" altLang="zh-HK" b="0" i="1" dirty="0" smtClean="0"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7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8</m:t>
                        </m:r>
                      </m:den>
                    </m:f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038600" cy="399732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33800" y="1371600"/>
                <a:ext cx="4953000" cy="3997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expected # satisfied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clauses </a:t>
                </a:r>
                <a:endParaRPr lang="en-US" altLang="zh-HK" sz="26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</m:oMath>
                </a14:m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𝑌</m:t>
                    </m:r>
                    <m:r>
                      <a:rPr lang="en-US" altLang="zh-HK" sz="2600" b="0" i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6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sz="26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linearity of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expectation</a:t>
                </a: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//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𝑌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sz="2600" baseline="-250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 marL="0" indent="0">
                  <a:buNone/>
                </a:pPr>
                <a:endParaRPr lang="zh-HK" altLang="en-US" sz="2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33800" y="1371600"/>
                <a:ext cx="4953000" cy="3997325"/>
              </a:xfrm>
              <a:blipFill rotWithShape="1">
                <a:blip r:embed="rId4"/>
                <a:stretch>
                  <a:fillRect l="-2217" t="-13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B8F2-A728-40F4-ABFD-B110282FB149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4572000"/>
                <a:ext cx="80772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CC9900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sz="2800" dirty="0" smtClean="0">
                    <a:ea typeface="新細明體" charset="-120"/>
                  </a:rPr>
                  <a:t>This means that if we choose assignment </a:t>
                </a:r>
                <a:r>
                  <a:rPr lang="en-US" altLang="zh-HK" sz="2800" dirty="0">
                    <a:solidFill>
                      <a:srgbClr val="0000FF"/>
                    </a:solidFill>
                    <a:ea typeface="新細明體" charset="-120"/>
                  </a:rPr>
                  <a:t>randomly</a:t>
                </a:r>
                <a:r>
                  <a:rPr lang="en-US" altLang="zh-HK" sz="2800" dirty="0">
                    <a:ea typeface="新細明體" charset="-120"/>
                  </a:rPr>
                  <a:t>, then we can satisfy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≥7/8</m:t>
                    </m:r>
                  </m:oMath>
                </a14:m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800" dirty="0">
                    <a:ea typeface="新細明體" charset="-120"/>
                  </a:rPr>
                  <a:t>fraction of clauses </a:t>
                </a:r>
                <a:r>
                  <a:rPr lang="en-US" altLang="zh-HK" sz="2800" i="1" dirty="0">
                    <a:solidFill>
                      <a:srgbClr val="0000FF"/>
                    </a:solidFill>
                    <a:ea typeface="新細明體" charset="-120"/>
                  </a:rPr>
                  <a:t>on average</a:t>
                </a:r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8077200" cy="1415772"/>
              </a:xfrm>
              <a:prstGeom prst="rect">
                <a:avLst/>
              </a:prstGeom>
              <a:blipFill rotWithShape="1">
                <a:blip r:embed="rId5"/>
                <a:stretch>
                  <a:fillRect l="-453" t="-4310" r="-302" b="-90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Success probability of one assignment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We’ve seen the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average number of satisfied clauses </a:t>
                </a:r>
                <a:r>
                  <a:rPr lang="en-US" altLang="zh-HK" dirty="0" smtClean="0">
                    <a:ea typeface="新細明體" charset="-120"/>
                  </a:rPr>
                  <a:t>on a random assignment.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Now we translates </a:t>
                </a:r>
                <a:r>
                  <a:rPr lang="en-US" altLang="zh-HK" dirty="0">
                    <a:ea typeface="新細明體" charset="-120"/>
                  </a:rPr>
                  <a:t>this </a:t>
                </a:r>
                <a:r>
                  <a:rPr lang="en-US" altLang="zh-HK" dirty="0" smtClean="0">
                    <a:ea typeface="新細明體" charset="-120"/>
                  </a:rPr>
                  <a:t>to the average running time of the algorithm?</a:t>
                </a:r>
              </a:p>
              <a:p>
                <a:r>
                  <a:rPr lang="en-US" altLang="zh-HK" dirty="0">
                    <a:ea typeface="新細明體" charset="-120"/>
                  </a:rPr>
                  <a:t>event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success</a:t>
                </a:r>
                <a:r>
                  <a:rPr lang="en-US" altLang="zh-HK" dirty="0" smtClean="0">
                    <a:ea typeface="新細明體" charset="-120"/>
                  </a:rPr>
                  <a:t>”: A random assignment satisfies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≥7/8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fraction of </a:t>
                </a:r>
                <a:r>
                  <a:rPr lang="en-US" altLang="zh-HK" dirty="0" smtClean="0">
                    <a:ea typeface="新細明體" charset="-120"/>
                  </a:rPr>
                  <a:t>clauses,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We want to estimate the probability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of success. </a:t>
                </a:r>
              </a:p>
            </p:txBody>
          </p:sp>
        </mc:Choice>
        <mc:Fallback xmlns="">
          <p:sp>
            <p:nvSpPr>
              <p:cNvPr id="10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Getting a Las Vegas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0" smtClean="0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altLang="zh-H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𝑝𝑚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HK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zh-HK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zh-HK" b="0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𝑝𝑚</m:t>
                    </m:r>
                    <m:r>
                      <a:rPr lang="en-US" altLang="zh-HK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1−</m:t>
                        </m:r>
                        <m:r>
                          <a:rPr lang="en-US" altLang="zh-HK" i="1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7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altLang="zh-HK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Rearranging, we get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If we repeatedly take random assignments, it needs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≤8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times (on average) to see a “success” happening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i.e. the complexity of this Las Vegas algorithm is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≤8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2148" b="-2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can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derandomize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 algorithm to get a deterministic one.</a:t>
                </a:r>
              </a:p>
              <a:p>
                <a:r>
                  <a:rPr lang="en-US" dirty="0" smtClean="0"/>
                  <a:t>Previous: 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of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satisfied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clauses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≥7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/8.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Idea: Find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achieving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/8</m:t>
                    </m:r>
                  </m:oMath>
                </a14:m>
                <a:r>
                  <a:rPr lang="en-US" dirty="0" smtClean="0"/>
                  <a:t> bit-by-bit.</a:t>
                </a:r>
              </a:p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are found.</a:t>
                </a:r>
              </a:p>
              <a:p>
                <a:r>
                  <a:rPr lang="en-US" dirty="0" smtClean="0"/>
                  <a:t>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of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satisfied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clauses</m:t>
                        </m:r>
                      </m:e>
                    </m:d>
                  </m:oMath>
                </a14:m>
                <a:r>
                  <a:rPr lang="en-US" dirty="0" smtClean="0"/>
                  <a:t> is computable in polynomial time.</a:t>
                </a:r>
              </a:p>
              <a:p>
                <a:pPr lvl="1"/>
                <a:r>
                  <a:rPr lang="en-US" dirty="0" smtClean="0"/>
                  <a:t>Simplify the formula by inserting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Compute the above expectation by </a:t>
                </a:r>
                <a14:m>
                  <m:oMath xmlns:m="http://schemas.openxmlformats.org/officeDocument/2006/math">
                    <m:r>
                      <a:rPr lang="en-US" altLang="zh-HK" b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naryPr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b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𝐄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22" b="-1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8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600" dirty="0">
                <a:ea typeface="新細明體" charset="-120"/>
              </a:rPr>
              <a:t>Example 2: </a:t>
            </a:r>
            <a:r>
              <a:rPr lang="en-US" altLang="zh-HK" dirty="0">
                <a:ea typeface="新細明體" charset="-120"/>
              </a:rPr>
              <a:t>Approximation algorithm for </a:t>
            </a:r>
            <a:r>
              <a:rPr lang="en-US" altLang="zh-HK" dirty="0" smtClean="0">
                <a:ea typeface="新細明體" charset="-120"/>
              </a:rPr>
              <a:t>Vertex Cover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>
                <a:ea typeface="新細明體" charset="-120"/>
              </a:rPr>
              <a:t>Vertex </a:t>
            </a:r>
            <a:r>
              <a:rPr lang="en-US" altLang="zh-HK" sz="3800" dirty="0" smtClean="0">
                <a:ea typeface="新細明體" charset="-120"/>
              </a:rPr>
              <a:t>Cover</a:t>
            </a:r>
            <a:r>
              <a:rPr lang="en-US" altLang="zh-HK" sz="3800" dirty="0">
                <a:ea typeface="新細明體" charset="-120"/>
              </a:rPr>
              <a:t>: Use vertex to cover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: “</a:t>
                </a:r>
                <a:r>
                  <a:rPr lang="en-US" altLang="zh-HK">
                    <a:ea typeface="新細明體" charset="-120"/>
                  </a:rPr>
                  <a:t>Use </a:t>
                </a:r>
                <a:r>
                  <a:rPr lang="en-US" altLang="zh-HK" smtClean="0">
                    <a:ea typeface="新細明體" charset="-120"/>
                  </a:rPr>
                  <a:t>vertices </a:t>
                </a:r>
                <a:r>
                  <a:rPr lang="en-US" altLang="zh-HK" dirty="0">
                    <a:ea typeface="新細明體" charset="-120"/>
                  </a:rPr>
                  <a:t>to cover edges”.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For an undirected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a vertex 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vertex cover if all edges are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touched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each edge is incident to at least one vertex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Vertex Cover: Given an undirected graph, find a vertex cover with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minimum size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NP-complete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So it’s (almost) </a:t>
            </a:r>
            <a:r>
              <a:rPr lang="en-US" altLang="zh-HK" dirty="0">
                <a:ea typeface="新細明體" charset="-120"/>
              </a:rPr>
              <a:t>impossible to find the minimum vertex cover in polynomial time.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But there is a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polynomial time</a:t>
            </a:r>
            <a:r>
              <a:rPr lang="en-US" altLang="zh-HK" dirty="0">
                <a:ea typeface="新細明體" charset="-120"/>
              </a:rPr>
              <a:t> algorithm that can find a vertex cover of size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at most twice </a:t>
            </a:r>
            <a:r>
              <a:rPr lang="en-US" altLang="zh-HK" dirty="0">
                <a:ea typeface="新細明體" charset="-120"/>
              </a:rPr>
              <a:t>of that of minimum vertex cover.</a:t>
            </a:r>
          </a:p>
          <a:p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Formulate the problem as an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integer programming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a min vertex cover. How to find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?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Associate a variable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6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{0,1}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with each vertex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 err="1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Interpretation: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 </m:t>
                    </m:r>
                  </m:oMath>
                </a14:m>
                <a:r>
                  <a:rPr lang="en-US" altLang="zh-HK" sz="2200" dirty="0" err="1">
                    <a:ea typeface="新細明體" charset="-120"/>
                  </a:rPr>
                  <a:t>iff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constraint that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each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 is covered</a:t>
                </a:r>
                <a:r>
                  <a:rPr lang="en-US" altLang="zh-HK" sz="2600" dirty="0">
                    <a:ea typeface="新細明體" charset="-12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objective?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200" i="0" dirty="0" smtClean="0">
                            <a:latin typeface="Cambria Math"/>
                            <a:ea typeface="新細明體" charset="-12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sz="220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sz="220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:</m:t>
                                </m:r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HK" sz="2200" i="1" dirty="0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200" i="1" dirty="0" smtClean="0">
                                        <a:latin typeface="Cambria Math"/>
                                        <a:ea typeface="新細明體" charset="-12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altLang="zh-HK" sz="2200" i="1" dirty="0" smtClean="0">
                                    <a:latin typeface="Cambria Math"/>
                                    <a:ea typeface="新細明體" charset="-120"/>
                                  </a:rPr>
                                  <m:t>=1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min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b="-6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formulation, continued.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Thus the problem is now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344487" lvl="1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     </a:t>
                </a:r>
                <a:r>
                  <a:rPr lang="en-US" altLang="zh-HK" dirty="0" err="1" smtClean="0">
                    <a:ea typeface="新細明體" charset="-120"/>
                  </a:rPr>
                  <a:t>s.t</a:t>
                </a:r>
                <a:r>
                  <a:rPr lang="en-US" altLang="zh-HK" dirty="0" err="1">
                    <a:ea typeface="新細明體" charset="-120"/>
                  </a:rPr>
                  <a:t>.</a:t>
                </a:r>
                <a:r>
                  <a:rPr lang="en-US" altLang="zh-HK" dirty="0">
                    <a:ea typeface="新細明體" charset="-12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</m:t>
                    </m:r>
                  </m:oMath>
                </a14:m>
                <a:r>
                  <a:rPr lang="en-US" altLang="zh-HK" i="0" dirty="0" smtClean="0">
                    <a:latin typeface="+mj-lt"/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Integer Programming</a:t>
                </a:r>
                <a:r>
                  <a:rPr lang="en-US" altLang="zh-HK" dirty="0">
                    <a:ea typeface="新細明體" charset="-120"/>
                  </a:rPr>
                  <a:t>. NP-hard in general.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For this problem: even the feasibility problem, i.e. to decide whether the feasible region is empty or not, is NP-hard.</a:t>
                </a:r>
              </a:p>
              <a:p>
                <a:r>
                  <a:rPr lang="en-US" altLang="zh-HK" dirty="0">
                    <a:ea typeface="新細明體" charset="-120"/>
                  </a:rPr>
                  <a:t>What should we do?</a:t>
                </a: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Optimization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Very often we need to solve an </a:t>
            </a:r>
            <a:r>
              <a:rPr lang="en-US" altLang="zh-HK" dirty="0" smtClean="0">
                <a:solidFill>
                  <a:srgbClr val="FF0000"/>
                </a:solidFill>
              </a:rPr>
              <a:t>optimization</a:t>
            </a:r>
            <a:r>
              <a:rPr lang="en-US" altLang="zh-HK" dirty="0" smtClean="0"/>
              <a:t> problem.</a:t>
            </a:r>
          </a:p>
          <a:p>
            <a:pPr lvl="1"/>
            <a:r>
              <a:rPr lang="en-US" altLang="zh-HK" dirty="0" smtClean="0"/>
              <a:t>Maximize the utility/payoff/gain/…</a:t>
            </a:r>
          </a:p>
          <a:p>
            <a:pPr lvl="1"/>
            <a:r>
              <a:rPr lang="en-US" altLang="zh-HK" dirty="0" smtClean="0"/>
              <a:t>Minimize the cost/penalty/loss/…</a:t>
            </a:r>
          </a:p>
          <a:p>
            <a:r>
              <a:rPr lang="en-US" altLang="zh-HK" dirty="0" smtClean="0"/>
              <a:t>Many optimization problems are </a:t>
            </a:r>
            <a:r>
              <a:rPr lang="en-US" altLang="zh-HK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altLang="zh-HK" dirty="0" smtClean="0"/>
              <a:t>No polynomial algorithms are known, and most likely, they don’t exist.</a:t>
            </a:r>
          </a:p>
          <a:p>
            <a:pPr lvl="1"/>
            <a:r>
              <a:rPr lang="en-US" altLang="zh-HK" dirty="0" smtClean="0"/>
              <a:t>Question: Do you want more of this topic?</a:t>
            </a:r>
          </a:p>
          <a:p>
            <a:r>
              <a:rPr lang="en-US" altLang="zh-HK" dirty="0" smtClean="0">
                <a:solidFill>
                  <a:srgbClr val="0000FF"/>
                </a:solidFill>
              </a:rPr>
              <a:t>Approximation</a:t>
            </a:r>
            <a:r>
              <a:rPr lang="en-US" altLang="zh-HK" dirty="0" smtClean="0"/>
              <a:t>: get an </a:t>
            </a:r>
            <a:r>
              <a:rPr lang="en-US" altLang="zh-HK" dirty="0" smtClean="0">
                <a:solidFill>
                  <a:srgbClr val="FF0000"/>
                </a:solidFill>
              </a:rPr>
              <a:t>approximately good </a:t>
            </a:r>
            <a:r>
              <a:rPr lang="en-US" altLang="zh-HK" dirty="0" smtClean="0"/>
              <a:t>solution.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LP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4487" lvl="1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	</a:t>
                </a: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Note that all problems are caused by the integer constraint.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Let’s </a:t>
                </a:r>
                <a:r>
                  <a:rPr lang="en-US" altLang="zh-HK" dirty="0" smtClean="0">
                    <a:ea typeface="新細明體" charset="-120"/>
                  </a:rPr>
                  <a:t>change it to: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, 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all constraints are linear, so is the objective function. 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it’s an </a:t>
                </a:r>
                <a:r>
                  <a:rPr lang="en-US" altLang="zh-HK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LP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problem,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which polynomial-time algorithms exist.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346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Relaxation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HK" sz="2400" dirty="0">
                    <a:ea typeface="新細明體" charset="-120"/>
                  </a:rPr>
                  <a:t>Original IP		</a:t>
                </a:r>
                <a:r>
                  <a:rPr lang="en-US" altLang="zh-HK" sz="2400" dirty="0" smtClean="0">
                    <a:ea typeface="新細明體" charset="-120"/>
                  </a:rPr>
                  <a:t>	Relaxed </a:t>
                </a:r>
                <a:r>
                  <a:rPr lang="en-US" altLang="zh-HK" sz="2400" dirty="0">
                    <a:ea typeface="新細明體" charset="-120"/>
                  </a:rPr>
                  <a:t>LP</a:t>
                </a:r>
              </a:p>
              <a:p>
                <a:pPr lvl="1">
                  <a:buNone/>
                </a:pPr>
                <a:r>
                  <a:rPr lang="en-US" altLang="zh-HK" sz="2400" dirty="0">
                    <a:ea typeface="新細明體" charset="-120"/>
                  </a:rPr>
                  <a:t>	min </a:t>
                </a:r>
                <a:r>
                  <a:rPr lang="en-US" altLang="zh-HK" sz="24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		</a:t>
                </a:r>
                <a:r>
                  <a:rPr lang="en-US" altLang="zh-HK" sz="2400" dirty="0" smtClean="0">
                    <a:ea typeface="新細明體" charset="-120"/>
                  </a:rPr>
                  <a:t>	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  <m:r>
                          <a:rPr lang="en-US" altLang="zh-HK" sz="24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br>
                  <a:rPr lang="en-US" altLang="zh-HK" sz="2400" dirty="0">
                    <a:ea typeface="新細明體" charset="-120"/>
                  </a:rPr>
                </a:br>
                <a:r>
                  <a:rPr lang="en-US" altLang="zh-HK" sz="2400" dirty="0" err="1">
                    <a:ea typeface="新細明體" charset="-120"/>
                  </a:rPr>
                  <a:t>s.t.</a:t>
                </a:r>
                <a:r>
                  <a:rPr lang="en-US" altLang="zh-HK" sz="2400" dirty="0">
                    <a:ea typeface="新細明體" charset="-120"/>
                  </a:rPr>
                  <a:t>  </a:t>
                </a:r>
                <a:r>
                  <a:rPr lang="en-US" altLang="zh-HK" sz="24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, 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 </a:t>
                </a:r>
                <a:r>
                  <a:rPr lang="en-US" altLang="zh-HK" sz="24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</a:t>
                </a:r>
                <a:r>
                  <a:rPr lang="en-US" altLang="zh-HK" sz="24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)≥1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, </a:t>
                </a: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</a:t>
                </a:r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400" dirty="0">
                    <a:ea typeface="新細明體" charset="-120"/>
                  </a:rPr>
                  <a:t>, 		  </a:t>
                </a:r>
                <a:r>
                  <a:rPr lang="en-US" altLang="zh-HK" sz="2400" dirty="0" smtClean="0">
                    <a:ea typeface="新細明體" charset="-12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0≤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𝑣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≤1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This </a:t>
                </a:r>
                <a:r>
                  <a:rPr lang="en-US" altLang="zh-HK" dirty="0">
                    <a:ea typeface="新細明體" charset="-120"/>
                  </a:rPr>
                  <a:t>is called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linear programming relaxation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3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Two key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solution</a:t>
                </a:r>
                <a:r>
                  <a:rPr lang="en-US" altLang="zh-HK" dirty="0">
                    <a:ea typeface="新細明體" charset="-120"/>
                  </a:rPr>
                  <a:t> to the LP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not integer </a:t>
                </a:r>
                <a:r>
                  <a:rPr lang="en-US" altLang="zh-HK" dirty="0">
                    <a:ea typeface="新細明體" charset="-120"/>
                  </a:rPr>
                  <a:t>valued. So it doesn’t give </a:t>
                </a:r>
                <a:r>
                  <a:rPr lang="en-US" altLang="zh-HK" dirty="0" smtClean="0">
                    <a:ea typeface="新細明體" charset="-120"/>
                  </a:rPr>
                  <a:t>an </a:t>
                </a:r>
                <a:r>
                  <a:rPr lang="en-US" altLang="zh-HK" dirty="0">
                    <a:ea typeface="新細明體" charset="-120"/>
                  </a:rPr>
                  <a:t>interpretation of vertex cover any more.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Originally,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1,0,0,1,1,0,1</m:t>
                        </m:r>
                      </m:e>
                    </m:d>
                  </m:oMath>
                </a14:m>
                <a:r>
                  <a:rPr lang="en-US" altLang="zh-HK" sz="2400" dirty="0">
                    <a:ea typeface="新細明體" charset="-120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7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Now, solution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(0.3, 0.8, 0.2, 1, 0.5, 0.7, 0, 0.9)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means what?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What can we say about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relation</a:t>
                </a:r>
                <a:r>
                  <a:rPr lang="en-US" altLang="zh-HK" dirty="0">
                    <a:ea typeface="新細明體" charset="-120"/>
                  </a:rPr>
                  <a:t> of the solutions </a:t>
                </a:r>
                <a:r>
                  <a:rPr lang="en-US" altLang="zh-HK" dirty="0" smtClean="0">
                    <a:ea typeface="新細明體" charset="-120"/>
                  </a:rPr>
                  <a:t>(to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LP</a:t>
                </a:r>
                <a:r>
                  <a:rPr lang="en-US" altLang="zh-HK" dirty="0">
                    <a:ea typeface="新細明體" charset="-120"/>
                  </a:rPr>
                  <a:t> and that </a:t>
                </a:r>
                <a:r>
                  <a:rPr lang="en-US" altLang="zh-HK" dirty="0" smtClean="0">
                    <a:ea typeface="新細明體" charset="-120"/>
                  </a:rPr>
                  <a:t>to the </a:t>
                </a:r>
                <a:r>
                  <a:rPr lang="en-US" altLang="zh-HK" dirty="0">
                    <a:ea typeface="新細明體" charset="-120"/>
                  </a:rPr>
                  <a:t>original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IP</a:t>
                </a:r>
                <a:r>
                  <a:rPr lang="en-US" altLang="zh-HK" dirty="0">
                    <a:ea typeface="新細明體" charset="-120"/>
                  </a:rPr>
                  <a:t>)?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Issue 1: Construct a vertex cover from a solution of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800" dirty="0" smtClean="0">
                    <a:ea typeface="新細明體" charset="-120"/>
                  </a:rPr>
                  <a:t>Recall: 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In IP: </a:t>
                </a:r>
                <a:r>
                  <a:rPr lang="en-US" altLang="zh-HK" sz="24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(1,0,0,1,1,0,1)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7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In LP: </a:t>
                </a:r>
                <a:r>
                  <a:rPr lang="en-US" altLang="zh-HK" sz="24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0.3, 0.8, 0.2, 1, 0.5, 0.7, 0, 0.9</m:t>
                        </m:r>
                      </m:e>
                    </m:d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means …?</a:t>
                </a: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Naturally</a:t>
                </a:r>
                <a:r>
                  <a:rPr lang="en-US" altLang="zh-HK" sz="2800" dirty="0">
                    <a:ea typeface="新細明體" charset="-120"/>
                  </a:rPr>
                  <a:t>, let’s try </a:t>
                </a:r>
                <a:r>
                  <a:rPr lang="en-US" altLang="zh-HK" sz="2800" dirty="0" smtClean="0">
                    <a:ea typeface="新細明體" charset="-120"/>
                  </a:rPr>
                  <a:t>the following:</a:t>
                </a:r>
                <a:endParaRPr lang="en-US" altLang="zh-HK" sz="28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)≥1/2</m:t>
                    </m:r>
                  </m:oMath>
                </a14:m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, </a:t>
                </a:r>
                <a:r>
                  <a:rPr lang="en-US" altLang="zh-HK" sz="2400" dirty="0">
                    <a:ea typeface="新細明體" charset="-120"/>
                  </a:rPr>
                  <a:t>then </a:t>
                </a: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pick </a:t>
                </a:r>
                <a:r>
                  <a:rPr lang="en-US" altLang="zh-HK" sz="2400" dirty="0" smtClean="0">
                    <a:ea typeface="新細明體" charset="-120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</a:t>
                </a:r>
                <a:endParaRPr lang="en-US" altLang="zh-HK" sz="24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>
                    <a:ea typeface="新細明體" charset="-120"/>
                  </a:rPr>
                  <a:t>In other words, we get an integer value solution by </a:t>
                </a: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rounding</a:t>
                </a:r>
                <a:r>
                  <a:rPr lang="en-US" altLang="zh-HK" sz="2400" dirty="0">
                    <a:ea typeface="新細明體" charset="-120"/>
                  </a:rPr>
                  <a:t> a real-value solution.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1346" r="-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Issue 1,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Question: Is this a vertex cover?</a:t>
                </a:r>
              </a:p>
              <a:p>
                <a:r>
                  <a:rPr lang="en-US" altLang="zh-HK" dirty="0">
                    <a:ea typeface="新細明體" charset="-120"/>
                  </a:rPr>
                  <a:t>Answer: Yes.</a:t>
                </a:r>
              </a:p>
              <a:p>
                <a:r>
                  <a:rPr lang="en-US" altLang="zh-HK" dirty="0">
                    <a:ea typeface="新細明體" charset="-120"/>
                  </a:rPr>
                  <a:t>For any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)≥</m:t>
                    </m:r>
                    <m:r>
                      <a:rPr lang="en-US" altLang="zh-HK" sz="2700" i="1" dirty="0"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sz="2700" dirty="0">
                    <a:ea typeface="新細明體" charset="-120"/>
                  </a:rPr>
                  <a:t>,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at least one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½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which will be picked to join the set.</a:t>
                </a:r>
              </a:p>
              <a:p>
                <a:r>
                  <a:rPr lang="en-US" altLang="zh-HK" dirty="0">
                    <a:ea typeface="新細明體" charset="-120"/>
                  </a:rPr>
                  <a:t>In other words, all edges are covered.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Issue 2: What can we say about the newly constructed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[Claim] This vertex cover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at most twice</a:t>
                </a:r>
                <a:r>
                  <a:rPr lang="en-US" altLang="zh-HK" dirty="0">
                    <a:ea typeface="新細明體" charset="-120"/>
                  </a:rPr>
                  <a:t> as large as the optimal one.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Denote: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: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optimal</a:t>
                </a:r>
                <a:r>
                  <a:rPr lang="en-US" altLang="zh-HK" dirty="0">
                    <a:ea typeface="新細明體" charset="-120"/>
                  </a:rPr>
                  <a:t> vertex cover.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: an solution of the LP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the rounding solution </a:t>
                </a:r>
                <a:r>
                  <a:rPr lang="en-US" altLang="zh-HK" dirty="0" smtClean="0"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Last slide: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min </a:t>
                </a:r>
                <a:r>
                  <a:rPr lang="en-US" altLang="zh-HK" dirty="0">
                    <a:ea typeface="新細明體" charset="-120"/>
                  </a:rPr>
                  <a:t>vertex 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one vertex 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 smtClean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Now this claim says: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8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0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HK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HK" b="0" i="1" dirty="0" smtClean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 dirty="0" smtClean="0">
                                      <a:latin typeface="Cambria Math"/>
                                      <a:ea typeface="新細明體" charset="-12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HK" i="1" dirty="0" smtClean="0">
                                      <a:latin typeface="Cambria Math"/>
                                      <a:ea typeface="新細明體" charset="-12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HK" i="1" dirty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HK" b="0" i="1" dirty="0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90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Proof. We’re </a:t>
                </a:r>
                <a:r>
                  <a:rPr lang="en-US" altLang="zh-HK" sz="2600" dirty="0" err="1">
                    <a:ea typeface="新細明體" charset="-120"/>
                  </a:rPr>
                  <a:t>gonna</a:t>
                </a:r>
                <a:r>
                  <a:rPr lang="en-US" altLang="zh-HK" sz="2600" dirty="0">
                    <a:ea typeface="新細明體" charset="-120"/>
                  </a:rPr>
                  <a:t> show that 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1800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The feasible region of the LP is larger than that of the IP.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Thus the minimization of LP is smaller.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sz="18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𝑅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)|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≤2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HK" sz="22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≥1/2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:r>
                  <a:rPr lang="en-US" altLang="zh-HK" sz="2200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// we throw some part away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>
                    <a:ea typeface="新細明體" charset="-120"/>
                    <a:cs typeface="Arial" charset="0"/>
                  </a:rPr>
                  <a:t>   		        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/>
                        <a:cs typeface="Arial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d>
                        <m:r>
                          <a:rPr lang="en-US" altLang="zh-HK" sz="2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≥1/2</m:t>
                        </m:r>
                      </m:sub>
                      <m:sup/>
                      <m:e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e>
                    </m:nary>
                    <m:r>
                      <a:rPr lang="en-US" altLang="zh-HK" sz="22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sz="22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)≥1/2</m:t>
                    </m:r>
                  </m:oMath>
                </a14:m>
                <a:endParaRPr lang="en-US" altLang="zh-HK" sz="2200" dirty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        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𝑅</m:t>
                        </m:r>
                        <m:d>
                          <m:d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200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2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HK" sz="2200" i="1" dirty="0">
                                    <a:latin typeface="Cambria Math"/>
                                    <a:ea typeface="新細明體" charset="-12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296" t="-2153" r="-222" b="-43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Example 3: Set Cover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934200" cy="45307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Suppose that there is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tasks,</a:t>
                </a:r>
              </a:p>
              <a:p>
                <a:r>
                  <a:rPr lang="en-US" dirty="0" smtClean="0"/>
                  <a:t>and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people.</a:t>
                </a:r>
              </a:p>
              <a:p>
                <a:r>
                  <a:rPr lang="en-US" dirty="0" smtClean="0"/>
                  <a:t>A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can do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tasks.</a:t>
                </a:r>
              </a:p>
              <a:p>
                <a:r>
                  <a:rPr lang="en-US" dirty="0" smtClean="0"/>
                  <a:t>We want to select a set of people to finish all the tasks.</a:t>
                </a:r>
              </a:p>
              <a:p>
                <a:r>
                  <a:rPr lang="en-US" dirty="0" smtClean="0"/>
                  <a:t>Each person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regardless of how many tasks he does.</a:t>
                </a:r>
              </a:p>
              <a:p>
                <a:r>
                  <a:rPr lang="en-US" dirty="0" smtClean="0"/>
                  <a:t>Question: select a set of people to finish all the tasks, with total cost minimized.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934200" cy="4530725"/>
              </a:xfrm>
              <a:blipFill rotWithShape="1">
                <a:blip r:embed="rId2"/>
                <a:stretch>
                  <a:fillRect l="-527" t="-1346" r="-1757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/>
          <p:cNvSpPr/>
          <p:nvPr/>
        </p:nvSpPr>
        <p:spPr bwMode="auto">
          <a:xfrm>
            <a:off x="8221287" y="2209800"/>
            <a:ext cx="457200" cy="266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535487" y="2473929"/>
            <a:ext cx="457200" cy="21387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8388927" y="2484766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8388926" y="2778728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8388925" y="307269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8388924" y="3373982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388927" y="36576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8388927" y="39624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8388927" y="42672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8388927" y="4554234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705819" y="27432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705819" y="30480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703127" y="3349292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705819" y="365735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7705819" y="399614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705819" y="4300946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06"/>
          <p:cNvCxnSpPr>
            <a:stCxn id="101" idx="6"/>
            <a:endCxn id="93" idx="2"/>
          </p:cNvCxnSpPr>
          <p:nvPr/>
        </p:nvCxnSpPr>
        <p:spPr bwMode="auto">
          <a:xfrm flipV="1">
            <a:off x="7827738" y="2543202"/>
            <a:ext cx="561189" cy="258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102" idx="6"/>
            <a:endCxn id="94" idx="2"/>
          </p:cNvCxnSpPr>
          <p:nvPr/>
        </p:nvCxnSpPr>
        <p:spPr bwMode="auto">
          <a:xfrm flipV="1">
            <a:off x="7827738" y="2837164"/>
            <a:ext cx="561188" cy="269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104" idx="6"/>
            <a:endCxn id="96" idx="2"/>
          </p:cNvCxnSpPr>
          <p:nvPr/>
        </p:nvCxnSpPr>
        <p:spPr bwMode="auto">
          <a:xfrm flipV="1">
            <a:off x="7827738" y="3432418"/>
            <a:ext cx="561186" cy="283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105" idx="6"/>
            <a:endCxn id="94" idx="2"/>
          </p:cNvCxnSpPr>
          <p:nvPr/>
        </p:nvCxnSpPr>
        <p:spPr bwMode="auto">
          <a:xfrm flipV="1">
            <a:off x="7827738" y="2837164"/>
            <a:ext cx="561188" cy="121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103" idx="6"/>
            <a:endCxn id="96" idx="2"/>
          </p:cNvCxnSpPr>
          <p:nvPr/>
        </p:nvCxnSpPr>
        <p:spPr bwMode="auto">
          <a:xfrm>
            <a:off x="7825046" y="3407728"/>
            <a:ext cx="563878" cy="24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97" idx="2"/>
            <a:endCxn id="104" idx="6"/>
          </p:cNvCxnSpPr>
          <p:nvPr/>
        </p:nvCxnSpPr>
        <p:spPr bwMode="auto">
          <a:xfrm flipH="1" flipV="1">
            <a:off x="7827738" y="3715791"/>
            <a:ext cx="561189" cy="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98" idx="2"/>
            <a:endCxn id="102" idx="6"/>
          </p:cNvCxnSpPr>
          <p:nvPr/>
        </p:nvCxnSpPr>
        <p:spPr bwMode="auto">
          <a:xfrm flipH="1" flipV="1">
            <a:off x="7827738" y="3106436"/>
            <a:ext cx="561189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106" idx="6"/>
            <a:endCxn id="99" idx="2"/>
          </p:cNvCxnSpPr>
          <p:nvPr/>
        </p:nvCxnSpPr>
        <p:spPr bwMode="auto">
          <a:xfrm flipV="1">
            <a:off x="7827738" y="4325636"/>
            <a:ext cx="561189" cy="337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100" idx="2"/>
            <a:endCxn id="105" idx="6"/>
          </p:cNvCxnSpPr>
          <p:nvPr/>
        </p:nvCxnSpPr>
        <p:spPr bwMode="auto">
          <a:xfrm flipH="1" flipV="1">
            <a:off x="7827738" y="4054581"/>
            <a:ext cx="561189" cy="558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99" idx="2"/>
            <a:endCxn id="105" idx="6"/>
          </p:cNvCxnSpPr>
          <p:nvPr/>
        </p:nvCxnSpPr>
        <p:spPr bwMode="auto">
          <a:xfrm flipH="1" flipV="1">
            <a:off x="7827738" y="4054581"/>
            <a:ext cx="561189" cy="271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98" idx="2"/>
          </p:cNvCxnSpPr>
          <p:nvPr/>
        </p:nvCxnSpPr>
        <p:spPr bwMode="auto">
          <a:xfrm flipH="1" flipV="1">
            <a:off x="7827738" y="3716036"/>
            <a:ext cx="561189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0" idx="2"/>
            <a:endCxn id="106" idx="6"/>
          </p:cNvCxnSpPr>
          <p:nvPr/>
        </p:nvCxnSpPr>
        <p:spPr bwMode="auto">
          <a:xfrm flipH="1" flipV="1">
            <a:off x="7827738" y="4359382"/>
            <a:ext cx="561189" cy="253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95" idx="2"/>
            <a:endCxn id="101" idx="6"/>
          </p:cNvCxnSpPr>
          <p:nvPr/>
        </p:nvCxnSpPr>
        <p:spPr bwMode="auto">
          <a:xfrm flipH="1" flipV="1">
            <a:off x="7827738" y="2801636"/>
            <a:ext cx="561187" cy="329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106" idx="6"/>
            <a:endCxn id="98" idx="2"/>
          </p:cNvCxnSpPr>
          <p:nvPr/>
        </p:nvCxnSpPr>
        <p:spPr bwMode="auto">
          <a:xfrm flipV="1">
            <a:off x="7827738" y="4020836"/>
            <a:ext cx="561189" cy="33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05" idx="6"/>
            <a:endCxn id="97" idx="2"/>
          </p:cNvCxnSpPr>
          <p:nvPr/>
        </p:nvCxnSpPr>
        <p:spPr bwMode="auto">
          <a:xfrm flipV="1">
            <a:off x="7827738" y="3716036"/>
            <a:ext cx="561189" cy="338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/>
          <p:cNvCxnSpPr>
            <a:stCxn id="93" idx="2"/>
            <a:endCxn id="103" idx="6"/>
          </p:cNvCxnSpPr>
          <p:nvPr/>
        </p:nvCxnSpPr>
        <p:spPr bwMode="auto">
          <a:xfrm flipH="1">
            <a:off x="7825046" y="2543202"/>
            <a:ext cx="563881" cy="864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Oval 123"/>
          <p:cNvSpPr/>
          <p:nvPr/>
        </p:nvSpPr>
        <p:spPr bwMode="auto">
          <a:xfrm>
            <a:off x="8322426" y="3279078"/>
            <a:ext cx="256814" cy="91192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1628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There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1,2,…,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and a collection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subsets.</a:t>
                </a:r>
              </a:p>
              <a:p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Question: </a:t>
                </a:r>
                <a:r>
                  <a:rPr lang="en-US" dirty="0" smtClean="0"/>
                  <a:t>compute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∪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162800" cy="4530725"/>
              </a:xfrm>
              <a:blipFill rotWithShape="0">
                <a:blip r:embed="rId2"/>
                <a:stretch>
                  <a:fillRect l="-681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29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 bwMode="auto">
          <a:xfrm>
            <a:off x="8221287" y="2209800"/>
            <a:ext cx="457200" cy="266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535487" y="2473929"/>
            <a:ext cx="457200" cy="21387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388927" y="2484766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8388926" y="2778728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8388925" y="307269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388924" y="3373982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88927" y="36576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88927" y="39624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388927" y="42672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88927" y="4554234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705819" y="27432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705819" y="30480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03127" y="3349292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705819" y="365735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705819" y="399614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705819" y="4300946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55" idx="6"/>
            <a:endCxn id="47" idx="2"/>
          </p:cNvCxnSpPr>
          <p:nvPr/>
        </p:nvCxnSpPr>
        <p:spPr bwMode="auto">
          <a:xfrm flipV="1">
            <a:off x="7827738" y="2543202"/>
            <a:ext cx="561189" cy="258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56" idx="6"/>
            <a:endCxn id="48" idx="2"/>
          </p:cNvCxnSpPr>
          <p:nvPr/>
        </p:nvCxnSpPr>
        <p:spPr bwMode="auto">
          <a:xfrm flipV="1">
            <a:off x="7827738" y="2837164"/>
            <a:ext cx="561188" cy="269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8" idx="6"/>
            <a:endCxn id="50" idx="2"/>
          </p:cNvCxnSpPr>
          <p:nvPr/>
        </p:nvCxnSpPr>
        <p:spPr bwMode="auto">
          <a:xfrm flipV="1">
            <a:off x="7827738" y="3432418"/>
            <a:ext cx="561186" cy="283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9" idx="6"/>
            <a:endCxn id="48" idx="2"/>
          </p:cNvCxnSpPr>
          <p:nvPr/>
        </p:nvCxnSpPr>
        <p:spPr bwMode="auto">
          <a:xfrm flipV="1">
            <a:off x="7827738" y="2837164"/>
            <a:ext cx="561188" cy="121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7" idx="6"/>
            <a:endCxn id="50" idx="2"/>
          </p:cNvCxnSpPr>
          <p:nvPr/>
        </p:nvCxnSpPr>
        <p:spPr bwMode="auto">
          <a:xfrm>
            <a:off x="7825046" y="3407728"/>
            <a:ext cx="563878" cy="24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51" idx="2"/>
            <a:endCxn id="58" idx="6"/>
          </p:cNvCxnSpPr>
          <p:nvPr/>
        </p:nvCxnSpPr>
        <p:spPr bwMode="auto">
          <a:xfrm flipH="1" flipV="1">
            <a:off x="7827738" y="3715791"/>
            <a:ext cx="561189" cy="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52" idx="2"/>
            <a:endCxn id="56" idx="6"/>
          </p:cNvCxnSpPr>
          <p:nvPr/>
        </p:nvCxnSpPr>
        <p:spPr bwMode="auto">
          <a:xfrm flipH="1" flipV="1">
            <a:off x="7827738" y="3106436"/>
            <a:ext cx="561189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60" idx="6"/>
            <a:endCxn id="53" idx="2"/>
          </p:cNvCxnSpPr>
          <p:nvPr/>
        </p:nvCxnSpPr>
        <p:spPr bwMode="auto">
          <a:xfrm flipV="1">
            <a:off x="7827738" y="4325636"/>
            <a:ext cx="561189" cy="337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stCxn id="54" idx="2"/>
            <a:endCxn id="59" idx="6"/>
          </p:cNvCxnSpPr>
          <p:nvPr/>
        </p:nvCxnSpPr>
        <p:spPr bwMode="auto">
          <a:xfrm flipH="1" flipV="1">
            <a:off x="7827738" y="4054581"/>
            <a:ext cx="561189" cy="558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53" idx="2"/>
            <a:endCxn id="59" idx="6"/>
          </p:cNvCxnSpPr>
          <p:nvPr/>
        </p:nvCxnSpPr>
        <p:spPr bwMode="auto">
          <a:xfrm flipH="1" flipV="1">
            <a:off x="7827738" y="4054581"/>
            <a:ext cx="561189" cy="271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52" idx="2"/>
          </p:cNvCxnSpPr>
          <p:nvPr/>
        </p:nvCxnSpPr>
        <p:spPr bwMode="auto">
          <a:xfrm flipH="1" flipV="1">
            <a:off x="7827738" y="3716036"/>
            <a:ext cx="561189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>
            <a:stCxn id="54" idx="2"/>
            <a:endCxn id="60" idx="6"/>
          </p:cNvCxnSpPr>
          <p:nvPr/>
        </p:nvCxnSpPr>
        <p:spPr bwMode="auto">
          <a:xfrm flipH="1" flipV="1">
            <a:off x="7827738" y="4359382"/>
            <a:ext cx="561189" cy="253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49" idx="2"/>
            <a:endCxn id="55" idx="6"/>
          </p:cNvCxnSpPr>
          <p:nvPr/>
        </p:nvCxnSpPr>
        <p:spPr bwMode="auto">
          <a:xfrm flipH="1" flipV="1">
            <a:off x="7827738" y="2801636"/>
            <a:ext cx="561187" cy="329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0" idx="6"/>
            <a:endCxn id="52" idx="2"/>
          </p:cNvCxnSpPr>
          <p:nvPr/>
        </p:nvCxnSpPr>
        <p:spPr bwMode="auto">
          <a:xfrm flipV="1">
            <a:off x="7827738" y="4020836"/>
            <a:ext cx="561189" cy="33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stCxn id="59" idx="6"/>
            <a:endCxn id="51" idx="2"/>
          </p:cNvCxnSpPr>
          <p:nvPr/>
        </p:nvCxnSpPr>
        <p:spPr bwMode="auto">
          <a:xfrm flipV="1">
            <a:off x="7827738" y="3716036"/>
            <a:ext cx="561189" cy="338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>
            <a:stCxn id="47" idx="2"/>
            <a:endCxn id="57" idx="6"/>
          </p:cNvCxnSpPr>
          <p:nvPr/>
        </p:nvCxnSpPr>
        <p:spPr bwMode="auto">
          <a:xfrm flipH="1">
            <a:off x="7825046" y="2543202"/>
            <a:ext cx="563881" cy="864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77"/>
          <p:cNvSpPr/>
          <p:nvPr/>
        </p:nvSpPr>
        <p:spPr bwMode="auto">
          <a:xfrm>
            <a:off x="8322426" y="3279078"/>
            <a:ext cx="256814" cy="91192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200">
                <a:ea typeface="新細明體" charset="-120"/>
              </a:rPr>
              <a:t>Example 1: A simple approximation algorithm for 3SAT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Vertex Cover is just Set Cover with the promise that each element is covered by exactly 2 sets. </a:t>
                </a:r>
              </a:p>
              <a:p>
                <a:pPr lvl="1"/>
                <a:r>
                  <a:rPr lang="en-US" dirty="0" smtClean="0"/>
                  <a:t>Ground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 edges.</a:t>
                </a:r>
              </a:p>
              <a:p>
                <a:pPr lvl="1"/>
                <a:r>
                  <a:rPr lang="en-US" dirty="0" smtClean="0"/>
                  <a:t>sets: vertices.</a:t>
                </a:r>
              </a:p>
              <a:p>
                <a:r>
                  <a:rPr lang="en-US" dirty="0" smtClean="0"/>
                  <a:t>The previous argument can be generalized to give an approximation algorithm with approximation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the frequency: the max number of sets containing any fixed element.</a:t>
                </a:r>
              </a:p>
              <a:p>
                <a:pPr lvl="1"/>
                <a:r>
                  <a:rPr lang="en-US" b="0" dirty="0" smtClean="0"/>
                  <a:t>Drawback: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can be very large.</a:t>
                </a:r>
              </a:p>
              <a:p>
                <a:r>
                  <a:rPr lang="en-US" dirty="0" smtClean="0"/>
                  <a:t>Next: algorithm with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3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162800" cy="453072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: set of elements that are covered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≠[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the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Output the picked sets.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162800" cy="4530725"/>
              </a:xfrm>
              <a:blipFill rotWithShape="1">
                <a:blip r:embed="rId2"/>
                <a:stretch>
                  <a:fillRect l="-1702" t="-2288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032" y="5181600"/>
                <a:ext cx="3917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2" y="5186741"/>
                <a:ext cx="39709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/>
          <p:cNvSpPr/>
          <p:nvPr/>
        </p:nvSpPr>
        <p:spPr bwMode="auto">
          <a:xfrm>
            <a:off x="8221287" y="2209800"/>
            <a:ext cx="457200" cy="266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535487" y="2473929"/>
            <a:ext cx="457200" cy="21387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388927" y="2484766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388926" y="2778728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8388925" y="307269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388924" y="3373982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388927" y="36576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388927" y="39624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388927" y="42672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8388927" y="4554234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705819" y="27432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705819" y="30480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703127" y="3349292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705819" y="365735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705819" y="3996145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705819" y="4300946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" name="Straight Connector 97"/>
          <p:cNvCxnSpPr>
            <a:stCxn id="92" idx="6"/>
            <a:endCxn id="84" idx="2"/>
          </p:cNvCxnSpPr>
          <p:nvPr/>
        </p:nvCxnSpPr>
        <p:spPr bwMode="auto">
          <a:xfrm flipV="1">
            <a:off x="7827738" y="2543202"/>
            <a:ext cx="561189" cy="258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93" idx="6"/>
            <a:endCxn id="85" idx="2"/>
          </p:cNvCxnSpPr>
          <p:nvPr/>
        </p:nvCxnSpPr>
        <p:spPr bwMode="auto">
          <a:xfrm flipV="1">
            <a:off x="7827738" y="2837164"/>
            <a:ext cx="561188" cy="269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95" idx="6"/>
            <a:endCxn id="87" idx="2"/>
          </p:cNvCxnSpPr>
          <p:nvPr/>
        </p:nvCxnSpPr>
        <p:spPr bwMode="auto">
          <a:xfrm flipV="1">
            <a:off x="7827738" y="3432418"/>
            <a:ext cx="561186" cy="283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96" idx="6"/>
            <a:endCxn id="85" idx="2"/>
          </p:cNvCxnSpPr>
          <p:nvPr/>
        </p:nvCxnSpPr>
        <p:spPr bwMode="auto">
          <a:xfrm flipV="1">
            <a:off x="7827738" y="2837164"/>
            <a:ext cx="561188" cy="121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94" idx="6"/>
            <a:endCxn id="87" idx="2"/>
          </p:cNvCxnSpPr>
          <p:nvPr/>
        </p:nvCxnSpPr>
        <p:spPr bwMode="auto">
          <a:xfrm>
            <a:off x="7825046" y="3407728"/>
            <a:ext cx="563878" cy="24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88" idx="2"/>
            <a:endCxn id="95" idx="6"/>
          </p:cNvCxnSpPr>
          <p:nvPr/>
        </p:nvCxnSpPr>
        <p:spPr bwMode="auto">
          <a:xfrm flipH="1" flipV="1">
            <a:off x="7827738" y="3715791"/>
            <a:ext cx="561189" cy="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89" idx="2"/>
            <a:endCxn id="93" idx="6"/>
          </p:cNvCxnSpPr>
          <p:nvPr/>
        </p:nvCxnSpPr>
        <p:spPr bwMode="auto">
          <a:xfrm flipH="1" flipV="1">
            <a:off x="7827738" y="3106436"/>
            <a:ext cx="561189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97" idx="6"/>
            <a:endCxn id="90" idx="2"/>
          </p:cNvCxnSpPr>
          <p:nvPr/>
        </p:nvCxnSpPr>
        <p:spPr bwMode="auto">
          <a:xfrm flipV="1">
            <a:off x="7827738" y="4325636"/>
            <a:ext cx="561189" cy="337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91" idx="2"/>
            <a:endCxn id="96" idx="6"/>
          </p:cNvCxnSpPr>
          <p:nvPr/>
        </p:nvCxnSpPr>
        <p:spPr bwMode="auto">
          <a:xfrm flipH="1" flipV="1">
            <a:off x="7827738" y="4054581"/>
            <a:ext cx="561189" cy="558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90" idx="2"/>
            <a:endCxn id="96" idx="6"/>
          </p:cNvCxnSpPr>
          <p:nvPr/>
        </p:nvCxnSpPr>
        <p:spPr bwMode="auto">
          <a:xfrm flipH="1" flipV="1">
            <a:off x="7827738" y="4054581"/>
            <a:ext cx="561189" cy="271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89" idx="2"/>
          </p:cNvCxnSpPr>
          <p:nvPr/>
        </p:nvCxnSpPr>
        <p:spPr bwMode="auto">
          <a:xfrm flipH="1" flipV="1">
            <a:off x="7827738" y="3716036"/>
            <a:ext cx="561189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91" idx="2"/>
            <a:endCxn id="97" idx="6"/>
          </p:cNvCxnSpPr>
          <p:nvPr/>
        </p:nvCxnSpPr>
        <p:spPr bwMode="auto">
          <a:xfrm flipH="1" flipV="1">
            <a:off x="7827738" y="4359382"/>
            <a:ext cx="561189" cy="253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86" idx="2"/>
            <a:endCxn id="92" idx="6"/>
          </p:cNvCxnSpPr>
          <p:nvPr/>
        </p:nvCxnSpPr>
        <p:spPr bwMode="auto">
          <a:xfrm flipH="1" flipV="1">
            <a:off x="7827738" y="2801636"/>
            <a:ext cx="561187" cy="329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97" idx="6"/>
            <a:endCxn id="89" idx="2"/>
          </p:cNvCxnSpPr>
          <p:nvPr/>
        </p:nvCxnSpPr>
        <p:spPr bwMode="auto">
          <a:xfrm flipV="1">
            <a:off x="7827738" y="4020836"/>
            <a:ext cx="561189" cy="33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96" idx="6"/>
            <a:endCxn id="88" idx="2"/>
          </p:cNvCxnSpPr>
          <p:nvPr/>
        </p:nvCxnSpPr>
        <p:spPr bwMode="auto">
          <a:xfrm flipV="1">
            <a:off x="7827738" y="3716036"/>
            <a:ext cx="561189" cy="338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47646"/>
                <a:ext cx="31463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>
            <a:stCxn id="84" idx="2"/>
            <a:endCxn id="94" idx="6"/>
          </p:cNvCxnSpPr>
          <p:nvPr/>
        </p:nvCxnSpPr>
        <p:spPr bwMode="auto">
          <a:xfrm flipH="1">
            <a:off x="7825046" y="2543202"/>
            <a:ext cx="563881" cy="864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Oval 114"/>
          <p:cNvSpPr/>
          <p:nvPr/>
        </p:nvSpPr>
        <p:spPr bwMode="auto">
          <a:xfrm>
            <a:off x="8322426" y="3279078"/>
            <a:ext cx="256814" cy="91192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393" y="3547646"/>
                <a:ext cx="40889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Theorem. The algorithm outputs an collection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/>
                  <a:t> with total cost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times the optimal.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say that the algorithm has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=∅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≠[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Find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the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set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price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smtClean="0"/>
                  <a:t>Output </a:t>
                </a:r>
                <a:r>
                  <a:rPr lang="en-US" dirty="0"/>
                  <a:t>the picked sets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Note: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cost </a:t>
                </a:r>
                <a:r>
                  <a:rPr lang="en-US" dirty="0" smtClean="0"/>
                  <a:t>of our selected sets </a:t>
                </a:r>
                <a:br>
                  <a:rPr lang="en-US" dirty="0" smtClean="0"/>
                </a:br>
                <a:r>
                  <a:rPr lang="en-US" dirty="0" smtClean="0"/>
                  <a:t>	 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price </a:t>
                </a:r>
                <a:r>
                  <a:rPr lang="en-US" dirty="0" smtClean="0"/>
                  <a:t>of the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 bwMode="auto">
              <a:xfrm>
                <a:off x="4953000" y="4191000"/>
                <a:ext cx="3886200" cy="762000"/>
              </a:xfrm>
              <a:prstGeom prst="wedgeRoundRectCallout">
                <a:avLst>
                  <a:gd name="adj1" fmla="val -1368"/>
                  <a:gd name="adj2" fmla="val -82955"/>
                  <a:gd name="adj3" fmla="val 16667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distributed evenly to the new elements it covers. 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4191000"/>
                <a:ext cx="3886200" cy="762000"/>
              </a:xfrm>
              <a:prstGeom prst="wedgeRoundRectCallout">
                <a:avLst>
                  <a:gd name="adj1" fmla="val -1368"/>
                  <a:gd name="adj2" fmla="val -82955"/>
                  <a:gd name="adj3" fmla="val 16667"/>
                </a:avLst>
              </a:prstGeom>
              <a:blipFill rotWithShape="1">
                <a:blip r:embed="rId3"/>
                <a:stretch>
                  <a:fillRect l="-313" r="-1721" b="-59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is small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Lemma. Suppose the elements we selected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 that order.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𝑝𝑟𝑖𝑐𝑒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𝑂𝑃𝑇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600" b="0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dirty="0" smtClean="0"/>
                  <a:t> is the optimal value of the set cover problem.</a:t>
                </a:r>
              </a:p>
              <a:p>
                <a:r>
                  <a:rPr lang="en-US" dirty="0" smtClean="0"/>
                  <a:t>Proof. Fix an optimal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In any iteration, </a:t>
                </a:r>
                <a:r>
                  <a:rPr lang="en-US" dirty="0" smtClean="0"/>
                  <a:t>it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for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 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, then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br>
                  <a:rPr lang="en-US" i="1" dirty="0" smtClean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𝑂𝑃𝑇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 smtClean="0">
                    <a:latin typeface="Cambria Math"/>
                  </a:rPr>
                  <a:t>	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// assumption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r>
                  <a:rPr lang="en-US" dirty="0" smtClean="0"/>
                  <a:t> 	    </a:t>
                </a:r>
                <a:r>
                  <a:rPr lang="en-US" sz="2600" dirty="0" smtClean="0">
                    <a:solidFill>
                      <a:srgbClr val="0000FF"/>
                    </a:solidFill>
                  </a:rPr>
                  <a:t>//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≥|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</a:rPr>
                  <a:t> is covered</a:t>
                </a:r>
                <a:endParaRPr lang="en-US" dirty="0" smtClean="0"/>
              </a:p>
              <a:p>
                <a:r>
                  <a:rPr lang="en-US" dirty="0" smtClean="0"/>
                  <a:t>Thus for our selected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each iteration,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/>
                      </a:rPr>
                      <m:t>𝑝𝑟𝑖𝑐𝑒</m:t>
                    </m:r>
                    <m:d>
                      <m:d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900" b="0" i="1" smtClean="0">
                        <a:latin typeface="Cambria Math"/>
                      </a:rPr>
                      <m:t>≤</m:t>
                    </m:r>
                    <m:r>
                      <a:rPr lang="en-US" sz="2900" b="0" i="1" smtClean="0">
                        <a:latin typeface="Cambria Math"/>
                      </a:rPr>
                      <m:t>𝑂𝑃𝑇</m:t>
                    </m:r>
                    <m:r>
                      <a:rPr lang="en-US" sz="2900" b="0" i="1" smtClean="0">
                        <a:latin typeface="Cambria Math"/>
                      </a:rPr>
                      <m:t>/|</m:t>
                    </m:r>
                    <m:r>
                      <a:rPr lang="en-US" sz="2900" b="0" i="1" smtClean="0">
                        <a:latin typeface="Cambria Math"/>
                      </a:rPr>
                      <m:t>𝑇</m:t>
                    </m:r>
                    <m:r>
                      <a:rPr lang="en-US" sz="2900" b="0" i="1" smtClean="0">
                        <a:latin typeface="Cambria Math"/>
                      </a:rPr>
                      <m:t>−</m:t>
                    </m:r>
                    <m:r>
                      <a:rPr lang="en-US" sz="2900" b="0" i="1" smtClean="0">
                        <a:latin typeface="Cambria Math"/>
                      </a:rPr>
                      <m:t>𝐶</m:t>
                    </m:r>
                    <m:r>
                      <a:rPr lang="en-US" sz="2900" b="0" i="1" smtClean="0">
                        <a:latin typeface="Cambria Math"/>
                      </a:rPr>
                      <m:t>| , ∀</m:t>
                    </m:r>
                    <m:r>
                      <a:rPr lang="en-US" sz="2900" b="0" i="1" smtClean="0">
                        <a:latin typeface="Cambria Math"/>
                      </a:rPr>
                      <m:t>𝑒</m:t>
                    </m:r>
                    <m:r>
                      <a:rPr lang="en-US" sz="29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900" b="0" i="1" smtClean="0">
                        <a:latin typeface="Cambria Math"/>
                      </a:rPr>
                      <m:t>−</m:t>
                    </m:r>
                    <m:r>
                      <a:rPr lang="en-US" sz="29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 selected,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9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9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900" b="0" i="1" smtClean="0">
                        <a:latin typeface="Cambria Math"/>
                      </a:rPr>
                      <m:t>≥</m:t>
                    </m:r>
                    <m:r>
                      <a:rPr lang="en-US" sz="2900" b="0" i="1" smtClean="0">
                        <a:latin typeface="Cambria Math"/>
                      </a:rPr>
                      <m:t>𝑛</m:t>
                    </m:r>
                    <m:r>
                      <a:rPr lang="en-US" sz="2900" b="0" i="1" smtClean="0">
                        <a:latin typeface="Cambria Math"/>
                      </a:rPr>
                      <m:t>−</m:t>
                    </m:r>
                    <m:r>
                      <a:rPr lang="en-US" sz="2900" b="0" i="1" smtClean="0">
                        <a:latin typeface="Cambria Math"/>
                      </a:rPr>
                      <m:t>𝑘</m:t>
                    </m:r>
                    <m:r>
                      <a:rPr lang="en-US" sz="29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 So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𝑝𝑟𝑖𝑐𝑒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9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9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i="1">
                            <a:latin typeface="Cambria Math"/>
                          </a:rPr>
                          <m:t>𝑂𝑃𝑇</m:t>
                        </m:r>
                      </m:num>
                      <m:den>
                        <m:r>
                          <a:rPr lang="en-US" sz="2900" i="1">
                            <a:latin typeface="Cambria Math"/>
                          </a:rPr>
                          <m:t>𝑛</m:t>
                        </m:r>
                        <m:r>
                          <a:rPr lang="en-US" sz="2900" i="1">
                            <a:latin typeface="Cambria Math"/>
                          </a:rPr>
                          <m:t>−</m:t>
                        </m:r>
                        <m:r>
                          <a:rPr lang="en-US" sz="2900" i="1">
                            <a:latin typeface="Cambria Math"/>
                          </a:rPr>
                          <m:t>𝑘</m:t>
                        </m:r>
                        <m:r>
                          <a:rPr lang="en-US" sz="29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Theorem. The algorithm outputs an collection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 with total cost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times the optimal.</a:t>
                </a:r>
              </a:p>
              <a:p>
                <a:r>
                  <a:rPr lang="en-US" dirty="0" smtClean="0"/>
                  <a:t>Proof. Recall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cost = total price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</a:t>
                </a:r>
                <a:br>
                  <a:rPr lang="en-US" dirty="0" smtClean="0"/>
                </a:br>
                <a:r>
                  <a:rPr lang="en-US" dirty="0" smtClean="0"/>
                  <a:t>our total cost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𝑝𝑟𝑖𝑐𝑒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𝑂𝑃𝑇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𝑂𝑃𝑇</m:t>
                    </m:r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148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170" name="Rectangle 2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Example </a:t>
                </a:r>
                <a:r>
                  <a:rPr lang="en-US" altLang="zh-HK" dirty="0" smtClean="0">
                    <a:ea typeface="新細明體" charset="-120"/>
                  </a:rPr>
                  <a:t>4: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-Min-Cut by randomized rounding</a:t>
                </a:r>
              </a:p>
            </p:txBody>
          </p:sp>
        </mc:Choice>
        <mc:Fallback xmlns="">
          <p:sp>
            <p:nvSpPr>
              <p:cNvPr id="135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3757" t="-8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Obtaining an exact algorithm!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5AEA5B-A68F-4B8F-B1D0-BB17438C30E5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st-Min-Cut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-Min-Cut</a:t>
                </a:r>
                <a:r>
                  <a:rPr lang="en-US" altLang="zh-HK" dirty="0">
                    <a:ea typeface="新細明體" charset="-120"/>
                  </a:rPr>
                  <a:t>: “min-cut that cuts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”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Given a weighted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two 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find a minimum cut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Minimum: the </a:t>
                </a:r>
                <a:r>
                  <a:rPr lang="en-US" altLang="zh-HK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total weight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crossing edges.</a:t>
                </a: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Max-flow min-cut theorem gives one polynomial-time algorithm.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give a new polynomial-time algorithm.</a:t>
                </a:r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 as an IP: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 function: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if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otherwise.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about objective function? </a:t>
                </a:r>
              </a:p>
              <a:p>
                <a:r>
                  <a:rPr lang="en-US" altLang="zh-HK" dirty="0">
                    <a:ea typeface="新細明體" charset="-120"/>
                  </a:rPr>
                  <a:t>Objective function is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: 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1,   </m:t>
                            </m:r>
                          </m:e>
                          <m:e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                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altLang="zh-HK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eqArr>
                      </m:sub>
                      <m:sup/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𝑐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this 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a linear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Introduce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crossing edge,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otherwise</a:t>
                </a:r>
              </a:p>
              <a:p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the objective function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</a:t>
                </a:r>
              </a:p>
              <a:p>
                <a:pPr marL="0" indent="0" algn="ctr">
                  <a:buNone/>
                </a:pPr>
                <a:r>
                  <a:rPr lang="en-US" altLang="zh-HK" b="0" dirty="0" smtClean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baseline="-250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a linear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either.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077" b="-30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3SAT: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variables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,…,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clauses</a:t>
                </a:r>
                <a:r>
                  <a:rPr lang="en-US" altLang="zh-HK" dirty="0">
                    <a:ea typeface="新細明體" charset="-120"/>
                  </a:rPr>
                  <a:t>: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:r>
                  <a:rPr lang="en-US" altLang="zh-HK" dirty="0" smtClean="0">
                    <a:ea typeface="新細明體" charset="-120"/>
                  </a:rPr>
                  <a:t>exactly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variables or their negations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e.g</a:t>
                </a:r>
                <a:r>
                  <a:rPr lang="en-US" altLang="zh-HK" dirty="0">
                    <a:ea typeface="新細明體" charset="-120"/>
                  </a:rPr>
                  <a:t>.</a:t>
                </a:r>
                <a:r>
                  <a:rPr lang="en-US" altLang="zh-HK" dirty="0" smtClean="0"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CNF </a:t>
                </a:r>
                <a:r>
                  <a:rPr lang="en-US" altLang="zh-HK" dirty="0">
                    <a:ea typeface="新細明體" charset="-120"/>
                  </a:rPr>
                  <a:t>formula: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AND</a:t>
                </a:r>
                <a:r>
                  <a:rPr lang="en-US" altLang="zh-HK" dirty="0">
                    <a:ea typeface="新細明體" charset="-120"/>
                  </a:rPr>
                  <a:t> of these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clauses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𝜙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3SAT</a:t>
                </a:r>
                <a:r>
                  <a:rPr lang="en-US" altLang="zh-HK" dirty="0">
                    <a:ea typeface="新細明體" charset="-120"/>
                  </a:rPr>
                  <a:t> Problem: Is there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 </a:t>
                </a:r>
                <a:r>
                  <a:rPr lang="en-US" altLang="zh-HK" dirty="0">
                    <a:ea typeface="新細明體" charset="-120"/>
                  </a:rPr>
                  <a:t>of </a:t>
                </a:r>
                <a:r>
                  <a:rPr lang="en-US" altLang="zh-HK" dirty="0" smtClean="0">
                    <a:ea typeface="新細明體" charset="-120"/>
                  </a:rPr>
                  <a:t>variables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the formula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evaluates </a:t>
                </a:r>
                <a:r>
                  <a:rPr lang="en-US" altLang="zh-HK" dirty="0">
                    <a:ea typeface="新細明體" charset="-120"/>
                  </a:rPr>
                  <a:t>to 1?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3000" dirty="0">
                    <a:ea typeface="新細明體" charset="-120"/>
                  </a:rPr>
                  <a:t>i.e. </a:t>
                </a:r>
                <a:r>
                  <a:rPr lang="en-US" altLang="zh-HK" sz="3000" dirty="0" smtClean="0">
                    <a:ea typeface="新細明體" charset="-120"/>
                  </a:rPr>
                  <a:t>assign a 0/1 value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to satisfy </a:t>
                </a:r>
                <a:r>
                  <a:rPr lang="en-US" altLang="zh-HK" sz="3000" dirty="0">
                    <a:solidFill>
                      <a:srgbClr val="FF0000"/>
                    </a:solidFill>
                    <a:ea typeface="新細明體" charset="-120"/>
                  </a:rPr>
                  <a:t>all </a:t>
                </a:r>
                <a:r>
                  <a:rPr lang="en-US" altLang="zh-HK" sz="3000" dirty="0">
                    <a:ea typeface="新細明體" charset="-120"/>
                  </a:rPr>
                  <a:t>clauses.</a:t>
                </a: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 bwMode="auto">
              <a:xfrm>
                <a:off x="7010400" y="3200400"/>
                <a:ext cx="1981200" cy="457200"/>
              </a:xfrm>
              <a:prstGeom prst="wedgeRoundRectCallout">
                <a:avLst>
                  <a:gd name="adj1" fmla="val -67256"/>
                  <a:gd name="adj2" fmla="val 91000"/>
                  <a:gd name="adj3" fmla="val 16667"/>
                </a:avLst>
              </a:prstGeom>
              <a:solidFill>
                <a:srgbClr val="EB15C2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H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kumimoji="0" lang="en-US" altLang="zh-HK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=10010</m:t>
                      </m:r>
                    </m:oMath>
                  </m:oMathPara>
                </a14:m>
                <a:endParaRPr kumimoji="0" lang="zh-HK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3200400"/>
                <a:ext cx="1981200" cy="457200"/>
              </a:xfrm>
              <a:prstGeom prst="wedgeRoundRectCallout">
                <a:avLst>
                  <a:gd name="adj1" fmla="val -67256"/>
                  <a:gd name="adj2" fmla="val 9100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Let’s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It is ok since we are 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 minimization is always achieved by the smallest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Thus the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>equality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is always achieved in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What’s good about the change?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equivalent to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Now the IP is as follows.</a:t>
                </a:r>
                <a:br>
                  <a:rPr lang="en-US" altLang="zh-HK" dirty="0" smtClean="0">
                    <a:ea typeface="新細明體" charset="-120"/>
                  </a:rPr>
                </a:br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ea typeface="新細明體" charset="-120"/>
                  </a:rPr>
                  <a:t>	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1400" baseline="-25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1400" baseline="-250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s.t.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𝑠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{0,1}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As before, we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relax</a:t>
                </a:r>
                <a:r>
                  <a:rPr lang="en-US" altLang="zh-HK" dirty="0">
                    <a:ea typeface="新細明體" charset="-120"/>
                  </a:rPr>
                  <a:t> it to </a:t>
                </a:r>
                <a:r>
                  <a:rPr lang="en-US" altLang="zh-HK" dirty="0" smtClean="0">
                    <a:ea typeface="新細明體" charset="-120"/>
                  </a:rPr>
                  <a:t>an </a:t>
                </a:r>
                <a:r>
                  <a:rPr lang="en-US" altLang="zh-HK" dirty="0">
                    <a:ea typeface="新細明體" charset="-120"/>
                  </a:rPr>
                  <a:t>LP by changing the last constraint to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[0,1]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Solve it and get a solution (to LP)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objective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function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Since it’s </a:t>
                </a:r>
                <a:r>
                  <a:rPr lang="en-US" altLang="zh-HK" dirty="0" smtClean="0">
                    <a:ea typeface="新細明體" charset="-120"/>
                  </a:rPr>
                  <a:t>an </a:t>
                </a:r>
                <a:r>
                  <a:rPr lang="en-US" altLang="zh-HK" dirty="0">
                    <a:ea typeface="新細明體" charset="-120"/>
                  </a:rPr>
                  <a:t>LP relaxation of a minimization problem, it holds that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the optimum value of the original IP, i.e. the cost of the best cut. </a:t>
                </a:r>
              </a:p>
              <a:p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[</a:t>
                </a:r>
                <a:r>
                  <a:rPr lang="en-US" altLang="zh-HK" dirty="0" err="1">
                    <a:ea typeface="新細明體" charset="-120"/>
                    <a:cs typeface="Arial" charset="0"/>
                  </a:rPr>
                  <a:t>Thm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𝑂𝑃𝑇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</p:txBody>
          </p:sp>
        </mc:Choice>
        <mc:Fallback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2741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We prove this by randomized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Recall that rounding is a process to map the opt value of LP back to a feasible solution of IP.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Randomized rounding</a:t>
                </a:r>
                <a:r>
                  <a:rPr lang="en-US" altLang="zh-HK" dirty="0">
                    <a:ea typeface="新細明體" charset="-120"/>
                  </a:rPr>
                  <a:t>: use randomization in this process.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Our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job: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an IP solution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from an opt solution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LP. 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Rounding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Pick a number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[0,1]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uniformly at random.</a:t>
                </a: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sz="2600" i="1" baseline="-2500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altLang="zh-HK" sz="2600" i="1" baseline="-25000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sz="26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altLang="zh-HK" sz="26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600" b="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6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sz="26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Easy to verify that this is a </a:t>
                </a:r>
                <a:r>
                  <a:rPr lang="en-US" altLang="zh-HK" sz="2600" dirty="0">
                    <a:solidFill>
                      <a:srgbClr val="00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feasible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solution of IP.</a:t>
                </a:r>
              </a:p>
              <a:p>
                <a:pPr>
                  <a:buNone/>
                </a:pPr>
                <a:r>
                  <a:rPr lang="en-US" altLang="zh-HK" sz="2600" dirty="0">
                    <a:ea typeface="新細明體" charset="-120"/>
                  </a:rPr>
                  <a:t>	min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sz="26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600" baseline="-250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6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s.t.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𝑧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𝑠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=0, 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endParaRPr lang="en-US" altLang="zh-HK" sz="2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∈{0,1}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 now show that it’s also an </a:t>
                </a:r>
                <a:r>
                  <a:rPr lang="en-US" altLang="zh-HK" sz="260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</a:t>
                </a:r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solution.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346" b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6934200" y="2997200"/>
            <a:ext cx="222253" cy="1270000"/>
          </a:xfrm>
          <a:custGeom>
            <a:avLst/>
            <a:gdLst>
              <a:gd name="connsiteX0" fmla="*/ 0 w 444507"/>
              <a:gd name="connsiteY0" fmla="*/ 0 h 1498600"/>
              <a:gd name="connsiteX1" fmla="*/ 444500 w 444507"/>
              <a:gd name="connsiteY1" fmla="*/ 749300 h 1498600"/>
              <a:gd name="connsiteX2" fmla="*/ 12700 w 444507"/>
              <a:gd name="connsiteY2" fmla="*/ 1498600 h 1498600"/>
              <a:gd name="connsiteX3" fmla="*/ 12700 w 444507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7" h="1498600">
                <a:moveTo>
                  <a:pt x="0" y="0"/>
                </a:moveTo>
                <a:cubicBezTo>
                  <a:pt x="221191" y="249766"/>
                  <a:pt x="442383" y="499533"/>
                  <a:pt x="444500" y="749300"/>
                </a:cubicBezTo>
                <a:cubicBezTo>
                  <a:pt x="446617" y="999067"/>
                  <a:pt x="12700" y="1498600"/>
                  <a:pt x="12700" y="1498600"/>
                </a:cubicBezTo>
                <a:lnTo>
                  <a:pt x="12700" y="1498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300000">
            <a:off x="4768169" y="2533457"/>
            <a:ext cx="533401" cy="2306034"/>
          </a:xfrm>
          <a:custGeom>
            <a:avLst/>
            <a:gdLst>
              <a:gd name="connsiteX0" fmla="*/ 0 w 444507"/>
              <a:gd name="connsiteY0" fmla="*/ 0 h 1498600"/>
              <a:gd name="connsiteX1" fmla="*/ 444500 w 444507"/>
              <a:gd name="connsiteY1" fmla="*/ 749300 h 1498600"/>
              <a:gd name="connsiteX2" fmla="*/ 12700 w 444507"/>
              <a:gd name="connsiteY2" fmla="*/ 1498600 h 1498600"/>
              <a:gd name="connsiteX3" fmla="*/ 12700 w 444507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7" h="1498600">
                <a:moveTo>
                  <a:pt x="0" y="0"/>
                </a:moveTo>
                <a:cubicBezTo>
                  <a:pt x="221191" y="249766"/>
                  <a:pt x="442383" y="499533"/>
                  <a:pt x="444500" y="749300"/>
                </a:cubicBezTo>
                <a:cubicBezTo>
                  <a:pt x="446617" y="999067"/>
                  <a:pt x="12700" y="1498600"/>
                  <a:pt x="12700" y="1498600"/>
                </a:cubicBezTo>
                <a:lnTo>
                  <a:pt x="12700" y="1498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what’s the </a:t>
                </a: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prob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that it’s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crossing edge</a:t>
                </a:r>
                <a:r>
                  <a:rPr lang="en-US" altLang="zh-HK" dirty="0">
                    <a:ea typeface="新細明體" charset="-120"/>
                  </a:rPr>
                  <a:t>? (i.e.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.)</a:t>
                </a:r>
              </a:p>
              <a:p>
                <a:r>
                  <a:rPr lang="en-US" altLang="zh-HK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&lt;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. Then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0" dirty="0" err="1"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𝑢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The other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similar and </a:t>
                </a:r>
                <a:endParaRPr lang="en-US" altLang="zh-HK" dirty="0" smtClean="0">
                  <a:ea typeface="新細明體" charset="-12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−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𝑗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Thus in any case, 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i="1" dirty="0" err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is</m:t>
                            </m:r>
                            <m: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crossing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We showed that 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Thus by linearity of expectation,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sz="3200" b="1" i="0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∈</m:t>
                            </m:r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zh-HK" sz="3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3200" b="0" i="0" dirty="0" smtClean="0">
                        <a:solidFill>
                          <a:schemeClr val="tx1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3200" i="1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b="1" i="0" dirty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3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320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sub>
                      <m:sup/>
                      <m:e>
                        <m:r>
                          <a:rPr lang="en-US" altLang="zh-HK" sz="32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altLang="zh-HK" sz="3200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HK" sz="3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HK" sz="3200" i="1" dirty="0">
                                <a:latin typeface="Cambria Math"/>
                                <a:ea typeface="新細明體" charset="-12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sz="32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altLang="zh-HK" sz="32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∈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,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HK" sz="2800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the LP opt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average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some IP solution values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the best IP solutions values.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there must exist IP solutions values achieving the optimal LP solution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</a:p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p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𝑂𝑃𝑇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Many optimization problems are NP-complete.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Approximation algorithms aim to find almost optimal solution.</a:t>
            </a:r>
          </a:p>
          <a:p>
            <a:endParaRPr lang="en-US" altLang="zh-HK" dirty="0"/>
          </a:p>
          <a:p>
            <a:r>
              <a:rPr lang="en-US" altLang="zh-HK" dirty="0" smtClean="0"/>
              <a:t>An important tool to design approximation algorithms is LP.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Hard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3SAT is known as an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NP-complete </a:t>
            </a:r>
            <a:r>
              <a:rPr lang="en-US" altLang="zh-HK" dirty="0">
                <a:ea typeface="新細明體" charset="-120"/>
              </a:rPr>
              <a:t>problem.</a:t>
            </a:r>
          </a:p>
          <a:p>
            <a:pPr lvl="1"/>
            <a:r>
              <a:rPr lang="en-US" altLang="zh-HK" dirty="0">
                <a:ea typeface="新細明體" charset="-120"/>
              </a:rPr>
              <a:t>Very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hard</a:t>
            </a:r>
            <a:r>
              <a:rPr lang="en-US" altLang="zh-HK" dirty="0">
                <a:ea typeface="新細明體" charset="-120"/>
              </a:rPr>
              <a:t>: no polynomial algorithm is known.</a:t>
            </a:r>
          </a:p>
          <a:p>
            <a:pPr lvl="1"/>
            <a:r>
              <a:rPr lang="en-US" altLang="zh-HK" dirty="0">
                <a:ea typeface="新細明體" charset="-120"/>
              </a:rPr>
              <a:t>Conjecture: no polynomial algorithm exists.</a:t>
            </a:r>
          </a:p>
          <a:p>
            <a:pPr lvl="1"/>
            <a:r>
              <a:rPr lang="en-US" altLang="zh-HK" dirty="0">
                <a:ea typeface="新細明體" charset="-120"/>
              </a:rPr>
              <a:t>If a polynomial algorithm exists for 3SAT, then polynomial algorithms exist for all NP problems.</a:t>
            </a:r>
          </a:p>
          <a:p>
            <a:pPr lvl="1"/>
            <a:endParaRPr lang="en-US" altLang="zh-HK" dirty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More details in last lecture.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7/8-approximation of 3SAT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Since 3SAT appears too hard in its full generality</a:t>
            </a:r>
            <a:r>
              <a:rPr lang="en-US" altLang="zh-HK" dirty="0">
                <a:ea typeface="新細明體" charset="-120"/>
              </a:rPr>
              <a:t>, let’s aim </a:t>
            </a:r>
            <a:r>
              <a:rPr lang="en-US" altLang="zh-HK" dirty="0" smtClean="0">
                <a:ea typeface="新細明體" charset="-120"/>
              </a:rPr>
              <a:t>lower.</a:t>
            </a:r>
          </a:p>
          <a:p>
            <a:r>
              <a:rPr lang="en-US" altLang="zh-HK" dirty="0" smtClean="0">
                <a:ea typeface="新細明體" charset="-120"/>
              </a:rPr>
              <a:t>3SAT </a:t>
            </a:r>
            <a:r>
              <a:rPr lang="en-US" altLang="zh-HK" dirty="0">
                <a:ea typeface="新細明體" charset="-120"/>
              </a:rPr>
              <a:t>asks whether there is an assignment satisfying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all</a:t>
            </a:r>
            <a:r>
              <a:rPr lang="en-US" altLang="zh-HK" dirty="0">
                <a:ea typeface="新細明體" charset="-120"/>
              </a:rPr>
              <a:t> clauses.</a:t>
            </a:r>
          </a:p>
          <a:p>
            <a:r>
              <a:rPr lang="en-US" altLang="zh-HK" dirty="0" smtClean="0">
                <a:ea typeface="新細明體" charset="-120"/>
              </a:rPr>
              <a:t>Can </a:t>
            </a:r>
            <a:r>
              <a:rPr lang="en-US" altLang="zh-HK" dirty="0">
                <a:ea typeface="新細明體" charset="-120"/>
              </a:rPr>
              <a:t>you find an assignment satisfying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half</a:t>
            </a:r>
            <a:r>
              <a:rPr lang="en-US" altLang="zh-HK" dirty="0">
                <a:ea typeface="新細明體" charset="-120"/>
              </a:rPr>
              <a:t> of the clauses?</a:t>
            </a:r>
          </a:p>
          <a:p>
            <a:r>
              <a:rPr lang="en-US" altLang="zh-HK" dirty="0" smtClean="0">
                <a:ea typeface="新細明體" charset="-120"/>
              </a:rPr>
              <a:t>Let’s </a:t>
            </a:r>
            <a:r>
              <a:rPr lang="en-US" altLang="zh-HK" dirty="0">
                <a:ea typeface="新細明體" charset="-120"/>
              </a:rPr>
              <a:t>run an example where </a:t>
            </a:r>
          </a:p>
          <a:p>
            <a:pPr lvl="1"/>
            <a:r>
              <a:rPr lang="en-US" altLang="zh-HK" dirty="0">
                <a:ea typeface="新細明體" charset="-120"/>
              </a:rPr>
              <a:t>you give an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input </a:t>
            </a:r>
            <a:r>
              <a:rPr lang="en-US" altLang="zh-HK" dirty="0">
                <a:ea typeface="新細明體" charset="-120"/>
              </a:rPr>
              <a:t>instance</a:t>
            </a:r>
          </a:p>
          <a:p>
            <a:pPr lvl="1"/>
            <a:r>
              <a:rPr lang="en-US" altLang="zh-HK" dirty="0">
                <a:ea typeface="新細明體" charset="-120"/>
              </a:rPr>
              <a:t>you </a:t>
            </a:r>
            <a:r>
              <a:rPr lang="en-US" altLang="zh-HK" dirty="0" smtClean="0">
                <a:ea typeface="新細明體" charset="-120"/>
              </a:rPr>
              <a:t>give a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solution</a:t>
            </a:r>
            <a:r>
              <a:rPr lang="en-US" altLang="zh-HK" dirty="0" smtClean="0">
                <a:ea typeface="新細明體" charset="-120"/>
              </a:rPr>
              <a:t>!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Observation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What did we just do? </a:t>
                </a:r>
              </a:p>
              <a:p>
                <a:r>
                  <a:rPr lang="en-US" altLang="zh-HK" dirty="0">
                    <a:ea typeface="新細明體" charset="-120"/>
                  </a:rPr>
                  <a:t>How did we assign values to variables?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>
                    <a:ea typeface="新細明體" charset="-120"/>
                  </a:rPr>
                  <a:t>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  <a:r>
                  <a:rPr lang="en-US" altLang="zh-HK" dirty="0">
                    <a:ea typeface="新細明體" charset="-120"/>
                  </a:rPr>
                  <a:t>we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___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choose a number from {0,1}.</a:t>
                </a:r>
              </a:p>
              <a:p>
                <a:r>
                  <a:rPr lang="en-US" altLang="zh-HK" dirty="0">
                    <a:ea typeface="新細明體" charset="-120"/>
                  </a:rPr>
                  <a:t>How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good</a:t>
                </a:r>
                <a:r>
                  <a:rPr lang="en-US" altLang="zh-HK" dirty="0">
                    <a:ea typeface="新細明體" charset="-120"/>
                  </a:rPr>
                  <a:t> is this assignment?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Result: </a:t>
                </a:r>
                <a:r>
                  <a:rPr lang="en-US" altLang="zh-HK" dirty="0" smtClean="0">
                    <a:ea typeface="新細明體" charset="-120"/>
                  </a:rPr>
                  <a:t> __ out </a:t>
                </a:r>
                <a:r>
                  <a:rPr lang="en-US" altLang="zh-HK" dirty="0">
                    <a:ea typeface="新細明體" charset="-120"/>
                  </a:rPr>
                  <a:t>5; </a:t>
                </a:r>
                <a:r>
                  <a:rPr lang="en-US" altLang="zh-HK" dirty="0" smtClean="0">
                    <a:ea typeface="新細明體" charset="-120"/>
                  </a:rPr>
                  <a:t> __ out 5.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Why?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For each clause, there 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8</a:t>
                </a:r>
                <a:r>
                  <a:rPr lang="en-US" altLang="zh-HK" dirty="0">
                    <a:ea typeface="新細明體" charset="-120"/>
                  </a:rPr>
                  <a:t> possible assignments for these three variables, and only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1</a:t>
                </a:r>
                <a:r>
                  <a:rPr lang="en-US" altLang="zh-HK" dirty="0">
                    <a:ea typeface="新細明體" charset="-120"/>
                  </a:rPr>
                  <a:t> fails.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: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,0,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0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fails.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E.g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=(1,0,1)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fails.</a:t>
                </a:r>
              </a:p>
              <a:p>
                <a:r>
                  <a:rPr lang="en-US" altLang="zh-HK" dirty="0">
                    <a:ea typeface="新細明體" charset="-120"/>
                  </a:rPr>
                  <a:t>Thus if you assign randomly, then with each clause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fails </a:t>
                </a:r>
                <a:r>
                  <a:rPr lang="en-US" altLang="zh-HK" dirty="0">
                    <a:ea typeface="新細明體" charset="-120"/>
                  </a:rPr>
                  <a:t>with </a:t>
                </a:r>
                <a:r>
                  <a:rPr lang="en-US" altLang="zh-HK" dirty="0" smtClean="0">
                    <a:ea typeface="新細明體" charset="-120"/>
                  </a:rPr>
                  <a:t>probability only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1/8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Thus the expected number of satisfied clauses 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7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/8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number of clauses</a:t>
                </a: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Formally -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Repeat 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See how many clauses the assignment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satisfies. </a:t>
                </a: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if it satisfies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≥7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/8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clauses.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This is 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Las Vegas </a:t>
                </a:r>
                <a:r>
                  <a:rPr lang="en-US" altLang="zh-HK" dirty="0" smtClean="0">
                    <a:ea typeface="新細明體" charset="-120"/>
                  </a:rPr>
                  <a:t>algorithm: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running time is not fixed. It’s a random variable.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When the algorithm terminates, it always gives a correct output.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complexity measure is the </a:t>
                </a:r>
                <a:r>
                  <a:rPr lang="en-US" altLang="zh-HK" dirty="0" smtClean="0">
                    <a:solidFill>
                      <a:srgbClr val="7030A0"/>
                    </a:solidFill>
                    <a:ea typeface="新細明體" charset="-120"/>
                  </a:rPr>
                  <a:t>expected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 running time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r="-2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ACC6-6DF1-49D5-B267-E267BD2B239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8119</TotalTime>
  <Words>1073</Words>
  <Application>Microsoft Office PowerPoint</Application>
  <PresentationFormat>On-screen Show (4:3)</PresentationFormat>
  <Paragraphs>371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 Unicode MS</vt:lpstr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Optimization</vt:lpstr>
      <vt:lpstr>Example 1: A simple approximation algorithm for 3SAT</vt:lpstr>
      <vt:lpstr>SAT</vt:lpstr>
      <vt:lpstr>Hard</vt:lpstr>
      <vt:lpstr>7/8-approximation of 3SAT</vt:lpstr>
      <vt:lpstr>Observation</vt:lpstr>
      <vt:lpstr>Why? </vt:lpstr>
      <vt:lpstr>Formally - algorithm</vt:lpstr>
      <vt:lpstr>Formally - analysis</vt:lpstr>
      <vt:lpstr>E[Y]</vt:lpstr>
      <vt:lpstr>Success probability of one assignment</vt:lpstr>
      <vt:lpstr>Getting a Las Vegas algorithm</vt:lpstr>
      <vt:lpstr>derandomization</vt:lpstr>
      <vt:lpstr>Example 2: Approximation algorithm for Vertex Cover</vt:lpstr>
      <vt:lpstr>Vertex Cover: Use vertex to cover edges</vt:lpstr>
      <vt:lpstr>PowerPoint Presentation</vt:lpstr>
      <vt:lpstr>IP formulation</vt:lpstr>
      <vt:lpstr>IP formulation, continued.</vt:lpstr>
      <vt:lpstr>LP relaxation</vt:lpstr>
      <vt:lpstr>Relaxation   </vt:lpstr>
      <vt:lpstr>Two key issues</vt:lpstr>
      <vt:lpstr>Issue 1: Construct a vertex cover from a solution of LP</vt:lpstr>
      <vt:lpstr>Issue 1, continued</vt:lpstr>
      <vt:lpstr>Issue 2: What can we say about the newly constructed vertex cover?</vt:lpstr>
      <vt:lpstr>|R(x^∗ )|≤2|S^∗ |</vt:lpstr>
      <vt:lpstr>Example 3: Set Cover</vt:lpstr>
      <vt:lpstr>Motivation</vt:lpstr>
      <vt:lpstr>Mathematical formulation</vt:lpstr>
      <vt:lpstr>PowerPoint Presentation</vt:lpstr>
      <vt:lpstr>A greedy algorithm</vt:lpstr>
      <vt:lpstr>PowerPoint Presentation</vt:lpstr>
      <vt:lpstr>Price</vt:lpstr>
      <vt:lpstr>Price is small</vt:lpstr>
      <vt:lpstr>Proof of the theorem</vt:lpstr>
      <vt:lpstr>Example 4: st-Min-Cut by randomized rounding</vt:lpstr>
      <vt:lpstr>st-Min-Cut</vt:lpstr>
      <vt:lpstr>IP formulation</vt:lpstr>
      <vt:lpstr>Modification</vt:lpstr>
      <vt:lpstr>PowerPoint Presentation</vt:lpstr>
      <vt:lpstr>IP</vt:lpstr>
      <vt:lpstr>PowerPoint Presentation</vt:lpstr>
      <vt:lpstr>We prove this by randomized rounding</vt:lpstr>
      <vt:lpstr>Rounding algorithm</vt:lpstr>
      <vt:lpstr>PowerPoint Presentation</vt:lpstr>
      <vt:lpstr>PowerPoint Presentation</vt:lpstr>
      <vt:lpstr>PowerPoint Presentation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178</cp:revision>
  <dcterms:created xsi:type="dcterms:W3CDTF">1601-01-01T00:00:00Z</dcterms:created>
  <dcterms:modified xsi:type="dcterms:W3CDTF">2015-09-29T11:00:31Z</dcterms:modified>
</cp:coreProperties>
</file>