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5"/>
  </p:notesMasterIdLst>
  <p:sldIdLst>
    <p:sldId id="257" r:id="rId2"/>
    <p:sldId id="340" r:id="rId3"/>
    <p:sldId id="341" r:id="rId4"/>
    <p:sldId id="342" r:id="rId5"/>
    <p:sldId id="343" r:id="rId6"/>
    <p:sldId id="347" r:id="rId7"/>
    <p:sldId id="344" r:id="rId8"/>
    <p:sldId id="346" r:id="rId9"/>
    <p:sldId id="345" r:id="rId10"/>
    <p:sldId id="348" r:id="rId11"/>
    <p:sldId id="349" r:id="rId12"/>
    <p:sldId id="351" r:id="rId13"/>
    <p:sldId id="350" r:id="rId14"/>
    <p:sldId id="353" r:id="rId15"/>
    <p:sldId id="354" r:id="rId16"/>
    <p:sldId id="352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35" d="100"/>
          <a:sy n="35" d="100"/>
        </p:scale>
        <p:origin x="4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B2D4BA5-DFAD-4628-9B0B-326F83F5F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71CB54-A73B-44EC-8BCD-91D99084F0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339D-F871-4D68-A131-8FBC70932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8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4CBC5-9D2D-4E45-AC21-B43B4D177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7C06-15D7-4944-BBD5-233CB4204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7635-B5A3-4CF0-BEEE-CE054A0E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1184-D9DF-413C-8272-9111287A9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FE30-F03E-4DC5-94DD-6B533ACD7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1432-33E5-4F2E-8A3B-E89D72C4A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5874F-C321-41CC-AB1B-7E9B8A901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7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2D5D-D9C2-4AE2-A4A3-932896DB1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CB829-5361-4ED6-BA2C-677AF89A3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70E5AA7-2196-44C2-8150-A8209B119E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sz="2600"/>
              <a:t>Instructor: 	Shengyu Zhang</a:t>
            </a:r>
          </a:p>
          <a:p>
            <a:endParaRPr lang="en-US" sz="260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3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: Streaming and Sketching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71CB54-A73B-44EC-8BCD-91D99084F0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Note that we don’t need to maintain product.</a:t>
                </a:r>
              </a:p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maintain anything, as long as finally we can reconstruct the solution from the stored results.</a:t>
                </a:r>
              </a:p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One summary that is much smaller than product: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sum of squares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r>
                  <a:rPr lang="en-US" b="0" dirty="0" smtClean="0"/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Maintain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sum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sum of squares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</a:t>
                </a:r>
                <a:r>
                  <a:rPr lang="en-US" dirty="0" smtClean="0"/>
                  <a:t>input numbers</a:t>
                </a:r>
                <a:r>
                  <a:rPr lang="en-US" dirty="0"/>
                  <a:t>.</a:t>
                </a:r>
              </a:p>
              <a:p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𝑠𝑢𝑚</m:t>
                    </m:r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𝑠𝑜𝑠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𝑠𝑢𝑚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𝑠𝑢𝑚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𝑠𝑜𝑠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𝑠𝑜𝑠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𝑠𝑢𝑚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𝑠𝑜𝑠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solve equations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1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𝑠𝑜𝑠</m:t>
                    </m:r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during the algorithm.</a:t>
                </a:r>
              </a:p>
              <a:p>
                <a:r>
                  <a:rPr lang="en-US" dirty="0" smtClean="0"/>
                  <a:t>Thus it takes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to write it down.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Space </a:t>
                </a:r>
                <a:r>
                  <a:rPr lang="en-US" dirty="0"/>
                  <a:t>complexity: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assume that the numbers are from an arbitrary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of them come in a 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numbers are missing.</a:t>
                </a:r>
              </a:p>
              <a:p>
                <a:endParaRPr lang="en-US" dirty="0"/>
              </a:p>
              <a:p>
                <a:r>
                  <a:rPr lang="en-US" dirty="0"/>
                  <a:t>Task: identify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/>
                  <a:t>missing.</a:t>
                </a:r>
              </a:p>
              <a:p>
                <a:pPr lvl="1"/>
                <a:r>
                  <a:rPr lang="en-US" dirty="0"/>
                  <a:t>Using small space.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Maintain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of the input numbers.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; …;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solve system of equations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750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4343400"/>
                <a:ext cx="2630720" cy="123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343400"/>
                <a:ext cx="2630720" cy="1239378"/>
              </a:xfrm>
              <a:prstGeom prst="rect">
                <a:avLst/>
              </a:prstGeom>
              <a:blipFill rotWithShape="1">
                <a:blip r:embed="rId3"/>
                <a:stretch>
                  <a:fillRect l="-12993" t="-35468" b="-54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𝑠𝑢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during the algorithm.</a:t>
                </a:r>
              </a:p>
              <a:p>
                <a:r>
                  <a:rPr lang="en-US" dirty="0" smtClean="0"/>
                  <a:t>Thus it takes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to write it down.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Space </a:t>
                </a:r>
                <a:r>
                  <a:rPr lang="en-US" dirty="0"/>
                  <a:t>complexity: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high frequency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1..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Items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,−)</m:t>
                    </m:r>
                    <m:r>
                      <a:rPr lang="en-US" i="1">
                        <a:latin typeface="Cambria Math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come in </a:t>
                </a:r>
                <a:r>
                  <a:rPr lang="en-US" dirty="0"/>
                  <a:t>a </a:t>
                </a:r>
                <a:r>
                  <a:rPr lang="en-US" dirty="0" smtClean="0"/>
                  <a:t>stream.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++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,+)</m:t>
                    </m:r>
                  </m:oMath>
                </a14:m>
                <a:r>
                  <a:rPr lang="en-US" dirty="0" smtClean="0"/>
                  <a:t> comes,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−−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,−)</m:t>
                    </m:r>
                  </m:oMath>
                </a14:m>
                <a:r>
                  <a:rPr lang="en-US" dirty="0"/>
                  <a:t> comes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Assumption: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 all the time.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Task: Answer queries like “what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[18]</m:t>
                    </m:r>
                  </m:oMath>
                </a14:m>
                <a:r>
                  <a:rPr lang="en-US" dirty="0" smtClean="0"/>
                  <a:t>”?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2837908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,+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, 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),(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,+),(3,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),…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37908"/>
                <a:ext cx="4495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and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Unlike the previous algorithm, here deterministic algorithm needs a lot of space.</a:t>
                </a:r>
              </a:p>
              <a:p>
                <a:r>
                  <a:rPr lang="en-US" dirty="0" smtClean="0"/>
                  <a:t>But if we allow</a:t>
                </a:r>
              </a:p>
              <a:p>
                <a:pPr lvl="1"/>
                <a:r>
                  <a:rPr lang="en-US" dirty="0" smtClean="0"/>
                  <a:t>approximation: only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up to certain precision</a:t>
                </a:r>
              </a:p>
              <a:p>
                <a:pPr lvl="1"/>
                <a:r>
                  <a:rPr lang="en-US" dirty="0" smtClean="0"/>
                  <a:t>error: algorithm fails with some small probability</a:t>
                </a:r>
              </a:p>
              <a:p>
                <a:r>
                  <a:rPr lang="en-US" dirty="0" smtClean="0"/>
                  <a:t>then we’ll have an efficient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randomized algorithm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400800" cy="4530725"/>
              </a:xfrm>
            </p:spPr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(1/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𝛿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uniformly at random from a family of pairwise independent hash functions.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≪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so it’s space efficient.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map it to different “buckets”.</a:t>
                </a:r>
              </a:p>
              <a:p>
                <a:r>
                  <a:rPr lang="en-US" dirty="0" smtClean="0"/>
                  <a:t>Idea: only maintain counters for buckets.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400800" cy="4530725"/>
              </a:xfrm>
              <a:blipFill rotWithShape="1">
                <a:blip r:embed="rId2"/>
                <a:stretch>
                  <a:fillRect l="-762" t="-1750" r="-3143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6858000" y="2438400"/>
            <a:ext cx="6858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7200" y="3596572"/>
            <a:ext cx="381000" cy="111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7994" y="594360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94" y="5943600"/>
                <a:ext cx="38581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69605" y="4953000"/>
                <a:ext cx="596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05" y="4953000"/>
                <a:ext cx="5961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>
            <a:off x="7543800" y="41529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0" y="3805147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805147"/>
                <a:ext cx="38100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7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</a:t>
                </a:r>
                <a:r>
                  <a:rPr lang="en-US" b="1" dirty="0"/>
                  <a:t>to</a:t>
                </a:r>
                <a:r>
                  <a:rPr lang="en-US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/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	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𝑑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	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𝑐𝑜𝑢𝑛𝑡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,+/−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    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to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count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++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−−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r>
                  <a:rPr lang="en-US" dirty="0" smtClean="0"/>
                  <a:t>On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count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9632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Map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Motivations and model</a:t>
            </a:r>
          </a:p>
          <a:p>
            <a:r>
              <a:rPr lang="en-US" altLang="zh-HK" dirty="0" smtClean="0"/>
              <a:t>Problem 1: Missing numbers</a:t>
            </a:r>
          </a:p>
          <a:p>
            <a:r>
              <a:rPr lang="en-US" altLang="zh-HK" dirty="0" smtClean="0"/>
              <a:t>Problem 2: Count-Min sketch</a:t>
            </a:r>
          </a:p>
          <a:p>
            <a:r>
              <a:rPr lang="en-US" altLang="zh-HK" dirty="0" smtClean="0"/>
              <a:t>Lower bounds</a:t>
            </a:r>
          </a:p>
          <a:p>
            <a:pPr lvl="1"/>
            <a:r>
              <a:rPr lang="en-US" altLang="zh-HK" dirty="0" smtClean="0"/>
              <a:t>Communication complexity</a:t>
            </a:r>
          </a:p>
          <a:p>
            <a:endParaRPr lang="en-US" altLang="zh-H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any time of query: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Theorem.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≥</m:t>
                    </m:r>
                    <m:r>
                      <a:rPr lang="en-US" sz="3000" i="1">
                        <a:latin typeface="Cambria Math"/>
                      </a:rPr>
                      <m:t>𝐹</m:t>
                    </m:r>
                    <m:r>
                      <a:rPr lang="en-US" sz="3000" i="1">
                        <a:latin typeface="Cambria Math"/>
                      </a:rPr>
                      <m:t>[</m:t>
                    </m:r>
                    <m:r>
                      <a:rPr lang="en-US" sz="3000" i="1">
                        <a:latin typeface="Cambria Math"/>
                      </a:rPr>
                      <m:t>𝑖</m:t>
                    </m:r>
                    <m:r>
                      <a:rPr lang="en-US" sz="3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3000" dirty="0" smtClean="0"/>
                  <a:t> is easy: 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3000" dirty="0" smtClean="0"/>
                  <a:t>Any time when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000" dirty="0" smtClean="0"/>
                  <a:t> increases by 1, we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count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𝑗</m:t>
                        </m:r>
                        <m:r>
                          <a:rPr lang="en-US" sz="3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3000" dirty="0" smtClean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30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count</m:t>
                        </m:r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300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000" dirty="0" smtClean="0"/>
                  <a:t> also increases by 1.</a:t>
                </a:r>
                <a:endParaRPr lang="en-US" sz="3000" dirty="0"/>
              </a:p>
              <a:p>
                <a:r>
                  <a:rPr lang="en-US" dirty="0" smtClean="0"/>
                  <a:t>Thus we never miss any increment.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0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3000" dirty="0" smtClean="0"/>
                  <a:t>Next: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≤</m:t>
                    </m:r>
                    <m:r>
                      <a:rPr lang="en-US" sz="3000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+</m:t>
                    </m:r>
                    <m:r>
                      <a:rPr lang="en-US" sz="3000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3000" dirty="0"/>
                  <a:t> with </a:t>
                </a:r>
                <a:r>
                  <a:rPr lang="en-US" sz="3000" dirty="0" smtClean="0"/>
                  <a:t>prob.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≥1−</m:t>
                    </m:r>
                    <m:r>
                      <a:rPr lang="en-US" sz="30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dirty="0" smtClean="0"/>
                  <a:t>: the contribution of items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count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j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Claim.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Proof. For each fixed item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i="0" dirty="0" smtClean="0"/>
                  <a:t>,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i="0" dirty="0" smtClean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b="0" i="0" dirty="0" smtClean="0"/>
                  <a:t>.</a:t>
                </a:r>
              </a:p>
              <a:p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i="0" dirty="0" smtClean="0"/>
                  <a:t> many </a:t>
                </a:r>
                <a:r>
                  <a:rPr lang="en-US" dirty="0" smtClean="0"/>
                  <a:t>items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b="0" i="0" dirty="0" smtClean="0"/>
                  <a:t> (counting multiplicity), thus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i="0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∀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dirty="0" smtClean="0"/>
                  <a:t> by definition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count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∀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i="1" dirty="0" smtClean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  <m:t>𝑗𝑖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because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are independently chosen.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By Markov’s inequality,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&lt;1/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b="0" dirty="0" smtClean="0"/>
                  <a:t>Putting everything together,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Theorem. In order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within an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with probability 2/3, one needs to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space.</a:t>
                </a:r>
              </a:p>
              <a:p>
                <a:r>
                  <a:rPr lang="en-US" dirty="0" smtClean="0"/>
                  <a:t>Proof. We will use one-way communication complexity.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</a:t>
                </a:r>
                <a:r>
                  <a:rPr lang="en-US" altLang="zh-HK" sz="3000" dirty="0" smtClean="0">
                    <a:ea typeface="新細明體" charset="-120"/>
                  </a:rPr>
                  <a:t>?</a:t>
                </a:r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444" t="-488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44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One-way 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ea typeface="新細明體" charset="-120"/>
                  </a:rPr>
                  <a:t>Theorem. Index function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800" b="0" i="0" smtClean="0">
                        <a:latin typeface="Cambria Math"/>
                        <a:ea typeface="新細明體" charset="-120"/>
                      </a:rPr>
                      <m:t>Ω</m:t>
                    </m:r>
                    <m:d>
                      <m:dPr>
                        <m:ctrlPr>
                          <a:rPr lang="en-US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communication bits. 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even for randomized protocols.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444" t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31025" y="1658174"/>
                <a:ext cx="1421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e>
                    </m:d>
                    <m:r>
                      <a:rPr lang="en-US" altLang="zh-HK" b="0" i="0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025" y="1658174"/>
                <a:ext cx="1421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5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1256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dirty="0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125649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2"/>
            <a:endCxn id="5" idx="0"/>
          </p:cNvCxnSpPr>
          <p:nvPr/>
        </p:nvCxnSpPr>
        <p:spPr bwMode="auto">
          <a:xfrm>
            <a:off x="2762910" y="1753519"/>
            <a:ext cx="440775" cy="2739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53200" y="1384187"/>
                <a:ext cx="899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𝑖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∈[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𝑛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384187"/>
                <a:ext cx="89967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2"/>
            <a:endCxn id="4" idx="0"/>
          </p:cNvCxnSpPr>
          <p:nvPr/>
        </p:nvCxnSpPr>
        <p:spPr bwMode="auto">
          <a:xfrm flipH="1">
            <a:off x="6138185" y="1753519"/>
            <a:ext cx="864850" cy="2739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20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Theorem. In order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within an 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 with probability 2/3, one needs to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space.</a:t>
                </a:r>
              </a:p>
              <a:p>
                <a:r>
                  <a:rPr lang="en-US" dirty="0" smtClean="0"/>
                  <a:t>Proof. Given an Index problem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=1/2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be: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 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If one can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within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using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, then </a:t>
                </a:r>
              </a:p>
              <a:p>
                <a:r>
                  <a:rPr lang="en-US" dirty="0" smtClean="0"/>
                  <a:t>Alice can use this way to transmit the space to Bob. </a:t>
                </a:r>
              </a:p>
              <a:p>
                <a:pPr lvl="1"/>
                <a:r>
                  <a:rPr lang="en-US" dirty="0" smtClean="0"/>
                  <a:t>communication: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bits.</a:t>
                </a:r>
              </a:p>
              <a:p>
                <a:r>
                  <a:rPr lang="en-US" dirty="0" smtClean="0"/>
                  <a:t>Bob then gets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which differ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by 1.</a:t>
                </a:r>
              </a:p>
              <a:p>
                <a:r>
                  <a:rPr lang="en-US" dirty="0" smtClean="0"/>
                  <a:t>Bob can then determine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the communication lower bound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as desired.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3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mass of data.</a:t>
            </a:r>
          </a:p>
          <a:p>
            <a:r>
              <a:rPr lang="en-US" dirty="0" smtClean="0"/>
              <a:t>Data comes as a </a:t>
            </a:r>
            <a:r>
              <a:rPr lang="en-US" dirty="0" smtClean="0">
                <a:solidFill>
                  <a:srgbClr val="FF0000"/>
                </a:solidFill>
              </a:rPr>
              <a:t>stream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Cannot see future data.</a:t>
            </a:r>
          </a:p>
          <a:p>
            <a:r>
              <a:rPr lang="en-US" dirty="0" smtClean="0"/>
              <a:t>Relatively </a:t>
            </a:r>
            <a:r>
              <a:rPr lang="en-US" dirty="0" smtClean="0">
                <a:solidFill>
                  <a:srgbClr val="FF0000"/>
                </a:solidFill>
              </a:rPr>
              <a:t>small space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030A0"/>
                </a:solidFill>
              </a:rPr>
              <a:t>“sketch”</a:t>
            </a:r>
          </a:p>
          <a:p>
            <a:pPr lvl="1"/>
            <a:r>
              <a:rPr lang="en-US" dirty="0"/>
              <a:t>Cannot </a:t>
            </a:r>
            <a:r>
              <a:rPr lang="en-US" dirty="0" smtClean="0"/>
              <a:t>store past </a:t>
            </a:r>
            <a:r>
              <a:rPr lang="en-US" dirty="0"/>
              <a:t>data</a:t>
            </a:r>
          </a:p>
          <a:p>
            <a:r>
              <a:rPr lang="en-US" dirty="0" smtClean="0"/>
              <a:t>Need to process each item fast.</a:t>
            </a:r>
          </a:p>
          <a:p>
            <a:pPr lvl="1"/>
            <a:r>
              <a:rPr lang="en-US" dirty="0" smtClean="0"/>
              <a:t>Quick </a:t>
            </a:r>
            <a:r>
              <a:rPr lang="en-US" dirty="0" smtClean="0">
                <a:solidFill>
                  <a:srgbClr val="FF0000"/>
                </a:solidFill>
              </a:rPr>
              <a:t>update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 Phone calls, Internet packets, satellite pictures,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http://static3.depositphotos.com/1000749/149/v/950/depositphotos_1493057-Data-st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27" y="282665"/>
            <a:ext cx="3290014" cy="22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One thing left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Pairwise independent hash family</a:t>
                </a:r>
              </a:p>
              <a:p>
                <a:r>
                  <a:rPr lang="en-HK" dirty="0" smtClean="0"/>
                  <a:t>A </a:t>
                </a:r>
                <a:r>
                  <a:rPr lang="en-US" dirty="0"/>
                  <a:t>family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pairwise independent </a:t>
                </a:r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following two conditions </a:t>
                </a:r>
                <a:r>
                  <a:rPr lang="en-US" dirty="0" smtClean="0"/>
                  <a:t>hold </a:t>
                </a:r>
                <a:r>
                  <a:rPr lang="en-US" dirty="0"/>
                  <a:t>when we pick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uniformly at </a:t>
                </a:r>
                <a:r>
                  <a:rPr lang="en-US" dirty="0" smtClean="0"/>
                  <a:t>random: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uniformly distributed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independent</a:t>
                </a:r>
                <a:r>
                  <a:rPr lang="en-US" dirty="0" smtClean="0"/>
                  <a:t>,.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Note that the condition is equivalent to the following.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:r>
                  <a:rPr lang="en-US" dirty="0" smtClean="0"/>
                  <a:t>two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it holds that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HK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HK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HK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0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Construction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There is an easy construction of the pairwise independent hash function family.</a:t>
                </a:r>
              </a:p>
              <a:p>
                <a:r>
                  <a:rPr lang="en-HK" dirty="0" smtClean="0"/>
                  <a:t>Let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be a prime, and 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r>
                  <a:rPr lang="en-HK" dirty="0" smtClean="0"/>
                  <a:t>Define family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:0≤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Theorem.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HK" dirty="0" smtClean="0"/>
                  <a:t> is a family of pairwise independent hash functions.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 smtClean="0"/>
                  <a:t>It is enough to show that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r>
                  <a:rPr lang="en-HK" dirty="0" smtClean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there is a unique pair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Indeed, this is just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HK" b="0" dirty="0" smtClean="0"/>
                  <a:t/>
                </a:r>
                <a:br>
                  <a:rPr lang="en-HK" b="0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which has a unique solution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82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Problem 1: Missing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set of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={1,2,…,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of them come in a 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;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</a:t>
                </a:r>
                <a:r>
                  <a:rPr lang="en-US" dirty="0" smtClean="0"/>
                  <a:t> number is missing.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Task: identify which one is missing.</a:t>
                </a:r>
              </a:p>
              <a:p>
                <a:pPr lvl="1"/>
                <a:r>
                  <a:rPr lang="en-US" dirty="0" smtClean="0"/>
                  <a:t>Using small space.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3381345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3, 25, 6, 19, 1, 10, 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81345"/>
                <a:ext cx="3200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5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Maintain the sum </a:t>
                </a:r>
                <a:r>
                  <a:rPr lang="en-US" dirty="0" smtClean="0"/>
                  <a:t>of the input numbers.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𝑠𝑢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𝑠𝑢𝑚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𝑠𝑢𝑚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return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𝑠𝑢𝑚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𝑠𝑢𝑚</m:t>
                    </m:r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during the algorithm.</a:t>
                </a:r>
              </a:p>
              <a:p>
                <a:r>
                  <a:rPr lang="en-US" dirty="0" smtClean="0"/>
                  <a:t>Thus it takes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to write it down.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Space </a:t>
                </a:r>
                <a:r>
                  <a:rPr lang="en-US" dirty="0"/>
                  <a:t>complexity: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M</a:t>
                </a:r>
                <a:r>
                  <a:rPr lang="en-US" dirty="0" smtClean="0"/>
                  <a:t>uch smaller than storing the whole stream, which takes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the task gets harder.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/>
                  <a:t> of them come </a:t>
                </a:r>
                <a:r>
                  <a:rPr lang="en-US" dirty="0" smtClean="0"/>
                  <a:t>in </a:t>
                </a:r>
                <a:r>
                  <a:rPr lang="en-US" dirty="0"/>
                  <a:t>a </a:t>
                </a:r>
                <a:r>
                  <a:rPr lang="en-US" dirty="0" smtClean="0"/>
                  <a:t>stream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two</a:t>
                </a:r>
                <a:r>
                  <a:rPr lang="en-US" dirty="0" smtClean="0"/>
                  <a:t> numbers are </a:t>
                </a:r>
                <a:r>
                  <a:rPr lang="en-US" dirty="0"/>
                  <a:t>missing.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Task: identify which </a:t>
                </a:r>
                <a:r>
                  <a:rPr lang="en-US" dirty="0" smtClean="0"/>
                  <a:t>two are </a:t>
                </a:r>
                <a:r>
                  <a:rPr lang="en-US" dirty="0"/>
                  <a:t>missing.</a:t>
                </a:r>
              </a:p>
              <a:p>
                <a:pPr lvl="1"/>
                <a:r>
                  <a:rPr lang="en-US" dirty="0"/>
                  <a:t>Using small space.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400" y="3381345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3, 25, 6, 19, 1, 10, 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81345"/>
                <a:ext cx="3200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Maintain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sum</a:t>
                </a: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product </a:t>
                </a:r>
                <a:r>
                  <a:rPr lang="en-US" dirty="0" smtClean="0"/>
                  <a:t>of the input numbers.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𝑠𝑢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𝑝𝑟𝑜𝑑𝑢𝑐𝑡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−2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𝑠𝑢𝑚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𝑠𝑢𝑚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𝑝𝑟𝑜𝑑𝑢𝑐𝑡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𝑝𝑟𝑜𝑑𝑢𝑐𝑡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𝑠𝑢𝑚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!/</m:t>
                    </m:r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/>
                      </a:rPr>
                      <m:t>𝑝𝑟𝑜𝑑𝑢𝑐𝑡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r>
                  <a:rPr lang="en-US" dirty="0" smtClean="0"/>
                  <a:t>solve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Issue: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𝑝𝑟𝑜𝑑𝑢𝑐𝑡</m:t>
                    </m:r>
                  </m:oMath>
                </a14:m>
                <a:r>
                  <a:rPr lang="en-US" dirty="0" smtClean="0"/>
                  <a:t> is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Thus even writing down the number needs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bits. </a:t>
                </a:r>
              </a:p>
              <a:p>
                <a:pPr lvl="1"/>
                <a:r>
                  <a:rPr lang="en-US" dirty="0" smtClean="0"/>
                  <a:t>Too much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before.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How to do?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22682</TotalTime>
  <Words>583</Words>
  <Application>Microsoft Office PowerPoint</Application>
  <PresentationFormat>On-screen Show (4:3)</PresentationFormat>
  <Paragraphs>246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Map </vt:lpstr>
      <vt:lpstr>Motivations</vt:lpstr>
      <vt:lpstr>Problem 1: Missing numbers</vt:lpstr>
      <vt:lpstr>A simple algorithm</vt:lpstr>
      <vt:lpstr>Space complexity</vt:lpstr>
      <vt:lpstr>More complicated</vt:lpstr>
      <vt:lpstr>First try</vt:lpstr>
      <vt:lpstr>Problem and solution</vt:lpstr>
      <vt:lpstr>Improvement </vt:lpstr>
      <vt:lpstr>Improvement </vt:lpstr>
      <vt:lpstr>Space complexity</vt:lpstr>
      <vt:lpstr>Further question</vt:lpstr>
      <vt:lpstr>First try</vt:lpstr>
      <vt:lpstr>Space complexity</vt:lpstr>
      <vt:lpstr>Problem 2: high frequency estimation</vt:lpstr>
      <vt:lpstr>Approximation and error</vt:lpstr>
      <vt:lpstr>PowerPoint Presentation</vt:lpstr>
      <vt:lpstr>Algorithm</vt:lpstr>
      <vt:lpstr>Guarantee </vt:lpstr>
      <vt:lpstr>Analysis </vt:lpstr>
      <vt:lpstr>Analysis</vt:lpstr>
      <vt:lpstr>PowerPoint Presentation</vt:lpstr>
      <vt:lpstr>PowerPoint Presentation</vt:lpstr>
      <vt:lpstr>Lower bounds</vt:lpstr>
      <vt:lpstr>Communication complexity</vt:lpstr>
      <vt:lpstr>One-way communication complexity</vt:lpstr>
      <vt:lpstr>Lower bound</vt:lpstr>
      <vt:lpstr>PowerPoint Presentation</vt:lpstr>
      <vt:lpstr>One thing left</vt:lpstr>
      <vt:lpstr>PowerPoint Presentation</vt:lpstr>
      <vt:lpstr>Construction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Shengyu Zhang</cp:lastModifiedBy>
  <cp:revision>282</cp:revision>
  <dcterms:created xsi:type="dcterms:W3CDTF">1601-01-01T00:00:00Z</dcterms:created>
  <dcterms:modified xsi:type="dcterms:W3CDTF">2015-09-22T13:15:12Z</dcterms:modified>
</cp:coreProperties>
</file>