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63" r:id="rId2"/>
    <p:sldId id="259" r:id="rId3"/>
    <p:sldId id="370" r:id="rId4"/>
    <p:sldId id="380" r:id="rId5"/>
    <p:sldId id="371" r:id="rId6"/>
    <p:sldId id="372" r:id="rId7"/>
    <p:sldId id="335" r:id="rId8"/>
    <p:sldId id="373" r:id="rId9"/>
    <p:sldId id="374" r:id="rId10"/>
    <p:sldId id="375" r:id="rId11"/>
    <p:sldId id="332" r:id="rId12"/>
    <p:sldId id="376" r:id="rId13"/>
    <p:sldId id="378" r:id="rId14"/>
    <p:sldId id="379" r:id="rId15"/>
    <p:sldId id="381" r:id="rId16"/>
    <p:sldId id="382" r:id="rId17"/>
    <p:sldId id="337" r:id="rId18"/>
    <p:sldId id="400" r:id="rId19"/>
    <p:sldId id="397" r:id="rId20"/>
    <p:sldId id="294" r:id="rId21"/>
    <p:sldId id="303" r:id="rId22"/>
    <p:sldId id="306" r:id="rId23"/>
    <p:sldId id="307" r:id="rId24"/>
    <p:sldId id="309" r:id="rId25"/>
    <p:sldId id="323" r:id="rId26"/>
    <p:sldId id="304" r:id="rId27"/>
    <p:sldId id="311" r:id="rId28"/>
    <p:sldId id="313" r:id="rId29"/>
    <p:sldId id="314" r:id="rId30"/>
    <p:sldId id="315" r:id="rId31"/>
    <p:sldId id="398" r:id="rId32"/>
    <p:sldId id="289" r:id="rId33"/>
    <p:sldId id="290" r:id="rId34"/>
    <p:sldId id="328" r:id="rId35"/>
    <p:sldId id="399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770A1D-6358-4DFC-9581-81B05F025B13}">
          <p14:sldIdLst>
            <p14:sldId id="363"/>
            <p14:sldId id="259"/>
            <p14:sldId id="370"/>
            <p14:sldId id="380"/>
            <p14:sldId id="371"/>
            <p14:sldId id="372"/>
            <p14:sldId id="335"/>
            <p14:sldId id="373"/>
            <p14:sldId id="374"/>
            <p14:sldId id="375"/>
            <p14:sldId id="332"/>
          </p14:sldIdLst>
        </p14:section>
        <p14:section name="Untitled Section" id="{96E7C0EB-D27C-4E6D-A7D7-0CD195E13FF5}">
          <p14:sldIdLst>
            <p14:sldId id="376"/>
            <p14:sldId id="378"/>
            <p14:sldId id="379"/>
            <p14:sldId id="381"/>
            <p14:sldId id="382"/>
            <p14:sldId id="337"/>
            <p14:sldId id="400"/>
            <p14:sldId id="397"/>
            <p14:sldId id="294"/>
            <p14:sldId id="303"/>
            <p14:sldId id="306"/>
            <p14:sldId id="307"/>
            <p14:sldId id="309"/>
            <p14:sldId id="323"/>
            <p14:sldId id="304"/>
            <p14:sldId id="311"/>
            <p14:sldId id="313"/>
            <p14:sldId id="314"/>
            <p14:sldId id="315"/>
            <p14:sldId id="398"/>
            <p14:sldId id="289"/>
            <p14:sldId id="290"/>
            <p14:sldId id="328"/>
            <p14:sldId id="399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CC"/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2" autoAdjust="0"/>
  </p:normalViewPr>
  <p:slideViewPr>
    <p:cSldViewPr>
      <p:cViewPr varScale="1">
        <p:scale>
          <a:sx n="98" d="100"/>
          <a:sy n="98" d="100"/>
        </p:scale>
        <p:origin x="-10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0576C15-E942-412E-9981-360C1CF6F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1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34D2C-920A-41B1-98AB-94E84FA7537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 smtClean="0"/>
              <a:t>Quantum key distribution</a:t>
            </a:r>
          </a:p>
          <a:p>
            <a:pPr lvl="1" eaLnBrk="1" hangingPunct="1"/>
            <a:r>
              <a:rPr lang="en-US" altLang="en-US" smtClean="0"/>
              <a:t>Quantum complexity based cryptography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732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1729D-C557-4FF3-BFE9-0E809000160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343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485349-D7D2-4868-BE62-B085695FC87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282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HK" dirty="0" smtClean="0"/>
              <a:t>To check [BL13] </a:t>
            </a:r>
            <a:r>
              <a:rPr lang="en-US" dirty="0" smtClean="0">
                <a:latin typeface="CMR9"/>
              </a:rPr>
              <a:t>*1. Brunner and Linden, Nature Communications, 2013.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AF29C-99E9-4F47-AD62-16F87737BE64}" type="slidenum">
              <a:rPr lang="en-US" altLang="zh-HK" smtClean="0"/>
              <a:pPr>
                <a:defRPr/>
              </a:pPr>
              <a:t>42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439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92F772-F623-48E6-86B1-1EE168DCA49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41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9A891-F3CB-4D9C-9A66-C466D77B263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439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58A930-591E-4773-9712-43AD0B56443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649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1EF56-66EC-401F-BDD5-03D11494EDF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3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71016F-BB9E-4513-9235-37C874890B9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Kuperberg</a:t>
            </a:r>
          </a:p>
        </p:txBody>
      </p:sp>
    </p:spTree>
    <p:extLst>
      <p:ext uri="{BB962C8B-B14F-4D97-AF65-F5344CB8AC3E}">
        <p14:creationId xmlns:p14="http://schemas.microsoft.com/office/powerpoint/2010/main" val="248025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EE92B-83E3-4FFE-A986-F542108824B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467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5E993-2A47-4C08-9973-30BF48E7C9A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15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5C3AD-AB68-45BA-B86B-694CF06CDE2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070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3EBF-1C47-41B3-8D3D-D9BDC73E7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0FEA-139A-47E3-AE26-66633A184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8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3FB0B-ED01-4646-BE7C-A36EB6C41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8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0D0B-1631-4946-BF0F-03709F9BC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49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0F00-326E-489E-B0CE-1F41B14E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1CAE-F6D2-4107-8AE6-DB9664355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21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7D9A-33C2-4B98-8214-055919609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7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DAD0-6DC2-4DF3-B22F-774F5B743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AD0B-2B1E-4834-B663-C113F119B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9DE-194C-4905-9D66-0933DAAD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AEBF-4A77-4611-958C-EF17D7493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4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8DD7-6073-49F2-B070-800349B6F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8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DEC6-9540-46A8-A2B7-B005BA5C9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960A43-D362-4579-87EE-5C7AC2D2C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2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44.png"/><Relationship Id="rId4" Type="http://schemas.openxmlformats.org/officeDocument/2006/relationships/image" Target="../media/image3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3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20.png"/><Relationship Id="rId12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450.png"/><Relationship Id="rId4" Type="http://schemas.openxmlformats.org/officeDocument/2006/relationships/image" Target="../media/image43.png"/><Relationship Id="rId9" Type="http://schemas.openxmlformats.org/officeDocument/2006/relationships/image" Target="../media/image4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.png"/><Relationship Id="rId3" Type="http://schemas.openxmlformats.org/officeDocument/2006/relationships/image" Target="../media/image52.png"/><Relationship Id="rId7" Type="http://schemas.openxmlformats.org/officeDocument/2006/relationships/image" Target="../media/image420.png"/><Relationship Id="rId12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450.png"/><Relationship Id="rId4" Type="http://schemas.openxmlformats.org/officeDocument/2006/relationships/image" Target="../media/image43.png"/><Relationship Id="rId9" Type="http://schemas.openxmlformats.org/officeDocument/2006/relationships/image" Target="../media/image4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algn="l" eaLnBrk="1" hangingPunct="1"/>
            <a:r>
              <a:rPr lang="en-US" altLang="zh-HK" sz="2600" smtClean="0">
                <a:ea typeface="新細明體" panose="02020500000000000000" pitchFamily="18" charset="-120"/>
              </a:rPr>
              <a:t>Instructor: 	Shengyu Zhang</a:t>
            </a:r>
          </a:p>
          <a:p>
            <a:pPr eaLnBrk="1" hangingPunct="1"/>
            <a:endParaRPr lang="en-US" altLang="zh-HK" sz="2600" smtClean="0">
              <a:ea typeface="新細明體" panose="02020500000000000000" pitchFamily="18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124200"/>
            <a:ext cx="6858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12: </a:t>
            </a:r>
            <a:r>
              <a:rPr lang="en-US" altLang="zh-HK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Quantum </a:t>
            </a:r>
            <a:r>
              <a:rPr lang="en-US" altLang="zh-HK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computing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CMSC5706 Topics in Theoretical Computer Science</a:t>
            </a: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2952F-B5EA-4CBE-9EC8-DCE77EA0BD8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Postulate </a:t>
            </a:r>
            <a:r>
              <a:rPr lang="en-US" altLang="en-US" dirty="0" smtClean="0"/>
              <a:t>4: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sz="3000" dirty="0" smtClean="0"/>
                  <a:t>Composition: The state of the joint system </a:t>
                </a:r>
                <a14:m>
                  <m:oMath xmlns:m="http://schemas.openxmlformats.org/officeDocument/2006/math"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/>
                  <a:t>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,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〉"/>
                        <m:ctrlPr>
                          <a:rPr lang="en-HK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3000" dirty="0" smtClean="0"/>
                  <a:t>: tensor product of vectors.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HK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fName>
                      <m:e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fName>
                      <m:e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HK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fName>
                      <m:e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HK" dirty="0" smtClean="0"/>
                  <a:t>size: number of qubits.</a:t>
                </a:r>
              </a:p>
              <a:p>
                <a:r>
                  <a:rPr lang="en-HK" sz="3000" dirty="0" smtClean="0"/>
                  <a:t>Notation: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HK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sz="3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HK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HK" sz="3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〉"/>
                        <m:ctrlPr>
                          <a:rPr lang="en-HK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HK" sz="3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000" dirty="0" smtClean="0"/>
                  <a:t>, </a:t>
                </a:r>
                <a14:m>
                  <m:oMath xmlns:m="http://schemas.openxmlformats.org/officeDocument/2006/math">
                    <m:r>
                      <a:rPr lang="en-HK" sz="3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/>
                  <a:t> times.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3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Quantum mechanics in one slide</a:t>
            </a:r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3352800" y="1295400"/>
            <a:ext cx="1295400" cy="609600"/>
          </a:xfrm>
          <a:prstGeom prst="flowChartAlternateProcess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1143000" y="1295400"/>
            <a:ext cx="1295400" cy="609600"/>
          </a:xfrm>
          <a:prstGeom prst="flowChartAlternateProcess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Physics</a:t>
            </a:r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228600" y="2133600"/>
            <a:ext cx="1600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6"/>
          <p:cNvSpPr>
            <a:spLocks noChangeShapeType="1"/>
          </p:cNvSpPr>
          <p:nvPr/>
        </p:nvSpPr>
        <p:spPr bwMode="auto">
          <a:xfrm>
            <a:off x="228600" y="4567238"/>
            <a:ext cx="1600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7"/>
          <p:cNvSpPr>
            <a:spLocks noChangeShapeType="1"/>
          </p:cNvSpPr>
          <p:nvPr/>
        </p:nvSpPr>
        <p:spPr bwMode="auto">
          <a:xfrm>
            <a:off x="228600" y="2133600"/>
            <a:ext cx="0" cy="760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>
            <a:off x="228600" y="2894013"/>
            <a:ext cx="0" cy="9731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>
            <a:off x="228600" y="3867150"/>
            <a:ext cx="0" cy="7000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3200400" y="3733800"/>
            <a:ext cx="1828800" cy="381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Tensor Product</a:t>
            </a:r>
            <a:endParaRPr lang="en-US" altLang="en-US" sz="2800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685800" y="3733800"/>
            <a:ext cx="19050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Composition</a:t>
            </a:r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3200400" y="3225800"/>
            <a:ext cx="1828800" cy="3556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Projection</a:t>
            </a:r>
            <a:endParaRPr lang="en-US" altLang="en-US" sz="2800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685800" y="3225800"/>
            <a:ext cx="1905000" cy="355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Measurement</a:t>
            </a:r>
            <a:endParaRPr lang="en-US" altLang="en-US" sz="2800"/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3200400" y="2717800"/>
            <a:ext cx="1828800" cy="330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Unitary Matrix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685800" y="2717800"/>
            <a:ext cx="1905000" cy="330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Evolution</a:t>
            </a:r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3200400" y="2133600"/>
            <a:ext cx="1828800" cy="381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Unit Vector</a:t>
            </a: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685800" y="2133600"/>
            <a:ext cx="19050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Physical System</a:t>
            </a:r>
          </a:p>
        </p:txBody>
      </p:sp>
      <p:sp>
        <p:nvSpPr>
          <p:cNvPr id="12306" name="Line 28"/>
          <p:cNvSpPr>
            <a:spLocks noChangeShapeType="1"/>
          </p:cNvSpPr>
          <p:nvPr/>
        </p:nvSpPr>
        <p:spPr bwMode="auto">
          <a:xfrm>
            <a:off x="762000" y="2209800"/>
            <a:ext cx="1943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29"/>
          <p:cNvSpPr>
            <a:spLocks noChangeShapeType="1"/>
          </p:cNvSpPr>
          <p:nvPr/>
        </p:nvSpPr>
        <p:spPr bwMode="auto">
          <a:xfrm>
            <a:off x="762000" y="4191000"/>
            <a:ext cx="1943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30"/>
          <p:cNvSpPr>
            <a:spLocks noChangeShapeType="1"/>
          </p:cNvSpPr>
          <p:nvPr/>
        </p:nvSpPr>
        <p:spPr bwMode="auto">
          <a:xfrm>
            <a:off x="762000" y="2209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31"/>
          <p:cNvSpPr>
            <a:spLocks noChangeShapeType="1"/>
          </p:cNvSpPr>
          <p:nvPr/>
        </p:nvSpPr>
        <p:spPr bwMode="auto">
          <a:xfrm>
            <a:off x="5029200" y="2209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2"/>
          <p:cNvSpPr>
            <a:spLocks noChangeShapeType="1"/>
          </p:cNvSpPr>
          <p:nvPr/>
        </p:nvSpPr>
        <p:spPr bwMode="auto">
          <a:xfrm>
            <a:off x="3086100" y="2209800"/>
            <a:ext cx="1943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3"/>
          <p:cNvSpPr>
            <a:spLocks noChangeShapeType="1"/>
          </p:cNvSpPr>
          <p:nvPr/>
        </p:nvSpPr>
        <p:spPr bwMode="auto">
          <a:xfrm>
            <a:off x="762000" y="2717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4"/>
          <p:cNvSpPr>
            <a:spLocks noChangeShapeType="1"/>
          </p:cNvSpPr>
          <p:nvPr/>
        </p:nvSpPr>
        <p:spPr bwMode="auto">
          <a:xfrm>
            <a:off x="5029200" y="2717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5"/>
          <p:cNvSpPr>
            <a:spLocks noChangeShapeType="1"/>
          </p:cNvSpPr>
          <p:nvPr/>
        </p:nvSpPr>
        <p:spPr bwMode="auto">
          <a:xfrm>
            <a:off x="762000" y="3225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6"/>
          <p:cNvSpPr>
            <a:spLocks noChangeShapeType="1"/>
          </p:cNvSpPr>
          <p:nvPr/>
        </p:nvSpPr>
        <p:spPr bwMode="auto">
          <a:xfrm>
            <a:off x="5029200" y="3225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7"/>
          <p:cNvSpPr>
            <a:spLocks noChangeShapeType="1"/>
          </p:cNvSpPr>
          <p:nvPr/>
        </p:nvSpPr>
        <p:spPr bwMode="auto">
          <a:xfrm>
            <a:off x="762000" y="3733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8"/>
          <p:cNvSpPr>
            <a:spLocks noChangeShapeType="1"/>
          </p:cNvSpPr>
          <p:nvPr/>
        </p:nvSpPr>
        <p:spPr bwMode="auto">
          <a:xfrm>
            <a:off x="5029200" y="3733800"/>
            <a:ext cx="0" cy="50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39"/>
          <p:cNvSpPr>
            <a:spLocks noChangeShapeType="1"/>
          </p:cNvSpPr>
          <p:nvPr/>
        </p:nvSpPr>
        <p:spPr bwMode="auto">
          <a:xfrm>
            <a:off x="3086100" y="4241800"/>
            <a:ext cx="1943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AutoShape 40"/>
          <p:cNvSpPr>
            <a:spLocks noChangeArrowheads="1"/>
          </p:cNvSpPr>
          <p:nvPr/>
        </p:nvSpPr>
        <p:spPr bwMode="auto">
          <a:xfrm>
            <a:off x="2720975" y="2263775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537" name="AutoShape 41"/>
          <p:cNvSpPr>
            <a:spLocks noChangeArrowheads="1"/>
          </p:cNvSpPr>
          <p:nvPr/>
        </p:nvSpPr>
        <p:spPr bwMode="auto">
          <a:xfrm>
            <a:off x="2720975" y="2808288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538" name="AutoShape 42"/>
          <p:cNvSpPr>
            <a:spLocks noChangeArrowheads="1"/>
          </p:cNvSpPr>
          <p:nvPr/>
        </p:nvSpPr>
        <p:spPr bwMode="auto">
          <a:xfrm>
            <a:off x="2720975" y="332105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544" name="AutoShape 48"/>
          <p:cNvSpPr>
            <a:spLocks noChangeArrowheads="1"/>
          </p:cNvSpPr>
          <p:nvPr/>
        </p:nvSpPr>
        <p:spPr bwMode="auto">
          <a:xfrm>
            <a:off x="2720975" y="3832225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6545" name="Group 49"/>
          <p:cNvGrpSpPr>
            <a:grpSpLocks/>
          </p:cNvGrpSpPr>
          <p:nvPr/>
        </p:nvGrpSpPr>
        <p:grpSpPr bwMode="auto">
          <a:xfrm>
            <a:off x="2261802" y="4368800"/>
            <a:ext cx="666750" cy="685800"/>
            <a:chOff x="828" y="3040"/>
            <a:chExt cx="733" cy="800"/>
          </a:xfrm>
        </p:grpSpPr>
        <p:sp>
          <p:nvSpPr>
            <p:cNvPr id="12358" name="Line 50"/>
            <p:cNvSpPr>
              <a:spLocks noChangeShapeType="1"/>
            </p:cNvSpPr>
            <p:nvPr/>
          </p:nvSpPr>
          <p:spPr bwMode="auto">
            <a:xfrm>
              <a:off x="906" y="3744"/>
              <a:ext cx="4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Rectangle 51"/>
            <p:cNvSpPr>
              <a:spLocks noChangeArrowheads="1"/>
            </p:cNvSpPr>
            <p:nvPr/>
          </p:nvSpPr>
          <p:spPr bwMode="auto">
            <a:xfrm>
              <a:off x="828" y="3040"/>
              <a:ext cx="1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CC"/>
                  </a:solidFill>
                </a:rPr>
                <a:t>1</a:t>
              </a:r>
              <a:endParaRPr lang="en-US" altLang="en-US" sz="1400" b="1">
                <a:solidFill>
                  <a:srgbClr val="0000CC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2360" name="Rectangle 52"/>
            <p:cNvSpPr>
              <a:spLocks noChangeArrowheads="1"/>
            </p:cNvSpPr>
            <p:nvPr/>
          </p:nvSpPr>
          <p:spPr bwMode="auto">
            <a:xfrm>
              <a:off x="1435" y="3673"/>
              <a:ext cx="1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C3300"/>
                  </a:solidFill>
                </a:rPr>
                <a:t>0</a:t>
              </a:r>
              <a:endParaRPr lang="en-US" altLang="en-US" sz="1400" b="1">
                <a:solidFill>
                  <a:srgbClr val="CC33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2361" name="Line 53"/>
            <p:cNvSpPr>
              <a:spLocks noChangeShapeType="1"/>
            </p:cNvSpPr>
            <p:nvPr/>
          </p:nvSpPr>
          <p:spPr bwMode="auto">
            <a:xfrm flipH="1" flipV="1">
              <a:off x="912" y="3264"/>
              <a:ext cx="0" cy="4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50" name="Group 54"/>
          <p:cNvGrpSpPr>
            <a:grpSpLocks/>
          </p:cNvGrpSpPr>
          <p:nvPr/>
        </p:nvGrpSpPr>
        <p:grpSpPr bwMode="auto">
          <a:xfrm>
            <a:off x="3276600" y="4368800"/>
            <a:ext cx="666750" cy="685800"/>
            <a:chOff x="828" y="3040"/>
            <a:chExt cx="733" cy="800"/>
          </a:xfrm>
        </p:grpSpPr>
        <p:sp>
          <p:nvSpPr>
            <p:cNvPr id="12354" name="Line 55"/>
            <p:cNvSpPr>
              <a:spLocks noChangeShapeType="1"/>
            </p:cNvSpPr>
            <p:nvPr/>
          </p:nvSpPr>
          <p:spPr bwMode="auto">
            <a:xfrm>
              <a:off x="906" y="3744"/>
              <a:ext cx="4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Rectangle 56"/>
            <p:cNvSpPr>
              <a:spLocks noChangeArrowheads="1"/>
            </p:cNvSpPr>
            <p:nvPr/>
          </p:nvSpPr>
          <p:spPr bwMode="auto">
            <a:xfrm>
              <a:off x="828" y="3040"/>
              <a:ext cx="1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CC"/>
                  </a:solidFill>
                </a:rPr>
                <a:t>1</a:t>
              </a:r>
              <a:endParaRPr lang="en-US" altLang="en-US" sz="1400" b="1">
                <a:solidFill>
                  <a:srgbClr val="0000CC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2356" name="Rectangle 57"/>
            <p:cNvSpPr>
              <a:spLocks noChangeArrowheads="1"/>
            </p:cNvSpPr>
            <p:nvPr/>
          </p:nvSpPr>
          <p:spPr bwMode="auto">
            <a:xfrm>
              <a:off x="1435" y="3673"/>
              <a:ext cx="1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C3300"/>
                  </a:solidFill>
                </a:rPr>
                <a:t>0</a:t>
              </a:r>
              <a:endParaRPr lang="en-US" altLang="en-US" sz="1400" b="1">
                <a:solidFill>
                  <a:srgbClr val="CC33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2357" name="Line 58"/>
            <p:cNvSpPr>
              <a:spLocks noChangeShapeType="1"/>
            </p:cNvSpPr>
            <p:nvPr/>
          </p:nvSpPr>
          <p:spPr bwMode="auto">
            <a:xfrm flipH="1" flipV="1">
              <a:off x="912" y="3264"/>
              <a:ext cx="0" cy="4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746125" y="44815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Classical: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742950" y="52974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Quantum:</a:t>
            </a:r>
          </a:p>
        </p:txBody>
      </p:sp>
      <p:grpSp>
        <p:nvGrpSpPr>
          <p:cNvPr id="106557" name="Group 61"/>
          <p:cNvGrpSpPr>
            <a:grpSpLocks/>
          </p:cNvGrpSpPr>
          <p:nvPr/>
        </p:nvGrpSpPr>
        <p:grpSpPr bwMode="auto">
          <a:xfrm>
            <a:off x="1981200" y="5318956"/>
            <a:ext cx="763433" cy="762755"/>
            <a:chOff x="2448" y="3272"/>
            <a:chExt cx="912" cy="904"/>
          </a:xfrm>
        </p:grpSpPr>
        <p:sp>
          <p:nvSpPr>
            <p:cNvPr id="12348" name="Oval 62"/>
            <p:cNvSpPr>
              <a:spLocks noChangeArrowheads="1"/>
            </p:cNvSpPr>
            <p:nvPr/>
          </p:nvSpPr>
          <p:spPr bwMode="auto">
            <a:xfrm>
              <a:off x="2448" y="3272"/>
              <a:ext cx="912" cy="9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9" name="Line 63"/>
            <p:cNvSpPr>
              <a:spLocks noChangeShapeType="1"/>
            </p:cNvSpPr>
            <p:nvPr/>
          </p:nvSpPr>
          <p:spPr bwMode="auto">
            <a:xfrm>
              <a:off x="2910" y="3753"/>
              <a:ext cx="4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4"/>
            <p:cNvSpPr>
              <a:spLocks noChangeShapeType="1"/>
            </p:cNvSpPr>
            <p:nvPr/>
          </p:nvSpPr>
          <p:spPr bwMode="auto">
            <a:xfrm flipH="1" flipV="1">
              <a:off x="2898" y="3273"/>
              <a:ext cx="0" cy="4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67"/>
            <p:cNvSpPr>
              <a:spLocks noChangeShapeType="1"/>
            </p:cNvSpPr>
            <p:nvPr/>
          </p:nvSpPr>
          <p:spPr bwMode="auto">
            <a:xfrm flipV="1">
              <a:off x="2898" y="3349"/>
              <a:ext cx="270" cy="40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64" name="Group 68"/>
          <p:cNvGrpSpPr>
            <a:grpSpLocks/>
          </p:cNvGrpSpPr>
          <p:nvPr/>
        </p:nvGrpSpPr>
        <p:grpSpPr bwMode="auto">
          <a:xfrm>
            <a:off x="3027363" y="5311022"/>
            <a:ext cx="763432" cy="762755"/>
            <a:chOff x="2448" y="3272"/>
            <a:chExt cx="912" cy="904"/>
          </a:xfrm>
        </p:grpSpPr>
        <p:sp>
          <p:nvSpPr>
            <p:cNvPr id="12342" name="Oval 69"/>
            <p:cNvSpPr>
              <a:spLocks noChangeArrowheads="1"/>
            </p:cNvSpPr>
            <p:nvPr/>
          </p:nvSpPr>
          <p:spPr bwMode="auto">
            <a:xfrm>
              <a:off x="2448" y="3272"/>
              <a:ext cx="912" cy="9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3" name="Line 70"/>
            <p:cNvSpPr>
              <a:spLocks noChangeShapeType="1"/>
            </p:cNvSpPr>
            <p:nvPr/>
          </p:nvSpPr>
          <p:spPr bwMode="auto">
            <a:xfrm>
              <a:off x="2910" y="3753"/>
              <a:ext cx="4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71"/>
            <p:cNvSpPr>
              <a:spLocks noChangeShapeType="1"/>
            </p:cNvSpPr>
            <p:nvPr/>
          </p:nvSpPr>
          <p:spPr bwMode="auto">
            <a:xfrm flipH="1" flipV="1">
              <a:off x="2898" y="3273"/>
              <a:ext cx="0" cy="4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74"/>
            <p:cNvSpPr>
              <a:spLocks noChangeShapeType="1"/>
            </p:cNvSpPr>
            <p:nvPr/>
          </p:nvSpPr>
          <p:spPr bwMode="auto">
            <a:xfrm flipV="1">
              <a:off x="2898" y="3349"/>
              <a:ext cx="270" cy="40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3400" y="4664869"/>
                <a:ext cx="29570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State space for 2 bits: </a:t>
                </a:r>
              </a:p>
              <a:p>
                <a:r>
                  <a:rPr lang="en-US" dirty="0" smtClean="0"/>
                  <a:t>combinations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00,01,10,11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64869"/>
                <a:ext cx="295709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85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343400" y="5373469"/>
                <a:ext cx="34208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State space for 2 qubits: </a:t>
                </a:r>
              </a:p>
              <a:p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66FF"/>
                        </a:solidFill>
                        <a:latin typeface="Cambria Math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00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11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73469"/>
                <a:ext cx="342080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604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6423031" y="1790700"/>
            <a:ext cx="1574800" cy="1550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" name="Line 4"/>
          <p:cNvSpPr>
            <a:spLocks noChangeShapeType="1"/>
          </p:cNvSpPr>
          <p:nvPr/>
        </p:nvSpPr>
        <p:spPr bwMode="auto">
          <a:xfrm flipV="1">
            <a:off x="7185031" y="2579688"/>
            <a:ext cx="812800" cy="7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 flipH="1" flipV="1">
            <a:off x="7173919" y="1792288"/>
            <a:ext cx="0" cy="795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V="1">
            <a:off x="7185031" y="1933575"/>
            <a:ext cx="508000" cy="6461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6499231" y="3468688"/>
            <a:ext cx="1658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 quantum bit </a:t>
            </a:r>
            <a:br>
              <a:rPr lang="en-US" altLang="en-US" dirty="0"/>
            </a:br>
            <a:r>
              <a:rPr lang="en-US" altLang="en-US" dirty="0"/>
              <a:t>(qubit)</a:t>
            </a:r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7697794" y="1958975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 flipH="1" flipV="1">
            <a:off x="7162800" y="1947863"/>
            <a:ext cx="457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531111" y="1528108"/>
                <a:ext cx="138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11" y="1528108"/>
                <a:ext cx="13842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947031" y="2373868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031" y="2373868"/>
                <a:ext cx="53303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880231" y="13716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31" y="1371600"/>
                <a:ext cx="53303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0" y="2057400"/>
                <a:ext cx="373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057400"/>
                <a:ext cx="37362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46373" y="2557046"/>
                <a:ext cx="3720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3" y="2557046"/>
                <a:ext cx="37202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98773" y="2709446"/>
                <a:ext cx="3720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773" y="2709446"/>
                <a:ext cx="372025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2149177" y="5057001"/>
                <a:ext cx="4169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12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1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77" y="5057001"/>
                <a:ext cx="416909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193778" y="5062663"/>
                <a:ext cx="4169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1200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1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778" y="5062663"/>
                <a:ext cx="416909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2647567" y="5582163"/>
                <a:ext cx="4169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67" y="5582163"/>
                <a:ext cx="416909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3699949" y="5579076"/>
                <a:ext cx="4169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49" y="5579076"/>
                <a:ext cx="416909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 animBg="1"/>
      <p:bldP spid="106510" grpId="0" animBg="1"/>
      <p:bldP spid="106516" grpId="0" animBg="1"/>
      <p:bldP spid="106517" grpId="0" animBg="1"/>
      <p:bldP spid="106518" grpId="0" animBg="1"/>
      <p:bldP spid="106519" grpId="0" animBg="1"/>
      <p:bldP spid="106520" grpId="0" animBg="1"/>
      <p:bldP spid="106521" grpId="0" animBg="1"/>
      <p:bldP spid="106522" grpId="0" animBg="1"/>
      <p:bldP spid="106523" grpId="0" animBg="1"/>
      <p:bldP spid="106536" grpId="0" animBg="1"/>
      <p:bldP spid="106537" grpId="0" animBg="1"/>
      <p:bldP spid="106538" grpId="0" animBg="1"/>
      <p:bldP spid="1065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Density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If a system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and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then the system is in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mixed state</a:t>
                </a:r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 mixed state is represented as a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density matrix</a:t>
                </a:r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general, if a system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then the mixed state is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〈"/>
                            <m:endChr m:val="|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pure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77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1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Fact</a:t>
                </a:r>
                <a:r>
                  <a:rPr lang="en-US" dirty="0" smtClean="0"/>
                  <a:t>.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a density matrix of some mixed quantum state </a:t>
                </a:r>
                <a:r>
                  <a:rPr lang="en-US" dirty="0" err="1" smtClean="0"/>
                  <a:t>iff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33CC"/>
                    </a:solidFill>
                  </a:rPr>
                  <a:t>positive semi-definite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psd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Recall: </a:t>
                </a:r>
              </a:p>
              <a:p>
                <a:pPr lvl="1"/>
                <a:r>
                  <a:rPr lang="en-US" dirty="0" smtClean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psd</a:t>
                </a:r>
                <a:r>
                  <a:rPr lang="en-US" dirty="0" smtClean="0"/>
                  <a:t> if all its eigenvalues are nonnegative. Equivalently, if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≥0, ∀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trace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FF"/>
                        </a:solidFill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Postulates on mixed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Unitary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dirty="0">
                    <a:solidFill>
                      <a:schemeClr val="tx1"/>
                    </a:solidFill>
                  </a:rPr>
                  <a:t>pure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it becomes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HK" dirty="0" smtClean="0"/>
                  <a:t>Orthogonal </a:t>
                </a:r>
                <a:r>
                  <a:rPr lang="en-HK" dirty="0"/>
                  <a:t>measurement</a:t>
                </a:r>
                <a:r>
                  <a:rPr lang="en-HK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occurs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𝜌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the system collapses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dirty="0"/>
                  <a:t>For pure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 probability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the collapsed state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 smtClean="0"/>
                  <a:t>If we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:r>
                  <a:rPr lang="en-US" dirty="0" smtClean="0"/>
                  <a:t>the computational </a:t>
                </a:r>
                <a:r>
                  <a:rPr lang="en-US" dirty="0"/>
                  <a:t>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i="0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outcome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err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i="0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0" dirty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occurs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diagonal entry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.	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752" r="-18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pure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〈"/>
                        <m:endChr m:val="|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 joint state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〈"/>
                          <m:endChr m:val="|"/>
                          <m:ctrlPr>
                            <a:rPr lang="en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⊗</m:t>
                      </m:r>
                      <m:d>
                        <m:dPr>
                          <m:begChr m:val="|"/>
                          <m:endChr m:val="〉"/>
                          <m:ctrlPr>
                            <a:rPr lang="en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〈"/>
                          <m:endChr m:val="|"/>
                          <m:ctrlPr>
                            <a:rPr lang="en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⊗</m:t>
                          </m:r>
                          <m:d>
                            <m:dPr>
                              <m:begChr m:val="〈"/>
                              <m:endChr m:val="|"/>
                              <m:ctrlPr>
                                <a:rPr lang="en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Recall tensor product of matrices: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7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operation, measurement and composition, these formulas for mixed states are all consistent to what we learned for pure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the formulas for mixed states extend those for pure states.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entanglement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Consider the following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EPR pair</a:t>
                </a:r>
                <a:r>
                  <a:rPr lang="en-US" altLang="en-US" dirty="0" smtClean="0"/>
                  <a:t> state in a 2-qubit system: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〉"/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00</m:t>
                            </m:r>
                          </m:e>
                        </m:d>
                        <m:r>
                          <a:rPr lang="en-US" altLang="en-US" i="1">
                            <a:latin typeface="Cambria Math"/>
                          </a:rPr>
                          <m:t>+|11〉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en-US" dirty="0" smtClean="0"/>
              </a:p>
              <a:p>
                <a:pPr eaLnBrk="1" hangingPunct="1"/>
                <a:r>
                  <a:rPr lang="en-US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It’s in superposition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.</a:t>
                </a:r>
              </a:p>
              <a:p>
                <a:pPr eaLnBrk="1" hangingPunct="1"/>
                <a:r>
                  <a:rPr lang="en-US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There is no classical counterpart</a:t>
                </a:r>
                <a:r>
                  <a:rPr lang="en-US" altLang="en-US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 </a:t>
                </a:r>
                <a:r>
                  <a:rPr lang="en-US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>of this.</a:t>
                </a:r>
              </a:p>
              <a:p>
                <a:pPr eaLnBrk="1" hangingPunct="1"/>
                <a:r>
                  <a:rPr lang="en-US" alt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Question</a:t>
                </a:r>
                <a:r>
                  <a:rPr lang="en-US" altLang="en-US" i="1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 Is it really different than the classical correlation</a:t>
                </a:r>
                <a:r>
                  <a:rPr lang="en-US" altLang="en-US" i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i="1" dirty="0" smtClean="0">
                    <a:latin typeface="Cambria Math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  <a:t/>
                </a:r>
                <a:br>
                  <a:rPr lang="en-US" altLang="en-US" i="1" dirty="0" smtClean="0">
                    <a:latin typeface="Cambria Math"/>
                    <a:ea typeface="Arial Unicode MS" panose="020B0604020202020204" pitchFamily="34" charset="-122"/>
                    <a:cs typeface="Arial Unicode MS" panose="020B0604020202020204" pitchFamily="34" charset="-122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2800" i="1" smtClean="0">
                            <a:latin typeface="Cambria Math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 smtClean="0">
                                <a:latin typeface="Cambria Math"/>
                                <a:ea typeface="Arial Unicode MS" panose="020B0604020202020204" pitchFamily="34" charset="-122"/>
                                <a:cs typeface="Arial Unicode MS" panose="020B0604020202020204" pitchFamily="34" charset="-122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0</m:t>
                              </m:r>
                              <m:r>
                                <a:rPr lang="en-US" altLang="en-US" sz="2800" b="0" i="1" smtClean="0"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b="0" i="0" dirty="0" smtClean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. 1/2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11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 altLang="en-US" sz="2800" dirty="0">
                                  <a:latin typeface="Arial Unicode MS" panose="020B0604020202020204" pitchFamily="34" charset="-122"/>
                                  <a:ea typeface="Arial Unicode MS" panose="020B0604020202020204" pitchFamily="34" charset="-122"/>
                                  <a:cs typeface="Arial Unicode MS" panose="020B0604020202020204" pitchFamily="34" charset="-122"/>
                                  <a:sym typeface="Symbol" panose="05050102010706020507" pitchFamily="18" charset="2"/>
                                </a:rPr>
                                <m:t>. 1/2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800" b="0" i="1" smtClean="0">
                        <a:latin typeface="Cambria Math"/>
                        <a:ea typeface="Arial Unicode MS" panose="020B0604020202020204" pitchFamily="34" charset="-122"/>
                        <a:cs typeface="Arial Unicode MS" panose="020B0604020202020204" pitchFamily="34" charset="-122"/>
                        <a:sym typeface="Symbol" panose="05050102010706020507" pitchFamily="18" charset="2"/>
                      </a:rPr>
                      <m:t>     ?</m:t>
                    </m:r>
                  </m:oMath>
                </a14:m>
                <a:endParaRPr lang="en-US" altLang="en-US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Symbol" panose="05050102010706020507" pitchFamily="18" charset="2"/>
                </a:endParaRPr>
              </a:p>
              <a:p>
                <a:pPr eaLnBrk="1" hangingPunct="1"/>
                <a:endParaRPr lang="en-US" altLang="en-US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222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CHSH non-local game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Goal: A outputs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 B outputs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Value = largest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HK" sz="2600" dirty="0" smtClean="0"/>
                  <a:t>.</a:t>
                </a:r>
              </a:p>
              <a:p>
                <a:r>
                  <a:rPr lang="en-HK" dirty="0" smtClean="0"/>
                  <a:t>Classical value: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3/4=0.75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Even with shared randomness.</a:t>
                </a:r>
              </a:p>
              <a:p>
                <a:r>
                  <a:rPr lang="en-HK" dirty="0" smtClean="0"/>
                  <a:t>Quantum value: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≈0.85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HK" dirty="0" smtClean="0"/>
                  <a:t>By sharing an EPR pair.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  <a:blipFill rotWithShape="1">
                <a:blip r:embed="rId2"/>
                <a:stretch>
                  <a:fillRect l="-1882" t="-2022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009290" y="2590800"/>
            <a:ext cx="838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kumimoji="0" lang="en-H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72400" y="2590800"/>
            <a:ext cx="838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H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kumimoji="0" lang="en-H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9" idx="2"/>
            <a:endCxn id="4" idx="0"/>
          </p:cNvCxnSpPr>
          <p:nvPr/>
        </p:nvCxnSpPr>
        <p:spPr bwMode="auto">
          <a:xfrm>
            <a:off x="6428390" y="2136540"/>
            <a:ext cx="0" cy="454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07175" y="167487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75" y="1674875"/>
                <a:ext cx="44242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2"/>
            <a:endCxn id="5" idx="0"/>
          </p:cNvCxnSpPr>
          <p:nvPr/>
        </p:nvCxnSpPr>
        <p:spPr bwMode="auto">
          <a:xfrm>
            <a:off x="8190603" y="2136540"/>
            <a:ext cx="897" cy="454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67401" y="1674875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01" y="1674875"/>
                <a:ext cx="44640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4" idx="2"/>
            <a:endCxn id="14" idx="0"/>
          </p:cNvCxnSpPr>
          <p:nvPr/>
        </p:nvCxnSpPr>
        <p:spPr bwMode="auto">
          <a:xfrm>
            <a:off x="6428390" y="3352800"/>
            <a:ext cx="5445" cy="454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4547" y="3807060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7" y="3807060"/>
                <a:ext cx="4185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91126" y="3807060"/>
                <a:ext cx="398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26" y="3807060"/>
                <a:ext cx="39895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5" idx="2"/>
            <a:endCxn id="18" idx="0"/>
          </p:cNvCxnSpPr>
          <p:nvPr/>
        </p:nvCxnSpPr>
        <p:spPr bwMode="auto">
          <a:xfrm flipH="1">
            <a:off x="8190604" y="3352800"/>
            <a:ext cx="896" cy="454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46464" y="4505980"/>
                <a:ext cx="24901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64" y="4505980"/>
                <a:ext cx="249016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Roadmap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Intro to math model of quantum mechanics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Review of quantum algorithms</a:t>
            </a:r>
          </a:p>
          <a:p>
            <a:pPr eaLnBrk="1" hangingPunct="1"/>
            <a:r>
              <a:rPr lang="en-US" altLang="en-US" sz="2800" dirty="0" smtClean="0"/>
              <a:t>The power of quantum computers.</a:t>
            </a:r>
          </a:p>
          <a:p>
            <a:pPr eaLnBrk="1" hangingPunct="1"/>
            <a:r>
              <a:rPr lang="en-US" altLang="en-US" sz="2800" dirty="0" smtClean="0"/>
              <a:t>Quantum games.</a:t>
            </a:r>
          </a:p>
        </p:txBody>
      </p:sp>
    </p:spTree>
    <p:extLst>
      <p:ext uri="{BB962C8B-B14F-4D97-AF65-F5344CB8AC3E}">
        <p14:creationId xmlns:p14="http://schemas.microsoft.com/office/powerpoint/2010/main" val="6907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Roadmap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Intro to math model of quantum mechanics</a:t>
            </a:r>
          </a:p>
          <a:p>
            <a:pPr eaLnBrk="1" hangingPunct="1"/>
            <a:r>
              <a:rPr lang="en-US" altLang="en-US" sz="2800" dirty="0" smtClean="0"/>
              <a:t>Review of quantum algorithms</a:t>
            </a:r>
          </a:p>
          <a:p>
            <a:pPr eaLnBrk="1" hangingPunct="1"/>
            <a:r>
              <a:rPr lang="en-US" altLang="en-US" sz="2800" dirty="0" smtClean="0"/>
              <a:t>The power of quantum computers.</a:t>
            </a:r>
          </a:p>
          <a:p>
            <a:pPr eaLnBrk="1" hangingPunct="1"/>
            <a:r>
              <a:rPr lang="en-US" altLang="en-US" sz="2800" dirty="0" smtClean="0"/>
              <a:t>Quantum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Areas in quantum computing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Quantum algorithms</a:t>
            </a:r>
          </a:p>
          <a:p>
            <a:pPr eaLnBrk="1" hangingPunct="1"/>
            <a:r>
              <a:rPr lang="en-US" altLang="en-US" dirty="0" smtClean="0"/>
              <a:t>Quantum complexity</a:t>
            </a:r>
          </a:p>
          <a:p>
            <a:pPr eaLnBrk="1" hangingPunct="1"/>
            <a:r>
              <a:rPr lang="en-US" altLang="en-US" dirty="0" smtClean="0"/>
              <a:t>Quantum cryptography</a:t>
            </a:r>
          </a:p>
          <a:p>
            <a:pPr eaLnBrk="1" hangingPunct="1"/>
            <a:r>
              <a:rPr lang="en-US" altLang="en-US" dirty="0" smtClean="0"/>
              <a:t>Quantum error correction</a:t>
            </a:r>
          </a:p>
          <a:p>
            <a:pPr eaLnBrk="1" hangingPunct="1"/>
            <a:r>
              <a:rPr lang="en-US" altLang="en-US" dirty="0" smtClean="0"/>
              <a:t>Quantum information theory</a:t>
            </a:r>
          </a:p>
          <a:p>
            <a:pPr eaLnBrk="1" hangingPunct="1"/>
            <a:r>
              <a:rPr lang="en-US" altLang="en-US" dirty="0" smtClean="0"/>
              <a:t>Others: Quantum game theory / control / …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58" name="Rectangle 1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362200"/>
              </a:xfrm>
              <a:solidFill>
                <a:srgbClr val="FFFF00">
                  <a:alpha val="50195"/>
                </a:srgb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Factoring: Given an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2800" dirty="0" smtClean="0"/>
                  <a:t>-bit number, factor it (into product of two numbers).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Classical (best known) 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80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en-US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en-US" sz="2800" b="0" i="1" dirty="0" smtClean="0">
                                    <a:latin typeface="Cambria Math"/>
                                  </a:rPr>
                                  <m:t>1/3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altLang="en-US" sz="28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 smtClean="0"/>
                  <a:t>Quantum*</a:t>
                </a:r>
                <a:r>
                  <a:rPr lang="en-US" altLang="en-US" sz="2800" baseline="30000" dirty="0" smtClean="0"/>
                  <a:t>1</a:t>
                </a:r>
                <a:r>
                  <a:rPr lang="en-US" alt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80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800" dirty="0" smtClean="0"/>
              </a:p>
            </p:txBody>
          </p:sp>
        </mc:Choice>
        <mc:Fallback xmlns="">
          <p:sp>
            <p:nvSpPr>
              <p:cNvPr id="61458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362200"/>
              </a:xfrm>
              <a:blipFill rotWithShape="1">
                <a:blip r:embed="rId3"/>
                <a:stretch>
                  <a:fillRect l="-1259" t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65125" y="6208713"/>
            <a:ext cx="603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P. Shor. </a:t>
            </a:r>
            <a:r>
              <a:rPr lang="en-US" altLang="en-US" i="1"/>
              <a:t>STOC</a:t>
            </a:r>
            <a:r>
              <a:rPr lang="en-US" altLang="en-US"/>
              <a:t>’93, </a:t>
            </a:r>
            <a:r>
              <a:rPr lang="en-US" altLang="en-US" i="1"/>
              <a:t>SIAM Journal on Computing</a:t>
            </a:r>
            <a:r>
              <a:rPr lang="en-US" altLang="en-US"/>
              <a:t>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/>
      <p:bldP spid="61445" grpId="0" animBg="1"/>
      <p:bldP spid="61448" grpId="0"/>
      <p:bldP spid="61451" grpId="0" animBg="1"/>
      <p:bldP spid="61458" grpId="0" build="p" animBg="1"/>
      <p:bldP spid="614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468563"/>
          </a:xfrm>
          <a:solidFill>
            <a:srgbClr val="FFFF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Implication of fast algorithm for Factoring</a:t>
            </a:r>
          </a:p>
          <a:p>
            <a:pPr lvl="1" eaLnBrk="1" hangingPunct="1"/>
            <a:r>
              <a:rPr lang="en-US" altLang="en-US" smtClean="0"/>
              <a:t>Theoretical: Church-Turing thesis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Practical: </a:t>
            </a:r>
            <a:r>
              <a:rPr lang="en-US" altLang="en-US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Breaking </a:t>
            </a:r>
            <a:r>
              <a:rPr lang="en-US" altLang="en-US" smtClean="0"/>
              <a:t>RSA-based cryptosystems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6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solidFill>
                <a:srgbClr val="FFFF00">
                  <a:alpha val="50195"/>
                </a:srgb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Pell’s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400" i="1" dirty="0" smtClean="0">
                        <a:latin typeface="Cambria Math"/>
                      </a:rPr>
                      <m:t>–</m:t>
                    </m:r>
                    <m:r>
                      <a:rPr lang="en-HK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Problem: Given </a:t>
                </a:r>
                <a14:m>
                  <m:oMath xmlns:m="http://schemas.openxmlformats.org/officeDocument/2006/math">
                    <m:r>
                      <a:rPr lang="en-HK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 smtClean="0"/>
                  <a:t>, find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altLang="en-US" sz="24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400" i="1" dirty="0" err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 to the above equation.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Classical (best known):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 smtClean="0">
                    <a:cs typeface="Arial" panose="020B0604020202020204" pitchFamily="34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HK" altLang="en-US" sz="20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HK" altLang="en-US" sz="2000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 altLang="en-US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alt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altLang="en-US" sz="2000" baseline="300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(assuming the generalized Riemann hypothesis)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 smtClean="0">
                    <a:cs typeface="Arial" panose="020B0604020202020204" pitchFamily="34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altLang="en-US" sz="2000" baseline="300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(no assumptions)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Quantum*</a:t>
                </a:r>
                <a:r>
                  <a:rPr lang="en-US" altLang="en-US" sz="2400" baseline="30000" dirty="0" smtClean="0"/>
                  <a:t>1</a:t>
                </a:r>
                <a:r>
                  <a:rPr lang="en-US" alt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en-US" sz="2400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altLang="en-US" sz="24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alt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alt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6861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3"/>
                <a:stretch>
                  <a:fillRect l="-963" t="-4691" b="-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124200" y="2286000"/>
            <a:ext cx="1828800" cy="609600"/>
          </a:xfrm>
          <a:prstGeom prst="wedgeRectCallout">
            <a:avLst>
              <a:gd name="adj1" fmla="val 46009"/>
              <a:gd name="adj2" fmla="val 7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Hallgren: Pell’s Equation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65125" y="6208713"/>
            <a:ext cx="550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S. Hallgren. </a:t>
            </a:r>
            <a:r>
              <a:rPr lang="en-US" altLang="en-US" i="1"/>
              <a:t>STOC</a:t>
            </a:r>
            <a:r>
              <a:rPr lang="en-US" altLang="en-US"/>
              <a:t>’02. </a:t>
            </a:r>
            <a:r>
              <a:rPr lang="en-US" altLang="en-US" i="1"/>
              <a:t>Journal of the ACM</a:t>
            </a:r>
            <a:r>
              <a:rPr lang="en-US" altLang="en-US"/>
              <a:t>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8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solidFill>
                <a:srgbClr val="FFFF00">
                  <a:alpha val="50195"/>
                </a:srgb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Hidden Subgroup Problem (HSP): Given a function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 smtClean="0"/>
                  <a:t> on a group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 smtClean="0"/>
                  <a:t>, which has a hidden subgroup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 smtClean="0"/>
                  <a:t>, </a:t>
                </a:r>
                <a:r>
                  <a:rPr lang="en-US" altLang="en-US" sz="2000" dirty="0" err="1" smtClean="0"/>
                  <a:t>s.t.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 smtClean="0"/>
                  <a:t> is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1800" dirty="0" smtClean="0"/>
                  <a:t>constant on each </a:t>
                </a:r>
                <a:r>
                  <a:rPr lang="en-US" altLang="en-US" sz="1800" dirty="0" err="1" smtClean="0"/>
                  <a:t>coset</a:t>
                </a:r>
                <a:r>
                  <a:rPr lang="en-US" alt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𝑎𝐻</m:t>
                    </m:r>
                  </m:oMath>
                </a14:m>
                <a:r>
                  <a:rPr lang="en-US" altLang="en-US" sz="1800" dirty="0" smtClean="0"/>
                  <a:t>,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1800" dirty="0" smtClean="0"/>
                  <a:t>distinct on different </a:t>
                </a:r>
                <a:r>
                  <a:rPr lang="en-US" altLang="en-US" sz="1800" dirty="0" err="1" smtClean="0"/>
                  <a:t>cosets</a:t>
                </a:r>
                <a:r>
                  <a:rPr lang="en-US" altLang="en-US" sz="18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 smtClean="0"/>
                  <a:t>	Task: find the hidden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Factoring, Pell’s Equation both reduce to it.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Efficient quantum algorithms are known for Abelian groups.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>
                    <a:solidFill>
                      <a:srgbClr val="0066FF"/>
                    </a:solidFill>
                  </a:rPr>
                  <a:t>Main question: HSP for non-Abelian groups?</a:t>
                </a:r>
              </a:p>
            </p:txBody>
          </p:sp>
        </mc:Choice>
        <mc:Fallback xmlns="">
          <p:sp>
            <p:nvSpPr>
              <p:cNvPr id="71688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3"/>
                <a:stretch>
                  <a:fillRect l="-667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124200" y="2286000"/>
            <a:ext cx="1828800" cy="609600"/>
          </a:xfrm>
          <a:prstGeom prst="wedgeRectCallout">
            <a:avLst>
              <a:gd name="adj1" fmla="val 46009"/>
              <a:gd name="adj2" fmla="val 7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Hallgren: Pell’s Equation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5181600" y="2286000"/>
            <a:ext cx="1828800" cy="609600"/>
          </a:xfrm>
          <a:prstGeom prst="wedgeRectCallout">
            <a:avLst>
              <a:gd name="adj1" fmla="val -41491"/>
              <a:gd name="adj2" fmla="val 74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Kuperberg: HSP-Dihedral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6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solidFill>
                <a:srgbClr val="FFFF00">
                  <a:alpha val="50195"/>
                </a:srgbClr>
              </a:solidFill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Two biggest cases: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HSP for symmetric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: Graph Isomorphism reduces to it.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HSP for dihedral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HK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: Shortest Lattice Vector reduces to it.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HSP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HK" alt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Classical (best known):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HK" altLang="en-US" sz="20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altLang="en-US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HK" altLang="en-US" sz="20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alt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HK" altLang="en-US" sz="20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sup>
                    </m:sSup>
                  </m:oMath>
                </a14:m>
                <a:endParaRPr lang="en-US" altLang="en-US" sz="2000" baseline="30000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Quantum*</a:t>
                </a:r>
                <a:r>
                  <a:rPr lang="en-US" altLang="en-US" sz="2000" baseline="30000" dirty="0" smtClean="0"/>
                  <a:t>1</a:t>
                </a:r>
                <a:r>
                  <a:rPr lang="en-US" altLang="en-US" sz="2000" dirty="0" smtClean="0"/>
                  <a:t>: 2</a:t>
                </a:r>
                <a:r>
                  <a:rPr lang="en-US" altLang="en-US" sz="2000" baseline="30000" dirty="0" smtClean="0"/>
                  <a:t>O(</a:t>
                </a:r>
                <a:r>
                  <a:rPr lang="el-GR" altLang="en-US" sz="2000" baseline="30000" dirty="0" smtClean="0">
                    <a:cs typeface="Arial" panose="020B0604020202020204" pitchFamily="34" charset="0"/>
                  </a:rPr>
                  <a:t>√</a:t>
                </a:r>
                <a:r>
                  <a:rPr lang="en-US" altLang="en-US" sz="2000" baseline="30000" dirty="0" err="1" smtClean="0">
                    <a:cs typeface="Arial" panose="020B0604020202020204" pitchFamily="34" charset="0"/>
                  </a:rPr>
                  <a:t>log|G</a:t>
                </a:r>
                <a:r>
                  <a:rPr lang="en-US" altLang="en-US" sz="2000" baseline="30000" dirty="0" smtClean="0">
                    <a:cs typeface="Arial" panose="020B0604020202020204" pitchFamily="34" charset="0"/>
                  </a:rPr>
                  <a:t>|)</a:t>
                </a:r>
                <a:r>
                  <a:rPr lang="en-HK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HK" alt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HK" altLang="en-US" sz="20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HK" altLang="en-US" sz="20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HK" altLang="en-US" sz="2000" i="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HK" altLang="en-US" sz="2000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HK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altLang="en-US" sz="2000" baseline="3000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21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3"/>
                <a:stretch>
                  <a:fillRect l="-963" t="-3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3124200" y="2286000"/>
            <a:ext cx="1828800" cy="609600"/>
          </a:xfrm>
          <a:prstGeom prst="wedgeRectCallout">
            <a:avLst>
              <a:gd name="adj1" fmla="val 46009"/>
              <a:gd name="adj2" fmla="val 7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Hallgren: Pell’s Equation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181600" y="2286000"/>
            <a:ext cx="1828800" cy="609600"/>
          </a:xfrm>
          <a:prstGeom prst="wedgeRectCallout">
            <a:avLst>
              <a:gd name="adj1" fmla="val -41491"/>
              <a:gd name="adj2" fmla="val 74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Kuperberg: HSP-Dihedral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365125" y="6208713"/>
            <a:ext cx="516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G. Kuperberg. arXiv:quant-ph/0302112,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133600" y="4114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524000" y="3930650"/>
            <a:ext cx="563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QS</a:t>
            </a:r>
          </a:p>
          <a:p>
            <a:r>
              <a:rPr lang="en-US" altLang="en-US"/>
              <a:t>(Quantum Search): polynomial speedup; most solved.</a:t>
            </a: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3124200" y="2286000"/>
            <a:ext cx="1828800" cy="609600"/>
          </a:xfrm>
          <a:prstGeom prst="wedgeRectCallout">
            <a:avLst>
              <a:gd name="adj1" fmla="val 46009"/>
              <a:gd name="adj2" fmla="val 7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Hallgren: Pell’s Equation</a:t>
            </a:r>
          </a:p>
        </p:txBody>
      </p:sp>
      <p:sp>
        <p:nvSpPr>
          <p:cNvPr id="29707" name="AutoShape 13"/>
          <p:cNvSpPr>
            <a:spLocks noChangeArrowheads="1"/>
          </p:cNvSpPr>
          <p:nvPr/>
        </p:nvSpPr>
        <p:spPr bwMode="auto">
          <a:xfrm>
            <a:off x="5181600" y="2286000"/>
            <a:ext cx="1828800" cy="609600"/>
          </a:xfrm>
          <a:prstGeom prst="wedgeRectCallout">
            <a:avLst>
              <a:gd name="adj1" fmla="val -41491"/>
              <a:gd name="adj2" fmla="val 74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Kuperberg: HSP-Dihedral</a:t>
            </a: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1981200" y="3409950"/>
            <a:ext cx="1066800" cy="609600"/>
          </a:xfrm>
          <a:prstGeom prst="wedgeRectCallout">
            <a:avLst>
              <a:gd name="adj1" fmla="val -36755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Grover: </a:t>
            </a:r>
          </a:p>
          <a:p>
            <a:pPr algn="ctr"/>
            <a:r>
              <a:rPr lang="en-US" altLang="en-US"/>
              <a:t>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06" name="Rectangle 1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724400"/>
                <a:ext cx="8229600" cy="1401763"/>
              </a:xfrm>
              <a:solidFill>
                <a:srgbClr val="FFFF00">
                  <a:alpha val="50195"/>
                </a:srgb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 smtClean="0"/>
                  <a:t>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altLang="en-US" sz="20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, find an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0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Classical: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 smtClean="0"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>
                    <a:cs typeface="Arial" panose="020B0604020202020204" pitchFamily="34" charset="0"/>
                  </a:rPr>
                  <a:t>Quantum*</a:t>
                </a:r>
                <a:r>
                  <a:rPr lang="en-US" altLang="en-US" sz="2000" baseline="30000" dirty="0" smtClean="0">
                    <a:cs typeface="Arial" panose="020B0604020202020204" pitchFamily="34" charset="0"/>
                  </a:rPr>
                  <a:t>1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HK" altLang="en-US" sz="20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alt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altLang="en-US" sz="200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506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724400"/>
                <a:ext cx="8229600" cy="1401763"/>
              </a:xfrm>
              <a:blipFill rotWithShape="0">
                <a:blip r:embed="rId3"/>
                <a:stretch>
                  <a:fillRect l="-667" t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65125" y="6208713"/>
            <a:ext cx="473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L. Grover. </a:t>
            </a:r>
            <a:r>
              <a:rPr lang="en-US" altLang="en-US" i="1"/>
              <a:t>Physical Review Letters</a:t>
            </a:r>
            <a:r>
              <a:rPr lang="en-US" altLang="en-US"/>
              <a:t>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7" grpId="0"/>
      <p:bldP spid="63502" grpId="0" animBg="1"/>
      <p:bldP spid="6350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3048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133600" y="4114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8950" y="2817813"/>
            <a:ext cx="781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QFT</a:t>
            </a:r>
          </a:p>
          <a:p>
            <a:r>
              <a:rPr lang="en-US" altLang="en-US"/>
              <a:t>(Quantum Fourier Transform): exponential speedup; slower than expected. </a:t>
            </a:r>
          </a:p>
          <a:p>
            <a:endParaRPr lang="en-US" alt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24000" y="3930650"/>
            <a:ext cx="563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QS</a:t>
            </a:r>
          </a:p>
          <a:p>
            <a:r>
              <a:rPr lang="en-US" altLang="en-US"/>
              <a:t>(Quantum Search): polynomial speedup; most solved.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143000" y="2286000"/>
            <a:ext cx="1828800" cy="609600"/>
          </a:xfrm>
          <a:prstGeom prst="wedgeRectCallout">
            <a:avLst>
              <a:gd name="adj1" fmla="val -46699"/>
              <a:gd name="adj2" fmla="val 7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Shor: Factoring &amp; Discrete Log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124200" y="2286000"/>
            <a:ext cx="1828800" cy="609600"/>
          </a:xfrm>
          <a:prstGeom prst="wedgeRectCallout">
            <a:avLst>
              <a:gd name="adj1" fmla="val 46009"/>
              <a:gd name="adj2" fmla="val 72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Hallgren: Pell’s Equation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5181600" y="2286000"/>
            <a:ext cx="1828800" cy="609600"/>
          </a:xfrm>
          <a:prstGeom prst="wedgeRectCallout">
            <a:avLst>
              <a:gd name="adj1" fmla="val -41491"/>
              <a:gd name="adj2" fmla="val 74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Kuperberg: HSP-Dihedral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1981200" y="3409950"/>
            <a:ext cx="1066800" cy="609600"/>
          </a:xfrm>
          <a:prstGeom prst="wedgeRectCallout">
            <a:avLst>
              <a:gd name="adj1" fmla="val -36755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Grover: </a:t>
            </a:r>
          </a:p>
          <a:p>
            <a:pPr algn="ctr"/>
            <a:r>
              <a:rPr lang="en-US" altLang="en-US"/>
              <a:t>Search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2419350" y="5073650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	QW</a:t>
            </a:r>
          </a:p>
          <a:p>
            <a:r>
              <a:rPr lang="en-US" altLang="en-US"/>
              <a:t>(Quantum Walk): poly and exp speedup; rapidly developed.</a:t>
            </a:r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3810000" y="4572000"/>
            <a:ext cx="1066800" cy="609600"/>
          </a:xfrm>
          <a:prstGeom prst="wedgeRectCallout">
            <a:avLst>
              <a:gd name="adj1" fmla="val -296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AAKV*</a:t>
            </a:r>
            <a:r>
              <a:rPr lang="en-US" altLang="en-US" baseline="30000"/>
              <a:t>1</a:t>
            </a:r>
            <a:r>
              <a:rPr lang="en-US" altLang="en-US"/>
              <a:t>: </a:t>
            </a:r>
          </a:p>
          <a:p>
            <a:pPr algn="ctr"/>
            <a:r>
              <a:rPr lang="en-US" altLang="en-US"/>
              <a:t>Def</a:t>
            </a: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43434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41325" y="6248400"/>
            <a:ext cx="6538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D. Aharonov, A. Ambainis, J. Kempe, U. Vazirani. </a:t>
            </a:r>
            <a:r>
              <a:rPr lang="en-US" altLang="en-US" i="1"/>
              <a:t>STOC'01</a:t>
            </a:r>
          </a:p>
          <a:p>
            <a:endParaRPr lang="en-US" altLang="en-US" i="1"/>
          </a:p>
        </p:txBody>
      </p:sp>
      <p:sp>
        <p:nvSpPr>
          <p:cNvPr id="31761" name="AutoShape 25"/>
          <p:cNvSpPr>
            <a:spLocks noChangeArrowheads="1"/>
          </p:cNvSpPr>
          <p:nvPr/>
        </p:nvSpPr>
        <p:spPr bwMode="auto">
          <a:xfrm>
            <a:off x="4800600" y="3429000"/>
            <a:ext cx="2743200" cy="609600"/>
          </a:xfrm>
          <a:prstGeom prst="wedgeRectCallout">
            <a:avLst>
              <a:gd name="adj1" fmla="val -36921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Many combinatorial</a:t>
            </a:r>
          </a:p>
          <a:p>
            <a:pPr algn="ctr"/>
            <a:r>
              <a:rPr lang="en-US" altLang="en-US"/>
              <a:t>/graph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2" grpId="0"/>
      <p:bldP spid="74773" grpId="0" animBg="1"/>
      <p:bldP spid="74775" grpId="0" animBg="1"/>
      <p:bldP spid="747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33797" name="Line 13"/>
          <p:cNvSpPr>
            <a:spLocks noChangeShapeType="1"/>
          </p:cNvSpPr>
          <p:nvPr/>
        </p:nvSpPr>
        <p:spPr bwMode="auto">
          <a:xfrm>
            <a:off x="43434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2419350" y="5073650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	QW</a:t>
            </a:r>
          </a:p>
          <a:p>
            <a:r>
              <a:rPr lang="en-US" altLang="en-US"/>
              <a:t>(Quantum Walk): poly and exp speedup; rapidly developed.</a:t>
            </a:r>
          </a:p>
        </p:txBody>
      </p:sp>
      <p:sp>
        <p:nvSpPr>
          <p:cNvPr id="33799" name="AutoShape 15"/>
          <p:cNvSpPr>
            <a:spLocks noChangeArrowheads="1"/>
          </p:cNvSpPr>
          <p:nvPr/>
        </p:nvSpPr>
        <p:spPr bwMode="auto">
          <a:xfrm>
            <a:off x="3810000" y="4572000"/>
            <a:ext cx="1066800" cy="609600"/>
          </a:xfrm>
          <a:prstGeom prst="wedgeRectCallout">
            <a:avLst>
              <a:gd name="adj1" fmla="val -296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AAKV*</a:t>
            </a:r>
            <a:r>
              <a:rPr lang="en-US" altLang="en-US" baseline="30000"/>
              <a:t>1</a:t>
            </a:r>
            <a:r>
              <a:rPr lang="en-US" altLang="en-US"/>
              <a:t>: </a:t>
            </a:r>
          </a:p>
          <a:p>
            <a:pPr algn="ctr"/>
            <a:r>
              <a:rPr lang="en-US" altLang="en-US"/>
              <a:t>Def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57200" y="2209800"/>
            <a:ext cx="8229600" cy="2209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Classical random walk on graphs: starting from some vertex, repeatedly go to a random neighbor</a:t>
            </a:r>
          </a:p>
          <a:p>
            <a:pPr lvl="1" eaLnBrk="1" hangingPunct="1"/>
            <a:r>
              <a:rPr lang="en-US" altLang="en-US" sz="1800"/>
              <a:t>Many algorithmic applications</a:t>
            </a:r>
          </a:p>
          <a:p>
            <a:pPr eaLnBrk="1" hangingPunct="1"/>
            <a:r>
              <a:rPr lang="en-US" altLang="en-US" sz="2200"/>
              <a:t>Quantum walk on graphs: even definition is non-trivial.</a:t>
            </a:r>
          </a:p>
          <a:p>
            <a:pPr lvl="1" eaLnBrk="1" hangingPunct="1"/>
            <a:r>
              <a:rPr lang="en-US" altLang="en-US" sz="1800"/>
              <a:t>For instance: classical random walk converges to a stationary distribution, but quantum walk doesn’t since unitary is reversible.</a:t>
            </a:r>
            <a:r>
              <a:rPr lang="en-US" altLang="en-US" sz="2000"/>
              <a:t> </a:t>
            </a:r>
          </a:p>
        </p:txBody>
      </p:sp>
      <p:sp>
        <p:nvSpPr>
          <p:cNvPr id="33801" name="Text Box 18"/>
          <p:cNvSpPr txBox="1">
            <a:spLocks noChangeArrowheads="1"/>
          </p:cNvSpPr>
          <p:nvPr/>
        </p:nvSpPr>
        <p:spPr bwMode="auto">
          <a:xfrm>
            <a:off x="441325" y="6248400"/>
            <a:ext cx="6538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D. Aharonov, A. Ambainis, J. Kempe, U. Vazirani. </a:t>
            </a:r>
            <a:r>
              <a:rPr lang="en-US" altLang="en-US" i="1"/>
              <a:t>STOC'01</a:t>
            </a:r>
          </a:p>
          <a:p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3434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419350" y="5073650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	QW</a:t>
            </a:r>
          </a:p>
          <a:p>
            <a:r>
              <a:rPr lang="en-US" altLang="en-US"/>
              <a:t>(Quantum Walk): poly and exp speedup; rapidly developed.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886200" y="4572000"/>
            <a:ext cx="990600" cy="609600"/>
          </a:xfrm>
          <a:prstGeom prst="wedgeRectCallout">
            <a:avLst>
              <a:gd name="adj1" fmla="val -4167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AAKV: </a:t>
            </a:r>
          </a:p>
          <a:p>
            <a:pPr algn="ctr"/>
            <a:r>
              <a:rPr lang="en-US" altLang="en-US"/>
              <a:t>Def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0" name="Rectangle 8"/>
              <p:cNvSpPr>
                <a:spLocks noChangeArrowheads="1"/>
              </p:cNvSpPr>
              <p:nvPr/>
            </p:nvSpPr>
            <p:spPr bwMode="auto">
              <a:xfrm>
                <a:off x="457200" y="2209800"/>
                <a:ext cx="8229600" cy="2209800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 smtClean="0"/>
                  <a:t>Element Distinctness: Given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integers, decide whether they are the all distinct.</a:t>
                </a:r>
              </a:p>
              <a:p>
                <a:pPr eaLnBrk="1" hangingPunct="1"/>
                <a:r>
                  <a:rPr lang="en-US" altLang="en-US" sz="2400" dirty="0"/>
                  <a:t>Classical: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Quantum: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altLang="en-US" sz="24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altLang="en-US" sz="2400" b="0" i="1" dirty="0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988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209800"/>
                <a:ext cx="8229600" cy="2209800"/>
              </a:xfrm>
              <a:prstGeom prst="rect">
                <a:avLst/>
              </a:prstGeom>
              <a:blipFill rotWithShape="0">
                <a:blip r:embed="rId3"/>
                <a:stretch>
                  <a:fillRect l="-963" t="-193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41325" y="6096000"/>
            <a:ext cx="6538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A. Ambainis, </a:t>
            </a:r>
            <a:r>
              <a:rPr lang="en-US" altLang="en-US" i="1"/>
              <a:t>FOCS’04</a:t>
            </a:r>
          </a:p>
          <a:p>
            <a:endParaRPr lang="en-US" altLang="en-US" i="1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029200" y="4572000"/>
            <a:ext cx="1371600" cy="609600"/>
          </a:xfrm>
          <a:prstGeom prst="wedgeRectCallout">
            <a:avLst>
              <a:gd name="adj1" fmla="val 11806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Ambainis*</a:t>
            </a:r>
            <a:r>
              <a:rPr lang="en-US" altLang="en-US" baseline="30000"/>
              <a:t>1</a:t>
            </a:r>
            <a:r>
              <a:rPr lang="en-US" altLang="en-US"/>
              <a:t>: </a:t>
            </a:r>
          </a:p>
          <a:p>
            <a:pPr algn="ctr"/>
            <a:r>
              <a:rPr lang="en-US" altLang="en-US"/>
              <a:t>Ele. Dist.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Postulate 1: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space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Every isolated physical system corresponds to a unit vector in a complex vector space.</a:t>
                </a:r>
              </a:p>
              <a:p>
                <a:pPr lvl="1"/>
                <a:r>
                  <a:rPr lang="en-HK" dirty="0" smtClean="0">
                    <a:cs typeface="Times New Roman" panose="02020603050405020304" pitchFamily="18" charset="0"/>
                  </a:rPr>
                  <a:t>Unit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 smtClean="0">
                    <a:cs typeface="Times New Roman" panose="02020603050405020304" pitchFamily="18" charset="0"/>
                  </a:rPr>
                  <a:t>-norm is 1.</a:t>
                </a:r>
              </a:p>
              <a:p>
                <a:r>
                  <a:rPr lang="en-HK" dirty="0" smtClean="0"/>
                  <a:t>Such states are called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pure states</a:t>
                </a:r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We use a weird “</a:t>
                </a:r>
                <a:r>
                  <a:rPr lang="en-HK" dirty="0" err="1" smtClean="0">
                    <a:solidFill>
                      <a:srgbClr val="FF0000"/>
                    </a:solidFill>
                  </a:rPr>
                  <a:t>ket</a:t>
                </a:r>
                <a:r>
                  <a:rPr lang="en-HK" dirty="0" smtClean="0"/>
                  <a:t>” notation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to denote such a state.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1: Quantum Algorithms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219200" y="20351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1994	1996	1998	2000	2002	2004	2006	2008	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3434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19350" y="5073650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	QW</a:t>
            </a:r>
          </a:p>
          <a:p>
            <a:r>
              <a:rPr lang="en-US" altLang="en-US"/>
              <a:t>(Quantum Walk): poly and exp speedup; rapidly developed.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3886200" y="4572000"/>
            <a:ext cx="990600" cy="609600"/>
          </a:xfrm>
          <a:prstGeom prst="wedgeRectCallout">
            <a:avLst>
              <a:gd name="adj1" fmla="val -4167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AAKV: </a:t>
            </a:r>
          </a:p>
          <a:p>
            <a:pPr algn="ctr"/>
            <a:r>
              <a:rPr lang="en-US" altLang="en-US"/>
              <a:t>Def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57200" y="2209800"/>
            <a:ext cx="8229600" cy="2209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1325" y="6096000"/>
            <a:ext cx="7864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A. Ambainis, A. Childs, B. Reichardt, R. Spalek, S. Zhang. </a:t>
            </a:r>
            <a:r>
              <a:rPr lang="en-US" altLang="en-US" i="1"/>
              <a:t>FOCS’07</a:t>
            </a:r>
            <a:r>
              <a:rPr lang="en-US" altLang="en-US"/>
              <a:t> </a:t>
            </a:r>
            <a:endParaRPr lang="en-US" altLang="en-US" i="1"/>
          </a:p>
          <a:p>
            <a:endParaRPr lang="en-US" altLang="en-US" i="1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5029200" y="4572000"/>
            <a:ext cx="1371600" cy="609600"/>
          </a:xfrm>
          <a:prstGeom prst="wedgeRectCallout">
            <a:avLst>
              <a:gd name="adj1" fmla="val 11806"/>
              <a:gd name="adj2" fmla="val 61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Ambainis: </a:t>
            </a:r>
          </a:p>
          <a:p>
            <a:pPr algn="ctr"/>
            <a:r>
              <a:rPr lang="en-US" altLang="en-US"/>
              <a:t>Ele. Dist.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6477000" y="4572000"/>
            <a:ext cx="2209800" cy="609600"/>
          </a:xfrm>
          <a:prstGeom prst="wedgeRectCallout">
            <a:avLst>
              <a:gd name="adj1" fmla="val -11565"/>
              <a:gd name="adj2" fmla="val 62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ACRSZ*</a:t>
            </a:r>
            <a:r>
              <a:rPr lang="en-US" altLang="en-US" baseline="30000"/>
              <a:t>1</a:t>
            </a:r>
            <a:r>
              <a:rPr lang="en-US" altLang="en-US"/>
              <a:t>: Formula Evaluation</a:t>
            </a:r>
          </a:p>
        </p:txBody>
      </p:sp>
      <p:grpSp>
        <p:nvGrpSpPr>
          <p:cNvPr id="37900" name="Group 28"/>
          <p:cNvGrpSpPr>
            <a:grpSpLocks/>
          </p:cNvGrpSpPr>
          <p:nvPr/>
        </p:nvGrpSpPr>
        <p:grpSpPr bwMode="auto">
          <a:xfrm>
            <a:off x="3352800" y="2286000"/>
            <a:ext cx="1143000" cy="1524000"/>
            <a:chOff x="2304" y="1440"/>
            <a:chExt cx="720" cy="960"/>
          </a:xfrm>
        </p:grpSpPr>
        <p:sp>
          <p:nvSpPr>
            <p:cNvPr id="37910" name="Oval 13"/>
            <p:cNvSpPr>
              <a:spLocks noChangeArrowheads="1"/>
            </p:cNvSpPr>
            <p:nvPr/>
          </p:nvSpPr>
          <p:spPr bwMode="auto">
            <a:xfrm>
              <a:off x="2578" y="1488"/>
              <a:ext cx="172" cy="1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2544" y="144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n-US">
                  <a:latin typeface="Tahoma" panose="020B0604030504040204" pitchFamily="34" charset="0"/>
                </a:rPr>
                <a:t>∧</a:t>
              </a:r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7912" name="Oval 15"/>
            <p:cNvSpPr>
              <a:spLocks noChangeArrowheads="1"/>
            </p:cNvSpPr>
            <p:nvPr/>
          </p:nvSpPr>
          <p:spPr bwMode="auto">
            <a:xfrm>
              <a:off x="2373" y="1760"/>
              <a:ext cx="171" cy="1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3" name="Oval 16"/>
            <p:cNvSpPr>
              <a:spLocks noChangeArrowheads="1"/>
            </p:cNvSpPr>
            <p:nvPr/>
          </p:nvSpPr>
          <p:spPr bwMode="auto">
            <a:xfrm>
              <a:off x="2784" y="1781"/>
              <a:ext cx="171" cy="1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4" name="Line 17"/>
            <p:cNvSpPr>
              <a:spLocks noChangeShapeType="1"/>
            </p:cNvSpPr>
            <p:nvPr/>
          </p:nvSpPr>
          <p:spPr bwMode="auto">
            <a:xfrm flipH="1">
              <a:off x="2510" y="1637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18"/>
            <p:cNvSpPr>
              <a:spLocks noChangeShapeType="1"/>
            </p:cNvSpPr>
            <p:nvPr/>
          </p:nvSpPr>
          <p:spPr bwMode="auto">
            <a:xfrm>
              <a:off x="2722" y="1643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 Box 19"/>
            <p:cNvSpPr txBox="1">
              <a:spLocks noChangeArrowheads="1"/>
            </p:cNvSpPr>
            <p:nvPr/>
          </p:nvSpPr>
          <p:spPr bwMode="auto">
            <a:xfrm>
              <a:off x="2743" y="1707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latin typeface="Tahoma" panose="020B0604030504040204" pitchFamily="34" charset="0"/>
                </a:rPr>
                <a:t>¬</a:t>
              </a:r>
            </a:p>
          </p:txBody>
        </p:sp>
        <p:sp>
          <p:nvSpPr>
            <p:cNvPr id="37917" name="Text Box 20"/>
            <p:cNvSpPr txBox="1">
              <a:spLocks noChangeArrowheads="1"/>
            </p:cNvSpPr>
            <p:nvPr/>
          </p:nvSpPr>
          <p:spPr bwMode="auto">
            <a:xfrm>
              <a:off x="2325" y="1735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n-US">
                  <a:latin typeface="Tahoma" panose="020B0604030504040204" pitchFamily="34" charset="0"/>
                </a:rPr>
                <a:t>∨</a:t>
              </a:r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7918" name="Line 21"/>
            <p:cNvSpPr>
              <a:spLocks noChangeShapeType="1"/>
            </p:cNvSpPr>
            <p:nvPr/>
          </p:nvSpPr>
          <p:spPr bwMode="auto">
            <a:xfrm flipH="1">
              <a:off x="2304" y="1930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22"/>
            <p:cNvSpPr>
              <a:spLocks noChangeShapeType="1"/>
            </p:cNvSpPr>
            <p:nvPr/>
          </p:nvSpPr>
          <p:spPr bwMode="auto">
            <a:xfrm>
              <a:off x="2872" y="19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23"/>
            <p:cNvSpPr>
              <a:spLocks noChangeShapeType="1"/>
            </p:cNvSpPr>
            <p:nvPr/>
          </p:nvSpPr>
          <p:spPr bwMode="auto">
            <a:xfrm>
              <a:off x="2510" y="1930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Oval 24"/>
            <p:cNvSpPr>
              <a:spLocks noChangeArrowheads="1"/>
            </p:cNvSpPr>
            <p:nvPr/>
          </p:nvSpPr>
          <p:spPr bwMode="auto">
            <a:xfrm>
              <a:off x="2784" y="2094"/>
              <a:ext cx="171" cy="1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2" name="Text Box 25"/>
            <p:cNvSpPr txBox="1">
              <a:spLocks noChangeArrowheads="1"/>
            </p:cNvSpPr>
            <p:nvPr/>
          </p:nvSpPr>
          <p:spPr bwMode="auto">
            <a:xfrm>
              <a:off x="2743" y="205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n-US">
                  <a:latin typeface="Tahoma" panose="020B0604030504040204" pitchFamily="34" charset="0"/>
                </a:rPr>
                <a:t>∧</a:t>
              </a:r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7923" name="Line 26"/>
            <p:cNvSpPr>
              <a:spLocks noChangeShapeType="1"/>
            </p:cNvSpPr>
            <p:nvPr/>
          </p:nvSpPr>
          <p:spPr bwMode="auto">
            <a:xfrm flipH="1">
              <a:off x="2715" y="2264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27"/>
            <p:cNvSpPr>
              <a:spLocks noChangeShapeType="1"/>
            </p:cNvSpPr>
            <p:nvPr/>
          </p:nvSpPr>
          <p:spPr bwMode="auto">
            <a:xfrm>
              <a:off x="2921" y="2264"/>
              <a:ext cx="10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Text Box 29"/>
          <p:cNvSpPr txBox="1">
            <a:spLocks noChangeArrowheads="1"/>
          </p:cNvSpPr>
          <p:nvPr/>
        </p:nvSpPr>
        <p:spPr bwMode="auto">
          <a:xfrm>
            <a:off x="2971800" y="3770313"/>
            <a:ext cx="210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general formula</a:t>
            </a:r>
          </a:p>
          <a:p>
            <a:r>
              <a:rPr lang="en-US" altLang="en-US"/>
              <a:t>by {AND-OR-NOT}</a:t>
            </a:r>
          </a:p>
        </p:txBody>
      </p:sp>
      <p:grpSp>
        <p:nvGrpSpPr>
          <p:cNvPr id="37902" name="Group 35"/>
          <p:cNvGrpSpPr>
            <a:grpSpLocks/>
          </p:cNvGrpSpPr>
          <p:nvPr/>
        </p:nvGrpSpPr>
        <p:grpSpPr bwMode="auto">
          <a:xfrm>
            <a:off x="1143000" y="2743200"/>
            <a:ext cx="990600" cy="457200"/>
            <a:chOff x="720" y="1728"/>
            <a:chExt cx="624" cy="288"/>
          </a:xfrm>
        </p:grpSpPr>
        <p:sp>
          <p:nvSpPr>
            <p:cNvPr id="37905" name="Oval 30"/>
            <p:cNvSpPr>
              <a:spLocks noChangeArrowheads="1"/>
            </p:cNvSpPr>
            <p:nvPr/>
          </p:nvSpPr>
          <p:spPr bwMode="auto">
            <a:xfrm>
              <a:off x="960" y="172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∨</a:t>
              </a:r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 flipH="1">
              <a:off x="720" y="192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32"/>
            <p:cNvSpPr>
              <a:spLocks noChangeShapeType="1"/>
            </p:cNvSpPr>
            <p:nvPr/>
          </p:nvSpPr>
          <p:spPr bwMode="auto">
            <a:xfrm flipH="1">
              <a:off x="912" y="19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33"/>
            <p:cNvSpPr>
              <a:spLocks noChangeShapeType="1"/>
            </p:cNvSpPr>
            <p:nvPr/>
          </p:nvSpPr>
          <p:spPr bwMode="auto">
            <a:xfrm>
              <a:off x="1056" y="19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34"/>
            <p:cNvSpPr>
              <a:spLocks noChangeShapeType="1"/>
            </p:cNvSpPr>
            <p:nvPr/>
          </p:nvSpPr>
          <p:spPr bwMode="auto">
            <a:xfrm>
              <a:off x="1056" y="1920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3" name="Text Box 36"/>
          <p:cNvSpPr txBox="1">
            <a:spLocks noChangeArrowheads="1"/>
          </p:cNvSpPr>
          <p:nvPr/>
        </p:nvSpPr>
        <p:spPr bwMode="auto">
          <a:xfrm>
            <a:off x="898525" y="3617913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Grover’s search:</a:t>
            </a:r>
          </a:p>
          <a:p>
            <a:r>
              <a:rPr lang="en-US" altLang="en-US"/>
              <a:t>    OR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04" name="Text Box 37"/>
              <p:cNvSpPr txBox="1">
                <a:spLocks noChangeArrowheads="1"/>
              </p:cNvSpPr>
              <p:nvPr/>
            </p:nvSpPr>
            <p:spPr bwMode="auto">
              <a:xfrm>
                <a:off x="5257800" y="2422525"/>
                <a:ext cx="3200400" cy="1942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altLang="en-US" sz="2000" dirty="0" smtClean="0"/>
                  <a:t> Classical: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HK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 Quantum: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d>
                      <m:dPr>
                        <m:ctrlPr>
                          <a:rPr lang="en-US" alt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HK" altLang="en-US" sz="20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altLang="en-US" sz="2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altLang="en-US" sz="2000" dirty="0"/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 apply QW on the formula graph with weight carefully designed for inductions to work.</a:t>
                </a:r>
              </a:p>
            </p:txBody>
          </p:sp>
        </mc:Choice>
        <mc:Fallback xmlns="">
          <p:sp>
            <p:nvSpPr>
              <p:cNvPr id="37904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422525"/>
                <a:ext cx="3200400" cy="1942455"/>
              </a:xfrm>
              <a:prstGeom prst="rect">
                <a:avLst/>
              </a:prstGeom>
              <a:blipFill rotWithShape="0">
                <a:blip r:embed="rId3"/>
                <a:stretch>
                  <a:fillRect l="-2095" t="-1254" r="-3238" b="-4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Roadmap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Intro to math model of quantum mechanics</a:t>
            </a:r>
          </a:p>
          <a:p>
            <a:pPr eaLnBrk="1" hangingPunct="1"/>
            <a:r>
              <a:rPr lang="en-US" altLang="en-US" sz="2800" dirty="0" smtClean="0"/>
              <a:t>Review of quantum algorithms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The power of quantum computers.</a:t>
            </a:r>
          </a:p>
          <a:p>
            <a:pPr eaLnBrk="1" hangingPunct="1"/>
            <a:r>
              <a:rPr lang="en-US" altLang="en-US" sz="2800" dirty="0" smtClean="0"/>
              <a:t>Quantum games.</a:t>
            </a:r>
          </a:p>
        </p:txBody>
      </p:sp>
    </p:spTree>
    <p:extLst>
      <p:ext uri="{BB962C8B-B14F-4D97-AF65-F5344CB8AC3E}">
        <p14:creationId xmlns:p14="http://schemas.microsoft.com/office/powerpoint/2010/main" val="29265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of quantum computing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powerful is quantum computer?</a:t>
            </a:r>
          </a:p>
          <a:p>
            <a:pPr eaLnBrk="1" hangingPunct="1"/>
            <a:r>
              <a:rPr lang="en-US" altLang="en-US" sz="2800" dirty="0" smtClean="0"/>
              <a:t>P: problems solvable in </a:t>
            </a:r>
            <a:r>
              <a:rPr lang="en-US" altLang="en-US" sz="2800" dirty="0" smtClean="0">
                <a:solidFill>
                  <a:srgbClr val="0066FF"/>
                </a:solidFill>
              </a:rPr>
              <a:t>polynomial time</a:t>
            </a:r>
          </a:p>
          <a:p>
            <a:pPr lvl="1" eaLnBrk="1" hangingPunct="1"/>
            <a:r>
              <a:rPr lang="en-US" altLang="en-US" sz="2400" dirty="0" smtClean="0"/>
              <a:t>One characterization of efficient computation</a:t>
            </a:r>
          </a:p>
          <a:p>
            <a:pPr eaLnBrk="1" hangingPunct="1"/>
            <a:r>
              <a:rPr lang="en-US" altLang="en-US" sz="2800" dirty="0" smtClean="0"/>
              <a:t>BPP: problems solvable in </a:t>
            </a:r>
            <a:r>
              <a:rPr lang="en-US" altLang="en-US" sz="2800" dirty="0" smtClean="0">
                <a:solidFill>
                  <a:srgbClr val="0066FF"/>
                </a:solidFill>
              </a:rPr>
              <a:t>probabilistic polynomial time </a:t>
            </a:r>
            <a:r>
              <a:rPr lang="en-US" altLang="en-US" sz="2800" dirty="0" smtClean="0"/>
              <a:t>w/ a small error tolerated</a:t>
            </a:r>
          </a:p>
          <a:p>
            <a:pPr lvl="1" eaLnBrk="1" hangingPunct="1"/>
            <a:r>
              <a:rPr lang="en-US" altLang="en-US" sz="2400" dirty="0" smtClean="0"/>
              <a:t>Another characterization of efficient computation</a:t>
            </a:r>
          </a:p>
          <a:p>
            <a:pPr eaLnBrk="1" hangingPunct="1"/>
            <a:r>
              <a:rPr lang="en-US" altLang="en-US" sz="2800" dirty="0" smtClean="0"/>
              <a:t>BQP: problems solvable in polynomial time by a quantum computer w/ a small error tolerated</a:t>
            </a:r>
          </a:p>
          <a:p>
            <a:pPr lvl="1" eaLnBrk="1" hangingPunct="1"/>
            <a:r>
              <a:rPr lang="en-US" altLang="en-US" sz="2400" dirty="0" smtClean="0"/>
              <a:t>Yet another characterization of efficient computation, if you believe large-scale quantum mechanics.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Classical upper bound of BQP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Central in complexity theory: </a:t>
            </a:r>
            <a:r>
              <a:rPr lang="en-US" altLang="en-US" sz="2800" smtClean="0">
                <a:solidFill>
                  <a:srgbClr val="FF0000"/>
                </a:solidFill>
              </a:rPr>
              <a:t>comparison</a:t>
            </a:r>
            <a:r>
              <a:rPr lang="en-US" altLang="en-US" sz="2800" smtClean="0"/>
              <a:t> of different modes of computation</a:t>
            </a:r>
          </a:p>
          <a:p>
            <a:pPr eaLnBrk="1" hangingPunct="1"/>
            <a:r>
              <a:rPr lang="en-US" altLang="en-US" sz="2800" smtClean="0"/>
              <a:t>How to compare </a:t>
            </a:r>
            <a:r>
              <a:rPr lang="en-US" altLang="en-US" sz="2800" smtClean="0">
                <a:solidFill>
                  <a:srgbClr val="0066FF"/>
                </a:solidFill>
              </a:rPr>
              <a:t>classical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solidFill>
                  <a:srgbClr val="FF66FF"/>
                </a:solidFill>
              </a:rPr>
              <a:t>quantum</a:t>
            </a:r>
            <a:r>
              <a:rPr lang="en-US" altLang="en-US" sz="2800" smtClean="0"/>
              <a:t> efficient computation? </a:t>
            </a:r>
          </a:p>
          <a:p>
            <a:pPr eaLnBrk="1" hangingPunct="1"/>
            <a:r>
              <a:rPr lang="en-US" altLang="en-US" sz="2800" smtClean="0"/>
              <a:t>Quantum is more powerful: </a:t>
            </a:r>
            <a:r>
              <a:rPr lang="en-US" altLang="en-US" sz="2800" smtClean="0">
                <a:solidFill>
                  <a:srgbClr val="FF0000"/>
                </a:solidFill>
              </a:rPr>
              <a:t>BPP </a:t>
            </a:r>
            <a:r>
              <a:rPr lang="en-US" altLang="en-US" sz="280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⊆</a:t>
            </a:r>
            <a:r>
              <a:rPr lang="en-US" altLang="en-US" sz="2800" smtClean="0">
                <a:solidFill>
                  <a:srgbClr val="FF0000"/>
                </a:solidFill>
              </a:rPr>
              <a:t> BQP</a:t>
            </a:r>
          </a:p>
          <a:p>
            <a:pPr eaLnBrk="1" hangingPunct="1"/>
            <a:r>
              <a:rPr lang="en-US" altLang="en-US" sz="2800" smtClean="0"/>
              <a:t>An upper bound (of quantum by classical)</a:t>
            </a:r>
          </a:p>
          <a:p>
            <a:pPr eaLnBrk="1" hangingPunct="1"/>
            <a:r>
              <a:rPr lang="en-US" altLang="en-US" sz="2800" smtClean="0"/>
              <a:t>[Thm*</a:t>
            </a:r>
            <a:r>
              <a:rPr lang="en-US" altLang="en-US" sz="2800" baseline="30000" smtClean="0"/>
              <a:t>1</a:t>
            </a:r>
            <a:r>
              <a:rPr lang="en-US" altLang="en-US" sz="2800" smtClean="0"/>
              <a:t>] </a:t>
            </a:r>
            <a:r>
              <a:rPr lang="en-US" altLang="en-US" sz="2800" smtClean="0">
                <a:solidFill>
                  <a:srgbClr val="FF0000"/>
                </a:solidFill>
              </a:rPr>
              <a:t>BQP </a:t>
            </a:r>
            <a:r>
              <a:rPr lang="en-US" altLang="en-US" sz="280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⊆ PSPACE</a:t>
            </a:r>
          </a:p>
          <a:p>
            <a:pPr lvl="1" eaLnBrk="1" hangingPunct="1"/>
            <a:r>
              <a:rPr lang="en-US" altLang="en-US" sz="24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PSPACE: problems solvable in polynomial space.</a:t>
            </a:r>
          </a:p>
          <a:p>
            <a:pPr lvl="1" eaLnBrk="1" hangingPunct="1"/>
            <a:r>
              <a:rPr lang="en-US" altLang="en-US" sz="24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Believed to be much larger than NP.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1325" y="6034088"/>
            <a:ext cx="655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*1: Bernstein, Vazirani. </a:t>
            </a:r>
            <a:r>
              <a:rPr lang="en-US" altLang="en-US" i="1"/>
              <a:t>STOC’93, SIAM J. on Computing,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does BQP sit in?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600200"/>
            <a:ext cx="4343400" cy="4267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BQP contains BPP and P. </a:t>
            </a:r>
          </a:p>
          <a:p>
            <a:pPr eaLnBrk="1" hangingPunct="1"/>
            <a:r>
              <a:rPr lang="en-US" altLang="en-US" dirty="0" smtClean="0"/>
              <a:t>But it probably doesn’t contain all NP.</a:t>
            </a:r>
          </a:p>
          <a:p>
            <a:pPr eaLnBrk="1" hangingPunct="1"/>
            <a:r>
              <a:rPr lang="en-US" altLang="en-US" dirty="0" smtClean="0"/>
              <a:t>Yet it’s possible to be outside PH.</a:t>
            </a:r>
          </a:p>
          <a:p>
            <a:pPr eaLnBrk="1" hangingPunct="1"/>
            <a:r>
              <a:rPr lang="en-US" altLang="en-US" dirty="0" smtClean="0"/>
              <a:t>It’s position may be weird.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838200" y="2362200"/>
            <a:ext cx="34290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EXP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143000" y="2895600"/>
            <a:ext cx="2819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PSPACE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1524000" y="3505200"/>
            <a:ext cx="20574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PH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1905000" y="3962400"/>
            <a:ext cx="1295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00"/>
          </a:p>
          <a:p>
            <a:pPr algn="ctr"/>
            <a:r>
              <a:rPr lang="en-US" altLang="en-US" sz="1400"/>
              <a:t>NP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2286000" y="4495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P,BPP</a:t>
            </a:r>
          </a:p>
        </p:txBody>
      </p:sp>
      <p:sp>
        <p:nvSpPr>
          <p:cNvPr id="102412" name="Oval 12"/>
          <p:cNvSpPr>
            <a:spLocks noChangeArrowheads="1"/>
          </p:cNvSpPr>
          <p:nvPr/>
        </p:nvSpPr>
        <p:spPr bwMode="auto">
          <a:xfrm rot="4500000">
            <a:off x="2324100" y="3771900"/>
            <a:ext cx="990600" cy="19812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BQP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102414" name="Oval 14"/>
          <p:cNvSpPr>
            <a:spLocks noChangeArrowheads="1"/>
          </p:cNvSpPr>
          <p:nvPr/>
        </p:nvSpPr>
        <p:spPr bwMode="auto">
          <a:xfrm>
            <a:off x="2286000" y="4038600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NPC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/>
      <p:bldP spid="102409" grpId="0" animBg="1"/>
      <p:bldP spid="102410" grpId="0" animBg="1"/>
      <p:bldP spid="102411" grpId="0" animBg="1"/>
      <p:bldP spid="102412" grpId="0" animBg="1"/>
      <p:bldP spid="1024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Roadmap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Intro to math model of quantum mechanics</a:t>
            </a:r>
          </a:p>
          <a:p>
            <a:pPr eaLnBrk="1" hangingPunct="1"/>
            <a:r>
              <a:rPr lang="en-US" altLang="en-US" sz="2800" dirty="0" smtClean="0"/>
              <a:t>Review of quantum algorithms</a:t>
            </a:r>
          </a:p>
          <a:p>
            <a:pPr eaLnBrk="1" hangingPunct="1"/>
            <a:r>
              <a:rPr lang="en-US" altLang="en-US" sz="2800" dirty="0" smtClean="0"/>
              <a:t>The power of quantum computers.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Quantum games.</a:t>
            </a:r>
          </a:p>
        </p:txBody>
      </p:sp>
    </p:spTree>
    <p:extLst>
      <p:ext uri="{BB962C8B-B14F-4D97-AF65-F5344CB8AC3E}">
        <p14:creationId xmlns:p14="http://schemas.microsoft.com/office/powerpoint/2010/main" val="20734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dirty="0"/>
              <a:t>Meyer’s game: classical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399"/>
                <a:ext cx="8229600" cy="25495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dirty="0"/>
                  <a:t>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00FF"/>
                    </a:solidFill>
                  </a:rPr>
                  <a:t>to flip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0000FF"/>
                    </a:solidFill>
                  </a:rPr>
                  <a:t>not to flip</a:t>
                </a:r>
                <a:endParaRPr lang="en-US" dirty="0"/>
              </a:p>
              <a:p>
                <a:r>
                  <a:rPr lang="en-HK" dirty="0"/>
                  <a:t>Alice’s Goal: 0. Bob’s Goal: 1.</a:t>
                </a:r>
              </a:p>
              <a:p>
                <a:r>
                  <a:rPr lang="en-HK" dirty="0"/>
                  <a:t>A Nash equilibrium: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 flip with half prob. </a:t>
                </a:r>
              </a:p>
              <a:p>
                <a:pPr lvl="1"/>
                <a:r>
                  <a:rPr lang="en-HK" dirty="0"/>
                  <a:t>Then each wins with half prob.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399"/>
                <a:ext cx="8229600" cy="2549525"/>
              </a:xfrm>
              <a:blipFill rotWithShape="1">
                <a:blip r:embed="rId2"/>
                <a:stretch>
                  <a:fillRect l="-1481" t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2209800" y="26670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0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dirty="0" smtClean="0"/>
              <a:t>0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32517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1788" y="22245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69909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3185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588" y="22245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53853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388" y="2224562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210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88211" y="245006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dirty="0" smtClean="0"/>
              <a:t>0/1?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12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Meyer’s game: quantum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20962"/>
                <a:ext cx="8229600" cy="35099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Bob remains </a:t>
                </a:r>
                <a:r>
                  <a:rPr lang="en-US" dirty="0">
                    <a:solidFill>
                      <a:srgbClr val="0000FF"/>
                    </a:solidFill>
                  </a:rPr>
                  <a:t>classical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either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HK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19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sz="19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(Swap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) or identity (doing nothing).</a:t>
                </a:r>
                <a:endParaRPr lang="en-US" dirty="0"/>
              </a:p>
              <a:p>
                <a:r>
                  <a:rPr lang="en-HK" dirty="0" smtClean="0"/>
                  <a:t>Alice is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any 1-qubit operation. </a:t>
                </a:r>
              </a:p>
              <a:p>
                <a:r>
                  <a:rPr lang="en-HK" dirty="0" smtClean="0"/>
                  <a:t>Alice’s Goal: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dirty="0" smtClean="0"/>
                  <a:t>. Bob’s Goal: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dirty="0" smtClean="0"/>
                  <a:t>. </a:t>
                </a:r>
              </a:p>
              <a:p>
                <a:r>
                  <a:rPr lang="en-HK" dirty="0" smtClean="0"/>
                  <a:t>Now Alice can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win for sure </a:t>
                </a:r>
                <a:r>
                  <a:rPr lang="en-HK" dirty="0" smtClean="0"/>
                  <a:t>by applying a </a:t>
                </a:r>
                <a:r>
                  <a:rPr lang="en-HK" dirty="0" err="1" smtClean="0"/>
                  <a:t>Hadamard</a:t>
                </a:r>
                <a:r>
                  <a:rPr lang="en-HK" dirty="0" smtClean="0"/>
                  <a:t> gate.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20962"/>
                <a:ext cx="8229600" cy="3509964"/>
              </a:xfrm>
              <a:blipFill rotWithShape="0">
                <a:blip r:embed="rId2"/>
                <a:stretch>
                  <a:fillRect l="-1481" t="-41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2209800" y="18288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sz="24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468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6143625" y="1447800"/>
            <a:ext cx="409575" cy="657225"/>
            <a:chOff x="3840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3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Meyer’s game: fairness issue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6187"/>
                <a:ext cx="8229600" cy="36147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HK" dirty="0" smtClean="0"/>
                  <a:t>Despite the quantum advantage, there is </a:t>
                </a:r>
                <a:r>
                  <a:rPr lang="en-HK" dirty="0"/>
                  <a:t>clear </a:t>
                </a:r>
                <a:r>
                  <a:rPr lang="en-HK" dirty="0" smtClean="0"/>
                  <a:t>a fairness issue. </a:t>
                </a:r>
              </a:p>
              <a:p>
                <a:pPr lvl="1"/>
                <a:r>
                  <a:rPr lang="en-HK" dirty="0" smtClean="0"/>
                  <a:t>Alice has two actions.</a:t>
                </a:r>
              </a:p>
              <a:p>
                <a:pPr lvl="1"/>
                <a:r>
                  <a:rPr lang="en-HK" dirty="0" smtClean="0"/>
                  <a:t>And the actions are in a fixed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Can quantum advantage still exist in a more fair setting?</a:t>
                </a:r>
              </a:p>
              <a:p>
                <a:r>
                  <a:rPr lang="en-HK" dirty="0" smtClean="0"/>
                  <a:t>For fairness: each player makes just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one </a:t>
                </a:r>
                <a:r>
                  <a:rPr lang="en-HK" dirty="0" smtClean="0"/>
                  <a:t>action,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simultaneously</a:t>
                </a:r>
                <a:r>
                  <a:rPr lang="en-HK" dirty="0" smtClean="0"/>
                  <a:t>. </a:t>
                </a:r>
                <a:endParaRPr lang="en-HK" dirty="0"/>
              </a:p>
              <a:p>
                <a:pPr lvl="1"/>
                <a:r>
                  <a:rPr lang="en-HK" dirty="0" smtClean="0"/>
                  <a:t>This is nothing but strategic games!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6187"/>
                <a:ext cx="8229600" cy="3614739"/>
              </a:xfrm>
              <a:blipFill rotWithShape="0">
                <a:blip r:embed="rId2"/>
                <a:stretch>
                  <a:fillRect l="-444" t="-421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2209800" y="18288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sz="24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468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143625" y="1447800"/>
            <a:ext cx="409575" cy="657225"/>
            <a:chOff x="3840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5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610600" cy="528120"/>
          </a:xfrm>
        </p:spPr>
        <p:txBody>
          <a:bodyPr>
            <a:normAutofit/>
          </a:bodyPr>
          <a:lstStyle/>
          <a:p>
            <a:r>
              <a:rPr lang="en-HK" sz="2800" dirty="0" smtClean="0"/>
              <a:t>Quantization</a:t>
            </a:r>
            <a:r>
              <a:rPr lang="en-HK" sz="2800" dirty="0"/>
              <a:t>*</a:t>
            </a:r>
            <a:r>
              <a:rPr lang="en-HK" sz="2800" baseline="30000" dirty="0"/>
              <a:t>1</a:t>
            </a:r>
            <a:r>
              <a:rPr lang="en-HK" sz="2800" dirty="0" smtClean="0"/>
              <a:t> of strategic game: Penny Matching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HK" dirty="0" smtClean="0"/>
                  <a:t> is an equilibrium if both players are classical, </a:t>
                </a:r>
              </a:p>
              <a:p>
                <a:pPr lvl="1"/>
                <a:r>
                  <a:rPr lang="en-HK" dirty="0" smtClean="0"/>
                  <a:t>Each wins </a:t>
                </a:r>
                <a:r>
                  <a:rPr lang="en-HK" dirty="0"/>
                  <a:t>with half prob. </a:t>
                </a:r>
              </a:p>
              <a:p>
                <a:r>
                  <a:rPr lang="en-HK" dirty="0"/>
                  <a:t>If Alice turns to </a:t>
                </a:r>
                <a:r>
                  <a:rPr lang="en-HK" dirty="0" smtClean="0"/>
                  <a:t>quantum: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HK" dirty="0" smtClean="0"/>
                  <a:t> turns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HK" dirty="0" smtClean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HK" dirty="0" smtClean="0"/>
                  <a:t>. Then she wins </a:t>
                </a:r>
                <a:r>
                  <a:rPr lang="en-HK" dirty="0"/>
                  <a:t>for </a:t>
                </a:r>
                <a:r>
                  <a:rPr lang="en-HK" dirty="0" smtClean="0"/>
                  <a:t>sure!</a:t>
                </a:r>
              </a:p>
              <a:p>
                <a:r>
                  <a:rPr lang="en-HK" i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quantum player has a huge advantage when playing against a classical player.</a:t>
                </a:r>
                <a:endParaRPr lang="en-H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  <a:blipFill rotWithShape="0">
                <a:blip r:embed="rId2"/>
                <a:stretch>
                  <a:fillRect l="-222" t="-5337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5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7200" y="6183868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*1.</a:t>
            </a:r>
            <a:r>
              <a:rPr kumimoji="0"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 </a:t>
            </a:r>
            <a:r>
              <a:rPr lang="de-DE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Zu, Wang, Chang, Wei, Zhang, Duan, NJP, 2012.</a:t>
            </a:r>
            <a:endParaRPr kumimoji="0" lang="en-US" altLang="zh-HK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</a:t>
            </a:r>
            <a:r>
              <a:rPr lang="en-US" dirty="0" smtClean="0"/>
              <a:t>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Mathematically,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a column vector.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a row vector.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the inner product between the vectors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is just the quadratic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State </a:t>
                </a:r>
                <a:r>
                  <a:rPr lang="en-HK" dirty="0"/>
                  <a:t>is symmetric, so it doesn’t matter </a:t>
                </a:r>
                <a:r>
                  <a:rPr lang="en-HK" dirty="0" smtClean="0"/>
                  <a:t>who takes which </a:t>
                </a:r>
                <a:r>
                  <a:rPr lang="en-HK" dirty="0" err="1" smtClean="0"/>
                  <a:t>qubit</a:t>
                </a:r>
                <a:r>
                  <a:rPr lang="en-HK" dirty="0" smtClean="0"/>
                  <a:t>.</a:t>
                </a:r>
              </a:p>
              <a:p>
                <a:r>
                  <a:rPr lang="en-HK" dirty="0"/>
                  <a:t>We can </a:t>
                </a:r>
                <a:r>
                  <a:rPr lang="en-HK" dirty="0" smtClean="0"/>
                  <a:t>also let </a:t>
                </a:r>
                <a:r>
                  <a:rPr lang="en-HK" dirty="0"/>
                  <a:t>the classical player </a:t>
                </a:r>
                <a:r>
                  <a:rPr lang="en-HK" dirty="0" smtClean="0"/>
                  <a:t>Bob to </a:t>
                </a:r>
                <a:r>
                  <a:rPr lang="en-HK" dirty="0"/>
                  <a:t>choose </a:t>
                </a:r>
                <a:r>
                  <a:rPr lang="en-HK" dirty="0" smtClean="0"/>
                  <a:t>the target goal.</a:t>
                </a:r>
                <a:endParaRPr lang="en-HK" dirty="0"/>
              </a:p>
              <a:p>
                <a:pPr lvl="1"/>
                <a:r>
                  <a:rPr lang="en-HK" dirty="0" smtClean="0"/>
                  <a:t>If Bob wants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dirty="0" smtClean="0"/>
                  <a:t>, then Alice applies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𝑋𝐻</m:t>
                    </m:r>
                  </m:oMath>
                </a14:m>
                <a:r>
                  <a:rPr lang="en-HK" dirty="0" smtClean="0"/>
                  <a:t>.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  <a:blipFill rotWithShape="0">
                <a:blip r:embed="rId2"/>
                <a:stretch>
                  <a:fillRect l="-444" t="-4775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0635" y="2864777"/>
                <a:ext cx="2039789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HK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635" y="2864777"/>
                <a:ext cx="2039789" cy="6802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6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457200" y="277814"/>
            <a:ext cx="8610600" cy="5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HK" sz="2800" dirty="0" smtClean="0"/>
              <a:t>Quantization of strategic game: Penny Matching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4"/>
            <a:ext cx="8610600" cy="520974"/>
          </a:xfrm>
        </p:spPr>
        <p:txBody>
          <a:bodyPr/>
          <a:lstStyle/>
          <a:p>
            <a:r>
              <a:rPr lang="en-HK" sz="3200" dirty="0" smtClean="0"/>
              <a:t>Quantum advantage in strategic games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34409"/>
                <a:ext cx="8229600" cy="2013991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HK" dirty="0" smtClean="0"/>
                  <a:t> </a:t>
                </a:r>
                <a:r>
                  <a:rPr lang="en-HK" dirty="0"/>
                  <a:t>is </a:t>
                </a:r>
                <a:r>
                  <a:rPr lang="en-HK" dirty="0" smtClean="0"/>
                  <a:t>an equilibrium if both players are classical, each winning with prob</a:t>
                </a:r>
                <a:r>
                  <a:rPr lang="en-HK" dirty="0"/>
                  <a:t>. = ½ </a:t>
                </a:r>
              </a:p>
              <a:p>
                <a:r>
                  <a:rPr lang="en-HK" dirty="0" smtClean="0"/>
                  <a:t>If Alice</a:t>
                </a:r>
                <a:r>
                  <a:rPr lang="en-HK" dirty="0"/>
                  <a:t> </a:t>
                </a:r>
                <a:r>
                  <a:rPr lang="en-HK" dirty="0" smtClean="0"/>
                  <a:t>uses quantum,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HK" dirty="0" smtClean="0"/>
                  <a:t> increases </a:t>
                </a:r>
                <a:r>
                  <a:rPr lang="en-HK" dirty="0"/>
                  <a:t>her </a:t>
                </a:r>
                <a:r>
                  <a:rPr lang="en-HK" dirty="0" smtClean="0"/>
                  <a:t>winning prob</a:t>
                </a:r>
                <a:r>
                  <a:rPr lang="en-HK" dirty="0"/>
                  <a:t>. </a:t>
                </a:r>
                <a:r>
                  <a:rPr lang="en-HK" dirty="0" smtClean="0"/>
                  <a:t>to ¾. </a:t>
                </a:r>
                <a:endParaRPr lang="en-HK" dirty="0"/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Question*</a:t>
                </a:r>
                <a:r>
                  <a:rPr lang="en-HK" i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Is discord necessary? </a:t>
                </a:r>
              </a:p>
              <a:p>
                <a:pPr lvl="1"/>
                <a:r>
                  <a:rPr lang="en-HK" dirty="0" smtClean="0"/>
                  <a:t>Yes, if each player’s part (of the shared state) is a </a:t>
                </a:r>
                <a:r>
                  <a:rPr lang="en-HK" dirty="0" err="1" smtClean="0"/>
                  <a:t>qubit</a:t>
                </a:r>
                <a:r>
                  <a:rPr lang="en-HK" dirty="0" smtClean="0"/>
                  <a:t>, </a:t>
                </a:r>
              </a:p>
              <a:p>
                <a:pPr lvl="1"/>
                <a:r>
                  <a:rPr lang="en-HK" dirty="0" smtClean="0"/>
                  <a:t>No, if each player’s part (of the shared state) has dimension 3 or more.  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34409"/>
                <a:ext cx="8229600" cy="2013991"/>
              </a:xfrm>
              <a:blipFill rotWithShape="0">
                <a:blip r:embed="rId2"/>
                <a:stretch>
                  <a:fillRect l="-74" t="-545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08221" y="281527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Entangled. </a:t>
            </a:r>
          </a:p>
          <a:p>
            <a:r>
              <a:rPr lang="en-HK" dirty="0" smtClean="0"/>
              <a:t>Necessary?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200" y="3522408"/>
                <a:ext cx="4648200" cy="56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000" dirty="0" smtClean="0"/>
                  <a:t>No!  </a:t>
                </a:r>
                <a:r>
                  <a:rPr lang="en-HK" sz="1600" dirty="0" smtClean="0"/>
                  <a:t> </a:t>
                </a:r>
                <a14:m>
                  <m:oMath xmlns:m="http://schemas.openxmlformats.org/officeDocument/2006/math">
                    <m:r>
                      <a:rPr lang="en-HK" sz="1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HK" sz="1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HK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  <m:e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22408"/>
                <a:ext cx="4648200" cy="562718"/>
              </a:xfrm>
              <a:prstGeom prst="rect">
                <a:avLst/>
              </a:prstGeom>
              <a:blipFill rotWithShape="0">
                <a:blip r:embed="rId3"/>
                <a:stretch>
                  <a:fillRect l="-1311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07403" y="346846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No entanglement. </a:t>
            </a:r>
          </a:p>
          <a:p>
            <a:r>
              <a:rPr lang="en-HK" dirty="0" smtClean="0"/>
              <a:t>But has discord.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57200" y="6183868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HK" dirty="0" smtClean="0">
                <a:latin typeface="Arial" charset="0"/>
                <a:ea typeface="新細明體" charset="-120"/>
              </a:rPr>
              <a:t>*</a:t>
            </a:r>
            <a:r>
              <a:rPr kumimoji="0"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2. </a:t>
            </a:r>
            <a:r>
              <a:rPr lang="de-DE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Wei, Zhang, TAMC, 2014.</a:t>
            </a:r>
            <a:endParaRPr kumimoji="0" lang="en-US" altLang="zh-HK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7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Games between quantum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After these examples, Bob realizes that he should use quantum computers as well. 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Any advantage when both players are quantum?</a:t>
            </a:r>
          </a:p>
          <a:p>
            <a:r>
              <a:rPr lang="en-HK" dirty="0" smtClean="0"/>
              <a:t>Previous correspondence results imply a negative answer for complete information games.</a:t>
            </a:r>
          </a:p>
          <a:p>
            <a:r>
              <a:rPr lang="en-HK" dirty="0" smtClean="0"/>
              <a:t>But quantum advantage exists for </a:t>
            </a:r>
            <a:r>
              <a:rPr lang="en-HK" dirty="0" smtClean="0">
                <a:solidFill>
                  <a:srgbClr val="FF0000"/>
                </a:solidFill>
              </a:rPr>
              <a:t>Bayesian</a:t>
            </a:r>
            <a:r>
              <a:rPr lang="en-HK" dirty="0" smtClean="0"/>
              <a:t> </a:t>
            </a:r>
            <a:r>
              <a:rPr lang="en-HK" dirty="0" smtClean="0">
                <a:solidFill>
                  <a:srgbClr val="FF0000"/>
                </a:solidFill>
              </a:rPr>
              <a:t>games</a:t>
            </a:r>
            <a:r>
              <a:rPr lang="en-HK" dirty="0" smtClean="0"/>
              <a:t>!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726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HK" dirty="0" smtClean="0"/>
                  <a:t>Each player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 has a private input/type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 is known to Player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 only.</a:t>
                </a:r>
              </a:p>
              <a:p>
                <a:pPr lvl="1"/>
                <a:r>
                  <a:rPr lang="en-HK" dirty="0"/>
                  <a:t>The joint input is drawn from some </a:t>
                </a:r>
                <a:r>
                  <a:rPr lang="en-HK" dirty="0" smtClean="0"/>
                  <a:t>distribution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Each player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dirty="0" smtClean="0"/>
                  <a:t>can potentially apply some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i="1" dirty="0" smtClean="0"/>
                  <a:t>. </a:t>
                </a:r>
              </a:p>
              <a:p>
                <a:r>
                  <a:rPr lang="en-HK" dirty="0" smtClean="0"/>
                  <a:t>A measurement in the computational basis gives output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HK" dirty="0" smtClean="0"/>
                  <a:t> for Player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, who receives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543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19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40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HK" dirty="0" smtClean="0"/>
                  <a:t>Classical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HK" b="0" i="0" dirty="0" smtClean="0"/>
                  <a:t> distribution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Classical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Classical payoff </a:t>
                </a:r>
                <a:endParaRPr lang="en-HK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HK" dirty="0" smtClean="0"/>
              </a:p>
              <a:p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is equilibrium if </a:t>
                </a:r>
                <a:r>
                  <a:rPr lang="en-HK" dirty="0" smtClean="0"/>
                  <a:t>no player can </a:t>
                </a:r>
                <a:r>
                  <a:rPr lang="en-US" dirty="0" smtClean="0"/>
                  <a:t>gain </a:t>
                </a:r>
                <a:r>
                  <a:rPr lang="en-US" dirty="0"/>
                  <a:t>a higher </a:t>
                </a:r>
                <a:r>
                  <a:rPr lang="en-US" dirty="0" smtClean="0"/>
                  <a:t>payoff </a:t>
                </a:r>
                <a:r>
                  <a:rPr lang="en-US" dirty="0"/>
                  <a:t>by </a:t>
                </a:r>
                <a:r>
                  <a:rPr lang="en-US" dirty="0" smtClean="0"/>
                  <a:t>changing her </a:t>
                </a:r>
                <a:r>
                  <a:rPr lang="en-US" dirty="0"/>
                  <a:t>strategy unilaterally</a:t>
                </a:r>
                <a:r>
                  <a:rPr lang="en-US" dirty="0" smtClean="0"/>
                  <a:t>.</a:t>
                </a:r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54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2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HK" dirty="0" smtClean="0"/>
                  <a:t>Quantum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≽0,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nary>
                      </m:e>
                    </m:d>
                  </m:oMath>
                </a14:m>
                <a:r>
                  <a:rPr lang="en-HK" b="0" i="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HK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HK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HK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≽0,</m:t>
                    </m:r>
                    <m:nary>
                      <m:naryPr>
                        <m:chr m:val="∑"/>
                        <m:supHide m:val="on"/>
                        <m:ctrlPr>
                          <a:rPr lang="en-HK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HK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  <m:r>
                      <a:rPr lang="en-HK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Quantum payoff </a:t>
                </a:r>
                <a:endParaRPr lang="en-HK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HK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Sup>
                                    <m:sSubSupPr>
                                      <m:ctrlPr>
                                        <a:rPr lang="en-HK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HK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H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HK" dirty="0" smtClean="0"/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is equilibrium if no player can </a:t>
                </a:r>
                <a:r>
                  <a:rPr lang="en-US" dirty="0"/>
                  <a:t>gain a higher payoff by changing her strategy unilaterally.</a:t>
                </a:r>
                <a:endParaRPr lang="en-HK" dirty="0"/>
              </a:p>
              <a:p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27174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2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44725"/>
          </a:xfrm>
        </p:spPr>
        <p:txBody>
          <a:bodyPr>
            <a:normAutofit/>
          </a:bodyPr>
          <a:lstStyle/>
          <a:p>
            <a:endParaRPr lang="en-HK" dirty="0" smtClean="0"/>
          </a:p>
          <a:p>
            <a:pPr lvl="1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622601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9"/>
              </a:rPr>
              <a:t>*1. </a:t>
            </a:r>
            <a:r>
              <a:rPr lang="en-US" dirty="0" err="1" smtClean="0">
                <a:latin typeface="CMR9"/>
              </a:rPr>
              <a:t>Pappa</a:t>
            </a:r>
            <a:r>
              <a:rPr lang="en-US" dirty="0" smtClean="0">
                <a:latin typeface="CMR9"/>
              </a:rPr>
              <a:t>, Kumar, Lawson, </a:t>
            </a:r>
            <a:r>
              <a:rPr lang="en-US" dirty="0" err="1" smtClean="0">
                <a:latin typeface="CMR9"/>
              </a:rPr>
              <a:t>Santha</a:t>
            </a:r>
            <a:r>
              <a:rPr lang="en-US" dirty="0" smtClean="0">
                <a:latin typeface="CMR9"/>
              </a:rPr>
              <a:t>, Zhang, </a:t>
            </a:r>
            <a:r>
              <a:rPr lang="en-US" dirty="0" err="1" smtClean="0">
                <a:latin typeface="CMR9"/>
              </a:rPr>
              <a:t>Diamanti</a:t>
            </a:r>
            <a:r>
              <a:rPr lang="en-US" dirty="0" smtClean="0">
                <a:latin typeface="CMR9"/>
              </a:rPr>
              <a:t>, </a:t>
            </a:r>
            <a:r>
              <a:rPr lang="en-US" dirty="0" err="1" smtClean="0">
                <a:latin typeface="CMR9"/>
              </a:rPr>
              <a:t>Kerenidis</a:t>
            </a:r>
            <a:r>
              <a:rPr lang="en-US" dirty="0" smtClean="0">
                <a:latin typeface="CMR9"/>
              </a:rPr>
              <a:t>, </a:t>
            </a:r>
            <a:r>
              <a:rPr lang="en-US" i="1" dirty="0" smtClean="0">
                <a:latin typeface="CMR9"/>
              </a:rPr>
              <a:t>PRL</a:t>
            </a:r>
            <a:r>
              <a:rPr lang="en-US" dirty="0" smtClean="0">
                <a:latin typeface="CMR9"/>
              </a:rPr>
              <a:t>, 2015.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8" y="3660600"/>
            <a:ext cx="3167100" cy="25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3621728" y="3611510"/>
                <a:ext cx="5217472" cy="2671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kern="0" dirty="0" smtClean="0"/>
                  <a:t>A game*</a:t>
                </a:r>
                <a:r>
                  <a:rPr lang="en-HK" kern="0" baseline="30000" dirty="0" smtClean="0"/>
                  <a:t>1</a:t>
                </a:r>
                <a:r>
                  <a:rPr lang="en-HK" kern="0" dirty="0" smtClean="0"/>
                  <a:t> combining </a:t>
                </a:r>
                <a:r>
                  <a:rPr lang="en-US" dirty="0" smtClean="0"/>
                  <a:t>Battle </a:t>
                </a:r>
                <a:r>
                  <a:rPr lang="en-US" dirty="0"/>
                  <a:t>of the </a:t>
                </a:r>
                <a:r>
                  <a:rPr lang="en-US" dirty="0" smtClean="0"/>
                  <a:t>Sexes and CHSH.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players need to </a:t>
                </a:r>
                <a:r>
                  <a:rPr lang="en-US" dirty="0" smtClean="0"/>
                  <a:t>coordinate like in CHSH, except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in which case they need to anti-coordinate</a:t>
                </a:r>
                <a:r>
                  <a:rPr lang="en-US" dirty="0" smtClean="0"/>
                  <a:t>.</a:t>
                </a:r>
              </a:p>
              <a:p>
                <a:r>
                  <a:rPr lang="en-HK" kern="0" dirty="0" smtClean="0"/>
                  <a:t>In Table I, they have conflicting interest. </a:t>
                </a:r>
              </a:p>
              <a:p>
                <a:pPr lvl="1"/>
                <a:endParaRPr lang="en-US" kern="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728" y="3611510"/>
                <a:ext cx="5217472" cy="2671816"/>
              </a:xfrm>
              <a:prstGeom prst="rect">
                <a:avLst/>
              </a:prstGeom>
              <a:blipFill rotWithShape="0">
                <a:blip r:embed="rId3"/>
                <a:stretch>
                  <a:fillRect l="-350" t="-4328" r="-12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70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44725"/>
          </a:xfrm>
        </p:spPr>
        <p:txBody>
          <a:bodyPr>
            <a:normAutofit/>
          </a:bodyPr>
          <a:lstStyle/>
          <a:p>
            <a:endParaRPr lang="en-HK" dirty="0" smtClean="0"/>
          </a:p>
          <a:p>
            <a:pPr lvl="1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622601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9"/>
              </a:rPr>
              <a:t>*1. </a:t>
            </a:r>
            <a:r>
              <a:rPr lang="en-US" dirty="0" err="1" smtClean="0">
                <a:latin typeface="CMR9"/>
              </a:rPr>
              <a:t>Pappa</a:t>
            </a:r>
            <a:r>
              <a:rPr lang="en-US" dirty="0" smtClean="0">
                <a:latin typeface="CMR9"/>
              </a:rPr>
              <a:t>, Kumar, Lawson, </a:t>
            </a:r>
            <a:r>
              <a:rPr lang="en-US" dirty="0" err="1" smtClean="0">
                <a:latin typeface="CMR9"/>
              </a:rPr>
              <a:t>Santha</a:t>
            </a:r>
            <a:r>
              <a:rPr lang="en-US" dirty="0" smtClean="0">
                <a:latin typeface="CMR9"/>
              </a:rPr>
              <a:t>, Zhang, </a:t>
            </a:r>
            <a:r>
              <a:rPr lang="en-US" dirty="0" err="1" smtClean="0">
                <a:latin typeface="CMR9"/>
              </a:rPr>
              <a:t>Diamanti</a:t>
            </a:r>
            <a:r>
              <a:rPr lang="en-US" dirty="0" smtClean="0">
                <a:latin typeface="CMR9"/>
              </a:rPr>
              <a:t>, </a:t>
            </a:r>
            <a:r>
              <a:rPr lang="en-US" dirty="0" err="1" smtClean="0">
                <a:latin typeface="CMR9"/>
              </a:rPr>
              <a:t>Kerenidis</a:t>
            </a:r>
            <a:r>
              <a:rPr lang="en-US" dirty="0" smtClean="0">
                <a:latin typeface="CMR9"/>
              </a:rPr>
              <a:t>, </a:t>
            </a:r>
            <a:r>
              <a:rPr lang="en-US" i="1" dirty="0" smtClean="0">
                <a:latin typeface="CMR9"/>
              </a:rPr>
              <a:t>PRL</a:t>
            </a:r>
            <a:r>
              <a:rPr lang="en-US" dirty="0" smtClean="0">
                <a:latin typeface="CMR9"/>
              </a:rPr>
              <a:t>, 2015.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8" y="3660600"/>
            <a:ext cx="3167100" cy="25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3621728" y="3611510"/>
                <a:ext cx="5217472" cy="2519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HK" sz="2400" i="1" kern="0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sz="2400" kern="0" dirty="0" smtClean="0"/>
                  <a:t> is uniform.</a:t>
                </a:r>
              </a:p>
              <a:p>
                <a:r>
                  <a:rPr lang="en-HK" sz="2400" kern="0" dirty="0" smtClean="0"/>
                  <a:t>Classical: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≤9/8.</m:t>
                    </m:r>
                  </m:oMath>
                </a14:m>
                <a:r>
                  <a:rPr lang="en-HK" sz="2400" kern="0" dirty="0" smtClean="0"/>
                  <a:t> </a:t>
                </a:r>
                <a:br>
                  <a:rPr lang="en-HK" sz="2400" kern="0" dirty="0" smtClean="0"/>
                </a:br>
                <a:r>
                  <a:rPr lang="en-HK" sz="2400" kern="0" dirty="0" smtClean="0"/>
                  <a:t>And </a:t>
                </a:r>
                <a14:m>
                  <m:oMath xmlns:m="http://schemas.openxmlformats.org/officeDocument/2006/math"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HK" sz="2400" kern="0" dirty="0" smtClean="0"/>
                  <a:t> a fair equilibrium with </a:t>
                </a:r>
                <a:r>
                  <a:rPr lang="en-HK" sz="2400" i="1" kern="0" dirty="0" smtClean="0">
                    <a:latin typeface="Cambria Math" panose="02040503050406030204" pitchFamily="18" charset="0"/>
                  </a:rPr>
                  <a:t/>
                </a:r>
                <a:br>
                  <a:rPr lang="en-HK" sz="2400" i="1" kern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=9/16=0.5625.</m:t>
                    </m:r>
                  </m:oMath>
                </a14:m>
                <a:endParaRPr lang="en-HK" sz="2400" b="0" kern="0" dirty="0" smtClean="0"/>
              </a:p>
              <a:p>
                <a:r>
                  <a:rPr lang="en-HK" sz="2400" kern="0" dirty="0" smtClean="0"/>
                  <a:t>Quantum: </a:t>
                </a:r>
                <a14:m>
                  <m:oMath xmlns:m="http://schemas.openxmlformats.org/officeDocument/2006/math">
                    <m:r>
                      <a:rPr lang="en-HK" sz="2400" i="1" ker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HK" sz="2400" kern="0" dirty="0"/>
                  <a:t> a fair equilibrium with </a:t>
                </a:r>
                <a:r>
                  <a:rPr lang="en-HK" sz="2400" i="1" kern="0" dirty="0" smtClean="0">
                    <a:latin typeface="Cambria Math" panose="02040503050406030204" pitchFamily="18" charset="0"/>
                  </a:rPr>
                  <a:t/>
                </a:r>
                <a:br>
                  <a:rPr lang="en-HK" sz="2400" i="1" kern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(3/4)</m:t>
                    </m:r>
                    <m:func>
                      <m:funcPr>
                        <m:ctrlPr>
                          <a:rPr lang="en-HK" sz="2400" b="0" i="1" kern="0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HK" sz="2400" b="0" i="1" kern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HK" sz="2400" b="0" i="0" kern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HK" sz="2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/8)</m:t>
                        </m:r>
                      </m:e>
                    </m:func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HK" sz="2400" i="1" kern="0">
                        <a:latin typeface="Cambria Math" panose="02040503050406030204" pitchFamily="18" charset="0"/>
                      </a:rPr>
                      <m:t>0.64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728" y="3611510"/>
                <a:ext cx="5217472" cy="2519415"/>
              </a:xfrm>
              <a:prstGeom prst="rect">
                <a:avLst/>
              </a:prstGeom>
              <a:blipFill rotWithShape="0">
                <a:blip r:embed="rId3"/>
                <a:stretch>
                  <a:fillRect l="-467" t="-1691" r="-701" b="-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33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Viewed as non-locality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 smtClean="0"/>
              <a:t>Traditional quantum non-local games exhibit quantum advantages when the two players have the common goal.</a:t>
            </a:r>
          </a:p>
          <a:p>
            <a:pPr lvl="1"/>
            <a:r>
              <a:rPr lang="en-HK" dirty="0" smtClean="0"/>
              <a:t>CHSH, GHZ, Magic Square Game, Hidden Matching Game, </a:t>
            </a:r>
            <a:r>
              <a:rPr lang="en-US" dirty="0" smtClean="0"/>
              <a:t>Brunner-Linden game. </a:t>
            </a:r>
            <a:endParaRPr lang="en-HK" dirty="0" smtClean="0"/>
          </a:p>
          <a:p>
            <a:r>
              <a:rPr lang="en-HK" dirty="0" smtClean="0"/>
              <a:t>Now the two players have conflicting interests.</a:t>
            </a:r>
          </a:p>
          <a:p>
            <a:r>
              <a:rPr lang="en-HK" dirty="0" smtClean="0"/>
              <a:t>Quantum </a:t>
            </a:r>
            <a:r>
              <a:rPr lang="en-HK" dirty="0"/>
              <a:t>advantages </a:t>
            </a:r>
            <a:r>
              <a:rPr lang="en-HK" dirty="0" smtClean="0"/>
              <a:t>still exist.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If both players play quantum strategies in an equilibrium, they can also have advantage over both being classical.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algorithms: offer huge speedup for certain computational problems.</a:t>
            </a:r>
          </a:p>
          <a:p>
            <a:r>
              <a:rPr lang="en-US" dirty="0"/>
              <a:t>Quantum entanglement: </a:t>
            </a:r>
          </a:p>
          <a:p>
            <a:pPr lvl="1"/>
            <a:r>
              <a:rPr lang="en-US" dirty="0"/>
              <a:t>A distinctive feature of quantum mechanics. </a:t>
            </a:r>
          </a:p>
          <a:p>
            <a:pPr lvl="1"/>
            <a:r>
              <a:rPr lang="en-US" dirty="0"/>
              <a:t>Proof that our world is quantum mechanical.</a:t>
            </a:r>
          </a:p>
          <a:p>
            <a:r>
              <a:rPr lang="en-US" dirty="0"/>
              <a:t>Quantum games: quantum players can have big advantages.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309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A quantum bit, or qubit, is a state of the form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:r>
                  <a:rPr lang="en-HK" dirty="0" smtClean="0"/>
                  <a:t>where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 smtClean="0"/>
                  <a:t> are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amplitudes</a:t>
                </a:r>
                <a:r>
                  <a:rPr lang="en-US" dirty="0" smtClean="0"/>
                  <a:t>, satisfying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So a qubit can sit anywhere between 0 and 1 (on the unit circle).</a:t>
                </a:r>
              </a:p>
              <a:p>
                <a:r>
                  <a:rPr lang="en-HK" dirty="0" smtClean="0"/>
                  <a:t>We say that the state is in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superposition </a:t>
                </a:r>
                <a:r>
                  <a:rPr lang="en-HK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  <a:blipFill rotWithShape="1">
                <a:blip r:embed="rId2"/>
                <a:stretch>
                  <a:fillRect l="-2077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48400" y="2476500"/>
            <a:ext cx="1574800" cy="1550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010400" y="3265488"/>
            <a:ext cx="812800" cy="7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999288" y="2478088"/>
            <a:ext cx="0" cy="795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010400" y="2619375"/>
            <a:ext cx="508000" cy="6461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24600" y="4154488"/>
            <a:ext cx="1658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 quantum bit </a:t>
            </a:r>
            <a:br>
              <a:rPr lang="en-US" altLang="en-US" dirty="0"/>
            </a:br>
            <a:r>
              <a:rPr lang="en-US" altLang="en-US" dirty="0"/>
              <a:t>(qubit)</a:t>
            </a: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7523163" y="2644775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 flipH="1" flipV="1">
            <a:off x="7010400" y="2633663"/>
            <a:ext cx="457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086600" y="3216533"/>
            <a:ext cx="372025" cy="33855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 Box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05600" y="2742645"/>
            <a:ext cx="373628" cy="338554"/>
          </a:xfrm>
          <a:prstGeom prst="rect">
            <a:avLst/>
          </a:prstGeom>
          <a:blipFill rotWithShape="0">
            <a:blip r:embed="rId4"/>
            <a:stretch>
              <a:fillRect b="-1272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56480" y="2213908"/>
                <a:ext cx="138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480" y="2213908"/>
                <a:ext cx="138428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772400" y="3059668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059668"/>
                <a:ext cx="5330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05600" y="20574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57400"/>
                <a:ext cx="5330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3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Postulate 2: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i="1" dirty="0" smtClean="0">
                    <a:solidFill>
                      <a:srgbClr val="FF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evolution of a closed quantum system is described by a unitary transformation. </a:t>
                </a:r>
              </a:p>
              <a:p>
                <a:r>
                  <a:rPr lang="en-HK" dirty="0" smtClean="0"/>
                  <a:t>That is, if a system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and in </a:t>
                </a:r>
                <a:r>
                  <a:rPr lang="en-HK" dirty="0" smtClean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then there is a unitary transformation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Unitary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HK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HK" dirty="0" smtClean="0"/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>
                            <a:latin typeface="Cambria Math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HK" dirty="0" smtClean="0"/>
                  <a:t>, transpose + complex conjugate</a:t>
                </a:r>
              </a:p>
              <a:p>
                <a:pPr lvl="1"/>
                <a:r>
                  <a:rPr lang="en-HK" dirty="0" smtClean="0"/>
                  <a:t>You can think of it as a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rotation</a:t>
                </a:r>
                <a:r>
                  <a:rPr lang="en-HK" dirty="0" smtClean="0"/>
                  <a:t> operation.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74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Postulate 3: measurement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Measurement: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only observe a quantum system by measuring it. </a:t>
            </a:r>
          </a:p>
          <a:p>
            <a:pPr eaLnBrk="1" hangingPunct="1"/>
            <a:r>
              <a:rPr lang="en-US" altLang="en-US" dirty="0" smtClean="0"/>
              <a:t>The outcome of the measurement is </a:t>
            </a:r>
            <a:r>
              <a:rPr lang="en-US" altLang="en-US" dirty="0" smtClean="0">
                <a:solidFill>
                  <a:srgbClr val="FF0000"/>
                </a:solidFill>
              </a:rPr>
              <a:t>random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And the system is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changed </a:t>
            </a:r>
            <a:r>
              <a:rPr lang="en-US" altLang="en-US" dirty="0" smtClean="0"/>
              <a:t>by the measurement.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If we measure qubit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in the computational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then outcome “0” occurs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and outcome “1” occurs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 system becomes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if outcome “0” occurs, and </a:t>
                </a:r>
                <a:r>
                  <a:rPr lang="en-HK" dirty="0" smtClean="0"/>
                  <a:t>becomes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if outcome “1” occurs.</a:t>
                </a:r>
              </a:p>
              <a:p>
                <a:pPr lvl="1"/>
                <a:r>
                  <a:rPr lang="en-HK" dirty="0" smtClean="0"/>
                  <a:t>The system </a:t>
                </a:r>
                <a:r>
                  <a:rPr lang="en-HK" dirty="0" smtClean="0">
                    <a:solidFill>
                      <a:srgbClr val="FF66FF"/>
                    </a:solidFill>
                  </a:rPr>
                  <a:t>collapses</a:t>
                </a:r>
                <a:r>
                  <a:rPr lang="en-HK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  <a:blipFill rotWithShape="0">
                <a:blip r:embed="rId2"/>
                <a:stretch>
                  <a:fillRect l="-2077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423031" y="2476500"/>
            <a:ext cx="1574800" cy="1550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185031" y="3265488"/>
            <a:ext cx="812800" cy="7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7173919" y="2478088"/>
            <a:ext cx="0" cy="795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7185031" y="2619375"/>
            <a:ext cx="508000" cy="6461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99231" y="4154488"/>
            <a:ext cx="1658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 quantum bit </a:t>
            </a:r>
            <a:br>
              <a:rPr lang="en-US" altLang="en-US" dirty="0"/>
            </a:br>
            <a:r>
              <a:rPr lang="en-US" altLang="en-US" dirty="0"/>
              <a:t>(qubit)</a:t>
            </a: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>
            <a:off x="7697794" y="2644775"/>
            <a:ext cx="0" cy="6096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H="1" flipV="1">
            <a:off x="7162800" y="2633663"/>
            <a:ext cx="457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086600" y="3216533"/>
            <a:ext cx="372025" cy="33855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 Box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05600" y="2742645"/>
            <a:ext cx="373628" cy="338554"/>
          </a:xfrm>
          <a:prstGeom prst="rect">
            <a:avLst/>
          </a:prstGeom>
          <a:blipFill rotWithShape="0">
            <a:blip r:embed="rId4"/>
            <a:stretch>
              <a:fillRect b="-1272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31111" y="2213908"/>
                <a:ext cx="138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HK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11" y="2213908"/>
                <a:ext cx="138428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47031" y="3059668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031" y="3059668"/>
                <a:ext cx="5330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80231" y="20574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31" y="2057400"/>
                <a:ext cx="5330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en-US" dirty="0" smtClean="0"/>
              <a:t>Measurement on general states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In general, an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orthogonal measurement </a:t>
                </a:r>
                <a:r>
                  <a:rPr lang="en-HK" dirty="0" smtClean="0"/>
                  <a:t>of a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-dim state is given by an orthonormal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If we measure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in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then outcome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 occurs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 system collapses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outcome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occurs.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5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0"/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4320</Words>
  <Application>Microsoft Office PowerPoint</Application>
  <PresentationFormat>On-screen Show (4:3)</PresentationFormat>
  <Paragraphs>578</Paragraphs>
  <Slides>49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Roadmap</vt:lpstr>
      <vt:lpstr>Postulate 1: States</vt:lpstr>
      <vt:lpstr>Ket notation</vt:lpstr>
      <vt:lpstr>PowerPoint Presentation</vt:lpstr>
      <vt:lpstr>Postulate 2: operation</vt:lpstr>
      <vt:lpstr>Postulate 3: measurement</vt:lpstr>
      <vt:lpstr>PowerPoint Presentation</vt:lpstr>
      <vt:lpstr>Measurement on general states </vt:lpstr>
      <vt:lpstr>Postulate 4: composition</vt:lpstr>
      <vt:lpstr>Quantum mechanics in one slide</vt:lpstr>
      <vt:lpstr>Density matrix</vt:lpstr>
      <vt:lpstr>Density matrix</vt:lpstr>
      <vt:lpstr>Postulates on mixed states</vt:lpstr>
      <vt:lpstr>PowerPoint Presentation</vt:lpstr>
      <vt:lpstr>PowerPoint Presentation</vt:lpstr>
      <vt:lpstr>entanglement</vt:lpstr>
      <vt:lpstr>CHSH non-local game</vt:lpstr>
      <vt:lpstr>Roadmap</vt:lpstr>
      <vt:lpstr>Areas in quantum computing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Area 1: Quantum Algorithms</vt:lpstr>
      <vt:lpstr>Roadmap</vt:lpstr>
      <vt:lpstr>Power of quantum computing</vt:lpstr>
      <vt:lpstr>Classical upper bound of BQP</vt:lpstr>
      <vt:lpstr>Where does BQP sit in?</vt:lpstr>
      <vt:lpstr>Roadmap</vt:lpstr>
      <vt:lpstr>Meyer’s game: classical</vt:lpstr>
      <vt:lpstr>Meyer’s game: quantum</vt:lpstr>
      <vt:lpstr>Meyer’s game: fairness issue</vt:lpstr>
      <vt:lpstr>Quantization*1 of strategic game: Penny Matching</vt:lpstr>
      <vt:lpstr>PowerPoint Presentation</vt:lpstr>
      <vt:lpstr>Quantum advantage in strategic games</vt:lpstr>
      <vt:lpstr>Games between quantum players</vt:lpstr>
      <vt:lpstr>Quantum Bayesian games</vt:lpstr>
      <vt:lpstr>Quantum Bayesian games</vt:lpstr>
      <vt:lpstr>Quantum Bayesian games</vt:lpstr>
      <vt:lpstr>Quantum Bayesian games</vt:lpstr>
      <vt:lpstr>Quantum Bayesian games</vt:lpstr>
      <vt:lpstr>Viewed as non-locality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Shengyu Zhang</dc:creator>
  <cp:lastModifiedBy>syzhang</cp:lastModifiedBy>
  <cp:revision>180</cp:revision>
  <cp:lastPrinted>1601-01-01T00:00:00Z</cp:lastPrinted>
  <dcterms:created xsi:type="dcterms:W3CDTF">1601-01-01T00:00:00Z</dcterms:created>
  <dcterms:modified xsi:type="dcterms:W3CDTF">2015-12-01T09:52:18Z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