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0"/>
  </p:notesMasterIdLst>
  <p:sldIdLst>
    <p:sldId id="257" r:id="rId2"/>
    <p:sldId id="271" r:id="rId3"/>
    <p:sldId id="272" r:id="rId4"/>
    <p:sldId id="275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304" r:id="rId16"/>
    <p:sldId id="283" r:id="rId17"/>
    <p:sldId id="284" r:id="rId18"/>
    <p:sldId id="305" r:id="rId19"/>
    <p:sldId id="286" r:id="rId20"/>
    <p:sldId id="287" r:id="rId21"/>
    <p:sldId id="288" r:id="rId22"/>
    <p:sldId id="289" r:id="rId23"/>
    <p:sldId id="307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299" r:id="rId33"/>
    <p:sldId id="300" r:id="rId34"/>
    <p:sldId id="301" r:id="rId35"/>
    <p:sldId id="297" r:id="rId36"/>
    <p:sldId id="302" r:id="rId37"/>
    <p:sldId id="303" r:id="rId38"/>
    <p:sldId id="30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66" d="100"/>
          <a:sy n="66" d="100"/>
        </p:scale>
        <p:origin x="6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6858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11: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Influence Maximization </a:t>
            </a:r>
          </a:p>
          <a:p>
            <a:pPr algn="ctr"/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 Social Networks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equivalent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, we mark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as either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live</a:t>
                </a:r>
                <a:r>
                  <a:rPr lang="en-US" dirty="0" smtClean="0"/>
                  <a:t> or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blocked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𝑙𝑖𝑣𝑒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contains all the live edges. </a:t>
                </a:r>
              </a:p>
              <a:p>
                <a:r>
                  <a:rPr lang="en-US" dirty="0" smtClean="0"/>
                  <a:t>The step-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active set is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reachable</m:t>
                    </m:r>
                    <m:r>
                      <a:rPr lang="en-US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from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within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steps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final active set is defined as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𝑟𝑒𝑎𝑐h𝑎𝑏𝑙𝑒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𝑓𝑟𝑜𝑚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926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model is equivalent to the IC model.</a:t>
                </a:r>
                <a:endParaRPr lang="en-US" dirty="0"/>
              </a:p>
              <a:p>
                <a:r>
                  <a:rPr lang="en-US" dirty="0" smtClean="0"/>
                  <a:t>In IC,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“used” only once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Flip a coin to decide whether the edge “works”.</a:t>
                </a:r>
              </a:p>
              <a:p>
                <a:pPr lvl="1"/>
                <a:r>
                  <a:rPr lang="en-US" dirty="0" smtClean="0"/>
                  <a:t>Success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we can just flip all the coins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 the beginning</a:t>
                </a:r>
                <a:r>
                  <a:rPr lang="en-US" dirty="0" smtClean="0"/>
                  <a:t>, and then later follow the outcomes.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2: 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threshold</a:t>
            </a:r>
            <a:r>
              <a:rPr lang="en-US" dirty="0" smtClean="0"/>
              <a:t> (LT) model.</a:t>
            </a:r>
          </a:p>
          <a:p>
            <a:r>
              <a:rPr lang="en-US" dirty="0" smtClean="0"/>
              <a:t>In many situations, multiple and independent sources </a:t>
            </a:r>
            <a:r>
              <a:rPr lang="en-US" dirty="0"/>
              <a:t>are needed for an individual to </a:t>
            </a:r>
            <a:r>
              <a:rPr lang="en-US" dirty="0" smtClean="0"/>
              <a:t>be convinced to adopt some idea. </a:t>
            </a:r>
          </a:p>
          <a:p>
            <a:r>
              <a:rPr lang="en-US" dirty="0" smtClean="0"/>
              <a:t>E.g. Seeing 1/3 of your friends using smart phone, you made the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2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linear threshold model,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a influence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indicating </a:t>
                </a:r>
                <a:r>
                  <a:rPr lang="en-US" dirty="0"/>
                  <a:t>the importance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on influencing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weights are normalized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the sum of weights of all incoming edges </a:t>
                </a:r>
                <a:r>
                  <a:rPr lang="en-US" dirty="0" smtClean="0"/>
                  <a:t>is at </a:t>
                </a:r>
                <a:r>
                  <a:rPr lang="en-US" dirty="0"/>
                  <a:t>most 1</a:t>
                </a:r>
                <a:br>
                  <a:rPr lang="en-US" dirty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has 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model the likelihood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influenced by its active neighbors. </a:t>
                </a:r>
              </a:p>
              <a:p>
                <a:pPr lvl="1"/>
                <a:r>
                  <a:rPr lang="en-US" dirty="0"/>
                  <a:t>A large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means that many active neighbors are required in order to activate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Specifically,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activated if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: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active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may be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it’s possible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can’t be activated even if all its in-neighbors are active.</a:t>
                </a:r>
              </a:p>
              <a:p>
                <a:r>
                  <a:rPr lang="en-US" dirty="0"/>
                  <a:t>Corresponding to the </a:t>
                </a:r>
                <a:r>
                  <a:rPr lang="en-US" dirty="0" smtClean="0"/>
                  <a:t>people who just don’t want smart phones.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9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process in LT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First each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independently selects 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uniformly at random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each time 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inactive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if the </a:t>
                </a:r>
                <a:r>
                  <a:rPr lang="en-US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dirty="0"/>
                  <a:t>of the edges from its active in-neighbors 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becomes active (and is added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Note</a:t>
                </a:r>
                <a:r>
                  <a:rPr lang="en-US" dirty="0" smtClean="0"/>
                  <a:t>: all the randomness is in the threshold selection. Once this is done, the rest diffusion process is all deterministic.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equivalent model: LT’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Similar to IC model, LT also has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 equivalent model, </a:t>
                </a:r>
                <a:r>
                  <a:rPr lang="en-US" dirty="0" smtClean="0"/>
                  <a:t>in which the live edges are selected at the beginning.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among all incoming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we will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select at most one to be live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one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of live edges gives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333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/>
                  <a:t>, there is a chance that </a:t>
                </a:r>
                <a:r>
                  <a:rPr lang="en-US" dirty="0">
                    <a:solidFill>
                      <a:srgbClr val="FF0000"/>
                    </a:solidFill>
                  </a:rPr>
                  <a:t>no incoming edge is live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which happens with probability </a:t>
                </a:r>
                <a:r>
                  <a:rPr lang="en-US" dirty="0" smtClean="0">
                    <a:latin typeface="Cambria Math"/>
                  </a:rPr>
                  <a:t/>
                </a:r>
                <a:br>
                  <a:rPr lang="en-US" dirty="0" smtClean="0">
                    <a:latin typeface="Cambria Math"/>
                  </a:rPr>
                </a:br>
                <a:r>
                  <a:rPr lang="en-US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/>
                  <a:t>, the active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set to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set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The final active set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new model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equivalent</a:t>
                </a:r>
                <a:r>
                  <a:rPr lang="en-US" dirty="0" smtClean="0"/>
                  <a:t> to the LT model:</a:t>
                </a:r>
              </a:p>
              <a:p>
                <a:r>
                  <a:rPr lang="en-US" dirty="0" smtClean="0"/>
                  <a:t>Suppose that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the current active set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, and we want to show that any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activated at the same probability as in LT model.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active incoming neighbors</a:t>
                </a:r>
                <a:r>
                  <a:rPr lang="en-US" dirty="0" smtClean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0" dirty="0" smtClean="0"/>
                  <a:t>In 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activated with probability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LT’: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reached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selected</a:t>
                </a:r>
                <a:r>
                  <a:rPr lang="en-US" dirty="0" smtClean="0"/>
                  <a:t> to be the live incoming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which happens with probability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0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Location change for the final 2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Nov 17</a:t>
            </a:r>
            <a:r>
              <a:rPr lang="en-US" dirty="0" smtClean="0"/>
              <a:t>: YIA 404 </a:t>
            </a:r>
            <a:r>
              <a:rPr lang="en-US" dirty="0"/>
              <a:t>(</a:t>
            </a:r>
            <a:r>
              <a:rPr lang="en-US" dirty="0" err="1"/>
              <a:t>Yasumoto</a:t>
            </a:r>
            <a:r>
              <a:rPr lang="en-US" dirty="0"/>
              <a:t> International Academic Park </a:t>
            </a:r>
            <a:r>
              <a:rPr lang="zh-CN" altLang="en-US" dirty="0"/>
              <a:t>康本國際學術園</a:t>
            </a:r>
            <a:r>
              <a:rPr lang="en-US" altLang="zh-CN" dirty="0" smtClean="0"/>
              <a:t>)</a:t>
            </a:r>
          </a:p>
          <a:p>
            <a:endParaRPr lang="en-HK" dirty="0" smtClean="0"/>
          </a:p>
          <a:p>
            <a:r>
              <a:rPr lang="en-HK" dirty="0" smtClean="0"/>
              <a:t>Nov 24: No class.</a:t>
            </a:r>
          </a:p>
          <a:p>
            <a:pPr lvl="1"/>
            <a:r>
              <a:rPr lang="en-HK" dirty="0" smtClean="0"/>
              <a:t>Conference leave.</a:t>
            </a:r>
          </a:p>
          <a:p>
            <a:endParaRPr lang="en-HK" smtClean="0"/>
          </a:p>
          <a:p>
            <a:r>
              <a:rPr lang="en-HK" smtClean="0"/>
              <a:t>Dec </a:t>
            </a:r>
            <a:r>
              <a:rPr lang="en-HK" dirty="0" smtClean="0"/>
              <a:t>1: </a:t>
            </a:r>
            <a:r>
              <a:rPr lang="en-US" dirty="0" smtClean="0"/>
              <a:t>YIA 508 </a:t>
            </a:r>
            <a:r>
              <a:rPr lang="en-US" dirty="0"/>
              <a:t>(</a:t>
            </a:r>
            <a:r>
              <a:rPr lang="en-US" dirty="0" err="1"/>
              <a:t>Yasumoto</a:t>
            </a:r>
            <a:r>
              <a:rPr lang="en-US" dirty="0"/>
              <a:t> International Academic Park </a:t>
            </a:r>
            <a:r>
              <a:rPr lang="zh-CN" altLang="en-US" dirty="0"/>
              <a:t>康本國際學術園</a:t>
            </a:r>
            <a:r>
              <a:rPr lang="en-US" altLang="zh-CN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for seeds. </a:t>
                </a:r>
              </a:p>
              <a:p>
                <a:pPr lvl="1"/>
                <a:r>
                  <a:rPr lang="en-US" dirty="0" smtClean="0"/>
                  <a:t>That is,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main task </a:t>
                </a:r>
                <a:r>
                  <a:rPr lang="en-US" dirty="0" smtClean="0"/>
                  <a:t>is to find a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so that it influence as many other nodes as possible.</a:t>
                </a:r>
              </a:p>
              <a:p>
                <a:r>
                  <a:rPr lang="en-US" dirty="0" smtClean="0"/>
                  <a:t>Since the influence propagation is a random process, we like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final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expectation of size of final active set.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8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as a function of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has two important properties.</a:t>
                </a:r>
              </a:p>
              <a:p>
                <a:r>
                  <a:rPr lang="en-US" dirty="0" smtClean="0"/>
                  <a:t>Definition.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on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monotone</a:t>
                </a:r>
                <a:r>
                  <a:rPr lang="en-US" dirty="0" smtClean="0"/>
                  <a:t> if </a:t>
                </a:r>
                <a:br>
                  <a:rPr lang="en-US" dirty="0" smtClean="0"/>
                </a:br>
                <a:r>
                  <a:rPr lang="en-US" dirty="0" smtClean="0"/>
                  <a:t>	for any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final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of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is pretty intuitive: More seeds generate more active nodes (in expectation).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926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Definition</a:t>
                </a:r>
                <a:r>
                  <a:rPr lang="en-US" dirty="0" smtClean="0"/>
                  <a:t>. A function on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submodular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Diminishing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 </a:t>
                </a:r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i="1" dirty="0" smtClean="0"/>
                  <a:t>: </a:t>
                </a:r>
                <a:br>
                  <a:rPr lang="en-US" i="1" dirty="0" smtClean="0"/>
                </a:br>
                <a:r>
                  <a:rPr lang="en-US" sz="2800" i="1" dirty="0" smtClean="0"/>
                  <a:t>   </a:t>
                </a:r>
                <a:r>
                  <a:rPr lang="en-US" sz="2800" dirty="0" smtClean="0"/>
                  <a:t>marginal </a:t>
                </a:r>
                <a:r>
                  <a:rPr lang="en-US" sz="2800" dirty="0"/>
                  <a:t>contribution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when added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 marginal </a:t>
                </a:r>
                <a:r>
                  <a:rPr lang="en-US" sz="2800" dirty="0"/>
                  <a:t>contribution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to a smaller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r>
                      <a:rPr lang="en-US" sz="28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A dollar to a millionaire counts less than a dollar to a beggar. </a:t>
                </a:r>
              </a:p>
              <a:p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final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function of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submodular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1926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Fact: linear combination of submodular functions with non-negative coefficients is also submodular.</a:t>
                </a:r>
              </a:p>
              <a:p>
                <a:pPr lvl="1"/>
                <a:r>
                  <a:rPr lang="en-HK" dirty="0" smtClean="0"/>
                  <a:t>Set of submodular functions is closed under non-negative linear combination.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--- (1) </a:t>
                </a:r>
                <a:endParaRPr lang="en-HK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--- (2)</a:t>
                </a:r>
              </a:p>
              <a:p>
                <a:r>
                  <a:rPr lang="en-HK" dirty="0" smtClean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H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𝑏𝑔</m:t>
                    </m:r>
                  </m:oMath>
                </a14:m>
                <a:r>
                  <a:rPr lang="en-HK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HK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  <a:endParaRPr lang="en-HK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(1)∗</m:t>
                    </m:r>
                    <m:r>
                      <a:rPr lang="en-HK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+(2)∗</m:t>
                    </m:r>
                    <m:r>
                      <a:rPr lang="en-HK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b="0" dirty="0" smtClean="0">
                    <a:solidFill>
                      <a:schemeClr val="tx1"/>
                    </a:solidFill>
                  </a:rPr>
                  <a:t> gives </a:t>
                </a:r>
                <a:endParaRPr lang="en-HK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HK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HK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HK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submodular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final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dirty="0" smtClean="0"/>
                  <a:t>. </a:t>
                </a:r>
                <a:r>
                  <a:rPr lang="en-US" dirty="0" smtClean="0"/>
                  <a:t>Consider </a:t>
                </a:r>
                <a:r>
                  <a:rPr lang="en-US" dirty="0" smtClean="0"/>
                  <a:t>the equivalent model of selecting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at the beginning.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subgraph</m:t>
                        </m:r>
                        <m: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of</m:t>
                        </m:r>
                        <m: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a non-negative linear combination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different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It’s </a:t>
                </a:r>
                <a:r>
                  <a:rPr lang="en-US" dirty="0" smtClean="0"/>
                  <a:t>enough to prove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for each </a:t>
                </a:r>
                <a:r>
                  <a:rPr lang="en-US" dirty="0" smtClean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vertices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We’ll show </a:t>
                </a:r>
                <a:r>
                  <a:rPr lang="en-US" dirty="0" smtClean="0"/>
                  <a:t>that for </a:t>
                </a:r>
                <a:r>
                  <a:rPr lang="en-US" dirty="0"/>
                  <a:t>any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which 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 smtClean="0"/>
                  <a:t>),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LHS that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but not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must be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not reachable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reachable from RHS.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task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influence maximization</a:t>
                </a:r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Given a social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, a stochastic diffusion model, a budget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find a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Namely, find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⊆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related problem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influence spread computation</a:t>
                </a:r>
                <a:r>
                  <a:rPr lang="en-US" dirty="0" smtClean="0"/>
                  <a:t>: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a diffusion model, and a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news: #P-hard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Both influence maximization and influence spread computation problems are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#P-hard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 smtClean="0"/>
                  <a:t>In both IC and LT models.</a:t>
                </a:r>
              </a:p>
              <a:p>
                <a:pPr lvl="1"/>
                <a:r>
                  <a:rPr lang="en-US" dirty="0" smtClean="0"/>
                  <a:t>#P-hard even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Recall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NP-complete</a:t>
                </a:r>
                <a:r>
                  <a:rPr lang="en-US" dirty="0" smtClean="0"/>
                  <a:t> problem SAT: decide whether a given CNF formula has a satisfying assignment.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#P-complete </a:t>
                </a:r>
                <a:r>
                  <a:rPr lang="en-US" dirty="0" smtClean="0"/>
                  <a:t>problem #SAT: decide how many </a:t>
                </a:r>
                <a:r>
                  <a:rPr lang="en-US" smtClean="0"/>
                  <a:t>satisfying assignment</a:t>
                </a:r>
                <a:r>
                  <a:rPr lang="en-US" altLang="zh-CN" smtClean="0"/>
                  <a:t>s</a:t>
                </a:r>
                <a:r>
                  <a:rPr lang="en-US" smtClean="0"/>
                  <a:t> </a:t>
                </a:r>
                <a:r>
                  <a:rPr lang="en-US" dirty="0" smtClean="0"/>
                  <a:t>does </a:t>
                </a:r>
                <a:r>
                  <a:rPr lang="en-US" dirty="0"/>
                  <a:t>a given CNF formula </a:t>
                </a:r>
                <a:r>
                  <a:rPr lang="en-US" dirty="0" smtClean="0"/>
                  <a:t>have.</a:t>
                </a:r>
              </a:p>
              <a:p>
                <a:r>
                  <a:rPr lang="en-US" dirty="0" smtClean="0"/>
                  <a:t>Clearly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#P is harder than NP</a:t>
                </a:r>
                <a:r>
                  <a:rPr lang="en-US" dirty="0" smtClean="0"/>
                  <a:t>: If one can count the number of solutions, then it’s trivial to see whether it is 0 or not.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309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hardness comes from two sources</a:t>
            </a:r>
          </a:p>
          <a:p>
            <a:pPr lvl="1"/>
            <a:r>
              <a:rPr lang="en-US" dirty="0" smtClean="0"/>
              <a:t>Combinatorial nature.</a:t>
            </a:r>
          </a:p>
          <a:p>
            <a:pPr lvl="1"/>
            <a:r>
              <a:rPr lang="en-US" dirty="0" smtClean="0"/>
              <a:t>Influence computation. </a:t>
            </a:r>
          </a:p>
          <a:p>
            <a:r>
              <a:rPr lang="en-US" dirty="0" smtClean="0"/>
              <a:t>The first can be partly overcome by a </a:t>
            </a:r>
            <a:r>
              <a:rPr lang="en-US" dirty="0"/>
              <a:t>greedy </a:t>
            </a:r>
            <a:r>
              <a:rPr lang="en-US" dirty="0" smtClean="0"/>
              <a:t>approximation algorithm.</a:t>
            </a:r>
          </a:p>
          <a:p>
            <a:r>
              <a:rPr lang="en-US" dirty="0" smtClean="0"/>
              <a:t>The second can be overcome by Monte Carlo simulation.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9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monotone and submodular set function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/>
                  </a:rPr>
                  <a:t>Algorithm: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lvl="1"/>
                <a:r>
                  <a:rPr lang="en-US" dirty="0" smtClean="0"/>
                  <a:t>Take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∪{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Extensively studied by </a:t>
            </a:r>
            <a:r>
              <a:rPr lang="en-US" dirty="0"/>
              <a:t>social scientists for </a:t>
            </a:r>
            <a:r>
              <a:rPr lang="en-US" dirty="0" smtClean="0"/>
              <a:t>decades.</a:t>
            </a:r>
          </a:p>
          <a:p>
            <a:pPr lvl="1"/>
            <a:r>
              <a:rPr lang="en-US" dirty="0" smtClean="0"/>
              <a:t>Usually small datasets.</a:t>
            </a:r>
          </a:p>
          <a:p>
            <a:r>
              <a:rPr lang="en-US" dirty="0" smtClean="0"/>
              <a:t>Social networks on Internet are gigantic </a:t>
            </a:r>
          </a:p>
          <a:p>
            <a:pPr lvl="1"/>
            <a:r>
              <a:rPr lang="en-US" dirty="0" smtClean="0"/>
              <a:t>Facebook, Twitter, LinkedIn, WeChat, Weibo, …</a:t>
            </a:r>
          </a:p>
          <a:p>
            <a:r>
              <a:rPr lang="en-US" dirty="0"/>
              <a:t>A large class of tasks/studies are about the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propagation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typical task: </a:t>
            </a:r>
            <a:r>
              <a:rPr lang="en-US" i="1" dirty="0" smtClean="0"/>
              <a:t>select some seed customers and let them influence others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Basically, in each 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we take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a largest marginal contribution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respect to the current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Repeat this until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elements.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algorithm outputs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:r>
                  <a:rPr lang="en-US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optimal value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6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dirty="0" smtClean="0"/>
                  <a:t>. Suppose the algorithm selects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that order,</a:t>
                </a:r>
              </a:p>
              <a:p>
                <a:r>
                  <a:rPr lang="en-US" dirty="0" smtClean="0"/>
                  <a:t>and an optimal solution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0" dirty="0" smtClean="0"/>
                  <a:t> </a:t>
                </a:r>
                <a:r>
                  <a:rPr lang="en-US" b="0" i="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monotone, we have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0" dirty="0" smtClean="0"/>
                  <a:t>Note that by our notation,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Recall </a:t>
                </a:r>
                <a:r>
                  <a:rPr lang="en-US" dirty="0" err="1"/>
                  <a:t>submodularity</a:t>
                </a:r>
                <a:r>
                  <a:rPr lang="en-US" dirty="0"/>
                  <a:t>:</a:t>
                </a:r>
                <a:r>
                  <a:rPr lang="en-US" i="1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i="1" dirty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∪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∪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∪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Greedy algorithm selects the max marginal contribution, so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 Thus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</a:br>
                <a: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2288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Applying this argument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∪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∪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)≤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∪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times, we have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Rearranging it yields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4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Multiply </a:t>
                </a:r>
                <a:r>
                  <a:rPr lang="en-US"/>
                  <a:t>both </a:t>
                </a:r>
                <a:r>
                  <a:rPr lang="en-US" smtClean="0"/>
                  <a:t>side</a:t>
                </a:r>
                <a:r>
                  <a:rPr lang="en-US" altLang="zh-CN" smtClean="0"/>
                  <a:t>s</a:t>
                </a:r>
                <a:r>
                  <a:rPr lang="en-US" smtClean="0"/>
                  <a:t>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/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list the inequality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 and sum them </a:t>
                </a:r>
                <a:r>
                  <a:rPr lang="en-US" dirty="0" smtClean="0"/>
                  <a:t>up. We get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as claimed.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Recall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as a set function is monotone and submodular. </a:t>
                </a:r>
              </a:p>
              <a:p>
                <a:endParaRPr lang="en-US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Apply this greedy algorithm enables us to find a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optimal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⊆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there is one catch.</a:t>
                </a:r>
              </a:p>
              <a:p>
                <a:r>
                  <a:rPr lang="en-US" dirty="0"/>
                  <a:t>In the algorithm we used this step:</a:t>
                </a:r>
              </a:p>
              <a:p>
                <a:pPr lvl="1"/>
                <a:r>
                  <a:rPr lang="en-US" dirty="0"/>
                  <a:t>Take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is hard to compute!</a:t>
                </a:r>
              </a:p>
              <a:p>
                <a:r>
                  <a:rPr lang="en-US" dirty="0" smtClean="0"/>
                  <a:t>Solution: Monte Carlo simulation.</a:t>
                </a:r>
              </a:p>
              <a:p>
                <a:r>
                  <a:rPr lang="en-US" dirty="0" smtClean="0"/>
                  <a:t>For any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run the diffusion process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enough number of times to get a good estimate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details omitted, here is the final result.</a:t>
                </a:r>
              </a:p>
              <a:p>
                <a:endParaRPr lang="en-US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have an algorithm with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achieving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-approximation ratio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both IC and LT models.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Two diffusion models: IC and LT.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Influence maximization and influence spread computation problems are both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#P-hard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 IC and LT models.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exist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-approximation </a:t>
                </a:r>
                <a:r>
                  <a:rPr lang="en-US" dirty="0" smtClean="0"/>
                  <a:t>algorithms with polynomial running time.</a:t>
                </a:r>
              </a:p>
              <a:p>
                <a:pPr marL="695325" lvl="2" indent="-342900"/>
                <a:r>
                  <a:rPr lang="en-US" dirty="0"/>
                  <a:t>In IC and LT models.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Adoption of smart phones.</a:t>
            </a:r>
          </a:p>
          <a:p>
            <a:pPr lvl="1"/>
            <a:r>
              <a:rPr lang="en-US" dirty="0" smtClean="0"/>
              <a:t>Good: easy access to Internet, many cool apps, etc.</a:t>
            </a:r>
          </a:p>
          <a:p>
            <a:pPr lvl="1"/>
            <a:r>
              <a:rPr lang="en-US" dirty="0" smtClean="0"/>
              <a:t>Bad: expensive, absorbing too much time, …</a:t>
            </a:r>
          </a:p>
          <a:p>
            <a:r>
              <a:rPr lang="en-US" dirty="0" smtClean="0"/>
              <a:t>Once you start to use smart phones, it’s hard to go back.</a:t>
            </a:r>
          </a:p>
          <a:p>
            <a:pPr lvl="1"/>
            <a:r>
              <a:rPr lang="en-US" dirty="0" smtClean="0"/>
              <a:t>There are not even many choices of traditional phones. </a:t>
            </a:r>
          </a:p>
          <a:p>
            <a:r>
              <a:rPr lang="en-US" dirty="0" smtClean="0"/>
              <a:t>Similar adoption: Religion, new idea, virus, …</a:t>
            </a:r>
          </a:p>
          <a:p>
            <a:r>
              <a:rPr lang="en-US" dirty="0" smtClean="0"/>
              <a:t>This lecture focuses on </a:t>
            </a:r>
            <a:r>
              <a:rPr lang="en-US" dirty="0" smtClean="0">
                <a:solidFill>
                  <a:srgbClr val="FF0000"/>
                </a:solidFill>
              </a:rPr>
              <a:t>progressive models</a:t>
            </a:r>
            <a:r>
              <a:rPr lang="en-US" dirty="0" smtClean="0"/>
              <a:t>: once a node becomes active, it stays active.</a:t>
            </a:r>
          </a:p>
          <a:p>
            <a:pPr lvl="1"/>
            <a:r>
              <a:rPr lang="en-US" dirty="0" smtClean="0"/>
              <a:t>There are also non-progressive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Social network: a </a:t>
                </a:r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Note that the edges are directed:</a:t>
                </a:r>
              </a:p>
              <a:p>
                <a:pPr lvl="1"/>
                <a:r>
                  <a:rPr lang="en-US" dirty="0" smtClean="0"/>
                  <a:t>How much an </a:t>
                </a:r>
                <a:r>
                  <a:rPr lang="en-US" dirty="0"/>
                  <a:t>individual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influence another </a:t>
                </a:r>
                <a:r>
                  <a:rPr lang="en-US" dirty="0"/>
                  <a:t>individual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generally different than how much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can influence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. --- Just think of stars and fans.</a:t>
                </a:r>
              </a:p>
              <a:p>
                <a:r>
                  <a:rPr lang="en-US" dirty="0" smtClean="0"/>
                  <a:t>We consider the scenario where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diffusion </a:t>
                </a:r>
                <a:r>
                  <a:rPr lang="en-US" dirty="0" smtClean="0"/>
                  <a:t>proceeds in discrete time steps.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has two states: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inactive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lvl="1"/>
                <a:r>
                  <a:rPr lang="en-US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inactive</a:t>
                </a:r>
                <a:r>
                  <a:rPr lang="en-US" dirty="0" smtClean="0"/>
                  <a:t>: the node hasn’t adopted smart phones.</a:t>
                </a: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active</a:t>
                </a:r>
                <a:r>
                  <a:rPr lang="en-US" dirty="0" smtClean="0">
                    <a:cs typeface="Times New Roman" panose="02020603050405020304" pitchFamily="18" charset="0"/>
                  </a:rPr>
                  <a:t>: </a:t>
                </a:r>
                <a:r>
                  <a:rPr lang="en-US" dirty="0"/>
                  <a:t>the node </a:t>
                </a:r>
                <a:r>
                  <a:rPr lang="en-US" dirty="0" smtClean="0"/>
                  <a:t>has adopted </a:t>
                </a:r>
                <a:r>
                  <a:rPr lang="en-US" dirty="0"/>
                  <a:t>smart phones.</a:t>
                </a:r>
              </a:p>
              <a:p>
                <a:r>
                  <a:rPr lang="en-US" dirty="0" smtClean="0"/>
                  <a:t>Start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a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seed set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All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active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influence some of their neighbors, who then become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active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Who are exactly the influenced ones depends on the variant of the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 new active nodes further influence some of their neighbors, and so on,</a:t>
                </a:r>
              </a:p>
              <a:p>
                <a:r>
                  <a:rPr lang="en-US" dirty="0" smtClean="0"/>
                  <a:t>until no more nodes are influenced, reaching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final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“Final active set”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 social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a </a:t>
                </a:r>
                <a:r>
                  <a:rPr lang="en-US" i="1" dirty="0">
                    <a:solidFill>
                      <a:srgbClr val="FF0000"/>
                    </a:solidFill>
                  </a:rPr>
                  <a:t>stochastic diffusion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model </a:t>
                </a:r>
                <a:r>
                  <a:rPr lang="en-US" dirty="0" smtClean="0"/>
                  <a:t>specifies how active </a:t>
                </a:r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is generated, given </a:t>
                </a:r>
                <a:r>
                  <a:rPr lang="en-US" dirty="0"/>
                  <a:t>the initial seed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519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1: 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cascade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(IC</a:t>
                </a:r>
                <a:r>
                  <a:rPr lang="en-US" dirty="0"/>
                  <a:t>) </a:t>
                </a:r>
                <a:r>
                  <a:rPr lang="en-US" dirty="0" smtClean="0"/>
                  <a:t>model.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/>
                  <a:t>an associated </a:t>
                </a:r>
                <a:r>
                  <a:rPr lang="en-US" i="1" dirty="0"/>
                  <a:t>influence </a:t>
                </a:r>
                <a:r>
                  <a:rPr lang="en-US" i="1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</a:t>
                </a:r>
              </a:p>
              <a:p>
                <a:pPr lvl="1"/>
                <a:r>
                  <a:rPr lang="en-US" dirty="0" smtClean="0"/>
                  <a:t>Specifying the </a:t>
                </a:r>
                <a:r>
                  <a:rPr lang="en-US" dirty="0"/>
                  <a:t>extent to which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influence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44487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0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each time 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/>
                  <a:t>,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generated as follows.</a:t>
                </a:r>
              </a:p>
              <a:p>
                <a:pPr lvl="1"/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for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inactive,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becomes active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then put in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of active nodes in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Different edges influence independently.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inactive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if it has many neighbors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: as long as one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successfully influences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becomes active.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7263</TotalTime>
  <Words>842</Words>
  <Application>Microsoft Office PowerPoint</Application>
  <PresentationFormat>On-screen Show (4:3)</PresentationFormat>
  <Paragraphs>248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Location change for the final 2 classes</vt:lpstr>
      <vt:lpstr>Social network</vt:lpstr>
      <vt:lpstr>Motivating examples</vt:lpstr>
      <vt:lpstr>Popular models</vt:lpstr>
      <vt:lpstr>PowerPoint Presentation</vt:lpstr>
      <vt:lpstr>model</vt:lpstr>
      <vt:lpstr>Model 1: IC</vt:lpstr>
      <vt:lpstr>PowerPoint Presentation</vt:lpstr>
      <vt:lpstr>An equivalent model</vt:lpstr>
      <vt:lpstr>PowerPoint Presentation</vt:lpstr>
      <vt:lpstr>Model 2: LT</vt:lpstr>
      <vt:lpstr>PowerPoint Presentation</vt:lpstr>
      <vt:lpstr>PowerPoint Presentation</vt:lpstr>
      <vt:lpstr>PowerPoint Presentation</vt:lpstr>
      <vt:lpstr>Diffusion process in LT model</vt:lpstr>
      <vt:lpstr>An equivalent model: LT’</vt:lpstr>
      <vt:lpstr>PowerPoint Presentation</vt:lpstr>
      <vt:lpstr>PowerPoint Presentation</vt:lpstr>
      <vt:lpstr>task</vt:lpstr>
      <vt:lpstr>Monotonicity </vt:lpstr>
      <vt:lpstr>Submodularity </vt:lpstr>
      <vt:lpstr>PowerPoint Presentation</vt:lpstr>
      <vt:lpstr>PowerPoint Presentation</vt:lpstr>
      <vt:lpstr>PowerPoint Presentation</vt:lpstr>
      <vt:lpstr>Influence maximization</vt:lpstr>
      <vt:lpstr>Bad news: #P-hard</vt:lpstr>
      <vt:lpstr>Good news</vt:lpstr>
      <vt:lpstr>Greedy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everything together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272</cp:revision>
  <dcterms:created xsi:type="dcterms:W3CDTF">1601-01-01T00:00:00Z</dcterms:created>
  <dcterms:modified xsi:type="dcterms:W3CDTF">2015-11-17T14:41:31Z</dcterms:modified>
</cp:coreProperties>
</file>