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2"/>
  </p:notesMasterIdLst>
  <p:sldIdLst>
    <p:sldId id="257" r:id="rId2"/>
    <p:sldId id="271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77" r:id="rId39"/>
    <p:sldId id="298" r:id="rId40"/>
    <p:sldId id="299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 varScale="1">
        <p:scale>
          <a:sx n="40" d="100"/>
          <a:sy n="40" d="100"/>
        </p:scale>
        <p:origin x="528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E24C-6A9B-41F1-BE35-88A97F961AF7}" type="slidenum">
              <a:rPr lang="en-US" altLang="zh-HK" smtClean="0"/>
              <a:pPr/>
              <a:t>15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0935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90097-BEAC-48DE-904E-F9B73A5CD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vrim/Papers/regret-chapte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10: </a:t>
            </a:r>
            <a:r>
              <a:rPr lang="en-US" altLang="zh-HK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Online Learning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(n=5, T=6, </a:t>
            </a:r>
            <a:r>
              <a:rPr lang="el-GR">
                <a:cs typeface="Arial" charset="0"/>
              </a:rPr>
              <a:t>ε</a:t>
            </a:r>
            <a:r>
              <a:rPr lang="en-US" altLang="zh-HK">
                <a:ea typeface="新細明體" charset="-120"/>
                <a:cs typeface="Arial" charset="0"/>
              </a:rPr>
              <a:t> = 1/4</a:t>
            </a:r>
            <a:r>
              <a:rPr lang="en-US" altLang="zh-HK">
                <a:ea typeface="新細明體" charset="-120"/>
              </a:rPr>
              <a:t>)</a:t>
            </a:r>
          </a:p>
        </p:txBody>
      </p:sp>
      <p:graphicFrame>
        <p:nvGraphicFramePr>
          <p:cNvPr id="132337" name="Group 241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153400" cy="3419475"/>
        </p:xfrm>
        <a:graphic>
          <a:graphicData uri="http://schemas.openxmlformats.org/drawingml/2006/table">
            <a:tbl>
              <a:tblPr/>
              <a:tblGrid>
                <a:gridCol w="609600"/>
                <a:gridCol w="1219200"/>
                <a:gridCol w="1219200"/>
                <a:gridCol w="1143000"/>
                <a:gridCol w="1219200"/>
                <a:gridCol w="1143000"/>
                <a:gridCol w="685800"/>
                <a:gridCol w="9144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real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0.3164,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331" name="Rectangle 235"/>
          <p:cNvSpPr>
            <a:spLocks noChangeArrowheads="1"/>
          </p:cNvSpPr>
          <p:nvPr/>
        </p:nvSpPr>
        <p:spPr bwMode="auto">
          <a:xfrm>
            <a:off x="457200" y="5181600"/>
            <a:ext cx="82296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600" dirty="0">
                <a:ea typeface="新細明體" charset="-120"/>
                <a:cs typeface="Arial" charset="0"/>
              </a:rPr>
              <a:t>Numbers: weight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600" dirty="0">
                <a:ea typeface="新細明體" charset="-120"/>
                <a:cs typeface="Arial" charset="0"/>
              </a:rPr>
              <a:t>Arrows: predications. </a:t>
            </a:r>
            <a:r>
              <a:rPr lang="en-US" altLang="zh-HK" sz="2600" dirty="0">
                <a:solidFill>
                  <a:srgbClr val="FF0000"/>
                </a:solidFill>
                <a:ea typeface="新細明體" charset="-120"/>
                <a:cs typeface="Arial" charset="0"/>
              </a:rPr>
              <a:t>Red</a:t>
            </a:r>
            <a:r>
              <a:rPr lang="en-US" altLang="zh-HK" sz="2600" dirty="0">
                <a:ea typeface="新細明體" charset="-120"/>
                <a:cs typeface="Arial" charset="0"/>
              </a:rPr>
              <a:t>: wrong.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097-BEAC-48DE-904E-F9B73A5CD4C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4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𝐿</m:t>
                    </m:r>
                    <m:r>
                      <a:rPr lang="en-US" altLang="zh-HK" i="1" baseline="-25000" dirty="0">
                        <a:latin typeface="Cambria Math"/>
                        <a:ea typeface="新細明體" charset="-120"/>
                        <a:cs typeface="Arial" charset="0"/>
                      </a:rPr>
                      <m:t>𝑅𝑊𝑀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expected loss of our algorithm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𝐿</m:t>
                    </m:r>
                    <m:r>
                      <a:rPr lang="en-US" altLang="zh-HK" i="1" baseline="-25000" dirty="0" err="1">
                        <a:latin typeface="Cambria Math"/>
                        <a:ea typeface="新細明體" charset="-120"/>
                        <a:cs typeface="Arial" charset="0"/>
                      </a:rPr>
                      <m:t>𝑚𝑖𝑛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loss of the best expert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Theorem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  <a:r>
                  <a:rPr lang="en-US" altLang="zh-HK" dirty="0">
                    <a:ea typeface="新細明體" charset="-12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𝜖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&lt;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1/2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the loss on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  <a:cs typeface="Arial" charset="0"/>
                  </a:rPr>
                  <a:t>any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sequence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in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𝑇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satisfies </a:t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</m:sSub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1+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𝑚𝑖𝑛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)/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altLang="zh-HK" i="1" dirty="0" smtClean="0">
                        <a:latin typeface="Cambria Math" panose="02040503050406030204" pitchFamily="18" charset="0"/>
                        <a:ea typeface="新細明體" charset="-120"/>
                        <a:cs typeface="Arial" charset="0"/>
                      </a:rPr>
                      <m:t>𝑛</m:t>
                    </m:r>
                  </m:oMath>
                </a14:m>
                <a:r>
                  <a:rPr lang="en-HK" altLang="zh-HK" dirty="0" smtClean="0">
                    <a:ea typeface="新細明體" charset="-120"/>
                    <a:cs typeface="Arial" charset="0"/>
                  </a:rPr>
                  <a:t>: number of experts. (The more experts, the harder to catch the best one.)</a:t>
                </a:r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5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Proof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Key</a:t>
                </a:r>
                <a:r>
                  <a:rPr lang="en-US" altLang="zh-HK" sz="2600" dirty="0">
                    <a:ea typeface="新細明體" charset="-120"/>
                  </a:rPr>
                  <a:t>: Consider </a:t>
                </a:r>
                <a:r>
                  <a:rPr lang="en-US" altLang="zh-HK" sz="2600" dirty="0" smtClean="0">
                    <a:ea typeface="新細明體" charset="-120"/>
                  </a:rPr>
                  <a:t>the total </a:t>
                </a:r>
                <a:r>
                  <a:rPr lang="en-US" altLang="zh-HK" sz="2600" dirty="0">
                    <a:ea typeface="新細明體" charset="-120"/>
                  </a:rPr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HK" sz="2600" baseline="30000" dirty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 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Fact: </a:t>
                </a:r>
                <a:r>
                  <a:rPr lang="en-US" altLang="zh-HK" sz="2600" dirty="0" smtClean="0">
                    <a:ea typeface="新細明體" charset="-120"/>
                  </a:rPr>
                  <a:t>Any time </a:t>
                </a:r>
                <a:r>
                  <a:rPr lang="en-US" altLang="zh-HK" sz="2600" dirty="0">
                    <a:ea typeface="新細明體" charset="-120"/>
                  </a:rPr>
                  <a:t>our algorithm has significant expected loss, the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total weight drops substantially</a:t>
                </a:r>
                <a:r>
                  <a:rPr lang="en-US" altLang="zh-HK" sz="2600" dirty="0">
                    <a:ea typeface="新細明體" charset="-120"/>
                  </a:rPr>
                  <a:t>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𝑙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sz="2600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if expert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is wrong at step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0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otherwise)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  <m:sup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=(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:</m:t>
                        </m:r>
                        <m:sSubSup>
                          <m:sSub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(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brk m:alnAt="7"/>
                          </m:rP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=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(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)/</m:t>
                    </m:r>
                    <m:sSup>
                      <m:sSup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 </a:t>
                </a:r>
                <a:r>
                  <a:rPr lang="en-US" altLang="zh-HK" sz="2600" smtClean="0">
                    <a:ea typeface="新細明體" charset="-120"/>
                  </a:rPr>
                  <a:t>Two meanings:</a:t>
                </a:r>
                <a:endParaRPr lang="en-US" altLang="zh-HK" sz="2600" dirty="0">
                  <a:ea typeface="新細明體" charset="-120"/>
                </a:endParaRPr>
              </a:p>
              <a:p>
                <a:pPr lvl="1"/>
                <a:r>
                  <a:rPr lang="en-US" altLang="zh-HK" sz="2200" dirty="0" smtClean="0">
                    <a:ea typeface="新細明體" charset="-120"/>
                  </a:rPr>
                  <a:t>The </a:t>
                </a:r>
                <a:r>
                  <a:rPr lang="en-US" altLang="zh-HK" sz="2200" dirty="0">
                    <a:ea typeface="新細明體" charset="-120"/>
                  </a:rPr>
                  <a:t>fraction of the weight on wrong experts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The expected loss of our </a:t>
                </a:r>
                <a:r>
                  <a:rPr lang="en-US" altLang="zh-HK" sz="2200" dirty="0" smtClean="0">
                    <a:ea typeface="新細明體" charset="-120"/>
                  </a:rPr>
                  <a:t>algorithm at step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Note: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+1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HK" sz="2600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600" i="1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(1−</m:t>
                    </m:r>
                    <m:r>
                      <a:rPr lang="en-US" sz="2600" b="0" i="1" dirty="0" smtClean="0">
                        <a:latin typeface="Cambria Math"/>
                        <a:cs typeface="Arial" charset="0"/>
                      </a:rPr>
                      <m:t>𝜖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Arial" charset="0"/>
                      </a:rPr>
                      <m:t>)+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(1−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HK" sz="2600" dirty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 			  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(1–</m:t>
                    </m:r>
                    <m:r>
                      <a:rPr lang="en-US" sz="2600" b="0" i="1" dirty="0" smtClean="0"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Last slide: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+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–</m:t>
                        </m:r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So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+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1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–</m:t>
                    </m:r>
                    <m:r>
                      <a:rPr lang="en-US" altLang="zh-HK" i="1" dirty="0"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 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b="0" dirty="0" smtClean="0">
                    <a:ea typeface="新細明體" charset="-12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−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–</m:t>
                        </m:r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𝑇</m:t>
                                </m:r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–</m:t>
                        </m:r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𝑇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		</m:t>
                    </m:r>
                  </m:oMath>
                </a14:m>
                <a:endParaRPr lang="en-US" altLang="zh-HK" i="1" dirty="0" smtClean="0">
                  <a:latin typeface="Cambria Math"/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 …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–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 …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–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0066FF"/>
                  </a:solidFill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On the other hand,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+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HK" b="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</m:t>
                                </m:r>
                                <m:r>
                                  <a:rPr lang="en-US" altLang="zh-HK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  <m:r>
                                  <a:rPr lang="en-US" altLang="zh-HK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func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𝜖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(</m:t>
                            </m:r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)</m:t>
                            </m:r>
                          </m:sup>
                        </m:sSubSup>
                      </m:sup>
                    </m:sSup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So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𝜖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(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)</m:t>
                            </m:r>
                          </m:sup>
                        </m:sSubSup>
                      </m:sup>
                    </m:sSup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)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…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1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𝑇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Note: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𝑚𝑖𝑛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is the loss of the best expert.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1">
                <a:blip r:embed="rId2"/>
                <a:stretch>
                  <a:fillRect l="-296" t="-2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595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7813"/>
                <a:ext cx="8229600" cy="11398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1−</m:t>
                              </m:r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sSubSup>
                            <m:sSubSupPr>
                              <m:ctrlP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</m:t>
                              </m:r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bSup>
                        </m:sup>
                      </m:sSup>
                      <m:r>
                        <a:rPr lang="el-GR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ctrlP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(1−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𝜖</m:t>
                      </m:r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(1)</m:t>
                          </m:r>
                        </m:sup>
                      </m:sSup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Arial" charset="0"/>
                        </a:rPr>
                        <m:t>…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(1−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𝜖</m:t>
                      </m:r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𝑇</m:t>
                          </m:r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)</m:t>
                          </m:r>
                        </m:sup>
                      </m:sSup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altLang="zh-HK" sz="2800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59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229600" cy="1139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𝑊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(1)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(1)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 1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∀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𝑖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Take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log: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r>
                  <a:rPr lang="en-US" altLang="zh-HK" sz="1900" dirty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sz="1900" dirty="0">
                    <a:ea typeface="新細明體" charset="-120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𝑚𝑖𝑛</m:t>
                        </m:r>
                      </m:sub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</m:e>
                        </m:d>
                      </m:sup>
                    </m:sSubSup>
                    <m:r>
                      <m:rPr>
                        <m:sty m:val="p"/>
                      </m:rPr>
                      <a:rPr lang="en-US" altLang="zh-HK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Arial" charset="0"/>
                          </a:rPr>
                          <m:t>𝜖</m:t>
                        </m:r>
                      </m:e>
                    </m:d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HK" i="1" dirty="0" err="1"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=1,…,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⁡(1−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(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𝑡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=1,…,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	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 ∵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1−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−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zh-HK" i="1" dirty="0" smtClean="0">
                    <a:latin typeface="Cambria Math"/>
                    <a:ea typeface="新細明體" charset="-120"/>
                    <a:cs typeface="Arial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err="1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−</m:t>
                    </m:r>
                    <m:r>
                      <a:rPr lang="en-US" altLang="zh-HK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𝜖</m:t>
                    </m:r>
                    <m:sSubSup>
                      <m:sSubSup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  <m:sup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bSup>
                    <m:r>
                      <a:rPr lang="en-US" altLang="zh-HK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               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∵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=1,…,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is the loss of our algorithm.</a:t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endParaRPr lang="en-US" altLang="zh-HK" sz="1500" dirty="0" smtClean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  <a:cs typeface="Arial" charset="0"/>
                  </a:rPr>
                  <a:t>Rearranging the inequality and using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endParaRPr lang="en-US" altLang="zh-HK" sz="1300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–</m:t>
                      </m:r>
                      <m:func>
                        <m:func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i="0" dirty="0" err="1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HK" i="1" dirty="0">
                                  <a:latin typeface="Cambria Math" panose="02040503050406030204" pitchFamily="18" charset="0"/>
                                  <a:ea typeface="新細明體" charset="-12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1−</m:t>
                              </m:r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l-GR" i="1" dirty="0">
                          <a:latin typeface="Cambria Math"/>
                          <a:cs typeface="Arial" charset="0"/>
                        </a:rPr>
                        <m:t>≤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𝑧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,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 </m:t>
                      </m:r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    </m:t>
                      </m:r>
                      <m:r>
                        <a:rPr lang="en-US" altLang="zh-HK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0</m:t>
                      </m:r>
                      <m:r>
                        <a:rPr lang="el-GR" i="1" dirty="0">
                          <a:latin typeface="Cambria Math"/>
                          <a:cs typeface="Arial" charset="0"/>
                        </a:rPr>
                        <m:t>≤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𝑧</m:t>
                      </m:r>
                      <m:r>
                        <a:rPr lang="el-GR" i="1" dirty="0">
                          <a:latin typeface="Cambria Math"/>
                          <a:cs typeface="Arial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/>
                          <a:cs typeface="Arial" charset="0"/>
                        </a:rPr>
                        <m:t>1/2</m:t>
                      </m:r>
                    </m:oMath>
                  </m:oMathPara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we get the inequality in the theorem.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</m:sSub>
                    <m:r>
                      <a:rPr lang="el-GR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1+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𝑚𝑖𝑛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)/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259" t="-25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7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The </a:t>
                </a:r>
                <a:r>
                  <a:rPr lang="en-US" altLang="zh-HK" sz="2600" dirty="0">
                    <a:ea typeface="新細明體" charset="-120"/>
                  </a:rPr>
                  <a:t>case that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is unknown.</a:t>
                </a:r>
              </a:p>
              <a:p>
                <a:r>
                  <a:rPr lang="en-US" altLang="zh-HK" sz="2600" dirty="0" smtClean="0">
                    <a:ea typeface="新細明體" charset="-120"/>
                  </a:rPr>
                  <a:t>The </a:t>
                </a:r>
                <a:r>
                  <a:rPr lang="en-US" altLang="zh-HK" sz="2600" dirty="0">
                    <a:ea typeface="新細明體" charset="-120"/>
                  </a:rPr>
                  <a:t>case that loss is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1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]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1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 smtClean="0">
                    <a:ea typeface="新細明體" charset="-120"/>
                  </a:rPr>
                  <a:t>References: </a:t>
                </a:r>
              </a:p>
              <a:p>
                <a:pPr lvl="1"/>
                <a:r>
                  <a:rPr lang="en-US" altLang="zh-HK" sz="2200" b="1" dirty="0">
                    <a:ea typeface="新細明體" charset="-120"/>
                  </a:rPr>
                  <a:t>The Multiplicative Weights Update Method: a Meta-Algorithm and </a:t>
                </a:r>
                <a:r>
                  <a:rPr lang="en-US" altLang="zh-HK" sz="2200" b="1" dirty="0" smtClean="0">
                    <a:ea typeface="新細明體" charset="-120"/>
                  </a:rPr>
                  <a:t>Applications</a:t>
                </a:r>
                <a:r>
                  <a:rPr lang="en-US" altLang="zh-HK" sz="2200" dirty="0" smtClean="0">
                    <a:ea typeface="新細明體" charset="-120"/>
                  </a:rPr>
                  <a:t>, Sanjeev </a:t>
                </a:r>
                <a:r>
                  <a:rPr lang="en-US" altLang="zh-HK" sz="2200" dirty="0">
                    <a:ea typeface="新細明體" charset="-120"/>
                  </a:rPr>
                  <a:t>Arora, </a:t>
                </a:r>
                <a:r>
                  <a:rPr lang="en-US" altLang="zh-HK" sz="2200" dirty="0" err="1">
                    <a:ea typeface="新細明體" charset="-120"/>
                  </a:rPr>
                  <a:t>Elad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 err="1">
                    <a:ea typeface="新細明體" charset="-120"/>
                  </a:rPr>
                  <a:t>Hazan</a:t>
                </a:r>
                <a:r>
                  <a:rPr lang="en-US" altLang="zh-HK" sz="2200" dirty="0">
                    <a:ea typeface="新細明體" charset="-120"/>
                  </a:rPr>
                  <a:t>, and </a:t>
                </a:r>
                <a:r>
                  <a:rPr lang="en-US" altLang="zh-HK" sz="2200" dirty="0" err="1">
                    <a:ea typeface="新細明體" charset="-120"/>
                  </a:rPr>
                  <a:t>Satyen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 smtClean="0">
                    <a:ea typeface="新細明體" charset="-120"/>
                  </a:rPr>
                  <a:t>Kale, Theory of Computing, Volume 8, </a:t>
                </a:r>
                <a:r>
                  <a:rPr lang="en-US" altLang="zh-HK" sz="2200" dirty="0" smtClean="0"/>
                  <a:t>Article </a:t>
                </a:r>
                <a:r>
                  <a:rPr lang="en-US" altLang="zh-HK" sz="2200" dirty="0"/>
                  <a:t>6 pp. </a:t>
                </a:r>
                <a:r>
                  <a:rPr lang="en-US" altLang="zh-HK" sz="2200" dirty="0" smtClean="0"/>
                  <a:t>121-164, </a:t>
                </a:r>
                <a:r>
                  <a:rPr lang="en-US" altLang="zh-HK" sz="2200" dirty="0" smtClean="0">
                    <a:ea typeface="新細明體" charset="-120"/>
                  </a:rPr>
                  <a:t>2012.</a:t>
                </a:r>
              </a:p>
              <a:p>
                <a:pPr lvl="1"/>
                <a:r>
                  <a:rPr lang="en-US" altLang="zh-HK" sz="2200" dirty="0" smtClean="0">
                    <a:ea typeface="新細明體" charset="-120"/>
                  </a:rPr>
                  <a:t>Chapter 4 of </a:t>
                </a:r>
                <a:r>
                  <a:rPr lang="en-US" altLang="zh-HK" sz="2200" i="1" dirty="0" smtClean="0">
                    <a:ea typeface="新細明體" charset="-120"/>
                  </a:rPr>
                  <a:t>Algorithmic Game Theory</a:t>
                </a:r>
                <a:r>
                  <a:rPr lang="en-US" altLang="zh-HK" sz="2200" dirty="0" smtClean="0">
                    <a:ea typeface="新細明體" charset="-120"/>
                  </a:rPr>
                  <a:t>, available at </a:t>
                </a:r>
                <a:r>
                  <a:rPr lang="en-US" altLang="zh-HK" sz="2200" dirty="0" smtClean="0">
                    <a:ea typeface="新細明體" charset="-120"/>
                    <a:hlinkClick r:id="rId3"/>
                  </a:rPr>
                  <a:t>http://www.cs.cmu.edu/~avrim/Papers/regret-chapter.pdf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:endParaRPr lang="en-US" altLang="zh-HK" sz="22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296" t="-1211" r="-12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1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0" hangingPunct="0">
              <a:spcBef>
                <a:spcPct val="30000"/>
              </a:spcBef>
              <a:defRPr/>
            </a:pPr>
            <a:r>
              <a:rPr lang="en-HK" dirty="0" smtClean="0"/>
              <a:t>Problem 2: </a:t>
            </a:r>
            <a:r>
              <a:rPr lang="en-HK" dirty="0"/>
              <a:t>Multi-armed Bandit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9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One-armed bandit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30725"/>
          </a:xfrm>
        </p:spPr>
        <p:txBody>
          <a:bodyPr/>
          <a:lstStyle/>
          <a:p>
            <a:r>
              <a:rPr lang="en-HK" dirty="0" smtClean="0">
                <a:solidFill>
                  <a:srgbClr val="FF0000"/>
                </a:solidFill>
              </a:rPr>
              <a:t>Bandit</a:t>
            </a:r>
            <a:r>
              <a:rPr lang="en-HK" dirty="0" smtClean="0"/>
              <a:t>: </a:t>
            </a:r>
            <a:r>
              <a:rPr lang="en-US" dirty="0"/>
              <a:t>a robber or outlaw belonging to a gang and typically operating in an isolated or lawless area</a:t>
            </a:r>
            <a:r>
              <a:rPr lang="en-US" dirty="0" smtClean="0"/>
              <a:t>.</a:t>
            </a:r>
          </a:p>
          <a:p>
            <a:endParaRPr lang="en-HK" dirty="0" smtClean="0"/>
          </a:p>
          <a:p>
            <a:r>
              <a:rPr lang="en-HK" dirty="0" smtClean="0"/>
              <a:t>One-armed bandit: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026" name="Picture 2" descr="http://ep.yimg.com/ca/I/yhst-14906249639620_2266_133572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981200"/>
            <a:ext cx="2581274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Multi-armed bandit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153400" cy="1254125"/>
          </a:xfrm>
        </p:spPr>
        <p:txBody>
          <a:bodyPr/>
          <a:lstStyle/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Which machine to play?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 descr="http://img1.netky.sk/Dochodca-vyhral-na-automatoch-prepadli-ho-dve-zeny?imageId=1466789&amp;width=410&amp;height=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27" y="1219200"/>
            <a:ext cx="550997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Formal model</a:t>
            </a:r>
            <a:endParaRPr lang="en-H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525962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HK" sz="39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sz="3900" dirty="0" smtClean="0"/>
                  <a:t> “arms”, each with a fixed but </a:t>
                </a:r>
                <a:r>
                  <a:rPr lang="en-HK" sz="3900" dirty="0" smtClean="0">
                    <a:solidFill>
                      <a:srgbClr val="FF0000"/>
                    </a:solidFill>
                  </a:rPr>
                  <a:t>unknown </a:t>
                </a:r>
                <a:r>
                  <a:rPr lang="en-HK" sz="3900" dirty="0" smtClean="0"/>
                  <a:t>distribution of reward.</a:t>
                </a:r>
              </a:p>
              <a:p>
                <a:pPr lvl="1"/>
                <a:r>
                  <a:rPr lang="en-HK" sz="3400" dirty="0" smtClean="0"/>
                  <a:t>Assume for simplicity that reward is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HK" sz="3400" dirty="0" smtClean="0"/>
                  <a:t>.</a:t>
                </a:r>
              </a:p>
              <a:p>
                <a:r>
                  <a:rPr lang="en-HK" sz="3800" dirty="0" smtClean="0"/>
                  <a:t>In particular, the expectation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sz="3800" dirty="0" smtClean="0"/>
                  <a:t> of machine </a:t>
                </a:r>
                <a14:m>
                  <m:oMath xmlns:m="http://schemas.openxmlformats.org/officeDocument/2006/math">
                    <m:r>
                      <a:rPr lang="en-HK" sz="3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sz="3800" dirty="0" smtClean="0"/>
                  <a:t>’s reward, is unknown.</a:t>
                </a:r>
              </a:p>
              <a:p>
                <a:pPr lvl="1"/>
                <a:r>
                  <a:rPr lang="en-HK" sz="3200" dirty="0" smtClean="0"/>
                  <a:t>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sz="3200" dirty="0" smtClean="0"/>
                  <a:t>’s are known, then the task is easy: just pick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HK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sz="3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HK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HK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HK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HK" sz="3200" dirty="0" smtClean="0"/>
                  <a:t>.</a:t>
                </a:r>
              </a:p>
              <a:p>
                <a:r>
                  <a:rPr lang="en-HK" sz="3600" dirty="0" smtClean="0"/>
                  <a:t>Unfortunately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sz="3600" dirty="0" smtClean="0"/>
                  <a:t>’s are unknown, thus we face the question of </a:t>
                </a:r>
                <a:r>
                  <a:rPr lang="en-HK" sz="3600" dirty="0" smtClean="0">
                    <a:solidFill>
                      <a:srgbClr val="FF0000"/>
                    </a:solidFill>
                  </a:rPr>
                  <a:t>which</a:t>
                </a:r>
                <a:r>
                  <a:rPr lang="en-HK" sz="3600" dirty="0" smtClean="0"/>
                  <a:t> arm to pull.</a:t>
                </a:r>
                <a:endParaRPr lang="en-HK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525962"/>
              </a:xfrm>
              <a:blipFill rotWithShape="0">
                <a:blip r:embed="rId2"/>
                <a:stretch>
                  <a:fillRect l="-667" t="-2965" r="-2741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Location change for the final 2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Nov 17</a:t>
            </a:r>
            <a:r>
              <a:rPr lang="en-US" dirty="0" smtClean="0"/>
              <a:t>: YIA 404 </a:t>
            </a:r>
            <a:r>
              <a:rPr lang="en-US" dirty="0"/>
              <a:t>(</a:t>
            </a:r>
            <a:r>
              <a:rPr lang="en-US" dirty="0" err="1"/>
              <a:t>Yasumoto</a:t>
            </a:r>
            <a:r>
              <a:rPr lang="en-US" dirty="0"/>
              <a:t> International Academic Park </a:t>
            </a:r>
            <a:r>
              <a:rPr lang="zh-CN" altLang="en-US" dirty="0"/>
              <a:t>康本國際學術園</a:t>
            </a:r>
            <a:r>
              <a:rPr lang="en-US" altLang="zh-CN" dirty="0" smtClean="0"/>
              <a:t>)</a:t>
            </a:r>
          </a:p>
          <a:p>
            <a:endParaRPr lang="en-HK" dirty="0" smtClean="0"/>
          </a:p>
          <a:p>
            <a:r>
              <a:rPr lang="en-HK" dirty="0" smtClean="0"/>
              <a:t>Nov 24: No class.</a:t>
            </a:r>
          </a:p>
          <a:p>
            <a:pPr lvl="1"/>
            <a:r>
              <a:rPr lang="en-HK" dirty="0" smtClean="0"/>
              <a:t>Conference leave.</a:t>
            </a:r>
          </a:p>
          <a:p>
            <a:endParaRPr lang="en-HK" smtClean="0"/>
          </a:p>
          <a:p>
            <a:r>
              <a:rPr lang="en-HK" smtClean="0"/>
              <a:t>Dec </a:t>
            </a:r>
            <a:r>
              <a:rPr lang="en-HK" dirty="0" smtClean="0"/>
              <a:t>1: </a:t>
            </a:r>
            <a:r>
              <a:rPr lang="en-US" dirty="0" smtClean="0"/>
              <a:t>YIA 508 </a:t>
            </a:r>
            <a:r>
              <a:rPr lang="en-US" dirty="0"/>
              <a:t>(</a:t>
            </a:r>
            <a:r>
              <a:rPr lang="en-US" dirty="0" err="1"/>
              <a:t>Yasumoto</a:t>
            </a:r>
            <a:r>
              <a:rPr lang="en-US" dirty="0"/>
              <a:t> International Academic Park </a:t>
            </a:r>
            <a:r>
              <a:rPr lang="zh-CN" altLang="en-US" dirty="0"/>
              <a:t>康本國際學術園</a:t>
            </a:r>
            <a:r>
              <a:rPr lang="en-US" altLang="zh-CN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Operation, feedback and reward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sz="3900" dirty="0"/>
                  <a:t>At each </a:t>
                </a:r>
                <a:r>
                  <a:rPr lang="en-HK" sz="3900" dirty="0" smtClean="0"/>
                  <a:t>time step </a:t>
                </a:r>
                <a14:m>
                  <m:oMath xmlns:m="http://schemas.openxmlformats.org/officeDocument/2006/math">
                    <m:r>
                      <a:rPr lang="en-HK" sz="39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HK" sz="3900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HK" sz="39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HK" sz="3900" dirty="0"/>
                  <a:t>: </a:t>
                </a:r>
              </a:p>
              <a:p>
                <a:pPr lvl="1"/>
                <a:r>
                  <a:rPr lang="en-HK" sz="3500" dirty="0"/>
                  <a:t>each machine </a:t>
                </a:r>
                <a14:m>
                  <m:oMath xmlns:m="http://schemas.openxmlformats.org/officeDocument/2006/math">
                    <m:r>
                      <a:rPr lang="en-HK" sz="35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sz="3500" dirty="0"/>
                  <a:t> has a random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5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3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3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3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HK" sz="35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HK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sz="2800" dirty="0"/>
                  <a:t>, independent of the past.  </a:t>
                </a:r>
              </a:p>
              <a:p>
                <a:pPr lvl="1"/>
                <a:r>
                  <a:rPr lang="en-HK" sz="3500" dirty="0"/>
                  <a:t>we pick a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5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HK" sz="35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HK" sz="3500" dirty="0"/>
                  <a:t>, and get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HK" sz="3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3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HK" sz="3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HK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HK" sz="3500" dirty="0" smtClean="0"/>
                  <a:t>.</a:t>
                </a:r>
              </a:p>
              <a:p>
                <a:pPr lvl="1"/>
                <a:r>
                  <a:rPr lang="en-HK" sz="3500" dirty="0" smtClean="0"/>
                  <a:t>we don’t see other machines’ rewards.</a:t>
                </a:r>
                <a:endParaRPr lang="en-HK" sz="35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3769" r="-2815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3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Formal model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5259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HK" dirty="0" smtClean="0"/>
                  <a:t>Over the time period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HK" dirty="0" smtClean="0"/>
                  <a:t>, we get the total reward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If we had known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’s, we would just have selected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HK" dirty="0" smtClean="0"/>
                  <a:t> at each time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HK" dirty="0" smtClean="0"/>
                  <a:t>, which has expected total reward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limLow>
                      <m:limLow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Our “regret”: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limLow>
                      <m:limLow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ctrlPr>
                          <a:rPr lang="en-HK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HK" dirty="0" smtClean="0"/>
                  <a:t>.</a:t>
                </a:r>
              </a:p>
              <a:p>
                <a:endParaRPr lang="en-HK" dirty="0" smtClean="0"/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How small can this regret be?</a:t>
                </a:r>
                <a:endParaRPr lang="en-HK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525962"/>
              </a:xfrm>
              <a:blipFill rotWithShape="1">
                <a:blip r:embed="rId2"/>
                <a:stretch>
                  <a:fillRect l="-593" t="-283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09441" y="4840069"/>
            <a:ext cx="122475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0070C0"/>
                </a:solidFill>
              </a:rPr>
              <a:t>our reward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8641" y="4840069"/>
            <a:ext cx="229332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HK" dirty="0">
                <a:solidFill>
                  <a:srgbClr val="FF0000"/>
                </a:solidFill>
              </a:rPr>
              <a:t>best machine’s </a:t>
            </a:r>
            <a:r>
              <a:rPr lang="en-HK" dirty="0" smtClean="0">
                <a:solidFill>
                  <a:srgbClr val="FF0000"/>
                </a:solidFill>
              </a:rPr>
              <a:t>reward</a:t>
            </a:r>
            <a:br>
              <a:rPr lang="en-HK" dirty="0" smtClean="0">
                <a:solidFill>
                  <a:srgbClr val="FF0000"/>
                </a:solidFill>
              </a:rPr>
            </a:br>
            <a:r>
              <a:rPr lang="en-HK" dirty="0" smtClean="0">
                <a:solidFill>
                  <a:srgbClr val="FF0000"/>
                </a:solidFill>
              </a:rPr>
              <a:t>(in expectation)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vs. exploitation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Exploration</a:t>
            </a:r>
            <a:r>
              <a:rPr lang="en-US" dirty="0" smtClean="0"/>
              <a:t>: to find the best.</a:t>
            </a:r>
          </a:p>
          <a:p>
            <a:pPr lvl="1"/>
            <a:r>
              <a:rPr lang="en-US" dirty="0" smtClean="0"/>
              <a:t>Overhead: big loss when trying the bad arms.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Exploitation</a:t>
            </a:r>
            <a:r>
              <a:rPr lang="en-US" dirty="0" smtClean="0"/>
              <a:t>: to exploit what we’ve discovered</a:t>
            </a:r>
          </a:p>
          <a:p>
            <a:pPr lvl="1"/>
            <a:r>
              <a:rPr lang="en-US" dirty="0" smtClean="0"/>
              <a:t>weakness: there may be better ones that we haven’t explored and identified.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With the fixed budget, how to balance the exploration and exploitation, so that the total loss is small?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1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ideas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 does the loss come from? 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small</a:t>
                </a:r>
                <a:r>
                  <a:rPr lang="en-US" dirty="0" smtClean="0"/>
                  <a:t>, trying this arm too many times makes a big loss.</a:t>
                </a:r>
              </a:p>
              <a:p>
                <a:pPr lvl="1"/>
                <a:r>
                  <a:rPr lang="en-US" dirty="0" smtClean="0"/>
                  <a:t>So we should try it less if we find the previous samples from it are bad.</a:t>
                </a:r>
              </a:p>
              <a:p>
                <a:r>
                  <a:rPr lang="en-US" dirty="0" smtClean="0"/>
                  <a:t>But how to know whether an arm is good?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more we try an arm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 the more information we get about its distribution. </a:t>
                </a:r>
              </a:p>
              <a:p>
                <a:pPr lvl="1"/>
                <a:r>
                  <a:rPr lang="en-US" dirty="0"/>
                  <a:t>In particular, the better estimate to its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4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and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So we want to estimate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precisely, and at the same time, don’t try bad arms too often.</a:t>
                </a:r>
              </a:p>
              <a:p>
                <a:r>
                  <a:rPr lang="en-US" dirty="0" smtClean="0"/>
                  <a:t>These are two competing tasks.</a:t>
                </a:r>
              </a:p>
              <a:p>
                <a:pPr lvl="1"/>
                <a:r>
                  <a:rPr lang="en-US" dirty="0"/>
                  <a:t>Exploration vs. exploitation dilemma</a:t>
                </a:r>
              </a:p>
              <a:p>
                <a:r>
                  <a:rPr lang="en-US" dirty="0" smtClean="0"/>
                  <a:t>Rough idea: we try an arm if </a:t>
                </a:r>
              </a:p>
              <a:p>
                <a:pPr lvl="1"/>
                <a:r>
                  <a:rPr lang="en-US" dirty="0" smtClean="0"/>
                  <a:t>either we haven’t tried it often enough</a:t>
                </a:r>
              </a:p>
              <a:p>
                <a:pPr lvl="1"/>
                <a:r>
                  <a:rPr lang="en-US" dirty="0" smtClean="0"/>
                  <a:t>or our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so far looks good</a:t>
                </a:r>
              </a:p>
              <a:p>
                <a:r>
                  <a:rPr lang="en-US" dirty="0" smtClean="0"/>
                  <a:t>Next: an algorithm implementing this idea quantitatively.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Confidence Bound (UCB)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  <a:ln>
                <a:noFill/>
              </a:ln>
            </p:spPr>
            <p:txBody>
              <a:bodyPr/>
              <a:lstStyle/>
              <a:p>
                <a:r>
                  <a:rPr lang="en-US" dirty="0" smtClean="0"/>
                  <a:t>Pull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arms once.</a:t>
                </a:r>
              </a:p>
              <a:p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,…,</m:t>
                    </m:r>
                    <m:r>
                      <a:rPr lang="en-US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Pull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that maximizes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, where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: the average reward obtained from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so far,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number of times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has been played in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rounds,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95600" y="5219700"/>
            <a:ext cx="441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83737" y="5437654"/>
                <a:ext cx="44332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737" y="5437654"/>
                <a:ext cx="443326" cy="391646"/>
              </a:xfrm>
              <a:prstGeom prst="rect">
                <a:avLst/>
              </a:prstGeom>
              <a:blipFill rotWithShape="1">
                <a:blip r:embed="rId3"/>
                <a:stretch>
                  <a:fillRect r="-137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5105400" y="51435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358640" y="5029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                  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4000" y="5185301"/>
                <a:ext cx="138852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85301"/>
                <a:ext cx="1388522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2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sz="2800" dirty="0" smtClean="0"/>
                  <a:t>Recall: </a:t>
                </a:r>
                <a:r>
                  <a:rPr lang="en-HK" sz="2800" dirty="0"/>
                  <a:t>Regret</a:t>
                </a:r>
                <a14:m>
                  <m:oMath xmlns:m="http://schemas.openxmlformats.org/officeDocument/2006/math">
                    <m:r>
                      <a:rPr lang="en-HK" sz="2800" i="1" dirty="0">
                        <a:latin typeface="Cambria Math"/>
                      </a:rPr>
                      <m:t> =</m:t>
                    </m:r>
                    <m:r>
                      <a:rPr lang="en-HK" sz="28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HK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HK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HK" sz="28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HK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HK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HK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, </a:t>
                </a:r>
              </a:p>
              <a:p>
                <a:pPr lvl="1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HK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sSub>
                      <m:sSubPr>
                        <m:ctrlP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the expected loss of pulling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once.</a:t>
                </a:r>
              </a:p>
              <a:p>
                <a:pPr lvl="1"/>
                <a:r>
                  <a:rPr lang="en-US" dirty="0" smtClean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(how long we play). Think of it as a constant.</a:t>
                </a:r>
              </a:p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each distribution of reward has support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i="1" dirty="0" smtClean="0"/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regret of the UCB algorithm is at most 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∈[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8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each distribution of reward has support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[0,1]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regret of the UCB algorithm is at most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∈[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loss grows very slowly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Only logarithmically.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each distribution of reward has support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[0,1]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regret of the UCB algorithm is at most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∈[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We will show that for each suboptimal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the expected number of times being pulled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thus the overall loss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∈[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  <a:blipFill rotWithShape="1">
                <a:blip r:embed="rId2"/>
                <a:stretch>
                  <a:fillRect l="-593" t="-266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1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/>
                  <a:t>number of times arm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has been </a:t>
                </a:r>
                <a:r>
                  <a:rPr lang="en-US" dirty="0" smtClean="0"/>
                  <a:t>played by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expected regret after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			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&lt;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1" i="0" dirty="0" smtClean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b="0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one-time regret.</a:t>
                </a:r>
              </a:p>
              <a:p>
                <a:r>
                  <a:rPr lang="en-US" dirty="0" smtClean="0"/>
                  <a:t>So it’s enough to bound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 smtClean="0"/>
              <a:t>Problem 1: Experts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3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0" dirty="0" smtClean="0"/>
                  <a:t>For an event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b="0" dirty="0" smtClean="0"/>
                  <a:t>, we will 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𝕀</m:t>
                    </m:r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 to denote the indicator function.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𝑎𝑝𝑝𝑒𝑛𝑠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𝑑𝑜𝑒𝑠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𝑎𝑝𝑝𝑒𝑛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latin typeface="Cambria Math"/>
                      </a:rPr>
                      <m:t>𝑇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𝕀</m:t>
                        </m:r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HK" sz="28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HK" sz="24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HK" sz="2400" dirty="0" smtClean="0"/>
                  <a:t>: we </a:t>
                </a:r>
                <a:r>
                  <a:rPr lang="en-US" sz="2400" dirty="0" smtClean="0"/>
                  <a:t>pulled each arm once at the beginning.</a:t>
                </a:r>
                <a:endParaRPr lang="en-US" sz="2400" dirty="0"/>
              </a:p>
              <a:p>
                <a:r>
                  <a:rPr lang="en-US" sz="2800" dirty="0" smtClean="0">
                    <a:ea typeface="Cambria Math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sz="2800" dirty="0" smtClean="0">
                    <a:ea typeface="Cambria Math"/>
                  </a:rPr>
                  <a:t> (a parameter to be fixed later), considering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sz="2800" dirty="0" smtClean="0">
                    <a:ea typeface="Cambria Math"/>
                  </a:rPr>
                  <a:t>, we have </a:t>
                </a:r>
                <a:br>
                  <a:rPr lang="en-US" sz="2800" dirty="0" smtClean="0"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ℓ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𝕀</m:t>
                    </m:r>
                    <m:r>
                      <a:rPr lang="en-US" sz="28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ℓ</m:t>
                    </m:r>
                    <m:r>
                      <a:rPr lang="en-US" sz="2800" i="1">
                        <a:latin typeface="Cambria Math"/>
                      </a:rPr>
                      <m:t>]</m:t>
                    </m:r>
                  </m:oMath>
                </a14:m>
                <a:endParaRPr lang="en-HK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Note that in the algorithm, we pick whichever arm has the maximum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−1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So if we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−1)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−1)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−1)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−1)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: the </a:t>
                </a:r>
                <a:r>
                  <a:rPr lang="en-US" sz="2800" dirty="0"/>
                  <a:t>random award arm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gives at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HK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/>
                          </a:rPr>
                          <m:t>𝑡</m:t>
                        </m:r>
                        <m:r>
                          <a:rPr lang="en-US" sz="28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lvl="2"/>
                <a:r>
                  <a:rPr lang="en-US" sz="2400" dirty="0"/>
                  <a:t>The average award obtained from </a:t>
                </a:r>
                <a:r>
                  <a:rPr lang="en-US" sz="2400" dirty="0" smtClean="0"/>
                  <a:t>the first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samples of arm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≝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func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800" dirty="0" smtClean="0">
                    <a:ea typeface="Cambria Math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≥ℓ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≥ℓ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" t="-2692" b="-2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For the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−1)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−1,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−1)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−1)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−1,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dirty="0" smtClean="0"/>
                  <a:t>, we don’t know 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how many 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have been pulled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So let’s use union bound: The above inequality 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ℓ,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i="1" dirty="0" smtClean="0">
                    <a:latin typeface="Cambria Math"/>
                  </a:rPr>
                  <a:t/>
                </a:r>
                <a:br>
                  <a:rPr lang="en-US" sz="32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32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−1,</m:t>
                                    </m:r>
                                    <m:sSub>
                                      <m:sSubPr>
                                        <m:ctrlPr>
                                          <a:rPr lang="en-US" sz="32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32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0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 smtClean="0"/>
                  <a:t>In summary, we have (roughly) the following.</a:t>
                </a:r>
                <a:r>
                  <a:rPr lang="en-US" sz="2800" i="1" dirty="0" smtClean="0">
                    <a:latin typeface="Cambria Math"/>
                  </a:rPr>
                  <a:t/>
                </a:r>
                <a:br>
                  <a:rPr lang="en-US" sz="28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ℓ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28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28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8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2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800" dirty="0" smtClean="0"/>
                  <a:t>Note that the event needs at least one of the following three to hold.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Otherwise, we’d have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3200" i="1" dirty="0" smtClean="0">
                    <a:solidFill>
                      <a:srgbClr val="FF0000"/>
                    </a:solidFill>
                    <a:latin typeface="Cambria Math"/>
                  </a:rPr>
                </a:br>
                <a:r>
                  <a:rPr lang="en-US" sz="2800" i="1" dirty="0" smtClean="0">
                    <a:solidFill>
                      <a:srgbClr val="FF0000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  <a:latin typeface="Cambria Math"/>
                  </a:rPr>
                  <a:t> 	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by 1)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i="1" dirty="0" smtClean="0">
                    <a:latin typeface="Cambria Math"/>
                  </a:rPr>
                  <a:t> 		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by </a:t>
                </a:r>
                <a:r>
                  <a:rPr lang="en-US" sz="2400" dirty="0" smtClean="0"/>
                  <a:t>3)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i="1" dirty="0" smtClean="0">
                    <a:latin typeface="Cambria Math"/>
                  </a:rPr>
                  <a:t> 		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by </a:t>
                </a:r>
                <a:r>
                  <a:rPr lang="en-US" sz="2400" dirty="0" smtClean="0"/>
                  <a:t>2)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too small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/>
                  <a:t>The estimate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is too </a:t>
                </a:r>
                <a:r>
                  <a:rPr lang="en-US" sz="2400" dirty="0" smtClean="0"/>
                  <a:t>large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The two expectations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0" i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very close.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dirty="0" smtClean="0"/>
                  <a:t>Third one is simply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false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func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Indeed,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r>
                  <a:rPr lang="en-US" b="0" i="1" dirty="0" smtClean="0">
                    <a:latin typeface="Cambria Math"/>
                  </a:rPr>
                  <a:t>			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Thus one of the first two must happen.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But the </a:t>
                </a:r>
                <a:r>
                  <a:rPr lang="en-US" sz="2800" dirty="0"/>
                  <a:t>first two events are very </a:t>
                </a:r>
                <a:r>
                  <a:rPr lang="en-US" sz="2800" dirty="0" smtClean="0"/>
                  <a:t>unlikely. </a:t>
                </a:r>
              </a:p>
              <a:p>
                <a:r>
                  <a:rPr lang="en-US" sz="2800" dirty="0" smtClean="0"/>
                  <a:t>Recall </a:t>
                </a:r>
                <a:r>
                  <a:rPr lang="en-US" sz="2800" dirty="0" err="1"/>
                  <a:t>Chernoff-Hoeffding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are independent random variables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sz="2800" dirty="0" smtClean="0"/>
                  <a:t> with the same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8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. Then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 smtClean="0"/>
                  <a:t>.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Plugging the parameters in, we can see that both event happen </a:t>
                </a:r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Thus overall </a:t>
                </a:r>
                <a:r>
                  <a:rPr lang="en-HK" sz="2800" b="0" i="0" dirty="0" smtClean="0">
                    <a:latin typeface="Cambria Math"/>
                  </a:rPr>
                  <a:t/>
                </a:r>
                <a:br>
                  <a:rPr lang="en-HK" sz="2800" b="0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</m:func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</m:func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8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</m:func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Recall that the total regret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  <m:r>
                          <a:rPr lang="en-US" sz="2800" i="1" dirty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&lt;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800" b="1" dirty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i="0" dirty="0" smtClean="0"/>
                  <a:t>Putting the inequality in, we get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8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8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dirty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∈[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, as claimed.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4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In retrospect, the UCB uses the principle of </a:t>
                </a:r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optimism in face of uncertainty</a:t>
                </a:r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We don’t have a good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 before trying it many times.</a:t>
                </a:r>
              </a:p>
              <a:p>
                <a:pPr lvl="1"/>
                <a:r>
                  <a:rPr lang="en-HK" dirty="0" smtClean="0"/>
                  <a:t>We thus give a big confidence interval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HK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HK" dirty="0" smtClean="0"/>
                  <a:t> (governed by </a:t>
                </a:r>
                <a:r>
                  <a:rPr lang="en-HK" dirty="0" err="1" smtClean="0"/>
                  <a:t>Chernoff</a:t>
                </a:r>
                <a:r>
                  <a:rPr lang="en-HK" dirty="0" smtClean="0"/>
                  <a:t> bound) for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And select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HK" dirty="0" smtClean="0"/>
                  <a:t> with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In retrospect, the UCB uses the principle of </a:t>
                </a:r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optimism in face of uncertainty</a:t>
                </a:r>
                <a:r>
                  <a:rPr lang="en-HK" dirty="0" smtClean="0"/>
                  <a:t>.</a:t>
                </a:r>
              </a:p>
              <a:p>
                <a:pPr lvl="1"/>
                <a:r>
                  <a:rPr lang="en-US" dirty="0" smtClean="0"/>
                  <a:t>If an arm hasn’t been pulled many times, then the big confidence interval makes it still possible to be tried.</a:t>
                </a:r>
              </a:p>
              <a:p>
                <a:pPr lvl="1"/>
                <a:r>
                  <a:rPr lang="en-US" dirty="0" smtClean="0"/>
                  <a:t>In face of uncertainty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), we act optimistically by giving chances to those that haven’t been pulled enough.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5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Stock market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949325"/>
          </a:xfrm>
        </p:spPr>
        <p:txBody>
          <a:bodyPr/>
          <a:lstStyle/>
          <a:p>
            <a:r>
              <a:rPr lang="en-US" altLang="zh-HK">
                <a:ea typeface="新細明體" charset="-120"/>
              </a:rPr>
              <a:t>Simplification: Only consider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up </a:t>
            </a:r>
            <a:r>
              <a:rPr lang="en-US" altLang="zh-HK">
                <a:ea typeface="新細明體" charset="-120"/>
              </a:rPr>
              <a:t>or </a:t>
            </a:r>
            <a:r>
              <a:rPr lang="en-US" altLang="zh-HK">
                <a:solidFill>
                  <a:srgbClr val="0066FF"/>
                </a:solidFill>
                <a:ea typeface="新細明體" charset="-120"/>
              </a:rPr>
              <a:t>down.</a:t>
            </a:r>
            <a:r>
              <a:rPr lang="en-US" altLang="zh-HK">
                <a:ea typeface="新細明體" charset="-120"/>
              </a:rPr>
              <a:t> 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833938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7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Expert problem, we achieved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𝑅𝑊𝑀</m:t>
                          </m:r>
                        </m:sub>
                      </m:sSub>
                      <m:r>
                        <a:rPr lang="el-GR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≤</m:t>
                      </m:r>
                      <m:d>
                        <m:dPr>
                          <m:ctrlP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1+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Arial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altLang="zh-HK" i="1" dirty="0" err="1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Arial" charset="0"/>
                        </a:rPr>
                        <m:t>ln</m:t>
                      </m:r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Arial" charset="0"/>
                        </a:rPr>
                        <m:t>⁡(</m:t>
                      </m:r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Arial" charset="0"/>
                        </a:rPr>
                        <m:t>𝑛</m:t>
                      </m:r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Arial" charset="0"/>
                        </a:rPr>
                        <m:t>)/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𝜖</m:t>
                      </m:r>
                    </m:oMath>
                  </m:oMathPara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In (stochastic) Multi-Armed Bandit problem, we achieved total regret of 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∈[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Which expert to follow?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Each day, stock market goes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up </a:t>
                </a:r>
                <a:r>
                  <a:rPr lang="en-US" altLang="zh-HK" dirty="0">
                    <a:ea typeface="新細明體" charset="-120"/>
                  </a:rPr>
                  <a:t>or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down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Each morning,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“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experts</a:t>
                </a:r>
                <a:r>
                  <a:rPr lang="en-US" altLang="zh-HK" dirty="0">
                    <a:ea typeface="新細明體" charset="-120"/>
                  </a:rPr>
                  <a:t>” predict the market.</a:t>
                </a:r>
              </a:p>
              <a:p>
                <a:r>
                  <a:rPr lang="en-US" altLang="zh-HK" dirty="0">
                    <a:ea typeface="新細明體" charset="-120"/>
                  </a:rPr>
                  <a:t>How should we do? Whom to listen to? Or combine their advice in some way?</a:t>
                </a: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2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2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Which expert to follow?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Each day, stock market goes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up </a:t>
            </a:r>
            <a:r>
              <a:rPr lang="en-US" altLang="zh-HK">
                <a:ea typeface="新細明體" charset="-120"/>
              </a:rPr>
              <a:t>or </a:t>
            </a:r>
            <a:r>
              <a:rPr lang="en-US" altLang="zh-HK">
                <a:solidFill>
                  <a:srgbClr val="0066FF"/>
                </a:solidFill>
                <a:ea typeface="新細明體" charset="-120"/>
              </a:rPr>
              <a:t>down</a:t>
            </a:r>
            <a:r>
              <a:rPr lang="en-US" altLang="zh-HK">
                <a:ea typeface="新細明體" charset="-120"/>
              </a:rPr>
              <a:t>. </a:t>
            </a: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At the end of the day, we’ll see whether the market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actually</a:t>
            </a:r>
            <a:r>
              <a:rPr lang="en-US" altLang="zh-HK">
                <a:ea typeface="新細明體" charset="-120"/>
              </a:rPr>
              <a:t> goes up or down. </a:t>
            </a:r>
          </a:p>
          <a:p>
            <a:r>
              <a:rPr lang="en-US" altLang="zh-HK">
                <a:ea typeface="新細明體" charset="-120"/>
              </a:rPr>
              <a:t>We lose 1 if our prediction was wrong. 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After a year, we’ll see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with hindsight </a:t>
            </a:r>
            <a:r>
              <a:rPr lang="en-US" altLang="zh-HK" dirty="0">
                <a:ea typeface="新細明體" charset="-120"/>
              </a:rPr>
              <a:t>that one expert is the best.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But, of course, </a:t>
            </a:r>
            <a:r>
              <a:rPr lang="en-US" altLang="zh-HK" dirty="0">
                <a:ea typeface="新細明體" charset="-120"/>
              </a:rPr>
              <a:t>we don’t know </a:t>
            </a:r>
            <a:r>
              <a:rPr lang="en-US" altLang="zh-HK" dirty="0" smtClean="0">
                <a:ea typeface="新細明體" charset="-120"/>
              </a:rPr>
              <a:t>who in advance.</a:t>
            </a:r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We’ll think “If we had followed his advice…” </a:t>
            </a:r>
          </a:p>
          <a:p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Theorem</a:t>
            </a:r>
            <a:r>
              <a:rPr lang="en-US" altLang="zh-HK" dirty="0">
                <a:ea typeface="新細明體" charset="-120"/>
              </a:rPr>
              <a:t>: We have a method to perform close to the best expert!</a:t>
            </a:r>
          </a:p>
          <a:p>
            <a:pPr lvl="1"/>
            <a:r>
              <a:rPr lang="en-US" altLang="zh-HK" dirty="0">
                <a:ea typeface="新細明體" charset="-120"/>
              </a:rPr>
              <a:t>We </a:t>
            </a:r>
            <a:r>
              <a:rPr lang="en-US" altLang="zh-HK" dirty="0" smtClean="0">
                <a:ea typeface="新細明體" charset="-120"/>
              </a:rPr>
              <a:t>don’t </a:t>
            </a:r>
            <a:r>
              <a:rPr lang="en-US" altLang="zh-HK" dirty="0">
                <a:ea typeface="新細明體" charset="-120"/>
              </a:rPr>
              <a:t>assume anything about the experts.</a:t>
            </a:r>
          </a:p>
          <a:p>
            <a:pPr lvl="2"/>
            <a:r>
              <a:rPr lang="en-US" altLang="zh-HK" dirty="0">
                <a:ea typeface="新細明體" charset="-120"/>
              </a:rPr>
              <a:t>They may not know what they are talking about.</a:t>
            </a:r>
          </a:p>
          <a:p>
            <a:pPr lvl="2"/>
            <a:r>
              <a:rPr lang="en-US" altLang="zh-HK" dirty="0">
                <a:ea typeface="新細明體" charset="-120"/>
              </a:rPr>
              <a:t>They may even collaborate in any bad manner.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2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Method and intuition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Algorithm: </a:t>
                </a:r>
                <a:r>
                  <a:rPr lang="en-US" altLang="zh-HK" i="1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</a:rPr>
                  <a:t>Randomized Weighted Majority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Use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</a:t>
                </a:r>
                <a:r>
                  <a:rPr lang="en-US" altLang="zh-HK" dirty="0">
                    <a:ea typeface="新細明體" charset="-120"/>
                  </a:rPr>
                  <a:t> choice: following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>an expert predicts wrongly: </a:t>
                </a:r>
                <a:r>
                  <a:rPr lang="en-US" altLang="zh-HK" dirty="0" smtClean="0">
                    <a:ea typeface="新細明體" charset="-120"/>
                  </a:rPr>
                  <a:t>punish him by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decreasing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the probability of choosing him/her in next round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If someone gives you wrong info, then you tend to trust him less in future.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6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884" r="-1556" b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Randomized Weighted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b="1" dirty="0" smtClean="0">
                    <a:ea typeface="新細明體" charset="-120"/>
                  </a:rPr>
                  <a:t>for</a:t>
                </a:r>
                <a:r>
                  <a:rPr lang="en-US" altLang="zh-HK" dirty="0">
                    <a:ea typeface="新細明體" charset="-120"/>
                  </a:rPr>
                  <a:t>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[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(1)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(1)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1/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b="1" dirty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for</a:t>
                </a:r>
                <a:r>
                  <a:rPr lang="en-US" altLang="zh-HK" dirty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𝑡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&gt;1</m:t>
                    </m:r>
                  </m:oMath>
                </a14:m>
                <a:r>
                  <a:rPr lang="en-US" altLang="zh-HK" dirty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[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</a:p>
              <a:p>
                <a:pPr lvl="1"/>
                <a:r>
                  <a:rPr lang="en-US" altLang="zh-HK" b="1" dirty="0">
                    <a:ea typeface="新細明體" charset="-120"/>
                  </a:rPr>
                  <a:t>if</a:t>
                </a:r>
                <a:r>
                  <a:rPr lang="en-US" altLang="zh-HK" dirty="0">
                    <a:ea typeface="新細明體" charset="-120"/>
                  </a:rPr>
                  <a:t>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was wrong at step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(1−</m:t>
                    </m:r>
                    <m:r>
                      <a:rPr lang="el-GR" sz="2200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𝜀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sz="2200" dirty="0" smtClean="0">
                  <a:ea typeface="新細明體" charset="-120"/>
                  <a:cs typeface="Arial" charset="0"/>
                </a:endParaRPr>
              </a:p>
              <a:p>
                <a:pPr marL="344487" lvl="1" indent="0">
                  <a:buNone/>
                </a:pPr>
                <a:r>
                  <a:rPr lang="en-US" altLang="zh-HK" sz="2400" b="1" dirty="0">
                    <a:ea typeface="新細明體" charset="-120"/>
                  </a:rPr>
                  <a:t> </a:t>
                </a:r>
                <a:r>
                  <a:rPr lang="en-US" altLang="zh-HK" sz="2400" b="1" dirty="0" smtClean="0">
                    <a:ea typeface="新細明體" charset="-120"/>
                  </a:rPr>
                  <a:t>   else</a:t>
                </a:r>
                <a:r>
                  <a:rPr lang="en-US" altLang="zh-HK" sz="2400" b="1" dirty="0">
                    <a:ea typeface="新細明體" charset="-120"/>
                  </a:rPr>
                  <a:t/>
                </a:r>
                <a:br>
                  <a:rPr lang="en-US" altLang="zh-HK" sz="2400" b="1" dirty="0">
                    <a:ea typeface="新細明體" charset="-120"/>
                  </a:rPr>
                </a:br>
                <a:r>
                  <a:rPr lang="en-US" altLang="zh-HK" sz="2200" b="1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 err="1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−1)</m:t>
                        </m:r>
                      </m:sup>
                    </m:sSubSup>
                  </m:oMath>
                </a14:m>
                <a:endParaRPr lang="en-US" altLang="zh-HK" sz="2200" baseline="300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 </m:t>
                    </m:r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(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HK" baseline="30000" dirty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with prob.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i="0" dirty="0" smtClean="0">
                    <a:ea typeface="新細明體" charset="-120"/>
                  </a:rPr>
                  <a:t>, and follow </a:t>
                </a:r>
                <a:r>
                  <a:rPr lang="en-US" altLang="zh-HK" dirty="0">
                    <a:ea typeface="新細明體" charset="-120"/>
                  </a:rPr>
                  <a:t>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’s </a:t>
                </a:r>
                <a:r>
                  <a:rPr lang="en-US" altLang="zh-HK" i="0" dirty="0" smtClean="0">
                    <a:ea typeface="新細明體" charset="-120"/>
                  </a:rPr>
                  <a:t>advice.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69" name="AutoShape 9"/>
              <p:cNvSpPr>
                <a:spLocks noChangeArrowheads="1"/>
              </p:cNvSpPr>
              <p:nvPr/>
            </p:nvSpPr>
            <p:spPr bwMode="auto">
              <a:xfrm>
                <a:off x="3810000" y="990600"/>
                <a:ext cx="5181600" cy="914400"/>
              </a:xfrm>
              <a:prstGeom prst="wedgeRoundRectCallout">
                <a:avLst>
                  <a:gd name="adj1" fmla="val -48556"/>
                  <a:gd name="adj2" fmla="val 77072"/>
                  <a:gd name="adj3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: weight of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: probability of choosing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7769" name="AutoShap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990600"/>
                <a:ext cx="5181600" cy="914400"/>
              </a:xfrm>
              <a:prstGeom prst="wedgeRoundRectCallout">
                <a:avLst>
                  <a:gd name="adj1" fmla="val -48556"/>
                  <a:gd name="adj2" fmla="val 77072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4876800" y="3962400"/>
            <a:ext cx="3505200" cy="381000"/>
          </a:xfrm>
          <a:prstGeom prst="wedgeRoundRectCallout">
            <a:avLst>
              <a:gd name="adj1" fmla="val -72236"/>
              <a:gd name="adj2" fmla="val -8166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HK">
                <a:ea typeface="新細明體" charset="-120"/>
              </a:rPr>
              <a:t>Decrease your weight!</a:t>
            </a: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4533900" y="4991100"/>
            <a:ext cx="4191000" cy="381000"/>
          </a:xfrm>
          <a:prstGeom prst="wedgeRoundRectCallout">
            <a:avLst>
              <a:gd name="adj1" fmla="val -64431"/>
              <a:gd name="adj2" fmla="val 458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HK">
                <a:ea typeface="新細明體" charset="-120"/>
              </a:rPr>
              <a:t>Probability is proportional to weight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 animBg="1"/>
      <p:bldP spid="117770" grpId="0" animBg="1"/>
      <p:bldP spid="1177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6564</TotalTime>
  <Words>975</Words>
  <Application>Microsoft Office PowerPoint</Application>
  <PresentationFormat>On-screen Show (4:3)</PresentationFormat>
  <Paragraphs>329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 Unicode MS</vt:lpstr>
      <vt:lpstr>新細明體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Location change for the final 2 classes</vt:lpstr>
      <vt:lpstr>Problem 1: Experts problem</vt:lpstr>
      <vt:lpstr>Stock market</vt:lpstr>
      <vt:lpstr>Which expert to follow?</vt:lpstr>
      <vt:lpstr>Which expert to follow?</vt:lpstr>
      <vt:lpstr>PowerPoint Presentation</vt:lpstr>
      <vt:lpstr>Method and intuition </vt:lpstr>
      <vt:lpstr>Randomized Weighted Majority</vt:lpstr>
      <vt:lpstr>Example (n=5, T=6, ε = 1/4)</vt:lpstr>
      <vt:lpstr>PowerPoint Presentation</vt:lpstr>
      <vt:lpstr>Proof </vt:lpstr>
      <vt:lpstr>PowerPoint Presentation</vt:lpstr>
      <vt:lpstr>(1-ϵ)^(L_min^((T)) )≤W^((1) ) (1-ϵF^((1)))…(1-ϵF^((T)))</vt:lpstr>
      <vt:lpstr>Extensions</vt:lpstr>
      <vt:lpstr>Problem 2: Multi-armed Bandit</vt:lpstr>
      <vt:lpstr>One-armed bandit</vt:lpstr>
      <vt:lpstr>Multi-armed bandit</vt:lpstr>
      <vt:lpstr>Formal model</vt:lpstr>
      <vt:lpstr>Operation, feedback and reward</vt:lpstr>
      <vt:lpstr>Formal model</vt:lpstr>
      <vt:lpstr>Exploration vs. exploitation dilemma</vt:lpstr>
      <vt:lpstr>Observations and ideas</vt:lpstr>
      <vt:lpstr>Observations and ideas</vt:lpstr>
      <vt:lpstr>Upper Confidence Bound (UCB)</vt:lpstr>
      <vt:lpstr>Performance </vt:lpstr>
      <vt:lpstr>Performance</vt:lpstr>
      <vt:lpstr>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three conditions</vt:lpstr>
      <vt:lpstr>The third one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221</cp:revision>
  <dcterms:created xsi:type="dcterms:W3CDTF">1601-01-01T00:00:00Z</dcterms:created>
  <dcterms:modified xsi:type="dcterms:W3CDTF">2015-11-10T13:11:58Z</dcterms:modified>
</cp:coreProperties>
</file>