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2"/>
  </p:notesMasterIdLst>
  <p:sldIdLst>
    <p:sldId id="286" r:id="rId2"/>
    <p:sldId id="257" r:id="rId3"/>
    <p:sldId id="354" r:id="rId4"/>
    <p:sldId id="355" r:id="rId5"/>
    <p:sldId id="259" r:id="rId6"/>
    <p:sldId id="265" r:id="rId7"/>
    <p:sldId id="262" r:id="rId8"/>
    <p:sldId id="302" r:id="rId9"/>
    <p:sldId id="358" r:id="rId10"/>
    <p:sldId id="281" r:id="rId11"/>
    <p:sldId id="276" r:id="rId12"/>
    <p:sldId id="303" r:id="rId13"/>
    <p:sldId id="304" r:id="rId14"/>
    <p:sldId id="305" r:id="rId15"/>
    <p:sldId id="308" r:id="rId16"/>
    <p:sldId id="312" r:id="rId17"/>
    <p:sldId id="313" r:id="rId18"/>
    <p:sldId id="314" r:id="rId19"/>
    <p:sldId id="320" r:id="rId20"/>
    <p:sldId id="343" r:id="rId21"/>
    <p:sldId id="317" r:id="rId22"/>
    <p:sldId id="356" r:id="rId23"/>
    <p:sldId id="357" r:id="rId24"/>
    <p:sldId id="360" r:id="rId25"/>
    <p:sldId id="359" r:id="rId26"/>
    <p:sldId id="361" r:id="rId27"/>
    <p:sldId id="363" r:id="rId28"/>
    <p:sldId id="362" r:id="rId29"/>
    <p:sldId id="365" r:id="rId30"/>
    <p:sldId id="366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996633"/>
    <a:srgbClr val="FF99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118" d="100"/>
          <a:sy n="118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F04564-8EBA-4616-A64E-21D3B9D371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02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3A0D-AAE7-4852-9AA1-B5EE5A30CB0F}" type="slidenum">
              <a:rPr lang="en-US" altLang="zh-HK"/>
              <a:pPr/>
              <a:t>13</a:t>
            </a:fld>
            <a:endParaRPr lang="en-US" altLang="zh-HK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Divide and Conquer: [Karatsuba and Ofman, 1962] O(n</a:t>
            </a:r>
            <a:r>
              <a:rPr lang="en-US" altLang="zh-HK" baseline="30000"/>
              <a:t>log_2</a:t>
            </a:r>
            <a:r>
              <a:rPr lang="en-US" altLang="zh-HK"/>
              <a:t> </a:t>
            </a:r>
            <a:r>
              <a:rPr lang="en-US" altLang="zh-HK" baseline="30000"/>
              <a:t>3</a:t>
            </a:r>
            <a:r>
              <a:rPr lang="en-US" altLang="zh-HK"/>
              <a:t>) ≈ O(n</a:t>
            </a:r>
            <a:r>
              <a:rPr lang="en-US" altLang="zh-HK" baseline="30000"/>
              <a:t>1.59</a:t>
            </a:r>
            <a:r>
              <a:rPr lang="en-US" altLang="zh-HK"/>
              <a:t>)</a:t>
            </a:r>
          </a:p>
          <a:p>
            <a:r>
              <a:rPr lang="en-US" altLang="zh-HK"/>
              <a:t>FFT based: [Strassen-Schonhage, 1971] O( n∙log(n)∙loglog(n) )</a:t>
            </a:r>
          </a:p>
          <a:p>
            <a:r>
              <a:rPr lang="en-US" altLang="zh-HK"/>
              <a:t>Current record: [Furer, 2007] n∙log(n)∙2</a:t>
            </a:r>
            <a:r>
              <a:rPr lang="en-US" altLang="zh-HK" baseline="30000"/>
              <a:t>O(log*(n))</a:t>
            </a:r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3905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A3538-D7B1-473C-AF60-B3F466A8270A}" type="slidenum">
              <a:rPr lang="en-US" altLang="zh-HK"/>
              <a:pPr/>
              <a:t>14</a:t>
            </a:fld>
            <a:endParaRPr lang="en-US" altLang="zh-HK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429269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8651-F233-41BE-86AC-27734C6DCBCF}" type="slidenum">
              <a:rPr lang="en-US" altLang="zh-HK"/>
              <a:pPr/>
              <a:t>15</a:t>
            </a:fld>
            <a:endParaRPr lang="en-US" altLang="zh-HK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For more introduction of RSA, see http://en.wikipedia.org/wiki/RSA</a:t>
            </a:r>
          </a:p>
        </p:txBody>
      </p:sp>
    </p:spTree>
    <p:extLst>
      <p:ext uri="{BB962C8B-B14F-4D97-AF65-F5344CB8AC3E}">
        <p14:creationId xmlns:p14="http://schemas.microsoft.com/office/powerpoint/2010/main" val="27195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CDA68-592D-437D-872C-05FE57146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BF1C-9688-4B8D-83E7-81B2852D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939-719C-4B8B-AD70-8E5EA317A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7150C-EA11-4647-8771-419FA55D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8D06-FC6D-429A-8268-394CBCCB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43A3-4609-41FD-A1DC-3F4A01D2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B4E7-CECC-482E-9418-A04D0B130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53DD-57D4-45F1-9654-673F3896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455E-2F05-4192-AC54-FD7F51AA8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DAF-C3B9-495E-AB7F-377DDE20B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C941-764C-4B15-9F60-38AFA5A6C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E13D-5CD1-417E-9C5F-07688C96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951B8D28-351F-4B07-9911-FCFC36113B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algn="l"/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>
              <a:ea typeface="新細明體" charset="-120"/>
            </a:endParaRPr>
          </a:p>
        </p:txBody>
      </p:sp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41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1: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Review of </a:t>
            </a:r>
          </a:p>
          <a:p>
            <a:pPr algn="ctr"/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Algorithms and Probability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More on complexity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Why time matters? </a:t>
            </a:r>
          </a:p>
          <a:p>
            <a:pPr lvl="1"/>
            <a:r>
              <a:rPr lang="en-US" altLang="zh-HK">
                <a:ea typeface="新細明體" charset="-120"/>
              </a:rPr>
              <a:t>Time is money!</a:t>
            </a:r>
          </a:p>
          <a:p>
            <a:pPr lvl="1"/>
            <a:r>
              <a:rPr lang="en-US" altLang="zh-HK">
                <a:ea typeface="新細明體" charset="-120"/>
              </a:rPr>
              <a:t>Being late means 0 value</a:t>
            </a:r>
          </a:p>
          <a:p>
            <a:pPr lvl="2"/>
            <a:r>
              <a:rPr lang="en-US" altLang="zh-HK">
                <a:ea typeface="新細明體" charset="-120"/>
              </a:rPr>
              <a:t>Weather forecast.</a:t>
            </a:r>
          </a:p>
          <a:p>
            <a:pPr lvl="2"/>
            <a:r>
              <a:rPr lang="en-US" altLang="zh-HK">
                <a:ea typeface="新細明體" charset="-120"/>
              </a:rPr>
              <a:t>Homework.</a:t>
            </a:r>
          </a:p>
          <a:p>
            <a:r>
              <a:rPr lang="en-US" altLang="zh-HK">
                <a:ea typeface="新細明體" charset="-120"/>
              </a:rPr>
              <a:t>Running time: the number of elementary steps</a:t>
            </a:r>
          </a:p>
          <a:p>
            <a:pPr lvl="1"/>
            <a:r>
              <a:rPr lang="en-US" altLang="zh-HK">
                <a:ea typeface="新細明體" charset="-120"/>
              </a:rPr>
              <a:t>Assuming that each step only costs a small (or fixed) amount of time.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The </a:t>
                </a:r>
                <a:r>
                  <a:rPr lang="en-US" altLang="zh-HK" sz="2600" i="1" dirty="0">
                    <a:solidFill>
                      <a:srgbClr val="FF3300"/>
                    </a:solidFill>
                    <a:ea typeface="新細明體" charset="-120"/>
                  </a:rPr>
                  <a:t>worst-case time complexity</a:t>
                </a:r>
                <a:r>
                  <a:rPr lang="en-US" altLang="zh-HK" sz="2600" dirty="0">
                    <a:solidFill>
                      <a:srgbClr val="FF33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of an</a:t>
                </a:r>
                <a:r>
                  <a:rPr lang="en-US" altLang="zh-HK" sz="2600" dirty="0">
                    <a:solidFill>
                      <a:srgbClr val="FF33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>
                    <a:solidFill>
                      <a:srgbClr val="996633"/>
                    </a:solidFill>
                    <a:ea typeface="新細明體" charset="-120"/>
                  </a:rPr>
                  <a:t>algorithm</a:t>
                </a:r>
                <a:r>
                  <a:rPr lang="en-US" altLang="zh-HK" sz="2600" dirty="0">
                    <a:solidFill>
                      <a:srgbClr val="FF3300"/>
                    </a:solidFill>
                    <a:ea typeface="新細明體" charset="-120"/>
                  </a:rPr>
                  <a:t> </a:t>
                </a:r>
                <a:r>
                  <a:rPr lang="en-US" altLang="zh-HK" sz="2600" i="1" dirty="0">
                    <a:ea typeface="新細明體" charset="-120"/>
                  </a:rPr>
                  <a:t>A</a:t>
                </a:r>
                <a:r>
                  <a:rPr lang="en-US" altLang="zh-HK" sz="2600" dirty="0">
                    <a:solidFill>
                      <a:srgbClr val="FF33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is the running time of </a:t>
                </a:r>
                <a:r>
                  <a:rPr lang="en-US" altLang="zh-HK" sz="2600" i="1" dirty="0">
                    <a:ea typeface="新細明體" charset="-120"/>
                  </a:rPr>
                  <a:t>A</a:t>
                </a:r>
                <a:r>
                  <a:rPr lang="en-US" altLang="zh-HK" sz="2600" dirty="0">
                    <a:ea typeface="新細明體" charset="-120"/>
                  </a:rPr>
                  <a:t> on the </a:t>
                </a:r>
                <a:r>
                  <a:rPr lang="en-US" altLang="zh-HK" sz="2600" i="1" dirty="0">
                    <a:ea typeface="新細明體" charset="-120"/>
                  </a:rPr>
                  <a:t>worst-case</a:t>
                </a:r>
                <a:r>
                  <a:rPr lang="en-US" altLang="zh-HK" sz="2600" dirty="0">
                    <a:ea typeface="新細明體" charset="-120"/>
                  </a:rPr>
                  <a:t> input instance.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200" i="0" dirty="0" smtClean="0">
                        <a:latin typeface="Cambria Math"/>
                        <a:ea typeface="新細明體" charset="-120"/>
                      </a:rPr>
                      <m:t>Cost</m:t>
                    </m:r>
                    <m:d>
                      <m:dPr>
                        <m:ctrlP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</m:d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HK" sz="2200" dirty="0">
                                <a:latin typeface="Cambria Math"/>
                                <a:ea typeface="新細明體" charset="-120"/>
                              </a:rPr>
                              <m:t>input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running</m:t>
                        </m:r>
                        <m: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time</m:t>
                        </m:r>
                        <m: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of</m:t>
                        </m:r>
                        <m: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latin typeface="Cambria Math"/>
                            <a:ea typeface="新細明體" charset="-120"/>
                          </a:rPr>
                          <m:t>on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func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The </a:t>
                </a:r>
                <a:r>
                  <a:rPr lang="en-US" altLang="zh-HK" sz="2600" i="1" dirty="0">
                    <a:solidFill>
                      <a:srgbClr val="FF3300"/>
                    </a:solidFill>
                    <a:ea typeface="新細明體" charset="-120"/>
                  </a:rPr>
                  <a:t>worst-case time complexity</a:t>
                </a:r>
                <a:r>
                  <a:rPr lang="en-US" altLang="zh-HK" sz="2600" dirty="0">
                    <a:solidFill>
                      <a:srgbClr val="FF33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of a </a:t>
                </a:r>
                <a:r>
                  <a:rPr lang="en-US" altLang="zh-HK" sz="2600" dirty="0">
                    <a:solidFill>
                      <a:srgbClr val="FF3300"/>
                    </a:solidFill>
                    <a:ea typeface="新細明體" charset="-120"/>
                  </a:rPr>
                  <a:t>computational problem </a:t>
                </a:r>
                <a:r>
                  <a:rPr lang="en-US" altLang="zh-HK" sz="2600" i="1" dirty="0">
                    <a:ea typeface="新細明體" charset="-120"/>
                  </a:rPr>
                  <a:t>P</a:t>
                </a:r>
                <a:r>
                  <a:rPr lang="en-US" altLang="zh-HK" sz="2600" dirty="0">
                    <a:ea typeface="新細明體" charset="-120"/>
                  </a:rPr>
                  <a:t> is the worst-case complexity of the </a:t>
                </a:r>
                <a:r>
                  <a:rPr lang="en-US" altLang="zh-HK" sz="2600" i="1" dirty="0">
                    <a:solidFill>
                      <a:srgbClr val="FF3300"/>
                    </a:solidFill>
                    <a:ea typeface="新細明體" charset="-120"/>
                  </a:rPr>
                  <a:t>best</a:t>
                </a:r>
                <a:r>
                  <a:rPr lang="en-US" altLang="zh-HK" sz="2600" i="1" dirty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algorithm </a:t>
                </a:r>
                <a:r>
                  <a:rPr lang="en-US" altLang="zh-HK" sz="2600" i="1" dirty="0">
                    <a:ea typeface="新細明體" charset="-120"/>
                  </a:rPr>
                  <a:t>A</a:t>
                </a:r>
                <a:r>
                  <a:rPr lang="en-US" altLang="zh-HK" sz="2600" dirty="0">
                    <a:ea typeface="新細明體" charset="-120"/>
                  </a:rPr>
                  <a:t> that </a:t>
                </a:r>
                <a:r>
                  <a:rPr lang="en-US" altLang="zh-HK" sz="2600" dirty="0" smtClean="0">
                    <a:solidFill>
                      <a:srgbClr val="0033CC"/>
                    </a:solidFill>
                    <a:ea typeface="新細明體" charset="-120"/>
                  </a:rPr>
                  <a:t>solves </a:t>
                </a:r>
                <a:r>
                  <a:rPr lang="en-US" altLang="zh-HK" sz="2600" dirty="0">
                    <a:solidFill>
                      <a:srgbClr val="0033CC"/>
                    </a:solidFill>
                    <a:ea typeface="新細明體" charset="-120"/>
                  </a:rPr>
                  <a:t>the problem</a:t>
                </a:r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solidFill>
                      <a:srgbClr val="0033CC"/>
                    </a:solidFill>
                    <a:ea typeface="新細明體" charset="-120"/>
                  </a:rPr>
                  <a:t>the </a:t>
                </a:r>
                <a:r>
                  <a:rPr lang="en-US" altLang="zh-HK" sz="2200" dirty="0">
                    <a:solidFill>
                      <a:srgbClr val="0033CC"/>
                    </a:solidFill>
                    <a:ea typeface="新細明體" charset="-120"/>
                  </a:rPr>
                  <a:t>best algorithm that </a:t>
                </a:r>
                <a:r>
                  <a:rPr lang="en-US" altLang="zh-HK" sz="2200" dirty="0" smtClean="0">
                    <a:solidFill>
                      <a:srgbClr val="0033CC"/>
                    </a:solidFill>
                    <a:ea typeface="新細明體" charset="-120"/>
                  </a:rPr>
                  <a:t>gives right </a:t>
                </a:r>
                <a:r>
                  <a:rPr lang="en-US" altLang="zh-HK" sz="2200" dirty="0">
                    <a:solidFill>
                      <a:srgbClr val="0033CC"/>
                    </a:solidFill>
                    <a:ea typeface="新細明體" charset="-120"/>
                  </a:rPr>
                  <a:t>answers on all </a:t>
                </a:r>
                <a:r>
                  <a:rPr lang="en-US" altLang="zh-HK" sz="2200" dirty="0" smtClean="0">
                    <a:solidFill>
                      <a:srgbClr val="0033CC"/>
                    </a:solidFill>
                    <a:ea typeface="新細明體" charset="-120"/>
                  </a:rPr>
                  <a:t>inputs.</a:t>
                </a:r>
                <a:endParaRPr lang="en-US" altLang="zh-HK" sz="2200" dirty="0">
                  <a:solidFill>
                    <a:srgbClr val="0033CC"/>
                  </a:solidFill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200" dirty="0">
                        <a:latin typeface="Cambria Math"/>
                        <a:ea typeface="新細明體" charset="-120"/>
                      </a:rPr>
                      <m:t>Cost</m:t>
                    </m:r>
                    <m:d>
                      <m:d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𝑃</m:t>
                        </m:r>
                      </m:e>
                    </m:d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algorithm</m:t>
                            </m:r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HK" sz="2200" b="0" i="1" dirty="0" smtClean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200" b="0" i="0" dirty="0" smtClean="0">
                                    <a:latin typeface="Cambria Math"/>
                                    <a:ea typeface="新細明體" charset="-12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altLang="zh-HK" sz="2200" b="0" i="0" dirty="0" smtClean="0">
                                    <a:latin typeface="Cambria Math"/>
                                    <a:ea typeface="新細明體" charset="-120"/>
                                  </a:rPr>
                                  <m:t>input</m:t>
                                </m:r>
                                <m:r>
                                  <a:rPr lang="en-US" altLang="zh-HK" sz="2200" b="0" i="0" dirty="0" smtClean="0">
                                    <a:latin typeface="Cambria Math"/>
                                    <a:ea typeface="新細明體" charset="-120"/>
                                  </a:rPr>
                                  <m:t> </m:t>
                                </m:r>
                                <m:r>
                                  <a:rPr lang="en-US" altLang="zh-HK" sz="2200" b="0" i="1" dirty="0" smtClean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running</m:t>
                            </m:r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time</m:t>
                            </m:r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of</m:t>
                            </m:r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on</m:t>
                            </m:r>
                            <m: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altLang="zh-HK" sz="2600" dirty="0">
                  <a:solidFill>
                    <a:srgbClr val="0033CC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Hardness of problems can vary a lot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Multiplication: </a:t>
            </a:r>
          </a:p>
          <a:p>
            <a:pPr lvl="1"/>
            <a:r>
              <a:rPr lang="en-US" altLang="zh-HK">
                <a:ea typeface="新細明體" charset="-120"/>
              </a:rPr>
              <a:t>1234 * 5678 = ?</a:t>
            </a:r>
          </a:p>
          <a:p>
            <a:pPr lvl="2"/>
            <a:r>
              <a:rPr lang="en-US" altLang="zh-HK">
                <a:ea typeface="新細明體" charset="-120"/>
              </a:rPr>
              <a:t>7006652</a:t>
            </a:r>
          </a:p>
          <a:p>
            <a:pPr lvl="1"/>
            <a:r>
              <a:rPr lang="en-US" altLang="zh-HK">
                <a:ea typeface="新細明體" charset="-120"/>
              </a:rPr>
              <a:t>2749274929483758 * 4827593028759302 = ? </a:t>
            </a:r>
          </a:p>
          <a:p>
            <a:pPr lvl="2"/>
            <a:r>
              <a:rPr lang="en-US" altLang="zh-HK">
                <a:ea typeface="新細明體" charset="-120"/>
              </a:rPr>
              <a:t>Can you finish it in 10 minutes?</a:t>
            </a:r>
          </a:p>
          <a:p>
            <a:r>
              <a:rPr lang="en-US" altLang="zh-HK">
                <a:ea typeface="新細明體" charset="-120"/>
              </a:rPr>
              <a:t>Do you think you can handle multiplication easily? 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 of integer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720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In general, for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-digit integers: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∗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=?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[Q]</a:t>
                </a:r>
                <a:r>
                  <a:rPr lang="en-US" altLang="zh-HK" sz="2600" i="1" dirty="0">
                    <a:solidFill>
                      <a:srgbClr val="FF0000"/>
                    </a:solidFill>
                    <a:ea typeface="新細明體" charset="-120"/>
                  </a:rPr>
                  <a:t> How fast is our algorithm?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baseline="-25000" dirty="0">
                    <a:ea typeface="新細明體" charset="-120"/>
                  </a:rPr>
                  <a:t>    </a:t>
                </a:r>
                <a:r>
                  <a:rPr lang="en-US" altLang="zh-HK" sz="2600" dirty="0">
                    <a:ea typeface="新細明體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−1, …, 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)</a:t>
                </a:r>
                <a:endParaRPr lang="en-US" altLang="zh-HK" sz="2600" baseline="-250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we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∗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single-digit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multiplications </a:t>
                </a:r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single-digit additions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We finally add the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results (with proper shifts) 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single-digit additions.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Altogether: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≤4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 elementary operations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single-digit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additions/multiplications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800" dirty="0">
                    <a:ea typeface="新細明體" charset="-120"/>
                  </a:rPr>
                  <a:t>Multiplication is not very hard even by hand, isn’t it</a:t>
                </a:r>
                <a:r>
                  <a:rPr lang="en-US" altLang="zh-HK" sz="2800" dirty="0" smtClean="0">
                    <a:ea typeface="新細明體" charset="-120"/>
                  </a:rPr>
                  <a:t>?</a:t>
                </a:r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72000"/>
              </a:xfrm>
              <a:blipFill rotWithShape="1">
                <a:blip r:embed="rId3"/>
                <a:stretch>
                  <a:fillRect l="-299" t="-1733" r="-448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148" name="Text Box 4"/>
              <p:cNvSpPr txBox="1">
                <a:spLocks noChangeArrowheads="1"/>
              </p:cNvSpPr>
              <p:nvPr/>
            </p:nvSpPr>
            <p:spPr bwMode="auto">
              <a:xfrm>
                <a:off x="5943600" y="1447800"/>
                <a:ext cx="2759075" cy="291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pPr eaLnBrk="1" hangingPunct="1"/>
                <a:r>
                  <a:rPr lang="en-US" altLang="zh-CN" dirty="0">
                    <a:ea typeface="宋体" pitchFamily="2" charset="-122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∗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…</m:t>
                    </m:r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---------------------------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         *  *  *  ∙∙∙ * 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      *  *  *  ∙∙∙ * 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          ∙∙∙     ∙∙∙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+    *  *  *  ∙∙∙ * 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---------------------------------</a:t>
                </a:r>
              </a:p>
              <a:p>
                <a:pPr eaLnBrk="1" hangingPunct="1"/>
                <a:r>
                  <a:rPr lang="en-US" altLang="zh-HK" dirty="0">
                    <a:ea typeface="新細明體" charset="-120"/>
                  </a:rPr>
                  <a:t>   *  *  *  *  *  * ∙∙∙ ∙∙∙ * </a:t>
                </a:r>
              </a:p>
              <a:p>
                <a:pPr eaLnBrk="1" hangingPunct="1"/>
                <a:endParaRPr lang="en-US" altLang="zh-HK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341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447800"/>
                <a:ext cx="2759075" cy="2916055"/>
              </a:xfrm>
              <a:prstGeom prst="rect">
                <a:avLst/>
              </a:prstGeom>
              <a:blipFill rotWithShape="1">
                <a:blip r:embed="rId4"/>
                <a:stretch>
                  <a:fillRect l="-17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 smtClean="0">
                <a:ea typeface="新細明體" charset="-120"/>
              </a:rPr>
              <a:t>Inverse </a:t>
            </a:r>
            <a:r>
              <a:rPr lang="en-US" altLang="zh-HK" sz="3800" dirty="0">
                <a:ea typeface="新細明體" charset="-120"/>
              </a:rPr>
              <a:t>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The problem inverse to Integer Multiplication is Factoring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35 </a:t>
                </a:r>
                <a:r>
                  <a:rPr lang="en-US" altLang="zh-HK" dirty="0">
                    <a:ea typeface="新細明體" charset="-120"/>
                  </a:rPr>
                  <a:t>= ? * ?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437</a:t>
                </a:r>
                <a:r>
                  <a:rPr lang="en-US" altLang="zh-HK" dirty="0">
                    <a:ea typeface="新細明體" charset="-120"/>
                  </a:rPr>
                  <a:t>? </a:t>
                </a:r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8633</a:t>
                </a:r>
                <a:r>
                  <a:rPr lang="en-US" altLang="zh-HK" dirty="0">
                    <a:ea typeface="新細明體" charset="-120"/>
                  </a:rPr>
                  <a:t>? </a:t>
                </a:r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It’s </a:t>
                </a:r>
                <a:r>
                  <a:rPr lang="en-US" altLang="zh-HK" dirty="0">
                    <a:ea typeface="新細明體" charset="-120"/>
                  </a:rPr>
                  <a:t>getting harder and harder,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Much harder even with one more digit added</a:t>
                </a:r>
                <a:r>
                  <a:rPr lang="en-US" altLang="zh-HK" dirty="0" smtClean="0">
                    <a:ea typeface="新細明體" charset="-120"/>
                  </a:rPr>
                  <a:t>!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>
                    <a:ea typeface="新細明體" charset="-120"/>
                  </a:rPr>
                  <a:t>The best </a:t>
                </a:r>
                <a:r>
                  <a:rPr lang="en-US" altLang="zh-HK" dirty="0" smtClean="0">
                    <a:ea typeface="新細明體" charset="-120"/>
                  </a:rPr>
                  <a:t>known algorithm: running time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≈</m:t>
                    </m:r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𝑂</m:t>
                        </m:r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HK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1/3</m:t>
                            </m:r>
                          </m:sup>
                        </m:sSup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The bright side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Hard problems can be used for </a:t>
            </a:r>
            <a:r>
              <a:rPr lang="en-US" altLang="zh-HK" dirty="0">
                <a:ea typeface="新細明體" charset="-120"/>
              </a:rPr>
              <a:t>cryptography!  </a:t>
            </a:r>
            <a:endParaRPr lang="en-US" altLang="zh-HK" dirty="0" smtClean="0">
              <a:ea typeface="新細明體" charset="-120"/>
            </a:endParaRP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RSA </a:t>
            </a:r>
            <a:r>
              <a:rPr lang="en-US" altLang="zh-HK" sz="3200" dirty="0">
                <a:ea typeface="新細明體" charset="-120"/>
              </a:rPr>
              <a:t>[</a:t>
            </a:r>
            <a:r>
              <a:rPr lang="en-US" altLang="zh-HK" sz="3200" dirty="0" err="1">
                <a:ea typeface="新細明體" charset="-120"/>
              </a:rPr>
              <a:t>Rivest</a:t>
            </a:r>
            <a:r>
              <a:rPr lang="en-US" altLang="zh-HK" sz="3200" dirty="0">
                <a:ea typeface="新細明體" charset="-120"/>
              </a:rPr>
              <a:t>, Shamir, </a:t>
            </a:r>
            <a:r>
              <a:rPr lang="en-US" altLang="zh-HK" sz="3200" dirty="0" err="1">
                <a:ea typeface="新細明體" charset="-120"/>
              </a:rPr>
              <a:t>Adleman</a:t>
            </a:r>
            <a:r>
              <a:rPr lang="en-US" altLang="zh-HK" sz="3200" dirty="0">
                <a:ea typeface="新細明體" charset="-120"/>
              </a:rPr>
              <a:t>]</a:t>
            </a:r>
            <a:r>
              <a:rPr lang="en-US" altLang="zh-HK" dirty="0">
                <a:ea typeface="新細明體" charset="-120"/>
              </a:rPr>
              <a:t>: </a:t>
            </a:r>
          </a:p>
          <a:p>
            <a:pPr lvl="1"/>
            <a:r>
              <a:rPr lang="en-US" altLang="zh-HK" dirty="0">
                <a:ea typeface="新細明體" charset="-120"/>
              </a:rPr>
              <a:t>widely-used today, </a:t>
            </a:r>
          </a:p>
          <a:p>
            <a:pPr lvl="1"/>
            <a:r>
              <a:rPr lang="en-US" altLang="zh-HK" dirty="0">
                <a:ea typeface="新細明體" charset="-120"/>
              </a:rPr>
              <a:t>broken if one can factor quickly!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One-line message: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Quantum computers can factor quickly!</a:t>
            </a:r>
          </a:p>
          <a:p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Messages 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Message 1</a:t>
            </a:r>
            <a:r>
              <a:rPr lang="en-US" altLang="zh-HK" dirty="0">
                <a:ea typeface="新細明體" charset="-120"/>
              </a:rPr>
              <a:t>: We care about the speed of the increase, especially when the size is very large. 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Many interesting instances in both theory and practice are of huge (and growing!) sizes. </a:t>
            </a:r>
          </a:p>
          <a:p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Message 2</a:t>
            </a:r>
            <a:r>
              <a:rPr lang="en-US" altLang="zh-HK" dirty="0">
                <a:ea typeface="新細明體" charset="-120"/>
              </a:rPr>
              <a:t>: We care about the big picture first.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Is </a:t>
            </a:r>
            <a:r>
              <a:rPr lang="en-US" altLang="zh-HK" dirty="0">
                <a:ea typeface="新細明體" charset="-120"/>
              </a:rPr>
              <a:t>the problem as easy as multiplication, or as hard as factoring?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In this regard, we consider the so called </a:t>
                </a:r>
                <a:r>
                  <a:rPr lang="en-US" altLang="zh-HK" i="1" dirty="0">
                    <a:solidFill>
                      <a:srgbClr val="FF0000"/>
                    </a:solidFill>
                    <a:ea typeface="新細明體" charset="-120"/>
                  </a:rPr>
                  <a:t>asymptotic</a:t>
                </a:r>
                <a:r>
                  <a:rPr lang="en-US" altLang="zh-HK" i="1" dirty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behavior,…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Eventually, i.e. for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is the function like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?</a:t>
                </a:r>
              </a:p>
              <a:p>
                <a:r>
                  <a:rPr lang="en-US" altLang="zh-HK" dirty="0">
                    <a:ea typeface="新細明體" charset="-120"/>
                  </a:rPr>
                  <a:t>with constant factors ignored at first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we care about the 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much more than that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and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1000</m:t>
                    </m:r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HK" baseline="30000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Engineering reason: speedup of a constant factor (say of 10) is easily achieved in a couple of years</a:t>
                </a:r>
              </a:p>
            </p:txBody>
          </p:sp>
        </mc:Choice>
        <mc:Fallback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Which increases faster?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(100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0.01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∗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2"/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(0.1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∗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10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2"/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10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10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−10</m:t>
                        </m:r>
                      </m:sup>
                    </m:sSup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2"/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First week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Part I: About the course</a:t>
            </a:r>
          </a:p>
          <a:p>
            <a:pPr>
              <a:lnSpc>
                <a:spcPct val="90000"/>
              </a:lnSpc>
            </a:pPr>
            <a:endParaRPr lang="en-US" altLang="zh-HK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Part II: About </a:t>
            </a:r>
            <a:r>
              <a:rPr lang="en-US" altLang="zh-HK" dirty="0" smtClean="0">
                <a:ea typeface="新細明體" charset="-120"/>
              </a:rPr>
              <a:t>algorithms and complexity</a:t>
            </a:r>
            <a:endParaRPr lang="en-US" altLang="zh-HK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What are algorithms?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Growth </a:t>
            </a:r>
            <a:r>
              <a:rPr lang="en-US" altLang="zh-HK" dirty="0">
                <a:ea typeface="新細明體" charset="-120"/>
              </a:rPr>
              <a:t>of </a:t>
            </a:r>
            <a:r>
              <a:rPr lang="en-US" altLang="zh-HK" dirty="0" smtClean="0">
                <a:ea typeface="新細明體" charset="-120"/>
              </a:rPr>
              <a:t>functions</a:t>
            </a:r>
          </a:p>
          <a:p>
            <a:pPr lvl="1">
              <a:lnSpc>
                <a:spcPct val="90000"/>
              </a:lnSpc>
            </a:pPr>
            <a:r>
              <a:rPr lang="en-US" altLang="zh-HK" dirty="0">
                <a:ea typeface="新細明體" charset="-120"/>
              </a:rPr>
              <a:t>What is the complexity of an algorithm / a problem</a:t>
            </a:r>
          </a:p>
          <a:p>
            <a:pPr lvl="1">
              <a:lnSpc>
                <a:spcPct val="90000"/>
              </a:lnSpc>
            </a:pPr>
            <a:endParaRPr lang="en-US" altLang="zh-HK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Part III: Review of probability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Tail bounds</a:t>
            </a:r>
          </a:p>
          <a:p>
            <a:pPr lvl="1">
              <a:lnSpc>
                <a:spcPct val="90000"/>
              </a:lnSpc>
            </a:pPr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Big-O and small-o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4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In general: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sufficiently large.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for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any </a:t>
                </a:r>
                <a:r>
                  <a:rPr lang="en-US" altLang="zh-HK" dirty="0">
                    <a:ea typeface="新細明體" charset="-120"/>
                  </a:rPr>
                  <a:t>constant c,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sufficiently large.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88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The other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)):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)≤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∀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∙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Θ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⋅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≤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⋅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for two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826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Intuition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09800" y="1447800"/>
                <a:ext cx="2057400" cy="2514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=Ω(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sz="2600" i="1" dirty="0"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l-GR" sz="2600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2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09800" y="1447800"/>
                <a:ext cx="2057400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4343400" y="25908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757" name="Rectangle 5"/>
              <p:cNvSpPr>
                <a:spLocks noChangeArrowheads="1"/>
              </p:cNvSpPr>
              <p:nvPr/>
            </p:nvSpPr>
            <p:spPr bwMode="auto">
              <a:xfrm>
                <a:off x="5105400" y="1447800"/>
                <a:ext cx="2057400" cy="2514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&lt;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endParaRPr lang="en-US" altLang="zh-HK" sz="2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027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447800"/>
                <a:ext cx="20574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2758" name="Rectangle 6"/>
              <p:cNvSpPr>
                <a:spLocks noChangeArrowheads="1"/>
              </p:cNvSpPr>
              <p:nvPr/>
            </p:nvSpPr>
            <p:spPr bwMode="auto">
              <a:xfrm>
                <a:off x="533400" y="4191000"/>
                <a:ext cx="35814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𝑔</m:t>
                        </m:r>
                      </m:e>
                    </m:d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⇔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=Ω(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)⇔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sz="2400" i="1" dirty="0"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)⇔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/>
                </a:r>
                <a:br>
                  <a:rPr lang="en-US" altLang="zh-HK" sz="2400" dirty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		 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                    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&amp; 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=Ω(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2027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191000"/>
                <a:ext cx="3581400" cy="2057400"/>
              </a:xfrm>
              <a:prstGeom prst="rect">
                <a:avLst/>
              </a:prstGeom>
              <a:blipFill rotWithShape="1">
                <a:blip r:embed="rId4"/>
                <a:stretch>
                  <a:fillRect l="-681" r="-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759" name="AutoShape 7"/>
          <p:cNvSpPr>
            <a:spLocks noChangeArrowheads="1"/>
          </p:cNvSpPr>
          <p:nvPr/>
        </p:nvSpPr>
        <p:spPr bwMode="auto">
          <a:xfrm>
            <a:off x="4343400" y="48768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2760" name="Rectangle 8"/>
              <p:cNvSpPr>
                <a:spLocks noChangeArrowheads="1"/>
              </p:cNvSpPr>
              <p:nvPr/>
            </p:nvSpPr>
            <p:spPr bwMode="auto">
              <a:xfrm>
                <a:off x="5105400" y="4191000"/>
                <a:ext cx="38100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&lt;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⇔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 &amp; 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𝑔</m:t>
                    </m:r>
                  </m:oMath>
                </a14:m>
                <a:endParaRPr lang="en-US" altLang="zh-HK" sz="24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20276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191000"/>
                <a:ext cx="3810000" cy="2057400"/>
              </a:xfrm>
              <a:prstGeom prst="rect">
                <a:avLst/>
              </a:prstGeom>
              <a:blipFill rotWithShape="1">
                <a:blip r:embed="rId5"/>
                <a:stretch>
                  <a:fillRect l="-6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10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(0.1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𝑜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/10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1/3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(10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b="0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3/2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𝜔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=2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= 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(2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)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=1+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Θ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3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Part </a:t>
            </a:r>
            <a:r>
              <a:rPr lang="en-US" altLang="zh-HK" dirty="0" smtClean="0">
                <a:ea typeface="新細明體" charset="-120"/>
              </a:rPr>
              <a:t>III: Probability and tail bounds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7449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sample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: set the all possible outcomes of a random process. </a:t>
                </a:r>
              </a:p>
              <a:p>
                <a:pPr lvl="1"/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 is finite.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Events</a:t>
                </a:r>
                <a:r>
                  <a:rPr lang="en-US" dirty="0" smtClean="0"/>
                  <a:t>: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Probability function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probability of event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happening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4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of events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two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 general, we have the following union bound: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3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of events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are independent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Conditional </a:t>
                </a:r>
                <a:r>
                  <a:rPr lang="en-US" dirty="0"/>
                  <a:t>probability: For two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, the </a:t>
                </a:r>
                <a:r>
                  <a:rPr lang="en-US" i="1" dirty="0"/>
                  <a:t>probability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/>
                  <a:t> conditioned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4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 smtClean="0"/>
                  <a:t>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5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Expectation: </a:t>
                </a:r>
                <a:endParaRPr lang="en-US" b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Range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Linearity of expectation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no matter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are independent or not.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I: About the course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01000" cy="1752600"/>
          </a:xfrm>
        </p:spPr>
        <p:txBody>
          <a:bodyPr/>
          <a:lstStyle/>
          <a:p>
            <a:endParaRPr lang="en-US" altLang="zh-HK" sz="2600" u="sng">
              <a:solidFill>
                <a:srgbClr val="0033CC"/>
              </a:solidFill>
              <a:ea typeface="新細明體" charset="-120"/>
            </a:endParaRPr>
          </a:p>
          <a:p>
            <a:endParaRPr lang="en-US" altLang="zh-HK" sz="26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𝐕𝐚𝐫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1">
                          <a:latin typeface="Cambria Math"/>
                        </a:rPr>
                        <m:t>𝐄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standard deviation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𝜎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>
                            <a:latin typeface="Cambria Math"/>
                          </a:rPr>
                          <m:t>𝐕𝐚𝐫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Concentration and tail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In many analysis of randomized algorithms, we need to study how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concentrated</a:t>
                </a:r>
                <a:r>
                  <a:rPr lang="en-US" altLang="zh-HK" dirty="0">
                    <a:ea typeface="新細明體" charset="-120"/>
                  </a:rPr>
                  <a:t> a random variable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close to its mean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Many times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Upper bounds of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:r>
                  <a:rPr lang="en-US" altLang="zh-HK" dirty="0" err="1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Pr</a:t>
                </a:r>
                <a:r>
                  <a:rPr lang="en-US" altLang="zh-HK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deviates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a lot]</a:t>
                </a: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is called </a:t>
                </a:r>
                <a:r>
                  <a:rPr lang="en-US" altLang="zh-HK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tail bounds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31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8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ea typeface="新細明體" charset="-120"/>
              </a:rPr>
              <a:t>Markov’s </a:t>
            </a:r>
            <a:r>
              <a:rPr lang="en-US" altLang="zh-HK" dirty="0" smtClean="0">
                <a:ea typeface="新細明體" charset="-120"/>
              </a:rPr>
              <a:t>Inequality: when you only know expectation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then </a:t>
                </a:r>
              </a:p>
              <a:p>
                <a:pPr>
                  <a:buNone/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			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altLang="zh-HK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𝑎</m:t>
                        </m:r>
                      </m:den>
                    </m:f>
                    <m:r>
                      <a:rPr lang="en-US" altLang="zh-HK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charset="0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In other words,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[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]=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  <a:sym typeface="Symbol"/>
                  </a:rPr>
                  <a:t>, then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i="1">
                              <a:latin typeface="Cambria Math"/>
                              <a:ea typeface="新細明體" charset="-120"/>
                              <a:cs typeface="Arial" charset="0"/>
                            </a:rPr>
                          </m:ctrlPr>
                        </m:funcPr>
                        <m:fName>
                          <m:r>
                            <a:rPr lang="en-US" altLang="zh-HK" b="1" i="1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𝑋</m:t>
                              </m:r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≥</m:t>
                              </m:r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𝑘</m:t>
                              </m:r>
                              <m:r>
                                <a:rPr lang="zh-HK" alt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altLang="zh-HK" i="1">
                          <a:latin typeface="Cambria Math"/>
                          <a:ea typeface="Cambria Math"/>
                          <a:cs typeface="Arial" charset="0"/>
                        </a:rPr>
                        <m:t>≤</m:t>
                      </m:r>
                      <m:f>
                        <m:fPr>
                          <m:ctrlP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</m:den>
                      </m:f>
                      <m:r>
                        <a:rPr lang="en-US" altLang="zh-HK">
                          <a:latin typeface="Cambria Math"/>
                          <a:ea typeface="Cambria Math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Proof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  <a:cs typeface="Arial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𝑎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∙</m:t>
                    </m:r>
                    <m:func>
                      <m:funcPr>
                        <m:ctrlPr>
                          <a:rPr lang="en-US" altLang="zh-HK" b="1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𝐏</m:t>
                        </m:r>
                        <m:r>
                          <a:rPr lang="en-US" altLang="zh-HK" b="1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1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Dropping some nonnegative terms always make it smaller.</a:t>
                </a:r>
              </a:p>
            </p:txBody>
          </p:sp>
        </mc:Choice>
        <mc:Fallback xmlns="">
          <p:sp>
            <p:nvSpPr>
              <p:cNvPr id="11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704" t="-1750" r="-17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Def. The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sz="2600" baseline="30000" dirty="0" err="1" smtClean="0">
                    <a:ea typeface="新細明體" charset="-120"/>
                  </a:rPr>
                  <a:t>th</a:t>
                </a:r>
                <a:r>
                  <a:rPr lang="en-US" altLang="zh-HK" sz="2600" dirty="0" smtClean="0">
                    <a:ea typeface="新細明體" charset="-120"/>
                  </a:rPr>
                  <a:t> moment of a random variable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𝑋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𝐌</m:t>
                    </m:r>
                    <m:r>
                      <a:rPr lang="en-US" altLang="zh-HK" sz="2600" i="1" baseline="-2500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𝑘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 = 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600" b="1" i="0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HK" sz="26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=2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 variance.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𝐕𝐚𝐫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]=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600" b="1" i="0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 </m:t>
                    </m:r>
                  </m:oMath>
                </a14:m>
                <a:endParaRPr lang="en-US" altLang="zh-HK" sz="26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  <a:cs typeface="Times New Roman" pitchFamily="18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26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2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HK" sz="2600" b="1" i="0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]+</m:t>
                    </m:r>
                    <m:r>
                      <a:rPr lang="en-US" altLang="zh-HK" sz="2600" b="1" i="0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b="1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HK" sz="26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  <a:cs typeface="Times New Roman" pitchFamily="18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2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⋅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+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HK" sz="2600" baseline="300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  <a:cs typeface="Times New Roman" pitchFamily="18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endParaRPr lang="en-US" altLang="zh-HK" sz="2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err="1">
                <a:ea typeface="新細明體" charset="-120"/>
              </a:rPr>
              <a:t>Chebyshev’s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dirty="0" smtClean="0">
                <a:ea typeface="新細明體" charset="-120"/>
              </a:rPr>
              <a:t>Inequality: when you also know variance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	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</m:t>
                            </m:r>
                            <m:r>
                              <a:rPr lang="en-US" altLang="zh-HK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𝐕𝐚𝐫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HK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HK">
                        <a:latin typeface="Cambria Math"/>
                        <a:ea typeface="Cambria Math"/>
                        <a:cs typeface="Arial" charset="0"/>
                      </a:rPr>
                      <m:t>.</m:t>
                    </m:r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zh-HK" dirty="0" smtClean="0">
                    <a:ea typeface="Cambria Math"/>
                    <a:cs typeface="Arial" charset="0"/>
                  </a:rPr>
                  <a:t/>
                </a:r>
                <a:br>
                  <a:rPr lang="en-US" altLang="zh-HK" dirty="0" smtClean="0">
                    <a:ea typeface="Cambria Math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In other words, </a:t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</m:t>
                            </m:r>
                            <m:r>
                              <a:rPr lang="en-US" altLang="zh-HK" b="1" i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𝑘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HK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HK" b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𝐕𝐚𝐫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[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𝑋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]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Proof. </a:t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b="1" i="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]|≥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𝑎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4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4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HK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     </a:t>
                </a:r>
                <a:r>
                  <a:rPr lang="en-US" altLang="zh-HK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Markov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HK" dirty="0" smtClean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𝐕𝐚𝐫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baseline="300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:r>
                  <a:rPr lang="en-US" altLang="zh-HK" dirty="0" smtClean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recall: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𝐕𝐚𝐫</m:t>
                    </m:r>
                    <m:r>
                      <a:rPr lang="en-US" altLang="zh-HK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]=</m:t>
                    </m:r>
                    <m:r>
                      <a:rPr lang="en-US" altLang="zh-HK" b="1" i="0" dirty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HK" b="1" i="0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𝐄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HK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新細明體" charset="-12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新細明體" charset="-12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Inequality by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baseline="30000" dirty="0" err="1">
                    <a:ea typeface="新細明體" charset="-120"/>
                  </a:rPr>
                  <a:t>th</a:t>
                </a:r>
                <a:r>
                  <a:rPr lang="en-US" altLang="zh-HK" dirty="0">
                    <a:ea typeface="新細明體" charset="-120"/>
                  </a:rPr>
                  <a:t>-moment 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even)</a:t>
                </a:r>
              </a:p>
            </p:txBody>
          </p:sp>
        </mc:Choice>
        <mc:Fallback xmlns="">
          <p:sp>
            <p:nvSpPr>
              <p:cNvPr id="1198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 r="-4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	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b="1" i="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]|≥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𝑎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  <m:r>
                      <a:rPr lang="el-GR" i="1" dirty="0">
                        <a:latin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HK" sz="3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b="1" i="0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. </a:t>
                </a:r>
              </a:p>
              <a:p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Proof. </a:t>
                </a:r>
                <a:b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b="1" i="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]|≥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𝑎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None/>
                </a:pPr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l-GR" altLang="zh-HK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 lvl="0">
                  <a:buClr>
                    <a:srgbClr val="CC9900"/>
                  </a:buClr>
                  <a:buNone/>
                </a:pPr>
                <a:r>
                  <a:rPr lang="en-US" altLang="zh-HK" sz="3100" dirty="0">
                    <a:solidFill>
                      <a:srgbClr val="00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100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800" b="1" i="0" dirty="0" err="1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100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800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l-GR" altLang="zh-HK" sz="28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sz="3100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100" dirty="0">
                    <a:solidFill>
                      <a:srgbClr val="00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r>
                  <a:rPr lang="en-US" altLang="zh-HK" sz="3100" dirty="0" smtClean="0">
                    <a:solidFill>
                      <a:srgbClr val="00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:r>
                  <a:rPr lang="en-US" altLang="zh-HK" sz="3200" dirty="0" smtClean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altLang="zh-HK" sz="3200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altLang="zh-HK" sz="3200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is even</a:t>
                </a:r>
                <a:endParaRPr lang="en-US" altLang="zh-HK" sz="31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altLang="zh-HK" i="1" dirty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HK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1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HK" b="1" i="0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𝐄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HK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Markov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HK" baseline="300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Chernoff’s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Suppose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/>
                        <a:ea typeface="新細明體" charset="-120"/>
                      </a:rPr>
                      <m:t> 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prob</m:t>
                              </m:r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. 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𝑝</m:t>
                              </m:r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prob</m:t>
                              </m:r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. 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1−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and </a:t>
                </a:r>
                <a:r>
                  <a:rPr lang="en-US" altLang="zh-HK" dirty="0">
                    <a:ea typeface="新細明體" charset="-120"/>
                  </a:rPr>
                  <a:t>let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sz="2200" dirty="0">
                    <a:ea typeface="新細明體" charset="-120"/>
                  </a:rPr>
                  <a:t/>
                </a:r>
                <a:br>
                  <a:rPr lang="en-US" altLang="zh-HK" sz="2200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Then 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zh-HK" b="0" i="1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</m:ctrlPr>
                            </m:funcPr>
                            <m:fName>
                              <m:r>
                                <a:rPr lang="en-US" altLang="zh-HK" b="1" i="0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𝐏𝐫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HK" b="0" i="1" smtClean="0"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|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𝑋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lang="zh-HK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𝜇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|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≥</m:t>
                                  </m:r>
                                  <m:r>
                                    <a:rPr lang="zh-HK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𝛿𝜇</m:t>
                                  </m:r>
                                </m:e>
                              </m:d>
                              <m:r>
                                <a:rPr lang="en-US" altLang="zh-HK" b="0" i="1" smtClean="0"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</m:e>
                          </m:func>
                          <m:r>
                            <a:rPr lang="en-US" altLang="zh-HK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HK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HK" i="1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zh-HK" altLang="en-US" i="1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HK" altLang="en-US" b="0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𝜇</m:t>
                          </m:r>
                          <m:r>
                            <a:rPr lang="en-US" altLang="zh-HK" b="0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/3</m:t>
                          </m:r>
                        </m:sup>
                      </m:sSup>
                      <m:r>
                        <a:rPr lang="en-US" altLang="zh-HK" b="0" i="1" smtClean="0">
                          <a:latin typeface="Cambria Math"/>
                          <a:ea typeface="新細明體" charset="-120"/>
                          <a:cs typeface="Arial" charset="0"/>
                        </a:rPr>
                        <m:t>,</m:t>
                      </m:r>
                    </m:oMath>
                  </m:oMathPara>
                </a14:m>
                <a: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/>
                </a:r>
                <a:b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</a:br>
                <a: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/>
                </a:r>
                <a:b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HK" altLang="en-US" i="1" smtClean="0"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𝑛𝑝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HK" b="1" i="0" smtClean="0">
                        <a:latin typeface="Cambria Math"/>
                        <a:ea typeface="新細明體" charset="-120"/>
                        <a:cs typeface="Arial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.</m:t>
                    </m:r>
                  </m:oMath>
                </a14:m>
                <a:endParaRPr lang="en-US" altLang="zh-HK" baseline="30000" dirty="0">
                  <a:solidFill>
                    <a:srgbClr val="0000FF"/>
                  </a:solidFill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44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Some basic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One-sided error: Suppose an algorithm for </a:t>
                </a:r>
                <a:r>
                  <a:rPr lang="en-US" altLang="zh-HK" dirty="0">
                    <a:ea typeface="新細明體" charset="-120"/>
                  </a:rPr>
                  <a:t>a decision problem has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no error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)=0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with probability 1/2</a:t>
                </a:r>
              </a:p>
              <a:p>
                <a:r>
                  <a:rPr lang="en-US" altLang="zh-HK" dirty="0">
                    <a:ea typeface="新細明體" charset="-120"/>
                  </a:rPr>
                  <a:t>We want to decrease this ½ to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𝜀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 How?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Run the algorithm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b="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HK" b="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times. Output 0 </a:t>
                </a:r>
                <a:r>
                  <a:rPr lang="en-US" altLang="zh-HK" dirty="0" err="1">
                    <a:ea typeface="新細明體" charset="-120"/>
                    <a:cs typeface="Arial" charset="0"/>
                  </a:rPr>
                  <a:t>iff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all executions answer 0.</a:t>
                </a: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Two-sided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Suppose a randomized algorithm has two-sided error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probability &gt; </a:t>
                </a:r>
                <a:r>
                  <a:rPr lang="en-US" altLang="zh-HK" dirty="0" smtClean="0">
                    <a:ea typeface="新細明體" charset="-120"/>
                  </a:rPr>
                  <a:t>2/3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probability &gt; 2/3</a:t>
                </a:r>
              </a:p>
              <a:p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How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?</a:t>
                </a: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Run the algorithm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log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⁡(1/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𝜀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steps and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take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majority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vote.</a:t>
                </a:r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7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Using Chernoff’s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Run the algorithm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times, getting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outputs. Suppose they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, …,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 </a:t>
                </a:r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=1 </m:t>
                    </m:r>
                  </m:oMath>
                </a14:m>
                <a:r>
                  <a:rPr lang="en-US" altLang="zh-HK" i="1" dirty="0" err="1">
                    <a:ea typeface="新細明體" charset="-120"/>
                    <a:cs typeface="Arial" charset="0"/>
                  </a:rPr>
                  <a:t>w.p</a:t>
                </a:r>
                <a:r>
                  <a:rPr lang="en-US" altLang="zh-HK" i="1" dirty="0">
                    <a:ea typeface="新細明體" charset="-120"/>
                    <a:cs typeface="Arial" charset="0"/>
                  </a:rPr>
                  <a:t>.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&lt;</m:t>
                    </m:r>
                    <m:f>
                      <m:f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thus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]=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𝑛𝑝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&lt;</m:t>
                    </m:r>
                    <m:f>
                      <m:f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=1 </m:t>
                    </m:r>
                  </m:oMath>
                </a14:m>
                <a:r>
                  <a:rPr lang="en-US" altLang="zh-HK" i="1" dirty="0" err="1" smtClean="0">
                    <a:ea typeface="新細明體" charset="-120"/>
                    <a:cs typeface="Arial" charset="0"/>
                  </a:rPr>
                  <a:t>w.p</a:t>
                </a:r>
                <a:r>
                  <a:rPr lang="en-US" altLang="zh-HK" i="1" dirty="0">
                    <a:ea typeface="新細明體" charset="-120"/>
                    <a:cs typeface="Arial" charset="0"/>
                  </a:rPr>
                  <a:t>.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𝑝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&gt;</m:t>
                    </m:r>
                    <m:f>
                      <m:f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]=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𝑛𝑝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&gt;</m:t>
                    </m:r>
                    <m:f>
                      <m:f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Info 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Webpage</a:t>
            </a:r>
            <a:r>
              <a:rPr lang="en-US" altLang="zh-HK" dirty="0">
                <a:ea typeface="新細明體" charset="-120"/>
              </a:rPr>
              <a:t>: </a:t>
            </a:r>
            <a:r>
              <a:rPr lang="en-US" altLang="zh-HK" sz="2400" u="sng" dirty="0">
                <a:solidFill>
                  <a:srgbClr val="0033CC"/>
                </a:solidFill>
                <a:ea typeface="新細明體" charset="-120"/>
              </a:rPr>
              <a:t>http://www.cse.cuhk.edu.hk/~</a:t>
            </a:r>
            <a:r>
              <a:rPr lang="en-US" altLang="zh-HK" sz="2400" u="sng" dirty="0" smtClean="0">
                <a:solidFill>
                  <a:srgbClr val="0033CC"/>
                </a:solidFill>
                <a:ea typeface="新細明體" charset="-120"/>
              </a:rPr>
              <a:t>syzhang/course/MScAlg15</a:t>
            </a:r>
            <a:r>
              <a:rPr lang="en-US" altLang="zh-HK" sz="2400" dirty="0" smtClean="0">
                <a:ea typeface="新細明體" charset="-120"/>
              </a:rPr>
              <a:t> </a:t>
            </a:r>
            <a:endParaRPr lang="en-US" altLang="zh-HK" sz="2500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Information (time and venue, TA, textbook, etc.)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Lecture </a:t>
            </a:r>
            <a:r>
              <a:rPr lang="en-US" altLang="zh-HK" dirty="0">
                <a:ea typeface="新細明體" charset="-120"/>
              </a:rPr>
              <a:t>slides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Homework</a:t>
            </a:r>
            <a:endParaRPr lang="en-US" altLang="zh-HK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Announcements</a:t>
            </a:r>
          </a:p>
          <a:p>
            <a:pPr>
              <a:lnSpc>
                <a:spcPct val="90000"/>
              </a:lnSpc>
            </a:pPr>
            <a:endParaRPr lang="en-US" altLang="zh-HK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Flavor:</a:t>
            </a:r>
          </a:p>
          <a:p>
            <a:pPr lvl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More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math</a:t>
            </a:r>
            <a:r>
              <a:rPr lang="en-US" altLang="zh-HK" dirty="0" smtClean="0">
                <a:ea typeface="新細明體" charset="-120"/>
              </a:rPr>
              <a:t> than </a:t>
            </a:r>
            <a:r>
              <a:rPr lang="en-US" altLang="zh-HK" dirty="0" smtClean="0">
                <a:solidFill>
                  <a:srgbClr val="0033CC"/>
                </a:solidFill>
                <a:ea typeface="新細明體" charset="-120"/>
              </a:rPr>
              <a:t>programming</a:t>
            </a:r>
            <a:r>
              <a:rPr lang="en-US" altLang="zh-HK" dirty="0" smtClean="0">
                <a:ea typeface="新細明體" charset="-120"/>
              </a:rPr>
              <a:t>.</a:t>
            </a:r>
            <a:endParaRPr lang="en-US" altLang="zh-HK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Recall </a:t>
                </a:r>
                <a:r>
                  <a:rPr lang="en-US" altLang="zh-HK" dirty="0" err="1" smtClean="0">
                    <a:ea typeface="新細明體" charset="-120"/>
                  </a:rPr>
                  <a:t>Chernoff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zh-HK" alt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𝜇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≥</m:t>
                                </m:r>
                                <m:r>
                                  <a:rPr lang="zh-HK" alt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𝛿𝜇</m:t>
                                </m:r>
                              </m:e>
                            </m:d>
                            <m:r>
                              <a:rPr lang="en-US" altLang="zh-HK" i="1">
                                <a:latin typeface="Cambria Math"/>
                                <a:ea typeface="Cambria Math"/>
                                <a:cs typeface="Arial" charset="0"/>
                              </a:rPr>
                              <m:t>≤</m:t>
                            </m:r>
                          </m:e>
                        </m:func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𝑒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zh-HK" altLang="en-US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zh-HK" altLang="en-US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𝜇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/3</m:t>
                        </m:r>
                      </m:sup>
                    </m:sSup>
                    <m:r>
                      <a:rPr lang="en-US" altLang="zh-HK" i="1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r>
                      <a:rPr lang="en-US" altLang="zh-HK">
                        <a:latin typeface="Cambria Math"/>
                        <a:ea typeface="新細明體" charset="-120"/>
                        <a:cs typeface="Arial" charset="0"/>
                      </a:rPr>
                      <m:t>.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zh-HK" altLang="en-US" i="1"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  <m:r>
                      <a:rPr lang="en-US" altLang="zh-HK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1" i="0" dirty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]&lt;</m:t>
                    </m:r>
                    <m:f>
                      <m:f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 	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i="1">
                        <a:latin typeface="Cambria Math"/>
                        <a:ea typeface="Cambria Math"/>
                        <a:cs typeface="Arial" charset="0"/>
                      </a:rPr>
                      <m:t>δ</m:t>
                    </m:r>
                    <m:r>
                      <a:rPr lang="zh-HK" altLang="en-US" i="1"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  <a:ea typeface="Cambria Math"/>
                            <a:cs typeface="Arial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HK" i="0" dirty="0" smtClean="0">
                    <a:ea typeface="Cambria Math"/>
                    <a:cs typeface="Arial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𝛿</m:t>
                    </m:r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/6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/3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K" dirty="0" smtClean="0">
                    <a:latin typeface="Cambria Math"/>
                    <a:ea typeface="Cambria Math"/>
                    <a:cs typeface="Arial" charset="0"/>
                  </a:rPr>
                  <a:t>.</a:t>
                </a:r>
                <a:endParaRPr lang="en-US" altLang="zh-HK" dirty="0">
                  <a:latin typeface="Cambria Math"/>
                  <a:ea typeface="Cambria Math"/>
                  <a:cs typeface="Arial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l-GR" altLang="zh-HK" i="1" dirty="0">
                                <a:latin typeface="Cambria Math"/>
                                <a:cs typeface="Arial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l-GR" altLang="zh-HK" i="1" dirty="0">
                        <a:latin typeface="Cambria Math"/>
                        <a:cs typeface="Arial" charset="0"/>
                      </a:rPr>
                      <m:t>≤</m:t>
                    </m:r>
                    <m:func>
                      <m:func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en-US" altLang="zh-HK" i="1" dirty="0" err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𝑛𝑝</m:t>
                                </m:r>
                              </m:e>
                            </m:d>
                            <m:r>
                              <a:rPr lang="el-GR" altLang="zh-HK" i="1" dirty="0">
                                <a:latin typeface="Cambria Math"/>
                                <a:cs typeface="Arial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𝑒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HK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zh-HK" altLang="en-US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HK" altLang="en-US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HK" i="1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Ω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  <a:sym typeface="Symbol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  <a:sym typeface="Symbol"/>
                          </a:rPr>
                          <m:t>𝑛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Similar 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The error prob. decays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exponentially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with # of trials!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Homework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Homework assignments </a:t>
            </a: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CN" dirty="0" smtClean="0">
                <a:ea typeface="宋体" pitchFamily="2" charset="-122"/>
              </a:rPr>
              <a:t>100</a:t>
            </a:r>
            <a:r>
              <a:rPr lang="en-US" altLang="zh-HK" dirty="0" smtClean="0">
                <a:ea typeface="新細明體" charset="-120"/>
              </a:rPr>
              <a:t>%).</a:t>
            </a:r>
            <a:endParaRPr lang="en-US" altLang="zh-HK" dirty="0">
              <a:ea typeface="新細明體" charset="-120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No exam.</a:t>
            </a:r>
          </a:p>
          <a:p>
            <a:pPr lvl="1"/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12</a:t>
            </a:r>
            <a:r>
              <a:rPr lang="en-US" altLang="zh-CN" dirty="0" smtClean="0">
                <a:ea typeface="宋体" pitchFamily="2" charset="-122"/>
              </a:rPr>
              <a:t> homework.</a:t>
            </a:r>
            <a:endParaRPr lang="en-US" altLang="zh-HK" dirty="0">
              <a:ea typeface="新細明體" charset="-120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You only need to complete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10</a:t>
            </a:r>
            <a:r>
              <a:rPr lang="en-US" altLang="zh-CN" dirty="0" smtClean="0">
                <a:ea typeface="宋体" pitchFamily="2" charset="-122"/>
              </a:rPr>
              <a:t>.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If you do more than 10, the 10 with the highest scores count.</a:t>
            </a:r>
            <a:endParaRPr lang="en-US" altLang="zh-CN" dirty="0">
              <a:ea typeface="宋体" pitchFamily="2" charset="-122"/>
            </a:endParaRPr>
          </a:p>
          <a:p>
            <a:pPr lvl="1">
              <a:buFont typeface="Wingdings" pitchFamily="2" charset="2"/>
              <a:buNone/>
            </a:pPr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textbook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600" dirty="0" smtClean="0">
                <a:ea typeface="宋体" pitchFamily="2" charset="-122"/>
              </a:rPr>
              <a:t>No textbook.</a:t>
            </a:r>
          </a:p>
          <a:p>
            <a:pPr>
              <a:lnSpc>
                <a:spcPct val="90000"/>
              </a:lnSpc>
            </a:pPr>
            <a:endParaRPr lang="de-DE" sz="2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de-DE" sz="2600" dirty="0" smtClean="0">
                <a:ea typeface="宋体" pitchFamily="2" charset="-122"/>
              </a:rPr>
              <a:t>Lecture notes available before classes. </a:t>
            </a:r>
          </a:p>
          <a:p>
            <a:pPr>
              <a:lnSpc>
                <a:spcPct val="90000"/>
              </a:lnSpc>
            </a:pPr>
            <a:endParaRPr lang="de-DE" sz="2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de-DE" sz="2600" dirty="0" smtClean="0">
                <a:ea typeface="宋体" pitchFamily="2" charset="-122"/>
              </a:rPr>
              <a:t>Some general references are listed in the course website as well.</a:t>
            </a:r>
            <a:endParaRPr lang="de-DE" sz="26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Part II: About </a:t>
            </a:r>
            <a:r>
              <a:rPr lang="en-US" altLang="zh-HK" dirty="0">
                <a:ea typeface="新細明體" charset="-120"/>
              </a:rPr>
              <a:t>algorithms and complexity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 good example: driving directions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Suppose we want to drive from CUHK to Central. How to route? </a:t>
            </a:r>
          </a:p>
          <a:p>
            <a:r>
              <a:rPr lang="en-US" altLang="zh-HK" dirty="0">
                <a:ea typeface="新細明體" charset="-120"/>
              </a:rPr>
              <a:t>Let’s ask Google.</a:t>
            </a:r>
          </a:p>
          <a:p>
            <a:endParaRPr lang="en-US" altLang="zh-HK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What’s good here:</a:t>
            </a:r>
          </a:p>
          <a:p>
            <a:pPr lvl="1"/>
            <a:r>
              <a:rPr lang="en-US" altLang="zh-HK" dirty="0">
                <a:ea typeface="新細明體" charset="-120"/>
              </a:rPr>
              <a:t>Step by step.</a:t>
            </a:r>
          </a:p>
          <a:p>
            <a:pPr lvl="1"/>
            <a:r>
              <a:rPr lang="en-US" altLang="zh-HK" dirty="0">
                <a:ea typeface="新細明體" charset="-120"/>
              </a:rPr>
              <a:t>Each step is either turn left/right, or go straight for … meters.</a:t>
            </a:r>
          </a:p>
          <a:p>
            <a:pPr lvl="1"/>
            <a:r>
              <a:rPr lang="en-US" altLang="zh-HK" dirty="0">
                <a:ea typeface="新細明體" charset="-120"/>
              </a:rPr>
              <a:t>An estimated time is also given.</a:t>
            </a:r>
          </a:p>
          <a:p>
            <a:r>
              <a:rPr lang="en-US" altLang="zh-HK" dirty="0">
                <a:ea typeface="新細明體" charset="-120"/>
              </a:rPr>
              <a:t>An algorithm is a computational procedure that has </a:t>
            </a:r>
            <a:r>
              <a:rPr lang="en-US" altLang="zh-HK" i="1" dirty="0">
                <a:ea typeface="新細明體" charset="-120"/>
              </a:rPr>
              <a:t>step-by-step</a:t>
            </a:r>
            <a:r>
              <a:rPr lang="en-US" altLang="zh-HK" dirty="0">
                <a:ea typeface="新細明體" charset="-120"/>
              </a:rPr>
              <a:t> instructions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US" altLang="zh-HK" dirty="0" smtClean="0">
                <a:ea typeface="新細明體" charset="-120"/>
              </a:rPr>
              <a:t>It’ll be good if an estimated time is given.</a:t>
            </a:r>
            <a:endParaRPr lang="en-US" altLang="zh-HK" dirty="0">
              <a:ea typeface="新細明體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00FF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00FF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5769</TotalTime>
  <Words>2352</Words>
  <Application>Microsoft Office PowerPoint</Application>
  <PresentationFormat>On-screen Show (4:3)</PresentationFormat>
  <Paragraphs>281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Edge</vt:lpstr>
      <vt:lpstr>PowerPoint Presentation</vt:lpstr>
      <vt:lpstr>First week</vt:lpstr>
      <vt:lpstr>Part I: About the course</vt:lpstr>
      <vt:lpstr>Info </vt:lpstr>
      <vt:lpstr>Homework</vt:lpstr>
      <vt:lpstr>textbook</vt:lpstr>
      <vt:lpstr>Part II: About algorithms and complexity</vt:lpstr>
      <vt:lpstr>A good example: driving directions </vt:lpstr>
      <vt:lpstr>PowerPoint Presentation</vt:lpstr>
      <vt:lpstr>More on complexity</vt:lpstr>
      <vt:lpstr>complexity</vt:lpstr>
      <vt:lpstr>Hardness of problems can vary a lot</vt:lpstr>
      <vt:lpstr>Complexity of integer multiplication</vt:lpstr>
      <vt:lpstr>Inverse problem</vt:lpstr>
      <vt:lpstr>The bright side</vt:lpstr>
      <vt:lpstr>Messages </vt:lpstr>
      <vt:lpstr>PowerPoint Presentation</vt:lpstr>
      <vt:lpstr>PowerPoint Presentation</vt:lpstr>
      <vt:lpstr>Some examples</vt:lpstr>
      <vt:lpstr>Big-O and small-o</vt:lpstr>
      <vt:lpstr>The other direction</vt:lpstr>
      <vt:lpstr>Intuition </vt:lpstr>
      <vt:lpstr>Examples </vt:lpstr>
      <vt:lpstr>Part III: Probability and tail bounds</vt:lpstr>
      <vt:lpstr>Finite sample space</vt:lpstr>
      <vt:lpstr>Union of events</vt:lpstr>
      <vt:lpstr>Independence of events</vt:lpstr>
      <vt:lpstr>Random variable</vt:lpstr>
      <vt:lpstr>Expectation</vt:lpstr>
      <vt:lpstr>variance</vt:lpstr>
      <vt:lpstr>Concentration and tail bounds</vt:lpstr>
      <vt:lpstr>Markov’s Inequality: when you only know expectation</vt:lpstr>
      <vt:lpstr>Moments</vt:lpstr>
      <vt:lpstr>Chebyshev’s Inequality: when you also know variance</vt:lpstr>
      <vt:lpstr>Inequality by the kth-moment (k: even)</vt:lpstr>
      <vt:lpstr>Chernoff’s Bound</vt:lpstr>
      <vt:lpstr>Some basic applications</vt:lpstr>
      <vt:lpstr>Two-sided error</vt:lpstr>
      <vt:lpstr>Using Chernoff’s bound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syzhang</cp:lastModifiedBy>
  <cp:revision>117</cp:revision>
  <dcterms:created xsi:type="dcterms:W3CDTF">1601-01-01T00:00:00Z</dcterms:created>
  <dcterms:modified xsi:type="dcterms:W3CDTF">2015-09-08T09:30:35Z</dcterms:modified>
</cp:coreProperties>
</file>