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95" r:id="rId7"/>
    <p:sldId id="271" r:id="rId8"/>
    <p:sldId id="273" r:id="rId9"/>
    <p:sldId id="274" r:id="rId10"/>
    <p:sldId id="275" r:id="rId11"/>
    <p:sldId id="296" r:id="rId12"/>
    <p:sldId id="280" r:id="rId13"/>
    <p:sldId id="279" r:id="rId14"/>
    <p:sldId id="281" r:id="rId15"/>
    <p:sldId id="282" r:id="rId16"/>
    <p:sldId id="297" r:id="rId17"/>
    <p:sldId id="299" r:id="rId18"/>
    <p:sldId id="287" r:id="rId19"/>
    <p:sldId id="289" r:id="rId20"/>
    <p:sldId id="290" r:id="rId21"/>
    <p:sldId id="291" r:id="rId22"/>
    <p:sldId id="292" r:id="rId23"/>
    <p:sldId id="298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74" autoAdjust="0"/>
  </p:normalViewPr>
  <p:slideViewPr>
    <p:cSldViewPr snapToObjects="1">
      <p:cViewPr>
        <p:scale>
          <a:sx n="120" d="100"/>
          <a:sy n="120" d="100"/>
        </p:scale>
        <p:origin x="-640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6007521"/>
            <a:ext cx="8839200" cy="701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8839200" cy="57024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199" y="2052960"/>
            <a:ext cx="8150103" cy="1828800"/>
          </a:xfrm>
        </p:spPr>
        <p:txBody>
          <a:bodyPr/>
          <a:lstStyle>
            <a:lvl1pPr algn="ctr">
              <a:defRPr sz="4000" spc="150" baseline="0">
                <a:latin typeface="+mj-lt"/>
              </a:defRPr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07" y="1052736"/>
            <a:ext cx="8538265" cy="5472608"/>
          </a:xfrm>
          <a:prstGeom prst="rect">
            <a:avLst/>
          </a:prstGeom>
        </p:spPr>
        <p:txBody>
          <a:bodyPr/>
          <a:lstStyle>
            <a:lvl1pPr marL="216000" indent="-216000">
              <a:defRPr sz="2800" spc="50">
                <a:solidFill>
                  <a:schemeClr val="tx1"/>
                </a:solidFill>
              </a:defRPr>
            </a:lvl1pPr>
            <a:lvl2pPr marL="0" indent="-216000">
              <a:defRPr sz="2400" spc="5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9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3600" spc="150"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07" y="1052736"/>
            <a:ext cx="4213593" cy="5472608"/>
          </a:xfrm>
          <a:prstGeom prst="rect">
            <a:avLst/>
          </a:prstGeom>
        </p:spPr>
        <p:txBody>
          <a:bodyPr/>
          <a:lstStyle>
            <a:lvl1pPr marL="216000" indent="-216000">
              <a:defRPr sz="2800" spc="50">
                <a:solidFill>
                  <a:srgbClr val="000000"/>
                </a:solidFill>
              </a:defRPr>
            </a:lvl1pPr>
            <a:lvl2pPr>
              <a:defRPr sz="2400" spc="50">
                <a:solidFill>
                  <a:srgbClr val="00000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052736"/>
            <a:ext cx="4231231" cy="5472608"/>
          </a:xfrm>
          <a:prstGeom prst="rect">
            <a:avLst/>
          </a:prstGeom>
        </p:spPr>
        <p:txBody>
          <a:bodyPr/>
          <a:lstStyle>
            <a:lvl1pPr marL="216000" indent="-216000">
              <a:defRPr sz="2800" spc="50">
                <a:solidFill>
                  <a:srgbClr val="000000"/>
                </a:solidFill>
              </a:defRPr>
            </a:lvl1pPr>
            <a:lvl2pPr>
              <a:defRPr sz="2400" spc="50">
                <a:solidFill>
                  <a:srgbClr val="00000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866857"/>
            <a:ext cx="8831802" cy="58135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1"/>
            <a:ext cx="8831803" cy="553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207" y="144167"/>
            <a:ext cx="8597224" cy="541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none" spc="200" baseline="0">
          <a:ln>
            <a:noFill/>
          </a:ln>
          <a:solidFill>
            <a:schemeClr val="bg1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0" indent="216000" algn="l" defTabSz="914400" rtl="0" eaLnBrk="1" latinLnBrk="0" hangingPunct="1">
        <a:spcBef>
          <a:spcPts val="1200"/>
        </a:spcBef>
        <a:buClr>
          <a:schemeClr val="accent1"/>
        </a:buClr>
        <a:buSzPct val="100000"/>
        <a:buFont typeface="Arial"/>
        <a:buChar char="•"/>
        <a:defRPr sz="28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144000" indent="0" algn="l" defTabSz="914400" rtl="0" eaLnBrk="1" latinLnBrk="0" hangingPunct="1">
        <a:spcBef>
          <a:spcPts val="600"/>
        </a:spcBef>
        <a:buClr>
          <a:schemeClr val="accent1"/>
        </a:buClr>
        <a:buFont typeface="Lucida Grande"/>
        <a:buChar char=" "/>
        <a:defRPr sz="24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microsoft.com/office/2007/relationships/hdphoto" Target="../media/hdphoto1.wd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4" Type="http://schemas.openxmlformats.org/officeDocument/2006/relationships/image" Target="../media/image10.png"/><Relationship Id="rId5" Type="http://schemas.microsoft.com/office/2007/relationships/hdphoto" Target="../media/hdphoto3.wdp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9" Type="http://schemas.microsoft.com/office/2007/relationships/hdphoto" Target="../media/hdphoto6.wdp"/><Relationship Id="rId3" Type="http://schemas.microsoft.com/office/2007/relationships/hdphoto" Target="../media/hdphoto1.wdp"/><Relationship Id="rId6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276872"/>
            <a:ext cx="8150103" cy="1828800"/>
          </a:xfrm>
        </p:spPr>
        <p:txBody>
          <a:bodyPr/>
          <a:lstStyle/>
          <a:p>
            <a:r>
              <a:rPr lang="en-US" dirty="0" smtClean="0"/>
              <a:t>CRYPTOGRAPHY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WHAT IS IT GOOD FOR?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9035" y="620688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Andrej Bogdanov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Chinese University of Hong Kong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5993" y="6173771"/>
            <a:ext cx="293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Century Gothic"/>
                <a:cs typeface="Century Gothic"/>
              </a:rPr>
              <a:t>CMSC 5719 </a:t>
            </a:r>
            <a:r>
              <a:rPr lang="en-US" dirty="0" smtClean="0">
                <a:solidFill>
                  <a:schemeClr val="bg2"/>
                </a:solidFill>
                <a:latin typeface="Century Gothic"/>
                <a:cs typeface="Century Gothic"/>
              </a:rPr>
              <a:t>| </a:t>
            </a:r>
            <a:r>
              <a:rPr lang="en-US" dirty="0" smtClean="0">
                <a:solidFill>
                  <a:schemeClr val="bg2"/>
                </a:solidFill>
                <a:latin typeface="Century Gothic"/>
                <a:cs typeface="Century Gothic"/>
              </a:rPr>
              <a:t>6 Feb 2012</a:t>
            </a:r>
            <a:endParaRPr lang="en-US" dirty="0">
              <a:solidFill>
                <a:schemeClr val="bg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359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foundations of cryptography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3512" y="1556792"/>
            <a:ext cx="1846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>
                <a:latin typeface="Courier New"/>
                <a:cs typeface="Courier New"/>
              </a:rPr>
              <a:t>953081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3992" y="2060848"/>
            <a:ext cx="2239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latin typeface="Courier New"/>
                <a:cs typeface="Courier New"/>
              </a:rPr>
              <a:t>×</a:t>
            </a:r>
            <a:r>
              <a:rPr lang="en-US" sz="3600" dirty="0" smtClean="0">
                <a:latin typeface="Garamond"/>
                <a:cs typeface="Garamond"/>
              </a:rPr>
              <a:t> </a:t>
            </a:r>
            <a:r>
              <a:rPr lang="en-US" sz="3600" dirty="0" smtClean="0">
                <a:latin typeface="Courier New"/>
                <a:cs typeface="Courier New"/>
              </a:rPr>
              <a:t>603749</a:t>
            </a:r>
            <a:endParaRPr lang="en-US" sz="3600" dirty="0">
              <a:latin typeface="Courier New"/>
              <a:cs typeface="Courier New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81321" y="2736085"/>
            <a:ext cx="3288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7305" y="2636912"/>
            <a:ext cx="3509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latin typeface="Courier New"/>
                <a:cs typeface="Courier New"/>
              </a:rPr>
              <a:t>575421700669</a:t>
            </a:r>
            <a:endParaRPr lang="en-US" sz="3600" dirty="0">
              <a:effectLst/>
              <a:latin typeface="Courier New"/>
              <a:cs typeface="Courier New"/>
            </a:endParaRPr>
          </a:p>
        </p:txBody>
      </p:sp>
      <p:sp>
        <p:nvSpPr>
          <p:cNvPr id="13" name="Arc 12"/>
          <p:cNvSpPr/>
          <p:nvPr/>
        </p:nvSpPr>
        <p:spPr>
          <a:xfrm rot="16200000" flipV="1">
            <a:off x="3825517" y="2229526"/>
            <a:ext cx="844893" cy="792088"/>
          </a:xfrm>
          <a:prstGeom prst="arc">
            <a:avLst>
              <a:gd name="adj1" fmla="val 10611244"/>
              <a:gd name="adj2" fmla="val 273224"/>
            </a:avLst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66004" y="2339365"/>
            <a:ext cx="3794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 it really that </a:t>
            </a:r>
            <a:r>
              <a:rPr lang="en-US" sz="3200" dirty="0" smtClean="0">
                <a:solidFill>
                  <a:srgbClr val="FF0000"/>
                </a:solidFill>
              </a:rPr>
              <a:t>hard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48585" y="4437112"/>
            <a:ext cx="6319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We can’t say for sure, </a:t>
            </a:r>
          </a:p>
          <a:p>
            <a:pPr algn="ctr"/>
            <a:r>
              <a:rPr lang="en-US" sz="3600" dirty="0" smtClean="0"/>
              <a:t>but many have tried and failed.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125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2207" y="1052736"/>
            <a:ext cx="8538265" cy="2520280"/>
          </a:xfrm>
        </p:spPr>
        <p:txBody>
          <a:bodyPr/>
          <a:lstStyle/>
          <a:p>
            <a:r>
              <a:rPr lang="en-US" dirty="0" smtClean="0"/>
              <a:t>Cryptography is based on digital tasks that are easy to do forward, but </a:t>
            </a:r>
            <a:r>
              <a:rPr lang="en-US" dirty="0" smtClean="0">
                <a:solidFill>
                  <a:srgbClr val="C66951"/>
                </a:solidFill>
              </a:rPr>
              <a:t>hard to do backwards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We are not 100% sure such tasks </a:t>
            </a:r>
            <a:r>
              <a:rPr lang="en-US" dirty="0" smtClean="0">
                <a:solidFill>
                  <a:srgbClr val="C66951"/>
                </a:solidFill>
              </a:rPr>
              <a:t>exist at all</a:t>
            </a:r>
            <a:r>
              <a:rPr lang="en-US" dirty="0" smtClean="0"/>
              <a:t>, but there are several viable candidates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foundations of cryptography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737305" y="4006805"/>
            <a:ext cx="3509194" cy="1726451"/>
            <a:chOff x="737305" y="4006805"/>
            <a:chExt cx="3509194" cy="1726451"/>
          </a:xfrm>
        </p:grpSpPr>
        <p:sp>
          <p:nvSpPr>
            <p:cNvPr id="4" name="Rectangle 3"/>
            <p:cNvSpPr/>
            <p:nvPr/>
          </p:nvSpPr>
          <p:spPr>
            <a:xfrm>
              <a:off x="2393512" y="4006805"/>
              <a:ext cx="18469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3600" dirty="0">
                  <a:latin typeface="Courier New"/>
                  <a:cs typeface="Courier New"/>
                </a:rPr>
                <a:t>953081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03992" y="4510861"/>
              <a:ext cx="22393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3600" dirty="0" smtClean="0">
                  <a:latin typeface="Courier New"/>
                  <a:cs typeface="Courier New"/>
                </a:rPr>
                <a:t>×</a:t>
              </a:r>
              <a:r>
                <a:rPr lang="en-US" sz="3600" dirty="0" smtClean="0">
                  <a:latin typeface="Garamond"/>
                  <a:cs typeface="Garamond"/>
                </a:rPr>
                <a:t> </a:t>
              </a:r>
              <a:r>
                <a:rPr lang="en-US" sz="3600" dirty="0" smtClean="0">
                  <a:latin typeface="Courier New"/>
                  <a:cs typeface="Courier New"/>
                </a:rPr>
                <a:t>603749</a:t>
              </a:r>
              <a:endParaRPr lang="en-US" sz="3600" dirty="0">
                <a:latin typeface="Courier New"/>
                <a:cs typeface="Courier New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81321" y="5186098"/>
              <a:ext cx="32886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37305" y="5086925"/>
              <a:ext cx="35091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3600" dirty="0" smtClean="0">
                  <a:latin typeface="Courier New"/>
                  <a:cs typeface="Courier New"/>
                </a:rPr>
                <a:t>575421700669</a:t>
              </a:r>
              <a:endParaRPr lang="en-US" sz="3600" dirty="0">
                <a:effectLst/>
                <a:latin typeface="Courier New"/>
                <a:cs typeface="Courier New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63533" y="4026550"/>
            <a:ext cx="3896899" cy="1778714"/>
            <a:chOff x="4563533" y="4026550"/>
            <a:chExt cx="3896899" cy="1778714"/>
          </a:xfrm>
        </p:grpSpPr>
        <p:grpSp>
          <p:nvGrpSpPr>
            <p:cNvPr id="8" name="Group 7"/>
            <p:cNvGrpSpPr/>
            <p:nvPr/>
          </p:nvGrpSpPr>
          <p:grpSpPr>
            <a:xfrm>
              <a:off x="4563533" y="5466710"/>
              <a:ext cx="3896899" cy="338554"/>
              <a:chOff x="2394826" y="3573016"/>
              <a:chExt cx="3896899" cy="33855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394826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0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14906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34986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55066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75146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0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83928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0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283613" y="4026550"/>
              <a:ext cx="2468037" cy="338554"/>
              <a:chOff x="3123373" y="2132856"/>
              <a:chExt cx="2468037" cy="33855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123373" y="213285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0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843453" y="213285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563533" y="213285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83613" y="213285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0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flipV="1">
              <a:off x="4644008" y="4365104"/>
              <a:ext cx="3744416" cy="1152128"/>
              <a:chOff x="3995936" y="2420888"/>
              <a:chExt cx="3744416" cy="115212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71601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43609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15617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7625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99593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1601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43609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15617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87625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59633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>
                <a:stCxn id="24" idx="2"/>
                <a:endCxn id="28" idx="5"/>
              </p:cNvCxnSpPr>
              <p:nvPr/>
            </p:nvCxnSpPr>
            <p:spPr>
              <a:xfrm flipH="1" flipV="1">
                <a:off x="4118861" y="2543813"/>
                <a:ext cx="1317235" cy="957195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23" idx="1"/>
              </p:cNvCxnSpPr>
              <p:nvPr/>
            </p:nvCxnSpPr>
            <p:spPr>
              <a:xfrm flipH="1" flipV="1">
                <a:off x="4067944" y="2585995"/>
                <a:ext cx="669163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6" idx="1"/>
                <a:endCxn id="28" idx="6"/>
              </p:cNvCxnSpPr>
              <p:nvPr/>
            </p:nvCxnSpPr>
            <p:spPr>
              <a:xfrm flipH="1" flipV="1">
                <a:off x="4139952" y="2492896"/>
                <a:ext cx="2757395" cy="95719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25" idx="1"/>
              </p:cNvCxnSpPr>
              <p:nvPr/>
            </p:nvCxnSpPr>
            <p:spPr>
              <a:xfrm flipH="1" flipV="1">
                <a:off x="4860032" y="2492896"/>
                <a:ext cx="1317235" cy="95719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24" idx="1"/>
              </p:cNvCxnSpPr>
              <p:nvPr/>
            </p:nvCxnSpPr>
            <p:spPr>
              <a:xfrm flipH="1" flipV="1">
                <a:off x="4860032" y="2564904"/>
                <a:ext cx="597155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23" idx="0"/>
              </p:cNvCxnSpPr>
              <p:nvPr/>
            </p:nvCxnSpPr>
            <p:spPr>
              <a:xfrm flipV="1">
                <a:off x="478802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25" idx="1"/>
                <a:endCxn id="30" idx="5"/>
              </p:cNvCxnSpPr>
              <p:nvPr/>
            </p:nvCxnSpPr>
            <p:spPr>
              <a:xfrm flipH="1" flipV="1">
                <a:off x="5559021" y="2543813"/>
                <a:ext cx="618246" cy="906278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23" idx="7"/>
                <a:endCxn id="30" idx="3"/>
              </p:cNvCxnSpPr>
              <p:nvPr/>
            </p:nvCxnSpPr>
            <p:spPr>
              <a:xfrm flipV="1">
                <a:off x="4838941" y="2543813"/>
                <a:ext cx="618246" cy="90627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24" idx="0"/>
                <a:endCxn id="30" idx="4"/>
              </p:cNvCxnSpPr>
              <p:nvPr/>
            </p:nvCxnSpPr>
            <p:spPr>
              <a:xfrm flipV="1">
                <a:off x="550810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25" idx="0"/>
                <a:endCxn id="31" idx="4"/>
              </p:cNvCxnSpPr>
              <p:nvPr/>
            </p:nvCxnSpPr>
            <p:spPr>
              <a:xfrm flipV="1">
                <a:off x="6228184" y="2564904"/>
                <a:ext cx="0" cy="864096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24" idx="7"/>
              </p:cNvCxnSpPr>
              <p:nvPr/>
            </p:nvCxnSpPr>
            <p:spPr>
              <a:xfrm flipV="1">
                <a:off x="5559021" y="2564904"/>
                <a:ext cx="618246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23" idx="6"/>
                <a:endCxn id="31" idx="2"/>
              </p:cNvCxnSpPr>
              <p:nvPr/>
            </p:nvCxnSpPr>
            <p:spPr>
              <a:xfrm flipV="1">
                <a:off x="4860032" y="2492896"/>
                <a:ext cx="129614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24" idx="3"/>
                <a:endCxn id="32" idx="3"/>
              </p:cNvCxnSpPr>
              <p:nvPr/>
            </p:nvCxnSpPr>
            <p:spPr>
              <a:xfrm flipV="1">
                <a:off x="5457187" y="2543813"/>
                <a:ext cx="1440160" cy="1008112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23" idx="6"/>
                <a:endCxn id="32" idx="2"/>
              </p:cNvCxnSpPr>
              <p:nvPr/>
            </p:nvCxnSpPr>
            <p:spPr>
              <a:xfrm flipV="1">
                <a:off x="4860032" y="2492896"/>
                <a:ext cx="201622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26" idx="0"/>
              </p:cNvCxnSpPr>
              <p:nvPr/>
            </p:nvCxnSpPr>
            <p:spPr>
              <a:xfrm flipV="1">
                <a:off x="694826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26" idx="7"/>
                <a:endCxn id="33" idx="4"/>
              </p:cNvCxnSpPr>
              <p:nvPr/>
            </p:nvCxnSpPr>
            <p:spPr>
              <a:xfrm flipV="1">
                <a:off x="6999181" y="2564904"/>
                <a:ext cx="669163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25" idx="7"/>
                <a:endCxn id="33" idx="3"/>
              </p:cNvCxnSpPr>
              <p:nvPr/>
            </p:nvCxnSpPr>
            <p:spPr>
              <a:xfrm flipV="1">
                <a:off x="6279101" y="2543813"/>
                <a:ext cx="1338326" cy="90627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23" idx="6"/>
                <a:endCxn id="33" idx="2"/>
              </p:cNvCxnSpPr>
              <p:nvPr/>
            </p:nvCxnSpPr>
            <p:spPr>
              <a:xfrm flipV="1">
                <a:off x="4860032" y="2492896"/>
                <a:ext cx="273630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2157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Goldreich’s</a:t>
            </a:r>
            <a:r>
              <a:rPr lang="en-US" dirty="0" smtClean="0"/>
              <a:t> function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812163" y="2852936"/>
            <a:ext cx="5352125" cy="338554"/>
            <a:chOff x="1659680" y="3573016"/>
            <a:chExt cx="5352125" cy="338554"/>
          </a:xfrm>
        </p:grpSpPr>
        <p:sp>
          <p:nvSpPr>
            <p:cNvPr id="46" name="TextBox 45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83928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04008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67389" y="1412776"/>
            <a:ext cx="2468037" cy="338554"/>
            <a:chOff x="3123373" y="2132856"/>
            <a:chExt cx="2468037" cy="338554"/>
          </a:xfrm>
        </p:grpSpPr>
        <p:sp>
          <p:nvSpPr>
            <p:cNvPr id="57" name="TextBox 56"/>
            <p:cNvSpPr txBox="1"/>
            <p:nvPr/>
          </p:nvSpPr>
          <p:spPr>
            <a:xfrm>
              <a:off x="312337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4345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6353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8361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flipV="1">
            <a:off x="1907704" y="1751330"/>
            <a:ext cx="5184576" cy="1152128"/>
            <a:chOff x="3275856" y="2420888"/>
            <a:chExt cx="5184576" cy="1152128"/>
          </a:xfrm>
        </p:grpSpPr>
        <p:sp>
          <p:nvSpPr>
            <p:cNvPr id="69" name="Oval 68"/>
            <p:cNvSpPr/>
            <p:nvPr/>
          </p:nvSpPr>
          <p:spPr>
            <a:xfrm>
              <a:off x="471601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43609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15617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87625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758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9959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7160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43609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15617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5963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3164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0" idx="2"/>
              <a:endCxn id="74" idx="5"/>
            </p:cNvCxnSpPr>
            <p:nvPr/>
          </p:nvCxnSpPr>
          <p:spPr>
            <a:xfrm flipH="1" flipV="1">
              <a:off x="4118861" y="2543813"/>
              <a:ext cx="131723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9" idx="1"/>
            </p:cNvCxnSpPr>
            <p:nvPr/>
          </p:nvCxnSpPr>
          <p:spPr>
            <a:xfrm flipH="1" flipV="1">
              <a:off x="4067944" y="2585995"/>
              <a:ext cx="669163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2" idx="1"/>
              <a:endCxn id="74" idx="6"/>
            </p:cNvCxnSpPr>
            <p:nvPr/>
          </p:nvCxnSpPr>
          <p:spPr>
            <a:xfrm flipH="1" flipV="1">
              <a:off x="4139952" y="2492896"/>
              <a:ext cx="2757395" cy="957195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1" idx="1"/>
            </p:cNvCxnSpPr>
            <p:nvPr/>
          </p:nvCxnSpPr>
          <p:spPr>
            <a:xfrm flipH="1" flipV="1">
              <a:off x="4860032" y="2492896"/>
              <a:ext cx="1317235" cy="957195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0" idx="1"/>
            </p:cNvCxnSpPr>
            <p:nvPr/>
          </p:nvCxnSpPr>
          <p:spPr>
            <a:xfrm flipH="1" flipV="1">
              <a:off x="4860032" y="2564904"/>
              <a:ext cx="597155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69" idx="0"/>
            </p:cNvCxnSpPr>
            <p:nvPr/>
          </p:nvCxnSpPr>
          <p:spPr>
            <a:xfrm flipV="1">
              <a:off x="478802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69" idx="2"/>
              <a:endCxn id="73" idx="4"/>
            </p:cNvCxnSpPr>
            <p:nvPr/>
          </p:nvCxnSpPr>
          <p:spPr>
            <a:xfrm flipH="1" flipV="1">
              <a:off x="3347864" y="2564904"/>
              <a:ext cx="1368152" cy="936104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0" idx="2"/>
              <a:endCxn id="73" idx="5"/>
            </p:cNvCxnSpPr>
            <p:nvPr/>
          </p:nvCxnSpPr>
          <p:spPr>
            <a:xfrm flipH="1" flipV="1">
              <a:off x="3398781" y="2543813"/>
              <a:ext cx="203731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71" idx="2"/>
              <a:endCxn id="73" idx="6"/>
            </p:cNvCxnSpPr>
            <p:nvPr/>
          </p:nvCxnSpPr>
          <p:spPr>
            <a:xfrm flipH="1" flipV="1">
              <a:off x="3419872" y="2492896"/>
              <a:ext cx="2736304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1" idx="1"/>
              <a:endCxn id="76" idx="5"/>
            </p:cNvCxnSpPr>
            <p:nvPr/>
          </p:nvCxnSpPr>
          <p:spPr>
            <a:xfrm flipH="1" flipV="1">
              <a:off x="5559021" y="2543813"/>
              <a:ext cx="618246" cy="906278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69" idx="7"/>
              <a:endCxn id="76" idx="3"/>
            </p:cNvCxnSpPr>
            <p:nvPr/>
          </p:nvCxnSpPr>
          <p:spPr>
            <a:xfrm flipV="1">
              <a:off x="4838941" y="2543813"/>
              <a:ext cx="61824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70" idx="0"/>
              <a:endCxn id="76" idx="4"/>
            </p:cNvCxnSpPr>
            <p:nvPr/>
          </p:nvCxnSpPr>
          <p:spPr>
            <a:xfrm flipV="1">
              <a:off x="550810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71" idx="0"/>
              <a:endCxn id="77" idx="4"/>
            </p:cNvCxnSpPr>
            <p:nvPr/>
          </p:nvCxnSpPr>
          <p:spPr>
            <a:xfrm flipV="1">
              <a:off x="6228184" y="2564904"/>
              <a:ext cx="0" cy="864096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70" idx="7"/>
            </p:cNvCxnSpPr>
            <p:nvPr/>
          </p:nvCxnSpPr>
          <p:spPr>
            <a:xfrm flipV="1">
              <a:off x="5559021" y="2564904"/>
              <a:ext cx="618246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69" idx="6"/>
              <a:endCxn id="77" idx="2"/>
            </p:cNvCxnSpPr>
            <p:nvPr/>
          </p:nvCxnSpPr>
          <p:spPr>
            <a:xfrm flipV="1">
              <a:off x="4860032" y="2492896"/>
              <a:ext cx="129614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70" idx="3"/>
              <a:endCxn id="78" idx="3"/>
            </p:cNvCxnSpPr>
            <p:nvPr/>
          </p:nvCxnSpPr>
          <p:spPr>
            <a:xfrm flipV="1">
              <a:off x="5457187" y="2543813"/>
              <a:ext cx="1440160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69" idx="6"/>
              <a:endCxn id="78" idx="2"/>
            </p:cNvCxnSpPr>
            <p:nvPr/>
          </p:nvCxnSpPr>
          <p:spPr>
            <a:xfrm flipV="1">
              <a:off x="4860032" y="2492896"/>
              <a:ext cx="201622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72" idx="0"/>
            </p:cNvCxnSpPr>
            <p:nvPr/>
          </p:nvCxnSpPr>
          <p:spPr>
            <a:xfrm flipV="1">
              <a:off x="694826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72" idx="7"/>
              <a:endCxn id="79" idx="4"/>
            </p:cNvCxnSpPr>
            <p:nvPr/>
          </p:nvCxnSpPr>
          <p:spPr>
            <a:xfrm flipV="1">
              <a:off x="699918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71" idx="7"/>
              <a:endCxn id="79" idx="3"/>
            </p:cNvCxnSpPr>
            <p:nvPr/>
          </p:nvCxnSpPr>
          <p:spPr>
            <a:xfrm flipV="1">
              <a:off x="6279101" y="2543813"/>
              <a:ext cx="133832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69" idx="6"/>
              <a:endCxn id="79" idx="2"/>
            </p:cNvCxnSpPr>
            <p:nvPr/>
          </p:nvCxnSpPr>
          <p:spPr>
            <a:xfrm flipV="1">
              <a:off x="486003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70" idx="6"/>
              <a:endCxn id="80" idx="2"/>
            </p:cNvCxnSpPr>
            <p:nvPr/>
          </p:nvCxnSpPr>
          <p:spPr>
            <a:xfrm flipV="1">
              <a:off x="558011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2" idx="6"/>
              <a:endCxn id="80" idx="4"/>
            </p:cNvCxnSpPr>
            <p:nvPr/>
          </p:nvCxnSpPr>
          <p:spPr>
            <a:xfrm flipV="1">
              <a:off x="7020272" y="2564904"/>
              <a:ext cx="1368152" cy="936104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71" idx="6"/>
              <a:endCxn id="80" idx="3"/>
            </p:cNvCxnSpPr>
            <p:nvPr/>
          </p:nvCxnSpPr>
          <p:spPr>
            <a:xfrm flipV="1">
              <a:off x="6300192" y="2543813"/>
              <a:ext cx="2037315" cy="957195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001797" y="1424692"/>
            <a:ext cx="110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input bits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2261" y="3068960"/>
            <a:ext cx="124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output bits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51188" y="5157192"/>
            <a:ext cx="7393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and output are </a:t>
            </a:r>
            <a:r>
              <a:rPr lang="en-US" sz="2400" dirty="0" smtClean="0"/>
              <a:t>typically large, e.g. 500 bits input, </a:t>
            </a:r>
          </a:p>
          <a:p>
            <a:r>
              <a:rPr lang="en-US" sz="2400" dirty="0" smtClean="0"/>
              <a:t>10,000 bits output</a:t>
            </a:r>
            <a:endParaRPr lang="en-US" sz="2400" dirty="0" smtClean="0"/>
          </a:p>
        </p:txBody>
      </p:sp>
      <p:grpSp>
        <p:nvGrpSpPr>
          <p:cNvPr id="112" name="Group 111"/>
          <p:cNvGrpSpPr/>
          <p:nvPr/>
        </p:nvGrpSpPr>
        <p:grpSpPr>
          <a:xfrm>
            <a:off x="869974" y="1496348"/>
            <a:ext cx="1303767" cy="1428596"/>
            <a:chOff x="869974" y="1496348"/>
            <a:chExt cx="1303767" cy="1428596"/>
          </a:xfrm>
        </p:grpSpPr>
        <p:sp>
          <p:nvSpPr>
            <p:cNvPr id="108" name="Arc 107"/>
            <p:cNvSpPr/>
            <p:nvPr/>
          </p:nvSpPr>
          <p:spPr>
            <a:xfrm rot="5400000" flipV="1">
              <a:off x="1355250" y="1871227"/>
              <a:ext cx="844893" cy="792088"/>
            </a:xfrm>
            <a:prstGeom prst="arc">
              <a:avLst>
                <a:gd name="adj1" fmla="val 11311113"/>
                <a:gd name="adj2" fmla="val 21064899"/>
              </a:avLst>
            </a:prstGeom>
            <a:ln w="38100" cmpd="sng"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 rot="16200000">
              <a:off x="386509" y="1979813"/>
              <a:ext cx="1428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very easy</a:t>
              </a:r>
              <a:endParaRPr lang="en-US" sz="240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948264" y="1916832"/>
            <a:ext cx="1215830" cy="844893"/>
            <a:chOff x="6948264" y="1916832"/>
            <a:chExt cx="1215830" cy="844893"/>
          </a:xfrm>
        </p:grpSpPr>
        <p:sp>
          <p:nvSpPr>
            <p:cNvPr id="110" name="Arc 109"/>
            <p:cNvSpPr/>
            <p:nvPr/>
          </p:nvSpPr>
          <p:spPr>
            <a:xfrm rot="16200000" flipV="1">
              <a:off x="6921861" y="1943235"/>
              <a:ext cx="844893" cy="792088"/>
            </a:xfrm>
            <a:prstGeom prst="arc">
              <a:avLst>
                <a:gd name="adj1" fmla="val 10611244"/>
                <a:gd name="adj2" fmla="val 273224"/>
              </a:avLst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47919" y="1967632"/>
              <a:ext cx="416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?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59051" y="3831431"/>
            <a:ext cx="4573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output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majority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input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input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input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0708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55"/>
          <p:cNvSpPr>
            <a:spLocks noGrp="1"/>
          </p:cNvSpPr>
          <p:nvPr>
            <p:ph sz="half" idx="1"/>
          </p:nvPr>
        </p:nvSpPr>
        <p:spPr>
          <a:xfrm>
            <a:off x="282207" y="3717032"/>
            <a:ext cx="8538265" cy="280831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One-</a:t>
            </a:r>
            <a:r>
              <a:rPr lang="en-US" dirty="0" err="1" smtClean="0">
                <a:solidFill>
                  <a:schemeClr val="accent1"/>
                </a:solidFill>
              </a:rPr>
              <a:t>wayness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smtClean="0"/>
              <a:t>Given an output, can you recover the </a:t>
            </a:r>
            <a:r>
              <a:rPr lang="en-US" dirty="0" smtClean="0"/>
              <a:t>input </a:t>
            </a:r>
            <a:r>
              <a:rPr lang="en-US" dirty="0" smtClean="0"/>
              <a:t>that led to it?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>
                <a:solidFill>
                  <a:srgbClr val="C66951"/>
                </a:solidFill>
              </a:rPr>
              <a:t>Pseudorandomness</a:t>
            </a:r>
            <a:r>
              <a:rPr lang="en-US" dirty="0" smtClean="0">
                <a:solidFill>
                  <a:srgbClr val="C66951"/>
                </a:solidFill>
              </a:rPr>
              <a:t>:</a:t>
            </a:r>
            <a:r>
              <a:rPr lang="en-US" dirty="0" smtClean="0"/>
              <a:t> Can you </a:t>
            </a:r>
            <a:r>
              <a:rPr lang="en-US" dirty="0" smtClean="0">
                <a:solidFill>
                  <a:srgbClr val="C66951"/>
                </a:solidFill>
              </a:rPr>
              <a:t>distinguish</a:t>
            </a:r>
            <a:r>
              <a:rPr lang="en-US" dirty="0" smtClean="0"/>
              <a:t> the output from a </a:t>
            </a:r>
            <a:r>
              <a:rPr lang="en-US" dirty="0" smtClean="0">
                <a:solidFill>
                  <a:srgbClr val="C66951"/>
                </a:solidFill>
              </a:rPr>
              <a:t>random string </a:t>
            </a:r>
            <a:r>
              <a:rPr lang="en-US" dirty="0" smtClean="0"/>
              <a:t>of the same length?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measures of hardness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12163" y="2852936"/>
            <a:ext cx="5352125" cy="338554"/>
            <a:chOff x="1659680" y="3573016"/>
            <a:chExt cx="5352125" cy="338554"/>
          </a:xfrm>
        </p:grpSpPr>
        <p:sp>
          <p:nvSpPr>
            <p:cNvPr id="5" name="TextBox 4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83928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4008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67389" y="1412776"/>
            <a:ext cx="2468037" cy="338554"/>
            <a:chOff x="3123373" y="2132856"/>
            <a:chExt cx="2468037" cy="338554"/>
          </a:xfrm>
        </p:grpSpPr>
        <p:sp>
          <p:nvSpPr>
            <p:cNvPr id="14" name="TextBox 13"/>
            <p:cNvSpPr txBox="1"/>
            <p:nvPr/>
          </p:nvSpPr>
          <p:spPr>
            <a:xfrm>
              <a:off x="312337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4345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6353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8361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flipV="1">
            <a:off x="1907704" y="1751330"/>
            <a:ext cx="5184576" cy="1152128"/>
            <a:chOff x="3275856" y="2420888"/>
            <a:chExt cx="5184576" cy="1152128"/>
          </a:xfrm>
        </p:grpSpPr>
        <p:sp>
          <p:nvSpPr>
            <p:cNvPr id="19" name="Oval 18"/>
            <p:cNvSpPr/>
            <p:nvPr/>
          </p:nvSpPr>
          <p:spPr>
            <a:xfrm>
              <a:off x="471601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43609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15617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7625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2758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9959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7160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43609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5617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5963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3164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20" idx="2"/>
              <a:endCxn id="24" idx="5"/>
            </p:cNvCxnSpPr>
            <p:nvPr/>
          </p:nvCxnSpPr>
          <p:spPr>
            <a:xfrm flipH="1" flipV="1">
              <a:off x="4118861" y="2543813"/>
              <a:ext cx="131723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9" idx="1"/>
            </p:cNvCxnSpPr>
            <p:nvPr/>
          </p:nvCxnSpPr>
          <p:spPr>
            <a:xfrm flipH="1" flipV="1">
              <a:off x="4067944" y="2585995"/>
              <a:ext cx="669163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2" idx="1"/>
              <a:endCxn id="24" idx="6"/>
            </p:cNvCxnSpPr>
            <p:nvPr/>
          </p:nvCxnSpPr>
          <p:spPr>
            <a:xfrm flipH="1" flipV="1">
              <a:off x="4139952" y="2492896"/>
              <a:ext cx="2757395" cy="957195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1" idx="1"/>
            </p:cNvCxnSpPr>
            <p:nvPr/>
          </p:nvCxnSpPr>
          <p:spPr>
            <a:xfrm flipH="1" flipV="1">
              <a:off x="4860032" y="2492896"/>
              <a:ext cx="1317235" cy="957195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1"/>
            </p:cNvCxnSpPr>
            <p:nvPr/>
          </p:nvCxnSpPr>
          <p:spPr>
            <a:xfrm flipH="1" flipV="1">
              <a:off x="4860032" y="2564904"/>
              <a:ext cx="597155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9" idx="0"/>
            </p:cNvCxnSpPr>
            <p:nvPr/>
          </p:nvCxnSpPr>
          <p:spPr>
            <a:xfrm flipV="1">
              <a:off x="478802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9" idx="2"/>
              <a:endCxn id="23" idx="4"/>
            </p:cNvCxnSpPr>
            <p:nvPr/>
          </p:nvCxnSpPr>
          <p:spPr>
            <a:xfrm flipH="1" flipV="1">
              <a:off x="3347864" y="2564904"/>
              <a:ext cx="1368152" cy="936104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2"/>
              <a:endCxn id="23" idx="5"/>
            </p:cNvCxnSpPr>
            <p:nvPr/>
          </p:nvCxnSpPr>
          <p:spPr>
            <a:xfrm flipH="1" flipV="1">
              <a:off x="3398781" y="2543813"/>
              <a:ext cx="203731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2"/>
              <a:endCxn id="23" idx="6"/>
            </p:cNvCxnSpPr>
            <p:nvPr/>
          </p:nvCxnSpPr>
          <p:spPr>
            <a:xfrm flipH="1" flipV="1">
              <a:off x="3419872" y="2492896"/>
              <a:ext cx="2736304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1" idx="1"/>
              <a:endCxn id="26" idx="5"/>
            </p:cNvCxnSpPr>
            <p:nvPr/>
          </p:nvCxnSpPr>
          <p:spPr>
            <a:xfrm flipH="1" flipV="1">
              <a:off x="5559021" y="2543813"/>
              <a:ext cx="618246" cy="906278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9" idx="7"/>
              <a:endCxn id="26" idx="3"/>
            </p:cNvCxnSpPr>
            <p:nvPr/>
          </p:nvCxnSpPr>
          <p:spPr>
            <a:xfrm flipV="1">
              <a:off x="4838941" y="2543813"/>
              <a:ext cx="61824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0" idx="0"/>
              <a:endCxn id="26" idx="4"/>
            </p:cNvCxnSpPr>
            <p:nvPr/>
          </p:nvCxnSpPr>
          <p:spPr>
            <a:xfrm flipV="1">
              <a:off x="550810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0"/>
              <a:endCxn id="27" idx="4"/>
            </p:cNvCxnSpPr>
            <p:nvPr/>
          </p:nvCxnSpPr>
          <p:spPr>
            <a:xfrm flipV="1">
              <a:off x="6228184" y="2564904"/>
              <a:ext cx="0" cy="864096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7"/>
            </p:cNvCxnSpPr>
            <p:nvPr/>
          </p:nvCxnSpPr>
          <p:spPr>
            <a:xfrm flipV="1">
              <a:off x="5559021" y="2564904"/>
              <a:ext cx="618246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9" idx="6"/>
              <a:endCxn id="27" idx="2"/>
            </p:cNvCxnSpPr>
            <p:nvPr/>
          </p:nvCxnSpPr>
          <p:spPr>
            <a:xfrm flipV="1">
              <a:off x="4860032" y="2492896"/>
              <a:ext cx="129614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0" idx="3"/>
              <a:endCxn id="28" idx="3"/>
            </p:cNvCxnSpPr>
            <p:nvPr/>
          </p:nvCxnSpPr>
          <p:spPr>
            <a:xfrm flipV="1">
              <a:off x="5457187" y="2543813"/>
              <a:ext cx="1440160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9" idx="6"/>
              <a:endCxn id="28" idx="2"/>
            </p:cNvCxnSpPr>
            <p:nvPr/>
          </p:nvCxnSpPr>
          <p:spPr>
            <a:xfrm flipV="1">
              <a:off x="4860032" y="2492896"/>
              <a:ext cx="201622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2" idx="0"/>
            </p:cNvCxnSpPr>
            <p:nvPr/>
          </p:nvCxnSpPr>
          <p:spPr>
            <a:xfrm flipV="1">
              <a:off x="694826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2" idx="7"/>
              <a:endCxn id="29" idx="4"/>
            </p:cNvCxnSpPr>
            <p:nvPr/>
          </p:nvCxnSpPr>
          <p:spPr>
            <a:xfrm flipV="1">
              <a:off x="699918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7"/>
              <a:endCxn id="29" idx="3"/>
            </p:cNvCxnSpPr>
            <p:nvPr/>
          </p:nvCxnSpPr>
          <p:spPr>
            <a:xfrm flipV="1">
              <a:off x="6279101" y="2543813"/>
              <a:ext cx="133832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9" idx="6"/>
              <a:endCxn id="29" idx="2"/>
            </p:cNvCxnSpPr>
            <p:nvPr/>
          </p:nvCxnSpPr>
          <p:spPr>
            <a:xfrm flipV="1">
              <a:off x="486003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0" idx="6"/>
              <a:endCxn id="30" idx="2"/>
            </p:cNvCxnSpPr>
            <p:nvPr/>
          </p:nvCxnSpPr>
          <p:spPr>
            <a:xfrm flipV="1">
              <a:off x="558011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2" idx="6"/>
              <a:endCxn id="30" idx="4"/>
            </p:cNvCxnSpPr>
            <p:nvPr/>
          </p:nvCxnSpPr>
          <p:spPr>
            <a:xfrm flipV="1">
              <a:off x="7020272" y="2564904"/>
              <a:ext cx="1368152" cy="936104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1" idx="6"/>
              <a:endCxn id="30" idx="3"/>
            </p:cNvCxnSpPr>
            <p:nvPr/>
          </p:nvCxnSpPr>
          <p:spPr>
            <a:xfrm flipV="1">
              <a:off x="6300192" y="2543813"/>
              <a:ext cx="2037315" cy="957195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45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from </a:t>
            </a:r>
            <a:r>
              <a:rPr lang="en-US" dirty="0" err="1" smtClean="0"/>
              <a:t>pseudorandomness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28691"/>
            <a:ext cx="137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Alice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929532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0110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1124744"/>
            <a:ext cx="1129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Bob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1848232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0110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167545" y="1506775"/>
            <a:ext cx="3312368" cy="1584178"/>
          </a:xfrm>
          <a:prstGeom prst="cloudCallout">
            <a:avLst>
              <a:gd name="adj1" fmla="val -73324"/>
              <a:gd name="adj2" fmla="val -40981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andwriting - Dakota"/>
                <a:cs typeface="Handwriting - Dakota"/>
              </a:rPr>
              <a:t>want to say</a:t>
            </a:r>
          </a:p>
          <a:p>
            <a:pPr algn="ctr"/>
            <a:endParaRPr lang="en-US" sz="2400" dirty="0">
              <a:latin typeface="Handwriting - Dakota"/>
              <a:cs typeface="Handwriting - Dakota"/>
            </a:endParaRPr>
          </a:p>
          <a:p>
            <a:pPr algn="ctr"/>
            <a:endParaRPr lang="en-US" sz="2400" dirty="0">
              <a:latin typeface="Handwriting - Dakota"/>
              <a:cs typeface="Handwriting - Dakot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1846" y="2132856"/>
            <a:ext cx="110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hello</a:t>
            </a:r>
            <a:endParaRPr lang="en-US" sz="24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4590" y="2132856"/>
            <a:ext cx="203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= 01101001</a:t>
            </a:r>
            <a:endParaRPr lang="en-US" sz="24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918895" y="3501008"/>
            <a:ext cx="5352125" cy="1778714"/>
            <a:chOff x="1918895" y="3717032"/>
            <a:chExt cx="5352125" cy="1778714"/>
          </a:xfrm>
        </p:grpSpPr>
        <p:grpSp>
          <p:nvGrpSpPr>
            <p:cNvPr id="12" name="Group 11"/>
            <p:cNvGrpSpPr/>
            <p:nvPr/>
          </p:nvGrpSpPr>
          <p:grpSpPr>
            <a:xfrm>
              <a:off x="1918895" y="5157192"/>
              <a:ext cx="5352125" cy="338554"/>
              <a:chOff x="1659680" y="3573016"/>
              <a:chExt cx="5352125" cy="33855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659680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394826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0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14906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34986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555066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275146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0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983928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0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04008" y="357301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374121" y="3717032"/>
              <a:ext cx="2468037" cy="338554"/>
              <a:chOff x="3123373" y="2132856"/>
              <a:chExt cx="2468037" cy="33855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123373" y="213285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0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43453" y="213285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63533" y="213285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1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83613" y="2132856"/>
                <a:ext cx="3077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ourier New"/>
                    <a:cs typeface="Courier New"/>
                  </a:rPr>
                  <a:t>0</a:t>
                </a:r>
                <a:endParaRPr lang="en-US" sz="1600" dirty="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flipV="1">
              <a:off x="2014436" y="4055586"/>
              <a:ext cx="5184576" cy="1152128"/>
              <a:chOff x="3275856" y="2420888"/>
              <a:chExt cx="5184576" cy="115212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471601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43609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15617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87625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27585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99593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71601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43609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15617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87625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59633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31641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>
                <a:stCxn id="28" idx="2"/>
                <a:endCxn id="32" idx="5"/>
              </p:cNvCxnSpPr>
              <p:nvPr/>
            </p:nvCxnSpPr>
            <p:spPr>
              <a:xfrm flipH="1" flipV="1">
                <a:off x="4118861" y="2543813"/>
                <a:ext cx="1317235" cy="957195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27" idx="1"/>
              </p:cNvCxnSpPr>
              <p:nvPr/>
            </p:nvCxnSpPr>
            <p:spPr>
              <a:xfrm flipH="1" flipV="1">
                <a:off x="4067944" y="2585995"/>
                <a:ext cx="669163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0" idx="1"/>
                <a:endCxn id="32" idx="6"/>
              </p:cNvCxnSpPr>
              <p:nvPr/>
            </p:nvCxnSpPr>
            <p:spPr>
              <a:xfrm flipH="1" flipV="1">
                <a:off x="4139952" y="2492896"/>
                <a:ext cx="2757395" cy="95719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29" idx="1"/>
              </p:cNvCxnSpPr>
              <p:nvPr/>
            </p:nvCxnSpPr>
            <p:spPr>
              <a:xfrm flipH="1" flipV="1">
                <a:off x="4860032" y="2492896"/>
                <a:ext cx="1317235" cy="95719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28" idx="1"/>
              </p:cNvCxnSpPr>
              <p:nvPr/>
            </p:nvCxnSpPr>
            <p:spPr>
              <a:xfrm flipH="1" flipV="1">
                <a:off x="4860032" y="2564904"/>
                <a:ext cx="597155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27" idx="0"/>
              </p:cNvCxnSpPr>
              <p:nvPr/>
            </p:nvCxnSpPr>
            <p:spPr>
              <a:xfrm flipV="1">
                <a:off x="478802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27" idx="2"/>
                <a:endCxn id="31" idx="4"/>
              </p:cNvCxnSpPr>
              <p:nvPr/>
            </p:nvCxnSpPr>
            <p:spPr>
              <a:xfrm flipH="1" flipV="1">
                <a:off x="3347864" y="2564904"/>
                <a:ext cx="1368152" cy="936104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28" idx="2"/>
                <a:endCxn id="31" idx="5"/>
              </p:cNvCxnSpPr>
              <p:nvPr/>
            </p:nvCxnSpPr>
            <p:spPr>
              <a:xfrm flipH="1" flipV="1">
                <a:off x="3398781" y="2543813"/>
                <a:ext cx="2037315" cy="957195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29" idx="2"/>
                <a:endCxn id="31" idx="6"/>
              </p:cNvCxnSpPr>
              <p:nvPr/>
            </p:nvCxnSpPr>
            <p:spPr>
              <a:xfrm flipH="1" flipV="1">
                <a:off x="3419872" y="2492896"/>
                <a:ext cx="2736304" cy="1008112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29" idx="1"/>
                <a:endCxn id="34" idx="5"/>
              </p:cNvCxnSpPr>
              <p:nvPr/>
            </p:nvCxnSpPr>
            <p:spPr>
              <a:xfrm flipH="1" flipV="1">
                <a:off x="5559021" y="2543813"/>
                <a:ext cx="618246" cy="906278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27" idx="7"/>
                <a:endCxn id="34" idx="3"/>
              </p:cNvCxnSpPr>
              <p:nvPr/>
            </p:nvCxnSpPr>
            <p:spPr>
              <a:xfrm flipV="1">
                <a:off x="4838941" y="2543813"/>
                <a:ext cx="618246" cy="90627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28" idx="0"/>
                <a:endCxn id="34" idx="4"/>
              </p:cNvCxnSpPr>
              <p:nvPr/>
            </p:nvCxnSpPr>
            <p:spPr>
              <a:xfrm flipV="1">
                <a:off x="550810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29" idx="0"/>
                <a:endCxn id="35" idx="4"/>
              </p:cNvCxnSpPr>
              <p:nvPr/>
            </p:nvCxnSpPr>
            <p:spPr>
              <a:xfrm flipV="1">
                <a:off x="6228184" y="2564904"/>
                <a:ext cx="0" cy="864096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28" idx="7"/>
              </p:cNvCxnSpPr>
              <p:nvPr/>
            </p:nvCxnSpPr>
            <p:spPr>
              <a:xfrm flipV="1">
                <a:off x="5559021" y="2564904"/>
                <a:ext cx="618246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27" idx="6"/>
                <a:endCxn id="35" idx="2"/>
              </p:cNvCxnSpPr>
              <p:nvPr/>
            </p:nvCxnSpPr>
            <p:spPr>
              <a:xfrm flipV="1">
                <a:off x="4860032" y="2492896"/>
                <a:ext cx="129614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28" idx="3"/>
                <a:endCxn id="36" idx="3"/>
              </p:cNvCxnSpPr>
              <p:nvPr/>
            </p:nvCxnSpPr>
            <p:spPr>
              <a:xfrm flipV="1">
                <a:off x="5457187" y="2543813"/>
                <a:ext cx="1440160" cy="1008112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27" idx="6"/>
                <a:endCxn id="36" idx="2"/>
              </p:cNvCxnSpPr>
              <p:nvPr/>
            </p:nvCxnSpPr>
            <p:spPr>
              <a:xfrm flipV="1">
                <a:off x="4860032" y="2492896"/>
                <a:ext cx="201622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30" idx="0"/>
              </p:cNvCxnSpPr>
              <p:nvPr/>
            </p:nvCxnSpPr>
            <p:spPr>
              <a:xfrm flipV="1">
                <a:off x="694826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30" idx="7"/>
                <a:endCxn id="37" idx="4"/>
              </p:cNvCxnSpPr>
              <p:nvPr/>
            </p:nvCxnSpPr>
            <p:spPr>
              <a:xfrm flipV="1">
                <a:off x="6999181" y="2564904"/>
                <a:ext cx="669163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29" idx="7"/>
                <a:endCxn id="37" idx="3"/>
              </p:cNvCxnSpPr>
              <p:nvPr/>
            </p:nvCxnSpPr>
            <p:spPr>
              <a:xfrm flipV="1">
                <a:off x="6279101" y="2543813"/>
                <a:ext cx="1338326" cy="90627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27" idx="6"/>
                <a:endCxn id="37" idx="2"/>
              </p:cNvCxnSpPr>
              <p:nvPr/>
            </p:nvCxnSpPr>
            <p:spPr>
              <a:xfrm flipV="1">
                <a:off x="4860032" y="2492896"/>
                <a:ext cx="273630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28" idx="6"/>
                <a:endCxn id="38" idx="2"/>
              </p:cNvCxnSpPr>
              <p:nvPr/>
            </p:nvCxnSpPr>
            <p:spPr>
              <a:xfrm flipV="1">
                <a:off x="5580112" y="2492896"/>
                <a:ext cx="273630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30" idx="6"/>
                <a:endCxn id="38" idx="4"/>
              </p:cNvCxnSpPr>
              <p:nvPr/>
            </p:nvCxnSpPr>
            <p:spPr>
              <a:xfrm flipV="1">
                <a:off x="7020272" y="2564904"/>
                <a:ext cx="1368152" cy="936104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29" idx="6"/>
                <a:endCxn id="38" idx="3"/>
              </p:cNvCxnSpPr>
              <p:nvPr/>
            </p:nvCxnSpPr>
            <p:spPr>
              <a:xfrm flipV="1">
                <a:off x="6300192" y="2543813"/>
                <a:ext cx="2037315" cy="95719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extBox 62"/>
          <p:cNvSpPr txBox="1"/>
          <p:nvPr/>
        </p:nvSpPr>
        <p:spPr>
          <a:xfrm>
            <a:off x="4484590" y="2522513"/>
            <a:ext cx="203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⊕ 10111001</a:t>
            </a:r>
            <a:endParaRPr lang="en-US" sz="24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53982" y="2996952"/>
            <a:ext cx="166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ourier New"/>
                <a:cs typeface="Courier New"/>
              </a:rPr>
              <a:t>11010000</a:t>
            </a:r>
            <a:endParaRPr lang="en-US" sz="2400" dirty="0">
              <a:latin typeface="Courier New"/>
              <a:cs typeface="Courier New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4644008" y="3022352"/>
            <a:ext cx="1762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547664" y="2370872"/>
            <a:ext cx="5904656" cy="914112"/>
            <a:chOff x="1547664" y="2370872"/>
            <a:chExt cx="5904656" cy="914112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547664" y="2370872"/>
              <a:ext cx="0" cy="914112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1547664" y="3284984"/>
              <a:ext cx="3306318" cy="0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6516216" y="3284984"/>
              <a:ext cx="936104" cy="0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7452320" y="2370872"/>
              <a:ext cx="0" cy="914112"/>
            </a:xfrm>
            <a:prstGeom prst="line">
              <a:avLst/>
            </a:prstGeom>
            <a:ln w="38100" cmpd="sng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1395881" y="5304110"/>
            <a:ext cx="64207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To Eve it looks the same as when</a:t>
            </a:r>
          </a:p>
          <a:p>
            <a:pPr algn="ctr"/>
            <a:r>
              <a:rPr lang="en-US" sz="3200" dirty="0" smtClean="0"/>
              <a:t>Alice and Bob used a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66951"/>
                </a:solidFill>
              </a:rPr>
              <a:t>one-time pad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785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1" grpId="0"/>
      <p:bldP spid="63" grpId="0"/>
      <p:bldP spid="64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nip Single Corner Rectangle 45"/>
          <p:cNvSpPr/>
          <p:nvPr/>
        </p:nvSpPr>
        <p:spPr>
          <a:xfrm flipH="1">
            <a:off x="791580" y="1412776"/>
            <a:ext cx="2628292" cy="1512168"/>
          </a:xfrm>
          <a:prstGeom prst="snip1Rect">
            <a:avLst>
              <a:gd name="adj" fmla="val 37402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this be broken?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flipV="1">
            <a:off x="971600" y="1628800"/>
            <a:ext cx="3744416" cy="1152128"/>
            <a:chOff x="3995936" y="2420888"/>
            <a:chExt cx="3744416" cy="1152128"/>
          </a:xfrm>
        </p:grpSpPr>
        <p:sp>
          <p:nvSpPr>
            <p:cNvPr id="5" name="Oval 4"/>
            <p:cNvSpPr/>
            <p:nvPr/>
          </p:nvSpPr>
          <p:spPr>
            <a:xfrm>
              <a:off x="471601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3609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5617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7625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9959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7160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3609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617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5963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6" idx="2"/>
              <a:endCxn id="10" idx="5"/>
            </p:cNvCxnSpPr>
            <p:nvPr/>
          </p:nvCxnSpPr>
          <p:spPr>
            <a:xfrm flipH="1" flipV="1">
              <a:off x="4118861" y="2543813"/>
              <a:ext cx="131723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1"/>
            </p:cNvCxnSpPr>
            <p:nvPr/>
          </p:nvCxnSpPr>
          <p:spPr>
            <a:xfrm flipH="1" flipV="1">
              <a:off x="4067944" y="2585995"/>
              <a:ext cx="669163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7" idx="2"/>
            </p:cNvCxnSpPr>
            <p:nvPr/>
          </p:nvCxnSpPr>
          <p:spPr>
            <a:xfrm flipH="1" flipV="1">
              <a:off x="4139953" y="2492896"/>
              <a:ext cx="2016223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1"/>
            </p:cNvCxnSpPr>
            <p:nvPr/>
          </p:nvCxnSpPr>
          <p:spPr>
            <a:xfrm flipH="1" flipV="1">
              <a:off x="4860032" y="2564904"/>
              <a:ext cx="597155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5" idx="0"/>
            </p:cNvCxnSpPr>
            <p:nvPr/>
          </p:nvCxnSpPr>
          <p:spPr>
            <a:xfrm flipV="1">
              <a:off x="478802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" idx="7"/>
              <a:endCxn id="12" idx="3"/>
            </p:cNvCxnSpPr>
            <p:nvPr/>
          </p:nvCxnSpPr>
          <p:spPr>
            <a:xfrm flipV="1">
              <a:off x="4838941" y="2543813"/>
              <a:ext cx="61824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6" idx="0"/>
              <a:endCxn id="12" idx="4"/>
            </p:cNvCxnSpPr>
            <p:nvPr/>
          </p:nvCxnSpPr>
          <p:spPr>
            <a:xfrm flipV="1">
              <a:off x="550810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0"/>
              <a:endCxn id="13" idx="4"/>
            </p:cNvCxnSpPr>
            <p:nvPr/>
          </p:nvCxnSpPr>
          <p:spPr>
            <a:xfrm flipV="1">
              <a:off x="6228184" y="2564904"/>
              <a:ext cx="0" cy="864096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7"/>
            </p:cNvCxnSpPr>
            <p:nvPr/>
          </p:nvCxnSpPr>
          <p:spPr>
            <a:xfrm flipV="1">
              <a:off x="5559021" y="2564904"/>
              <a:ext cx="618246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" idx="6"/>
              <a:endCxn id="13" idx="2"/>
            </p:cNvCxnSpPr>
            <p:nvPr/>
          </p:nvCxnSpPr>
          <p:spPr>
            <a:xfrm flipV="1">
              <a:off x="4860032" y="2492896"/>
              <a:ext cx="129614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6" idx="3"/>
              <a:endCxn id="14" idx="3"/>
            </p:cNvCxnSpPr>
            <p:nvPr/>
          </p:nvCxnSpPr>
          <p:spPr>
            <a:xfrm flipV="1">
              <a:off x="5457187" y="2543813"/>
              <a:ext cx="1440160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5" idx="6"/>
              <a:endCxn id="14" idx="2"/>
            </p:cNvCxnSpPr>
            <p:nvPr/>
          </p:nvCxnSpPr>
          <p:spPr>
            <a:xfrm flipV="1">
              <a:off x="4860032" y="2492896"/>
              <a:ext cx="201622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8" idx="0"/>
            </p:cNvCxnSpPr>
            <p:nvPr/>
          </p:nvCxnSpPr>
          <p:spPr>
            <a:xfrm flipV="1">
              <a:off x="694826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7"/>
              <a:endCxn id="15" idx="4"/>
            </p:cNvCxnSpPr>
            <p:nvPr/>
          </p:nvCxnSpPr>
          <p:spPr>
            <a:xfrm flipV="1">
              <a:off x="699918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7" idx="1"/>
            </p:cNvCxnSpPr>
            <p:nvPr/>
          </p:nvCxnSpPr>
          <p:spPr>
            <a:xfrm flipH="1" flipV="1">
              <a:off x="4932041" y="2543813"/>
              <a:ext cx="124522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5" idx="6"/>
              <a:endCxn id="15" idx="2"/>
            </p:cNvCxnSpPr>
            <p:nvPr/>
          </p:nvCxnSpPr>
          <p:spPr>
            <a:xfrm flipV="1">
              <a:off x="486003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932040" y="1772816"/>
            <a:ext cx="3544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66951"/>
                </a:solidFill>
              </a:rPr>
              <a:t>small local dependencies</a:t>
            </a:r>
          </a:p>
          <a:p>
            <a:r>
              <a:rPr lang="en-US" sz="2400" dirty="0" smtClean="0"/>
              <a:t>allow reverse-engineering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4563125"/>
            <a:ext cx="66007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spc="50" dirty="0">
                <a:solidFill>
                  <a:prstClr val="black"/>
                </a:solidFill>
              </a:rPr>
              <a:t>Fortunately, most graphs are </a:t>
            </a:r>
            <a:r>
              <a:rPr lang="en-US" sz="2800" spc="50" dirty="0" smtClean="0">
                <a:solidFill>
                  <a:srgbClr val="C66951"/>
                </a:solidFill>
              </a:rPr>
              <a:t>expanding</a:t>
            </a:r>
            <a:r>
              <a:rPr lang="en-US" sz="2800" spc="50" dirty="0">
                <a:solidFill>
                  <a:prstClr val="black"/>
                </a:solidFill>
              </a:rPr>
              <a:t>:</a:t>
            </a:r>
            <a:br>
              <a:rPr lang="en-US" sz="2800" spc="50" dirty="0">
                <a:solidFill>
                  <a:prstClr val="black"/>
                </a:solidFill>
              </a:rPr>
            </a:br>
            <a:r>
              <a:rPr lang="en-US" sz="2800" spc="50" dirty="0" smtClean="0">
                <a:solidFill>
                  <a:prstClr val="black"/>
                </a:solidFill>
              </a:rPr>
              <a:t>they </a:t>
            </a:r>
            <a:r>
              <a:rPr lang="en-US" sz="2800" spc="50" dirty="0">
                <a:solidFill>
                  <a:prstClr val="black"/>
                </a:solidFill>
              </a:rPr>
              <a:t>have no local </a:t>
            </a:r>
            <a:r>
              <a:rPr lang="en-US" sz="2800" spc="50" dirty="0" smtClean="0">
                <a:solidFill>
                  <a:prstClr val="black"/>
                </a:solidFill>
              </a:rPr>
              <a:t>dependencies</a:t>
            </a:r>
            <a:endParaRPr lang="en-US" sz="2800" spc="5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2996952"/>
            <a:ext cx="3068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not look random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stCxn id="7" idx="0"/>
          </p:cNvCxnSpPr>
          <p:nvPr/>
        </p:nvCxnSpPr>
        <p:spPr>
          <a:xfrm flipH="1">
            <a:off x="2555776" y="1772816"/>
            <a:ext cx="648072" cy="864096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4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881198" y="1772816"/>
            <a:ext cx="448050" cy="504056"/>
            <a:chOff x="4716016" y="4365104"/>
            <a:chExt cx="448050" cy="504056"/>
          </a:xfrm>
        </p:grpSpPr>
        <p:sp>
          <p:nvSpPr>
            <p:cNvPr id="23" name="Snip Single Corner Rectangle 22"/>
            <p:cNvSpPr/>
            <p:nvPr/>
          </p:nvSpPr>
          <p:spPr>
            <a:xfrm>
              <a:off x="4716016" y="4365104"/>
              <a:ext cx="448050" cy="504056"/>
            </a:xfrm>
            <a:prstGeom prst="snip1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6599" y="4409073"/>
              <a:ext cx="415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latin typeface="Courier New"/>
                  <a:cs typeface="Courier New"/>
                </a:rPr>
                <a:t>bla</a:t>
              </a:r>
              <a:endParaRPr lang="en-US" sz="1000" dirty="0">
                <a:latin typeface="Courier New"/>
                <a:cs typeface="Courier New"/>
              </a:endParaRPr>
            </a:p>
            <a:p>
              <a:r>
                <a:rPr lang="en-US" sz="1000" dirty="0" err="1" smtClean="0">
                  <a:latin typeface="Courier New"/>
                  <a:cs typeface="Courier New"/>
                </a:rPr>
                <a:t>bla</a:t>
              </a:r>
              <a:endParaRPr lang="en-US" sz="1000" dirty="0">
                <a:latin typeface="Courier New"/>
                <a:cs typeface="Courier New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588731"/>
            <a:ext cx="137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Alice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330746" y="1566084"/>
            <a:ext cx="1129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Bob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31979" y="1772816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private-key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979" y="3861048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public-key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34511" y="2420888"/>
            <a:ext cx="565481" cy="288032"/>
            <a:chOff x="1259632" y="3212976"/>
            <a:chExt cx="565481" cy="288032"/>
          </a:xfrm>
          <a:solidFill>
            <a:srgbClr val="C66951"/>
          </a:solidFill>
        </p:grpSpPr>
        <p:sp>
          <p:nvSpPr>
            <p:cNvPr id="6" name="Oval 5"/>
            <p:cNvSpPr/>
            <p:nvPr/>
          </p:nvSpPr>
          <p:spPr>
            <a:xfrm>
              <a:off x="1259632" y="3212976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34964" y="3356992"/>
              <a:ext cx="288032" cy="0"/>
            </a:xfrm>
            <a:prstGeom prst="line">
              <a:avLst/>
            </a:prstGeom>
            <a:grpFill/>
            <a:ln w="7620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/>
            <p:cNvSpPr/>
            <p:nvPr/>
          </p:nvSpPr>
          <p:spPr>
            <a:xfrm flipV="1">
              <a:off x="1681097" y="3363443"/>
              <a:ext cx="144016" cy="12415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31640" y="3325243"/>
              <a:ext cx="72008" cy="7200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52120" y="1268760"/>
            <a:ext cx="802532" cy="709497"/>
            <a:chOff x="5652120" y="1268760"/>
            <a:chExt cx="802532" cy="709497"/>
          </a:xfrm>
        </p:grpSpPr>
        <p:sp>
          <p:nvSpPr>
            <p:cNvPr id="21" name="Rectangle 20"/>
            <p:cNvSpPr/>
            <p:nvPr/>
          </p:nvSpPr>
          <p:spPr>
            <a:xfrm>
              <a:off x="5736784" y="1340768"/>
              <a:ext cx="637489" cy="6374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52120" y="1268760"/>
              <a:ext cx="802532" cy="2160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17502" y="2420888"/>
            <a:ext cx="565481" cy="288032"/>
            <a:chOff x="1259632" y="3212976"/>
            <a:chExt cx="565481" cy="288032"/>
          </a:xfrm>
          <a:solidFill>
            <a:srgbClr val="C66951"/>
          </a:solidFill>
        </p:grpSpPr>
        <p:sp>
          <p:nvSpPr>
            <p:cNvPr id="28" name="Oval 27"/>
            <p:cNvSpPr/>
            <p:nvPr/>
          </p:nvSpPr>
          <p:spPr>
            <a:xfrm>
              <a:off x="1259632" y="3212976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34964" y="3356992"/>
              <a:ext cx="288032" cy="0"/>
            </a:xfrm>
            <a:prstGeom prst="line">
              <a:avLst/>
            </a:prstGeom>
            <a:grpFill/>
            <a:ln w="7620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flipV="1">
              <a:off x="1681097" y="3363443"/>
              <a:ext cx="144016" cy="12415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331640" y="3325243"/>
              <a:ext cx="72008" cy="7200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78727" y="1383100"/>
            <a:ext cx="355626" cy="453214"/>
            <a:chOff x="4936454" y="3767874"/>
            <a:chExt cx="355626" cy="453214"/>
          </a:xfrm>
        </p:grpSpPr>
        <p:sp>
          <p:nvSpPr>
            <p:cNvPr id="26" name="Rectangle 25"/>
            <p:cNvSpPr/>
            <p:nvPr/>
          </p:nvSpPr>
          <p:spPr>
            <a:xfrm>
              <a:off x="4936454" y="3933056"/>
              <a:ext cx="355626" cy="288032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lock Arc 31"/>
            <p:cNvSpPr/>
            <p:nvPr/>
          </p:nvSpPr>
          <p:spPr>
            <a:xfrm>
              <a:off x="4972299" y="3767874"/>
              <a:ext cx="290105" cy="290105"/>
            </a:xfrm>
            <a:prstGeom prst="blockArc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118388" y="4057979"/>
              <a:ext cx="0" cy="110194"/>
            </a:xfrm>
            <a:prstGeom prst="line">
              <a:avLst/>
            </a:prstGeom>
            <a:ln w="28575" cmpd="sng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>
            <a:off x="4942623" y="2132856"/>
            <a:ext cx="236948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63888" y="3645024"/>
            <a:ext cx="137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Alice</a:t>
            </a:r>
            <a:endParaRPr lang="en-US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7330746" y="3645024"/>
            <a:ext cx="1129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Bob</a:t>
            </a:r>
            <a:endParaRPr lang="en-US" sz="44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79082" y="3573016"/>
            <a:ext cx="236948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8147264" y="4271930"/>
            <a:ext cx="529192" cy="453214"/>
            <a:chOff x="4762888" y="3767874"/>
            <a:chExt cx="529192" cy="453214"/>
          </a:xfrm>
        </p:grpSpPr>
        <p:sp>
          <p:nvSpPr>
            <p:cNvPr id="44" name="Rectangle 43"/>
            <p:cNvSpPr/>
            <p:nvPr/>
          </p:nvSpPr>
          <p:spPr>
            <a:xfrm>
              <a:off x="4936454" y="3933056"/>
              <a:ext cx="355626" cy="288032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Block Arc 44"/>
            <p:cNvSpPr/>
            <p:nvPr/>
          </p:nvSpPr>
          <p:spPr>
            <a:xfrm>
              <a:off x="4762888" y="3767874"/>
              <a:ext cx="290105" cy="290105"/>
            </a:xfrm>
            <a:prstGeom prst="blockArc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118388" y="4057979"/>
              <a:ext cx="0" cy="110194"/>
            </a:xfrm>
            <a:prstGeom prst="line">
              <a:avLst/>
            </a:prstGeom>
            <a:ln w="28575" cmpd="sng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617502" y="4437112"/>
            <a:ext cx="565481" cy="288032"/>
            <a:chOff x="1259632" y="3212976"/>
            <a:chExt cx="565481" cy="288032"/>
          </a:xfrm>
          <a:solidFill>
            <a:srgbClr val="C66951"/>
          </a:solidFill>
        </p:grpSpPr>
        <p:sp>
          <p:nvSpPr>
            <p:cNvPr id="48" name="Oval 47"/>
            <p:cNvSpPr/>
            <p:nvPr/>
          </p:nvSpPr>
          <p:spPr>
            <a:xfrm>
              <a:off x="1259632" y="3212976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534964" y="3356992"/>
              <a:ext cx="288032" cy="0"/>
            </a:xfrm>
            <a:prstGeom prst="line">
              <a:avLst/>
            </a:prstGeom>
            <a:grpFill/>
            <a:ln w="7620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/>
            <p:cNvSpPr/>
            <p:nvPr/>
          </p:nvSpPr>
          <p:spPr>
            <a:xfrm flipV="1">
              <a:off x="1681097" y="3363443"/>
              <a:ext cx="144016" cy="12415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331640" y="3325243"/>
              <a:ext cx="72008" cy="7200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81198" y="3838401"/>
            <a:ext cx="448050" cy="504056"/>
            <a:chOff x="4716016" y="4365104"/>
            <a:chExt cx="448050" cy="504056"/>
          </a:xfrm>
        </p:grpSpPr>
        <p:sp>
          <p:nvSpPr>
            <p:cNvPr id="53" name="Snip Single Corner Rectangle 52"/>
            <p:cNvSpPr/>
            <p:nvPr/>
          </p:nvSpPr>
          <p:spPr>
            <a:xfrm>
              <a:off x="4716016" y="4365104"/>
              <a:ext cx="448050" cy="504056"/>
            </a:xfrm>
            <a:prstGeom prst="snip1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26599" y="4409073"/>
              <a:ext cx="415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latin typeface="Courier New"/>
                  <a:cs typeface="Courier New"/>
                </a:rPr>
                <a:t>bla</a:t>
              </a:r>
              <a:endParaRPr lang="en-US" sz="1000" dirty="0">
                <a:latin typeface="Courier New"/>
                <a:cs typeface="Courier New"/>
              </a:endParaRPr>
            </a:p>
            <a:p>
              <a:r>
                <a:rPr lang="en-US" sz="1000" dirty="0" err="1" smtClean="0">
                  <a:latin typeface="Courier New"/>
                  <a:cs typeface="Courier New"/>
                </a:rPr>
                <a:t>bla</a:t>
              </a:r>
              <a:endParaRPr lang="en-US" sz="1000" dirty="0">
                <a:latin typeface="Courier New"/>
                <a:cs typeface="Courier New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52120" y="3717032"/>
            <a:ext cx="802532" cy="709497"/>
            <a:chOff x="5652120" y="1268760"/>
            <a:chExt cx="802532" cy="709497"/>
          </a:xfrm>
        </p:grpSpPr>
        <p:sp>
          <p:nvSpPr>
            <p:cNvPr id="56" name="Rectangle 55"/>
            <p:cNvSpPr/>
            <p:nvPr/>
          </p:nvSpPr>
          <p:spPr>
            <a:xfrm>
              <a:off x="5736784" y="1340768"/>
              <a:ext cx="637489" cy="6374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52120" y="1268760"/>
              <a:ext cx="802532" cy="2160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878727" y="3831372"/>
            <a:ext cx="355626" cy="453214"/>
            <a:chOff x="4936454" y="3767874"/>
            <a:chExt cx="355626" cy="453214"/>
          </a:xfrm>
        </p:grpSpPr>
        <p:sp>
          <p:nvSpPr>
            <p:cNvPr id="59" name="Rectangle 58"/>
            <p:cNvSpPr/>
            <p:nvPr/>
          </p:nvSpPr>
          <p:spPr>
            <a:xfrm>
              <a:off x="4936454" y="3933056"/>
              <a:ext cx="355626" cy="288032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Block Arc 59"/>
            <p:cNvSpPr/>
            <p:nvPr/>
          </p:nvSpPr>
          <p:spPr>
            <a:xfrm>
              <a:off x="4972299" y="3767874"/>
              <a:ext cx="290105" cy="290105"/>
            </a:xfrm>
            <a:prstGeom prst="blockArc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5118388" y="4057979"/>
              <a:ext cx="0" cy="110194"/>
            </a:xfrm>
            <a:prstGeom prst="line">
              <a:avLst/>
            </a:prstGeom>
            <a:ln w="28575" cmpd="sng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/>
          <p:cNvCxnSpPr/>
          <p:nvPr/>
        </p:nvCxnSpPr>
        <p:spPr>
          <a:xfrm>
            <a:off x="4957916" y="4581128"/>
            <a:ext cx="236948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53949" y="5076472"/>
            <a:ext cx="7504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Alice and Bob </a:t>
            </a:r>
            <a:r>
              <a:rPr lang="en-US" sz="3200" dirty="0" smtClean="0"/>
              <a:t>can communicate securely,</a:t>
            </a:r>
          </a:p>
          <a:p>
            <a:pPr algn="ctr"/>
            <a:r>
              <a:rPr lang="en-US" sz="3200" dirty="0" smtClean="0"/>
              <a:t>although they have never met before!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600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0712 -0.05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25989 -0.187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0139 0.00208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0" grpId="0"/>
      <p:bldP spid="41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844824"/>
            <a:ext cx="137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Alice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602554" y="1844824"/>
            <a:ext cx="1129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Bob</a:t>
            </a:r>
            <a:endParaRPr lang="en-US" sz="4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50890" y="1772816"/>
            <a:ext cx="236948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419072" y="2471730"/>
            <a:ext cx="529192" cy="453214"/>
            <a:chOff x="4762888" y="3767874"/>
            <a:chExt cx="529192" cy="453214"/>
          </a:xfrm>
        </p:grpSpPr>
        <p:sp>
          <p:nvSpPr>
            <p:cNvPr id="8" name="Rectangle 7"/>
            <p:cNvSpPr/>
            <p:nvPr/>
          </p:nvSpPr>
          <p:spPr>
            <a:xfrm>
              <a:off x="4936454" y="3933056"/>
              <a:ext cx="355626" cy="288032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lock Arc 8"/>
            <p:cNvSpPr/>
            <p:nvPr/>
          </p:nvSpPr>
          <p:spPr>
            <a:xfrm>
              <a:off x="4762888" y="3767874"/>
              <a:ext cx="290105" cy="290105"/>
            </a:xfrm>
            <a:prstGeom prst="blockArc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18388" y="4057979"/>
              <a:ext cx="0" cy="110194"/>
            </a:xfrm>
            <a:prstGeom prst="line">
              <a:avLst/>
            </a:prstGeom>
            <a:ln w="28575" cmpd="sng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889310" y="2636912"/>
            <a:ext cx="565481" cy="288032"/>
            <a:chOff x="1259632" y="3212976"/>
            <a:chExt cx="565481" cy="288032"/>
          </a:xfrm>
          <a:solidFill>
            <a:srgbClr val="C66951"/>
          </a:solidFill>
        </p:grpSpPr>
        <p:sp>
          <p:nvSpPr>
            <p:cNvPr id="12" name="Oval 11"/>
            <p:cNvSpPr/>
            <p:nvPr/>
          </p:nvSpPr>
          <p:spPr>
            <a:xfrm>
              <a:off x="1259632" y="3212976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534964" y="3356992"/>
              <a:ext cx="288032" cy="0"/>
            </a:xfrm>
            <a:prstGeom prst="line">
              <a:avLst/>
            </a:prstGeom>
            <a:grpFill/>
            <a:ln w="7620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 flipV="1">
              <a:off x="1681097" y="3363443"/>
              <a:ext cx="144016" cy="12415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31640" y="3325243"/>
              <a:ext cx="72008" cy="7200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53006" y="2038201"/>
            <a:ext cx="448050" cy="504056"/>
            <a:chOff x="4716016" y="4365104"/>
            <a:chExt cx="448050" cy="504056"/>
          </a:xfrm>
        </p:grpSpPr>
        <p:sp>
          <p:nvSpPr>
            <p:cNvPr id="17" name="Snip Single Corner Rectangle 16"/>
            <p:cNvSpPr/>
            <p:nvPr/>
          </p:nvSpPr>
          <p:spPr>
            <a:xfrm>
              <a:off x="4716016" y="4365104"/>
              <a:ext cx="448050" cy="504056"/>
            </a:xfrm>
            <a:prstGeom prst="snip1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6599" y="4409073"/>
              <a:ext cx="415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latin typeface="Courier New"/>
                  <a:cs typeface="Courier New"/>
                </a:rPr>
                <a:t>bla</a:t>
              </a:r>
              <a:endParaRPr lang="en-US" sz="1000" dirty="0">
                <a:latin typeface="Courier New"/>
                <a:cs typeface="Courier New"/>
              </a:endParaRPr>
            </a:p>
            <a:p>
              <a:r>
                <a:rPr lang="en-US" sz="1000" dirty="0" err="1" smtClean="0">
                  <a:latin typeface="Courier New"/>
                  <a:cs typeface="Courier New"/>
                </a:rPr>
                <a:t>bla</a:t>
              </a:r>
              <a:endParaRPr lang="en-US" sz="1000" dirty="0">
                <a:latin typeface="Courier New"/>
                <a:cs typeface="Courier New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23928" y="1916832"/>
            <a:ext cx="802532" cy="709497"/>
            <a:chOff x="5652120" y="1268760"/>
            <a:chExt cx="802532" cy="709497"/>
          </a:xfrm>
        </p:grpSpPr>
        <p:sp>
          <p:nvSpPr>
            <p:cNvPr id="20" name="Rectangle 19"/>
            <p:cNvSpPr/>
            <p:nvPr/>
          </p:nvSpPr>
          <p:spPr>
            <a:xfrm>
              <a:off x="5736784" y="1340768"/>
              <a:ext cx="637489" cy="6374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52120" y="1268760"/>
              <a:ext cx="802532" cy="2160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50535" y="2031172"/>
            <a:ext cx="355626" cy="453214"/>
            <a:chOff x="4936454" y="3767874"/>
            <a:chExt cx="355626" cy="453214"/>
          </a:xfrm>
        </p:grpSpPr>
        <p:sp>
          <p:nvSpPr>
            <p:cNvPr id="23" name="Rectangle 22"/>
            <p:cNvSpPr/>
            <p:nvPr/>
          </p:nvSpPr>
          <p:spPr>
            <a:xfrm>
              <a:off x="4936454" y="3933056"/>
              <a:ext cx="355626" cy="288032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Block Arc 23"/>
            <p:cNvSpPr/>
            <p:nvPr/>
          </p:nvSpPr>
          <p:spPr>
            <a:xfrm>
              <a:off x="4972299" y="3767874"/>
              <a:ext cx="290105" cy="290105"/>
            </a:xfrm>
            <a:prstGeom prst="blockArc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118388" y="4057979"/>
              <a:ext cx="0" cy="110194"/>
            </a:xfrm>
            <a:prstGeom prst="line">
              <a:avLst/>
            </a:prstGeom>
            <a:ln w="28575" cmpd="sng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3229724" y="2780928"/>
            <a:ext cx="236948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2311" y="3133417"/>
            <a:ext cx="6897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Bob: </a:t>
            </a:r>
            <a:r>
              <a:rPr lang="en-US" sz="2800" dirty="0" smtClean="0">
                <a:solidFill>
                  <a:srgbClr val="C66951"/>
                </a:solidFill>
              </a:rPr>
              <a:t>generate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Public Key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Secret Key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/>
              <a:t> </a:t>
            </a:r>
            <a:r>
              <a:rPr lang="en-US" sz="2800" dirty="0" smtClean="0"/>
              <a:t>pair</a:t>
            </a:r>
          </a:p>
          <a:p>
            <a:r>
              <a:rPr lang="en-US" sz="2800" dirty="0" smtClean="0"/>
              <a:t>public key is broadcast, secret key is hidden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99869" y="317151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➊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32311" y="4293096"/>
            <a:ext cx="7173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Alice: </a:t>
            </a:r>
            <a:r>
              <a:rPr lang="en-US" sz="3200" dirty="0" smtClean="0">
                <a:solidFill>
                  <a:srgbClr val="C66951"/>
                </a:solidFill>
              </a:rPr>
              <a:t>encrypt</a:t>
            </a:r>
            <a:r>
              <a:rPr lang="en-US" sz="3200" dirty="0" smtClean="0"/>
              <a:t> message using public key</a:t>
            </a:r>
            <a:endParaRPr lang="en-US" sz="3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499869" y="433119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➋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032311" y="5085184"/>
            <a:ext cx="53142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Bob: </a:t>
            </a:r>
            <a:r>
              <a:rPr lang="en-US" sz="3200" dirty="0" smtClean="0">
                <a:solidFill>
                  <a:srgbClr val="C66951"/>
                </a:solidFill>
              </a:rPr>
              <a:t>decrypt</a:t>
            </a:r>
            <a:r>
              <a:rPr lang="en-US" sz="3200" dirty="0" smtClean="0"/>
              <a:t> using secret key</a:t>
            </a:r>
            <a:endParaRPr lang="en-US" sz="32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499869" y="51232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84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25989 -0.187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0139 0.0020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One-bit encryption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64088" y="1628800"/>
            <a:ext cx="280831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436096" y="1635963"/>
            <a:ext cx="2572116" cy="677689"/>
            <a:chOff x="1619672" y="1491947"/>
            <a:chExt cx="2572116" cy="677689"/>
          </a:xfrm>
        </p:grpSpPr>
        <p:sp>
          <p:nvSpPr>
            <p:cNvPr id="27" name="TextBox 26"/>
            <p:cNvSpPr txBox="1"/>
            <p:nvPr/>
          </p:nvSpPr>
          <p:spPr>
            <a:xfrm>
              <a:off x="1619672" y="1584860"/>
              <a:ext cx="10520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Alice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9835" y="1584860"/>
              <a:ext cx="8719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</a:rPr>
                <a:t>Bob</a:t>
              </a:r>
              <a:endParaRPr lang="en-US" sz="3200" dirty="0">
                <a:solidFill>
                  <a:srgbClr val="FFFFFF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769393" y="1491947"/>
              <a:ext cx="427634" cy="462245"/>
              <a:chOff x="2293366" y="1175847"/>
              <a:chExt cx="427634" cy="462245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2293366" y="1638092"/>
                <a:ext cx="42763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2295773" y="1175847"/>
                <a:ext cx="369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FF"/>
                    </a:solidFill>
                    <a:latin typeface="Courier New"/>
                    <a:cs typeface="Courier New"/>
                  </a:rPr>
                  <a:t>1</a:t>
                </a:r>
                <a:endParaRPr lang="en-US" sz="2400" dirty="0">
                  <a:solidFill>
                    <a:srgbClr val="FFFFFF"/>
                  </a:solidFill>
                  <a:latin typeface="Courier New"/>
                  <a:cs typeface="Courier New"/>
                </a:endParaRPr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971600" y="1628800"/>
            <a:ext cx="280831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043608" y="1635963"/>
            <a:ext cx="2572116" cy="677689"/>
            <a:chOff x="1619672" y="1491947"/>
            <a:chExt cx="2572116" cy="677689"/>
          </a:xfrm>
        </p:grpSpPr>
        <p:sp>
          <p:nvSpPr>
            <p:cNvPr id="34" name="TextBox 33"/>
            <p:cNvSpPr txBox="1"/>
            <p:nvPr/>
          </p:nvSpPr>
          <p:spPr>
            <a:xfrm>
              <a:off x="1619672" y="1584860"/>
              <a:ext cx="10520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Alice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19835" y="1584860"/>
              <a:ext cx="8719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Bob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769393" y="1491947"/>
              <a:ext cx="427634" cy="462245"/>
              <a:chOff x="2293366" y="1175847"/>
              <a:chExt cx="427634" cy="462245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2293366" y="1638092"/>
                <a:ext cx="42763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295773" y="1175847"/>
                <a:ext cx="369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FF"/>
                    </a:solidFill>
                    <a:latin typeface="Courier New"/>
                    <a:cs typeface="Courier New"/>
                  </a:rPr>
                  <a:t>0</a:t>
                </a:r>
                <a:endParaRPr lang="en-US" sz="2400" dirty="0">
                  <a:solidFill>
                    <a:srgbClr val="FFFFFF"/>
                  </a:solidFill>
                  <a:latin typeface="Courier New"/>
                  <a:cs typeface="Courier New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205232" y="1988840"/>
            <a:ext cx="7988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Eve</a:t>
            </a: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4318997" y="1196752"/>
            <a:ext cx="7104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>
                <a:solidFill>
                  <a:srgbClr val="C66951"/>
                </a:solidFill>
                <a:latin typeface="Curlz MT"/>
                <a:cs typeface="Curlz MT"/>
              </a:rPr>
              <a:t>?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09987" y="2854677"/>
            <a:ext cx="3737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one-bit encryption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9022" y="3471788"/>
            <a:ext cx="2701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simplified setting</a:t>
            </a:r>
            <a:endParaRPr lang="en-US" sz="2400" dirty="0"/>
          </a:p>
        </p:txBody>
      </p:sp>
      <p:sp>
        <p:nvSpPr>
          <p:cNvPr id="75" name="Rectangle 74"/>
          <p:cNvSpPr/>
          <p:nvPr/>
        </p:nvSpPr>
        <p:spPr>
          <a:xfrm>
            <a:off x="971600" y="4653136"/>
            <a:ext cx="7254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proposed one-</a:t>
            </a:r>
            <a:r>
              <a:rPr lang="en-US" sz="3600" dirty="0" smtClean="0"/>
              <a:t>bit scheme</a:t>
            </a:r>
            <a:r>
              <a:rPr lang="en-US" sz="3600" dirty="0" smtClean="0">
                <a:solidFill>
                  <a:srgbClr val="C66951"/>
                </a:solidFill>
              </a:rPr>
              <a:t/>
            </a:r>
            <a:br>
              <a:rPr lang="en-US" sz="3600" dirty="0" smtClean="0">
                <a:solidFill>
                  <a:srgbClr val="C66951"/>
                </a:solidFill>
              </a:rPr>
            </a:br>
            <a:r>
              <a:rPr lang="en-US" sz="2800" dirty="0" smtClean="0"/>
              <a:t>by </a:t>
            </a:r>
            <a:r>
              <a:rPr lang="en-US" sz="2800" dirty="0" err="1"/>
              <a:t>Applebaum</a:t>
            </a:r>
            <a:r>
              <a:rPr lang="en-US" sz="2800" dirty="0"/>
              <a:t>, Barak, and </a:t>
            </a:r>
            <a:r>
              <a:rPr lang="en-US" sz="2800" dirty="0" err="1"/>
              <a:t>Wigderson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574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One-bit encryption</a:t>
            </a:r>
            <a:endParaRPr lang="en-US" dirty="0"/>
          </a:p>
        </p:txBody>
      </p:sp>
      <p:sp>
        <p:nvSpPr>
          <p:cNvPr id="44" name="Snip Single Corner Rectangle 43"/>
          <p:cNvSpPr/>
          <p:nvPr/>
        </p:nvSpPr>
        <p:spPr>
          <a:xfrm flipH="1">
            <a:off x="2118184" y="2586533"/>
            <a:ext cx="1908212" cy="1512168"/>
          </a:xfrm>
          <a:prstGeom prst="snip1Rect">
            <a:avLst>
              <a:gd name="adj" fmla="val 37402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 flipV="1">
            <a:off x="2298204" y="2802557"/>
            <a:ext cx="3744416" cy="1152128"/>
            <a:chOff x="3995936" y="2420888"/>
            <a:chExt cx="3744416" cy="1152128"/>
          </a:xfrm>
        </p:grpSpPr>
        <p:sp>
          <p:nvSpPr>
            <p:cNvPr id="46" name="Oval 45"/>
            <p:cNvSpPr/>
            <p:nvPr/>
          </p:nvSpPr>
          <p:spPr>
            <a:xfrm>
              <a:off x="471601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43609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15617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87625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959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7160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43609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15617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5963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stCxn id="47" idx="2"/>
              <a:endCxn id="50" idx="5"/>
            </p:cNvCxnSpPr>
            <p:nvPr/>
          </p:nvCxnSpPr>
          <p:spPr>
            <a:xfrm flipH="1" flipV="1">
              <a:off x="4118861" y="2543813"/>
              <a:ext cx="131723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6" idx="1"/>
            </p:cNvCxnSpPr>
            <p:nvPr/>
          </p:nvCxnSpPr>
          <p:spPr>
            <a:xfrm flipH="1" flipV="1">
              <a:off x="4067944" y="2585995"/>
              <a:ext cx="669163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8" idx="7"/>
              <a:endCxn id="54" idx="4"/>
            </p:cNvCxnSpPr>
            <p:nvPr/>
          </p:nvCxnSpPr>
          <p:spPr>
            <a:xfrm flipV="1">
              <a:off x="627910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6" idx="0"/>
            </p:cNvCxnSpPr>
            <p:nvPr/>
          </p:nvCxnSpPr>
          <p:spPr>
            <a:xfrm flipV="1">
              <a:off x="478802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7" idx="0"/>
              <a:endCxn id="52" idx="4"/>
            </p:cNvCxnSpPr>
            <p:nvPr/>
          </p:nvCxnSpPr>
          <p:spPr>
            <a:xfrm flipV="1">
              <a:off x="550810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48" idx="0"/>
              <a:endCxn id="53" idx="4"/>
            </p:cNvCxnSpPr>
            <p:nvPr/>
          </p:nvCxnSpPr>
          <p:spPr>
            <a:xfrm flipV="1">
              <a:off x="6228184" y="2564904"/>
              <a:ext cx="0" cy="864096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7" idx="7"/>
            </p:cNvCxnSpPr>
            <p:nvPr/>
          </p:nvCxnSpPr>
          <p:spPr>
            <a:xfrm flipV="1">
              <a:off x="5559021" y="2564904"/>
              <a:ext cx="618246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6" idx="6"/>
              <a:endCxn id="53" idx="2"/>
            </p:cNvCxnSpPr>
            <p:nvPr/>
          </p:nvCxnSpPr>
          <p:spPr>
            <a:xfrm flipV="1">
              <a:off x="4860032" y="2492896"/>
              <a:ext cx="129614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47" idx="3"/>
              <a:endCxn id="54" idx="3"/>
            </p:cNvCxnSpPr>
            <p:nvPr/>
          </p:nvCxnSpPr>
          <p:spPr>
            <a:xfrm flipV="1">
              <a:off x="5457187" y="2543813"/>
              <a:ext cx="1440160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46" idx="6"/>
              <a:endCxn id="54" idx="2"/>
            </p:cNvCxnSpPr>
            <p:nvPr/>
          </p:nvCxnSpPr>
          <p:spPr>
            <a:xfrm flipV="1">
              <a:off x="4860032" y="2492896"/>
              <a:ext cx="201622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9" idx="0"/>
            </p:cNvCxnSpPr>
            <p:nvPr/>
          </p:nvCxnSpPr>
          <p:spPr>
            <a:xfrm flipV="1">
              <a:off x="694826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49" idx="7"/>
              <a:endCxn id="55" idx="4"/>
            </p:cNvCxnSpPr>
            <p:nvPr/>
          </p:nvCxnSpPr>
          <p:spPr>
            <a:xfrm flipV="1">
              <a:off x="699918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48" idx="7"/>
              <a:endCxn id="55" idx="3"/>
            </p:cNvCxnSpPr>
            <p:nvPr/>
          </p:nvCxnSpPr>
          <p:spPr>
            <a:xfrm flipV="1">
              <a:off x="6279101" y="2543813"/>
              <a:ext cx="133832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6" idx="6"/>
              <a:endCxn id="55" idx="2"/>
            </p:cNvCxnSpPr>
            <p:nvPr/>
          </p:nvCxnSpPr>
          <p:spPr>
            <a:xfrm flipV="1">
              <a:off x="486003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032311" y="1340768"/>
            <a:ext cx="5198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Bob:</a:t>
            </a:r>
          </a:p>
          <a:p>
            <a:r>
              <a:rPr lang="en-US" sz="2800" dirty="0" smtClean="0"/>
              <a:t>generate 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Public Key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Secret Key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/>
              <a:t> pair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99869" y="13788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➊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37234" y="2586533"/>
            <a:ext cx="2075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66951"/>
                </a:solidFill>
              </a:rPr>
              <a:t>public key:</a:t>
            </a:r>
          </a:p>
          <a:p>
            <a:r>
              <a:rPr lang="en-US" sz="2800" dirty="0" smtClean="0"/>
              <a:t>the graph </a:t>
            </a:r>
            <a:r>
              <a:rPr lang="en-US" sz="2800" i="1" dirty="0" smtClean="0">
                <a:latin typeface="Garamond"/>
                <a:cs typeface="Garamond"/>
              </a:rPr>
              <a:t>G</a:t>
            </a:r>
            <a:endParaRPr lang="en-US" sz="2800" i="1" dirty="0">
              <a:latin typeface="Garamond"/>
              <a:cs typeface="Garamon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3278" y="4132237"/>
            <a:ext cx="53733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66951"/>
                </a:solidFill>
              </a:rPr>
              <a:t>secret key:</a:t>
            </a:r>
          </a:p>
          <a:p>
            <a:r>
              <a:rPr lang="en-US" sz="2800" dirty="0" smtClean="0"/>
              <a:t>a hidden </a:t>
            </a:r>
            <a:r>
              <a:rPr lang="en-US" sz="2800" dirty="0" err="1" smtClean="0"/>
              <a:t>subgraph</a:t>
            </a:r>
            <a:r>
              <a:rPr lang="en-US" sz="2800" dirty="0" smtClean="0"/>
              <a:t> with 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/>
              <a:t> outputs</a:t>
            </a:r>
            <a:endParaRPr lang="en-US" sz="2800" i="1" dirty="0" smtClean="0"/>
          </a:p>
          <a:p>
            <a:r>
              <a:rPr lang="en-US" sz="2800" dirty="0" smtClean="0">
                <a:cs typeface="Garamond"/>
              </a:rPr>
              <a:t>connecting to </a:t>
            </a:r>
            <a:r>
              <a:rPr lang="en-US" sz="2800" i="1" dirty="0" smtClean="0">
                <a:latin typeface="Garamond"/>
                <a:cs typeface="Garamond"/>
              </a:rPr>
              <a:t>k </a:t>
            </a:r>
            <a:r>
              <a:rPr lang="en-US" sz="2800" dirty="0" smtClean="0">
                <a:latin typeface="Garamond"/>
                <a:cs typeface="Garamond"/>
              </a:rPr>
              <a:t>− 1</a:t>
            </a:r>
            <a:r>
              <a:rPr lang="en-US" sz="2800" dirty="0" smtClean="0">
                <a:cs typeface="Garamond"/>
              </a:rPr>
              <a:t> inputs</a:t>
            </a:r>
            <a:endParaRPr lang="en-US" sz="2800" dirty="0">
              <a:cs typeface="Garamond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38934" y="5642084"/>
            <a:ext cx="3510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send </a:t>
            </a:r>
            <a:r>
              <a:rPr lang="en-US" sz="2800" i="1" dirty="0" smtClean="0">
                <a:latin typeface="Garamond"/>
                <a:cs typeface="Garamond"/>
              </a:rPr>
              <a:t>Public Key</a:t>
            </a:r>
            <a:r>
              <a:rPr lang="en-US" sz="2800" dirty="0" smtClean="0"/>
              <a:t> to Alice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126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" grpId="0"/>
      <p:bldP spid="73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67296"/>
            <a:ext cx="4201537" cy="592819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788833" y="1340768"/>
            <a:ext cx="1604880" cy="887553"/>
          </a:xfrm>
          <a:custGeom>
            <a:avLst/>
            <a:gdLst>
              <a:gd name="connsiteX0" fmla="*/ 0 w 1604880"/>
              <a:gd name="connsiteY0" fmla="*/ 140591 h 887553"/>
              <a:gd name="connsiteX1" fmla="*/ 0 w 1604880"/>
              <a:gd name="connsiteY1" fmla="*/ 140591 h 887553"/>
              <a:gd name="connsiteX2" fmla="*/ 4234 w 1604880"/>
              <a:gd name="connsiteY2" fmla="*/ 237957 h 887553"/>
              <a:gd name="connsiteX3" fmla="*/ 8467 w 1604880"/>
              <a:gd name="connsiteY3" fmla="*/ 259124 h 887553"/>
              <a:gd name="connsiteX4" fmla="*/ 16934 w 1604880"/>
              <a:gd name="connsiteY4" fmla="*/ 292991 h 887553"/>
              <a:gd name="connsiteX5" fmla="*/ 25400 w 1604880"/>
              <a:gd name="connsiteY5" fmla="*/ 322624 h 887553"/>
              <a:gd name="connsiteX6" fmla="*/ 29634 w 1604880"/>
              <a:gd name="connsiteY6" fmla="*/ 364957 h 887553"/>
              <a:gd name="connsiteX7" fmla="*/ 38100 w 1604880"/>
              <a:gd name="connsiteY7" fmla="*/ 398824 h 887553"/>
              <a:gd name="connsiteX8" fmla="*/ 42334 w 1604880"/>
              <a:gd name="connsiteY8" fmla="*/ 419991 h 887553"/>
              <a:gd name="connsiteX9" fmla="*/ 46567 w 1604880"/>
              <a:gd name="connsiteY9" fmla="*/ 462324 h 887553"/>
              <a:gd name="connsiteX10" fmla="*/ 59267 w 1604880"/>
              <a:gd name="connsiteY10" fmla="*/ 534291 h 887553"/>
              <a:gd name="connsiteX11" fmla="*/ 67734 w 1604880"/>
              <a:gd name="connsiteY11" fmla="*/ 559691 h 887553"/>
              <a:gd name="connsiteX12" fmla="*/ 76200 w 1604880"/>
              <a:gd name="connsiteY12" fmla="*/ 589324 h 887553"/>
              <a:gd name="connsiteX13" fmla="*/ 84667 w 1604880"/>
              <a:gd name="connsiteY13" fmla="*/ 602024 h 887553"/>
              <a:gd name="connsiteX14" fmla="*/ 88900 w 1604880"/>
              <a:gd name="connsiteY14" fmla="*/ 614724 h 887553"/>
              <a:gd name="connsiteX15" fmla="*/ 101600 w 1604880"/>
              <a:gd name="connsiteY15" fmla="*/ 640124 h 887553"/>
              <a:gd name="connsiteX16" fmla="*/ 101600 w 1604880"/>
              <a:gd name="connsiteY16" fmla="*/ 487724 h 887553"/>
              <a:gd name="connsiteX17" fmla="*/ 93134 w 1604880"/>
              <a:gd name="connsiteY17" fmla="*/ 458091 h 887553"/>
              <a:gd name="connsiteX18" fmla="*/ 84667 w 1604880"/>
              <a:gd name="connsiteY18" fmla="*/ 411524 h 887553"/>
              <a:gd name="connsiteX19" fmla="*/ 76200 w 1604880"/>
              <a:gd name="connsiteY19" fmla="*/ 309924 h 887553"/>
              <a:gd name="connsiteX20" fmla="*/ 67734 w 1604880"/>
              <a:gd name="connsiteY20" fmla="*/ 276057 h 887553"/>
              <a:gd name="connsiteX21" fmla="*/ 63500 w 1604880"/>
              <a:gd name="connsiteY21" fmla="*/ 254891 h 887553"/>
              <a:gd name="connsiteX22" fmla="*/ 59267 w 1604880"/>
              <a:gd name="connsiteY22" fmla="*/ 237957 h 887553"/>
              <a:gd name="connsiteX23" fmla="*/ 50800 w 1604880"/>
              <a:gd name="connsiteY23" fmla="*/ 174457 h 887553"/>
              <a:gd name="connsiteX24" fmla="*/ 55034 w 1604880"/>
              <a:gd name="connsiteY24" fmla="*/ 149057 h 887553"/>
              <a:gd name="connsiteX25" fmla="*/ 59267 w 1604880"/>
              <a:gd name="connsiteY25" fmla="*/ 165991 h 887553"/>
              <a:gd name="connsiteX26" fmla="*/ 63500 w 1604880"/>
              <a:gd name="connsiteY26" fmla="*/ 187157 h 887553"/>
              <a:gd name="connsiteX27" fmla="*/ 71967 w 1604880"/>
              <a:gd name="connsiteY27" fmla="*/ 212557 h 887553"/>
              <a:gd name="connsiteX28" fmla="*/ 76200 w 1604880"/>
              <a:gd name="connsiteY28" fmla="*/ 233724 h 887553"/>
              <a:gd name="connsiteX29" fmla="*/ 97367 w 1604880"/>
              <a:gd name="connsiteY29" fmla="*/ 297224 h 887553"/>
              <a:gd name="connsiteX30" fmla="*/ 118534 w 1604880"/>
              <a:gd name="connsiteY30" fmla="*/ 339557 h 887553"/>
              <a:gd name="connsiteX31" fmla="*/ 127000 w 1604880"/>
              <a:gd name="connsiteY31" fmla="*/ 356491 h 887553"/>
              <a:gd name="connsiteX32" fmla="*/ 135467 w 1604880"/>
              <a:gd name="connsiteY32" fmla="*/ 381891 h 887553"/>
              <a:gd name="connsiteX33" fmla="*/ 143934 w 1604880"/>
              <a:gd name="connsiteY33" fmla="*/ 398824 h 887553"/>
              <a:gd name="connsiteX34" fmla="*/ 152400 w 1604880"/>
              <a:gd name="connsiteY34" fmla="*/ 424224 h 887553"/>
              <a:gd name="connsiteX35" fmla="*/ 156634 w 1604880"/>
              <a:gd name="connsiteY35" fmla="*/ 436924 h 887553"/>
              <a:gd name="connsiteX36" fmla="*/ 160867 w 1604880"/>
              <a:gd name="connsiteY36" fmla="*/ 449624 h 887553"/>
              <a:gd name="connsiteX37" fmla="*/ 169334 w 1604880"/>
              <a:gd name="connsiteY37" fmla="*/ 462324 h 887553"/>
              <a:gd name="connsiteX38" fmla="*/ 182034 w 1604880"/>
              <a:gd name="connsiteY38" fmla="*/ 508891 h 887553"/>
              <a:gd name="connsiteX39" fmla="*/ 190500 w 1604880"/>
              <a:gd name="connsiteY39" fmla="*/ 530057 h 887553"/>
              <a:gd name="connsiteX40" fmla="*/ 194734 w 1604880"/>
              <a:gd name="connsiteY40" fmla="*/ 551224 h 887553"/>
              <a:gd name="connsiteX41" fmla="*/ 207434 w 1604880"/>
              <a:gd name="connsiteY41" fmla="*/ 589324 h 887553"/>
              <a:gd name="connsiteX42" fmla="*/ 211667 w 1604880"/>
              <a:gd name="connsiteY42" fmla="*/ 602024 h 887553"/>
              <a:gd name="connsiteX43" fmla="*/ 211667 w 1604880"/>
              <a:gd name="connsiteY43" fmla="*/ 555457 h 887553"/>
              <a:gd name="connsiteX44" fmla="*/ 203200 w 1604880"/>
              <a:gd name="connsiteY44" fmla="*/ 479257 h 887553"/>
              <a:gd name="connsiteX45" fmla="*/ 198967 w 1604880"/>
              <a:gd name="connsiteY45" fmla="*/ 280291 h 887553"/>
              <a:gd name="connsiteX46" fmla="*/ 194734 w 1604880"/>
              <a:gd name="connsiteY46" fmla="*/ 263357 h 887553"/>
              <a:gd name="connsiteX47" fmla="*/ 186267 w 1604880"/>
              <a:gd name="connsiteY47" fmla="*/ 246424 h 887553"/>
              <a:gd name="connsiteX48" fmla="*/ 182034 w 1604880"/>
              <a:gd name="connsiteY48" fmla="*/ 221024 h 887553"/>
              <a:gd name="connsiteX49" fmla="*/ 169334 w 1604880"/>
              <a:gd name="connsiteY49" fmla="*/ 140591 h 887553"/>
              <a:gd name="connsiteX50" fmla="*/ 173567 w 1604880"/>
              <a:gd name="connsiteY50" fmla="*/ 153291 h 887553"/>
              <a:gd name="connsiteX51" fmla="*/ 190500 w 1604880"/>
              <a:gd name="connsiteY51" fmla="*/ 208324 h 887553"/>
              <a:gd name="connsiteX52" fmla="*/ 224367 w 1604880"/>
              <a:gd name="connsiteY52" fmla="*/ 267591 h 887553"/>
              <a:gd name="connsiteX53" fmla="*/ 254000 w 1604880"/>
              <a:gd name="connsiteY53" fmla="*/ 305691 h 887553"/>
              <a:gd name="connsiteX54" fmla="*/ 368300 w 1604880"/>
              <a:gd name="connsiteY54" fmla="*/ 508891 h 887553"/>
              <a:gd name="connsiteX55" fmla="*/ 419100 w 1604880"/>
              <a:gd name="connsiteY55" fmla="*/ 644357 h 887553"/>
              <a:gd name="connsiteX56" fmla="*/ 423334 w 1604880"/>
              <a:gd name="connsiteY56" fmla="*/ 669757 h 887553"/>
              <a:gd name="connsiteX57" fmla="*/ 427567 w 1604880"/>
              <a:gd name="connsiteY57" fmla="*/ 690924 h 887553"/>
              <a:gd name="connsiteX58" fmla="*/ 410634 w 1604880"/>
              <a:gd name="connsiteY58" fmla="*/ 487724 h 887553"/>
              <a:gd name="connsiteX59" fmla="*/ 397934 w 1604880"/>
              <a:gd name="connsiteY59" fmla="*/ 432691 h 887553"/>
              <a:gd name="connsiteX60" fmla="*/ 393700 w 1604880"/>
              <a:gd name="connsiteY60" fmla="*/ 386124 h 887553"/>
              <a:gd name="connsiteX61" fmla="*/ 385234 w 1604880"/>
              <a:gd name="connsiteY61" fmla="*/ 246424 h 887553"/>
              <a:gd name="connsiteX62" fmla="*/ 376767 w 1604880"/>
              <a:gd name="connsiteY62" fmla="*/ 187157 h 887553"/>
              <a:gd name="connsiteX63" fmla="*/ 372534 w 1604880"/>
              <a:gd name="connsiteY63" fmla="*/ 170224 h 887553"/>
              <a:gd name="connsiteX64" fmla="*/ 368300 w 1604880"/>
              <a:gd name="connsiteY64" fmla="*/ 149057 h 887553"/>
              <a:gd name="connsiteX65" fmla="*/ 431800 w 1604880"/>
              <a:gd name="connsiteY65" fmla="*/ 305691 h 887553"/>
              <a:gd name="connsiteX66" fmla="*/ 541867 w 1604880"/>
              <a:gd name="connsiteY66" fmla="*/ 546991 h 887553"/>
              <a:gd name="connsiteX67" fmla="*/ 592667 w 1604880"/>
              <a:gd name="connsiteY67" fmla="*/ 657057 h 887553"/>
              <a:gd name="connsiteX68" fmla="*/ 639234 w 1604880"/>
              <a:gd name="connsiteY68" fmla="*/ 745957 h 887553"/>
              <a:gd name="connsiteX69" fmla="*/ 660400 w 1604880"/>
              <a:gd name="connsiteY69" fmla="*/ 800991 h 887553"/>
              <a:gd name="connsiteX70" fmla="*/ 694267 w 1604880"/>
              <a:gd name="connsiteY70" fmla="*/ 868724 h 887553"/>
              <a:gd name="connsiteX71" fmla="*/ 668867 w 1604880"/>
              <a:gd name="connsiteY71" fmla="*/ 784057 h 887553"/>
              <a:gd name="connsiteX72" fmla="*/ 588434 w 1604880"/>
              <a:gd name="connsiteY72" fmla="*/ 593557 h 887553"/>
              <a:gd name="connsiteX73" fmla="*/ 550334 w 1604880"/>
              <a:gd name="connsiteY73" fmla="*/ 504657 h 887553"/>
              <a:gd name="connsiteX74" fmla="*/ 516467 w 1604880"/>
              <a:gd name="connsiteY74" fmla="*/ 419991 h 887553"/>
              <a:gd name="connsiteX75" fmla="*/ 491067 w 1604880"/>
              <a:gd name="connsiteY75" fmla="*/ 364957 h 887553"/>
              <a:gd name="connsiteX76" fmla="*/ 469900 w 1604880"/>
              <a:gd name="connsiteY76" fmla="*/ 288757 h 887553"/>
              <a:gd name="connsiteX77" fmla="*/ 444500 w 1604880"/>
              <a:gd name="connsiteY77" fmla="*/ 13591 h 887553"/>
              <a:gd name="connsiteX78" fmla="*/ 457200 w 1604880"/>
              <a:gd name="connsiteY78" fmla="*/ 47457 h 887553"/>
              <a:gd name="connsiteX79" fmla="*/ 486834 w 1604880"/>
              <a:gd name="connsiteY79" fmla="*/ 115191 h 887553"/>
              <a:gd name="connsiteX80" fmla="*/ 690034 w 1604880"/>
              <a:gd name="connsiteY80" fmla="*/ 530057 h 887553"/>
              <a:gd name="connsiteX81" fmla="*/ 736600 w 1604880"/>
              <a:gd name="connsiteY81" fmla="*/ 644357 h 887553"/>
              <a:gd name="connsiteX82" fmla="*/ 740834 w 1604880"/>
              <a:gd name="connsiteY82" fmla="*/ 657057 h 887553"/>
              <a:gd name="connsiteX83" fmla="*/ 770467 w 1604880"/>
              <a:gd name="connsiteY83" fmla="*/ 712091 h 887553"/>
              <a:gd name="connsiteX84" fmla="*/ 774700 w 1604880"/>
              <a:gd name="connsiteY84" fmla="*/ 669757 h 887553"/>
              <a:gd name="connsiteX85" fmla="*/ 766234 w 1604880"/>
              <a:gd name="connsiteY85" fmla="*/ 610491 h 887553"/>
              <a:gd name="connsiteX86" fmla="*/ 753534 w 1604880"/>
              <a:gd name="connsiteY86" fmla="*/ 521591 h 887553"/>
              <a:gd name="connsiteX87" fmla="*/ 715434 w 1604880"/>
              <a:gd name="connsiteY87" fmla="*/ 348024 h 887553"/>
              <a:gd name="connsiteX88" fmla="*/ 706967 w 1604880"/>
              <a:gd name="connsiteY88" fmla="*/ 174457 h 887553"/>
              <a:gd name="connsiteX89" fmla="*/ 677334 w 1604880"/>
              <a:gd name="connsiteY89" fmla="*/ 81324 h 887553"/>
              <a:gd name="connsiteX90" fmla="*/ 673100 w 1604880"/>
              <a:gd name="connsiteY90" fmla="*/ 55924 h 887553"/>
              <a:gd name="connsiteX91" fmla="*/ 702734 w 1604880"/>
              <a:gd name="connsiteY91" fmla="*/ 110957 h 887553"/>
              <a:gd name="connsiteX92" fmla="*/ 808567 w 1604880"/>
              <a:gd name="connsiteY92" fmla="*/ 331091 h 887553"/>
              <a:gd name="connsiteX93" fmla="*/ 838200 w 1604880"/>
              <a:gd name="connsiteY93" fmla="*/ 394591 h 887553"/>
              <a:gd name="connsiteX94" fmla="*/ 855134 w 1604880"/>
              <a:gd name="connsiteY94" fmla="*/ 419991 h 887553"/>
              <a:gd name="connsiteX95" fmla="*/ 876300 w 1604880"/>
              <a:gd name="connsiteY95" fmla="*/ 470791 h 887553"/>
              <a:gd name="connsiteX96" fmla="*/ 884767 w 1604880"/>
              <a:gd name="connsiteY96" fmla="*/ 487724 h 887553"/>
              <a:gd name="connsiteX97" fmla="*/ 889000 w 1604880"/>
              <a:gd name="connsiteY97" fmla="*/ 508891 h 887553"/>
              <a:gd name="connsiteX98" fmla="*/ 893234 w 1604880"/>
              <a:gd name="connsiteY98" fmla="*/ 521591 h 887553"/>
              <a:gd name="connsiteX99" fmla="*/ 910167 w 1604880"/>
              <a:gd name="connsiteY99" fmla="*/ 597791 h 887553"/>
              <a:gd name="connsiteX100" fmla="*/ 927100 w 1604880"/>
              <a:gd name="connsiteY100" fmla="*/ 631657 h 887553"/>
              <a:gd name="connsiteX101" fmla="*/ 935567 w 1604880"/>
              <a:gd name="connsiteY101" fmla="*/ 652824 h 887553"/>
              <a:gd name="connsiteX102" fmla="*/ 939800 w 1604880"/>
              <a:gd name="connsiteY102" fmla="*/ 669757 h 887553"/>
              <a:gd name="connsiteX103" fmla="*/ 952500 w 1604880"/>
              <a:gd name="connsiteY103" fmla="*/ 686691 h 887553"/>
              <a:gd name="connsiteX104" fmla="*/ 952500 w 1604880"/>
              <a:gd name="connsiteY104" fmla="*/ 475024 h 887553"/>
              <a:gd name="connsiteX105" fmla="*/ 944034 w 1604880"/>
              <a:gd name="connsiteY105" fmla="*/ 398824 h 887553"/>
              <a:gd name="connsiteX106" fmla="*/ 939800 w 1604880"/>
              <a:gd name="connsiteY106" fmla="*/ 288757 h 887553"/>
              <a:gd name="connsiteX107" fmla="*/ 935567 w 1604880"/>
              <a:gd name="connsiteY107" fmla="*/ 246424 h 887553"/>
              <a:gd name="connsiteX108" fmla="*/ 927100 w 1604880"/>
              <a:gd name="connsiteY108" fmla="*/ 276057 h 887553"/>
              <a:gd name="connsiteX109" fmla="*/ 939800 w 1604880"/>
              <a:gd name="connsiteY109" fmla="*/ 326857 h 887553"/>
              <a:gd name="connsiteX110" fmla="*/ 1020234 w 1604880"/>
              <a:gd name="connsiteY110" fmla="*/ 521591 h 887553"/>
              <a:gd name="connsiteX111" fmla="*/ 1037167 w 1604880"/>
              <a:gd name="connsiteY111" fmla="*/ 551224 h 887553"/>
              <a:gd name="connsiteX112" fmla="*/ 1066800 w 1604880"/>
              <a:gd name="connsiteY112" fmla="*/ 614724 h 887553"/>
              <a:gd name="connsiteX113" fmla="*/ 1079500 w 1604880"/>
              <a:gd name="connsiteY113" fmla="*/ 665524 h 887553"/>
              <a:gd name="connsiteX114" fmla="*/ 1096434 w 1604880"/>
              <a:gd name="connsiteY114" fmla="*/ 690924 h 887553"/>
              <a:gd name="connsiteX115" fmla="*/ 1113367 w 1604880"/>
              <a:gd name="connsiteY115" fmla="*/ 665524 h 887553"/>
              <a:gd name="connsiteX116" fmla="*/ 1121834 w 1604880"/>
              <a:gd name="connsiteY116" fmla="*/ 589324 h 887553"/>
              <a:gd name="connsiteX117" fmla="*/ 1075267 w 1604880"/>
              <a:gd name="connsiteY117" fmla="*/ 364957 h 887553"/>
              <a:gd name="connsiteX118" fmla="*/ 1066800 w 1604880"/>
              <a:gd name="connsiteY118" fmla="*/ 242191 h 887553"/>
              <a:gd name="connsiteX119" fmla="*/ 1071034 w 1604880"/>
              <a:gd name="connsiteY119" fmla="*/ 140591 h 887553"/>
              <a:gd name="connsiteX120" fmla="*/ 1096434 w 1604880"/>
              <a:gd name="connsiteY120" fmla="*/ 212557 h 887553"/>
              <a:gd name="connsiteX121" fmla="*/ 1164167 w 1604880"/>
              <a:gd name="connsiteY121" fmla="*/ 322624 h 887553"/>
              <a:gd name="connsiteX122" fmla="*/ 1295400 w 1604880"/>
              <a:gd name="connsiteY122" fmla="*/ 542757 h 887553"/>
              <a:gd name="connsiteX123" fmla="*/ 1320800 w 1604880"/>
              <a:gd name="connsiteY123" fmla="*/ 589324 h 887553"/>
              <a:gd name="connsiteX124" fmla="*/ 1333500 w 1604880"/>
              <a:gd name="connsiteY124" fmla="*/ 559691 h 887553"/>
              <a:gd name="connsiteX125" fmla="*/ 1320800 w 1604880"/>
              <a:gd name="connsiteY125" fmla="*/ 441157 h 887553"/>
              <a:gd name="connsiteX126" fmla="*/ 1303867 w 1604880"/>
              <a:gd name="connsiteY126" fmla="*/ 343791 h 887553"/>
              <a:gd name="connsiteX127" fmla="*/ 1244600 w 1604880"/>
              <a:gd name="connsiteY127" fmla="*/ 43224 h 887553"/>
              <a:gd name="connsiteX128" fmla="*/ 1236134 w 1604880"/>
              <a:gd name="connsiteY128" fmla="*/ 17824 h 887553"/>
              <a:gd name="connsiteX129" fmla="*/ 1231900 w 1604880"/>
              <a:gd name="connsiteY129" fmla="*/ 891 h 887553"/>
              <a:gd name="connsiteX130" fmla="*/ 1244600 w 1604880"/>
              <a:gd name="connsiteY130" fmla="*/ 30524 h 887553"/>
              <a:gd name="connsiteX131" fmla="*/ 1291167 w 1604880"/>
              <a:gd name="connsiteY131" fmla="*/ 132124 h 887553"/>
              <a:gd name="connsiteX132" fmla="*/ 1320800 w 1604880"/>
              <a:gd name="connsiteY132" fmla="*/ 195624 h 887553"/>
              <a:gd name="connsiteX133" fmla="*/ 1363134 w 1604880"/>
              <a:gd name="connsiteY133" fmla="*/ 305691 h 887553"/>
              <a:gd name="connsiteX134" fmla="*/ 1511300 w 1604880"/>
              <a:gd name="connsiteY134" fmla="*/ 559691 h 887553"/>
              <a:gd name="connsiteX135" fmla="*/ 1583267 w 1604880"/>
              <a:gd name="connsiteY135" fmla="*/ 724791 h 887553"/>
              <a:gd name="connsiteX136" fmla="*/ 1595967 w 1604880"/>
              <a:gd name="connsiteY136" fmla="*/ 754424 h 887553"/>
              <a:gd name="connsiteX137" fmla="*/ 1604434 w 1604880"/>
              <a:gd name="connsiteY137" fmla="*/ 775591 h 887553"/>
              <a:gd name="connsiteX138" fmla="*/ 1587500 w 1604880"/>
              <a:gd name="connsiteY138" fmla="*/ 724791 h 887553"/>
              <a:gd name="connsiteX139" fmla="*/ 1574800 w 1604880"/>
              <a:gd name="connsiteY139" fmla="*/ 695157 h 887553"/>
              <a:gd name="connsiteX140" fmla="*/ 1562100 w 1604880"/>
              <a:gd name="connsiteY140" fmla="*/ 648591 h 887553"/>
              <a:gd name="connsiteX141" fmla="*/ 1545167 w 1604880"/>
              <a:gd name="connsiteY141" fmla="*/ 606257 h 887553"/>
              <a:gd name="connsiteX142" fmla="*/ 1524000 w 1604880"/>
              <a:gd name="connsiteY142" fmla="*/ 538524 h 887553"/>
              <a:gd name="connsiteX143" fmla="*/ 1494367 w 1604880"/>
              <a:gd name="connsiteY143" fmla="*/ 466557 h 887553"/>
              <a:gd name="connsiteX144" fmla="*/ 1447800 w 1604880"/>
              <a:gd name="connsiteY144" fmla="*/ 339557 h 887553"/>
              <a:gd name="connsiteX145" fmla="*/ 1430867 w 1604880"/>
              <a:gd name="connsiteY145" fmla="*/ 263357 h 887553"/>
              <a:gd name="connsiteX146" fmla="*/ 1426634 w 1604880"/>
              <a:gd name="connsiteY146" fmla="*/ 187157 h 887553"/>
              <a:gd name="connsiteX147" fmla="*/ 1422400 w 1604880"/>
              <a:gd name="connsiteY147" fmla="*/ 161757 h 887553"/>
              <a:gd name="connsiteX148" fmla="*/ 1413934 w 1604880"/>
              <a:gd name="connsiteY148" fmla="*/ 149057 h 887553"/>
              <a:gd name="connsiteX149" fmla="*/ 1409700 w 1604880"/>
              <a:gd name="connsiteY149" fmla="*/ 136357 h 887553"/>
              <a:gd name="connsiteX150" fmla="*/ 1401234 w 1604880"/>
              <a:gd name="connsiteY150" fmla="*/ 123657 h 887553"/>
              <a:gd name="connsiteX151" fmla="*/ 1401234 w 1604880"/>
              <a:gd name="connsiteY151" fmla="*/ 106724 h 887553"/>
              <a:gd name="connsiteX152" fmla="*/ 1401234 w 1604880"/>
              <a:gd name="connsiteY152" fmla="*/ 106724 h 88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604880" h="887553">
                <a:moveTo>
                  <a:pt x="0" y="140591"/>
                </a:moveTo>
                <a:lnTo>
                  <a:pt x="0" y="140591"/>
                </a:lnTo>
                <a:cubicBezTo>
                  <a:pt x="1411" y="173046"/>
                  <a:pt x="1919" y="205554"/>
                  <a:pt x="4234" y="237957"/>
                </a:cubicBezTo>
                <a:cubicBezTo>
                  <a:pt x="4747" y="245134"/>
                  <a:pt x="6849" y="252113"/>
                  <a:pt x="8467" y="259124"/>
                </a:cubicBezTo>
                <a:cubicBezTo>
                  <a:pt x="11084" y="270462"/>
                  <a:pt x="14112" y="281702"/>
                  <a:pt x="16934" y="292991"/>
                </a:cubicBezTo>
                <a:cubicBezTo>
                  <a:pt x="22250" y="314257"/>
                  <a:pt x="19326" y="304402"/>
                  <a:pt x="25400" y="322624"/>
                </a:cubicBezTo>
                <a:cubicBezTo>
                  <a:pt x="26811" y="336735"/>
                  <a:pt x="27303" y="350969"/>
                  <a:pt x="29634" y="364957"/>
                </a:cubicBezTo>
                <a:cubicBezTo>
                  <a:pt x="31547" y="376435"/>
                  <a:pt x="35818" y="387414"/>
                  <a:pt x="38100" y="398824"/>
                </a:cubicBezTo>
                <a:lnTo>
                  <a:pt x="42334" y="419991"/>
                </a:lnTo>
                <a:cubicBezTo>
                  <a:pt x="43745" y="434102"/>
                  <a:pt x="44910" y="448240"/>
                  <a:pt x="46567" y="462324"/>
                </a:cubicBezTo>
                <a:cubicBezTo>
                  <a:pt x="49140" y="484196"/>
                  <a:pt x="54172" y="513913"/>
                  <a:pt x="59267" y="534291"/>
                </a:cubicBezTo>
                <a:cubicBezTo>
                  <a:pt x="61432" y="542949"/>
                  <a:pt x="65570" y="551033"/>
                  <a:pt x="67734" y="559691"/>
                </a:cubicBezTo>
                <a:cubicBezTo>
                  <a:pt x="69090" y="565115"/>
                  <a:pt x="73164" y="583252"/>
                  <a:pt x="76200" y="589324"/>
                </a:cubicBezTo>
                <a:cubicBezTo>
                  <a:pt x="78475" y="593875"/>
                  <a:pt x="81845" y="597791"/>
                  <a:pt x="84667" y="602024"/>
                </a:cubicBezTo>
                <a:cubicBezTo>
                  <a:pt x="86078" y="606257"/>
                  <a:pt x="86904" y="610733"/>
                  <a:pt x="88900" y="614724"/>
                </a:cubicBezTo>
                <a:cubicBezTo>
                  <a:pt x="105313" y="647550"/>
                  <a:pt x="90960" y="608202"/>
                  <a:pt x="101600" y="640124"/>
                </a:cubicBezTo>
                <a:cubicBezTo>
                  <a:pt x="120286" y="584074"/>
                  <a:pt x="108915" y="623048"/>
                  <a:pt x="101600" y="487724"/>
                </a:cubicBezTo>
                <a:cubicBezTo>
                  <a:pt x="101054" y="477623"/>
                  <a:pt x="95549" y="467750"/>
                  <a:pt x="93134" y="458091"/>
                </a:cubicBezTo>
                <a:cubicBezTo>
                  <a:pt x="90173" y="446246"/>
                  <a:pt x="86556" y="422861"/>
                  <a:pt x="84667" y="411524"/>
                </a:cubicBezTo>
                <a:cubicBezTo>
                  <a:pt x="82910" y="381648"/>
                  <a:pt x="82562" y="341733"/>
                  <a:pt x="76200" y="309924"/>
                </a:cubicBezTo>
                <a:cubicBezTo>
                  <a:pt x="73918" y="298514"/>
                  <a:pt x="70016" y="287467"/>
                  <a:pt x="67734" y="276057"/>
                </a:cubicBezTo>
                <a:cubicBezTo>
                  <a:pt x="66323" y="269002"/>
                  <a:pt x="65061" y="261915"/>
                  <a:pt x="63500" y="254891"/>
                </a:cubicBezTo>
                <a:cubicBezTo>
                  <a:pt x="62238" y="249211"/>
                  <a:pt x="60408" y="243662"/>
                  <a:pt x="59267" y="237957"/>
                </a:cubicBezTo>
                <a:cubicBezTo>
                  <a:pt x="54518" y="214208"/>
                  <a:pt x="53624" y="199866"/>
                  <a:pt x="50800" y="174457"/>
                </a:cubicBezTo>
                <a:cubicBezTo>
                  <a:pt x="52211" y="165990"/>
                  <a:pt x="48964" y="155126"/>
                  <a:pt x="55034" y="149057"/>
                </a:cubicBezTo>
                <a:cubicBezTo>
                  <a:pt x="59148" y="144943"/>
                  <a:pt x="58005" y="160311"/>
                  <a:pt x="59267" y="165991"/>
                </a:cubicBezTo>
                <a:cubicBezTo>
                  <a:pt x="60828" y="173015"/>
                  <a:pt x="61607" y="180215"/>
                  <a:pt x="63500" y="187157"/>
                </a:cubicBezTo>
                <a:cubicBezTo>
                  <a:pt x="65848" y="195767"/>
                  <a:pt x="69619" y="203947"/>
                  <a:pt x="71967" y="212557"/>
                </a:cubicBezTo>
                <a:cubicBezTo>
                  <a:pt x="73860" y="219499"/>
                  <a:pt x="74132" y="226832"/>
                  <a:pt x="76200" y="233724"/>
                </a:cubicBezTo>
                <a:cubicBezTo>
                  <a:pt x="82611" y="255095"/>
                  <a:pt x="87389" y="277268"/>
                  <a:pt x="97367" y="297224"/>
                </a:cubicBezTo>
                <a:lnTo>
                  <a:pt x="118534" y="339557"/>
                </a:lnTo>
                <a:cubicBezTo>
                  <a:pt x="121356" y="345202"/>
                  <a:pt x="125004" y="350504"/>
                  <a:pt x="127000" y="356491"/>
                </a:cubicBezTo>
                <a:cubicBezTo>
                  <a:pt x="129822" y="364958"/>
                  <a:pt x="132152" y="373605"/>
                  <a:pt x="135467" y="381891"/>
                </a:cubicBezTo>
                <a:cubicBezTo>
                  <a:pt x="137811" y="387750"/>
                  <a:pt x="141590" y="392965"/>
                  <a:pt x="143934" y="398824"/>
                </a:cubicBezTo>
                <a:cubicBezTo>
                  <a:pt x="147248" y="407110"/>
                  <a:pt x="149578" y="415757"/>
                  <a:pt x="152400" y="424224"/>
                </a:cubicBezTo>
                <a:lnTo>
                  <a:pt x="156634" y="436924"/>
                </a:lnTo>
                <a:cubicBezTo>
                  <a:pt x="158045" y="441157"/>
                  <a:pt x="158392" y="445911"/>
                  <a:pt x="160867" y="449624"/>
                </a:cubicBezTo>
                <a:lnTo>
                  <a:pt x="169334" y="462324"/>
                </a:lnTo>
                <a:cubicBezTo>
                  <a:pt x="174355" y="487434"/>
                  <a:pt x="172484" y="482629"/>
                  <a:pt x="182034" y="508891"/>
                </a:cubicBezTo>
                <a:cubicBezTo>
                  <a:pt x="184631" y="516032"/>
                  <a:pt x="188316" y="522779"/>
                  <a:pt x="190500" y="530057"/>
                </a:cubicBezTo>
                <a:cubicBezTo>
                  <a:pt x="192568" y="536949"/>
                  <a:pt x="192841" y="544282"/>
                  <a:pt x="194734" y="551224"/>
                </a:cubicBezTo>
                <a:cubicBezTo>
                  <a:pt x="194747" y="551271"/>
                  <a:pt x="205310" y="582951"/>
                  <a:pt x="207434" y="589324"/>
                </a:cubicBezTo>
                <a:lnTo>
                  <a:pt x="211667" y="602024"/>
                </a:lnTo>
                <a:cubicBezTo>
                  <a:pt x="218281" y="568949"/>
                  <a:pt x="216250" y="592120"/>
                  <a:pt x="211667" y="555457"/>
                </a:cubicBezTo>
                <a:cubicBezTo>
                  <a:pt x="208497" y="530098"/>
                  <a:pt x="203200" y="479257"/>
                  <a:pt x="203200" y="479257"/>
                </a:cubicBezTo>
                <a:cubicBezTo>
                  <a:pt x="201789" y="412935"/>
                  <a:pt x="201566" y="346577"/>
                  <a:pt x="198967" y="280291"/>
                </a:cubicBezTo>
                <a:cubicBezTo>
                  <a:pt x="198739" y="274477"/>
                  <a:pt x="196777" y="268805"/>
                  <a:pt x="194734" y="263357"/>
                </a:cubicBezTo>
                <a:cubicBezTo>
                  <a:pt x="192518" y="257448"/>
                  <a:pt x="189089" y="252068"/>
                  <a:pt x="186267" y="246424"/>
                </a:cubicBezTo>
                <a:cubicBezTo>
                  <a:pt x="184856" y="237957"/>
                  <a:pt x="183832" y="229417"/>
                  <a:pt x="182034" y="221024"/>
                </a:cubicBezTo>
                <a:cubicBezTo>
                  <a:pt x="173734" y="182288"/>
                  <a:pt x="169334" y="185014"/>
                  <a:pt x="169334" y="140591"/>
                </a:cubicBezTo>
                <a:cubicBezTo>
                  <a:pt x="169334" y="136129"/>
                  <a:pt x="172285" y="149017"/>
                  <a:pt x="173567" y="153291"/>
                </a:cubicBezTo>
                <a:cubicBezTo>
                  <a:pt x="177762" y="167276"/>
                  <a:pt x="184627" y="194227"/>
                  <a:pt x="190500" y="208324"/>
                </a:cubicBezTo>
                <a:cubicBezTo>
                  <a:pt x="198094" y="226550"/>
                  <a:pt x="213736" y="252531"/>
                  <a:pt x="224367" y="267591"/>
                </a:cubicBezTo>
                <a:cubicBezTo>
                  <a:pt x="233645" y="280735"/>
                  <a:pt x="244812" y="292483"/>
                  <a:pt x="254000" y="305691"/>
                </a:cubicBezTo>
                <a:cubicBezTo>
                  <a:pt x="292268" y="360701"/>
                  <a:pt x="348580" y="459593"/>
                  <a:pt x="368300" y="508891"/>
                </a:cubicBezTo>
                <a:cubicBezTo>
                  <a:pt x="382679" y="544839"/>
                  <a:pt x="408786" y="599664"/>
                  <a:pt x="419100" y="644357"/>
                </a:cubicBezTo>
                <a:cubicBezTo>
                  <a:pt x="421030" y="652721"/>
                  <a:pt x="421798" y="661312"/>
                  <a:pt x="423334" y="669757"/>
                </a:cubicBezTo>
                <a:cubicBezTo>
                  <a:pt x="424621" y="676836"/>
                  <a:pt x="426156" y="683868"/>
                  <a:pt x="427567" y="690924"/>
                </a:cubicBezTo>
                <a:cubicBezTo>
                  <a:pt x="424018" y="623496"/>
                  <a:pt x="422537" y="554385"/>
                  <a:pt x="410634" y="487724"/>
                </a:cubicBezTo>
                <a:cubicBezTo>
                  <a:pt x="407325" y="469191"/>
                  <a:pt x="402167" y="451035"/>
                  <a:pt x="397934" y="432691"/>
                </a:cubicBezTo>
                <a:cubicBezTo>
                  <a:pt x="396523" y="417169"/>
                  <a:pt x="394615" y="401683"/>
                  <a:pt x="393700" y="386124"/>
                </a:cubicBezTo>
                <a:cubicBezTo>
                  <a:pt x="386113" y="257147"/>
                  <a:pt x="393895" y="328696"/>
                  <a:pt x="385234" y="246424"/>
                </a:cubicBezTo>
                <a:cubicBezTo>
                  <a:pt x="381906" y="214814"/>
                  <a:pt x="382548" y="213173"/>
                  <a:pt x="376767" y="187157"/>
                </a:cubicBezTo>
                <a:cubicBezTo>
                  <a:pt x="375505" y="181477"/>
                  <a:pt x="373796" y="175903"/>
                  <a:pt x="372534" y="170224"/>
                </a:cubicBezTo>
                <a:cubicBezTo>
                  <a:pt x="370973" y="163200"/>
                  <a:pt x="365416" y="142465"/>
                  <a:pt x="368300" y="149057"/>
                </a:cubicBezTo>
                <a:cubicBezTo>
                  <a:pt x="390881" y="200672"/>
                  <a:pt x="408419" y="254433"/>
                  <a:pt x="431800" y="305691"/>
                </a:cubicBezTo>
                <a:lnTo>
                  <a:pt x="541867" y="546991"/>
                </a:lnTo>
                <a:cubicBezTo>
                  <a:pt x="558688" y="583731"/>
                  <a:pt x="573917" y="621262"/>
                  <a:pt x="592667" y="657057"/>
                </a:cubicBezTo>
                <a:cubicBezTo>
                  <a:pt x="608189" y="686690"/>
                  <a:pt x="624990" y="715688"/>
                  <a:pt x="639234" y="745957"/>
                </a:cubicBezTo>
                <a:cubicBezTo>
                  <a:pt x="647603" y="763741"/>
                  <a:pt x="652958" y="782800"/>
                  <a:pt x="660400" y="800991"/>
                </a:cubicBezTo>
                <a:cubicBezTo>
                  <a:pt x="675916" y="838919"/>
                  <a:pt x="675382" y="835675"/>
                  <a:pt x="694267" y="868724"/>
                </a:cubicBezTo>
                <a:cubicBezTo>
                  <a:pt x="710022" y="931749"/>
                  <a:pt x="682140" y="819281"/>
                  <a:pt x="668867" y="784057"/>
                </a:cubicBezTo>
                <a:cubicBezTo>
                  <a:pt x="644562" y="719556"/>
                  <a:pt x="615354" y="657011"/>
                  <a:pt x="588434" y="593557"/>
                </a:cubicBezTo>
                <a:cubicBezTo>
                  <a:pt x="575843" y="563877"/>
                  <a:pt x="562683" y="534439"/>
                  <a:pt x="550334" y="504657"/>
                </a:cubicBezTo>
                <a:cubicBezTo>
                  <a:pt x="538692" y="476579"/>
                  <a:pt x="529205" y="447589"/>
                  <a:pt x="516467" y="419991"/>
                </a:cubicBezTo>
                <a:cubicBezTo>
                  <a:pt x="508000" y="401646"/>
                  <a:pt x="497824" y="383998"/>
                  <a:pt x="491067" y="364957"/>
                </a:cubicBezTo>
                <a:cubicBezTo>
                  <a:pt x="482251" y="340113"/>
                  <a:pt x="476956" y="314157"/>
                  <a:pt x="469900" y="288757"/>
                </a:cubicBezTo>
                <a:cubicBezTo>
                  <a:pt x="461232" y="224613"/>
                  <a:pt x="437263" y="85969"/>
                  <a:pt x="444500" y="13591"/>
                </a:cubicBezTo>
                <a:cubicBezTo>
                  <a:pt x="445700" y="1594"/>
                  <a:pt x="452563" y="36328"/>
                  <a:pt x="457200" y="47457"/>
                </a:cubicBezTo>
                <a:cubicBezTo>
                  <a:pt x="466679" y="70206"/>
                  <a:pt x="476125" y="92995"/>
                  <a:pt x="486834" y="115191"/>
                </a:cubicBezTo>
                <a:cubicBezTo>
                  <a:pt x="553745" y="253879"/>
                  <a:pt x="635217" y="386159"/>
                  <a:pt x="690034" y="530057"/>
                </a:cubicBezTo>
                <a:cubicBezTo>
                  <a:pt x="787260" y="785281"/>
                  <a:pt x="691811" y="543585"/>
                  <a:pt x="736600" y="644357"/>
                </a:cubicBezTo>
                <a:cubicBezTo>
                  <a:pt x="738412" y="648435"/>
                  <a:pt x="738964" y="653005"/>
                  <a:pt x="740834" y="657057"/>
                </a:cubicBezTo>
                <a:cubicBezTo>
                  <a:pt x="758418" y="695156"/>
                  <a:pt x="755137" y="689097"/>
                  <a:pt x="770467" y="712091"/>
                </a:cubicBezTo>
                <a:cubicBezTo>
                  <a:pt x="771878" y="697980"/>
                  <a:pt x="774700" y="683939"/>
                  <a:pt x="774700" y="669757"/>
                </a:cubicBezTo>
                <a:cubicBezTo>
                  <a:pt x="774700" y="609634"/>
                  <a:pt x="771932" y="646105"/>
                  <a:pt x="766234" y="610491"/>
                </a:cubicBezTo>
                <a:cubicBezTo>
                  <a:pt x="761505" y="580933"/>
                  <a:pt x="760336" y="550742"/>
                  <a:pt x="753534" y="521591"/>
                </a:cubicBezTo>
                <a:cubicBezTo>
                  <a:pt x="720315" y="379227"/>
                  <a:pt x="731676" y="437360"/>
                  <a:pt x="715434" y="348024"/>
                </a:cubicBezTo>
                <a:cubicBezTo>
                  <a:pt x="712612" y="290168"/>
                  <a:pt x="715159" y="231799"/>
                  <a:pt x="706967" y="174457"/>
                </a:cubicBezTo>
                <a:cubicBezTo>
                  <a:pt x="702360" y="142207"/>
                  <a:pt x="682691" y="113458"/>
                  <a:pt x="677334" y="81324"/>
                </a:cubicBezTo>
                <a:cubicBezTo>
                  <a:pt x="675923" y="72857"/>
                  <a:pt x="667514" y="49407"/>
                  <a:pt x="673100" y="55924"/>
                </a:cubicBezTo>
                <a:cubicBezTo>
                  <a:pt x="686659" y="71743"/>
                  <a:pt x="693532" y="92265"/>
                  <a:pt x="702734" y="110957"/>
                </a:cubicBezTo>
                <a:cubicBezTo>
                  <a:pt x="738695" y="184003"/>
                  <a:pt x="773478" y="257623"/>
                  <a:pt x="808567" y="331091"/>
                </a:cubicBezTo>
                <a:cubicBezTo>
                  <a:pt x="818634" y="352168"/>
                  <a:pt x="825243" y="375156"/>
                  <a:pt x="838200" y="394591"/>
                </a:cubicBezTo>
                <a:cubicBezTo>
                  <a:pt x="843845" y="403058"/>
                  <a:pt x="850583" y="410889"/>
                  <a:pt x="855134" y="419991"/>
                </a:cubicBezTo>
                <a:cubicBezTo>
                  <a:pt x="863338" y="436399"/>
                  <a:pt x="868096" y="454384"/>
                  <a:pt x="876300" y="470791"/>
                </a:cubicBezTo>
                <a:lnTo>
                  <a:pt x="884767" y="487724"/>
                </a:lnTo>
                <a:cubicBezTo>
                  <a:pt x="886178" y="494780"/>
                  <a:pt x="887255" y="501910"/>
                  <a:pt x="889000" y="508891"/>
                </a:cubicBezTo>
                <a:cubicBezTo>
                  <a:pt x="890082" y="513220"/>
                  <a:pt x="892299" y="517228"/>
                  <a:pt x="893234" y="521591"/>
                </a:cubicBezTo>
                <a:cubicBezTo>
                  <a:pt x="898430" y="545838"/>
                  <a:pt x="900692" y="574103"/>
                  <a:pt x="910167" y="597791"/>
                </a:cubicBezTo>
                <a:cubicBezTo>
                  <a:pt x="914854" y="609509"/>
                  <a:pt x="922413" y="619939"/>
                  <a:pt x="927100" y="631657"/>
                </a:cubicBezTo>
                <a:cubicBezTo>
                  <a:pt x="929922" y="638713"/>
                  <a:pt x="933164" y="645615"/>
                  <a:pt x="935567" y="652824"/>
                </a:cubicBezTo>
                <a:cubicBezTo>
                  <a:pt x="937407" y="658343"/>
                  <a:pt x="937198" y="664553"/>
                  <a:pt x="939800" y="669757"/>
                </a:cubicBezTo>
                <a:cubicBezTo>
                  <a:pt x="942955" y="676068"/>
                  <a:pt x="948267" y="681046"/>
                  <a:pt x="952500" y="686691"/>
                </a:cubicBezTo>
                <a:cubicBezTo>
                  <a:pt x="980175" y="603670"/>
                  <a:pt x="964489" y="660857"/>
                  <a:pt x="952500" y="475024"/>
                </a:cubicBezTo>
                <a:cubicBezTo>
                  <a:pt x="950855" y="449521"/>
                  <a:pt x="946856" y="424224"/>
                  <a:pt x="944034" y="398824"/>
                </a:cubicBezTo>
                <a:cubicBezTo>
                  <a:pt x="942623" y="362135"/>
                  <a:pt x="941837" y="325417"/>
                  <a:pt x="939800" y="288757"/>
                </a:cubicBezTo>
                <a:cubicBezTo>
                  <a:pt x="939013" y="274597"/>
                  <a:pt x="945595" y="256452"/>
                  <a:pt x="935567" y="246424"/>
                </a:cubicBezTo>
                <a:cubicBezTo>
                  <a:pt x="928303" y="239160"/>
                  <a:pt x="929922" y="266179"/>
                  <a:pt x="927100" y="276057"/>
                </a:cubicBezTo>
                <a:cubicBezTo>
                  <a:pt x="931333" y="292990"/>
                  <a:pt x="934150" y="310342"/>
                  <a:pt x="939800" y="326857"/>
                </a:cubicBezTo>
                <a:cubicBezTo>
                  <a:pt x="961008" y="388850"/>
                  <a:pt x="991382" y="461667"/>
                  <a:pt x="1020234" y="521591"/>
                </a:cubicBezTo>
                <a:cubicBezTo>
                  <a:pt x="1025169" y="531841"/>
                  <a:pt x="1031813" y="541186"/>
                  <a:pt x="1037167" y="551224"/>
                </a:cubicBezTo>
                <a:cubicBezTo>
                  <a:pt x="1043411" y="562931"/>
                  <a:pt x="1062322" y="600543"/>
                  <a:pt x="1066800" y="614724"/>
                </a:cubicBezTo>
                <a:cubicBezTo>
                  <a:pt x="1072056" y="631368"/>
                  <a:pt x="1069818" y="651001"/>
                  <a:pt x="1079500" y="665524"/>
                </a:cubicBezTo>
                <a:lnTo>
                  <a:pt x="1096434" y="690924"/>
                </a:lnTo>
                <a:cubicBezTo>
                  <a:pt x="1102078" y="682457"/>
                  <a:pt x="1110899" y="675396"/>
                  <a:pt x="1113367" y="665524"/>
                </a:cubicBezTo>
                <a:cubicBezTo>
                  <a:pt x="1119565" y="640731"/>
                  <a:pt x="1121834" y="589324"/>
                  <a:pt x="1121834" y="589324"/>
                </a:cubicBezTo>
                <a:cubicBezTo>
                  <a:pt x="1098251" y="294546"/>
                  <a:pt x="1138042" y="690244"/>
                  <a:pt x="1075267" y="364957"/>
                </a:cubicBezTo>
                <a:cubicBezTo>
                  <a:pt x="1067494" y="324681"/>
                  <a:pt x="1069622" y="283113"/>
                  <a:pt x="1066800" y="242191"/>
                </a:cubicBezTo>
                <a:cubicBezTo>
                  <a:pt x="1068211" y="208324"/>
                  <a:pt x="1047066" y="164559"/>
                  <a:pt x="1071034" y="140591"/>
                </a:cubicBezTo>
                <a:cubicBezTo>
                  <a:pt x="1089022" y="122603"/>
                  <a:pt x="1084847" y="189910"/>
                  <a:pt x="1096434" y="212557"/>
                </a:cubicBezTo>
                <a:cubicBezTo>
                  <a:pt x="1116056" y="250908"/>
                  <a:pt x="1137719" y="288619"/>
                  <a:pt x="1164167" y="322624"/>
                </a:cubicBezTo>
                <a:cubicBezTo>
                  <a:pt x="1229072" y="406075"/>
                  <a:pt x="1217874" y="387709"/>
                  <a:pt x="1295400" y="542757"/>
                </a:cubicBezTo>
                <a:cubicBezTo>
                  <a:pt x="1314609" y="581175"/>
                  <a:pt x="1305333" y="566122"/>
                  <a:pt x="1320800" y="589324"/>
                </a:cubicBezTo>
                <a:cubicBezTo>
                  <a:pt x="1324403" y="603735"/>
                  <a:pt x="1336081" y="660322"/>
                  <a:pt x="1333500" y="559691"/>
                </a:cubicBezTo>
                <a:cubicBezTo>
                  <a:pt x="1332481" y="519967"/>
                  <a:pt x="1326203" y="480525"/>
                  <a:pt x="1320800" y="441157"/>
                </a:cubicBezTo>
                <a:cubicBezTo>
                  <a:pt x="1316321" y="408520"/>
                  <a:pt x="1310063" y="376146"/>
                  <a:pt x="1303867" y="343791"/>
                </a:cubicBezTo>
                <a:cubicBezTo>
                  <a:pt x="1284661" y="243495"/>
                  <a:pt x="1276890" y="140103"/>
                  <a:pt x="1244600" y="43224"/>
                </a:cubicBezTo>
                <a:cubicBezTo>
                  <a:pt x="1241778" y="34757"/>
                  <a:pt x="1238698" y="26372"/>
                  <a:pt x="1236134" y="17824"/>
                </a:cubicBezTo>
                <a:cubicBezTo>
                  <a:pt x="1234462" y="12251"/>
                  <a:pt x="1228673" y="-3950"/>
                  <a:pt x="1231900" y="891"/>
                </a:cubicBezTo>
                <a:cubicBezTo>
                  <a:pt x="1237861" y="9833"/>
                  <a:pt x="1240000" y="20812"/>
                  <a:pt x="1244600" y="30524"/>
                </a:cubicBezTo>
                <a:cubicBezTo>
                  <a:pt x="1336782" y="225129"/>
                  <a:pt x="1205958" y="-59595"/>
                  <a:pt x="1291167" y="132124"/>
                </a:cubicBezTo>
                <a:cubicBezTo>
                  <a:pt x="1300654" y="153469"/>
                  <a:pt x="1311854" y="174047"/>
                  <a:pt x="1320800" y="195624"/>
                </a:cubicBezTo>
                <a:cubicBezTo>
                  <a:pt x="1335856" y="231936"/>
                  <a:pt x="1343327" y="271737"/>
                  <a:pt x="1363134" y="305691"/>
                </a:cubicBezTo>
                <a:cubicBezTo>
                  <a:pt x="1412523" y="390358"/>
                  <a:pt x="1472133" y="469838"/>
                  <a:pt x="1511300" y="559691"/>
                </a:cubicBezTo>
                <a:lnTo>
                  <a:pt x="1583267" y="724791"/>
                </a:lnTo>
                <a:cubicBezTo>
                  <a:pt x="1587552" y="734646"/>
                  <a:pt x="1591834" y="744504"/>
                  <a:pt x="1595967" y="754424"/>
                </a:cubicBezTo>
                <a:cubicBezTo>
                  <a:pt x="1598890" y="761439"/>
                  <a:pt x="1606837" y="782800"/>
                  <a:pt x="1604434" y="775591"/>
                </a:cubicBezTo>
                <a:cubicBezTo>
                  <a:pt x="1598789" y="758658"/>
                  <a:pt x="1593671" y="741540"/>
                  <a:pt x="1587500" y="724791"/>
                </a:cubicBezTo>
                <a:cubicBezTo>
                  <a:pt x="1583785" y="714707"/>
                  <a:pt x="1578198" y="705352"/>
                  <a:pt x="1574800" y="695157"/>
                </a:cubicBezTo>
                <a:cubicBezTo>
                  <a:pt x="1569712" y="679894"/>
                  <a:pt x="1567188" y="663854"/>
                  <a:pt x="1562100" y="648591"/>
                </a:cubicBezTo>
                <a:cubicBezTo>
                  <a:pt x="1557294" y="634173"/>
                  <a:pt x="1550139" y="620619"/>
                  <a:pt x="1545167" y="606257"/>
                </a:cubicBezTo>
                <a:cubicBezTo>
                  <a:pt x="1537429" y="583904"/>
                  <a:pt x="1532084" y="560754"/>
                  <a:pt x="1524000" y="538524"/>
                </a:cubicBezTo>
                <a:cubicBezTo>
                  <a:pt x="1515134" y="514143"/>
                  <a:pt x="1503645" y="490784"/>
                  <a:pt x="1494367" y="466557"/>
                </a:cubicBezTo>
                <a:cubicBezTo>
                  <a:pt x="1478241" y="424450"/>
                  <a:pt x="1462059" y="382333"/>
                  <a:pt x="1447800" y="339557"/>
                </a:cubicBezTo>
                <a:cubicBezTo>
                  <a:pt x="1437945" y="309991"/>
                  <a:pt x="1435547" y="291437"/>
                  <a:pt x="1430867" y="263357"/>
                </a:cubicBezTo>
                <a:cubicBezTo>
                  <a:pt x="1429456" y="237957"/>
                  <a:pt x="1428747" y="212508"/>
                  <a:pt x="1426634" y="187157"/>
                </a:cubicBezTo>
                <a:cubicBezTo>
                  <a:pt x="1425921" y="178603"/>
                  <a:pt x="1425114" y="169900"/>
                  <a:pt x="1422400" y="161757"/>
                </a:cubicBezTo>
                <a:cubicBezTo>
                  <a:pt x="1420791" y="156930"/>
                  <a:pt x="1416209" y="153608"/>
                  <a:pt x="1413934" y="149057"/>
                </a:cubicBezTo>
                <a:cubicBezTo>
                  <a:pt x="1411938" y="145066"/>
                  <a:pt x="1411696" y="140348"/>
                  <a:pt x="1409700" y="136357"/>
                </a:cubicBezTo>
                <a:cubicBezTo>
                  <a:pt x="1407425" y="131806"/>
                  <a:pt x="1402632" y="128549"/>
                  <a:pt x="1401234" y="123657"/>
                </a:cubicBezTo>
                <a:cubicBezTo>
                  <a:pt x="1399683" y="118230"/>
                  <a:pt x="1401234" y="112368"/>
                  <a:pt x="1401234" y="106724"/>
                </a:cubicBezTo>
                <a:lnTo>
                  <a:pt x="1401234" y="106724"/>
                </a:ln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337846">
            <a:off x="3378954" y="1383639"/>
            <a:ext cx="2460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urlz MT"/>
                <a:cs typeface="Curlz MT"/>
              </a:rPr>
              <a:t>cryptography</a:t>
            </a:r>
            <a:endParaRPr lang="en-US" sz="3600" b="1" dirty="0">
              <a:latin typeface="Curlz MT"/>
              <a:cs typeface="Curlz M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563888" y="4797152"/>
            <a:ext cx="1944216" cy="887553"/>
          </a:xfrm>
          <a:custGeom>
            <a:avLst/>
            <a:gdLst>
              <a:gd name="connsiteX0" fmla="*/ 0 w 1604880"/>
              <a:gd name="connsiteY0" fmla="*/ 140591 h 887553"/>
              <a:gd name="connsiteX1" fmla="*/ 0 w 1604880"/>
              <a:gd name="connsiteY1" fmla="*/ 140591 h 887553"/>
              <a:gd name="connsiteX2" fmla="*/ 4234 w 1604880"/>
              <a:gd name="connsiteY2" fmla="*/ 237957 h 887553"/>
              <a:gd name="connsiteX3" fmla="*/ 8467 w 1604880"/>
              <a:gd name="connsiteY3" fmla="*/ 259124 h 887553"/>
              <a:gd name="connsiteX4" fmla="*/ 16934 w 1604880"/>
              <a:gd name="connsiteY4" fmla="*/ 292991 h 887553"/>
              <a:gd name="connsiteX5" fmla="*/ 25400 w 1604880"/>
              <a:gd name="connsiteY5" fmla="*/ 322624 h 887553"/>
              <a:gd name="connsiteX6" fmla="*/ 29634 w 1604880"/>
              <a:gd name="connsiteY6" fmla="*/ 364957 h 887553"/>
              <a:gd name="connsiteX7" fmla="*/ 38100 w 1604880"/>
              <a:gd name="connsiteY7" fmla="*/ 398824 h 887553"/>
              <a:gd name="connsiteX8" fmla="*/ 42334 w 1604880"/>
              <a:gd name="connsiteY8" fmla="*/ 419991 h 887553"/>
              <a:gd name="connsiteX9" fmla="*/ 46567 w 1604880"/>
              <a:gd name="connsiteY9" fmla="*/ 462324 h 887553"/>
              <a:gd name="connsiteX10" fmla="*/ 59267 w 1604880"/>
              <a:gd name="connsiteY10" fmla="*/ 534291 h 887553"/>
              <a:gd name="connsiteX11" fmla="*/ 67734 w 1604880"/>
              <a:gd name="connsiteY11" fmla="*/ 559691 h 887553"/>
              <a:gd name="connsiteX12" fmla="*/ 76200 w 1604880"/>
              <a:gd name="connsiteY12" fmla="*/ 589324 h 887553"/>
              <a:gd name="connsiteX13" fmla="*/ 84667 w 1604880"/>
              <a:gd name="connsiteY13" fmla="*/ 602024 h 887553"/>
              <a:gd name="connsiteX14" fmla="*/ 88900 w 1604880"/>
              <a:gd name="connsiteY14" fmla="*/ 614724 h 887553"/>
              <a:gd name="connsiteX15" fmla="*/ 101600 w 1604880"/>
              <a:gd name="connsiteY15" fmla="*/ 640124 h 887553"/>
              <a:gd name="connsiteX16" fmla="*/ 101600 w 1604880"/>
              <a:gd name="connsiteY16" fmla="*/ 487724 h 887553"/>
              <a:gd name="connsiteX17" fmla="*/ 93134 w 1604880"/>
              <a:gd name="connsiteY17" fmla="*/ 458091 h 887553"/>
              <a:gd name="connsiteX18" fmla="*/ 84667 w 1604880"/>
              <a:gd name="connsiteY18" fmla="*/ 411524 h 887553"/>
              <a:gd name="connsiteX19" fmla="*/ 76200 w 1604880"/>
              <a:gd name="connsiteY19" fmla="*/ 309924 h 887553"/>
              <a:gd name="connsiteX20" fmla="*/ 67734 w 1604880"/>
              <a:gd name="connsiteY20" fmla="*/ 276057 h 887553"/>
              <a:gd name="connsiteX21" fmla="*/ 63500 w 1604880"/>
              <a:gd name="connsiteY21" fmla="*/ 254891 h 887553"/>
              <a:gd name="connsiteX22" fmla="*/ 59267 w 1604880"/>
              <a:gd name="connsiteY22" fmla="*/ 237957 h 887553"/>
              <a:gd name="connsiteX23" fmla="*/ 50800 w 1604880"/>
              <a:gd name="connsiteY23" fmla="*/ 174457 h 887553"/>
              <a:gd name="connsiteX24" fmla="*/ 55034 w 1604880"/>
              <a:gd name="connsiteY24" fmla="*/ 149057 h 887553"/>
              <a:gd name="connsiteX25" fmla="*/ 59267 w 1604880"/>
              <a:gd name="connsiteY25" fmla="*/ 165991 h 887553"/>
              <a:gd name="connsiteX26" fmla="*/ 63500 w 1604880"/>
              <a:gd name="connsiteY26" fmla="*/ 187157 h 887553"/>
              <a:gd name="connsiteX27" fmla="*/ 71967 w 1604880"/>
              <a:gd name="connsiteY27" fmla="*/ 212557 h 887553"/>
              <a:gd name="connsiteX28" fmla="*/ 76200 w 1604880"/>
              <a:gd name="connsiteY28" fmla="*/ 233724 h 887553"/>
              <a:gd name="connsiteX29" fmla="*/ 97367 w 1604880"/>
              <a:gd name="connsiteY29" fmla="*/ 297224 h 887553"/>
              <a:gd name="connsiteX30" fmla="*/ 118534 w 1604880"/>
              <a:gd name="connsiteY30" fmla="*/ 339557 h 887553"/>
              <a:gd name="connsiteX31" fmla="*/ 127000 w 1604880"/>
              <a:gd name="connsiteY31" fmla="*/ 356491 h 887553"/>
              <a:gd name="connsiteX32" fmla="*/ 135467 w 1604880"/>
              <a:gd name="connsiteY32" fmla="*/ 381891 h 887553"/>
              <a:gd name="connsiteX33" fmla="*/ 143934 w 1604880"/>
              <a:gd name="connsiteY33" fmla="*/ 398824 h 887553"/>
              <a:gd name="connsiteX34" fmla="*/ 152400 w 1604880"/>
              <a:gd name="connsiteY34" fmla="*/ 424224 h 887553"/>
              <a:gd name="connsiteX35" fmla="*/ 156634 w 1604880"/>
              <a:gd name="connsiteY35" fmla="*/ 436924 h 887553"/>
              <a:gd name="connsiteX36" fmla="*/ 160867 w 1604880"/>
              <a:gd name="connsiteY36" fmla="*/ 449624 h 887553"/>
              <a:gd name="connsiteX37" fmla="*/ 169334 w 1604880"/>
              <a:gd name="connsiteY37" fmla="*/ 462324 h 887553"/>
              <a:gd name="connsiteX38" fmla="*/ 182034 w 1604880"/>
              <a:gd name="connsiteY38" fmla="*/ 508891 h 887553"/>
              <a:gd name="connsiteX39" fmla="*/ 190500 w 1604880"/>
              <a:gd name="connsiteY39" fmla="*/ 530057 h 887553"/>
              <a:gd name="connsiteX40" fmla="*/ 194734 w 1604880"/>
              <a:gd name="connsiteY40" fmla="*/ 551224 h 887553"/>
              <a:gd name="connsiteX41" fmla="*/ 207434 w 1604880"/>
              <a:gd name="connsiteY41" fmla="*/ 589324 h 887553"/>
              <a:gd name="connsiteX42" fmla="*/ 211667 w 1604880"/>
              <a:gd name="connsiteY42" fmla="*/ 602024 h 887553"/>
              <a:gd name="connsiteX43" fmla="*/ 211667 w 1604880"/>
              <a:gd name="connsiteY43" fmla="*/ 555457 h 887553"/>
              <a:gd name="connsiteX44" fmla="*/ 203200 w 1604880"/>
              <a:gd name="connsiteY44" fmla="*/ 479257 h 887553"/>
              <a:gd name="connsiteX45" fmla="*/ 198967 w 1604880"/>
              <a:gd name="connsiteY45" fmla="*/ 280291 h 887553"/>
              <a:gd name="connsiteX46" fmla="*/ 194734 w 1604880"/>
              <a:gd name="connsiteY46" fmla="*/ 263357 h 887553"/>
              <a:gd name="connsiteX47" fmla="*/ 186267 w 1604880"/>
              <a:gd name="connsiteY47" fmla="*/ 246424 h 887553"/>
              <a:gd name="connsiteX48" fmla="*/ 182034 w 1604880"/>
              <a:gd name="connsiteY48" fmla="*/ 221024 h 887553"/>
              <a:gd name="connsiteX49" fmla="*/ 169334 w 1604880"/>
              <a:gd name="connsiteY49" fmla="*/ 140591 h 887553"/>
              <a:gd name="connsiteX50" fmla="*/ 173567 w 1604880"/>
              <a:gd name="connsiteY50" fmla="*/ 153291 h 887553"/>
              <a:gd name="connsiteX51" fmla="*/ 190500 w 1604880"/>
              <a:gd name="connsiteY51" fmla="*/ 208324 h 887553"/>
              <a:gd name="connsiteX52" fmla="*/ 224367 w 1604880"/>
              <a:gd name="connsiteY52" fmla="*/ 267591 h 887553"/>
              <a:gd name="connsiteX53" fmla="*/ 254000 w 1604880"/>
              <a:gd name="connsiteY53" fmla="*/ 305691 h 887553"/>
              <a:gd name="connsiteX54" fmla="*/ 368300 w 1604880"/>
              <a:gd name="connsiteY54" fmla="*/ 508891 h 887553"/>
              <a:gd name="connsiteX55" fmla="*/ 419100 w 1604880"/>
              <a:gd name="connsiteY55" fmla="*/ 644357 h 887553"/>
              <a:gd name="connsiteX56" fmla="*/ 423334 w 1604880"/>
              <a:gd name="connsiteY56" fmla="*/ 669757 h 887553"/>
              <a:gd name="connsiteX57" fmla="*/ 427567 w 1604880"/>
              <a:gd name="connsiteY57" fmla="*/ 690924 h 887553"/>
              <a:gd name="connsiteX58" fmla="*/ 410634 w 1604880"/>
              <a:gd name="connsiteY58" fmla="*/ 487724 h 887553"/>
              <a:gd name="connsiteX59" fmla="*/ 397934 w 1604880"/>
              <a:gd name="connsiteY59" fmla="*/ 432691 h 887553"/>
              <a:gd name="connsiteX60" fmla="*/ 393700 w 1604880"/>
              <a:gd name="connsiteY60" fmla="*/ 386124 h 887553"/>
              <a:gd name="connsiteX61" fmla="*/ 385234 w 1604880"/>
              <a:gd name="connsiteY61" fmla="*/ 246424 h 887553"/>
              <a:gd name="connsiteX62" fmla="*/ 376767 w 1604880"/>
              <a:gd name="connsiteY62" fmla="*/ 187157 h 887553"/>
              <a:gd name="connsiteX63" fmla="*/ 372534 w 1604880"/>
              <a:gd name="connsiteY63" fmla="*/ 170224 h 887553"/>
              <a:gd name="connsiteX64" fmla="*/ 368300 w 1604880"/>
              <a:gd name="connsiteY64" fmla="*/ 149057 h 887553"/>
              <a:gd name="connsiteX65" fmla="*/ 431800 w 1604880"/>
              <a:gd name="connsiteY65" fmla="*/ 305691 h 887553"/>
              <a:gd name="connsiteX66" fmla="*/ 541867 w 1604880"/>
              <a:gd name="connsiteY66" fmla="*/ 546991 h 887553"/>
              <a:gd name="connsiteX67" fmla="*/ 592667 w 1604880"/>
              <a:gd name="connsiteY67" fmla="*/ 657057 h 887553"/>
              <a:gd name="connsiteX68" fmla="*/ 639234 w 1604880"/>
              <a:gd name="connsiteY68" fmla="*/ 745957 h 887553"/>
              <a:gd name="connsiteX69" fmla="*/ 660400 w 1604880"/>
              <a:gd name="connsiteY69" fmla="*/ 800991 h 887553"/>
              <a:gd name="connsiteX70" fmla="*/ 694267 w 1604880"/>
              <a:gd name="connsiteY70" fmla="*/ 868724 h 887553"/>
              <a:gd name="connsiteX71" fmla="*/ 668867 w 1604880"/>
              <a:gd name="connsiteY71" fmla="*/ 784057 h 887553"/>
              <a:gd name="connsiteX72" fmla="*/ 588434 w 1604880"/>
              <a:gd name="connsiteY72" fmla="*/ 593557 h 887553"/>
              <a:gd name="connsiteX73" fmla="*/ 550334 w 1604880"/>
              <a:gd name="connsiteY73" fmla="*/ 504657 h 887553"/>
              <a:gd name="connsiteX74" fmla="*/ 516467 w 1604880"/>
              <a:gd name="connsiteY74" fmla="*/ 419991 h 887553"/>
              <a:gd name="connsiteX75" fmla="*/ 491067 w 1604880"/>
              <a:gd name="connsiteY75" fmla="*/ 364957 h 887553"/>
              <a:gd name="connsiteX76" fmla="*/ 469900 w 1604880"/>
              <a:gd name="connsiteY76" fmla="*/ 288757 h 887553"/>
              <a:gd name="connsiteX77" fmla="*/ 444500 w 1604880"/>
              <a:gd name="connsiteY77" fmla="*/ 13591 h 887553"/>
              <a:gd name="connsiteX78" fmla="*/ 457200 w 1604880"/>
              <a:gd name="connsiteY78" fmla="*/ 47457 h 887553"/>
              <a:gd name="connsiteX79" fmla="*/ 486834 w 1604880"/>
              <a:gd name="connsiteY79" fmla="*/ 115191 h 887553"/>
              <a:gd name="connsiteX80" fmla="*/ 690034 w 1604880"/>
              <a:gd name="connsiteY80" fmla="*/ 530057 h 887553"/>
              <a:gd name="connsiteX81" fmla="*/ 736600 w 1604880"/>
              <a:gd name="connsiteY81" fmla="*/ 644357 h 887553"/>
              <a:gd name="connsiteX82" fmla="*/ 740834 w 1604880"/>
              <a:gd name="connsiteY82" fmla="*/ 657057 h 887553"/>
              <a:gd name="connsiteX83" fmla="*/ 770467 w 1604880"/>
              <a:gd name="connsiteY83" fmla="*/ 712091 h 887553"/>
              <a:gd name="connsiteX84" fmla="*/ 774700 w 1604880"/>
              <a:gd name="connsiteY84" fmla="*/ 669757 h 887553"/>
              <a:gd name="connsiteX85" fmla="*/ 766234 w 1604880"/>
              <a:gd name="connsiteY85" fmla="*/ 610491 h 887553"/>
              <a:gd name="connsiteX86" fmla="*/ 753534 w 1604880"/>
              <a:gd name="connsiteY86" fmla="*/ 521591 h 887553"/>
              <a:gd name="connsiteX87" fmla="*/ 715434 w 1604880"/>
              <a:gd name="connsiteY87" fmla="*/ 348024 h 887553"/>
              <a:gd name="connsiteX88" fmla="*/ 706967 w 1604880"/>
              <a:gd name="connsiteY88" fmla="*/ 174457 h 887553"/>
              <a:gd name="connsiteX89" fmla="*/ 677334 w 1604880"/>
              <a:gd name="connsiteY89" fmla="*/ 81324 h 887553"/>
              <a:gd name="connsiteX90" fmla="*/ 673100 w 1604880"/>
              <a:gd name="connsiteY90" fmla="*/ 55924 h 887553"/>
              <a:gd name="connsiteX91" fmla="*/ 702734 w 1604880"/>
              <a:gd name="connsiteY91" fmla="*/ 110957 h 887553"/>
              <a:gd name="connsiteX92" fmla="*/ 808567 w 1604880"/>
              <a:gd name="connsiteY92" fmla="*/ 331091 h 887553"/>
              <a:gd name="connsiteX93" fmla="*/ 838200 w 1604880"/>
              <a:gd name="connsiteY93" fmla="*/ 394591 h 887553"/>
              <a:gd name="connsiteX94" fmla="*/ 855134 w 1604880"/>
              <a:gd name="connsiteY94" fmla="*/ 419991 h 887553"/>
              <a:gd name="connsiteX95" fmla="*/ 876300 w 1604880"/>
              <a:gd name="connsiteY95" fmla="*/ 470791 h 887553"/>
              <a:gd name="connsiteX96" fmla="*/ 884767 w 1604880"/>
              <a:gd name="connsiteY96" fmla="*/ 487724 h 887553"/>
              <a:gd name="connsiteX97" fmla="*/ 889000 w 1604880"/>
              <a:gd name="connsiteY97" fmla="*/ 508891 h 887553"/>
              <a:gd name="connsiteX98" fmla="*/ 893234 w 1604880"/>
              <a:gd name="connsiteY98" fmla="*/ 521591 h 887553"/>
              <a:gd name="connsiteX99" fmla="*/ 910167 w 1604880"/>
              <a:gd name="connsiteY99" fmla="*/ 597791 h 887553"/>
              <a:gd name="connsiteX100" fmla="*/ 927100 w 1604880"/>
              <a:gd name="connsiteY100" fmla="*/ 631657 h 887553"/>
              <a:gd name="connsiteX101" fmla="*/ 935567 w 1604880"/>
              <a:gd name="connsiteY101" fmla="*/ 652824 h 887553"/>
              <a:gd name="connsiteX102" fmla="*/ 939800 w 1604880"/>
              <a:gd name="connsiteY102" fmla="*/ 669757 h 887553"/>
              <a:gd name="connsiteX103" fmla="*/ 952500 w 1604880"/>
              <a:gd name="connsiteY103" fmla="*/ 686691 h 887553"/>
              <a:gd name="connsiteX104" fmla="*/ 952500 w 1604880"/>
              <a:gd name="connsiteY104" fmla="*/ 475024 h 887553"/>
              <a:gd name="connsiteX105" fmla="*/ 944034 w 1604880"/>
              <a:gd name="connsiteY105" fmla="*/ 398824 h 887553"/>
              <a:gd name="connsiteX106" fmla="*/ 939800 w 1604880"/>
              <a:gd name="connsiteY106" fmla="*/ 288757 h 887553"/>
              <a:gd name="connsiteX107" fmla="*/ 935567 w 1604880"/>
              <a:gd name="connsiteY107" fmla="*/ 246424 h 887553"/>
              <a:gd name="connsiteX108" fmla="*/ 927100 w 1604880"/>
              <a:gd name="connsiteY108" fmla="*/ 276057 h 887553"/>
              <a:gd name="connsiteX109" fmla="*/ 939800 w 1604880"/>
              <a:gd name="connsiteY109" fmla="*/ 326857 h 887553"/>
              <a:gd name="connsiteX110" fmla="*/ 1020234 w 1604880"/>
              <a:gd name="connsiteY110" fmla="*/ 521591 h 887553"/>
              <a:gd name="connsiteX111" fmla="*/ 1037167 w 1604880"/>
              <a:gd name="connsiteY111" fmla="*/ 551224 h 887553"/>
              <a:gd name="connsiteX112" fmla="*/ 1066800 w 1604880"/>
              <a:gd name="connsiteY112" fmla="*/ 614724 h 887553"/>
              <a:gd name="connsiteX113" fmla="*/ 1079500 w 1604880"/>
              <a:gd name="connsiteY113" fmla="*/ 665524 h 887553"/>
              <a:gd name="connsiteX114" fmla="*/ 1096434 w 1604880"/>
              <a:gd name="connsiteY114" fmla="*/ 690924 h 887553"/>
              <a:gd name="connsiteX115" fmla="*/ 1113367 w 1604880"/>
              <a:gd name="connsiteY115" fmla="*/ 665524 h 887553"/>
              <a:gd name="connsiteX116" fmla="*/ 1121834 w 1604880"/>
              <a:gd name="connsiteY116" fmla="*/ 589324 h 887553"/>
              <a:gd name="connsiteX117" fmla="*/ 1075267 w 1604880"/>
              <a:gd name="connsiteY117" fmla="*/ 364957 h 887553"/>
              <a:gd name="connsiteX118" fmla="*/ 1066800 w 1604880"/>
              <a:gd name="connsiteY118" fmla="*/ 242191 h 887553"/>
              <a:gd name="connsiteX119" fmla="*/ 1071034 w 1604880"/>
              <a:gd name="connsiteY119" fmla="*/ 140591 h 887553"/>
              <a:gd name="connsiteX120" fmla="*/ 1096434 w 1604880"/>
              <a:gd name="connsiteY120" fmla="*/ 212557 h 887553"/>
              <a:gd name="connsiteX121" fmla="*/ 1164167 w 1604880"/>
              <a:gd name="connsiteY121" fmla="*/ 322624 h 887553"/>
              <a:gd name="connsiteX122" fmla="*/ 1295400 w 1604880"/>
              <a:gd name="connsiteY122" fmla="*/ 542757 h 887553"/>
              <a:gd name="connsiteX123" fmla="*/ 1320800 w 1604880"/>
              <a:gd name="connsiteY123" fmla="*/ 589324 h 887553"/>
              <a:gd name="connsiteX124" fmla="*/ 1333500 w 1604880"/>
              <a:gd name="connsiteY124" fmla="*/ 559691 h 887553"/>
              <a:gd name="connsiteX125" fmla="*/ 1320800 w 1604880"/>
              <a:gd name="connsiteY125" fmla="*/ 441157 h 887553"/>
              <a:gd name="connsiteX126" fmla="*/ 1303867 w 1604880"/>
              <a:gd name="connsiteY126" fmla="*/ 343791 h 887553"/>
              <a:gd name="connsiteX127" fmla="*/ 1244600 w 1604880"/>
              <a:gd name="connsiteY127" fmla="*/ 43224 h 887553"/>
              <a:gd name="connsiteX128" fmla="*/ 1236134 w 1604880"/>
              <a:gd name="connsiteY128" fmla="*/ 17824 h 887553"/>
              <a:gd name="connsiteX129" fmla="*/ 1231900 w 1604880"/>
              <a:gd name="connsiteY129" fmla="*/ 891 h 887553"/>
              <a:gd name="connsiteX130" fmla="*/ 1244600 w 1604880"/>
              <a:gd name="connsiteY130" fmla="*/ 30524 h 887553"/>
              <a:gd name="connsiteX131" fmla="*/ 1291167 w 1604880"/>
              <a:gd name="connsiteY131" fmla="*/ 132124 h 887553"/>
              <a:gd name="connsiteX132" fmla="*/ 1320800 w 1604880"/>
              <a:gd name="connsiteY132" fmla="*/ 195624 h 887553"/>
              <a:gd name="connsiteX133" fmla="*/ 1363134 w 1604880"/>
              <a:gd name="connsiteY133" fmla="*/ 305691 h 887553"/>
              <a:gd name="connsiteX134" fmla="*/ 1511300 w 1604880"/>
              <a:gd name="connsiteY134" fmla="*/ 559691 h 887553"/>
              <a:gd name="connsiteX135" fmla="*/ 1583267 w 1604880"/>
              <a:gd name="connsiteY135" fmla="*/ 724791 h 887553"/>
              <a:gd name="connsiteX136" fmla="*/ 1595967 w 1604880"/>
              <a:gd name="connsiteY136" fmla="*/ 754424 h 887553"/>
              <a:gd name="connsiteX137" fmla="*/ 1604434 w 1604880"/>
              <a:gd name="connsiteY137" fmla="*/ 775591 h 887553"/>
              <a:gd name="connsiteX138" fmla="*/ 1587500 w 1604880"/>
              <a:gd name="connsiteY138" fmla="*/ 724791 h 887553"/>
              <a:gd name="connsiteX139" fmla="*/ 1574800 w 1604880"/>
              <a:gd name="connsiteY139" fmla="*/ 695157 h 887553"/>
              <a:gd name="connsiteX140" fmla="*/ 1562100 w 1604880"/>
              <a:gd name="connsiteY140" fmla="*/ 648591 h 887553"/>
              <a:gd name="connsiteX141" fmla="*/ 1545167 w 1604880"/>
              <a:gd name="connsiteY141" fmla="*/ 606257 h 887553"/>
              <a:gd name="connsiteX142" fmla="*/ 1524000 w 1604880"/>
              <a:gd name="connsiteY142" fmla="*/ 538524 h 887553"/>
              <a:gd name="connsiteX143" fmla="*/ 1494367 w 1604880"/>
              <a:gd name="connsiteY143" fmla="*/ 466557 h 887553"/>
              <a:gd name="connsiteX144" fmla="*/ 1447800 w 1604880"/>
              <a:gd name="connsiteY144" fmla="*/ 339557 h 887553"/>
              <a:gd name="connsiteX145" fmla="*/ 1430867 w 1604880"/>
              <a:gd name="connsiteY145" fmla="*/ 263357 h 887553"/>
              <a:gd name="connsiteX146" fmla="*/ 1426634 w 1604880"/>
              <a:gd name="connsiteY146" fmla="*/ 187157 h 887553"/>
              <a:gd name="connsiteX147" fmla="*/ 1422400 w 1604880"/>
              <a:gd name="connsiteY147" fmla="*/ 161757 h 887553"/>
              <a:gd name="connsiteX148" fmla="*/ 1413934 w 1604880"/>
              <a:gd name="connsiteY148" fmla="*/ 149057 h 887553"/>
              <a:gd name="connsiteX149" fmla="*/ 1409700 w 1604880"/>
              <a:gd name="connsiteY149" fmla="*/ 136357 h 887553"/>
              <a:gd name="connsiteX150" fmla="*/ 1401234 w 1604880"/>
              <a:gd name="connsiteY150" fmla="*/ 123657 h 887553"/>
              <a:gd name="connsiteX151" fmla="*/ 1401234 w 1604880"/>
              <a:gd name="connsiteY151" fmla="*/ 106724 h 887553"/>
              <a:gd name="connsiteX152" fmla="*/ 1401234 w 1604880"/>
              <a:gd name="connsiteY152" fmla="*/ 106724 h 88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604880" h="887553">
                <a:moveTo>
                  <a:pt x="0" y="140591"/>
                </a:moveTo>
                <a:lnTo>
                  <a:pt x="0" y="140591"/>
                </a:lnTo>
                <a:cubicBezTo>
                  <a:pt x="1411" y="173046"/>
                  <a:pt x="1919" y="205554"/>
                  <a:pt x="4234" y="237957"/>
                </a:cubicBezTo>
                <a:cubicBezTo>
                  <a:pt x="4747" y="245134"/>
                  <a:pt x="6849" y="252113"/>
                  <a:pt x="8467" y="259124"/>
                </a:cubicBezTo>
                <a:cubicBezTo>
                  <a:pt x="11084" y="270462"/>
                  <a:pt x="14112" y="281702"/>
                  <a:pt x="16934" y="292991"/>
                </a:cubicBezTo>
                <a:cubicBezTo>
                  <a:pt x="22250" y="314257"/>
                  <a:pt x="19326" y="304402"/>
                  <a:pt x="25400" y="322624"/>
                </a:cubicBezTo>
                <a:cubicBezTo>
                  <a:pt x="26811" y="336735"/>
                  <a:pt x="27303" y="350969"/>
                  <a:pt x="29634" y="364957"/>
                </a:cubicBezTo>
                <a:cubicBezTo>
                  <a:pt x="31547" y="376435"/>
                  <a:pt x="35818" y="387414"/>
                  <a:pt x="38100" y="398824"/>
                </a:cubicBezTo>
                <a:lnTo>
                  <a:pt x="42334" y="419991"/>
                </a:lnTo>
                <a:cubicBezTo>
                  <a:pt x="43745" y="434102"/>
                  <a:pt x="44910" y="448240"/>
                  <a:pt x="46567" y="462324"/>
                </a:cubicBezTo>
                <a:cubicBezTo>
                  <a:pt x="49140" y="484196"/>
                  <a:pt x="54172" y="513913"/>
                  <a:pt x="59267" y="534291"/>
                </a:cubicBezTo>
                <a:cubicBezTo>
                  <a:pt x="61432" y="542949"/>
                  <a:pt x="65570" y="551033"/>
                  <a:pt x="67734" y="559691"/>
                </a:cubicBezTo>
                <a:cubicBezTo>
                  <a:pt x="69090" y="565115"/>
                  <a:pt x="73164" y="583252"/>
                  <a:pt x="76200" y="589324"/>
                </a:cubicBezTo>
                <a:cubicBezTo>
                  <a:pt x="78475" y="593875"/>
                  <a:pt x="81845" y="597791"/>
                  <a:pt x="84667" y="602024"/>
                </a:cubicBezTo>
                <a:cubicBezTo>
                  <a:pt x="86078" y="606257"/>
                  <a:pt x="86904" y="610733"/>
                  <a:pt x="88900" y="614724"/>
                </a:cubicBezTo>
                <a:cubicBezTo>
                  <a:pt x="105313" y="647550"/>
                  <a:pt x="90960" y="608202"/>
                  <a:pt x="101600" y="640124"/>
                </a:cubicBezTo>
                <a:cubicBezTo>
                  <a:pt x="120286" y="584074"/>
                  <a:pt x="108915" y="623048"/>
                  <a:pt x="101600" y="487724"/>
                </a:cubicBezTo>
                <a:cubicBezTo>
                  <a:pt x="101054" y="477623"/>
                  <a:pt x="95549" y="467750"/>
                  <a:pt x="93134" y="458091"/>
                </a:cubicBezTo>
                <a:cubicBezTo>
                  <a:pt x="90173" y="446246"/>
                  <a:pt x="86556" y="422861"/>
                  <a:pt x="84667" y="411524"/>
                </a:cubicBezTo>
                <a:cubicBezTo>
                  <a:pt x="82910" y="381648"/>
                  <a:pt x="82562" y="341733"/>
                  <a:pt x="76200" y="309924"/>
                </a:cubicBezTo>
                <a:cubicBezTo>
                  <a:pt x="73918" y="298514"/>
                  <a:pt x="70016" y="287467"/>
                  <a:pt x="67734" y="276057"/>
                </a:cubicBezTo>
                <a:cubicBezTo>
                  <a:pt x="66323" y="269002"/>
                  <a:pt x="65061" y="261915"/>
                  <a:pt x="63500" y="254891"/>
                </a:cubicBezTo>
                <a:cubicBezTo>
                  <a:pt x="62238" y="249211"/>
                  <a:pt x="60408" y="243662"/>
                  <a:pt x="59267" y="237957"/>
                </a:cubicBezTo>
                <a:cubicBezTo>
                  <a:pt x="54518" y="214208"/>
                  <a:pt x="53624" y="199866"/>
                  <a:pt x="50800" y="174457"/>
                </a:cubicBezTo>
                <a:cubicBezTo>
                  <a:pt x="52211" y="165990"/>
                  <a:pt x="48964" y="155126"/>
                  <a:pt x="55034" y="149057"/>
                </a:cubicBezTo>
                <a:cubicBezTo>
                  <a:pt x="59148" y="144943"/>
                  <a:pt x="58005" y="160311"/>
                  <a:pt x="59267" y="165991"/>
                </a:cubicBezTo>
                <a:cubicBezTo>
                  <a:pt x="60828" y="173015"/>
                  <a:pt x="61607" y="180215"/>
                  <a:pt x="63500" y="187157"/>
                </a:cubicBezTo>
                <a:cubicBezTo>
                  <a:pt x="65848" y="195767"/>
                  <a:pt x="69619" y="203947"/>
                  <a:pt x="71967" y="212557"/>
                </a:cubicBezTo>
                <a:cubicBezTo>
                  <a:pt x="73860" y="219499"/>
                  <a:pt x="74132" y="226832"/>
                  <a:pt x="76200" y="233724"/>
                </a:cubicBezTo>
                <a:cubicBezTo>
                  <a:pt x="82611" y="255095"/>
                  <a:pt x="87389" y="277268"/>
                  <a:pt x="97367" y="297224"/>
                </a:cubicBezTo>
                <a:lnTo>
                  <a:pt x="118534" y="339557"/>
                </a:lnTo>
                <a:cubicBezTo>
                  <a:pt x="121356" y="345202"/>
                  <a:pt x="125004" y="350504"/>
                  <a:pt x="127000" y="356491"/>
                </a:cubicBezTo>
                <a:cubicBezTo>
                  <a:pt x="129822" y="364958"/>
                  <a:pt x="132152" y="373605"/>
                  <a:pt x="135467" y="381891"/>
                </a:cubicBezTo>
                <a:cubicBezTo>
                  <a:pt x="137811" y="387750"/>
                  <a:pt x="141590" y="392965"/>
                  <a:pt x="143934" y="398824"/>
                </a:cubicBezTo>
                <a:cubicBezTo>
                  <a:pt x="147248" y="407110"/>
                  <a:pt x="149578" y="415757"/>
                  <a:pt x="152400" y="424224"/>
                </a:cubicBezTo>
                <a:lnTo>
                  <a:pt x="156634" y="436924"/>
                </a:lnTo>
                <a:cubicBezTo>
                  <a:pt x="158045" y="441157"/>
                  <a:pt x="158392" y="445911"/>
                  <a:pt x="160867" y="449624"/>
                </a:cubicBezTo>
                <a:lnTo>
                  <a:pt x="169334" y="462324"/>
                </a:lnTo>
                <a:cubicBezTo>
                  <a:pt x="174355" y="487434"/>
                  <a:pt x="172484" y="482629"/>
                  <a:pt x="182034" y="508891"/>
                </a:cubicBezTo>
                <a:cubicBezTo>
                  <a:pt x="184631" y="516032"/>
                  <a:pt x="188316" y="522779"/>
                  <a:pt x="190500" y="530057"/>
                </a:cubicBezTo>
                <a:cubicBezTo>
                  <a:pt x="192568" y="536949"/>
                  <a:pt x="192841" y="544282"/>
                  <a:pt x="194734" y="551224"/>
                </a:cubicBezTo>
                <a:cubicBezTo>
                  <a:pt x="194747" y="551271"/>
                  <a:pt x="205310" y="582951"/>
                  <a:pt x="207434" y="589324"/>
                </a:cubicBezTo>
                <a:lnTo>
                  <a:pt x="211667" y="602024"/>
                </a:lnTo>
                <a:cubicBezTo>
                  <a:pt x="218281" y="568949"/>
                  <a:pt x="216250" y="592120"/>
                  <a:pt x="211667" y="555457"/>
                </a:cubicBezTo>
                <a:cubicBezTo>
                  <a:pt x="208497" y="530098"/>
                  <a:pt x="203200" y="479257"/>
                  <a:pt x="203200" y="479257"/>
                </a:cubicBezTo>
                <a:cubicBezTo>
                  <a:pt x="201789" y="412935"/>
                  <a:pt x="201566" y="346577"/>
                  <a:pt x="198967" y="280291"/>
                </a:cubicBezTo>
                <a:cubicBezTo>
                  <a:pt x="198739" y="274477"/>
                  <a:pt x="196777" y="268805"/>
                  <a:pt x="194734" y="263357"/>
                </a:cubicBezTo>
                <a:cubicBezTo>
                  <a:pt x="192518" y="257448"/>
                  <a:pt x="189089" y="252068"/>
                  <a:pt x="186267" y="246424"/>
                </a:cubicBezTo>
                <a:cubicBezTo>
                  <a:pt x="184856" y="237957"/>
                  <a:pt x="183832" y="229417"/>
                  <a:pt x="182034" y="221024"/>
                </a:cubicBezTo>
                <a:cubicBezTo>
                  <a:pt x="173734" y="182288"/>
                  <a:pt x="169334" y="185014"/>
                  <a:pt x="169334" y="140591"/>
                </a:cubicBezTo>
                <a:cubicBezTo>
                  <a:pt x="169334" y="136129"/>
                  <a:pt x="172285" y="149017"/>
                  <a:pt x="173567" y="153291"/>
                </a:cubicBezTo>
                <a:cubicBezTo>
                  <a:pt x="177762" y="167276"/>
                  <a:pt x="184627" y="194227"/>
                  <a:pt x="190500" y="208324"/>
                </a:cubicBezTo>
                <a:cubicBezTo>
                  <a:pt x="198094" y="226550"/>
                  <a:pt x="213736" y="252531"/>
                  <a:pt x="224367" y="267591"/>
                </a:cubicBezTo>
                <a:cubicBezTo>
                  <a:pt x="233645" y="280735"/>
                  <a:pt x="244812" y="292483"/>
                  <a:pt x="254000" y="305691"/>
                </a:cubicBezTo>
                <a:cubicBezTo>
                  <a:pt x="292268" y="360701"/>
                  <a:pt x="348580" y="459593"/>
                  <a:pt x="368300" y="508891"/>
                </a:cubicBezTo>
                <a:cubicBezTo>
                  <a:pt x="382679" y="544839"/>
                  <a:pt x="408786" y="599664"/>
                  <a:pt x="419100" y="644357"/>
                </a:cubicBezTo>
                <a:cubicBezTo>
                  <a:pt x="421030" y="652721"/>
                  <a:pt x="421798" y="661312"/>
                  <a:pt x="423334" y="669757"/>
                </a:cubicBezTo>
                <a:cubicBezTo>
                  <a:pt x="424621" y="676836"/>
                  <a:pt x="426156" y="683868"/>
                  <a:pt x="427567" y="690924"/>
                </a:cubicBezTo>
                <a:cubicBezTo>
                  <a:pt x="424018" y="623496"/>
                  <a:pt x="422537" y="554385"/>
                  <a:pt x="410634" y="487724"/>
                </a:cubicBezTo>
                <a:cubicBezTo>
                  <a:pt x="407325" y="469191"/>
                  <a:pt x="402167" y="451035"/>
                  <a:pt x="397934" y="432691"/>
                </a:cubicBezTo>
                <a:cubicBezTo>
                  <a:pt x="396523" y="417169"/>
                  <a:pt x="394615" y="401683"/>
                  <a:pt x="393700" y="386124"/>
                </a:cubicBezTo>
                <a:cubicBezTo>
                  <a:pt x="386113" y="257147"/>
                  <a:pt x="393895" y="328696"/>
                  <a:pt x="385234" y="246424"/>
                </a:cubicBezTo>
                <a:cubicBezTo>
                  <a:pt x="381906" y="214814"/>
                  <a:pt x="382548" y="213173"/>
                  <a:pt x="376767" y="187157"/>
                </a:cubicBezTo>
                <a:cubicBezTo>
                  <a:pt x="375505" y="181477"/>
                  <a:pt x="373796" y="175903"/>
                  <a:pt x="372534" y="170224"/>
                </a:cubicBezTo>
                <a:cubicBezTo>
                  <a:pt x="370973" y="163200"/>
                  <a:pt x="365416" y="142465"/>
                  <a:pt x="368300" y="149057"/>
                </a:cubicBezTo>
                <a:cubicBezTo>
                  <a:pt x="390881" y="200672"/>
                  <a:pt x="408419" y="254433"/>
                  <a:pt x="431800" y="305691"/>
                </a:cubicBezTo>
                <a:lnTo>
                  <a:pt x="541867" y="546991"/>
                </a:lnTo>
                <a:cubicBezTo>
                  <a:pt x="558688" y="583731"/>
                  <a:pt x="573917" y="621262"/>
                  <a:pt x="592667" y="657057"/>
                </a:cubicBezTo>
                <a:cubicBezTo>
                  <a:pt x="608189" y="686690"/>
                  <a:pt x="624990" y="715688"/>
                  <a:pt x="639234" y="745957"/>
                </a:cubicBezTo>
                <a:cubicBezTo>
                  <a:pt x="647603" y="763741"/>
                  <a:pt x="652958" y="782800"/>
                  <a:pt x="660400" y="800991"/>
                </a:cubicBezTo>
                <a:cubicBezTo>
                  <a:pt x="675916" y="838919"/>
                  <a:pt x="675382" y="835675"/>
                  <a:pt x="694267" y="868724"/>
                </a:cubicBezTo>
                <a:cubicBezTo>
                  <a:pt x="710022" y="931749"/>
                  <a:pt x="682140" y="819281"/>
                  <a:pt x="668867" y="784057"/>
                </a:cubicBezTo>
                <a:cubicBezTo>
                  <a:pt x="644562" y="719556"/>
                  <a:pt x="615354" y="657011"/>
                  <a:pt x="588434" y="593557"/>
                </a:cubicBezTo>
                <a:cubicBezTo>
                  <a:pt x="575843" y="563877"/>
                  <a:pt x="562683" y="534439"/>
                  <a:pt x="550334" y="504657"/>
                </a:cubicBezTo>
                <a:cubicBezTo>
                  <a:pt x="538692" y="476579"/>
                  <a:pt x="529205" y="447589"/>
                  <a:pt x="516467" y="419991"/>
                </a:cubicBezTo>
                <a:cubicBezTo>
                  <a:pt x="508000" y="401646"/>
                  <a:pt x="497824" y="383998"/>
                  <a:pt x="491067" y="364957"/>
                </a:cubicBezTo>
                <a:cubicBezTo>
                  <a:pt x="482251" y="340113"/>
                  <a:pt x="476956" y="314157"/>
                  <a:pt x="469900" y="288757"/>
                </a:cubicBezTo>
                <a:cubicBezTo>
                  <a:pt x="461232" y="224613"/>
                  <a:pt x="437263" y="85969"/>
                  <a:pt x="444500" y="13591"/>
                </a:cubicBezTo>
                <a:cubicBezTo>
                  <a:pt x="445700" y="1594"/>
                  <a:pt x="452563" y="36328"/>
                  <a:pt x="457200" y="47457"/>
                </a:cubicBezTo>
                <a:cubicBezTo>
                  <a:pt x="466679" y="70206"/>
                  <a:pt x="476125" y="92995"/>
                  <a:pt x="486834" y="115191"/>
                </a:cubicBezTo>
                <a:cubicBezTo>
                  <a:pt x="553745" y="253879"/>
                  <a:pt x="635217" y="386159"/>
                  <a:pt x="690034" y="530057"/>
                </a:cubicBezTo>
                <a:cubicBezTo>
                  <a:pt x="787260" y="785281"/>
                  <a:pt x="691811" y="543585"/>
                  <a:pt x="736600" y="644357"/>
                </a:cubicBezTo>
                <a:cubicBezTo>
                  <a:pt x="738412" y="648435"/>
                  <a:pt x="738964" y="653005"/>
                  <a:pt x="740834" y="657057"/>
                </a:cubicBezTo>
                <a:cubicBezTo>
                  <a:pt x="758418" y="695156"/>
                  <a:pt x="755137" y="689097"/>
                  <a:pt x="770467" y="712091"/>
                </a:cubicBezTo>
                <a:cubicBezTo>
                  <a:pt x="771878" y="697980"/>
                  <a:pt x="774700" y="683939"/>
                  <a:pt x="774700" y="669757"/>
                </a:cubicBezTo>
                <a:cubicBezTo>
                  <a:pt x="774700" y="609634"/>
                  <a:pt x="771932" y="646105"/>
                  <a:pt x="766234" y="610491"/>
                </a:cubicBezTo>
                <a:cubicBezTo>
                  <a:pt x="761505" y="580933"/>
                  <a:pt x="760336" y="550742"/>
                  <a:pt x="753534" y="521591"/>
                </a:cubicBezTo>
                <a:cubicBezTo>
                  <a:pt x="720315" y="379227"/>
                  <a:pt x="731676" y="437360"/>
                  <a:pt x="715434" y="348024"/>
                </a:cubicBezTo>
                <a:cubicBezTo>
                  <a:pt x="712612" y="290168"/>
                  <a:pt x="715159" y="231799"/>
                  <a:pt x="706967" y="174457"/>
                </a:cubicBezTo>
                <a:cubicBezTo>
                  <a:pt x="702360" y="142207"/>
                  <a:pt x="682691" y="113458"/>
                  <a:pt x="677334" y="81324"/>
                </a:cubicBezTo>
                <a:cubicBezTo>
                  <a:pt x="675923" y="72857"/>
                  <a:pt x="667514" y="49407"/>
                  <a:pt x="673100" y="55924"/>
                </a:cubicBezTo>
                <a:cubicBezTo>
                  <a:pt x="686659" y="71743"/>
                  <a:pt x="693532" y="92265"/>
                  <a:pt x="702734" y="110957"/>
                </a:cubicBezTo>
                <a:cubicBezTo>
                  <a:pt x="738695" y="184003"/>
                  <a:pt x="773478" y="257623"/>
                  <a:pt x="808567" y="331091"/>
                </a:cubicBezTo>
                <a:cubicBezTo>
                  <a:pt x="818634" y="352168"/>
                  <a:pt x="825243" y="375156"/>
                  <a:pt x="838200" y="394591"/>
                </a:cubicBezTo>
                <a:cubicBezTo>
                  <a:pt x="843845" y="403058"/>
                  <a:pt x="850583" y="410889"/>
                  <a:pt x="855134" y="419991"/>
                </a:cubicBezTo>
                <a:cubicBezTo>
                  <a:pt x="863338" y="436399"/>
                  <a:pt x="868096" y="454384"/>
                  <a:pt x="876300" y="470791"/>
                </a:cubicBezTo>
                <a:lnTo>
                  <a:pt x="884767" y="487724"/>
                </a:lnTo>
                <a:cubicBezTo>
                  <a:pt x="886178" y="494780"/>
                  <a:pt x="887255" y="501910"/>
                  <a:pt x="889000" y="508891"/>
                </a:cubicBezTo>
                <a:cubicBezTo>
                  <a:pt x="890082" y="513220"/>
                  <a:pt x="892299" y="517228"/>
                  <a:pt x="893234" y="521591"/>
                </a:cubicBezTo>
                <a:cubicBezTo>
                  <a:pt x="898430" y="545838"/>
                  <a:pt x="900692" y="574103"/>
                  <a:pt x="910167" y="597791"/>
                </a:cubicBezTo>
                <a:cubicBezTo>
                  <a:pt x="914854" y="609509"/>
                  <a:pt x="922413" y="619939"/>
                  <a:pt x="927100" y="631657"/>
                </a:cubicBezTo>
                <a:cubicBezTo>
                  <a:pt x="929922" y="638713"/>
                  <a:pt x="933164" y="645615"/>
                  <a:pt x="935567" y="652824"/>
                </a:cubicBezTo>
                <a:cubicBezTo>
                  <a:pt x="937407" y="658343"/>
                  <a:pt x="937198" y="664553"/>
                  <a:pt x="939800" y="669757"/>
                </a:cubicBezTo>
                <a:cubicBezTo>
                  <a:pt x="942955" y="676068"/>
                  <a:pt x="948267" y="681046"/>
                  <a:pt x="952500" y="686691"/>
                </a:cubicBezTo>
                <a:cubicBezTo>
                  <a:pt x="980175" y="603670"/>
                  <a:pt x="964489" y="660857"/>
                  <a:pt x="952500" y="475024"/>
                </a:cubicBezTo>
                <a:cubicBezTo>
                  <a:pt x="950855" y="449521"/>
                  <a:pt x="946856" y="424224"/>
                  <a:pt x="944034" y="398824"/>
                </a:cubicBezTo>
                <a:cubicBezTo>
                  <a:pt x="942623" y="362135"/>
                  <a:pt x="941837" y="325417"/>
                  <a:pt x="939800" y="288757"/>
                </a:cubicBezTo>
                <a:cubicBezTo>
                  <a:pt x="939013" y="274597"/>
                  <a:pt x="945595" y="256452"/>
                  <a:pt x="935567" y="246424"/>
                </a:cubicBezTo>
                <a:cubicBezTo>
                  <a:pt x="928303" y="239160"/>
                  <a:pt x="929922" y="266179"/>
                  <a:pt x="927100" y="276057"/>
                </a:cubicBezTo>
                <a:cubicBezTo>
                  <a:pt x="931333" y="292990"/>
                  <a:pt x="934150" y="310342"/>
                  <a:pt x="939800" y="326857"/>
                </a:cubicBezTo>
                <a:cubicBezTo>
                  <a:pt x="961008" y="388850"/>
                  <a:pt x="991382" y="461667"/>
                  <a:pt x="1020234" y="521591"/>
                </a:cubicBezTo>
                <a:cubicBezTo>
                  <a:pt x="1025169" y="531841"/>
                  <a:pt x="1031813" y="541186"/>
                  <a:pt x="1037167" y="551224"/>
                </a:cubicBezTo>
                <a:cubicBezTo>
                  <a:pt x="1043411" y="562931"/>
                  <a:pt x="1062322" y="600543"/>
                  <a:pt x="1066800" y="614724"/>
                </a:cubicBezTo>
                <a:cubicBezTo>
                  <a:pt x="1072056" y="631368"/>
                  <a:pt x="1069818" y="651001"/>
                  <a:pt x="1079500" y="665524"/>
                </a:cubicBezTo>
                <a:lnTo>
                  <a:pt x="1096434" y="690924"/>
                </a:lnTo>
                <a:cubicBezTo>
                  <a:pt x="1102078" y="682457"/>
                  <a:pt x="1110899" y="675396"/>
                  <a:pt x="1113367" y="665524"/>
                </a:cubicBezTo>
                <a:cubicBezTo>
                  <a:pt x="1119565" y="640731"/>
                  <a:pt x="1121834" y="589324"/>
                  <a:pt x="1121834" y="589324"/>
                </a:cubicBezTo>
                <a:cubicBezTo>
                  <a:pt x="1098251" y="294546"/>
                  <a:pt x="1138042" y="690244"/>
                  <a:pt x="1075267" y="364957"/>
                </a:cubicBezTo>
                <a:cubicBezTo>
                  <a:pt x="1067494" y="324681"/>
                  <a:pt x="1069622" y="283113"/>
                  <a:pt x="1066800" y="242191"/>
                </a:cubicBezTo>
                <a:cubicBezTo>
                  <a:pt x="1068211" y="208324"/>
                  <a:pt x="1047066" y="164559"/>
                  <a:pt x="1071034" y="140591"/>
                </a:cubicBezTo>
                <a:cubicBezTo>
                  <a:pt x="1089022" y="122603"/>
                  <a:pt x="1084847" y="189910"/>
                  <a:pt x="1096434" y="212557"/>
                </a:cubicBezTo>
                <a:cubicBezTo>
                  <a:pt x="1116056" y="250908"/>
                  <a:pt x="1137719" y="288619"/>
                  <a:pt x="1164167" y="322624"/>
                </a:cubicBezTo>
                <a:cubicBezTo>
                  <a:pt x="1229072" y="406075"/>
                  <a:pt x="1217874" y="387709"/>
                  <a:pt x="1295400" y="542757"/>
                </a:cubicBezTo>
                <a:cubicBezTo>
                  <a:pt x="1314609" y="581175"/>
                  <a:pt x="1305333" y="566122"/>
                  <a:pt x="1320800" y="589324"/>
                </a:cubicBezTo>
                <a:cubicBezTo>
                  <a:pt x="1324403" y="603735"/>
                  <a:pt x="1336081" y="660322"/>
                  <a:pt x="1333500" y="559691"/>
                </a:cubicBezTo>
                <a:cubicBezTo>
                  <a:pt x="1332481" y="519967"/>
                  <a:pt x="1326203" y="480525"/>
                  <a:pt x="1320800" y="441157"/>
                </a:cubicBezTo>
                <a:cubicBezTo>
                  <a:pt x="1316321" y="408520"/>
                  <a:pt x="1310063" y="376146"/>
                  <a:pt x="1303867" y="343791"/>
                </a:cubicBezTo>
                <a:cubicBezTo>
                  <a:pt x="1284661" y="243495"/>
                  <a:pt x="1276890" y="140103"/>
                  <a:pt x="1244600" y="43224"/>
                </a:cubicBezTo>
                <a:cubicBezTo>
                  <a:pt x="1241778" y="34757"/>
                  <a:pt x="1238698" y="26372"/>
                  <a:pt x="1236134" y="17824"/>
                </a:cubicBezTo>
                <a:cubicBezTo>
                  <a:pt x="1234462" y="12251"/>
                  <a:pt x="1228673" y="-3950"/>
                  <a:pt x="1231900" y="891"/>
                </a:cubicBezTo>
                <a:cubicBezTo>
                  <a:pt x="1237861" y="9833"/>
                  <a:pt x="1240000" y="20812"/>
                  <a:pt x="1244600" y="30524"/>
                </a:cubicBezTo>
                <a:cubicBezTo>
                  <a:pt x="1336782" y="225129"/>
                  <a:pt x="1205958" y="-59595"/>
                  <a:pt x="1291167" y="132124"/>
                </a:cubicBezTo>
                <a:cubicBezTo>
                  <a:pt x="1300654" y="153469"/>
                  <a:pt x="1311854" y="174047"/>
                  <a:pt x="1320800" y="195624"/>
                </a:cubicBezTo>
                <a:cubicBezTo>
                  <a:pt x="1335856" y="231936"/>
                  <a:pt x="1343327" y="271737"/>
                  <a:pt x="1363134" y="305691"/>
                </a:cubicBezTo>
                <a:cubicBezTo>
                  <a:pt x="1412523" y="390358"/>
                  <a:pt x="1472133" y="469838"/>
                  <a:pt x="1511300" y="559691"/>
                </a:cubicBezTo>
                <a:lnTo>
                  <a:pt x="1583267" y="724791"/>
                </a:lnTo>
                <a:cubicBezTo>
                  <a:pt x="1587552" y="734646"/>
                  <a:pt x="1591834" y="744504"/>
                  <a:pt x="1595967" y="754424"/>
                </a:cubicBezTo>
                <a:cubicBezTo>
                  <a:pt x="1598890" y="761439"/>
                  <a:pt x="1606837" y="782800"/>
                  <a:pt x="1604434" y="775591"/>
                </a:cubicBezTo>
                <a:cubicBezTo>
                  <a:pt x="1598789" y="758658"/>
                  <a:pt x="1593671" y="741540"/>
                  <a:pt x="1587500" y="724791"/>
                </a:cubicBezTo>
                <a:cubicBezTo>
                  <a:pt x="1583785" y="714707"/>
                  <a:pt x="1578198" y="705352"/>
                  <a:pt x="1574800" y="695157"/>
                </a:cubicBezTo>
                <a:cubicBezTo>
                  <a:pt x="1569712" y="679894"/>
                  <a:pt x="1567188" y="663854"/>
                  <a:pt x="1562100" y="648591"/>
                </a:cubicBezTo>
                <a:cubicBezTo>
                  <a:pt x="1557294" y="634173"/>
                  <a:pt x="1550139" y="620619"/>
                  <a:pt x="1545167" y="606257"/>
                </a:cubicBezTo>
                <a:cubicBezTo>
                  <a:pt x="1537429" y="583904"/>
                  <a:pt x="1532084" y="560754"/>
                  <a:pt x="1524000" y="538524"/>
                </a:cubicBezTo>
                <a:cubicBezTo>
                  <a:pt x="1515134" y="514143"/>
                  <a:pt x="1503645" y="490784"/>
                  <a:pt x="1494367" y="466557"/>
                </a:cubicBezTo>
                <a:cubicBezTo>
                  <a:pt x="1478241" y="424450"/>
                  <a:pt x="1462059" y="382333"/>
                  <a:pt x="1447800" y="339557"/>
                </a:cubicBezTo>
                <a:cubicBezTo>
                  <a:pt x="1437945" y="309991"/>
                  <a:pt x="1435547" y="291437"/>
                  <a:pt x="1430867" y="263357"/>
                </a:cubicBezTo>
                <a:cubicBezTo>
                  <a:pt x="1429456" y="237957"/>
                  <a:pt x="1428747" y="212508"/>
                  <a:pt x="1426634" y="187157"/>
                </a:cubicBezTo>
                <a:cubicBezTo>
                  <a:pt x="1425921" y="178603"/>
                  <a:pt x="1425114" y="169900"/>
                  <a:pt x="1422400" y="161757"/>
                </a:cubicBezTo>
                <a:cubicBezTo>
                  <a:pt x="1420791" y="156930"/>
                  <a:pt x="1416209" y="153608"/>
                  <a:pt x="1413934" y="149057"/>
                </a:cubicBezTo>
                <a:cubicBezTo>
                  <a:pt x="1411938" y="145066"/>
                  <a:pt x="1411696" y="140348"/>
                  <a:pt x="1409700" y="136357"/>
                </a:cubicBezTo>
                <a:cubicBezTo>
                  <a:pt x="1407425" y="131806"/>
                  <a:pt x="1402632" y="128549"/>
                  <a:pt x="1401234" y="123657"/>
                </a:cubicBezTo>
                <a:cubicBezTo>
                  <a:pt x="1399683" y="118230"/>
                  <a:pt x="1401234" y="112368"/>
                  <a:pt x="1401234" y="106724"/>
                </a:cubicBezTo>
                <a:lnTo>
                  <a:pt x="1401234" y="106724"/>
                </a:ln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3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One-bit encryption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 flipV="1">
            <a:off x="4111248" y="2370509"/>
            <a:ext cx="3744416" cy="1152128"/>
            <a:chOff x="3995936" y="2420888"/>
            <a:chExt cx="3744416" cy="1152128"/>
          </a:xfrm>
        </p:grpSpPr>
        <p:sp>
          <p:nvSpPr>
            <p:cNvPr id="46" name="Oval 45"/>
            <p:cNvSpPr/>
            <p:nvPr/>
          </p:nvSpPr>
          <p:spPr>
            <a:xfrm>
              <a:off x="471601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43609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15617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87625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959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7160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43609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15617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5963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stCxn id="47" idx="2"/>
              <a:endCxn id="50" idx="5"/>
            </p:cNvCxnSpPr>
            <p:nvPr/>
          </p:nvCxnSpPr>
          <p:spPr>
            <a:xfrm flipH="1" flipV="1">
              <a:off x="4118861" y="2543813"/>
              <a:ext cx="131723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6" idx="1"/>
            </p:cNvCxnSpPr>
            <p:nvPr/>
          </p:nvCxnSpPr>
          <p:spPr>
            <a:xfrm flipH="1" flipV="1">
              <a:off x="4067944" y="2585995"/>
              <a:ext cx="669163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8" idx="7"/>
              <a:endCxn id="54" idx="4"/>
            </p:cNvCxnSpPr>
            <p:nvPr/>
          </p:nvCxnSpPr>
          <p:spPr>
            <a:xfrm flipV="1">
              <a:off x="627910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6" idx="0"/>
            </p:cNvCxnSpPr>
            <p:nvPr/>
          </p:nvCxnSpPr>
          <p:spPr>
            <a:xfrm flipV="1">
              <a:off x="478802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7" idx="0"/>
              <a:endCxn id="52" idx="4"/>
            </p:cNvCxnSpPr>
            <p:nvPr/>
          </p:nvCxnSpPr>
          <p:spPr>
            <a:xfrm flipV="1">
              <a:off x="550810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48" idx="0"/>
              <a:endCxn id="53" idx="4"/>
            </p:cNvCxnSpPr>
            <p:nvPr/>
          </p:nvCxnSpPr>
          <p:spPr>
            <a:xfrm flipV="1">
              <a:off x="6228184" y="2564904"/>
              <a:ext cx="0" cy="864096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7" idx="7"/>
            </p:cNvCxnSpPr>
            <p:nvPr/>
          </p:nvCxnSpPr>
          <p:spPr>
            <a:xfrm flipV="1">
              <a:off x="5559021" y="2564904"/>
              <a:ext cx="618246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6" idx="6"/>
              <a:endCxn id="53" idx="2"/>
            </p:cNvCxnSpPr>
            <p:nvPr/>
          </p:nvCxnSpPr>
          <p:spPr>
            <a:xfrm flipV="1">
              <a:off x="4860032" y="2492896"/>
              <a:ext cx="129614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47" idx="3"/>
              <a:endCxn id="54" idx="3"/>
            </p:cNvCxnSpPr>
            <p:nvPr/>
          </p:nvCxnSpPr>
          <p:spPr>
            <a:xfrm flipV="1">
              <a:off x="5457187" y="2543813"/>
              <a:ext cx="1440160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46" idx="6"/>
              <a:endCxn id="54" idx="2"/>
            </p:cNvCxnSpPr>
            <p:nvPr/>
          </p:nvCxnSpPr>
          <p:spPr>
            <a:xfrm flipV="1">
              <a:off x="4860032" y="2492896"/>
              <a:ext cx="201622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9" idx="0"/>
            </p:cNvCxnSpPr>
            <p:nvPr/>
          </p:nvCxnSpPr>
          <p:spPr>
            <a:xfrm flipV="1">
              <a:off x="694826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49" idx="7"/>
              <a:endCxn id="55" idx="4"/>
            </p:cNvCxnSpPr>
            <p:nvPr/>
          </p:nvCxnSpPr>
          <p:spPr>
            <a:xfrm flipV="1">
              <a:off x="699918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48" idx="7"/>
              <a:endCxn id="55" idx="3"/>
            </p:cNvCxnSpPr>
            <p:nvPr/>
          </p:nvCxnSpPr>
          <p:spPr>
            <a:xfrm flipV="1">
              <a:off x="6279101" y="2543813"/>
              <a:ext cx="133832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6" idx="6"/>
              <a:endCxn id="55" idx="2"/>
            </p:cNvCxnSpPr>
            <p:nvPr/>
          </p:nvCxnSpPr>
          <p:spPr>
            <a:xfrm flipV="1">
              <a:off x="486003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032311" y="1340768"/>
            <a:ext cx="27488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Alice encrypts: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869" y="13788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➋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043608" y="2492896"/>
            <a:ext cx="210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 encrypt </a:t>
            </a:r>
            <a:r>
              <a:rPr lang="en-US" sz="2800" dirty="0" smtClean="0">
                <a:latin typeface="Courier New"/>
                <a:cs typeface="Courier New"/>
              </a:rPr>
              <a:t>0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739555" y="2031534"/>
            <a:ext cx="2468037" cy="338554"/>
            <a:chOff x="3123373" y="2132856"/>
            <a:chExt cx="2468037" cy="338554"/>
          </a:xfrm>
        </p:grpSpPr>
        <p:sp>
          <p:nvSpPr>
            <p:cNvPr id="38" name="TextBox 37"/>
            <p:cNvSpPr txBox="1"/>
            <p:nvPr/>
          </p:nvSpPr>
          <p:spPr>
            <a:xfrm>
              <a:off x="312337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4345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6353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8361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64088" y="2615704"/>
            <a:ext cx="1390575" cy="523220"/>
          </a:xfrm>
          <a:prstGeom prst="rect">
            <a:avLst/>
          </a:prstGeom>
          <a:solidFill>
            <a:schemeClr val="bg2"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/>
                <a:cs typeface="Courier New"/>
              </a:rPr>
              <a:t>XOR</a:t>
            </a:r>
            <a:r>
              <a:rPr lang="en-US" sz="2800" b="1" dirty="0" smtClean="0">
                <a:latin typeface="Garamond"/>
                <a:cs typeface="Garamond"/>
              </a:rPr>
              <a:t> (</a:t>
            </a:r>
            <a:r>
              <a:rPr lang="en-US" sz="2800" b="1" dirty="0" smtClean="0">
                <a:latin typeface="Courier New"/>
                <a:cs typeface="Courier New"/>
              </a:rPr>
              <a:t>+</a:t>
            </a:r>
            <a:r>
              <a:rPr lang="en-US" sz="2800" b="1" dirty="0" smtClean="0">
                <a:latin typeface="Garamond"/>
                <a:cs typeface="Garamond"/>
              </a:rPr>
              <a:t>)</a:t>
            </a:r>
            <a:endParaRPr lang="en-US" sz="2800" b="1" dirty="0">
              <a:latin typeface="Garamond"/>
              <a:cs typeface="Garamond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026540" y="3553097"/>
            <a:ext cx="3923263" cy="338554"/>
            <a:chOff x="1659680" y="3573016"/>
            <a:chExt cx="3923263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395" y="3608480"/>
            <a:ext cx="558800" cy="29210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032311" y="4345940"/>
            <a:ext cx="210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 encrypt </a:t>
            </a:r>
            <a:r>
              <a:rPr lang="en-US" sz="2800" dirty="0" smtClean="0">
                <a:latin typeface="Courier New"/>
                <a:cs typeface="Courier New"/>
              </a:rPr>
              <a:t>1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292" y="5915372"/>
            <a:ext cx="558800" cy="29210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 flipV="1">
            <a:off x="4117821" y="4416047"/>
            <a:ext cx="3744416" cy="1152128"/>
            <a:chOff x="3995936" y="2420888"/>
            <a:chExt cx="3744416" cy="1152128"/>
          </a:xfrm>
        </p:grpSpPr>
        <p:sp>
          <p:nvSpPr>
            <p:cNvPr id="61" name="Oval 60"/>
            <p:cNvSpPr/>
            <p:nvPr/>
          </p:nvSpPr>
          <p:spPr>
            <a:xfrm>
              <a:off x="471601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43609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15617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87625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9959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7160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43609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15617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5963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>
              <a:stCxn id="73" idx="2"/>
              <a:endCxn id="82" idx="5"/>
            </p:cNvCxnSpPr>
            <p:nvPr/>
          </p:nvCxnSpPr>
          <p:spPr>
            <a:xfrm flipH="1" flipV="1">
              <a:off x="4118861" y="2543813"/>
              <a:ext cx="131723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61" idx="1"/>
            </p:cNvCxnSpPr>
            <p:nvPr/>
          </p:nvCxnSpPr>
          <p:spPr>
            <a:xfrm flipH="1" flipV="1">
              <a:off x="4067944" y="2585995"/>
              <a:ext cx="669163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74" idx="7"/>
              <a:endCxn id="95" idx="4"/>
            </p:cNvCxnSpPr>
            <p:nvPr/>
          </p:nvCxnSpPr>
          <p:spPr>
            <a:xfrm flipV="1">
              <a:off x="627910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61" idx="0"/>
            </p:cNvCxnSpPr>
            <p:nvPr/>
          </p:nvCxnSpPr>
          <p:spPr>
            <a:xfrm flipV="1">
              <a:off x="478802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3" idx="0"/>
              <a:endCxn id="93" idx="4"/>
            </p:cNvCxnSpPr>
            <p:nvPr/>
          </p:nvCxnSpPr>
          <p:spPr>
            <a:xfrm flipV="1">
              <a:off x="550810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74" idx="0"/>
              <a:endCxn id="94" idx="4"/>
            </p:cNvCxnSpPr>
            <p:nvPr/>
          </p:nvCxnSpPr>
          <p:spPr>
            <a:xfrm flipV="1">
              <a:off x="6228184" y="2564904"/>
              <a:ext cx="0" cy="864096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73" idx="7"/>
            </p:cNvCxnSpPr>
            <p:nvPr/>
          </p:nvCxnSpPr>
          <p:spPr>
            <a:xfrm flipV="1">
              <a:off x="5559021" y="2564904"/>
              <a:ext cx="618246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61" idx="6"/>
              <a:endCxn id="94" idx="2"/>
            </p:cNvCxnSpPr>
            <p:nvPr/>
          </p:nvCxnSpPr>
          <p:spPr>
            <a:xfrm flipV="1">
              <a:off x="4860032" y="2492896"/>
              <a:ext cx="129614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73" idx="3"/>
              <a:endCxn id="95" idx="3"/>
            </p:cNvCxnSpPr>
            <p:nvPr/>
          </p:nvCxnSpPr>
          <p:spPr>
            <a:xfrm flipV="1">
              <a:off x="5457187" y="2543813"/>
              <a:ext cx="1440160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61" idx="6"/>
              <a:endCxn id="95" idx="2"/>
            </p:cNvCxnSpPr>
            <p:nvPr/>
          </p:nvCxnSpPr>
          <p:spPr>
            <a:xfrm flipV="1">
              <a:off x="4860032" y="2492896"/>
              <a:ext cx="201622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81" idx="0"/>
            </p:cNvCxnSpPr>
            <p:nvPr/>
          </p:nvCxnSpPr>
          <p:spPr>
            <a:xfrm flipV="1">
              <a:off x="694826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81" idx="7"/>
              <a:endCxn id="96" idx="4"/>
            </p:cNvCxnSpPr>
            <p:nvPr/>
          </p:nvCxnSpPr>
          <p:spPr>
            <a:xfrm flipV="1">
              <a:off x="699918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74" idx="7"/>
              <a:endCxn id="96" idx="3"/>
            </p:cNvCxnSpPr>
            <p:nvPr/>
          </p:nvCxnSpPr>
          <p:spPr>
            <a:xfrm flipV="1">
              <a:off x="6279101" y="2543813"/>
              <a:ext cx="133832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61" idx="6"/>
              <a:endCxn id="96" idx="2"/>
            </p:cNvCxnSpPr>
            <p:nvPr/>
          </p:nvCxnSpPr>
          <p:spPr>
            <a:xfrm flipV="1">
              <a:off x="486003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4746128" y="4077072"/>
            <a:ext cx="2468037" cy="338554"/>
            <a:chOff x="3123373" y="2132856"/>
            <a:chExt cx="2468037" cy="338554"/>
          </a:xfrm>
        </p:grpSpPr>
        <p:sp>
          <p:nvSpPr>
            <p:cNvPr id="112" name="TextBox 111"/>
            <p:cNvSpPr txBox="1"/>
            <p:nvPr/>
          </p:nvSpPr>
          <p:spPr>
            <a:xfrm>
              <a:off x="312337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84345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6353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28361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364088" y="4661242"/>
            <a:ext cx="1390575" cy="523220"/>
          </a:xfrm>
          <a:prstGeom prst="rect">
            <a:avLst/>
          </a:prstGeom>
          <a:solidFill>
            <a:schemeClr val="bg2"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/>
                <a:cs typeface="Courier New"/>
              </a:rPr>
              <a:t>XOR</a:t>
            </a:r>
            <a:r>
              <a:rPr lang="en-US" sz="2800" b="1" dirty="0">
                <a:latin typeface="Garamond"/>
                <a:cs typeface="Garamond"/>
              </a:rPr>
              <a:t> (</a:t>
            </a:r>
            <a:r>
              <a:rPr lang="en-US" sz="2800" b="1" dirty="0">
                <a:latin typeface="Courier New"/>
                <a:cs typeface="Courier New"/>
              </a:rPr>
              <a:t>+</a:t>
            </a:r>
            <a:r>
              <a:rPr lang="en-US" sz="2800" b="1" dirty="0">
                <a:latin typeface="Garamond"/>
                <a:cs typeface="Garamond"/>
              </a:rPr>
              <a:t>)</a:t>
            </a:r>
            <a:endParaRPr lang="en-US" sz="2800" b="1" dirty="0">
              <a:latin typeface="Courier New"/>
              <a:cs typeface="Courier New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4033113" y="5589240"/>
            <a:ext cx="3923263" cy="338554"/>
            <a:chOff x="1659680" y="3573016"/>
            <a:chExt cx="3923263" cy="338554"/>
          </a:xfrm>
        </p:grpSpPr>
        <p:sp>
          <p:nvSpPr>
            <p:cNvPr id="118" name="TextBox 117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033113" y="5898758"/>
            <a:ext cx="3923263" cy="338554"/>
            <a:chOff x="1659680" y="3573016"/>
            <a:chExt cx="3923263" cy="338554"/>
          </a:xfrm>
        </p:grpSpPr>
        <p:sp>
          <p:nvSpPr>
            <p:cNvPr id="132" name="TextBox 131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1979712" y="5805264"/>
            <a:ext cx="114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reverse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030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 animBg="1"/>
      <p:bldP spid="83" grpId="0"/>
      <p:bldP spid="116" grpId="0" animBg="1"/>
      <p:bldP spid="1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One-bit encryption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032311" y="1340768"/>
            <a:ext cx="25675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Bob decrypts: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869" y="13788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➌</a:t>
            </a:r>
            <a:endParaRPr lang="en-US" sz="28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191619" y="4530606"/>
            <a:ext cx="3923263" cy="338554"/>
            <a:chOff x="1659680" y="3573016"/>
            <a:chExt cx="3923263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187624" y="5517232"/>
            <a:ext cx="3923263" cy="338554"/>
            <a:chOff x="1659680" y="3573016"/>
            <a:chExt cx="3923263" cy="338554"/>
          </a:xfrm>
        </p:grpSpPr>
        <p:sp>
          <p:nvSpPr>
            <p:cNvPr id="85" name="TextBox 84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sp>
        <p:nvSpPr>
          <p:cNvPr id="73" name="Snip Single Corner Rectangle 72"/>
          <p:cNvSpPr/>
          <p:nvPr/>
        </p:nvSpPr>
        <p:spPr>
          <a:xfrm flipH="1">
            <a:off x="1110072" y="2276872"/>
            <a:ext cx="1908212" cy="1512168"/>
          </a:xfrm>
          <a:prstGeom prst="snip1Rect">
            <a:avLst>
              <a:gd name="adj" fmla="val 37402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0092" y="2492896"/>
            <a:ext cx="1584176" cy="1152128"/>
            <a:chOff x="1290092" y="2492896"/>
            <a:chExt cx="1584176" cy="1152128"/>
          </a:xfrm>
        </p:grpSpPr>
        <p:sp>
          <p:nvSpPr>
            <p:cNvPr id="81" name="Oval 80"/>
            <p:cNvSpPr/>
            <p:nvPr/>
          </p:nvSpPr>
          <p:spPr>
            <a:xfrm flipV="1">
              <a:off x="2010172" y="2492896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flipV="1">
              <a:off x="2730252" y="2492896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flipV="1">
              <a:off x="1290092" y="35010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 flipV="1">
              <a:off x="2010172" y="35010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flipV="1">
              <a:off x="2730252" y="35010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>
              <a:stCxn id="82" idx="2"/>
              <a:endCxn id="94" idx="5"/>
            </p:cNvCxnSpPr>
            <p:nvPr/>
          </p:nvCxnSpPr>
          <p:spPr>
            <a:xfrm flipH="1">
              <a:off x="1413017" y="2564904"/>
              <a:ext cx="131723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81" idx="1"/>
            </p:cNvCxnSpPr>
            <p:nvPr/>
          </p:nvCxnSpPr>
          <p:spPr>
            <a:xfrm flipH="1">
              <a:off x="1362100" y="2615821"/>
              <a:ext cx="669163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81" idx="0"/>
            </p:cNvCxnSpPr>
            <p:nvPr/>
          </p:nvCxnSpPr>
          <p:spPr>
            <a:xfrm>
              <a:off x="2082180" y="2636912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2" idx="0"/>
              <a:endCxn id="96" idx="4"/>
            </p:cNvCxnSpPr>
            <p:nvPr/>
          </p:nvCxnSpPr>
          <p:spPr>
            <a:xfrm>
              <a:off x="2802260" y="2636912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144936" y="2492896"/>
            <a:ext cx="2880320" cy="1152128"/>
            <a:chOff x="2123728" y="2492896"/>
            <a:chExt cx="2880320" cy="1152128"/>
          </a:xfrm>
        </p:grpSpPr>
        <p:cxnSp>
          <p:nvCxnSpPr>
            <p:cNvPr id="108" name="Straight Arrow Connector 107"/>
            <p:cNvCxnSpPr>
              <a:stCxn id="82" idx="7"/>
            </p:cNvCxnSpPr>
            <p:nvPr/>
          </p:nvCxnSpPr>
          <p:spPr>
            <a:xfrm>
              <a:off x="2827777" y="2615821"/>
              <a:ext cx="618246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 flipV="1">
              <a:off x="3419872" y="2492896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flipV="1">
              <a:off x="4139952" y="2492896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flipV="1">
              <a:off x="3419872" y="35010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flipV="1">
              <a:off x="4139952" y="35010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flipV="1">
              <a:off x="4860032" y="35010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>
              <a:stCxn id="92" idx="7"/>
              <a:endCxn id="98" idx="4"/>
            </p:cNvCxnSpPr>
            <p:nvPr/>
          </p:nvCxnSpPr>
          <p:spPr>
            <a:xfrm>
              <a:off x="3542797" y="2615821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2" idx="0"/>
              <a:endCxn id="97" idx="4"/>
            </p:cNvCxnSpPr>
            <p:nvPr/>
          </p:nvCxnSpPr>
          <p:spPr>
            <a:xfrm>
              <a:off x="3491880" y="2636912"/>
              <a:ext cx="0" cy="864096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endCxn id="97" idx="2"/>
            </p:cNvCxnSpPr>
            <p:nvPr/>
          </p:nvCxnSpPr>
          <p:spPr>
            <a:xfrm>
              <a:off x="2123728" y="2564904"/>
              <a:ext cx="129614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endCxn id="98" idx="3"/>
            </p:cNvCxnSpPr>
            <p:nvPr/>
          </p:nvCxnSpPr>
          <p:spPr>
            <a:xfrm>
              <a:off x="2720883" y="2513987"/>
              <a:ext cx="1440160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endCxn id="98" idx="2"/>
            </p:cNvCxnSpPr>
            <p:nvPr/>
          </p:nvCxnSpPr>
          <p:spPr>
            <a:xfrm>
              <a:off x="2123728" y="2564904"/>
              <a:ext cx="201622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3" idx="0"/>
            </p:cNvCxnSpPr>
            <p:nvPr/>
          </p:nvCxnSpPr>
          <p:spPr>
            <a:xfrm>
              <a:off x="4211960" y="2636912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93" idx="7"/>
              <a:endCxn id="99" idx="4"/>
            </p:cNvCxnSpPr>
            <p:nvPr/>
          </p:nvCxnSpPr>
          <p:spPr>
            <a:xfrm>
              <a:off x="4262877" y="2615821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92" idx="7"/>
              <a:endCxn id="99" idx="3"/>
            </p:cNvCxnSpPr>
            <p:nvPr/>
          </p:nvCxnSpPr>
          <p:spPr>
            <a:xfrm>
              <a:off x="3542797" y="2615821"/>
              <a:ext cx="133832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99" idx="2"/>
            </p:cNvCxnSpPr>
            <p:nvPr/>
          </p:nvCxnSpPr>
          <p:spPr>
            <a:xfrm>
              <a:off x="2123728" y="2564904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831013" y="2372688"/>
            <a:ext cx="362941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fewer inputs than outputs,</a:t>
            </a:r>
          </a:p>
          <a:p>
            <a:pPr algn="ctr"/>
            <a:r>
              <a:rPr lang="en-US" sz="2400" dirty="0" smtClean="0"/>
              <a:t>so outputs must satisfy </a:t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1"/>
                </a:solidFill>
              </a:rPr>
              <a:t>linear constraint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18025" y="3573016"/>
            <a:ext cx="1841807" cy="400110"/>
            <a:chOff x="1218025" y="3573016"/>
            <a:chExt cx="1841807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1218025" y="3573016"/>
              <a:ext cx="401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y</a:t>
              </a:r>
              <a:r>
                <a:rPr lang="en-US" sz="2000" baseline="-25000" dirty="0" smtClean="0">
                  <a:latin typeface="Garamond"/>
                  <a:cs typeface="Garamond"/>
                </a:rPr>
                <a:t>1</a:t>
              </a:r>
              <a:endParaRPr lang="en-US" sz="2000" baseline="-25000" dirty="0">
                <a:latin typeface="Garamond"/>
                <a:cs typeface="Garamond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38105" y="3573016"/>
              <a:ext cx="401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y</a:t>
              </a:r>
              <a:r>
                <a:rPr lang="en-US" sz="2000" baseline="-25000" dirty="0" smtClean="0">
                  <a:latin typeface="Garamond"/>
                  <a:cs typeface="Garamond"/>
                </a:rPr>
                <a:t>2</a:t>
              </a:r>
              <a:endParaRPr lang="en-US" sz="2000" baseline="-25000" dirty="0">
                <a:latin typeface="Garamond"/>
                <a:cs typeface="Garamond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658185" y="3573016"/>
              <a:ext cx="401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y</a:t>
              </a:r>
              <a:r>
                <a:rPr lang="en-US" sz="2000" baseline="-25000" dirty="0" smtClean="0">
                  <a:latin typeface="Garamond"/>
                  <a:cs typeface="Garamond"/>
                </a:rPr>
                <a:t>3</a:t>
              </a:r>
              <a:endParaRPr lang="en-US" sz="2000" baseline="-25000" dirty="0">
                <a:latin typeface="Garamond"/>
                <a:cs typeface="Garamond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598547" y="354339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 +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 +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 = 0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580112" y="4407495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 +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 +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 = 0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0926" y="4149080"/>
            <a:ext cx="129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 New"/>
                <a:cs typeface="Courier New"/>
              </a:rPr>
              <a:t>Enc</a:t>
            </a:r>
            <a:r>
              <a:rPr lang="en-US" sz="2400" dirty="0" smtClean="0">
                <a:latin typeface="Courier New"/>
                <a:cs typeface="Courier New"/>
              </a:rPr>
              <a:t>(0)</a:t>
            </a:r>
            <a:endParaRPr lang="en-US" sz="2400" dirty="0">
              <a:latin typeface="Courier New"/>
              <a:cs typeface="Courier New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580112" y="5415607"/>
            <a:ext cx="206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 +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 +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 = 1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187624" y="5127575"/>
            <a:ext cx="3516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 New"/>
                <a:cs typeface="Courier New"/>
              </a:rPr>
              <a:t>Enc</a:t>
            </a:r>
            <a:r>
              <a:rPr lang="en-US" sz="2400" dirty="0" smtClean="0">
                <a:latin typeface="Courier New"/>
                <a:cs typeface="Courier New"/>
              </a:rPr>
              <a:t>(1)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NOT </a:t>
            </a:r>
            <a:r>
              <a:rPr lang="en-US" sz="2400" dirty="0" err="1" smtClean="0">
                <a:latin typeface="Courier New"/>
                <a:cs typeface="Courier New"/>
              </a:rPr>
              <a:t>Enc</a:t>
            </a:r>
            <a:r>
              <a:rPr lang="en-US" sz="2400" dirty="0" smtClean="0">
                <a:latin typeface="Courier New"/>
                <a:cs typeface="Courier New"/>
              </a:rPr>
              <a:t>(0)</a:t>
            </a:r>
            <a:endParaRPr lang="en-US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6717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18" grpId="0"/>
      <p:bldP spid="15" grpId="0"/>
      <p:bldP spid="119" grpId="0"/>
      <p:bldP spid="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2207" y="1052736"/>
            <a:ext cx="8538265" cy="3960440"/>
          </a:xfrm>
        </p:spPr>
        <p:txBody>
          <a:bodyPr/>
          <a:lstStyle/>
          <a:p>
            <a:r>
              <a:rPr lang="en-US" dirty="0" smtClean="0"/>
              <a:t>Eve cannot tell which is the right linear constraint to check because </a:t>
            </a:r>
            <a:r>
              <a:rPr lang="en-US" dirty="0" err="1" smtClean="0">
                <a:solidFill>
                  <a:srgbClr val="C66951"/>
                </a:solidFill>
              </a:rPr>
              <a:t>subgraph</a:t>
            </a:r>
            <a:r>
              <a:rPr lang="en-US" dirty="0" smtClean="0">
                <a:solidFill>
                  <a:srgbClr val="C66951"/>
                </a:solidFill>
              </a:rPr>
              <a:t> is hidden</a:t>
            </a:r>
          </a:p>
          <a:p>
            <a:endParaRPr lang="en-US" dirty="0">
              <a:solidFill>
                <a:srgbClr val="C66951"/>
              </a:solidFill>
            </a:endParaRPr>
          </a:p>
          <a:p>
            <a:endParaRPr lang="en-US" dirty="0" smtClean="0">
              <a:solidFill>
                <a:srgbClr val="C66951"/>
              </a:solidFill>
            </a:endParaRPr>
          </a:p>
          <a:p>
            <a:endParaRPr lang="en-US" dirty="0">
              <a:solidFill>
                <a:srgbClr val="C66951"/>
              </a:solidFill>
            </a:endParaRPr>
          </a:p>
          <a:p>
            <a:endParaRPr lang="en-US" dirty="0" smtClean="0">
              <a:solidFill>
                <a:srgbClr val="C66951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 smtClean="0"/>
              <a:t>argue</a:t>
            </a:r>
            <a:r>
              <a:rPr lang="en-US" dirty="0" smtClean="0">
                <a:solidFill>
                  <a:srgbClr val="C66951"/>
                </a:solidFill>
              </a:rPr>
              <a:t> </a:t>
            </a:r>
            <a:r>
              <a:rPr lang="en-US" dirty="0" smtClean="0"/>
              <a:t>security</a:t>
            </a:r>
            <a:r>
              <a:rPr lang="en-US" dirty="0" smtClean="0"/>
              <a:t>, we must make an </a:t>
            </a:r>
            <a:r>
              <a:rPr lang="en-US" dirty="0" smtClean="0">
                <a:solidFill>
                  <a:srgbClr val="C66951"/>
                </a:solidFill>
              </a:rPr>
              <a:t>assumption</a:t>
            </a:r>
            <a:r>
              <a:rPr lang="en-US" dirty="0" smtClean="0"/>
              <a:t>*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flipV="1">
            <a:off x="2580308" y="2518097"/>
            <a:ext cx="3744416" cy="1152128"/>
            <a:chOff x="3995936" y="2420888"/>
            <a:chExt cx="3744416" cy="1152128"/>
          </a:xfrm>
        </p:grpSpPr>
        <p:sp>
          <p:nvSpPr>
            <p:cNvPr id="5" name="Oval 4"/>
            <p:cNvSpPr/>
            <p:nvPr/>
          </p:nvSpPr>
          <p:spPr>
            <a:xfrm>
              <a:off x="471601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3609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5617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7625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959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160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43609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5617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5963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6" idx="2"/>
              <a:endCxn id="9" idx="5"/>
            </p:cNvCxnSpPr>
            <p:nvPr/>
          </p:nvCxnSpPr>
          <p:spPr>
            <a:xfrm flipH="1" flipV="1">
              <a:off x="4118861" y="2543813"/>
              <a:ext cx="131723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1"/>
            </p:cNvCxnSpPr>
            <p:nvPr/>
          </p:nvCxnSpPr>
          <p:spPr>
            <a:xfrm flipH="1" flipV="1">
              <a:off x="4067944" y="2585995"/>
              <a:ext cx="669163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7"/>
              <a:endCxn id="13" idx="4"/>
            </p:cNvCxnSpPr>
            <p:nvPr/>
          </p:nvCxnSpPr>
          <p:spPr>
            <a:xfrm flipV="1">
              <a:off x="627910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0"/>
            </p:cNvCxnSpPr>
            <p:nvPr/>
          </p:nvCxnSpPr>
          <p:spPr>
            <a:xfrm flipV="1">
              <a:off x="478802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0"/>
              <a:endCxn id="11" idx="4"/>
            </p:cNvCxnSpPr>
            <p:nvPr/>
          </p:nvCxnSpPr>
          <p:spPr>
            <a:xfrm flipV="1">
              <a:off x="550810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7" idx="0"/>
              <a:endCxn id="12" idx="4"/>
            </p:cNvCxnSpPr>
            <p:nvPr/>
          </p:nvCxnSpPr>
          <p:spPr>
            <a:xfrm flipV="1">
              <a:off x="6228184" y="2564904"/>
              <a:ext cx="0" cy="864096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7"/>
            </p:cNvCxnSpPr>
            <p:nvPr/>
          </p:nvCxnSpPr>
          <p:spPr>
            <a:xfrm flipV="1">
              <a:off x="5559021" y="2564904"/>
              <a:ext cx="618246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5" idx="6"/>
              <a:endCxn id="12" idx="2"/>
            </p:cNvCxnSpPr>
            <p:nvPr/>
          </p:nvCxnSpPr>
          <p:spPr>
            <a:xfrm flipV="1">
              <a:off x="4860032" y="2492896"/>
              <a:ext cx="129614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3"/>
              <a:endCxn id="13" idx="3"/>
            </p:cNvCxnSpPr>
            <p:nvPr/>
          </p:nvCxnSpPr>
          <p:spPr>
            <a:xfrm flipV="1">
              <a:off x="5457187" y="2543813"/>
              <a:ext cx="1440160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" idx="6"/>
              <a:endCxn id="13" idx="2"/>
            </p:cNvCxnSpPr>
            <p:nvPr/>
          </p:nvCxnSpPr>
          <p:spPr>
            <a:xfrm flipV="1">
              <a:off x="4860032" y="2492896"/>
              <a:ext cx="201622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0"/>
            </p:cNvCxnSpPr>
            <p:nvPr/>
          </p:nvCxnSpPr>
          <p:spPr>
            <a:xfrm flipV="1">
              <a:off x="694826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8" idx="7"/>
              <a:endCxn id="14" idx="4"/>
            </p:cNvCxnSpPr>
            <p:nvPr/>
          </p:nvCxnSpPr>
          <p:spPr>
            <a:xfrm flipV="1">
              <a:off x="699918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7"/>
              <a:endCxn id="14" idx="3"/>
            </p:cNvCxnSpPr>
            <p:nvPr/>
          </p:nvCxnSpPr>
          <p:spPr>
            <a:xfrm flipV="1">
              <a:off x="6279101" y="2543813"/>
              <a:ext cx="133832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5" idx="6"/>
              <a:endCxn id="14" idx="2"/>
            </p:cNvCxnSpPr>
            <p:nvPr/>
          </p:nvCxnSpPr>
          <p:spPr>
            <a:xfrm flipV="1">
              <a:off x="486003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496468" y="3666510"/>
            <a:ext cx="3923263" cy="338554"/>
            <a:chOff x="1659680" y="3573016"/>
            <a:chExt cx="3923263" cy="338554"/>
          </a:xfrm>
        </p:grpSpPr>
        <p:sp>
          <p:nvSpPr>
            <p:cNvPr id="30" name="TextBox 29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259632" y="5157192"/>
            <a:ext cx="6768752" cy="1008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Finding </a:t>
            </a:r>
            <a:r>
              <a:rPr lang="en-US" sz="2800" dirty="0" smtClean="0"/>
              <a:t>a hidden </a:t>
            </a:r>
            <a:r>
              <a:rPr lang="en-US" sz="2800" dirty="0" err="1"/>
              <a:t>subgraph</a:t>
            </a:r>
            <a:r>
              <a:rPr lang="en-US" sz="2800" dirty="0"/>
              <a:t> </a:t>
            </a:r>
            <a:r>
              <a:rPr lang="en-US" sz="2800" dirty="0" smtClean="0"/>
              <a:t>in a graph is </a:t>
            </a:r>
            <a:r>
              <a:rPr lang="en-US" sz="2800" dirty="0">
                <a:solidFill>
                  <a:schemeClr val="accent1"/>
                </a:solidFill>
              </a:rPr>
              <a:t>computationally </a:t>
            </a:r>
            <a:r>
              <a:rPr lang="en-US" sz="2800" dirty="0" smtClean="0">
                <a:solidFill>
                  <a:schemeClr val="accent1"/>
                </a:solidFill>
              </a:rPr>
              <a:t>hard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2207" y="1052736"/>
            <a:ext cx="8538265" cy="1008112"/>
          </a:xfrm>
        </p:spPr>
        <p:txBody>
          <a:bodyPr/>
          <a:lstStyle/>
          <a:p>
            <a:r>
              <a:rPr lang="en-US" dirty="0" smtClean="0"/>
              <a:t>This assumption is </a:t>
            </a:r>
            <a:r>
              <a:rPr lang="en-US" dirty="0" smtClean="0">
                <a:solidFill>
                  <a:schemeClr val="accent1"/>
                </a:solidFill>
              </a:rPr>
              <a:t>not enough </a:t>
            </a:r>
            <a:r>
              <a:rPr lang="en-US" dirty="0" smtClean="0"/>
              <a:t>as the message can be recovered by </a:t>
            </a:r>
            <a:r>
              <a:rPr lang="en-US" dirty="0" smtClean="0">
                <a:solidFill>
                  <a:srgbClr val="C66951"/>
                </a:solidFill>
              </a:rPr>
              <a:t>solving linear equations</a:t>
            </a:r>
            <a:endParaRPr lang="en-US" dirty="0">
              <a:solidFill>
                <a:srgbClr val="C6695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Insecurity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64961" y="3954542"/>
            <a:ext cx="3923263" cy="338554"/>
            <a:chOff x="1659680" y="3573016"/>
            <a:chExt cx="3923263" cy="338554"/>
          </a:xfrm>
        </p:grpSpPr>
        <p:sp>
          <p:nvSpPr>
            <p:cNvPr id="5" name="TextBox 4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2736969" y="2802557"/>
            <a:ext cx="3744416" cy="1152128"/>
            <a:chOff x="3995936" y="2420888"/>
            <a:chExt cx="3744416" cy="1152128"/>
          </a:xfrm>
        </p:grpSpPr>
        <p:sp>
          <p:nvSpPr>
            <p:cNvPr id="12" name="Oval 11"/>
            <p:cNvSpPr/>
            <p:nvPr/>
          </p:nvSpPr>
          <p:spPr>
            <a:xfrm>
              <a:off x="471601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43609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5617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7625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9959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160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15617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5963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13" idx="2"/>
              <a:endCxn id="16" idx="5"/>
            </p:cNvCxnSpPr>
            <p:nvPr/>
          </p:nvCxnSpPr>
          <p:spPr>
            <a:xfrm flipH="1" flipV="1">
              <a:off x="4118861" y="2543813"/>
              <a:ext cx="131723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2" idx="1"/>
            </p:cNvCxnSpPr>
            <p:nvPr/>
          </p:nvCxnSpPr>
          <p:spPr>
            <a:xfrm flipH="1" flipV="1">
              <a:off x="4067944" y="2585995"/>
              <a:ext cx="669163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7"/>
              <a:endCxn id="20" idx="4"/>
            </p:cNvCxnSpPr>
            <p:nvPr/>
          </p:nvCxnSpPr>
          <p:spPr>
            <a:xfrm flipV="1">
              <a:off x="627910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0"/>
            </p:cNvCxnSpPr>
            <p:nvPr/>
          </p:nvCxnSpPr>
          <p:spPr>
            <a:xfrm flipV="1">
              <a:off x="478802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0"/>
              <a:endCxn id="18" idx="4"/>
            </p:cNvCxnSpPr>
            <p:nvPr/>
          </p:nvCxnSpPr>
          <p:spPr>
            <a:xfrm flipV="1">
              <a:off x="550810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4" idx="0"/>
              <a:endCxn id="19" idx="4"/>
            </p:cNvCxnSpPr>
            <p:nvPr/>
          </p:nvCxnSpPr>
          <p:spPr>
            <a:xfrm flipV="1">
              <a:off x="6228184" y="2564904"/>
              <a:ext cx="0" cy="864096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7"/>
            </p:cNvCxnSpPr>
            <p:nvPr/>
          </p:nvCxnSpPr>
          <p:spPr>
            <a:xfrm flipV="1">
              <a:off x="5559021" y="2564904"/>
              <a:ext cx="618246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19" idx="2"/>
            </p:cNvCxnSpPr>
            <p:nvPr/>
          </p:nvCxnSpPr>
          <p:spPr>
            <a:xfrm flipV="1">
              <a:off x="4860032" y="2492896"/>
              <a:ext cx="129614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3" idx="3"/>
              <a:endCxn id="20" idx="3"/>
            </p:cNvCxnSpPr>
            <p:nvPr/>
          </p:nvCxnSpPr>
          <p:spPr>
            <a:xfrm flipV="1">
              <a:off x="5457187" y="2543813"/>
              <a:ext cx="1440160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2" idx="6"/>
              <a:endCxn id="20" idx="2"/>
            </p:cNvCxnSpPr>
            <p:nvPr/>
          </p:nvCxnSpPr>
          <p:spPr>
            <a:xfrm flipV="1">
              <a:off x="4860032" y="2492896"/>
              <a:ext cx="201622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0"/>
            </p:cNvCxnSpPr>
            <p:nvPr/>
          </p:nvCxnSpPr>
          <p:spPr>
            <a:xfrm flipV="1">
              <a:off x="694826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7"/>
              <a:endCxn id="21" idx="4"/>
            </p:cNvCxnSpPr>
            <p:nvPr/>
          </p:nvCxnSpPr>
          <p:spPr>
            <a:xfrm flipV="1">
              <a:off x="699918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4" idx="7"/>
              <a:endCxn id="21" idx="3"/>
            </p:cNvCxnSpPr>
            <p:nvPr/>
          </p:nvCxnSpPr>
          <p:spPr>
            <a:xfrm flipV="1">
              <a:off x="6279101" y="2543813"/>
              <a:ext cx="133832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2" idx="6"/>
              <a:endCxn id="21" idx="2"/>
            </p:cNvCxnSpPr>
            <p:nvPr/>
          </p:nvCxnSpPr>
          <p:spPr>
            <a:xfrm flipV="1">
              <a:off x="486003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369030" y="2389139"/>
            <a:ext cx="2521110" cy="370623"/>
            <a:chOff x="3369030" y="2389139"/>
            <a:chExt cx="2521110" cy="370623"/>
          </a:xfrm>
        </p:grpSpPr>
        <p:sp>
          <p:nvSpPr>
            <p:cNvPr id="36" name="TextBox 35"/>
            <p:cNvSpPr txBox="1"/>
            <p:nvPr/>
          </p:nvSpPr>
          <p:spPr>
            <a:xfrm>
              <a:off x="3369030" y="2390430"/>
              <a:ext cx="392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1</a:t>
              </a:r>
              <a:endParaRPr lang="en-US" baseline="-25000" dirty="0">
                <a:latin typeface="Garamond"/>
                <a:cs typeface="Garamond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78527" y="2389139"/>
              <a:ext cx="392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2</a:t>
              </a:r>
              <a:endParaRPr lang="en-US" baseline="-25000" dirty="0">
                <a:latin typeface="Garamond"/>
                <a:cs typeface="Garamond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88024" y="2390430"/>
              <a:ext cx="392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3</a:t>
              </a:r>
              <a:endParaRPr lang="en-US" baseline="-25000" dirty="0">
                <a:latin typeface="Garamond"/>
                <a:cs typeface="Garamond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97521" y="2389139"/>
              <a:ext cx="392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4</a:t>
              </a:r>
              <a:endParaRPr lang="en-US" baseline="-25000" dirty="0">
                <a:latin typeface="Garamond"/>
                <a:cs typeface="Garamond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198508" y="2420888"/>
            <a:ext cx="168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indeterminates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44271" y="4925238"/>
            <a:ext cx="2500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/>
                <a:cs typeface="Courier New"/>
              </a:rPr>
              <a:t>101001</a:t>
            </a:r>
            <a:r>
              <a:rPr lang="en-US" sz="2800" dirty="0" smtClean="0"/>
              <a:t> is an </a:t>
            </a:r>
          </a:p>
          <a:p>
            <a:r>
              <a:rPr lang="en-US" sz="2800" dirty="0" smtClean="0"/>
              <a:t>encryption of </a:t>
            </a:r>
            <a:r>
              <a:rPr lang="en-US" sz="2800" dirty="0" smtClean="0">
                <a:latin typeface="Courier New"/>
                <a:cs typeface="Courier New"/>
              </a:rPr>
              <a:t>0</a:t>
            </a:r>
            <a:endParaRPr lang="en-US" sz="28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932040" y="4591711"/>
            <a:ext cx="3621566" cy="1448741"/>
            <a:chOff x="4932040" y="4591711"/>
            <a:chExt cx="3621566" cy="1448741"/>
          </a:xfrm>
        </p:grpSpPr>
        <p:sp>
          <p:nvSpPr>
            <p:cNvPr id="43" name="TextBox 42"/>
            <p:cNvSpPr txBox="1"/>
            <p:nvPr/>
          </p:nvSpPr>
          <p:spPr>
            <a:xfrm>
              <a:off x="4941756" y="4591711"/>
              <a:ext cx="12355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1</a:t>
              </a:r>
              <a:r>
                <a:rPr lang="en-US" dirty="0" smtClean="0">
                  <a:latin typeface="Garamond"/>
                  <a:cs typeface="Garamond"/>
                </a:rPr>
                <a:t> + </a:t>
              </a:r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2</a:t>
              </a:r>
              <a:r>
                <a:rPr lang="en-US" dirty="0" smtClean="0">
                  <a:latin typeface="Garamond"/>
                  <a:cs typeface="Garamond"/>
                </a:rPr>
                <a:t> = 1</a:t>
              </a:r>
            </a:p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1</a:t>
              </a:r>
              <a:r>
                <a:rPr lang="en-US" dirty="0" smtClean="0">
                  <a:latin typeface="Garamond"/>
                  <a:cs typeface="Garamond"/>
                </a:rPr>
                <a:t> </a:t>
              </a:r>
              <a:r>
                <a:rPr lang="en-US" dirty="0">
                  <a:latin typeface="Garamond"/>
                  <a:cs typeface="Garamond"/>
                </a:rPr>
                <a:t>= </a:t>
              </a:r>
              <a:r>
                <a:rPr lang="en-US" dirty="0" smtClean="0">
                  <a:latin typeface="Garamond"/>
                  <a:cs typeface="Garamond"/>
                </a:rPr>
                <a:t>0</a:t>
              </a:r>
              <a:endParaRPr lang="en-US" dirty="0">
                <a:latin typeface="Garamond"/>
                <a:cs typeface="Garamond"/>
              </a:endParaRPr>
            </a:p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2</a:t>
              </a:r>
              <a:r>
                <a:rPr lang="en-US" dirty="0" smtClean="0">
                  <a:latin typeface="Garamond"/>
                  <a:cs typeface="Garamond"/>
                </a:rPr>
                <a:t> </a:t>
              </a:r>
              <a:r>
                <a:rPr lang="en-US" dirty="0">
                  <a:latin typeface="Garamond"/>
                  <a:cs typeface="Garamond"/>
                </a:rPr>
                <a:t>= 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7606" y="4591711"/>
              <a:ext cx="228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1</a:t>
              </a:r>
              <a:r>
                <a:rPr lang="en-US" dirty="0">
                  <a:latin typeface="Garamond"/>
                  <a:cs typeface="Garamond"/>
                </a:rPr>
                <a:t> + 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2</a:t>
              </a:r>
              <a:r>
                <a:rPr lang="en-US" dirty="0">
                  <a:latin typeface="Garamond"/>
                  <a:cs typeface="Garamond"/>
                </a:rPr>
                <a:t> </a:t>
              </a:r>
              <a:r>
                <a:rPr lang="en-US" dirty="0" smtClean="0">
                  <a:latin typeface="Garamond"/>
                  <a:cs typeface="Garamond"/>
                </a:rPr>
                <a:t>+ </a:t>
              </a:r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3</a:t>
              </a:r>
              <a:r>
                <a:rPr lang="en-US" dirty="0" smtClean="0">
                  <a:latin typeface="Garamond"/>
                  <a:cs typeface="Garamond"/>
                </a:rPr>
                <a:t> = 0</a:t>
              </a:r>
              <a:endParaRPr lang="en-US" dirty="0">
                <a:latin typeface="Garamond"/>
                <a:cs typeface="Garamond"/>
              </a:endParaRPr>
            </a:p>
            <a:p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1</a:t>
              </a:r>
              <a:r>
                <a:rPr lang="en-US" dirty="0">
                  <a:latin typeface="Garamond"/>
                  <a:cs typeface="Garamond"/>
                </a:rPr>
                <a:t> + 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2</a:t>
              </a:r>
              <a:r>
                <a:rPr lang="en-US" dirty="0">
                  <a:latin typeface="Garamond"/>
                  <a:cs typeface="Garamond"/>
                </a:rPr>
                <a:t> + 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3</a:t>
              </a:r>
              <a:r>
                <a:rPr lang="en-US" dirty="0">
                  <a:latin typeface="Garamond"/>
                  <a:cs typeface="Garamond"/>
                </a:rPr>
                <a:t> + </a:t>
              </a:r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4</a:t>
              </a:r>
              <a:r>
                <a:rPr lang="en-US" dirty="0" smtClean="0">
                  <a:latin typeface="Garamond"/>
                  <a:cs typeface="Garamond"/>
                </a:rPr>
                <a:t> = </a:t>
              </a:r>
              <a:r>
                <a:rPr lang="en-US" dirty="0">
                  <a:latin typeface="Garamond"/>
                  <a:cs typeface="Garamond"/>
                </a:rPr>
                <a:t>0</a:t>
              </a:r>
            </a:p>
            <a:p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1</a:t>
              </a:r>
              <a:r>
                <a:rPr lang="en-US" dirty="0">
                  <a:latin typeface="Garamond"/>
                  <a:cs typeface="Garamond"/>
                </a:rPr>
                <a:t> + </a:t>
              </a:r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3</a:t>
              </a:r>
              <a:r>
                <a:rPr lang="en-US" dirty="0" smtClean="0">
                  <a:latin typeface="Garamond"/>
                  <a:cs typeface="Garamond"/>
                </a:rPr>
                <a:t> </a:t>
              </a:r>
              <a:r>
                <a:rPr lang="en-US" dirty="0">
                  <a:latin typeface="Garamond"/>
                  <a:cs typeface="Garamond"/>
                </a:rPr>
                <a:t>+ </a:t>
              </a:r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4</a:t>
              </a:r>
              <a:r>
                <a:rPr lang="en-US" dirty="0" smtClean="0">
                  <a:latin typeface="Garamond"/>
                  <a:cs typeface="Garamond"/>
                </a:rPr>
                <a:t> </a:t>
              </a:r>
              <a:r>
                <a:rPr lang="en-US" dirty="0">
                  <a:latin typeface="Garamond"/>
                  <a:cs typeface="Garamond"/>
                </a:rPr>
                <a:t>= </a:t>
              </a:r>
              <a:r>
                <a:rPr lang="en-US" dirty="0" smtClean="0">
                  <a:latin typeface="Garamond"/>
                  <a:cs typeface="Garamond"/>
                </a:rPr>
                <a:t>1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32040" y="5517232"/>
              <a:ext cx="2418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has a solution.</a:t>
              </a:r>
              <a:endParaRPr lang="en-US" sz="2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45837" y="4996087"/>
            <a:ext cx="607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</a:rPr>
              <a:t> if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4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nip Single Corner Rectangle 138"/>
          <p:cNvSpPr/>
          <p:nvPr/>
        </p:nvSpPr>
        <p:spPr>
          <a:xfrm flipH="1">
            <a:off x="3923928" y="2204864"/>
            <a:ext cx="1908212" cy="1512168"/>
          </a:xfrm>
          <a:prstGeom prst="snip1Rect">
            <a:avLst>
              <a:gd name="adj" fmla="val 37402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ne-bit encryption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 flipV="1">
            <a:off x="4111248" y="2370509"/>
            <a:ext cx="3744416" cy="1152128"/>
            <a:chOff x="3995936" y="2420888"/>
            <a:chExt cx="3744416" cy="1152128"/>
          </a:xfrm>
        </p:grpSpPr>
        <p:sp>
          <p:nvSpPr>
            <p:cNvPr id="46" name="Oval 45"/>
            <p:cNvSpPr/>
            <p:nvPr/>
          </p:nvSpPr>
          <p:spPr>
            <a:xfrm>
              <a:off x="471601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43609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15617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87625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959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7160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43609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15617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5963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stCxn id="47" idx="2"/>
              <a:endCxn id="50" idx="5"/>
            </p:cNvCxnSpPr>
            <p:nvPr/>
          </p:nvCxnSpPr>
          <p:spPr>
            <a:xfrm flipH="1" flipV="1">
              <a:off x="4118861" y="2543813"/>
              <a:ext cx="131723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6" idx="1"/>
            </p:cNvCxnSpPr>
            <p:nvPr/>
          </p:nvCxnSpPr>
          <p:spPr>
            <a:xfrm flipH="1" flipV="1">
              <a:off x="4067944" y="2585995"/>
              <a:ext cx="669163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8" idx="7"/>
              <a:endCxn id="54" idx="4"/>
            </p:cNvCxnSpPr>
            <p:nvPr/>
          </p:nvCxnSpPr>
          <p:spPr>
            <a:xfrm flipV="1">
              <a:off x="627910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6" idx="0"/>
            </p:cNvCxnSpPr>
            <p:nvPr/>
          </p:nvCxnSpPr>
          <p:spPr>
            <a:xfrm flipV="1">
              <a:off x="478802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7" idx="0"/>
              <a:endCxn id="52" idx="4"/>
            </p:cNvCxnSpPr>
            <p:nvPr/>
          </p:nvCxnSpPr>
          <p:spPr>
            <a:xfrm flipV="1">
              <a:off x="550810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48" idx="0"/>
              <a:endCxn id="53" idx="4"/>
            </p:cNvCxnSpPr>
            <p:nvPr/>
          </p:nvCxnSpPr>
          <p:spPr>
            <a:xfrm flipV="1">
              <a:off x="6228184" y="2564904"/>
              <a:ext cx="0" cy="864096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7" idx="7"/>
            </p:cNvCxnSpPr>
            <p:nvPr/>
          </p:nvCxnSpPr>
          <p:spPr>
            <a:xfrm flipV="1">
              <a:off x="5559021" y="2564904"/>
              <a:ext cx="618246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6" idx="6"/>
              <a:endCxn id="53" idx="2"/>
            </p:cNvCxnSpPr>
            <p:nvPr/>
          </p:nvCxnSpPr>
          <p:spPr>
            <a:xfrm flipV="1">
              <a:off x="4860032" y="2492896"/>
              <a:ext cx="129614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47" idx="3"/>
              <a:endCxn id="54" idx="3"/>
            </p:cNvCxnSpPr>
            <p:nvPr/>
          </p:nvCxnSpPr>
          <p:spPr>
            <a:xfrm flipV="1">
              <a:off x="5457187" y="2543813"/>
              <a:ext cx="1440160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46" idx="6"/>
              <a:endCxn id="54" idx="2"/>
            </p:cNvCxnSpPr>
            <p:nvPr/>
          </p:nvCxnSpPr>
          <p:spPr>
            <a:xfrm flipV="1">
              <a:off x="4860032" y="2492896"/>
              <a:ext cx="201622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9" idx="0"/>
            </p:cNvCxnSpPr>
            <p:nvPr/>
          </p:nvCxnSpPr>
          <p:spPr>
            <a:xfrm flipV="1">
              <a:off x="694826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49" idx="7"/>
              <a:endCxn id="55" idx="4"/>
            </p:cNvCxnSpPr>
            <p:nvPr/>
          </p:nvCxnSpPr>
          <p:spPr>
            <a:xfrm flipV="1">
              <a:off x="699918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48" idx="7"/>
              <a:endCxn id="55" idx="3"/>
            </p:cNvCxnSpPr>
            <p:nvPr/>
          </p:nvCxnSpPr>
          <p:spPr>
            <a:xfrm flipV="1">
              <a:off x="6279101" y="2543813"/>
              <a:ext cx="133832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6" idx="6"/>
              <a:endCxn id="55" idx="2"/>
            </p:cNvCxnSpPr>
            <p:nvPr/>
          </p:nvCxnSpPr>
          <p:spPr>
            <a:xfrm flipV="1">
              <a:off x="486003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032311" y="1340768"/>
            <a:ext cx="27488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Alice encrypts: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869" y="13788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➋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043608" y="2492896"/>
            <a:ext cx="210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 encrypt </a:t>
            </a:r>
            <a:r>
              <a:rPr lang="en-US" sz="2800" dirty="0" smtClean="0">
                <a:latin typeface="Courier New"/>
                <a:cs typeface="Courier New"/>
              </a:rPr>
              <a:t>0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739555" y="2031534"/>
            <a:ext cx="2468037" cy="338554"/>
            <a:chOff x="3123373" y="2132856"/>
            <a:chExt cx="2468037" cy="338554"/>
          </a:xfrm>
        </p:grpSpPr>
        <p:sp>
          <p:nvSpPr>
            <p:cNvPr id="38" name="TextBox 37"/>
            <p:cNvSpPr txBox="1"/>
            <p:nvPr/>
          </p:nvSpPr>
          <p:spPr>
            <a:xfrm>
              <a:off x="312337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4345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6353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8361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64088" y="2615704"/>
            <a:ext cx="1390575" cy="523220"/>
          </a:xfrm>
          <a:prstGeom prst="rect">
            <a:avLst/>
          </a:prstGeom>
          <a:solidFill>
            <a:schemeClr val="bg2"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/>
                <a:cs typeface="Courier New"/>
              </a:rPr>
              <a:t>XOR</a:t>
            </a:r>
            <a:r>
              <a:rPr lang="en-US" sz="2800" b="1" dirty="0" smtClean="0">
                <a:latin typeface="Garamond"/>
                <a:cs typeface="Garamond"/>
              </a:rPr>
              <a:t> (</a:t>
            </a:r>
            <a:r>
              <a:rPr lang="en-US" sz="2800" b="1" dirty="0" smtClean="0">
                <a:latin typeface="Courier New"/>
                <a:cs typeface="Courier New"/>
              </a:rPr>
              <a:t>+</a:t>
            </a:r>
            <a:r>
              <a:rPr lang="en-US" sz="2800" b="1" dirty="0" smtClean="0">
                <a:latin typeface="Garamond"/>
                <a:cs typeface="Garamond"/>
              </a:rPr>
              <a:t>)</a:t>
            </a:r>
            <a:endParaRPr lang="en-US" sz="2800" b="1" dirty="0">
              <a:latin typeface="Garamond"/>
              <a:cs typeface="Garamond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026540" y="3553097"/>
            <a:ext cx="3923263" cy="338554"/>
            <a:chOff x="1659680" y="3573016"/>
            <a:chExt cx="3923263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395" y="3969247"/>
            <a:ext cx="558800" cy="29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923764"/>
            <a:ext cx="197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</a:t>
            </a:r>
            <a:r>
              <a:rPr lang="en-US" dirty="0" smtClean="0">
                <a:solidFill>
                  <a:srgbClr val="C66951"/>
                </a:solidFill>
              </a:rPr>
              <a:t>random noise</a:t>
            </a:r>
            <a:endParaRPr lang="en-US" dirty="0">
              <a:solidFill>
                <a:srgbClr val="C66951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022530" y="3933056"/>
            <a:ext cx="3923263" cy="338554"/>
            <a:chOff x="1659680" y="3573016"/>
            <a:chExt cx="3923263" cy="338554"/>
          </a:xfrm>
        </p:grpSpPr>
        <p:sp>
          <p:nvSpPr>
            <p:cNvPr id="125" name="TextBox 124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66951"/>
                  </a:solidFill>
                  <a:latin typeface="Courier New"/>
                  <a:cs typeface="Courier New"/>
                </a:rPr>
                <a:t>1</a:t>
              </a:r>
              <a:endParaRPr lang="en-US" sz="1600" dirty="0">
                <a:solidFill>
                  <a:srgbClr val="C6695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66951"/>
                  </a:solidFill>
                  <a:latin typeface="Courier New"/>
                  <a:cs typeface="Courier New"/>
                </a:rPr>
                <a:t>0</a:t>
              </a:r>
              <a:endParaRPr lang="en-US" sz="1600" dirty="0">
                <a:solidFill>
                  <a:srgbClr val="C66951"/>
                </a:solidFill>
                <a:latin typeface="Courier New"/>
                <a:cs typeface="Courier New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1017565" y="4869160"/>
            <a:ext cx="71773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If</a:t>
            </a:r>
            <a:r>
              <a:rPr lang="en-US" sz="3200" dirty="0" smtClean="0"/>
              <a:t> the noise stays </a:t>
            </a:r>
            <a:r>
              <a:rPr lang="en-US" sz="3200" dirty="0" smtClean="0">
                <a:solidFill>
                  <a:srgbClr val="C66951"/>
                </a:solidFill>
              </a:rPr>
              <a:t>outside</a:t>
            </a:r>
            <a:r>
              <a:rPr lang="en-US" sz="3200" dirty="0" smtClean="0"/>
              <a:t> the secret key,</a:t>
            </a:r>
          </a:p>
          <a:p>
            <a:pPr algn="ctr"/>
            <a:r>
              <a:rPr lang="en-US" sz="3200" dirty="0" smtClean="0"/>
              <a:t>decryption will still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863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36" grpId="0"/>
      <p:bldP spid="4" grpId="0" animBg="1"/>
      <p:bldP spid="5" grpId="0"/>
      <p:bldP spid="1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one-bit encryption?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8737" y="3018438"/>
            <a:ext cx="3923263" cy="338554"/>
            <a:chOff x="1659680" y="3573016"/>
            <a:chExt cx="3923263" cy="338554"/>
          </a:xfrm>
        </p:grpSpPr>
        <p:sp>
          <p:nvSpPr>
            <p:cNvPr id="5" name="TextBox 4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720745" y="1866453"/>
            <a:ext cx="3744416" cy="1152128"/>
            <a:chOff x="3995936" y="2420888"/>
            <a:chExt cx="3744416" cy="1152128"/>
          </a:xfrm>
        </p:grpSpPr>
        <p:sp>
          <p:nvSpPr>
            <p:cNvPr id="12" name="Oval 11"/>
            <p:cNvSpPr/>
            <p:nvPr/>
          </p:nvSpPr>
          <p:spPr>
            <a:xfrm>
              <a:off x="471601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43609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5617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76256" y="3429000"/>
              <a:ext cx="144016" cy="144016"/>
            </a:xfrm>
            <a:prstGeom prst="ellipse">
              <a:avLst/>
            </a:prstGeom>
            <a:solidFill>
              <a:srgbClr val="53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9959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1601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3609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15617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87625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596336" y="24208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13" idx="2"/>
              <a:endCxn id="16" idx="5"/>
            </p:cNvCxnSpPr>
            <p:nvPr/>
          </p:nvCxnSpPr>
          <p:spPr>
            <a:xfrm flipH="1" flipV="1">
              <a:off x="4118861" y="2543813"/>
              <a:ext cx="1317235" cy="957195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2" idx="1"/>
            </p:cNvCxnSpPr>
            <p:nvPr/>
          </p:nvCxnSpPr>
          <p:spPr>
            <a:xfrm flipH="1" flipV="1">
              <a:off x="4067944" y="2585995"/>
              <a:ext cx="669163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7"/>
              <a:endCxn id="20" idx="4"/>
            </p:cNvCxnSpPr>
            <p:nvPr/>
          </p:nvCxnSpPr>
          <p:spPr>
            <a:xfrm flipV="1">
              <a:off x="627910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0"/>
            </p:cNvCxnSpPr>
            <p:nvPr/>
          </p:nvCxnSpPr>
          <p:spPr>
            <a:xfrm flipV="1">
              <a:off x="478802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0"/>
              <a:endCxn id="18" idx="4"/>
            </p:cNvCxnSpPr>
            <p:nvPr/>
          </p:nvCxnSpPr>
          <p:spPr>
            <a:xfrm flipV="1">
              <a:off x="550810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4" idx="0"/>
              <a:endCxn id="19" idx="4"/>
            </p:cNvCxnSpPr>
            <p:nvPr/>
          </p:nvCxnSpPr>
          <p:spPr>
            <a:xfrm flipV="1">
              <a:off x="6228184" y="2564904"/>
              <a:ext cx="0" cy="864096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7"/>
            </p:cNvCxnSpPr>
            <p:nvPr/>
          </p:nvCxnSpPr>
          <p:spPr>
            <a:xfrm flipV="1">
              <a:off x="5559021" y="2564904"/>
              <a:ext cx="618246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19" idx="2"/>
            </p:cNvCxnSpPr>
            <p:nvPr/>
          </p:nvCxnSpPr>
          <p:spPr>
            <a:xfrm flipV="1">
              <a:off x="4860032" y="2492896"/>
              <a:ext cx="129614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3" idx="3"/>
              <a:endCxn id="20" idx="3"/>
            </p:cNvCxnSpPr>
            <p:nvPr/>
          </p:nvCxnSpPr>
          <p:spPr>
            <a:xfrm flipV="1">
              <a:off x="5457187" y="2543813"/>
              <a:ext cx="1440160" cy="1008112"/>
            </a:xfrm>
            <a:prstGeom prst="straightConnector1">
              <a:avLst/>
            </a:prstGeom>
            <a:ln>
              <a:solidFill>
                <a:srgbClr val="534949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2" idx="6"/>
              <a:endCxn id="20" idx="2"/>
            </p:cNvCxnSpPr>
            <p:nvPr/>
          </p:nvCxnSpPr>
          <p:spPr>
            <a:xfrm flipV="1">
              <a:off x="4860032" y="2492896"/>
              <a:ext cx="201622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0"/>
            </p:cNvCxnSpPr>
            <p:nvPr/>
          </p:nvCxnSpPr>
          <p:spPr>
            <a:xfrm flipV="1">
              <a:off x="6948264" y="2564904"/>
              <a:ext cx="0" cy="86409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7"/>
              <a:endCxn id="21" idx="4"/>
            </p:cNvCxnSpPr>
            <p:nvPr/>
          </p:nvCxnSpPr>
          <p:spPr>
            <a:xfrm flipV="1">
              <a:off x="6999181" y="2564904"/>
              <a:ext cx="669163" cy="88518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4" idx="7"/>
              <a:endCxn id="21" idx="3"/>
            </p:cNvCxnSpPr>
            <p:nvPr/>
          </p:nvCxnSpPr>
          <p:spPr>
            <a:xfrm flipV="1">
              <a:off x="6279101" y="2543813"/>
              <a:ext cx="1338326" cy="90627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2" idx="6"/>
              <a:endCxn id="21" idx="2"/>
            </p:cNvCxnSpPr>
            <p:nvPr/>
          </p:nvCxnSpPr>
          <p:spPr>
            <a:xfrm flipV="1">
              <a:off x="4860032" y="2492896"/>
              <a:ext cx="2736304" cy="1008112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352806" y="1453035"/>
            <a:ext cx="2521110" cy="370623"/>
            <a:chOff x="3369030" y="2389139"/>
            <a:chExt cx="2521110" cy="370623"/>
          </a:xfrm>
        </p:grpSpPr>
        <p:sp>
          <p:nvSpPr>
            <p:cNvPr id="36" name="TextBox 35"/>
            <p:cNvSpPr txBox="1"/>
            <p:nvPr/>
          </p:nvSpPr>
          <p:spPr>
            <a:xfrm>
              <a:off x="3369030" y="2390430"/>
              <a:ext cx="392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1</a:t>
              </a:r>
              <a:endParaRPr lang="en-US" baseline="-25000" dirty="0">
                <a:latin typeface="Garamond"/>
                <a:cs typeface="Garamond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78527" y="2389139"/>
              <a:ext cx="392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2</a:t>
              </a:r>
              <a:endParaRPr lang="en-US" baseline="-25000" dirty="0">
                <a:latin typeface="Garamond"/>
                <a:cs typeface="Garamond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88024" y="2390430"/>
              <a:ext cx="392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3</a:t>
              </a:r>
              <a:endParaRPr lang="en-US" baseline="-25000" dirty="0">
                <a:latin typeface="Garamond"/>
                <a:cs typeface="Garamond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97521" y="2389139"/>
              <a:ext cx="392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4</a:t>
              </a:r>
              <a:endParaRPr lang="en-US" baseline="-25000" dirty="0">
                <a:latin typeface="Garamond"/>
                <a:cs typeface="Garamond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04048" y="2217638"/>
            <a:ext cx="3611850" cy="923330"/>
            <a:chOff x="4941756" y="4591711"/>
            <a:chExt cx="3611850" cy="923330"/>
          </a:xfrm>
        </p:grpSpPr>
        <p:sp>
          <p:nvSpPr>
            <p:cNvPr id="43" name="TextBox 42"/>
            <p:cNvSpPr txBox="1"/>
            <p:nvPr/>
          </p:nvSpPr>
          <p:spPr>
            <a:xfrm>
              <a:off x="4941756" y="4591711"/>
              <a:ext cx="12355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1</a:t>
              </a:r>
              <a:r>
                <a:rPr lang="en-US" dirty="0" smtClean="0">
                  <a:latin typeface="Garamond"/>
                  <a:cs typeface="Garamond"/>
                </a:rPr>
                <a:t> + </a:t>
              </a:r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2</a:t>
              </a:r>
              <a:r>
                <a:rPr lang="en-US" dirty="0" smtClean="0">
                  <a:latin typeface="Garamond"/>
                  <a:cs typeface="Garamond"/>
                </a:rPr>
                <a:t> = 1</a:t>
              </a:r>
            </a:p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1</a:t>
              </a:r>
              <a:r>
                <a:rPr lang="en-US" dirty="0" smtClean="0">
                  <a:latin typeface="Garamond"/>
                  <a:cs typeface="Garamond"/>
                </a:rPr>
                <a:t> </a:t>
              </a:r>
              <a:r>
                <a:rPr lang="en-US" dirty="0">
                  <a:latin typeface="Garamond"/>
                  <a:cs typeface="Garamond"/>
                </a:rPr>
                <a:t>= </a:t>
              </a:r>
              <a:r>
                <a:rPr lang="en-US" dirty="0" smtClean="0">
                  <a:latin typeface="Garamond"/>
                  <a:cs typeface="Garamond"/>
                </a:rPr>
                <a:t>0</a:t>
              </a:r>
              <a:endParaRPr lang="en-US" dirty="0">
                <a:latin typeface="Garamond"/>
                <a:cs typeface="Garamond"/>
              </a:endParaRPr>
            </a:p>
            <a:p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2</a:t>
              </a:r>
              <a:r>
                <a:rPr lang="en-US" dirty="0" smtClean="0">
                  <a:latin typeface="Garamond"/>
                  <a:cs typeface="Garamond"/>
                </a:rPr>
                <a:t> </a:t>
              </a:r>
              <a:r>
                <a:rPr lang="en-US" dirty="0">
                  <a:latin typeface="Garamond"/>
                  <a:cs typeface="Garamond"/>
                </a:rPr>
                <a:t>= 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67606" y="4591711"/>
              <a:ext cx="228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1</a:t>
              </a:r>
              <a:r>
                <a:rPr lang="en-US" dirty="0">
                  <a:latin typeface="Garamond"/>
                  <a:cs typeface="Garamond"/>
                </a:rPr>
                <a:t> + 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2</a:t>
              </a:r>
              <a:r>
                <a:rPr lang="en-US" dirty="0">
                  <a:latin typeface="Garamond"/>
                  <a:cs typeface="Garamond"/>
                </a:rPr>
                <a:t> </a:t>
              </a:r>
              <a:r>
                <a:rPr lang="en-US" dirty="0" smtClean="0">
                  <a:latin typeface="Garamond"/>
                  <a:cs typeface="Garamond"/>
                </a:rPr>
                <a:t>+ </a:t>
              </a:r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3</a:t>
              </a:r>
              <a:r>
                <a:rPr lang="en-US" dirty="0" smtClean="0">
                  <a:latin typeface="Garamond"/>
                  <a:cs typeface="Garamond"/>
                </a:rPr>
                <a:t> = </a:t>
              </a:r>
              <a:r>
                <a:rPr lang="en-US" dirty="0" smtClean="0">
                  <a:solidFill>
                    <a:srgbClr val="C66951"/>
                  </a:solidFill>
                  <a:latin typeface="Garamond"/>
                  <a:cs typeface="Garamond"/>
                </a:rPr>
                <a:t>1</a:t>
              </a:r>
              <a:endParaRPr lang="en-US" dirty="0">
                <a:solidFill>
                  <a:srgbClr val="C66951"/>
                </a:solidFill>
                <a:latin typeface="Garamond"/>
                <a:cs typeface="Garamond"/>
              </a:endParaRPr>
            </a:p>
            <a:p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1</a:t>
              </a:r>
              <a:r>
                <a:rPr lang="en-US" dirty="0">
                  <a:latin typeface="Garamond"/>
                  <a:cs typeface="Garamond"/>
                </a:rPr>
                <a:t> + 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2</a:t>
              </a:r>
              <a:r>
                <a:rPr lang="en-US" dirty="0">
                  <a:latin typeface="Garamond"/>
                  <a:cs typeface="Garamond"/>
                </a:rPr>
                <a:t> + </a:t>
              </a:r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3</a:t>
              </a:r>
              <a:r>
                <a:rPr lang="en-US" dirty="0">
                  <a:latin typeface="Garamond"/>
                  <a:cs typeface="Garamond"/>
                </a:rPr>
                <a:t> + </a:t>
              </a:r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4</a:t>
              </a:r>
              <a:r>
                <a:rPr lang="en-US" dirty="0" smtClean="0">
                  <a:latin typeface="Garamond"/>
                  <a:cs typeface="Garamond"/>
                </a:rPr>
                <a:t> = </a:t>
              </a:r>
              <a:r>
                <a:rPr lang="en-US" dirty="0">
                  <a:latin typeface="Garamond"/>
                  <a:cs typeface="Garamond"/>
                </a:rPr>
                <a:t>0</a:t>
              </a:r>
            </a:p>
            <a:p>
              <a:r>
                <a:rPr lang="en-US" i="1" dirty="0">
                  <a:latin typeface="Garamond"/>
                  <a:cs typeface="Garamond"/>
                </a:rPr>
                <a:t>x</a:t>
              </a:r>
              <a:r>
                <a:rPr lang="en-US" baseline="-25000" dirty="0">
                  <a:latin typeface="Garamond"/>
                  <a:cs typeface="Garamond"/>
                </a:rPr>
                <a:t>1</a:t>
              </a:r>
              <a:r>
                <a:rPr lang="en-US" dirty="0">
                  <a:latin typeface="Garamond"/>
                  <a:cs typeface="Garamond"/>
                </a:rPr>
                <a:t> + </a:t>
              </a:r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3</a:t>
              </a:r>
              <a:r>
                <a:rPr lang="en-US" dirty="0" smtClean="0">
                  <a:latin typeface="Garamond"/>
                  <a:cs typeface="Garamond"/>
                </a:rPr>
                <a:t> </a:t>
              </a:r>
              <a:r>
                <a:rPr lang="en-US" dirty="0">
                  <a:latin typeface="Garamond"/>
                  <a:cs typeface="Garamond"/>
                </a:rPr>
                <a:t>+ </a:t>
              </a:r>
              <a:r>
                <a:rPr lang="en-US" i="1" dirty="0" smtClean="0">
                  <a:latin typeface="Garamond"/>
                  <a:cs typeface="Garamond"/>
                </a:rPr>
                <a:t>x</a:t>
              </a:r>
              <a:r>
                <a:rPr lang="en-US" baseline="-25000" dirty="0" smtClean="0">
                  <a:latin typeface="Garamond"/>
                  <a:cs typeface="Garamond"/>
                </a:rPr>
                <a:t>4</a:t>
              </a:r>
              <a:r>
                <a:rPr lang="en-US" dirty="0" smtClean="0">
                  <a:latin typeface="Garamond"/>
                  <a:cs typeface="Garamond"/>
                </a:rPr>
                <a:t> </a:t>
              </a:r>
              <a:r>
                <a:rPr lang="en-US" dirty="0">
                  <a:latin typeface="Garamond"/>
                  <a:cs typeface="Garamond"/>
                </a:rPr>
                <a:t>= </a:t>
              </a:r>
              <a:r>
                <a:rPr lang="en-US" dirty="0" smtClean="0">
                  <a:solidFill>
                    <a:srgbClr val="C66951"/>
                  </a:solidFill>
                  <a:latin typeface="Garamond"/>
                  <a:cs typeface="Garamond"/>
                </a:rPr>
                <a:t>1</a:t>
              </a:r>
              <a:endParaRPr lang="en-US" dirty="0">
                <a:solidFill>
                  <a:srgbClr val="C66951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8737" y="3356992"/>
            <a:ext cx="3923263" cy="338554"/>
            <a:chOff x="1659680" y="3573016"/>
            <a:chExt cx="3923263" cy="338554"/>
          </a:xfrm>
        </p:grpSpPr>
        <p:sp>
          <p:nvSpPr>
            <p:cNvPr id="50" name="TextBox 49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66951"/>
                  </a:solidFill>
                  <a:latin typeface="Courier New"/>
                  <a:cs typeface="Courier New"/>
                </a:rPr>
                <a:t>1</a:t>
              </a:r>
              <a:endParaRPr lang="en-US" sz="1600" dirty="0">
                <a:solidFill>
                  <a:srgbClr val="C6695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66951"/>
                  </a:solidFill>
                  <a:latin typeface="Courier New"/>
                  <a:cs typeface="Courier New"/>
                </a:rPr>
                <a:t>0</a:t>
              </a:r>
              <a:endParaRPr lang="en-US" sz="1600" dirty="0">
                <a:solidFill>
                  <a:srgbClr val="C66951"/>
                </a:solidFill>
                <a:latin typeface="Courier New"/>
                <a:cs typeface="Courier New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827584" y="4725144"/>
            <a:ext cx="7511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rgbClr val="C66951"/>
              </a:buClr>
              <a:buSzPct val="100000"/>
            </a:pPr>
            <a:r>
              <a:rPr lang="en-US" sz="2800" spc="50" dirty="0" smtClean="0">
                <a:solidFill>
                  <a:prstClr val="black"/>
                </a:solidFill>
              </a:rPr>
              <a:t>Now some equations are </a:t>
            </a:r>
            <a:r>
              <a:rPr lang="en-US" sz="2800" spc="50" dirty="0" smtClean="0">
                <a:solidFill>
                  <a:srgbClr val="C66951"/>
                </a:solidFill>
              </a:rPr>
              <a:t>incorrect</a:t>
            </a:r>
            <a:r>
              <a:rPr lang="en-US" sz="2800" spc="50" dirty="0" smtClean="0">
                <a:solidFill>
                  <a:prstClr val="black"/>
                </a:solidFill>
              </a:rPr>
              <a:t>, so they are unlikely to have a solution</a:t>
            </a:r>
            <a:endParaRPr lang="en-US" sz="2800" spc="50" dirty="0">
              <a:solidFill>
                <a:srgbClr val="C669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5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2207" y="2132856"/>
            <a:ext cx="8538265" cy="648072"/>
          </a:xfrm>
        </p:spPr>
        <p:txBody>
          <a:bodyPr/>
          <a:lstStyle/>
          <a:p>
            <a:r>
              <a:rPr lang="en-US" dirty="0" smtClean="0"/>
              <a:t>So we make </a:t>
            </a:r>
            <a:r>
              <a:rPr lang="en-US" dirty="0" smtClean="0">
                <a:solidFill>
                  <a:schemeClr val="accent1"/>
                </a:solidFill>
              </a:rPr>
              <a:t>plausible (studied) assumptions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public-key cryptography secure?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73720" y="2721011"/>
            <a:ext cx="2468037" cy="338554"/>
            <a:chOff x="3123373" y="2132856"/>
            <a:chExt cx="2468037" cy="338554"/>
          </a:xfrm>
        </p:grpSpPr>
        <p:sp>
          <p:nvSpPr>
            <p:cNvPr id="30" name="TextBox 29"/>
            <p:cNvSpPr txBox="1"/>
            <p:nvPr/>
          </p:nvSpPr>
          <p:spPr>
            <a:xfrm>
              <a:off x="312337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4345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353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8361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45413" y="3059986"/>
            <a:ext cx="3744416" cy="1152128"/>
            <a:chOff x="445413" y="3059986"/>
            <a:chExt cx="3744416" cy="1152128"/>
          </a:xfrm>
        </p:grpSpPr>
        <p:grpSp>
          <p:nvGrpSpPr>
            <p:cNvPr id="4" name="Group 3"/>
            <p:cNvGrpSpPr/>
            <p:nvPr/>
          </p:nvGrpSpPr>
          <p:grpSpPr>
            <a:xfrm flipV="1">
              <a:off x="445413" y="3059986"/>
              <a:ext cx="3744416" cy="1152128"/>
              <a:chOff x="3995936" y="2420888"/>
              <a:chExt cx="3744416" cy="115212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71601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43609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15617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7625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9593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1601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3609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15617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7625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59633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>
                <a:stCxn id="6" idx="2"/>
                <a:endCxn id="9" idx="5"/>
              </p:cNvCxnSpPr>
              <p:nvPr/>
            </p:nvCxnSpPr>
            <p:spPr>
              <a:xfrm flipH="1" flipV="1">
                <a:off x="4118861" y="2543813"/>
                <a:ext cx="1317235" cy="957195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5" idx="1"/>
              </p:cNvCxnSpPr>
              <p:nvPr/>
            </p:nvCxnSpPr>
            <p:spPr>
              <a:xfrm flipH="1" flipV="1">
                <a:off x="4067944" y="2585995"/>
                <a:ext cx="669163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7" idx="7"/>
                <a:endCxn id="13" idx="4"/>
              </p:cNvCxnSpPr>
              <p:nvPr/>
            </p:nvCxnSpPr>
            <p:spPr>
              <a:xfrm flipV="1">
                <a:off x="6279101" y="2564904"/>
                <a:ext cx="669163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5" idx="0"/>
              </p:cNvCxnSpPr>
              <p:nvPr/>
            </p:nvCxnSpPr>
            <p:spPr>
              <a:xfrm flipV="1">
                <a:off x="478802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6" idx="0"/>
                <a:endCxn id="11" idx="4"/>
              </p:cNvCxnSpPr>
              <p:nvPr/>
            </p:nvCxnSpPr>
            <p:spPr>
              <a:xfrm flipV="1">
                <a:off x="550810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7" idx="0"/>
                <a:endCxn id="12" idx="4"/>
              </p:cNvCxnSpPr>
              <p:nvPr/>
            </p:nvCxnSpPr>
            <p:spPr>
              <a:xfrm flipV="1">
                <a:off x="6228184" y="2564904"/>
                <a:ext cx="0" cy="864096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6" idx="7"/>
              </p:cNvCxnSpPr>
              <p:nvPr/>
            </p:nvCxnSpPr>
            <p:spPr>
              <a:xfrm flipV="1">
                <a:off x="5559021" y="2564904"/>
                <a:ext cx="618246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5" idx="6"/>
                <a:endCxn id="12" idx="2"/>
              </p:cNvCxnSpPr>
              <p:nvPr/>
            </p:nvCxnSpPr>
            <p:spPr>
              <a:xfrm flipV="1">
                <a:off x="4860032" y="2492896"/>
                <a:ext cx="129614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6" idx="3"/>
                <a:endCxn id="13" idx="3"/>
              </p:cNvCxnSpPr>
              <p:nvPr/>
            </p:nvCxnSpPr>
            <p:spPr>
              <a:xfrm flipV="1">
                <a:off x="5457187" y="2543813"/>
                <a:ext cx="1440160" cy="1008112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5" idx="6"/>
                <a:endCxn id="13" idx="2"/>
              </p:cNvCxnSpPr>
              <p:nvPr/>
            </p:nvCxnSpPr>
            <p:spPr>
              <a:xfrm flipV="1">
                <a:off x="4860032" y="2492896"/>
                <a:ext cx="201622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8" idx="0"/>
              </p:cNvCxnSpPr>
              <p:nvPr/>
            </p:nvCxnSpPr>
            <p:spPr>
              <a:xfrm flipV="1">
                <a:off x="694826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8" idx="7"/>
                <a:endCxn id="14" idx="4"/>
              </p:cNvCxnSpPr>
              <p:nvPr/>
            </p:nvCxnSpPr>
            <p:spPr>
              <a:xfrm flipV="1">
                <a:off x="6999181" y="2564904"/>
                <a:ext cx="669163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7" idx="7"/>
                <a:endCxn id="14" idx="3"/>
              </p:cNvCxnSpPr>
              <p:nvPr/>
            </p:nvCxnSpPr>
            <p:spPr>
              <a:xfrm flipV="1">
                <a:off x="6279101" y="2543813"/>
                <a:ext cx="1338326" cy="90627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5" idx="6"/>
                <a:endCxn id="14" idx="2"/>
              </p:cNvCxnSpPr>
              <p:nvPr/>
            </p:nvCxnSpPr>
            <p:spPr>
              <a:xfrm flipV="1">
                <a:off x="4860032" y="2492896"/>
                <a:ext cx="273630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698253" y="3305181"/>
              <a:ext cx="1390575" cy="523220"/>
            </a:xfrm>
            <a:prstGeom prst="rect">
              <a:avLst/>
            </a:prstGeom>
            <a:solidFill>
              <a:schemeClr val="bg2">
                <a:alpha val="31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ourier New"/>
                  <a:cs typeface="Courier New"/>
                </a:rPr>
                <a:t>XOR</a:t>
              </a:r>
              <a:r>
                <a:rPr lang="en-US" sz="2800" b="1" dirty="0" smtClean="0">
                  <a:latin typeface="Garamond"/>
                  <a:cs typeface="Garamond"/>
                </a:rPr>
                <a:t> (</a:t>
              </a:r>
              <a:r>
                <a:rPr lang="en-US" sz="2800" b="1" dirty="0" smtClean="0">
                  <a:latin typeface="Courier New"/>
                  <a:cs typeface="Courier New"/>
                </a:rPr>
                <a:t>+</a:t>
              </a:r>
              <a:r>
                <a:rPr lang="en-US" sz="2800" b="1" dirty="0" smtClean="0">
                  <a:latin typeface="Garamond"/>
                  <a:cs typeface="Garamond"/>
                </a:rPr>
                <a:t>)</a:t>
              </a:r>
              <a:endParaRPr lang="en-US" sz="2800" b="1" dirty="0">
                <a:latin typeface="Garamond"/>
                <a:cs typeface="Garamond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0705" y="4242574"/>
            <a:ext cx="3923263" cy="338554"/>
            <a:chOff x="1659680" y="3573016"/>
            <a:chExt cx="3923263" cy="338554"/>
          </a:xfrm>
        </p:grpSpPr>
        <p:sp>
          <p:nvSpPr>
            <p:cNvPr id="36" name="TextBox 35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538216" y="2730406"/>
            <a:ext cx="2468037" cy="338554"/>
            <a:chOff x="3123373" y="2132856"/>
            <a:chExt cx="2468037" cy="338554"/>
          </a:xfrm>
        </p:grpSpPr>
        <p:sp>
          <p:nvSpPr>
            <p:cNvPr id="68" name="TextBox 67"/>
            <p:cNvSpPr txBox="1"/>
            <p:nvPr/>
          </p:nvSpPr>
          <p:spPr>
            <a:xfrm>
              <a:off x="312337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4345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56353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83613" y="213285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909909" y="3069381"/>
            <a:ext cx="3744416" cy="1152128"/>
            <a:chOff x="4909909" y="3069381"/>
            <a:chExt cx="3744416" cy="1152128"/>
          </a:xfrm>
        </p:grpSpPr>
        <p:grpSp>
          <p:nvGrpSpPr>
            <p:cNvPr id="42" name="Group 41"/>
            <p:cNvGrpSpPr/>
            <p:nvPr/>
          </p:nvGrpSpPr>
          <p:grpSpPr>
            <a:xfrm flipV="1">
              <a:off x="4909909" y="3069381"/>
              <a:ext cx="3744416" cy="1152128"/>
              <a:chOff x="3995936" y="2420888"/>
              <a:chExt cx="3744416" cy="1152128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471601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43609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15617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876256" y="3429000"/>
                <a:ext cx="144016" cy="144016"/>
              </a:xfrm>
              <a:prstGeom prst="ellipse">
                <a:avLst/>
              </a:prstGeom>
              <a:solidFill>
                <a:srgbClr val="5349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99593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71601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43609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15617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87625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596336" y="2420888"/>
                <a:ext cx="144016" cy="14401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44" idx="2"/>
                <a:endCxn id="47" idx="5"/>
              </p:cNvCxnSpPr>
              <p:nvPr/>
            </p:nvCxnSpPr>
            <p:spPr>
              <a:xfrm flipH="1" flipV="1">
                <a:off x="4118861" y="2543813"/>
                <a:ext cx="1317235" cy="957195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43" idx="1"/>
              </p:cNvCxnSpPr>
              <p:nvPr/>
            </p:nvCxnSpPr>
            <p:spPr>
              <a:xfrm flipH="1" flipV="1">
                <a:off x="4067944" y="2585995"/>
                <a:ext cx="669163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45" idx="7"/>
                <a:endCxn id="51" idx="4"/>
              </p:cNvCxnSpPr>
              <p:nvPr/>
            </p:nvCxnSpPr>
            <p:spPr>
              <a:xfrm flipV="1">
                <a:off x="6279101" y="2564904"/>
                <a:ext cx="669163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43" idx="0"/>
              </p:cNvCxnSpPr>
              <p:nvPr/>
            </p:nvCxnSpPr>
            <p:spPr>
              <a:xfrm flipV="1">
                <a:off x="478802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44" idx="0"/>
                <a:endCxn id="49" idx="4"/>
              </p:cNvCxnSpPr>
              <p:nvPr/>
            </p:nvCxnSpPr>
            <p:spPr>
              <a:xfrm flipV="1">
                <a:off x="550810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45" idx="0"/>
                <a:endCxn id="50" idx="4"/>
              </p:cNvCxnSpPr>
              <p:nvPr/>
            </p:nvCxnSpPr>
            <p:spPr>
              <a:xfrm flipV="1">
                <a:off x="6228184" y="2564904"/>
                <a:ext cx="0" cy="864096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44" idx="7"/>
              </p:cNvCxnSpPr>
              <p:nvPr/>
            </p:nvCxnSpPr>
            <p:spPr>
              <a:xfrm flipV="1">
                <a:off x="5559021" y="2564904"/>
                <a:ext cx="618246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43" idx="6"/>
                <a:endCxn id="50" idx="2"/>
              </p:cNvCxnSpPr>
              <p:nvPr/>
            </p:nvCxnSpPr>
            <p:spPr>
              <a:xfrm flipV="1">
                <a:off x="4860032" y="2492896"/>
                <a:ext cx="129614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44" idx="3"/>
                <a:endCxn id="51" idx="3"/>
              </p:cNvCxnSpPr>
              <p:nvPr/>
            </p:nvCxnSpPr>
            <p:spPr>
              <a:xfrm flipV="1">
                <a:off x="5457187" y="2543813"/>
                <a:ext cx="1440160" cy="1008112"/>
              </a:xfrm>
              <a:prstGeom prst="straightConnector1">
                <a:avLst/>
              </a:prstGeom>
              <a:ln>
                <a:solidFill>
                  <a:srgbClr val="534949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43" idx="6"/>
                <a:endCxn id="51" idx="2"/>
              </p:cNvCxnSpPr>
              <p:nvPr/>
            </p:nvCxnSpPr>
            <p:spPr>
              <a:xfrm flipV="1">
                <a:off x="4860032" y="2492896"/>
                <a:ext cx="201622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46" idx="0"/>
              </p:cNvCxnSpPr>
              <p:nvPr/>
            </p:nvCxnSpPr>
            <p:spPr>
              <a:xfrm flipV="1">
                <a:off x="6948264" y="2564904"/>
                <a:ext cx="0" cy="86409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46" idx="7"/>
                <a:endCxn id="52" idx="4"/>
              </p:cNvCxnSpPr>
              <p:nvPr/>
            </p:nvCxnSpPr>
            <p:spPr>
              <a:xfrm flipV="1">
                <a:off x="6999181" y="2564904"/>
                <a:ext cx="669163" cy="885187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45" idx="7"/>
                <a:endCxn id="52" idx="3"/>
              </p:cNvCxnSpPr>
              <p:nvPr/>
            </p:nvCxnSpPr>
            <p:spPr>
              <a:xfrm flipV="1">
                <a:off x="6279101" y="2543813"/>
                <a:ext cx="1338326" cy="90627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43" idx="6"/>
                <a:endCxn id="52" idx="2"/>
              </p:cNvCxnSpPr>
              <p:nvPr/>
            </p:nvCxnSpPr>
            <p:spPr>
              <a:xfrm flipV="1">
                <a:off x="4860032" y="2492896"/>
                <a:ext cx="2736304" cy="100811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6156176" y="3314576"/>
              <a:ext cx="1390575" cy="523220"/>
            </a:xfrm>
            <a:prstGeom prst="rect">
              <a:avLst/>
            </a:prstGeom>
            <a:solidFill>
              <a:schemeClr val="bg2">
                <a:alpha val="31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ourier New"/>
                  <a:cs typeface="Courier New"/>
                </a:rPr>
                <a:t>XOR</a:t>
              </a:r>
              <a:r>
                <a:rPr lang="en-US" sz="2800" b="1" dirty="0">
                  <a:latin typeface="Garamond"/>
                  <a:cs typeface="Garamond"/>
                </a:rPr>
                <a:t> (</a:t>
              </a:r>
              <a:r>
                <a:rPr lang="en-US" sz="2800" b="1" dirty="0">
                  <a:latin typeface="Courier New"/>
                  <a:cs typeface="Courier New"/>
                </a:rPr>
                <a:t>+</a:t>
              </a:r>
              <a:r>
                <a:rPr lang="en-US" sz="2800" b="1" dirty="0">
                  <a:latin typeface="Garamond"/>
                  <a:cs typeface="Garamond"/>
                </a:rPr>
                <a:t>)</a:t>
              </a:r>
              <a:endParaRPr lang="en-US" sz="2800" b="1" dirty="0">
                <a:latin typeface="Courier New"/>
                <a:cs typeface="Courier New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25201" y="4242574"/>
            <a:ext cx="3923263" cy="338554"/>
            <a:chOff x="1659680" y="3573016"/>
            <a:chExt cx="3923263" cy="338554"/>
          </a:xfrm>
        </p:grpSpPr>
        <p:sp>
          <p:nvSpPr>
            <p:cNvPr id="74" name="TextBox 73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60705" y="4858897"/>
            <a:ext cx="3923263" cy="338554"/>
            <a:chOff x="1659680" y="3573016"/>
            <a:chExt cx="3923263" cy="338554"/>
          </a:xfrm>
        </p:grpSpPr>
        <p:sp>
          <p:nvSpPr>
            <p:cNvPr id="81" name="TextBox 80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66951"/>
                  </a:solidFill>
                  <a:latin typeface="Courier New"/>
                  <a:cs typeface="Courier New"/>
                </a:rPr>
                <a:t>1</a:t>
              </a:r>
              <a:endParaRPr lang="en-US" sz="1600" dirty="0">
                <a:solidFill>
                  <a:srgbClr val="C6695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825201" y="4869480"/>
            <a:ext cx="3923263" cy="338554"/>
            <a:chOff x="1659680" y="3573016"/>
            <a:chExt cx="3923263" cy="338554"/>
          </a:xfrm>
        </p:grpSpPr>
        <p:sp>
          <p:nvSpPr>
            <p:cNvPr id="88" name="TextBox 87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66951"/>
                  </a:solidFill>
                  <a:latin typeface="Courier New"/>
                  <a:cs typeface="Courier New"/>
                </a:rPr>
                <a:t>0</a:t>
              </a:r>
              <a:endParaRPr lang="en-US" sz="1600" dirty="0">
                <a:solidFill>
                  <a:srgbClr val="C6695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66951"/>
                  </a:solidFill>
                  <a:latin typeface="Courier New"/>
                  <a:cs typeface="Courier New"/>
                </a:rPr>
                <a:t>0</a:t>
              </a:r>
              <a:endParaRPr lang="en-US" sz="1600" dirty="0">
                <a:solidFill>
                  <a:srgbClr val="C66951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828283" y="4519703"/>
            <a:ext cx="3923263" cy="338554"/>
            <a:chOff x="1659680" y="3573016"/>
            <a:chExt cx="3923263" cy="338554"/>
          </a:xfrm>
        </p:grpSpPr>
        <p:sp>
          <p:nvSpPr>
            <p:cNvPr id="95" name="TextBox 94"/>
            <p:cNvSpPr txBox="1"/>
            <p:nvPr/>
          </p:nvSpPr>
          <p:spPr>
            <a:xfrm>
              <a:off x="1659680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39482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11490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3498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55506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0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75146" y="3573016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1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115616" y="5373216"/>
            <a:ext cx="146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Garamond"/>
                <a:cs typeface="Garamond"/>
              </a:rPr>
              <a:t>Enc</a:t>
            </a:r>
            <a:r>
              <a:rPr lang="en-US" sz="3600" dirty="0" smtClean="0">
                <a:latin typeface="Garamond"/>
                <a:cs typeface="Garamond"/>
              </a:rPr>
              <a:t>(</a:t>
            </a:r>
            <a:r>
              <a:rPr lang="en-US" sz="3600" dirty="0" smtClean="0">
                <a:latin typeface="Courier New"/>
                <a:cs typeface="Courier New"/>
              </a:rPr>
              <a:t>0</a:t>
            </a:r>
            <a:r>
              <a:rPr lang="en-US" sz="3600" dirty="0" smtClean="0">
                <a:latin typeface="Garamond"/>
                <a:cs typeface="Garamond"/>
              </a:rPr>
              <a:t>)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566701" y="5373216"/>
            <a:ext cx="146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Garamond"/>
                <a:cs typeface="Garamond"/>
              </a:rPr>
              <a:t>Enc</a:t>
            </a:r>
            <a:r>
              <a:rPr lang="en-US" sz="3600" dirty="0" smtClean="0">
                <a:latin typeface="Garamond"/>
                <a:cs typeface="Garamond"/>
              </a:rPr>
              <a:t>(</a:t>
            </a:r>
            <a:r>
              <a:rPr lang="en-US" sz="3600" dirty="0" smtClean="0">
                <a:latin typeface="Courier New"/>
                <a:cs typeface="Courier New"/>
              </a:rPr>
              <a:t>1</a:t>
            </a:r>
            <a:r>
              <a:rPr lang="en-US" sz="3600" dirty="0" smtClean="0">
                <a:latin typeface="Garamond"/>
                <a:cs typeface="Garamond"/>
              </a:rPr>
              <a:t>)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563485" y="5476902"/>
            <a:ext cx="3961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C66951"/>
                </a:solidFill>
              </a:rPr>
              <a:t>indistinguishable</a:t>
            </a:r>
            <a:r>
              <a:rPr lang="en-US" sz="2800" dirty="0" smtClean="0"/>
              <a:t> from</a:t>
            </a:r>
            <a:endParaRPr lang="en-US" sz="2800" dirty="0"/>
          </a:p>
        </p:txBody>
      </p:sp>
      <p:sp>
        <p:nvSpPr>
          <p:cNvPr id="109" name="Rectangle 108"/>
          <p:cNvSpPr/>
          <p:nvPr/>
        </p:nvSpPr>
        <p:spPr>
          <a:xfrm>
            <a:off x="323528" y="4365104"/>
            <a:ext cx="8518726" cy="49315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23528" y="2636912"/>
            <a:ext cx="8518726" cy="36004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092677" y="1198493"/>
            <a:ext cx="4711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 never now for sure!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494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8" grpId="0"/>
      <p:bldP spid="109" grpId="0" animBg="1"/>
      <p:bldP spid="110" grpId="0" animBg="1"/>
      <p:bldP spid="1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755576" y="2306548"/>
            <a:ext cx="360040" cy="906428"/>
            <a:chOff x="755576" y="2306548"/>
            <a:chExt cx="360040" cy="906428"/>
          </a:xfrm>
        </p:grpSpPr>
        <p:sp>
          <p:nvSpPr>
            <p:cNvPr id="4" name="Oval 3"/>
            <p:cNvSpPr/>
            <p:nvPr/>
          </p:nvSpPr>
          <p:spPr>
            <a:xfrm>
              <a:off x="786491" y="2306548"/>
              <a:ext cx="288032" cy="288032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755576" y="2450564"/>
              <a:ext cx="360040" cy="762412"/>
            </a:xfrm>
            <a:prstGeom prst="triangle">
              <a:avLst/>
            </a:prstGeom>
            <a:solidFill>
              <a:srgbClr val="C6695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506571" y="2306548"/>
            <a:ext cx="297248" cy="906428"/>
            <a:chOff x="1506571" y="2306548"/>
            <a:chExt cx="297248" cy="906428"/>
          </a:xfrm>
        </p:grpSpPr>
        <p:sp>
          <p:nvSpPr>
            <p:cNvPr id="6" name="Oval 5"/>
            <p:cNvSpPr/>
            <p:nvPr/>
          </p:nvSpPr>
          <p:spPr>
            <a:xfrm>
              <a:off x="1506571" y="2306548"/>
              <a:ext cx="288032" cy="288032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50587" y="2552248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507405" y="2882612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659805" y="2882612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927098" y="1556792"/>
            <a:ext cx="864096" cy="504056"/>
            <a:chOff x="4211960" y="4509120"/>
            <a:chExt cx="864096" cy="504056"/>
          </a:xfrm>
        </p:grpSpPr>
        <p:sp>
          <p:nvSpPr>
            <p:cNvPr id="28" name="Rectangle 27"/>
            <p:cNvSpPr/>
            <p:nvPr/>
          </p:nvSpPr>
          <p:spPr>
            <a:xfrm>
              <a:off x="4211960" y="4509120"/>
              <a:ext cx="864096" cy="50405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211960" y="4509120"/>
              <a:ext cx="432048" cy="216024"/>
            </a:xfrm>
            <a:prstGeom prst="line">
              <a:avLst/>
            </a:prstGeom>
            <a:ln>
              <a:solidFill>
                <a:srgbClr val="A6A6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644008" y="4509120"/>
              <a:ext cx="432048" cy="216024"/>
            </a:xfrm>
            <a:prstGeom prst="line">
              <a:avLst/>
            </a:prstGeom>
            <a:ln>
              <a:solidFill>
                <a:srgbClr val="A6A6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6732240" y="2589343"/>
            <a:ext cx="1224136" cy="1127689"/>
            <a:chOff x="6732240" y="2589343"/>
            <a:chExt cx="1224136" cy="1127689"/>
          </a:xfrm>
        </p:grpSpPr>
        <p:sp>
          <p:nvSpPr>
            <p:cNvPr id="22" name="Rectangle 21"/>
            <p:cNvSpPr/>
            <p:nvPr/>
          </p:nvSpPr>
          <p:spPr>
            <a:xfrm>
              <a:off x="6844507" y="2733359"/>
              <a:ext cx="1008112" cy="983673"/>
            </a:xfrm>
            <a:prstGeom prst="rect">
              <a:avLst/>
            </a:prstGeom>
            <a:noFill/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32240" y="2589343"/>
              <a:ext cx="1224136" cy="288032"/>
            </a:xfrm>
            <a:prstGeom prst="rect">
              <a:avLst/>
            </a:prstGeom>
            <a:solidFill>
              <a:schemeClr val="bg2"/>
            </a:solidFill>
            <a:ln w="38100" cmpd="sng">
              <a:solidFill>
                <a:srgbClr val="53494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987895" y="3321360"/>
              <a:ext cx="432048" cy="252028"/>
              <a:chOff x="4211960" y="4509120"/>
              <a:chExt cx="864096" cy="50405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211960" y="4509120"/>
                <a:ext cx="864096" cy="5040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4211960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4644008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7134738" y="3201411"/>
              <a:ext cx="432048" cy="252028"/>
              <a:chOff x="4211960" y="4509120"/>
              <a:chExt cx="864096" cy="50405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211960" y="4509120"/>
                <a:ext cx="864096" cy="5040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4211960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4644008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7287138" y="3057395"/>
              <a:ext cx="432048" cy="252028"/>
              <a:chOff x="4211960" y="4509120"/>
              <a:chExt cx="864096" cy="50405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211960" y="4509120"/>
                <a:ext cx="864096" cy="5040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4211960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644008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Straight Arrow Connector 56"/>
          <p:cNvCxnSpPr/>
          <p:nvPr/>
        </p:nvCxnSpPr>
        <p:spPr>
          <a:xfrm>
            <a:off x="7359146" y="2162532"/>
            <a:ext cx="0" cy="33036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186520" y="2287455"/>
            <a:ext cx="297248" cy="906428"/>
            <a:chOff x="2186520" y="2287455"/>
            <a:chExt cx="297248" cy="906428"/>
          </a:xfrm>
        </p:grpSpPr>
        <p:sp>
          <p:nvSpPr>
            <p:cNvPr id="62" name="Oval 61"/>
            <p:cNvSpPr/>
            <p:nvPr/>
          </p:nvSpPr>
          <p:spPr>
            <a:xfrm>
              <a:off x="2186520" y="2287455"/>
              <a:ext cx="288032" cy="288032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330536" y="2533155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1873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3397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131840" y="1412776"/>
            <a:ext cx="2952328" cy="2520280"/>
            <a:chOff x="3131840" y="1412776"/>
            <a:chExt cx="2952328" cy="2520280"/>
          </a:xfrm>
        </p:grpSpPr>
        <p:sp>
          <p:nvSpPr>
            <p:cNvPr id="26" name="Snip Single Corner Rectangle 25"/>
            <p:cNvSpPr/>
            <p:nvPr/>
          </p:nvSpPr>
          <p:spPr>
            <a:xfrm>
              <a:off x="4471721" y="2070973"/>
              <a:ext cx="1252407" cy="1397828"/>
            </a:xfrm>
            <a:prstGeom prst="snip1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19318" y="2246738"/>
              <a:ext cx="678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19318" y="2595413"/>
              <a:ext cx="571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Bob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19318" y="2956235"/>
              <a:ext cx="530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Eve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44008" y="2359005"/>
              <a:ext cx="14401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44008" y="2719045"/>
              <a:ext cx="14401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44008" y="3079085"/>
              <a:ext cx="14401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72000" y="293506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53227" y="223615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61417" y="258690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491880" y="1988840"/>
              <a:ext cx="576064" cy="1450285"/>
              <a:chOff x="3275856" y="2818988"/>
              <a:chExt cx="360040" cy="906428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306771" y="2818988"/>
                <a:ext cx="288032" cy="288032"/>
              </a:xfrm>
              <a:prstGeom prst="ellipse">
                <a:avLst/>
              </a:prstGeom>
              <a:solidFill>
                <a:srgbClr val="C6695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>
                <a:off x="3275856" y="2963004"/>
                <a:ext cx="360040" cy="762412"/>
              </a:xfrm>
              <a:prstGeom prst="triangle">
                <a:avLst/>
              </a:prstGeom>
              <a:solidFill>
                <a:srgbClr val="C6695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3131840" y="1412776"/>
              <a:ext cx="0" cy="252028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084168" y="1412776"/>
              <a:ext cx="0" cy="252028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Arc 68"/>
          <p:cNvSpPr/>
          <p:nvPr/>
        </p:nvSpPr>
        <p:spPr>
          <a:xfrm flipV="1">
            <a:off x="3131840" y="1016732"/>
            <a:ext cx="792088" cy="792088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 flipV="1">
            <a:off x="3851920" y="1010404"/>
            <a:ext cx="792088" cy="792088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/>
          <p:cNvSpPr/>
          <p:nvPr/>
        </p:nvSpPr>
        <p:spPr>
          <a:xfrm flipV="1">
            <a:off x="4572000" y="1008222"/>
            <a:ext cx="792088" cy="792088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flipV="1">
            <a:off x="5292080" y="1001894"/>
            <a:ext cx="792088" cy="792088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05" y="4463587"/>
            <a:ext cx="807091" cy="112992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522" y="4391579"/>
            <a:ext cx="858526" cy="12019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074" y="4391579"/>
            <a:ext cx="903711" cy="1201936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403648" y="5661248"/>
            <a:ext cx="106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24%</a:t>
            </a:r>
            <a:endParaRPr lang="en-US" sz="3600" dirty="0"/>
          </a:p>
        </p:txBody>
      </p:sp>
      <p:sp>
        <p:nvSpPr>
          <p:cNvPr id="77" name="TextBox 76"/>
          <p:cNvSpPr txBox="1"/>
          <p:nvPr/>
        </p:nvSpPr>
        <p:spPr>
          <a:xfrm>
            <a:off x="4006608" y="5661248"/>
            <a:ext cx="1082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11%</a:t>
            </a:r>
            <a:endParaRPr lang="en-US" sz="3600" dirty="0"/>
          </a:p>
        </p:txBody>
      </p:sp>
      <p:sp>
        <p:nvSpPr>
          <p:cNvPr id="78" name="TextBox 77"/>
          <p:cNvSpPr txBox="1"/>
          <p:nvPr/>
        </p:nvSpPr>
        <p:spPr>
          <a:xfrm>
            <a:off x="6442031" y="5661248"/>
            <a:ext cx="1082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35%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798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9207" y="1558533"/>
            <a:ext cx="6543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Elections should be </a:t>
            </a:r>
            <a:r>
              <a:rPr lang="en-US" sz="3600" dirty="0" smtClean="0">
                <a:solidFill>
                  <a:schemeClr val="accent1"/>
                </a:solidFill>
              </a:rPr>
              <a:t>free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chemeClr val="accent1"/>
                </a:solidFill>
              </a:rPr>
              <a:t>fair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70892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integrity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2656" y="2708920"/>
            <a:ext cx="53817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Every vote cast should be counted</a:t>
            </a:r>
          </a:p>
          <a:p>
            <a:r>
              <a:rPr lang="en-US" sz="2800" dirty="0" smtClean="0"/>
              <a:t>properly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862209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anonymity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2656" y="3862209"/>
            <a:ext cx="5002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People cannot find out who you </a:t>
            </a:r>
          </a:p>
          <a:p>
            <a:r>
              <a:rPr lang="en-US" sz="2800" dirty="0" smtClean="0"/>
              <a:t>voted for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5354052"/>
            <a:ext cx="288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… other features?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494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voting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475656" y="1556792"/>
            <a:ext cx="2088232" cy="158417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36773" y="1484784"/>
            <a:ext cx="250851" cy="664108"/>
            <a:chOff x="2140066" y="2200113"/>
            <a:chExt cx="375374" cy="993770"/>
          </a:xfrm>
        </p:grpSpPr>
        <p:sp>
          <p:nvSpPr>
            <p:cNvPr id="6" name="Oval 5"/>
            <p:cNvSpPr/>
            <p:nvPr/>
          </p:nvSpPr>
          <p:spPr>
            <a:xfrm>
              <a:off x="2140066" y="2200113"/>
              <a:ext cx="375374" cy="3753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30536" y="2533155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1873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3397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529061" y="2620876"/>
            <a:ext cx="250851" cy="664108"/>
            <a:chOff x="2140066" y="2200113"/>
            <a:chExt cx="375374" cy="993770"/>
          </a:xfrm>
        </p:grpSpPr>
        <p:sp>
          <p:nvSpPr>
            <p:cNvPr id="11" name="Oval 10"/>
            <p:cNvSpPr/>
            <p:nvPr/>
          </p:nvSpPr>
          <p:spPr>
            <a:xfrm>
              <a:off x="2140066" y="2200113"/>
              <a:ext cx="375374" cy="3753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330536" y="2533155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1873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397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136775" y="2617388"/>
            <a:ext cx="266873" cy="667596"/>
            <a:chOff x="739953" y="2234431"/>
            <a:chExt cx="391175" cy="978545"/>
          </a:xfrm>
        </p:grpSpPr>
        <p:sp>
          <p:nvSpPr>
            <p:cNvPr id="16" name="Oval 15"/>
            <p:cNvSpPr/>
            <p:nvPr/>
          </p:nvSpPr>
          <p:spPr>
            <a:xfrm>
              <a:off x="739953" y="2234431"/>
              <a:ext cx="391175" cy="3911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755576" y="2450564"/>
              <a:ext cx="360040" cy="762412"/>
            </a:xfrm>
            <a:prstGeom prst="triangle">
              <a:avLst/>
            </a:prstGeom>
            <a:solidFill>
              <a:srgbClr val="C6695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35696" y="908720"/>
            <a:ext cx="266873" cy="667596"/>
            <a:chOff x="739953" y="2234431"/>
            <a:chExt cx="391175" cy="978545"/>
          </a:xfrm>
        </p:grpSpPr>
        <p:sp>
          <p:nvSpPr>
            <p:cNvPr id="19" name="Oval 18"/>
            <p:cNvSpPr/>
            <p:nvPr/>
          </p:nvSpPr>
          <p:spPr>
            <a:xfrm>
              <a:off x="739953" y="2234431"/>
              <a:ext cx="391175" cy="3911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755576" y="2450564"/>
              <a:ext cx="360040" cy="762412"/>
            </a:xfrm>
            <a:prstGeom prst="triangle">
              <a:avLst/>
            </a:prstGeom>
            <a:solidFill>
              <a:srgbClr val="C6695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Arc 20"/>
          <p:cNvSpPr/>
          <p:nvPr/>
        </p:nvSpPr>
        <p:spPr>
          <a:xfrm flipV="1">
            <a:off x="1946282" y="1791890"/>
            <a:ext cx="318077" cy="318077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V="1">
            <a:off x="2235442" y="1789349"/>
            <a:ext cx="318077" cy="318077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2524603" y="1788473"/>
            <a:ext cx="318077" cy="318077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V="1">
            <a:off x="2813763" y="1785932"/>
            <a:ext cx="318077" cy="318077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131840" y="1947637"/>
            <a:ext cx="0" cy="79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58546" y="1948581"/>
            <a:ext cx="0" cy="79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07660" y="1999423"/>
            <a:ext cx="452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run elections </a:t>
            </a:r>
            <a:r>
              <a:rPr lang="en-US" sz="2800" dirty="0" smtClean="0">
                <a:solidFill>
                  <a:schemeClr val="accent1"/>
                </a:solidFill>
              </a:rPr>
              <a:t>online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211936" y="2267374"/>
            <a:ext cx="625333" cy="576064"/>
            <a:chOff x="6732240" y="2589343"/>
            <a:chExt cx="1224136" cy="1127689"/>
          </a:xfrm>
        </p:grpSpPr>
        <p:sp>
          <p:nvSpPr>
            <p:cNvPr id="33" name="Rectangle 32"/>
            <p:cNvSpPr/>
            <p:nvPr/>
          </p:nvSpPr>
          <p:spPr>
            <a:xfrm>
              <a:off x="6844507" y="2733359"/>
              <a:ext cx="1008112" cy="983673"/>
            </a:xfrm>
            <a:prstGeom prst="rect">
              <a:avLst/>
            </a:prstGeom>
            <a:noFill/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32240" y="2589343"/>
              <a:ext cx="1224136" cy="288032"/>
            </a:xfrm>
            <a:prstGeom prst="rect">
              <a:avLst/>
            </a:prstGeom>
            <a:solidFill>
              <a:schemeClr val="bg2"/>
            </a:solidFill>
            <a:ln w="38100" cmpd="sng">
              <a:solidFill>
                <a:srgbClr val="53494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987895" y="3321360"/>
              <a:ext cx="432048" cy="252028"/>
              <a:chOff x="4211960" y="4509120"/>
              <a:chExt cx="864096" cy="50405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211960" y="4509120"/>
                <a:ext cx="864096" cy="5040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4211960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644008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7134738" y="3201411"/>
              <a:ext cx="432048" cy="252028"/>
              <a:chOff x="4211960" y="4509120"/>
              <a:chExt cx="864096" cy="50405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211960" y="4509120"/>
                <a:ext cx="864096" cy="5040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4211960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4644008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7287138" y="3057395"/>
              <a:ext cx="432048" cy="252028"/>
              <a:chOff x="4211960" y="4509120"/>
              <a:chExt cx="864096" cy="50405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211960" y="4509120"/>
                <a:ext cx="864096" cy="5040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4211960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4644008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270215" y="4498995"/>
            <a:ext cx="576064" cy="1450285"/>
            <a:chOff x="1270215" y="4498995"/>
            <a:chExt cx="576064" cy="1450285"/>
          </a:xfrm>
        </p:grpSpPr>
        <p:sp>
          <p:nvSpPr>
            <p:cNvPr id="47" name="Oval 46"/>
            <p:cNvSpPr/>
            <p:nvPr/>
          </p:nvSpPr>
          <p:spPr>
            <a:xfrm>
              <a:off x="1319679" y="4498995"/>
              <a:ext cx="460851" cy="460851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1270215" y="4729421"/>
              <a:ext cx="576064" cy="1219859"/>
            </a:xfrm>
            <a:prstGeom prst="triangle">
              <a:avLst/>
            </a:prstGeom>
            <a:solidFill>
              <a:srgbClr val="C6695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53414" y="3625860"/>
            <a:ext cx="61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Solution using public key cryptography:</a:t>
            </a:r>
            <a:endParaRPr lang="en-US" sz="28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2422343" y="4551452"/>
            <a:ext cx="1252407" cy="1397828"/>
            <a:chOff x="4471721" y="2070973"/>
            <a:chExt cx="1252407" cy="1397828"/>
          </a:xfrm>
        </p:grpSpPr>
        <p:sp>
          <p:nvSpPr>
            <p:cNvPr id="51" name="Snip Single Corner Rectangle 50"/>
            <p:cNvSpPr/>
            <p:nvPr/>
          </p:nvSpPr>
          <p:spPr>
            <a:xfrm>
              <a:off x="4471721" y="2070973"/>
              <a:ext cx="1252407" cy="1397828"/>
            </a:xfrm>
            <a:prstGeom prst="snip1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19318" y="2246738"/>
              <a:ext cx="678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19318" y="2595413"/>
              <a:ext cx="571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Bob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19318" y="2956235"/>
              <a:ext cx="530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Eve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44008" y="2359005"/>
              <a:ext cx="14401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644008" y="2719045"/>
              <a:ext cx="14401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44008" y="3079085"/>
              <a:ext cx="14401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72000" y="293506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53227" y="223615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61417" y="258690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69309" y="4715852"/>
            <a:ext cx="1148430" cy="1089412"/>
            <a:chOff x="3458726" y="4715852"/>
            <a:chExt cx="1148430" cy="1089412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3458726" y="4941168"/>
              <a:ext cx="8252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3458726" y="5282115"/>
              <a:ext cx="8252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458726" y="5618916"/>
              <a:ext cx="8252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4283968" y="4715852"/>
              <a:ext cx="323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283968" y="5075892"/>
              <a:ext cx="323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0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83968" y="5435932"/>
              <a:ext cx="323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1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54591" y="4725144"/>
            <a:ext cx="2365681" cy="1049153"/>
            <a:chOff x="4644008" y="4725144"/>
            <a:chExt cx="2365681" cy="1049153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4644008" y="4941168"/>
              <a:ext cx="8252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644008" y="5282115"/>
              <a:ext cx="8252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4644008" y="5618916"/>
              <a:ext cx="8252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616964" y="4725144"/>
              <a:ext cx="1387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Garamond"/>
                  <a:cs typeface="Garamond"/>
                </a:rPr>
                <a:t>Enc</a:t>
              </a:r>
              <a:r>
                <a:rPr lang="en-US" i="1" baseline="-25000" dirty="0" err="1" smtClean="0">
                  <a:latin typeface="Garamond"/>
                  <a:cs typeface="Garamond"/>
                </a:rPr>
                <a:t>Public</a:t>
              </a:r>
              <a:r>
                <a:rPr lang="en-US" i="1" dirty="0" smtClean="0">
                  <a:latin typeface="Garamond"/>
                  <a:cs typeface="Garamond"/>
                </a:rPr>
                <a:t> </a:t>
              </a:r>
              <a:r>
                <a:rPr lang="en-US" i="1" baseline="-25000" dirty="0" smtClean="0">
                  <a:latin typeface="Garamond"/>
                  <a:cs typeface="Garamond"/>
                </a:rPr>
                <a:t>Key</a:t>
              </a:r>
              <a:r>
                <a:rPr lang="en-US" dirty="0" smtClean="0">
                  <a:latin typeface="Garamond"/>
                  <a:cs typeface="Garamond"/>
                </a:rPr>
                <a:t>(</a:t>
              </a:r>
              <a:r>
                <a:rPr lang="en-US" dirty="0" smtClean="0">
                  <a:latin typeface="Courier New"/>
                  <a:cs typeface="Courier New"/>
                </a:rPr>
                <a:t>0</a:t>
              </a:r>
              <a:r>
                <a:rPr lang="en-US" dirty="0" smtClean="0">
                  <a:latin typeface="Garamond"/>
                  <a:cs typeface="Garamond"/>
                </a:rPr>
                <a:t>)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622658" y="5075892"/>
              <a:ext cx="1387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Garamond"/>
                  <a:cs typeface="Garamond"/>
                </a:rPr>
                <a:t>Enc</a:t>
              </a:r>
              <a:r>
                <a:rPr lang="en-US" i="1" baseline="-25000" dirty="0" err="1" smtClean="0">
                  <a:latin typeface="Garamond"/>
                  <a:cs typeface="Garamond"/>
                </a:rPr>
                <a:t>Public</a:t>
              </a:r>
              <a:r>
                <a:rPr lang="en-US" i="1" dirty="0" smtClean="0">
                  <a:latin typeface="Garamond"/>
                  <a:cs typeface="Garamond"/>
                </a:rPr>
                <a:t> </a:t>
              </a:r>
              <a:r>
                <a:rPr lang="en-US" i="1" baseline="-25000" dirty="0" smtClean="0">
                  <a:latin typeface="Garamond"/>
                  <a:cs typeface="Garamond"/>
                </a:rPr>
                <a:t>Key</a:t>
              </a:r>
              <a:r>
                <a:rPr lang="en-US" dirty="0" smtClean="0">
                  <a:latin typeface="Garamond"/>
                  <a:cs typeface="Garamond"/>
                </a:rPr>
                <a:t>(</a:t>
              </a:r>
              <a:r>
                <a:rPr lang="en-US" dirty="0" smtClean="0">
                  <a:latin typeface="Courier New"/>
                  <a:cs typeface="Courier New"/>
                </a:rPr>
                <a:t>0</a:t>
              </a:r>
              <a:r>
                <a:rPr lang="en-US" dirty="0" smtClean="0">
                  <a:latin typeface="Garamond"/>
                  <a:cs typeface="Garamond"/>
                </a:rPr>
                <a:t>)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22444" y="5404965"/>
              <a:ext cx="1387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Garamond"/>
                  <a:cs typeface="Garamond"/>
                </a:rPr>
                <a:t>Enc</a:t>
              </a:r>
              <a:r>
                <a:rPr lang="en-US" i="1" baseline="-25000" dirty="0" err="1" smtClean="0">
                  <a:latin typeface="Garamond"/>
                  <a:cs typeface="Garamond"/>
                </a:rPr>
                <a:t>Public</a:t>
              </a:r>
              <a:r>
                <a:rPr lang="en-US" i="1" dirty="0" smtClean="0">
                  <a:latin typeface="Garamond"/>
                  <a:cs typeface="Garamond"/>
                </a:rPr>
                <a:t> </a:t>
              </a:r>
              <a:r>
                <a:rPr lang="en-US" i="1" baseline="-25000" dirty="0" smtClean="0">
                  <a:latin typeface="Garamond"/>
                  <a:cs typeface="Garamond"/>
                </a:rPr>
                <a:t>Key</a:t>
              </a:r>
              <a:r>
                <a:rPr lang="en-US" dirty="0" smtClean="0">
                  <a:latin typeface="Garamond"/>
                  <a:cs typeface="Garamond"/>
                </a:rPr>
                <a:t>(</a:t>
              </a:r>
              <a:r>
                <a:rPr lang="en-US" dirty="0" smtClean="0">
                  <a:latin typeface="Courier New"/>
                  <a:cs typeface="Courier New"/>
                </a:rPr>
                <a:t>1</a:t>
              </a:r>
              <a:r>
                <a:rPr lang="en-US" dirty="0" smtClean="0">
                  <a:latin typeface="Garamond"/>
                  <a:cs typeface="Garamond"/>
                </a:rPr>
                <a:t>)</a:t>
              </a:r>
              <a:endParaRPr lang="en-US" dirty="0">
                <a:latin typeface="Garamond"/>
                <a:cs typeface="Garamond"/>
              </a:endParaRPr>
            </a:p>
          </p:txBody>
        </p: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592" y="5153124"/>
            <a:ext cx="558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3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1312551" cy="172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802804"/>
            <a:ext cx="3175000" cy="2438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152953" y="2420888"/>
            <a:ext cx="328314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52953" y="1916832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Herculanum"/>
                <a:cs typeface="Herculanum"/>
              </a:rPr>
              <a:t>phhw</a:t>
            </a:r>
            <a:r>
              <a:rPr lang="en-US" dirty="0" smtClean="0">
                <a:latin typeface="Herculanum"/>
                <a:cs typeface="Herculanum"/>
              </a:rPr>
              <a:t> </a:t>
            </a:r>
            <a:r>
              <a:rPr lang="en-US" dirty="0" err="1" smtClean="0">
                <a:latin typeface="Herculanum"/>
                <a:cs typeface="Herculanum"/>
              </a:rPr>
              <a:t>ph</a:t>
            </a:r>
            <a:r>
              <a:rPr lang="en-US" dirty="0" smtClean="0">
                <a:latin typeface="Herculanum"/>
                <a:cs typeface="Herculanum"/>
              </a:rPr>
              <a:t> </a:t>
            </a:r>
            <a:r>
              <a:rPr lang="en-US" dirty="0" err="1" smtClean="0">
                <a:latin typeface="Herculanum"/>
                <a:cs typeface="Herculanum"/>
              </a:rPr>
              <a:t>dw</a:t>
            </a:r>
            <a:r>
              <a:rPr lang="en-US" dirty="0" smtClean="0">
                <a:latin typeface="Herculanum"/>
                <a:cs typeface="Herculanum"/>
              </a:rPr>
              <a:t> </a:t>
            </a:r>
            <a:r>
              <a:rPr lang="en-US" dirty="0" err="1" smtClean="0">
                <a:latin typeface="Herculanum"/>
                <a:cs typeface="Herculanum"/>
              </a:rPr>
              <a:t>wjh</a:t>
            </a:r>
            <a:r>
              <a:rPr lang="en-US" dirty="0" smtClean="0">
                <a:latin typeface="Herculanum"/>
                <a:cs typeface="Herculanum"/>
              </a:rPr>
              <a:t> </a:t>
            </a:r>
            <a:r>
              <a:rPr lang="en-US" dirty="0" err="1" smtClean="0">
                <a:latin typeface="Herculanum"/>
                <a:cs typeface="Herculanum"/>
              </a:rPr>
              <a:t>uxelfrq</a:t>
            </a:r>
            <a:endParaRPr lang="en-US" dirty="0">
              <a:latin typeface="Herculanum"/>
              <a:cs typeface="Herculanum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241204"/>
            <a:ext cx="1656184" cy="220982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5148064" y="3717031"/>
            <a:ext cx="3312368" cy="1872209"/>
          </a:xfrm>
          <a:prstGeom prst="cloudCallout">
            <a:avLst>
              <a:gd name="adj1" fmla="val -73324"/>
              <a:gd name="adj2" fmla="val -40981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andwriting - Dakota"/>
                <a:cs typeface="Handwriting - Dakota"/>
              </a:rPr>
              <a:t>I </a:t>
            </a:r>
            <a:r>
              <a:rPr lang="en-US" sz="2800" i="1" dirty="0" smtClean="0">
                <a:latin typeface="Handwriting - Dakota"/>
                <a:cs typeface="Handwriting - Dakota"/>
              </a:rPr>
              <a:t>know</a:t>
            </a:r>
            <a:r>
              <a:rPr lang="en-US" sz="2800" dirty="0" smtClean="0">
                <a:latin typeface="Handwriting - Dakota"/>
                <a:cs typeface="Handwriting - Dakota"/>
              </a:rPr>
              <a:t> what he is up to!</a:t>
            </a:r>
            <a:endParaRPr lang="en-US" sz="2800" dirty="0"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52651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13306" y="3645024"/>
            <a:ext cx="250851" cy="664108"/>
            <a:chOff x="2140066" y="2200113"/>
            <a:chExt cx="375374" cy="993770"/>
          </a:xfrm>
        </p:grpSpPr>
        <p:sp>
          <p:nvSpPr>
            <p:cNvPr id="5" name="Oval 4"/>
            <p:cNvSpPr/>
            <p:nvPr/>
          </p:nvSpPr>
          <p:spPr>
            <a:xfrm>
              <a:off x="2140066" y="2200113"/>
              <a:ext cx="375374" cy="3753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330536" y="2533155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1873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397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17001" y="1844824"/>
            <a:ext cx="5409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i="1" dirty="0" smtClean="0">
                <a:latin typeface="Garamond"/>
                <a:cs typeface="Garamond"/>
              </a:rPr>
              <a:t>Public Key</a:t>
            </a:r>
            <a:r>
              <a:rPr lang="en-US" sz="2800" dirty="0" smtClean="0">
                <a:cs typeface="Garamond"/>
              </a:rPr>
              <a:t> is known to everyone</a:t>
            </a:r>
            <a:endParaRPr lang="en-US" sz="2800" dirty="0"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908" y="1268760"/>
            <a:ext cx="215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assumptions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401724"/>
            <a:ext cx="56284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i="1" dirty="0" smtClean="0">
                <a:latin typeface="Garamond"/>
                <a:cs typeface="Garamond"/>
              </a:rPr>
              <a:t>Secret Key</a:t>
            </a:r>
            <a:r>
              <a:rPr lang="en-US" sz="2800" dirty="0" smtClean="0">
                <a:cs typeface="Garamond"/>
              </a:rPr>
              <a:t> is kept secret </a:t>
            </a:r>
            <a:br>
              <a:rPr lang="en-US" sz="2800" dirty="0" smtClean="0">
                <a:cs typeface="Garamond"/>
              </a:rPr>
            </a:br>
            <a:r>
              <a:rPr lang="en-US" sz="2400" dirty="0" smtClean="0">
                <a:cs typeface="Garamond"/>
              </a:rPr>
              <a:t>(by the trustworthy electoral commission)</a:t>
            </a:r>
            <a:endParaRPr lang="en-US" sz="2400" dirty="0">
              <a:cs typeface="Garamon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23491" y="3622815"/>
            <a:ext cx="266873" cy="667596"/>
            <a:chOff x="739953" y="2234431"/>
            <a:chExt cx="391175" cy="978545"/>
          </a:xfrm>
        </p:grpSpPr>
        <p:sp>
          <p:nvSpPr>
            <p:cNvPr id="17" name="Oval 16"/>
            <p:cNvSpPr/>
            <p:nvPr/>
          </p:nvSpPr>
          <p:spPr>
            <a:xfrm>
              <a:off x="739953" y="2234431"/>
              <a:ext cx="391175" cy="3911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755576" y="2450564"/>
              <a:ext cx="360040" cy="762412"/>
            </a:xfrm>
            <a:prstGeom prst="triangle">
              <a:avLst/>
            </a:prstGeom>
            <a:solidFill>
              <a:srgbClr val="C6695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13108" y="3622815"/>
            <a:ext cx="250851" cy="664108"/>
            <a:chOff x="2140066" y="2200113"/>
            <a:chExt cx="375374" cy="993770"/>
          </a:xfrm>
        </p:grpSpPr>
        <p:sp>
          <p:nvSpPr>
            <p:cNvPr id="21" name="Oval 20"/>
            <p:cNvSpPr/>
            <p:nvPr/>
          </p:nvSpPr>
          <p:spPr>
            <a:xfrm>
              <a:off x="2140066" y="2200113"/>
              <a:ext cx="375374" cy="3753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330536" y="2533155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1873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3397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771800" y="4540087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77494" y="4953042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7280" y="5363924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7427" y="4540087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3121" y="4953042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52907" y="5363924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7627" y="4540087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3321" y="4953042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3107" y="5363924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59632" y="406778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66951"/>
                </a:solidFill>
              </a:rPr>
              <a:t>votes for</a:t>
            </a:r>
            <a:endParaRPr lang="en-US" dirty="0">
              <a:solidFill>
                <a:srgbClr val="C6695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9632" y="4581128"/>
            <a:ext cx="67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59632" y="4972135"/>
            <a:ext cx="57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59632" y="5363924"/>
            <a:ext cx="5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084693" y="3613523"/>
            <a:ext cx="6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66951"/>
                </a:solidFill>
              </a:rPr>
              <a:t>voter</a:t>
            </a:r>
            <a:endParaRPr lang="en-US" dirty="0">
              <a:solidFill>
                <a:srgbClr val="C6695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331640" y="3770268"/>
            <a:ext cx="1440160" cy="516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63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13306" y="1196752"/>
            <a:ext cx="250851" cy="664108"/>
            <a:chOff x="2140066" y="2200113"/>
            <a:chExt cx="375374" cy="993770"/>
          </a:xfrm>
        </p:grpSpPr>
        <p:sp>
          <p:nvSpPr>
            <p:cNvPr id="5" name="Oval 4"/>
            <p:cNvSpPr/>
            <p:nvPr/>
          </p:nvSpPr>
          <p:spPr>
            <a:xfrm>
              <a:off x="2140066" y="2200113"/>
              <a:ext cx="375374" cy="3753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330536" y="2533155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1873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397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123491" y="1174543"/>
            <a:ext cx="266873" cy="667596"/>
            <a:chOff x="739953" y="2234431"/>
            <a:chExt cx="391175" cy="978545"/>
          </a:xfrm>
        </p:grpSpPr>
        <p:sp>
          <p:nvSpPr>
            <p:cNvPr id="10" name="Oval 9"/>
            <p:cNvSpPr/>
            <p:nvPr/>
          </p:nvSpPr>
          <p:spPr>
            <a:xfrm>
              <a:off x="739953" y="2234431"/>
              <a:ext cx="391175" cy="3911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755576" y="2450564"/>
              <a:ext cx="360040" cy="762412"/>
            </a:xfrm>
            <a:prstGeom prst="triangle">
              <a:avLst/>
            </a:prstGeom>
            <a:solidFill>
              <a:srgbClr val="C6695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13108" y="1174543"/>
            <a:ext cx="250851" cy="664108"/>
            <a:chOff x="2140066" y="2200113"/>
            <a:chExt cx="375374" cy="993770"/>
          </a:xfrm>
        </p:grpSpPr>
        <p:sp>
          <p:nvSpPr>
            <p:cNvPr id="13" name="Oval 12"/>
            <p:cNvSpPr/>
            <p:nvPr/>
          </p:nvSpPr>
          <p:spPr>
            <a:xfrm>
              <a:off x="2140066" y="2200113"/>
              <a:ext cx="375374" cy="3753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330536" y="2533155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1873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97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771800" y="2091815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7494" y="2514062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7280" y="2946110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7427" y="2091815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3121" y="2514062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2907" y="2946110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7627" y="2091815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3321" y="2514062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3107" y="2946110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161950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66951"/>
                </a:solidFill>
              </a:rPr>
              <a:t>votes for</a:t>
            </a:r>
            <a:endParaRPr lang="en-US" dirty="0">
              <a:solidFill>
                <a:srgbClr val="C6695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9632" y="2132856"/>
            <a:ext cx="67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59632" y="2533155"/>
            <a:ext cx="57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59632" y="2946110"/>
            <a:ext cx="5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84693" y="1165251"/>
            <a:ext cx="6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66951"/>
                </a:solidFill>
              </a:rPr>
              <a:t>voter</a:t>
            </a:r>
            <a:endParaRPr lang="en-US" dirty="0">
              <a:solidFill>
                <a:srgbClr val="C6695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331640" y="1321996"/>
            <a:ext cx="1440160" cy="516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71800" y="4972135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77494" y="5385090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77280" y="5817138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7427" y="4972135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53121" y="5385090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52907" y="5817138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7627" y="4972135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3321" y="5385090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53107" y="5817138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9632" y="5013176"/>
            <a:ext cx="67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59632" y="5404183"/>
            <a:ext cx="57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59632" y="5817138"/>
            <a:ext cx="5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444243" y="3699029"/>
            <a:ext cx="6080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If </a:t>
            </a:r>
            <a:r>
              <a:rPr lang="en-US" sz="2800" dirty="0" err="1" smtClean="0">
                <a:latin typeface="Garamond"/>
                <a:cs typeface="Garamond"/>
              </a:rPr>
              <a:t>Enc</a:t>
            </a:r>
            <a:r>
              <a:rPr lang="en-US" sz="2800" dirty="0" smtClean="0"/>
              <a:t> is secure, this collection of votes </a:t>
            </a:r>
          </a:p>
          <a:p>
            <a:pPr algn="ctr"/>
            <a:r>
              <a:rPr lang="en-US" sz="2800" dirty="0" smtClean="0"/>
              <a:t>looks </a:t>
            </a:r>
            <a:r>
              <a:rPr lang="en-US" sz="2800" dirty="0" smtClean="0">
                <a:solidFill>
                  <a:srgbClr val="C66951"/>
                </a:solidFill>
              </a:rPr>
              <a:t>indistinguishable</a:t>
            </a:r>
            <a:r>
              <a:rPr lang="en-US" sz="2800" dirty="0" smtClean="0"/>
              <a:t> from e.g.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88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446751" y="2564904"/>
            <a:ext cx="3608596" cy="2294964"/>
            <a:chOff x="3446751" y="2564904"/>
            <a:chExt cx="3608596" cy="2294964"/>
          </a:xfrm>
        </p:grpSpPr>
        <p:cxnSp>
          <p:nvCxnSpPr>
            <p:cNvPr id="32" name="Straight Arrow Connector 31"/>
            <p:cNvCxnSpPr>
              <a:endCxn id="30" idx="0"/>
            </p:cNvCxnSpPr>
            <p:nvPr/>
          </p:nvCxnSpPr>
          <p:spPr>
            <a:xfrm>
              <a:off x="3446751" y="2564904"/>
              <a:ext cx="3608596" cy="2294964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8" idx="0"/>
            </p:cNvCxnSpPr>
            <p:nvPr/>
          </p:nvCxnSpPr>
          <p:spPr>
            <a:xfrm flipH="1">
              <a:off x="3479520" y="2564904"/>
              <a:ext cx="1812560" cy="2294964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5220072" y="2564904"/>
              <a:ext cx="1812560" cy="2294964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votes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13306" y="1196752"/>
            <a:ext cx="250851" cy="664108"/>
            <a:chOff x="2140066" y="2200113"/>
            <a:chExt cx="375374" cy="993770"/>
          </a:xfrm>
        </p:grpSpPr>
        <p:sp>
          <p:nvSpPr>
            <p:cNvPr id="9" name="Oval 8"/>
            <p:cNvSpPr/>
            <p:nvPr/>
          </p:nvSpPr>
          <p:spPr>
            <a:xfrm>
              <a:off x="2140066" y="2200113"/>
              <a:ext cx="375374" cy="3753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330536" y="2533155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1873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397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123491" y="1174543"/>
            <a:ext cx="266873" cy="667596"/>
            <a:chOff x="739953" y="2234431"/>
            <a:chExt cx="391175" cy="978545"/>
          </a:xfrm>
        </p:grpSpPr>
        <p:sp>
          <p:nvSpPr>
            <p:cNvPr id="14" name="Oval 13"/>
            <p:cNvSpPr/>
            <p:nvPr/>
          </p:nvSpPr>
          <p:spPr>
            <a:xfrm>
              <a:off x="739953" y="2234431"/>
              <a:ext cx="391175" cy="3911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55576" y="2450564"/>
              <a:ext cx="360040" cy="762412"/>
            </a:xfrm>
            <a:prstGeom prst="triangle">
              <a:avLst/>
            </a:prstGeom>
            <a:solidFill>
              <a:srgbClr val="C6695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13108" y="1174543"/>
            <a:ext cx="250851" cy="664108"/>
            <a:chOff x="2140066" y="2200113"/>
            <a:chExt cx="375374" cy="993770"/>
          </a:xfrm>
        </p:grpSpPr>
        <p:sp>
          <p:nvSpPr>
            <p:cNvPr id="17" name="Oval 16"/>
            <p:cNvSpPr/>
            <p:nvPr/>
          </p:nvSpPr>
          <p:spPr>
            <a:xfrm>
              <a:off x="2140066" y="2200113"/>
              <a:ext cx="375374" cy="3753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330536" y="2533155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1873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397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777494" y="2060848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3121" y="2060848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3321" y="2060848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592" y="2079941"/>
            <a:ext cx="14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votes for Bob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7059" y="3122965"/>
            <a:ext cx="8014484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If we reveal the </a:t>
            </a:r>
            <a:r>
              <a:rPr lang="en-US" sz="2800" dirty="0" smtClean="0">
                <a:solidFill>
                  <a:srgbClr val="C66951"/>
                </a:solidFill>
              </a:rPr>
              <a:t>individual votes </a:t>
            </a:r>
            <a:r>
              <a:rPr lang="en-US" sz="2800" dirty="0" smtClean="0"/>
              <a:t>to the commission,</a:t>
            </a:r>
          </a:p>
          <a:p>
            <a:pPr algn="ctr"/>
            <a:r>
              <a:rPr lang="en-US" sz="2800" dirty="0" smtClean="0"/>
              <a:t>anonymity will be violated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476783" y="5445224"/>
            <a:ext cx="389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solution 1: </a:t>
            </a:r>
            <a:r>
              <a:rPr lang="en-US" sz="2800" dirty="0" err="1" smtClean="0">
                <a:solidFill>
                  <a:srgbClr val="C66951"/>
                </a:solidFill>
              </a:rPr>
              <a:t>mixnet</a:t>
            </a:r>
            <a:endParaRPr lang="en-US" sz="2800" dirty="0" smtClean="0">
              <a:solidFill>
                <a:srgbClr val="C66951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randomly</a:t>
            </a:r>
            <a:r>
              <a:rPr lang="en-US" sz="2400" dirty="0" smtClean="0">
                <a:solidFill>
                  <a:srgbClr val="C66951"/>
                </a:solidFill>
              </a:rPr>
              <a:t> permute</a:t>
            </a:r>
            <a:r>
              <a:rPr lang="en-US" sz="2400" dirty="0" smtClean="0">
                <a:solidFill>
                  <a:srgbClr val="000000"/>
                </a:solidFill>
              </a:rPr>
              <a:t> the votes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99592" y="4859868"/>
            <a:ext cx="6849270" cy="410373"/>
            <a:chOff x="899592" y="4859868"/>
            <a:chExt cx="6849270" cy="410373"/>
          </a:xfrm>
        </p:grpSpPr>
        <p:sp>
          <p:nvSpPr>
            <p:cNvPr id="28" name="TextBox 27"/>
            <p:cNvSpPr txBox="1"/>
            <p:nvPr/>
          </p:nvSpPr>
          <p:spPr>
            <a:xfrm>
              <a:off x="2786004" y="4859868"/>
              <a:ext cx="1387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Garamond"/>
                  <a:cs typeface="Garamond"/>
                </a:rPr>
                <a:t>Enc</a:t>
              </a:r>
              <a:r>
                <a:rPr lang="en-US" i="1" baseline="-25000" dirty="0" err="1" smtClean="0">
                  <a:latin typeface="Garamond"/>
                  <a:cs typeface="Garamond"/>
                </a:rPr>
                <a:t>Public</a:t>
              </a:r>
              <a:r>
                <a:rPr lang="en-US" i="1" dirty="0" smtClean="0">
                  <a:latin typeface="Garamond"/>
                  <a:cs typeface="Garamond"/>
                </a:rPr>
                <a:t> </a:t>
              </a:r>
              <a:r>
                <a:rPr lang="en-US" i="1" baseline="-25000" dirty="0" smtClean="0">
                  <a:latin typeface="Garamond"/>
                  <a:cs typeface="Garamond"/>
                </a:rPr>
                <a:t>Key</a:t>
              </a:r>
              <a:r>
                <a:rPr lang="en-US" dirty="0" smtClean="0">
                  <a:latin typeface="Garamond"/>
                  <a:cs typeface="Garamond"/>
                </a:rPr>
                <a:t>(</a:t>
              </a:r>
              <a:r>
                <a:rPr lang="en-US" dirty="0" smtClean="0">
                  <a:latin typeface="Courier New"/>
                  <a:cs typeface="Courier New"/>
                </a:rPr>
                <a:t>0</a:t>
              </a:r>
              <a:r>
                <a:rPr lang="en-US" dirty="0" smtClean="0">
                  <a:latin typeface="Garamond"/>
                  <a:cs typeface="Garamond"/>
                </a:rPr>
                <a:t>)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61631" y="4859868"/>
              <a:ext cx="1387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Garamond"/>
                  <a:cs typeface="Garamond"/>
                </a:rPr>
                <a:t>Enc</a:t>
              </a:r>
              <a:r>
                <a:rPr lang="en-US" i="1" baseline="-25000" dirty="0" err="1" smtClean="0">
                  <a:latin typeface="Garamond"/>
                  <a:cs typeface="Garamond"/>
                </a:rPr>
                <a:t>Public</a:t>
              </a:r>
              <a:r>
                <a:rPr lang="en-US" i="1" dirty="0" smtClean="0">
                  <a:latin typeface="Garamond"/>
                  <a:cs typeface="Garamond"/>
                </a:rPr>
                <a:t> </a:t>
              </a:r>
              <a:r>
                <a:rPr lang="en-US" i="1" baseline="-25000" dirty="0" smtClean="0">
                  <a:latin typeface="Garamond"/>
                  <a:cs typeface="Garamond"/>
                </a:rPr>
                <a:t>Key</a:t>
              </a:r>
              <a:r>
                <a:rPr lang="en-US" dirty="0" smtClean="0">
                  <a:latin typeface="Garamond"/>
                  <a:cs typeface="Garamond"/>
                </a:rPr>
                <a:t>(</a:t>
              </a:r>
              <a:r>
                <a:rPr lang="en-US" dirty="0" smtClean="0">
                  <a:latin typeface="Courier New"/>
                  <a:cs typeface="Courier New"/>
                </a:rPr>
                <a:t>1</a:t>
              </a:r>
              <a:r>
                <a:rPr lang="en-US" dirty="0" smtClean="0">
                  <a:latin typeface="Garamond"/>
                  <a:cs typeface="Garamond"/>
                </a:rPr>
                <a:t>)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61831" y="4859868"/>
              <a:ext cx="1387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Garamond"/>
                  <a:cs typeface="Garamond"/>
                </a:rPr>
                <a:t>Enc</a:t>
              </a:r>
              <a:r>
                <a:rPr lang="en-US" i="1" baseline="-25000" dirty="0" err="1" smtClean="0">
                  <a:latin typeface="Garamond"/>
                  <a:cs typeface="Garamond"/>
                </a:rPr>
                <a:t>Public</a:t>
              </a:r>
              <a:r>
                <a:rPr lang="en-US" i="1" dirty="0" smtClean="0">
                  <a:latin typeface="Garamond"/>
                  <a:cs typeface="Garamond"/>
                </a:rPr>
                <a:t> </a:t>
              </a:r>
              <a:r>
                <a:rPr lang="en-US" i="1" baseline="-25000" dirty="0" smtClean="0">
                  <a:latin typeface="Garamond"/>
                  <a:cs typeface="Garamond"/>
                </a:rPr>
                <a:t>Key</a:t>
              </a:r>
              <a:r>
                <a:rPr lang="en-US" dirty="0" smtClean="0">
                  <a:latin typeface="Garamond"/>
                  <a:cs typeface="Garamond"/>
                </a:rPr>
                <a:t>(</a:t>
              </a:r>
              <a:r>
                <a:rPr lang="en-US" dirty="0" smtClean="0">
                  <a:latin typeface="Courier New"/>
                  <a:cs typeface="Courier New"/>
                </a:rPr>
                <a:t>1</a:t>
              </a:r>
              <a:r>
                <a:rPr lang="en-US" dirty="0" smtClean="0">
                  <a:latin typeface="Garamond"/>
                  <a:cs typeface="Garamond"/>
                </a:rPr>
                <a:t>)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99592" y="4900909"/>
              <a:ext cx="1486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votes for Bob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091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ontent Placeholder 57"/>
          <p:cNvSpPr>
            <a:spLocks noGrp="1"/>
          </p:cNvSpPr>
          <p:nvPr>
            <p:ph sz="half" idx="1"/>
          </p:nvPr>
        </p:nvSpPr>
        <p:spPr>
          <a:xfrm>
            <a:off x="282207" y="3933056"/>
            <a:ext cx="8538265" cy="2448272"/>
          </a:xfrm>
        </p:spPr>
        <p:txBody>
          <a:bodyPr/>
          <a:lstStyle/>
          <a:p>
            <a:r>
              <a:rPr lang="en-US" dirty="0" smtClean="0"/>
              <a:t>The encryption we described is additively </a:t>
            </a:r>
            <a:r>
              <a:rPr lang="en-US" dirty="0" err="1" smtClean="0"/>
              <a:t>homomorphic</a:t>
            </a:r>
            <a:r>
              <a:rPr lang="en-US" dirty="0" smtClean="0"/>
              <a:t>* mod 2 </a:t>
            </a:r>
            <a:r>
              <a:rPr lang="en-US" dirty="0" smtClean="0">
                <a:solidFill>
                  <a:schemeClr val="accent1"/>
                </a:solidFill>
              </a:rPr>
              <a:t>(homework)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If we work with larger numbers instead of bits, we can make it additively </a:t>
            </a:r>
            <a:r>
              <a:rPr lang="en-US" dirty="0" err="1" smtClean="0"/>
              <a:t>homomorphic</a:t>
            </a:r>
            <a:r>
              <a:rPr lang="en-US" dirty="0" smtClean="0"/>
              <a:t> over integers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the votes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0700" y="2996952"/>
            <a:ext cx="729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solution 2: </a:t>
            </a:r>
            <a:r>
              <a:rPr lang="en-US" sz="2800" dirty="0" smtClean="0">
                <a:solidFill>
                  <a:srgbClr val="C66951"/>
                </a:solidFill>
              </a:rPr>
              <a:t>additively </a:t>
            </a:r>
            <a:r>
              <a:rPr lang="en-US" sz="2800" dirty="0" err="1" smtClean="0">
                <a:solidFill>
                  <a:srgbClr val="C66951"/>
                </a:solidFill>
              </a:rPr>
              <a:t>homomorphic</a:t>
            </a:r>
            <a:r>
              <a:rPr lang="en-US" sz="2800" dirty="0" smtClean="0">
                <a:solidFill>
                  <a:srgbClr val="C66951"/>
                </a:solidFill>
              </a:rPr>
              <a:t> encryption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C6695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76872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5219" y="2276872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5419" y="2276872"/>
            <a:ext cx="138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Enc</a:t>
            </a:r>
            <a:r>
              <a:rPr lang="en-US" i="1" baseline="-25000" dirty="0" err="1" smtClean="0">
                <a:latin typeface="Garamond"/>
                <a:cs typeface="Garamond"/>
              </a:rPr>
              <a:t>Public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i="1" baseline="-25000" dirty="0" smtClean="0">
                <a:latin typeface="Garamond"/>
                <a:cs typeface="Garamond"/>
              </a:rPr>
              <a:t>Key</a:t>
            </a:r>
            <a:r>
              <a:rPr lang="en-US" dirty="0" smtClean="0">
                <a:latin typeface="Garamond"/>
                <a:cs typeface="Garamond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1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dirty="0">
              <a:latin typeface="Garamond"/>
              <a:cs typeface="Garamond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7411" y="1540756"/>
            <a:ext cx="250851" cy="664108"/>
            <a:chOff x="2140066" y="2200113"/>
            <a:chExt cx="375374" cy="993770"/>
          </a:xfrm>
        </p:grpSpPr>
        <p:sp>
          <p:nvSpPr>
            <p:cNvPr id="9" name="Oval 8"/>
            <p:cNvSpPr/>
            <p:nvPr/>
          </p:nvSpPr>
          <p:spPr>
            <a:xfrm>
              <a:off x="2140066" y="2200113"/>
              <a:ext cx="375374" cy="3753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330536" y="2533155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1873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397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07596" y="1518547"/>
            <a:ext cx="266873" cy="667596"/>
            <a:chOff x="739953" y="2234431"/>
            <a:chExt cx="391175" cy="978545"/>
          </a:xfrm>
        </p:grpSpPr>
        <p:sp>
          <p:nvSpPr>
            <p:cNvPr id="14" name="Oval 13"/>
            <p:cNvSpPr/>
            <p:nvPr/>
          </p:nvSpPr>
          <p:spPr>
            <a:xfrm>
              <a:off x="739953" y="2234431"/>
              <a:ext cx="391175" cy="3911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55576" y="2450564"/>
              <a:ext cx="360040" cy="762412"/>
            </a:xfrm>
            <a:prstGeom prst="triangle">
              <a:avLst/>
            </a:prstGeom>
            <a:solidFill>
              <a:srgbClr val="C6695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97213" y="1518547"/>
            <a:ext cx="250851" cy="664108"/>
            <a:chOff x="2140066" y="2200113"/>
            <a:chExt cx="375374" cy="993770"/>
          </a:xfrm>
        </p:grpSpPr>
        <p:sp>
          <p:nvSpPr>
            <p:cNvPr id="17" name="Oval 16"/>
            <p:cNvSpPr/>
            <p:nvPr/>
          </p:nvSpPr>
          <p:spPr>
            <a:xfrm>
              <a:off x="2140066" y="2200113"/>
              <a:ext cx="375374" cy="375374"/>
            </a:xfrm>
            <a:prstGeom prst="ellipse">
              <a:avLst/>
            </a:prstGeom>
            <a:solidFill>
              <a:srgbClr val="C669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330536" y="2533155"/>
              <a:ext cx="0" cy="36004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1873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39754" y="2863519"/>
              <a:ext cx="144014" cy="33036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278327" y="2276872"/>
            <a:ext cx="6478818" cy="389716"/>
            <a:chOff x="2278327" y="2276872"/>
            <a:chExt cx="6478818" cy="389716"/>
          </a:xfrm>
        </p:grpSpPr>
        <p:sp>
          <p:nvSpPr>
            <p:cNvPr id="21" name="TextBox 20"/>
            <p:cNvSpPr txBox="1"/>
            <p:nvPr/>
          </p:nvSpPr>
          <p:spPr>
            <a:xfrm>
              <a:off x="6785369" y="2276872"/>
              <a:ext cx="1971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Garamond"/>
                  <a:cs typeface="Garamond"/>
                </a:rPr>
                <a:t>Enc</a:t>
              </a:r>
              <a:r>
                <a:rPr lang="en-US" i="1" baseline="-25000" dirty="0" err="1" smtClean="0">
                  <a:latin typeface="Garamond"/>
                  <a:cs typeface="Garamond"/>
                </a:rPr>
                <a:t>Public</a:t>
              </a:r>
              <a:r>
                <a:rPr lang="en-US" i="1" dirty="0" smtClean="0">
                  <a:latin typeface="Garamond"/>
                  <a:cs typeface="Garamond"/>
                </a:rPr>
                <a:t> </a:t>
              </a:r>
              <a:r>
                <a:rPr lang="en-US" i="1" baseline="-25000" dirty="0" smtClean="0">
                  <a:latin typeface="Garamond"/>
                  <a:cs typeface="Garamond"/>
                </a:rPr>
                <a:t>Key</a:t>
              </a:r>
              <a:r>
                <a:rPr lang="en-US" dirty="0" smtClean="0">
                  <a:latin typeface="Garamond"/>
                  <a:cs typeface="Garamond"/>
                </a:rPr>
                <a:t>(</a:t>
              </a:r>
              <a:r>
                <a:rPr lang="en-US" dirty="0" smtClean="0">
                  <a:latin typeface="Courier New"/>
                  <a:cs typeface="Courier New"/>
                </a:rPr>
                <a:t>1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+</a:t>
              </a:r>
              <a:r>
                <a:rPr lang="en-US" dirty="0" smtClean="0">
                  <a:latin typeface="Courier New"/>
                  <a:cs typeface="Courier New"/>
                </a:rPr>
                <a:t>0</a:t>
              </a:r>
              <a:r>
                <a:rPr lang="en-US" dirty="0" smtClean="0">
                  <a:solidFill>
                    <a:srgbClr val="C66951"/>
                  </a:solidFill>
                  <a:latin typeface="Garamond"/>
                  <a:cs typeface="Garamond"/>
                </a:rPr>
                <a:t>+</a:t>
              </a:r>
              <a:r>
                <a:rPr lang="en-US" dirty="0" smtClean="0">
                  <a:latin typeface="Courier New"/>
                  <a:cs typeface="Courier New"/>
                </a:rPr>
                <a:t>1</a:t>
              </a:r>
              <a:r>
                <a:rPr lang="en-US" dirty="0" smtClean="0">
                  <a:latin typeface="Garamond"/>
                  <a:cs typeface="Garamond"/>
                </a:rPr>
                <a:t>)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89467" y="2297256"/>
              <a:ext cx="3385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+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78327" y="2287455"/>
              <a:ext cx="3385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+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05691" y="2297256"/>
              <a:ext cx="3385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=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05334" y="2607236"/>
            <a:ext cx="2066709" cy="389716"/>
            <a:chOff x="6105334" y="2607236"/>
            <a:chExt cx="2066709" cy="389716"/>
          </a:xfrm>
        </p:grpSpPr>
        <p:sp>
          <p:nvSpPr>
            <p:cNvPr id="59" name="TextBox 58"/>
            <p:cNvSpPr txBox="1"/>
            <p:nvPr/>
          </p:nvSpPr>
          <p:spPr>
            <a:xfrm>
              <a:off x="6785012" y="2607236"/>
              <a:ext cx="1387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Garamond"/>
                  <a:cs typeface="Garamond"/>
                </a:rPr>
                <a:t>Enc</a:t>
              </a:r>
              <a:r>
                <a:rPr lang="en-US" i="1" baseline="-25000" dirty="0" err="1" smtClean="0">
                  <a:latin typeface="Garamond"/>
                  <a:cs typeface="Garamond"/>
                </a:rPr>
                <a:t>Public</a:t>
              </a:r>
              <a:r>
                <a:rPr lang="en-US" i="1" dirty="0" smtClean="0">
                  <a:latin typeface="Garamond"/>
                  <a:cs typeface="Garamond"/>
                </a:rPr>
                <a:t> </a:t>
              </a:r>
              <a:r>
                <a:rPr lang="en-US" i="1" baseline="-25000" dirty="0" smtClean="0">
                  <a:latin typeface="Garamond"/>
                  <a:cs typeface="Garamond"/>
                </a:rPr>
                <a:t>Key</a:t>
              </a:r>
              <a:r>
                <a:rPr lang="en-US" dirty="0" smtClean="0">
                  <a:latin typeface="Garamond"/>
                  <a:cs typeface="Garamond"/>
                </a:rPr>
                <a:t>(</a:t>
              </a:r>
              <a:r>
                <a:rPr lang="en-US" dirty="0">
                  <a:latin typeface="Courier New"/>
                  <a:cs typeface="Courier New"/>
                </a:rPr>
                <a:t>2</a:t>
              </a:r>
              <a:r>
                <a:rPr lang="en-US" dirty="0" smtClean="0">
                  <a:latin typeface="Garamond"/>
                  <a:cs typeface="Garamond"/>
                </a:rPr>
                <a:t>)</a:t>
              </a:r>
              <a:endParaRPr lang="en-US" dirty="0">
                <a:latin typeface="Garamond"/>
                <a:cs typeface="Garamond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05334" y="2627620"/>
              <a:ext cx="3385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=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422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2207" y="1052736"/>
            <a:ext cx="8538265" cy="1152128"/>
          </a:xfrm>
        </p:spPr>
        <p:txBody>
          <a:bodyPr/>
          <a:lstStyle/>
          <a:p>
            <a:r>
              <a:rPr lang="en-US" dirty="0" smtClean="0"/>
              <a:t>How do we prevent a person from voting for </a:t>
            </a:r>
            <a:r>
              <a:rPr lang="en-US" dirty="0" smtClean="0">
                <a:solidFill>
                  <a:srgbClr val="C66951"/>
                </a:solidFill>
              </a:rPr>
              <a:t>several candidates</a:t>
            </a:r>
            <a:r>
              <a:rPr lang="en-US" dirty="0" smtClean="0"/>
              <a:t> or voting </a:t>
            </a:r>
            <a:r>
              <a:rPr lang="en-US" dirty="0" smtClean="0">
                <a:solidFill>
                  <a:srgbClr val="C66951"/>
                </a:solidFill>
              </a:rPr>
              <a:t>multiple times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issues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270215" y="2276872"/>
            <a:ext cx="6830177" cy="1450285"/>
            <a:chOff x="1270215" y="2276872"/>
            <a:chExt cx="6830177" cy="1450285"/>
          </a:xfrm>
        </p:grpSpPr>
        <p:grpSp>
          <p:nvGrpSpPr>
            <p:cNvPr id="4" name="Group 3"/>
            <p:cNvGrpSpPr/>
            <p:nvPr/>
          </p:nvGrpSpPr>
          <p:grpSpPr>
            <a:xfrm>
              <a:off x="1270215" y="2276872"/>
              <a:ext cx="576064" cy="1450285"/>
              <a:chOff x="1270215" y="4498995"/>
              <a:chExt cx="576064" cy="145028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319679" y="4498995"/>
                <a:ext cx="460851" cy="460851"/>
              </a:xfrm>
              <a:prstGeom prst="ellipse">
                <a:avLst/>
              </a:prstGeom>
              <a:solidFill>
                <a:srgbClr val="C6695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1270215" y="4729421"/>
                <a:ext cx="576064" cy="1219859"/>
              </a:xfrm>
              <a:prstGeom prst="triangle">
                <a:avLst/>
              </a:prstGeom>
              <a:solidFill>
                <a:srgbClr val="C6695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422343" y="2329329"/>
              <a:ext cx="1252407" cy="1397828"/>
              <a:chOff x="4471721" y="2070973"/>
              <a:chExt cx="1252407" cy="1397828"/>
            </a:xfrm>
          </p:grpSpPr>
          <p:sp>
            <p:nvSpPr>
              <p:cNvPr id="8" name="Snip Single Corner Rectangle 7"/>
              <p:cNvSpPr/>
              <p:nvPr/>
            </p:nvSpPr>
            <p:spPr>
              <a:xfrm>
                <a:off x="4471721" y="2070973"/>
                <a:ext cx="1252407" cy="1397828"/>
              </a:xfrm>
              <a:prstGeom prst="snip1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19318" y="2246738"/>
                <a:ext cx="678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Alice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819318" y="2595413"/>
                <a:ext cx="571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Bob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19318" y="2956235"/>
                <a:ext cx="530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Eve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644008" y="2359005"/>
                <a:ext cx="144016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644008" y="2719045"/>
                <a:ext cx="144016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44008" y="3079085"/>
                <a:ext cx="144016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72000" y="2935069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8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✓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53227" y="2236155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✗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469309" y="2493729"/>
              <a:ext cx="1148430" cy="1089412"/>
              <a:chOff x="3458726" y="4715852"/>
              <a:chExt cx="1148430" cy="1089412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3458726" y="4941168"/>
                <a:ext cx="82524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458726" y="5282115"/>
                <a:ext cx="82524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458726" y="5618916"/>
                <a:ext cx="82524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283968" y="4715852"/>
                <a:ext cx="323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/>
                    <a:cs typeface="Courier New"/>
                  </a:rPr>
                  <a:t>0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283968" y="5075892"/>
                <a:ext cx="323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/>
                    <a:cs typeface="Courier New"/>
                  </a:rPr>
                  <a:t>2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83968" y="5435932"/>
                <a:ext cx="323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urier New"/>
                    <a:cs typeface="Courier New"/>
                  </a:rPr>
                  <a:t>1</a:t>
                </a:r>
                <a:endParaRPr lang="en-US" dirty="0">
                  <a:latin typeface="Courier New"/>
                  <a:cs typeface="Courier New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654591" y="2503021"/>
              <a:ext cx="2365681" cy="1049153"/>
              <a:chOff x="4644008" y="4725144"/>
              <a:chExt cx="2365681" cy="1049153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4644008" y="4941168"/>
                <a:ext cx="82524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4644008" y="5282115"/>
                <a:ext cx="82524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4644008" y="5618916"/>
                <a:ext cx="82524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5616964" y="4725144"/>
                <a:ext cx="1387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Garamond"/>
                    <a:cs typeface="Garamond"/>
                  </a:rPr>
                  <a:t>Enc</a:t>
                </a:r>
                <a:r>
                  <a:rPr lang="en-US" i="1" baseline="-25000" dirty="0" err="1" smtClean="0">
                    <a:latin typeface="Garamond"/>
                    <a:cs typeface="Garamond"/>
                  </a:rPr>
                  <a:t>Public</a:t>
                </a:r>
                <a:r>
                  <a:rPr lang="en-US" i="1" dirty="0" smtClean="0">
                    <a:latin typeface="Garamond"/>
                    <a:cs typeface="Garamond"/>
                  </a:rPr>
                  <a:t> </a:t>
                </a:r>
                <a:r>
                  <a:rPr lang="en-US" i="1" baseline="-25000" dirty="0" smtClean="0">
                    <a:latin typeface="Garamond"/>
                    <a:cs typeface="Garamond"/>
                  </a:rPr>
                  <a:t>Key</a:t>
                </a:r>
                <a:r>
                  <a:rPr lang="en-US" dirty="0" smtClean="0">
                    <a:latin typeface="Garamond"/>
                    <a:cs typeface="Garamond"/>
                  </a:rPr>
                  <a:t>(</a:t>
                </a:r>
                <a:r>
                  <a:rPr lang="en-US" dirty="0" smtClean="0">
                    <a:latin typeface="Courier New"/>
                    <a:cs typeface="Courier New"/>
                  </a:rPr>
                  <a:t>0</a:t>
                </a:r>
                <a:r>
                  <a:rPr lang="en-US" dirty="0" smtClean="0">
                    <a:latin typeface="Garamond"/>
                    <a:cs typeface="Garamond"/>
                  </a:rPr>
                  <a:t>)</a:t>
                </a:r>
                <a:endParaRPr lang="en-US" dirty="0">
                  <a:latin typeface="Garamond"/>
                  <a:cs typeface="Garamond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622658" y="5075892"/>
                <a:ext cx="1387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Garamond"/>
                    <a:cs typeface="Garamond"/>
                  </a:rPr>
                  <a:t>Enc</a:t>
                </a:r>
                <a:r>
                  <a:rPr lang="en-US" i="1" baseline="-25000" dirty="0" err="1" smtClean="0">
                    <a:latin typeface="Garamond"/>
                    <a:cs typeface="Garamond"/>
                  </a:rPr>
                  <a:t>Public</a:t>
                </a:r>
                <a:r>
                  <a:rPr lang="en-US" i="1" dirty="0" smtClean="0">
                    <a:latin typeface="Garamond"/>
                    <a:cs typeface="Garamond"/>
                  </a:rPr>
                  <a:t> </a:t>
                </a:r>
                <a:r>
                  <a:rPr lang="en-US" i="1" baseline="-25000" dirty="0" smtClean="0">
                    <a:latin typeface="Garamond"/>
                    <a:cs typeface="Garamond"/>
                  </a:rPr>
                  <a:t>Key</a:t>
                </a:r>
                <a:r>
                  <a:rPr lang="en-US" dirty="0" smtClean="0">
                    <a:latin typeface="Garamond"/>
                    <a:cs typeface="Garamond"/>
                  </a:rPr>
                  <a:t>(</a:t>
                </a:r>
                <a:r>
                  <a:rPr lang="en-US" dirty="0" smtClean="0">
                    <a:latin typeface="Courier New"/>
                    <a:cs typeface="Courier New"/>
                  </a:rPr>
                  <a:t>2</a:t>
                </a:r>
                <a:r>
                  <a:rPr lang="en-US" dirty="0" smtClean="0">
                    <a:latin typeface="Garamond"/>
                    <a:cs typeface="Garamond"/>
                  </a:rPr>
                  <a:t>)</a:t>
                </a:r>
                <a:endParaRPr lang="en-US" dirty="0">
                  <a:latin typeface="Garamond"/>
                  <a:cs typeface="Garamond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622444" y="5404965"/>
                <a:ext cx="1387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Garamond"/>
                    <a:cs typeface="Garamond"/>
                  </a:rPr>
                  <a:t>Enc</a:t>
                </a:r>
                <a:r>
                  <a:rPr lang="en-US" i="1" baseline="-25000" dirty="0" err="1" smtClean="0">
                    <a:latin typeface="Garamond"/>
                    <a:cs typeface="Garamond"/>
                  </a:rPr>
                  <a:t>Public</a:t>
                </a:r>
                <a:r>
                  <a:rPr lang="en-US" i="1" dirty="0" smtClean="0">
                    <a:latin typeface="Garamond"/>
                    <a:cs typeface="Garamond"/>
                  </a:rPr>
                  <a:t> </a:t>
                </a:r>
                <a:r>
                  <a:rPr lang="en-US" i="1" baseline="-25000" dirty="0" smtClean="0">
                    <a:latin typeface="Garamond"/>
                    <a:cs typeface="Garamond"/>
                  </a:rPr>
                  <a:t>Key</a:t>
                </a:r>
                <a:r>
                  <a:rPr lang="en-US" dirty="0" smtClean="0">
                    <a:latin typeface="Garamond"/>
                    <a:cs typeface="Garamond"/>
                  </a:rPr>
                  <a:t>(</a:t>
                </a:r>
                <a:r>
                  <a:rPr lang="en-US" dirty="0" smtClean="0">
                    <a:latin typeface="Courier New"/>
                    <a:cs typeface="Courier New"/>
                  </a:rPr>
                  <a:t>1</a:t>
                </a:r>
                <a:r>
                  <a:rPr lang="en-US" dirty="0" smtClean="0">
                    <a:latin typeface="Garamond"/>
                    <a:cs typeface="Garamond"/>
                  </a:rPr>
                  <a:t>)</a:t>
                </a:r>
                <a:endParaRPr lang="en-US" dirty="0">
                  <a:latin typeface="Garamond"/>
                  <a:cs typeface="Garamond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1592" y="2931001"/>
              <a:ext cx="558800" cy="2921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430853" y="283177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504" y="283177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49067" y="4005064"/>
            <a:ext cx="7659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a </a:t>
            </a:r>
            <a:r>
              <a:rPr lang="en-US" sz="2400" dirty="0" err="1" smtClean="0"/>
              <a:t>mixnet</a:t>
            </a:r>
            <a:r>
              <a:rPr lang="en-US" sz="2400" dirty="0" smtClean="0"/>
              <a:t>, we may detect and invalidate such patterns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39552" y="4653136"/>
            <a:ext cx="8112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 </a:t>
            </a:r>
            <a:r>
              <a:rPr lang="en-US" sz="2400" dirty="0" err="1" smtClean="0"/>
              <a:t>homomorphic</a:t>
            </a:r>
            <a:r>
              <a:rPr lang="en-US" sz="2400" dirty="0" smtClean="0"/>
              <a:t> encryption, the voter needs to </a:t>
            </a:r>
            <a:r>
              <a:rPr lang="en-US" sz="2400" dirty="0" smtClean="0">
                <a:solidFill>
                  <a:srgbClr val="C66951"/>
                </a:solidFill>
              </a:rPr>
              <a:t>prove</a:t>
            </a:r>
            <a:r>
              <a:rPr lang="en-US" sz="2400" dirty="0" smtClean="0"/>
              <a:t> that </a:t>
            </a:r>
          </a:p>
          <a:p>
            <a:r>
              <a:rPr lang="en-US" sz="2400" dirty="0" smtClean="0"/>
              <a:t>his votes are valid (but without revealing the votes)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63638" y="5631631"/>
            <a:ext cx="778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is a cryptographic technology called </a:t>
            </a:r>
            <a:r>
              <a:rPr lang="en-US" sz="2400" dirty="0" smtClean="0">
                <a:solidFill>
                  <a:srgbClr val="C66951"/>
                </a:solidFill>
              </a:rPr>
              <a:t>zero-knowledge</a:t>
            </a:r>
            <a:endParaRPr lang="en-US" sz="2400" dirty="0">
              <a:solidFill>
                <a:srgbClr val="C669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2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2207" y="1052736"/>
            <a:ext cx="8538265" cy="576064"/>
          </a:xfrm>
        </p:spPr>
        <p:txBody>
          <a:bodyPr/>
          <a:lstStyle/>
          <a:p>
            <a:r>
              <a:rPr lang="en-US" dirty="0" smtClean="0"/>
              <a:t>In a real election, I cannot </a:t>
            </a:r>
            <a:r>
              <a:rPr lang="en-US" dirty="0" smtClean="0">
                <a:solidFill>
                  <a:srgbClr val="C66951"/>
                </a:solidFill>
              </a:rPr>
              <a:t>prove</a:t>
            </a:r>
            <a:r>
              <a:rPr lang="en-US" dirty="0" smtClean="0"/>
              <a:t> who I voted for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issues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18986" y="2132856"/>
            <a:ext cx="864096" cy="504056"/>
            <a:chOff x="4211960" y="4509120"/>
            <a:chExt cx="864096" cy="504056"/>
          </a:xfrm>
        </p:grpSpPr>
        <p:sp>
          <p:nvSpPr>
            <p:cNvPr id="5" name="Rectangle 4"/>
            <p:cNvSpPr/>
            <p:nvPr/>
          </p:nvSpPr>
          <p:spPr>
            <a:xfrm>
              <a:off x="4211960" y="4509120"/>
              <a:ext cx="864096" cy="50405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11960" y="4509120"/>
              <a:ext cx="432048" cy="216024"/>
            </a:xfrm>
            <a:prstGeom prst="line">
              <a:avLst/>
            </a:prstGeom>
            <a:ln>
              <a:solidFill>
                <a:srgbClr val="A6A6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644008" y="4509120"/>
              <a:ext cx="432048" cy="216024"/>
            </a:xfrm>
            <a:prstGeom prst="line">
              <a:avLst/>
            </a:prstGeom>
            <a:ln>
              <a:solidFill>
                <a:srgbClr val="A6A6A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724128" y="3165407"/>
            <a:ext cx="1224136" cy="1127689"/>
            <a:chOff x="6732240" y="2589343"/>
            <a:chExt cx="1224136" cy="1127689"/>
          </a:xfrm>
        </p:grpSpPr>
        <p:sp>
          <p:nvSpPr>
            <p:cNvPr id="9" name="Rectangle 8"/>
            <p:cNvSpPr/>
            <p:nvPr/>
          </p:nvSpPr>
          <p:spPr>
            <a:xfrm>
              <a:off x="6844507" y="2733359"/>
              <a:ext cx="1008112" cy="983673"/>
            </a:xfrm>
            <a:prstGeom prst="rect">
              <a:avLst/>
            </a:prstGeom>
            <a:noFill/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32240" y="2589343"/>
              <a:ext cx="1224136" cy="288032"/>
            </a:xfrm>
            <a:prstGeom prst="rect">
              <a:avLst/>
            </a:prstGeom>
            <a:solidFill>
              <a:schemeClr val="bg2"/>
            </a:solidFill>
            <a:ln w="38100" cmpd="sng">
              <a:solidFill>
                <a:srgbClr val="53494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987895" y="3321360"/>
              <a:ext cx="432048" cy="252028"/>
              <a:chOff x="4211960" y="4509120"/>
              <a:chExt cx="864096" cy="50405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211960" y="4509120"/>
                <a:ext cx="864096" cy="5040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211960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644008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7134738" y="3201411"/>
              <a:ext cx="432048" cy="252028"/>
              <a:chOff x="4211960" y="4509120"/>
              <a:chExt cx="864096" cy="50405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211960" y="4509120"/>
                <a:ext cx="864096" cy="5040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4211960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644008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7287138" y="3057395"/>
              <a:ext cx="432048" cy="252028"/>
              <a:chOff x="4211960" y="4509120"/>
              <a:chExt cx="864096" cy="50405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211960" y="4509120"/>
                <a:ext cx="864096" cy="50405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211960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644008" y="4509120"/>
                <a:ext cx="432048" cy="216024"/>
              </a:xfrm>
              <a:prstGeom prst="line">
                <a:avLst/>
              </a:prstGeom>
              <a:ln>
                <a:solidFill>
                  <a:srgbClr val="A6A6A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" name="Straight Arrow Connector 22"/>
          <p:cNvCxnSpPr/>
          <p:nvPr/>
        </p:nvCxnSpPr>
        <p:spPr>
          <a:xfrm>
            <a:off x="6351034" y="2738596"/>
            <a:ext cx="0" cy="33036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123728" y="1988840"/>
            <a:ext cx="2952328" cy="2541446"/>
            <a:chOff x="3131840" y="1412776"/>
            <a:chExt cx="2952328" cy="2541446"/>
          </a:xfrm>
        </p:grpSpPr>
        <p:sp>
          <p:nvSpPr>
            <p:cNvPr id="25" name="Snip Single Corner Rectangle 24"/>
            <p:cNvSpPr/>
            <p:nvPr/>
          </p:nvSpPr>
          <p:spPr>
            <a:xfrm>
              <a:off x="4471721" y="2070973"/>
              <a:ext cx="1252407" cy="1397828"/>
            </a:xfrm>
            <a:prstGeom prst="snip1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19318" y="2246738"/>
              <a:ext cx="678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19318" y="2595413"/>
              <a:ext cx="571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Bob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19318" y="2956235"/>
              <a:ext cx="530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Eve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4008" y="2359005"/>
              <a:ext cx="14401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44008" y="2719045"/>
              <a:ext cx="14401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3079085"/>
              <a:ext cx="144016" cy="144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000" y="293506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53227" y="223615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61417" y="258690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491880" y="1988840"/>
              <a:ext cx="576064" cy="1450285"/>
              <a:chOff x="3275856" y="2818988"/>
              <a:chExt cx="360040" cy="906428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306771" y="2818988"/>
                <a:ext cx="288032" cy="288032"/>
              </a:xfrm>
              <a:prstGeom prst="ellipse">
                <a:avLst/>
              </a:prstGeom>
              <a:solidFill>
                <a:srgbClr val="C6695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3275856" y="2963004"/>
                <a:ext cx="360040" cy="762412"/>
              </a:xfrm>
              <a:prstGeom prst="triangle">
                <a:avLst/>
              </a:prstGeom>
              <a:solidFill>
                <a:srgbClr val="C6695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3131840" y="1433942"/>
              <a:ext cx="0" cy="252028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84168" y="1412776"/>
              <a:ext cx="0" cy="252028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Arc 39"/>
          <p:cNvSpPr/>
          <p:nvPr/>
        </p:nvSpPr>
        <p:spPr>
          <a:xfrm flipV="1">
            <a:off x="2123728" y="1603379"/>
            <a:ext cx="792088" cy="792088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2843808" y="1597051"/>
            <a:ext cx="792088" cy="792088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V="1">
            <a:off x="3563888" y="1594869"/>
            <a:ext cx="792088" cy="792088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V="1">
            <a:off x="4283968" y="1588541"/>
            <a:ext cx="792088" cy="792088"/>
          </a:xfrm>
          <a:prstGeom prst="arc">
            <a:avLst>
              <a:gd name="adj1" fmla="val 10823191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39552" y="4725144"/>
            <a:ext cx="451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prevents </a:t>
            </a:r>
            <a:r>
              <a:rPr lang="en-US" sz="2800" dirty="0" smtClean="0">
                <a:solidFill>
                  <a:srgbClr val="C66951"/>
                </a:solidFill>
              </a:rPr>
              <a:t>coercing votes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1692797" y="5622138"/>
            <a:ext cx="5593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happens in electronic voting?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023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applications like </a:t>
            </a:r>
            <a:r>
              <a:rPr lang="en-US" dirty="0" smtClean="0">
                <a:solidFill>
                  <a:srgbClr val="C66951"/>
                </a:solidFill>
              </a:rPr>
              <a:t>electronic voting</a:t>
            </a:r>
            <a:r>
              <a:rPr lang="en-US" dirty="0" smtClean="0"/>
              <a:t>, even </a:t>
            </a:r>
            <a:r>
              <a:rPr lang="en-US" dirty="0" smtClean="0">
                <a:solidFill>
                  <a:srgbClr val="C66951"/>
                </a:solidFill>
              </a:rPr>
              <a:t>understanding the requirements</a:t>
            </a:r>
            <a:r>
              <a:rPr lang="en-US" dirty="0" smtClean="0"/>
              <a:t> is not easy</a:t>
            </a:r>
          </a:p>
          <a:p>
            <a:endParaRPr lang="en-US" dirty="0"/>
          </a:p>
          <a:p>
            <a:r>
              <a:rPr lang="en-US" dirty="0" smtClean="0"/>
              <a:t>We start with an </a:t>
            </a:r>
            <a:r>
              <a:rPr lang="en-US" dirty="0" smtClean="0">
                <a:solidFill>
                  <a:srgbClr val="C66951"/>
                </a:solidFill>
              </a:rPr>
              <a:t>ideal list of requirements</a:t>
            </a:r>
            <a:r>
              <a:rPr lang="en-US" dirty="0" smtClean="0"/>
              <a:t> and see if they can be implemented using cryptography</a:t>
            </a:r>
          </a:p>
          <a:p>
            <a:endParaRPr lang="en-US" dirty="0"/>
          </a:p>
          <a:p>
            <a:r>
              <a:rPr lang="en-US" dirty="0" smtClean="0"/>
              <a:t>Sometimes we succeed; other times we can </a:t>
            </a:r>
            <a:r>
              <a:rPr lang="en-US" dirty="0" smtClean="0">
                <a:solidFill>
                  <a:srgbClr val="C66951"/>
                </a:solidFill>
              </a:rPr>
              <a:t>prove</a:t>
            </a:r>
            <a:r>
              <a:rPr lang="en-US" dirty="0" smtClean="0"/>
              <a:t> that all the requirements are </a:t>
            </a:r>
            <a:r>
              <a:rPr lang="en-US" dirty="0" smtClean="0">
                <a:solidFill>
                  <a:srgbClr val="C66951"/>
                </a:solidFill>
              </a:rPr>
              <a:t>impossible to meet</a:t>
            </a:r>
            <a:endParaRPr lang="en-US" dirty="0">
              <a:solidFill>
                <a:srgbClr val="C6695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voting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7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for encryptio</a:t>
            </a:r>
            <a:r>
              <a:rPr lang="en-US" dirty="0"/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588731"/>
            <a:ext cx="137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Alice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072358" y="1566084"/>
            <a:ext cx="1129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Bob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68684" y="4365104"/>
            <a:ext cx="76750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Alice and Bob want to exchange messages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5292496"/>
            <a:ext cx="65311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but remain</a:t>
            </a:r>
            <a:r>
              <a:rPr lang="en-US" sz="3200" dirty="0" smtClean="0">
                <a:solidFill>
                  <a:schemeClr val="accent1"/>
                </a:solidFill>
              </a:rPr>
              <a:t> private </a:t>
            </a:r>
            <a:r>
              <a:rPr lang="en-US" sz="3200" dirty="0" smtClean="0"/>
              <a:t>to eavesdroppers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39752" y="1268760"/>
            <a:ext cx="1588590" cy="369332"/>
            <a:chOff x="2339752" y="1268760"/>
            <a:chExt cx="1588590" cy="369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344166" y="1638092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39752" y="1268760"/>
              <a:ext cx="156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ourier New"/>
                  <a:cs typeface="Courier New"/>
                </a:rPr>
                <a:t>saopgpwnhx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39752" y="1628800"/>
            <a:ext cx="1588590" cy="369332"/>
            <a:chOff x="2339752" y="1628800"/>
            <a:chExt cx="1588590" cy="369332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2344166" y="1998132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39752" y="1628800"/>
              <a:ext cx="156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nizpfkel3c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44166" y="1998132"/>
            <a:ext cx="1584176" cy="369332"/>
            <a:chOff x="2344166" y="1998132"/>
            <a:chExt cx="1584176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344166" y="2367464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43808" y="1998132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OK!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12350" y="2409260"/>
            <a:ext cx="2170184" cy="1119624"/>
            <a:chOff x="2512350" y="2409260"/>
            <a:chExt cx="2170184" cy="11196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6" b="99176" l="20328" r="9901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2350" y="2409260"/>
              <a:ext cx="931690" cy="111191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347864" y="2420888"/>
              <a:ext cx="133467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i="1" dirty="0" smtClean="0">
                  <a:solidFill>
                    <a:srgbClr val="C66951"/>
                  </a:solidFill>
                  <a:latin typeface="Curlz MT"/>
                  <a:cs typeface="Curlz MT"/>
                </a:rPr>
                <a:t>??!</a:t>
              </a:r>
              <a:endParaRPr lang="en-US" sz="6600" b="1" i="1" dirty="0">
                <a:solidFill>
                  <a:srgbClr val="C66951"/>
                </a:solidFill>
                <a:latin typeface="Curlz MT"/>
                <a:cs typeface="Curlz M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70669" y="2924944"/>
            <a:ext cx="1029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595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news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88731"/>
            <a:ext cx="137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Alice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072358" y="1566084"/>
            <a:ext cx="1129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Bob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48965" y="3732569"/>
            <a:ext cx="2707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impossible!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39752" y="1268760"/>
            <a:ext cx="1588590" cy="369332"/>
            <a:chOff x="2339752" y="1268760"/>
            <a:chExt cx="1588590" cy="369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344166" y="1638092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39752" y="1268760"/>
              <a:ext cx="156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ourier New"/>
                  <a:cs typeface="Courier New"/>
                </a:rPr>
                <a:t>saopgpwnhx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39752" y="1628800"/>
            <a:ext cx="1588590" cy="369332"/>
            <a:chOff x="2339752" y="1628800"/>
            <a:chExt cx="1588590" cy="369332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2344166" y="1998132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39752" y="1628800"/>
              <a:ext cx="156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nizpfkel3c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44166" y="1998132"/>
            <a:ext cx="1584176" cy="369332"/>
            <a:chOff x="2344166" y="1998132"/>
            <a:chExt cx="1584176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344166" y="2367464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43808" y="1998132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OK!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12350" y="2409260"/>
            <a:ext cx="2170184" cy="1119624"/>
            <a:chOff x="2512350" y="2409260"/>
            <a:chExt cx="2170184" cy="111962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6" b="99176" l="20328" r="9901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2350" y="2409260"/>
              <a:ext cx="931690" cy="111191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347864" y="2420888"/>
              <a:ext cx="133467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i="1" dirty="0" smtClean="0">
                  <a:solidFill>
                    <a:srgbClr val="C66951"/>
                  </a:solidFill>
                  <a:latin typeface="Curlz MT"/>
                  <a:cs typeface="Curlz MT"/>
                </a:rPr>
                <a:t>??!</a:t>
              </a:r>
              <a:endParaRPr lang="en-US" sz="6600" b="1" i="1" dirty="0">
                <a:solidFill>
                  <a:srgbClr val="C66951"/>
                </a:solidFill>
                <a:latin typeface="Curlz MT"/>
                <a:cs typeface="Curlz M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70669" y="2924944"/>
            <a:ext cx="1029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Eve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260551"/>
            <a:ext cx="1994651" cy="281652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68028" y="1268760"/>
            <a:ext cx="3903948" cy="2376264"/>
            <a:chOff x="1068028" y="1268760"/>
            <a:chExt cx="3903948" cy="2376264"/>
          </a:xfrm>
        </p:grpSpPr>
        <p:sp>
          <p:nvSpPr>
            <p:cNvPr id="6" name="Freeform 5"/>
            <p:cNvSpPr/>
            <p:nvPr/>
          </p:nvSpPr>
          <p:spPr>
            <a:xfrm>
              <a:off x="1115616" y="1384900"/>
              <a:ext cx="3856360" cy="2260124"/>
            </a:xfrm>
            <a:custGeom>
              <a:avLst/>
              <a:gdLst>
                <a:gd name="connsiteX0" fmla="*/ 0 w 2514600"/>
                <a:gd name="connsiteY0" fmla="*/ 0 h 1866900"/>
                <a:gd name="connsiteX1" fmla="*/ 1384300 w 2514600"/>
                <a:gd name="connsiteY1" fmla="*/ 850900 h 1866900"/>
                <a:gd name="connsiteX2" fmla="*/ 2514600 w 2514600"/>
                <a:gd name="connsiteY2" fmla="*/ 1866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4600" h="1866900">
                  <a:moveTo>
                    <a:pt x="0" y="0"/>
                  </a:moveTo>
                  <a:cubicBezTo>
                    <a:pt x="482600" y="269875"/>
                    <a:pt x="965200" y="539750"/>
                    <a:pt x="1384300" y="850900"/>
                  </a:cubicBezTo>
                  <a:cubicBezTo>
                    <a:pt x="1803400" y="1162050"/>
                    <a:pt x="2514600" y="1866900"/>
                    <a:pt x="2514600" y="1866900"/>
                  </a:cubicBezTo>
                </a:path>
              </a:pathLst>
            </a:cu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flipV="1">
              <a:off x="1068028" y="1268760"/>
              <a:ext cx="3856360" cy="2260124"/>
            </a:xfrm>
            <a:custGeom>
              <a:avLst/>
              <a:gdLst>
                <a:gd name="connsiteX0" fmla="*/ 0 w 2514600"/>
                <a:gd name="connsiteY0" fmla="*/ 0 h 1866900"/>
                <a:gd name="connsiteX1" fmla="*/ 1384300 w 2514600"/>
                <a:gd name="connsiteY1" fmla="*/ 850900 h 1866900"/>
                <a:gd name="connsiteX2" fmla="*/ 2514600 w 2514600"/>
                <a:gd name="connsiteY2" fmla="*/ 1866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4600" h="1866900">
                  <a:moveTo>
                    <a:pt x="0" y="0"/>
                  </a:moveTo>
                  <a:cubicBezTo>
                    <a:pt x="482600" y="269875"/>
                    <a:pt x="965200" y="539750"/>
                    <a:pt x="1384300" y="850900"/>
                  </a:cubicBezTo>
                  <a:cubicBezTo>
                    <a:pt x="1803400" y="1162050"/>
                    <a:pt x="2514600" y="1866900"/>
                    <a:pt x="2514600" y="1866900"/>
                  </a:cubicBezTo>
                </a:path>
              </a:pathLst>
            </a:cu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03857" y="4788440"/>
            <a:ext cx="7604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Eve can </a:t>
            </a:r>
            <a:r>
              <a:rPr lang="en-US" sz="3200" dirty="0" smtClean="0">
                <a:solidFill>
                  <a:schemeClr val="accent1"/>
                </a:solidFill>
              </a:rPr>
              <a:t>simulate</a:t>
            </a:r>
            <a:r>
              <a:rPr lang="en-US" sz="3200" dirty="0" smtClean="0"/>
              <a:t> the states of Alice &amp; Bob</a:t>
            </a:r>
          </a:p>
          <a:p>
            <a:pPr algn="ctr"/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C66951"/>
                </a:solidFill>
              </a:rPr>
              <a:t>learn </a:t>
            </a:r>
            <a:r>
              <a:rPr lang="en-US" sz="3200" dirty="0" smtClean="0"/>
              <a:t>everything they </a:t>
            </a:r>
            <a:r>
              <a:rPr lang="en-US" sz="3200" dirty="0" smtClean="0"/>
              <a:t>know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857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one-time pad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228691"/>
            <a:ext cx="137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Alice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929532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10111001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1124744"/>
            <a:ext cx="1129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Bob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1848232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10111001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167545" y="1506775"/>
            <a:ext cx="3312368" cy="1584178"/>
          </a:xfrm>
          <a:prstGeom prst="cloudCallout">
            <a:avLst>
              <a:gd name="adj1" fmla="val -73324"/>
              <a:gd name="adj2" fmla="val -40981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andwriting - Dakota"/>
                <a:cs typeface="Handwriting - Dakota"/>
              </a:rPr>
              <a:t>want to say</a:t>
            </a:r>
          </a:p>
          <a:p>
            <a:pPr algn="ctr"/>
            <a:endParaRPr lang="en-US" sz="2400" dirty="0">
              <a:latin typeface="Handwriting - Dakota"/>
              <a:cs typeface="Handwriting - Dakota"/>
            </a:endParaRPr>
          </a:p>
          <a:p>
            <a:pPr algn="ctr"/>
            <a:endParaRPr lang="en-US" sz="2400" dirty="0">
              <a:latin typeface="Handwriting - Dakota"/>
              <a:cs typeface="Handwriting - Dakot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1846" y="2132856"/>
            <a:ext cx="110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hello</a:t>
            </a:r>
            <a:endParaRPr lang="en-US" sz="24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4590" y="2132856"/>
            <a:ext cx="203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= 01101001</a:t>
            </a:r>
            <a:endParaRPr lang="en-US" sz="24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84590" y="2522513"/>
            <a:ext cx="203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ourier New"/>
                <a:cs typeface="Courier New"/>
              </a:rPr>
              <a:t>⊕ 10111001</a:t>
            </a:r>
            <a:endParaRPr lang="en-US" sz="2400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53982" y="2996952"/>
            <a:ext cx="166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ourier New"/>
                <a:cs typeface="Courier New"/>
              </a:rPr>
              <a:t>11010000</a:t>
            </a:r>
            <a:endParaRPr lang="en-US" sz="2400" dirty="0">
              <a:latin typeface="Courier New"/>
              <a:cs typeface="Courier New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4644008" y="3022352"/>
            <a:ext cx="1762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547664" y="2370872"/>
            <a:ext cx="5904656" cy="914112"/>
            <a:chOff x="1547664" y="2370872"/>
            <a:chExt cx="5904656" cy="914112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547664" y="2370872"/>
              <a:ext cx="0" cy="914112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1547664" y="3284984"/>
              <a:ext cx="3306318" cy="0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6516216" y="3284984"/>
              <a:ext cx="936104" cy="0"/>
            </a:xfrm>
            <a:prstGeom prst="straightConnector1">
              <a:avLst/>
            </a:prstGeom>
            <a:ln w="381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7452320" y="2370872"/>
              <a:ext cx="0" cy="914112"/>
            </a:xfrm>
            <a:prstGeom prst="line">
              <a:avLst/>
            </a:prstGeom>
            <a:ln w="38100" cmpd="sng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535316" y="3996352"/>
            <a:ext cx="5917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Alice and Bob share a </a:t>
            </a:r>
            <a:r>
              <a:rPr lang="en-US" sz="3200" dirty="0" smtClean="0">
                <a:solidFill>
                  <a:schemeClr val="accent1"/>
                </a:solidFill>
              </a:rPr>
              <a:t>secret key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22760" y="5088086"/>
            <a:ext cx="6066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Bob can </a:t>
            </a:r>
            <a:r>
              <a:rPr lang="en-US" sz="3200" dirty="0" smtClean="0">
                <a:solidFill>
                  <a:schemeClr val="accent1"/>
                </a:solidFill>
              </a:rPr>
              <a:t>recover</a:t>
            </a:r>
            <a:r>
              <a:rPr lang="en-US" sz="3200" dirty="0" smtClean="0"/>
              <a:t> the message,</a:t>
            </a:r>
          </a:p>
          <a:p>
            <a:pPr algn="ctr"/>
            <a:r>
              <a:rPr lang="en-US" sz="3200" dirty="0" smtClean="0"/>
              <a:t>but to Eve it looks </a:t>
            </a:r>
            <a:r>
              <a:rPr lang="en-US" sz="3200" dirty="0" smtClean="0">
                <a:solidFill>
                  <a:srgbClr val="C66951"/>
                </a:solidFill>
              </a:rPr>
              <a:t>totally random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99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1" grpId="0"/>
      <p:bldP spid="63" grpId="0"/>
      <p:bldP spid="64" grpId="0"/>
      <p:bldP spid="71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Secret-key cryptography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88731"/>
            <a:ext cx="1372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Alice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072358" y="1566084"/>
            <a:ext cx="1129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Bob</a:t>
            </a:r>
            <a:endParaRPr lang="en-US" sz="4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39752" y="1268760"/>
            <a:ext cx="1588590" cy="369332"/>
            <a:chOff x="2339752" y="1268760"/>
            <a:chExt cx="1588590" cy="369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344166" y="1638092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39752" y="1268760"/>
              <a:ext cx="156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ourier New"/>
                  <a:cs typeface="Courier New"/>
                </a:rPr>
                <a:t>saopgpwnhx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39752" y="1628800"/>
            <a:ext cx="1588590" cy="369332"/>
            <a:chOff x="2339752" y="1628800"/>
            <a:chExt cx="1588590" cy="369332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2344166" y="1998132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39752" y="1628800"/>
              <a:ext cx="156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nizpfkel3c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44166" y="1998132"/>
            <a:ext cx="1584176" cy="369332"/>
            <a:chOff x="2344166" y="1998132"/>
            <a:chExt cx="1584176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344166" y="2367464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43808" y="1998132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OK!</a:t>
              </a:r>
              <a:endParaRPr lang="en-US" dirty="0">
                <a:latin typeface="Courier New"/>
                <a:cs typeface="Courier New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260551"/>
            <a:ext cx="1994651" cy="28165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59632" y="2924944"/>
            <a:ext cx="3641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Easy if they share</a:t>
            </a:r>
          </a:p>
          <a:p>
            <a:pPr algn="ctr"/>
            <a:r>
              <a:rPr lang="en-US" sz="3600" dirty="0" smtClean="0"/>
              <a:t>a </a:t>
            </a:r>
            <a:r>
              <a:rPr lang="en-US" sz="3600" dirty="0" smtClean="0">
                <a:solidFill>
                  <a:srgbClr val="C66951"/>
                </a:solidFill>
              </a:rPr>
              <a:t>secret key</a:t>
            </a:r>
            <a:endParaRPr lang="en-US" sz="3600" dirty="0">
              <a:solidFill>
                <a:srgbClr val="C6695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857" y="29249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6376" y="2289572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10111001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5936" y="2289572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10111001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8385" y="4788440"/>
            <a:ext cx="71557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… but the key must be </a:t>
            </a:r>
            <a:r>
              <a:rPr lang="en-US" sz="3200" dirty="0" smtClean="0">
                <a:solidFill>
                  <a:srgbClr val="C66951"/>
                </a:solidFill>
              </a:rPr>
              <a:t>as long as </a:t>
            </a:r>
            <a:r>
              <a:rPr lang="en-US" sz="3200" dirty="0" smtClean="0"/>
              <a:t>all the </a:t>
            </a:r>
          </a:p>
          <a:p>
            <a:pPr algn="ctr"/>
            <a:r>
              <a:rPr lang="en-US" sz="3200" dirty="0" smtClean="0"/>
              <a:t>messages they will ever exchange!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418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computation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94444" l="9416" r="896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1464" y="1406600"/>
            <a:ext cx="1372184" cy="2004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456" y="1301989"/>
            <a:ext cx="1747912" cy="1603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38156">
            <a:off x="5271480" y="1676964"/>
            <a:ext cx="1730765" cy="158797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771282" y="1641500"/>
            <a:ext cx="2429070" cy="1160557"/>
            <a:chOff x="2771282" y="1641500"/>
            <a:chExt cx="2429070" cy="1160557"/>
          </a:xfrm>
        </p:grpSpPr>
        <p:sp>
          <p:nvSpPr>
            <p:cNvPr id="10" name="Arc 9"/>
            <p:cNvSpPr/>
            <p:nvPr/>
          </p:nvSpPr>
          <p:spPr>
            <a:xfrm>
              <a:off x="2771282" y="2009969"/>
              <a:ext cx="2429070" cy="792088"/>
            </a:xfrm>
            <a:prstGeom prst="arc">
              <a:avLst>
                <a:gd name="adj1" fmla="val 11311113"/>
                <a:gd name="adj2" fmla="val 21064899"/>
              </a:avLst>
            </a:prstGeom>
            <a:ln w="38100" cmpd="sng"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37637" y="16415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easy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30623" y="3667671"/>
            <a:ext cx="2216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dirty="0">
                <a:latin typeface="Courier New"/>
                <a:cs typeface="Courier New"/>
              </a:rPr>
              <a:t>953081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3890" y="4293547"/>
            <a:ext cx="2695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dirty="0" smtClean="0">
                <a:latin typeface="Courier New"/>
                <a:cs typeface="Courier New"/>
              </a:rPr>
              <a:t>×</a:t>
            </a:r>
            <a:r>
              <a:rPr lang="en-US" sz="4400" dirty="0" smtClean="0">
                <a:latin typeface="Garamond"/>
                <a:cs typeface="Garamond"/>
              </a:rPr>
              <a:t> </a:t>
            </a:r>
            <a:r>
              <a:rPr lang="en-US" sz="4400" dirty="0" smtClean="0">
                <a:latin typeface="Courier New"/>
                <a:cs typeface="Courier New"/>
              </a:rPr>
              <a:t>603749</a:t>
            </a:r>
            <a:endParaRPr lang="en-US" sz="4400" dirty="0">
              <a:latin typeface="Courier New"/>
              <a:cs typeface="Courier New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245269" y="5062988"/>
            <a:ext cx="40311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24222" y="4963815"/>
            <a:ext cx="4247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Courier New"/>
                <a:cs typeface="Courier New"/>
              </a:rPr>
              <a:t>575421700669</a:t>
            </a:r>
            <a:endParaRPr lang="en-US" sz="4400" dirty="0">
              <a:effectLst/>
              <a:latin typeface="Courier New"/>
              <a:cs typeface="Courier New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318941" y="4581130"/>
            <a:ext cx="1201325" cy="844893"/>
            <a:chOff x="1318941" y="4581130"/>
            <a:chExt cx="1201325" cy="844893"/>
          </a:xfrm>
        </p:grpSpPr>
        <p:sp>
          <p:nvSpPr>
            <p:cNvPr id="28" name="Arc 27"/>
            <p:cNvSpPr/>
            <p:nvPr/>
          </p:nvSpPr>
          <p:spPr>
            <a:xfrm rot="5400000" flipV="1">
              <a:off x="1701775" y="4607533"/>
              <a:ext cx="844893" cy="792088"/>
            </a:xfrm>
            <a:prstGeom prst="arc">
              <a:avLst>
                <a:gd name="adj1" fmla="val 11311113"/>
                <a:gd name="adj2" fmla="val 21064899"/>
              </a:avLst>
            </a:prstGeom>
            <a:ln w="38100" cmpd="sng"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1180441" y="48170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easy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12161" y="4581128"/>
            <a:ext cx="1999664" cy="844893"/>
            <a:chOff x="6012161" y="4581128"/>
            <a:chExt cx="1999664" cy="844893"/>
          </a:xfrm>
        </p:grpSpPr>
        <p:sp>
          <p:nvSpPr>
            <p:cNvPr id="18" name="TextBox 17"/>
            <p:cNvSpPr txBox="1"/>
            <p:nvPr/>
          </p:nvSpPr>
          <p:spPr>
            <a:xfrm>
              <a:off x="6820072" y="4680956"/>
              <a:ext cx="11917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hard?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0" name="Arc 29"/>
            <p:cNvSpPr/>
            <p:nvPr/>
          </p:nvSpPr>
          <p:spPr>
            <a:xfrm rot="16200000" flipV="1">
              <a:off x="5985758" y="4607531"/>
              <a:ext cx="844893" cy="792088"/>
            </a:xfrm>
            <a:prstGeom prst="arc">
              <a:avLst>
                <a:gd name="adj1" fmla="val 10611244"/>
                <a:gd name="adj2" fmla="val 273224"/>
              </a:avLst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50480" y="1844824"/>
            <a:ext cx="2429070" cy="1152128"/>
            <a:chOff x="2750480" y="1844824"/>
            <a:chExt cx="2429070" cy="1152128"/>
          </a:xfrm>
        </p:grpSpPr>
        <p:sp>
          <p:nvSpPr>
            <p:cNvPr id="11" name="Arc 10"/>
            <p:cNvSpPr/>
            <p:nvPr/>
          </p:nvSpPr>
          <p:spPr>
            <a:xfrm flipH="1" flipV="1">
              <a:off x="2750480" y="1844824"/>
              <a:ext cx="2429070" cy="792088"/>
            </a:xfrm>
            <a:prstGeom prst="arc">
              <a:avLst>
                <a:gd name="adj1" fmla="val 11311113"/>
                <a:gd name="adj2" fmla="val 21064899"/>
              </a:avLst>
            </a:prstGeom>
            <a:ln w="38100" cmpd="sng">
              <a:solidFill>
                <a:srgbClr val="FF0000"/>
              </a:solidFill>
              <a:headEnd type="none"/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37637" y="2627620"/>
              <a:ext cx="635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hard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95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975500" y="2237462"/>
            <a:ext cx="3484932" cy="23042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5020" y="2247255"/>
            <a:ext cx="3484932" cy="23042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2207" y="1052736"/>
            <a:ext cx="8538265" cy="936104"/>
          </a:xfrm>
        </p:spPr>
        <p:txBody>
          <a:bodyPr/>
          <a:lstStyle/>
          <a:p>
            <a:r>
              <a:rPr lang="en-US" dirty="0" smtClean="0"/>
              <a:t>Assuming there exist </a:t>
            </a:r>
            <a:r>
              <a:rPr lang="en-US" dirty="0" smtClean="0">
                <a:solidFill>
                  <a:schemeClr val="accent1"/>
                </a:solidFill>
              </a:rPr>
              <a:t>digital tasks </a:t>
            </a:r>
            <a:r>
              <a:rPr lang="en-US" dirty="0" smtClean="0"/>
              <a:t>that are </a:t>
            </a:r>
            <a:r>
              <a:rPr lang="en-US" dirty="0" smtClean="0">
                <a:solidFill>
                  <a:srgbClr val="C66951"/>
                </a:solidFill>
              </a:rPr>
              <a:t>hard to reverse-engineer</a:t>
            </a:r>
            <a:r>
              <a:rPr lang="en-US" dirty="0" smtClean="0"/>
              <a:t>* we can </a:t>
            </a:r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cryptographic revolution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020" y="2463279"/>
            <a:ext cx="115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Alice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088" y="2463279"/>
            <a:ext cx="957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Bob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66115" y="2247255"/>
            <a:ext cx="1415973" cy="343932"/>
            <a:chOff x="2339752" y="1294160"/>
            <a:chExt cx="1663705" cy="3439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344166" y="1638092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339752" y="1294160"/>
              <a:ext cx="1663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Courier New"/>
                  <a:cs typeface="Courier New"/>
                </a:rPr>
                <a:t>saopgpwnhx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66115" y="2559248"/>
            <a:ext cx="1415973" cy="338554"/>
            <a:chOff x="2339752" y="1666900"/>
            <a:chExt cx="1644116" cy="338554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2344166" y="1998132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339752" y="1666900"/>
              <a:ext cx="1644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nizpfkel3c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70529" y="2868766"/>
            <a:ext cx="1363738" cy="338554"/>
            <a:chOff x="2344166" y="2048932"/>
            <a:chExt cx="1584176" cy="338554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344166" y="2367464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43808" y="2048932"/>
              <a:ext cx="643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/>
                  <a:cs typeface="Courier New"/>
                </a:rPr>
                <a:t>OK!</a:t>
              </a:r>
              <a:endParaRPr lang="en-US" sz="1600" dirty="0">
                <a:latin typeface="Courier New"/>
                <a:cs typeface="Courier New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92660" y="3399383"/>
            <a:ext cx="1724087" cy="939905"/>
            <a:chOff x="2512350" y="2409260"/>
            <a:chExt cx="2039616" cy="111191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6" b="99176" l="20328" r="9901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2350" y="2409260"/>
              <a:ext cx="931690" cy="111191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347864" y="2420888"/>
              <a:ext cx="1204102" cy="983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C66951"/>
                  </a:solidFill>
                  <a:latin typeface="Curlz MT"/>
                  <a:cs typeface="Curlz MT"/>
                </a:rPr>
                <a:t>??!</a:t>
              </a:r>
              <a:endParaRPr lang="en-US" sz="4800" b="1" i="1" dirty="0">
                <a:solidFill>
                  <a:srgbClr val="C66951"/>
                </a:solidFill>
                <a:latin typeface="Curlz MT"/>
                <a:cs typeface="Curlz M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65864" y="3761164"/>
            <a:ext cx="875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Eve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957" y="4839543"/>
            <a:ext cx="38960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public key encryption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4830831"/>
            <a:ext cx="25442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mental poker</a:t>
            </a:r>
            <a:endParaRPr lang="en-US" sz="3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5" b="99503" l="1765" r="973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4480" y="2319263"/>
            <a:ext cx="615308" cy="10930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5" b="99503" l="1765" r="973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26288" y="2306306"/>
            <a:ext cx="615308" cy="1093077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 flipV="1">
            <a:off x="6174360" y="2591187"/>
            <a:ext cx="1152128" cy="297898"/>
          </a:xfrm>
          <a:custGeom>
            <a:avLst/>
            <a:gdLst>
              <a:gd name="connsiteX0" fmla="*/ 0 w 2247900"/>
              <a:gd name="connsiteY0" fmla="*/ 228600 h 241300"/>
              <a:gd name="connsiteX1" fmla="*/ 279400 w 2247900"/>
              <a:gd name="connsiteY1" fmla="*/ 38100 h 241300"/>
              <a:gd name="connsiteX2" fmla="*/ 533400 w 2247900"/>
              <a:gd name="connsiteY2" fmla="*/ 228600 h 241300"/>
              <a:gd name="connsiteX3" fmla="*/ 838200 w 2247900"/>
              <a:gd name="connsiteY3" fmla="*/ 25400 h 241300"/>
              <a:gd name="connsiteX4" fmla="*/ 1066800 w 2247900"/>
              <a:gd name="connsiteY4" fmla="*/ 241300 h 241300"/>
              <a:gd name="connsiteX5" fmla="*/ 1397000 w 2247900"/>
              <a:gd name="connsiteY5" fmla="*/ 25400 h 241300"/>
              <a:gd name="connsiteX6" fmla="*/ 1625600 w 2247900"/>
              <a:gd name="connsiteY6" fmla="*/ 215900 h 241300"/>
              <a:gd name="connsiteX7" fmla="*/ 1955800 w 2247900"/>
              <a:gd name="connsiteY7" fmla="*/ 0 h 241300"/>
              <a:gd name="connsiteX8" fmla="*/ 2247900 w 2247900"/>
              <a:gd name="connsiteY8" fmla="*/ 2286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7900" h="241300">
                <a:moveTo>
                  <a:pt x="0" y="228600"/>
                </a:moveTo>
                <a:lnTo>
                  <a:pt x="279400" y="38100"/>
                </a:lnTo>
                <a:lnTo>
                  <a:pt x="533400" y="228600"/>
                </a:lnTo>
                <a:lnTo>
                  <a:pt x="838200" y="25400"/>
                </a:lnTo>
                <a:lnTo>
                  <a:pt x="1066800" y="241300"/>
                </a:lnTo>
                <a:lnTo>
                  <a:pt x="1397000" y="25400"/>
                </a:lnTo>
                <a:lnTo>
                  <a:pt x="1625600" y="215900"/>
                </a:lnTo>
                <a:lnTo>
                  <a:pt x="1955800" y="0"/>
                </a:lnTo>
                <a:lnTo>
                  <a:pt x="2247900" y="228600"/>
                </a:lnTo>
              </a:path>
            </a:pathLst>
          </a:cu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7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3639" y="3100586"/>
            <a:ext cx="1192969" cy="12349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7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6248" y="3028578"/>
            <a:ext cx="1192969" cy="12349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8344" y="5898758"/>
            <a:ext cx="3741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[</a:t>
            </a:r>
            <a:r>
              <a:rPr lang="en-US" sz="1600" dirty="0" err="1" smtClean="0">
                <a:solidFill>
                  <a:schemeClr val="tx2"/>
                </a:solidFill>
              </a:rPr>
              <a:t>Diffie</a:t>
            </a:r>
            <a:r>
              <a:rPr lang="en-US" sz="1600" dirty="0" smtClean="0">
                <a:solidFill>
                  <a:schemeClr val="tx2"/>
                </a:solidFill>
              </a:rPr>
              <a:t>-Hellman, </a:t>
            </a:r>
            <a:r>
              <a:rPr lang="en-US" sz="1600" dirty="0" err="1" smtClean="0">
                <a:solidFill>
                  <a:schemeClr val="tx2"/>
                </a:solidFill>
              </a:rPr>
              <a:t>Rivest</a:t>
            </a:r>
            <a:r>
              <a:rPr lang="en-US" sz="1600" dirty="0" smtClean="0">
                <a:solidFill>
                  <a:schemeClr val="tx2"/>
                </a:solidFill>
              </a:rPr>
              <a:t>-Shamir-</a:t>
            </a:r>
            <a:r>
              <a:rPr lang="en-US" sz="1600" dirty="0" err="1" smtClean="0">
                <a:solidFill>
                  <a:schemeClr val="tx2"/>
                </a:solidFill>
              </a:rPr>
              <a:t>Adleman</a:t>
            </a:r>
            <a:r>
              <a:rPr lang="en-US" sz="1600" dirty="0" smtClean="0">
                <a:solidFill>
                  <a:schemeClr val="tx2"/>
                </a:solidFill>
              </a:rPr>
              <a:t>]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6315" y="5898758"/>
            <a:ext cx="3686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[Yao, Blum, </a:t>
            </a:r>
            <a:r>
              <a:rPr lang="en-US" sz="1600" dirty="0" err="1" smtClean="0">
                <a:solidFill>
                  <a:schemeClr val="tx2"/>
                </a:solidFill>
              </a:rPr>
              <a:t>Goldreich-Micali-Wigderson</a:t>
            </a:r>
            <a:r>
              <a:rPr lang="en-US" sz="1600" dirty="0" smtClean="0">
                <a:solidFill>
                  <a:schemeClr val="tx2"/>
                </a:solidFill>
              </a:rPr>
              <a:t>]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0" y="5343599"/>
            <a:ext cx="424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secure multiparty computation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53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1622</TotalTime>
  <Words>1558</Words>
  <Application>Microsoft Macintosh PowerPoint</Application>
  <PresentationFormat>On-screen Show (4:3)</PresentationFormat>
  <Paragraphs>541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Grid</vt:lpstr>
      <vt:lpstr>CRYPTOGRAPHY WHAT IS IT GOOD FOR?</vt:lpstr>
      <vt:lpstr>PowerPoint Presentation</vt:lpstr>
      <vt:lpstr>PowerPoint Presentation</vt:lpstr>
      <vt:lpstr>A model for encryption</vt:lpstr>
      <vt:lpstr>Bad news</vt:lpstr>
      <vt:lpstr>The one-time pad</vt:lpstr>
      <vt:lpstr>Secret-key cryptography</vt:lpstr>
      <vt:lpstr>Enter computation</vt:lpstr>
      <vt:lpstr>The cryptographic revolution</vt:lpstr>
      <vt:lpstr>The foundations of cryptography</vt:lpstr>
      <vt:lpstr>The foundations of cryptography</vt:lpstr>
      <vt:lpstr>Goldreich’s function</vt:lpstr>
      <vt:lpstr>Two measures of hardness</vt:lpstr>
      <vt:lpstr>Encryption from pseudorandomness</vt:lpstr>
      <vt:lpstr>Can this be broken?</vt:lpstr>
      <vt:lpstr>Public-key encryption</vt:lpstr>
      <vt:lpstr>Public-key encryption</vt:lpstr>
      <vt:lpstr>One-bit encryption</vt:lpstr>
      <vt:lpstr>One-bit encryption</vt:lpstr>
      <vt:lpstr>One-bit encryption</vt:lpstr>
      <vt:lpstr>One-bit encryption</vt:lpstr>
      <vt:lpstr>Security?</vt:lpstr>
      <vt:lpstr>Insecurity</vt:lpstr>
      <vt:lpstr>One-bit encryption</vt:lpstr>
      <vt:lpstr>Security of one-bit encryption?</vt:lpstr>
      <vt:lpstr>Is public-key cryptography secure?</vt:lpstr>
      <vt:lpstr>Elections</vt:lpstr>
      <vt:lpstr>Elections</vt:lpstr>
      <vt:lpstr>Electronic voting</vt:lpstr>
      <vt:lpstr>Anonymity</vt:lpstr>
      <vt:lpstr>Anonymity</vt:lpstr>
      <vt:lpstr>Counting the votes</vt:lpstr>
      <vt:lpstr>Counting the votes</vt:lpstr>
      <vt:lpstr>Some other issues</vt:lpstr>
      <vt:lpstr>Some other issues</vt:lpstr>
      <vt:lpstr>Electronic voting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145</cp:revision>
  <dcterms:created xsi:type="dcterms:W3CDTF">2011-01-04T05:18:39Z</dcterms:created>
  <dcterms:modified xsi:type="dcterms:W3CDTF">2012-02-06T09:42:27Z</dcterms:modified>
</cp:coreProperties>
</file>