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1" r:id="rId2"/>
  </p:sldMasterIdLst>
  <p:notesMasterIdLst>
    <p:notesMasterId r:id="rId49"/>
  </p:notesMasterIdLst>
  <p:sldIdLst>
    <p:sldId id="257" r:id="rId3"/>
    <p:sldId id="315" r:id="rId4"/>
    <p:sldId id="446" r:id="rId5"/>
    <p:sldId id="454" r:id="rId6"/>
    <p:sldId id="421" r:id="rId7"/>
    <p:sldId id="422" r:id="rId8"/>
    <p:sldId id="423" r:id="rId9"/>
    <p:sldId id="424" r:id="rId10"/>
    <p:sldId id="425" r:id="rId11"/>
    <p:sldId id="466" r:id="rId12"/>
    <p:sldId id="455" r:id="rId13"/>
    <p:sldId id="429" r:id="rId14"/>
    <p:sldId id="430" r:id="rId15"/>
    <p:sldId id="432" r:id="rId16"/>
    <p:sldId id="434" r:id="rId17"/>
    <p:sldId id="435" r:id="rId18"/>
    <p:sldId id="437" r:id="rId19"/>
    <p:sldId id="438" r:id="rId20"/>
    <p:sldId id="439" r:id="rId21"/>
    <p:sldId id="440" r:id="rId22"/>
    <p:sldId id="441" r:id="rId23"/>
    <p:sldId id="442" r:id="rId24"/>
    <p:sldId id="456" r:id="rId25"/>
    <p:sldId id="457" r:id="rId26"/>
    <p:sldId id="467" r:id="rId27"/>
    <p:sldId id="470" r:id="rId28"/>
    <p:sldId id="475" r:id="rId29"/>
    <p:sldId id="443" r:id="rId30"/>
    <p:sldId id="444" r:id="rId31"/>
    <p:sldId id="445" r:id="rId32"/>
    <p:sldId id="471" r:id="rId33"/>
    <p:sldId id="468" r:id="rId34"/>
    <p:sldId id="469" r:id="rId35"/>
    <p:sldId id="476" r:id="rId36"/>
    <p:sldId id="478" r:id="rId37"/>
    <p:sldId id="472" r:id="rId38"/>
    <p:sldId id="473" r:id="rId39"/>
    <p:sldId id="474" r:id="rId40"/>
    <p:sldId id="480" r:id="rId41"/>
    <p:sldId id="481" r:id="rId42"/>
    <p:sldId id="482" r:id="rId43"/>
    <p:sldId id="483" r:id="rId44"/>
    <p:sldId id="484" r:id="rId45"/>
    <p:sldId id="486" r:id="rId46"/>
    <p:sldId id="485" r:id="rId47"/>
    <p:sldId id="365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FFCC00"/>
    <a:srgbClr val="FF9933"/>
    <a:srgbClr val="4D4D4D"/>
    <a:srgbClr val="333333"/>
    <a:srgbClr val="FF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44" autoAdjust="0"/>
  </p:normalViewPr>
  <p:slideViewPr>
    <p:cSldViewPr>
      <p:cViewPr varScale="1">
        <p:scale>
          <a:sx n="115" d="100"/>
          <a:sy n="115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noProof="0" smtClean="0"/>
              <a:t>Click to edit Master text styles</a:t>
            </a:r>
          </a:p>
          <a:p>
            <a:pPr lvl="1"/>
            <a:r>
              <a:rPr lang="en-US" altLang="zh-HK" noProof="0" smtClean="0"/>
              <a:t>Second level</a:t>
            </a:r>
          </a:p>
          <a:p>
            <a:pPr lvl="2"/>
            <a:r>
              <a:rPr lang="en-US" altLang="zh-HK" noProof="0" smtClean="0"/>
              <a:t>Third level</a:t>
            </a:r>
          </a:p>
          <a:p>
            <a:pPr lvl="3"/>
            <a:r>
              <a:rPr lang="en-US" altLang="zh-HK" noProof="0" smtClean="0"/>
              <a:t>Fourth level</a:t>
            </a:r>
          </a:p>
          <a:p>
            <a:pPr lvl="4"/>
            <a:r>
              <a:rPr lang="en-US" altLang="zh-HK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4DF051-08A2-4E64-B949-8B61EE7B92A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388605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22E3BB-E50C-45D7-8BBF-8FF3D0997D14}" type="slidenum">
              <a:rPr lang="en-US" altLang="zh-HK" smtClean="0"/>
              <a:pPr eaLnBrk="1" hangingPunct="1"/>
              <a:t>4</a:t>
            </a:fld>
            <a:endParaRPr lang="en-US" altLang="zh-HK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636139-7569-4C7E-BCFA-BA4FF0271EFD}" type="slidenum">
              <a:rPr lang="en-US" altLang="zh-HK" smtClean="0"/>
              <a:pPr eaLnBrk="1" hangingPunct="1"/>
              <a:t>23</a:t>
            </a:fld>
            <a:endParaRPr lang="en-US" altLang="zh-HK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050C-4B76-4A85-9AFF-E83927B97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2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6E6EF-1B04-4A90-8043-92581462F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80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CED36-D475-4873-90BE-61329BACF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4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4CF39-9EB4-4948-8B56-6C1272ACF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170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HK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8F818-8CF1-4C1A-A04A-24F94F9E0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09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ACDD-2695-41BF-8490-29F22BB7D602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61233-19B2-4645-9B59-9BF23646F1A3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618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651F-6001-4715-BD8D-0273B7CDE3CE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5EF8-49D2-4557-9E98-18B02290062B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88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DC7D-68B4-4391-9900-D8794BCD2C72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E6D1-7ADB-427E-9A43-C6189E60D336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74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ADB5-B858-4C4B-840E-E565D3A0C857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54CC-6654-4959-AF08-A67EB0E6BD88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00269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529F-024B-4FF3-BF18-E07277006D9E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2A45-7875-4778-8070-DC5ED7104D3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997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F733-8A0E-4C00-BFD9-7731C43C13CE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2A46-DDB6-41A6-9E88-3FBF4BC200D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008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5102-DC73-4FCB-9A85-1A5B53486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843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66A6-A4B9-446C-B2A7-150BE524511B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079BC-266E-46C0-B5B9-8490150CA48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682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C31-09EC-4D79-A36E-E322541E23D2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455C-00E6-4072-B767-05F78DF1A3C5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2644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3C8F-60AB-41CD-8EB4-685B7DFAE901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8828-6B0B-435F-8E09-174A9633085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095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4362-A396-4B8D-8B75-45AA2497B516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66AF-E9C6-4F7D-9E17-00186693EC04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4324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FB0B-0CD8-42A8-9D17-AB77A810B007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2844C-DD6F-470B-B6C8-CE74689029DE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038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B5846-483A-46D1-BE9A-E246C288E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56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21F0A-8A35-4556-86B9-AC972D8B1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71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72BB-C270-4C2E-9443-C8EEAE078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90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7B3A-BFAE-4498-9763-462210046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4B267-9909-4E77-B5A1-7FE4DFFC3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83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32444-C3FA-4F12-AF7A-A74B4A96F6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70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5948-F601-4DC4-B9AA-B8F6205DB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D9A4F43E-3E1D-4B5F-A708-492193FE9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  <a:endParaRPr lang="zh-HK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1F559E-8C19-4442-94E2-38545DBBA5E3}" type="datetimeFigureOut">
              <a:rPr lang="zh-HK" altLang="en-US"/>
              <a:pPr>
                <a:defRPr/>
              </a:pPr>
              <a:t>16/1/2012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508FBB-BD51-413C-B599-15771F62035D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114800"/>
            <a:ext cx="80772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altLang="zh-HK" sz="2400" smtClean="0">
              <a:solidFill>
                <a:schemeClr val="accent2"/>
              </a:solidFill>
              <a:ea typeface="新細明體" charset="-12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HK" smtClean="0">
                <a:solidFill>
                  <a:srgbClr val="FF3300"/>
                </a:solidFill>
                <a:ea typeface="新細明體" charset="-120"/>
              </a:rPr>
              <a:t>Shengyu Zhang</a:t>
            </a:r>
          </a:p>
          <a:p>
            <a:pPr algn="ctr" eaLnBrk="1" hangingPunct="1">
              <a:lnSpc>
                <a:spcPct val="80000"/>
              </a:lnSpc>
            </a:pPr>
            <a:endParaRPr lang="en-US" altLang="zh-HK" sz="1600" smtClean="0">
              <a:solidFill>
                <a:srgbClr val="FF3300"/>
              </a:solidFill>
              <a:ea typeface="新細明體" charset="-12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HK" sz="2400" smtClean="0">
                <a:ea typeface="新細明體" charset="-120"/>
              </a:rPr>
              <a:t>The Chinese University of Hong Kong</a:t>
            </a:r>
          </a:p>
        </p:txBody>
      </p:sp>
      <p:sp>
        <p:nvSpPr>
          <p:cNvPr id="4099" name="WordArt 4"/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701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Game theory in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Formal definition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In all previous games: 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There are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a number of players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Each has a set of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strategies to choose from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Each aims to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maximize his/her payoff</a:t>
            </a:r>
            <a:r>
              <a:rPr lang="en-US" altLang="zh-HK" sz="2200" smtClean="0">
                <a:ea typeface="新細明體" charset="-120"/>
              </a:rPr>
              <a:t>, or minimize his/her loss.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Formally, 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n-players. 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Each player i has a set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sz="2200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z="2200" smtClean="0">
                <a:ea typeface="新細明體" charset="-120"/>
              </a:rPr>
              <a:t> of strategies.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Let S = S</a:t>
            </a:r>
            <a:r>
              <a:rPr lang="en-US" altLang="zh-HK" sz="2200" baseline="-25000" smtClean="0">
                <a:ea typeface="新細明體" charset="-120"/>
              </a:rPr>
              <a:t>1</a:t>
            </a:r>
            <a:r>
              <a:rPr lang="en-US" altLang="zh-HK" sz="2200" smtClean="0">
                <a:ea typeface="新細明體" charset="-120"/>
              </a:rPr>
              <a:t> </a:t>
            </a:r>
            <a:r>
              <a:rPr lang="en-US" altLang="zh-HK" sz="2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z="2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⋯ </a:t>
            </a:r>
            <a:r>
              <a:rPr lang="en-US" altLang="zh-HK" sz="2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z="2200" smtClean="0">
                <a:ea typeface="新細明體" charset="-120"/>
              </a:rPr>
              <a:t>S</a:t>
            </a:r>
            <a:r>
              <a:rPr lang="en-US" altLang="zh-HK" sz="2200" baseline="-25000" smtClean="0">
                <a:ea typeface="新細明體" charset="-120"/>
              </a:rPr>
              <a:t>n</a:t>
            </a:r>
            <a:r>
              <a:rPr lang="en-US" altLang="zh-HK" sz="2200" smtClean="0">
                <a:ea typeface="新細明體" charset="-120"/>
              </a:rPr>
              <a:t>. A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joint strategy</a:t>
            </a:r>
            <a:r>
              <a:rPr lang="en-US" altLang="zh-HK" sz="2200" smtClean="0">
                <a:ea typeface="新細明體" charset="-120"/>
              </a:rPr>
              <a:t> is an s = s</a:t>
            </a:r>
            <a:r>
              <a:rPr lang="en-US" altLang="zh-HK" sz="2200" baseline="-25000" smtClean="0">
                <a:ea typeface="新細明體" charset="-120"/>
              </a:rPr>
              <a:t>1</a:t>
            </a:r>
            <a:r>
              <a:rPr lang="en-US" altLang="zh-HK" sz="22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altLang="zh-HK" sz="2200" smtClean="0">
                <a:ea typeface="新細明體" charset="-120"/>
              </a:rPr>
              <a:t>s</a:t>
            </a:r>
            <a:r>
              <a:rPr lang="en-US" altLang="zh-HK" sz="2200" baseline="-25000" smtClean="0">
                <a:ea typeface="新細明體" charset="-120"/>
              </a:rPr>
              <a:t>n</a:t>
            </a:r>
            <a:r>
              <a:rPr lang="en-US" altLang="zh-HK" sz="2200" smtClean="0">
                <a:ea typeface="新細明體" charset="-120"/>
              </a:rPr>
              <a:t>.</a:t>
            </a:r>
          </a:p>
          <a:p>
            <a:pPr lvl="1" eaLnBrk="1" hangingPunct="1"/>
            <a:r>
              <a:rPr lang="en-US" altLang="zh-HK" sz="2200" smtClean="0">
                <a:ea typeface="新細明體" charset="-120"/>
              </a:rPr>
              <a:t>Each player i has a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payoff function</a:t>
            </a:r>
            <a:r>
              <a:rPr lang="en-US" altLang="zh-HK" sz="2200" smtClean="0">
                <a:ea typeface="新細明體" charset="-120"/>
              </a:rPr>
              <a:t> u</a:t>
            </a:r>
            <a:r>
              <a:rPr lang="en-US" altLang="zh-HK" sz="2200" baseline="-25000" smtClean="0">
                <a:ea typeface="新細明體" charset="-120"/>
              </a:rPr>
              <a:t>i</a:t>
            </a:r>
            <a:r>
              <a:rPr lang="en-US" altLang="zh-HK" sz="2200" smtClean="0">
                <a:ea typeface="新細明體" charset="-120"/>
              </a:rPr>
              <a:t>(s) depending on a joint strategy 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A notion of being stable: equilibrium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Some combination of strategies is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stable</a:t>
            </a:r>
            <a:r>
              <a:rPr lang="en-US" altLang="zh-HK" smtClean="0">
                <a:ea typeface="新細明體" charset="-120"/>
              </a:rPr>
              <a:t>: No player wants to change his/her current strategy, provided that others don’t change.		---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Nash Equilibrium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(Pure) Nash Equilibrium</a:t>
            </a:r>
            <a:r>
              <a:rPr lang="en-US" altLang="zh-HK" smtClean="0">
                <a:ea typeface="新細明體" charset="-120"/>
              </a:rPr>
              <a:t>: A joint strategy s s.t.  		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(s) </a:t>
            </a:r>
            <a:r>
              <a:rPr lang="el-GR" altLang="zh-HK" smtClean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  <a:cs typeface="Arial" charset="0"/>
              </a:rPr>
              <a:t> 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  <a:cs typeface="Arial" charset="0"/>
              </a:rPr>
              <a:t>(s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  <a:cs typeface="Arial" charset="0"/>
              </a:rPr>
              <a:t>’s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-i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  <a:cs typeface="Arial" charset="0"/>
              </a:rPr>
              <a:t>)</a:t>
            </a:r>
            <a:r>
              <a:rPr lang="en-US" altLang="zh-HK" smtClean="0">
                <a:ea typeface="新細明體" charset="-120"/>
                <a:cs typeface="Arial" charset="0"/>
              </a:rPr>
              <a:t>,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∀i.</a:t>
            </a:r>
          </a:p>
          <a:p>
            <a:pPr eaLnBrk="1" hangingPunct="1"/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other words, s</a:t>
            </a:r>
            <a:r>
              <a:rPr lang="en-US" altLang="zh-HK" baseline="-25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achieves 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s_i’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(s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’s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)</a:t>
            </a:r>
          </a:p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endParaRPr lang="en-US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Prisoners’ dilemma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ISP routing</a:t>
            </a:r>
          </a:p>
        </p:txBody>
      </p:sp>
      <p:graphicFrame>
        <p:nvGraphicFramePr>
          <p:cNvPr id="240644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662" name="Oval 22"/>
          <p:cNvSpPr>
            <a:spLocks noChangeArrowheads="1"/>
          </p:cNvSpPr>
          <p:nvPr/>
        </p:nvSpPr>
        <p:spPr bwMode="auto">
          <a:xfrm rot="2700000">
            <a:off x="6248401" y="3228975"/>
            <a:ext cx="838200" cy="1279525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Prisoners’ dilemma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ISP routing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Pollution game: All countries don’t control the pollution.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Battle of sexes: both are stable.</a:t>
            </a:r>
          </a:p>
        </p:txBody>
      </p:sp>
      <p:graphicFrame>
        <p:nvGraphicFramePr>
          <p:cNvPr id="241668" name="Group 4"/>
          <p:cNvGraphicFramePr>
            <a:graphicFrameLocks noGrp="1"/>
          </p:cNvGraphicFramePr>
          <p:nvPr>
            <p:ph sz="half" idx="2"/>
          </p:nvPr>
        </p:nvGraphicFramePr>
        <p:xfrm>
          <a:off x="5334000" y="2057400"/>
          <a:ext cx="3352800" cy="35814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1686" name="Oval 22"/>
          <p:cNvSpPr>
            <a:spLocks noChangeArrowheads="1"/>
          </p:cNvSpPr>
          <p:nvPr/>
        </p:nvSpPr>
        <p:spPr bwMode="auto">
          <a:xfrm rot="2700000">
            <a:off x="6642100" y="3289300"/>
            <a:ext cx="711200" cy="1143000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1687" name="Oval 23"/>
          <p:cNvSpPr>
            <a:spLocks noChangeArrowheads="1"/>
          </p:cNvSpPr>
          <p:nvPr/>
        </p:nvSpPr>
        <p:spPr bwMode="auto">
          <a:xfrm rot="2700000">
            <a:off x="7734300" y="4483100"/>
            <a:ext cx="711200" cy="1143000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86" grpId="0" animBg="1"/>
      <p:bldP spid="2416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5: Penny matching.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200" smtClean="0">
                <a:ea typeface="新細明體" charset="-120"/>
              </a:rPr>
              <a:t>Two players, each can exhibit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one bit</a:t>
            </a:r>
            <a:r>
              <a:rPr lang="en-US" altLang="zh-HK" sz="2200" smtClean="0">
                <a:ea typeface="新細明體" charset="-120"/>
              </a:rPr>
              <a:t>. 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If the two bits match, then </a:t>
            </a:r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red</a:t>
            </a:r>
            <a:r>
              <a:rPr lang="en-US" altLang="zh-HK" sz="2200" smtClean="0">
                <a:ea typeface="新細明體" charset="-120"/>
              </a:rPr>
              <a:t> player wins and gets payoff 1.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Otherwise, the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blue</a:t>
            </a:r>
            <a:r>
              <a:rPr lang="en-US" altLang="zh-HK" sz="2200" smtClean="0">
                <a:ea typeface="新細明體" charset="-120"/>
              </a:rPr>
              <a:t> player wins and get payoff 1.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Find a </a:t>
            </a:r>
            <a:r>
              <a:rPr lang="en-US" altLang="zh-HK" sz="2200" smtClean="0">
                <a:solidFill>
                  <a:srgbClr val="FF66FF"/>
                </a:solidFill>
                <a:ea typeface="新細明體" charset="-120"/>
              </a:rPr>
              <a:t>pure NE</a:t>
            </a:r>
            <a:r>
              <a:rPr lang="en-US" altLang="zh-HK" sz="2200" smtClean="0">
                <a:ea typeface="新細明體" charset="-120"/>
              </a:rPr>
              <a:t>?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Conclusion: There may </a:t>
            </a:r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not</a:t>
            </a:r>
            <a:r>
              <a:rPr lang="en-US" altLang="zh-HK" sz="2200" smtClean="0">
                <a:ea typeface="新細明體" charset="-120"/>
              </a:rPr>
              <a:t> exist Nash Equilibrium in a game.</a:t>
            </a:r>
          </a:p>
        </p:txBody>
      </p:sp>
      <p:graphicFrame>
        <p:nvGraphicFramePr>
          <p:cNvPr id="243716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3734" name="AutoShape 22"/>
          <p:cNvSpPr>
            <a:spLocks noChangeArrowheads="1"/>
          </p:cNvSpPr>
          <p:nvPr/>
        </p:nvSpPr>
        <p:spPr bwMode="auto">
          <a:xfrm rot="10800000">
            <a:off x="7086600" y="35814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3735" name="AutoShape 23"/>
          <p:cNvSpPr>
            <a:spLocks noChangeArrowheads="1"/>
          </p:cNvSpPr>
          <p:nvPr/>
        </p:nvSpPr>
        <p:spPr bwMode="auto">
          <a:xfrm>
            <a:off x="7086600" y="51054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3736" name="AutoShape 24"/>
          <p:cNvSpPr>
            <a:spLocks noChangeArrowheads="1"/>
          </p:cNvSpPr>
          <p:nvPr/>
        </p:nvSpPr>
        <p:spPr bwMode="auto">
          <a:xfrm rot="5400000">
            <a:off x="5943600" y="48006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43737" name="AutoShape 25"/>
          <p:cNvSpPr>
            <a:spLocks noChangeArrowheads="1"/>
          </p:cNvSpPr>
          <p:nvPr/>
        </p:nvSpPr>
        <p:spPr bwMode="auto">
          <a:xfrm rot="-5400000">
            <a:off x="7239000" y="48006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34" grpId="0" animBg="1"/>
      <p:bldP spid="243735" grpId="0" animBg="1"/>
      <p:bldP spid="243736" grpId="0" animBg="1"/>
      <p:bldP spid="2437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Mixed strategies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Consider the case that players pick their strategies </a:t>
            </a:r>
            <a:r>
              <a:rPr lang="en-US" altLang="zh-HK" smtClean="0">
                <a:solidFill>
                  <a:srgbClr val="FF66FF"/>
                </a:solidFill>
                <a:ea typeface="新細明體" charset="-120"/>
              </a:rPr>
              <a:t>randomly</a:t>
            </a:r>
            <a:r>
              <a:rPr lang="en-US" altLang="zh-HK" smtClean="0">
                <a:ea typeface="新細明體" charset="-12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Player i picks </a:t>
            </a:r>
            <a:r>
              <a:rPr lang="en-US" altLang="zh-HK" smtClean="0">
                <a:solidFill>
                  <a:srgbClr val="FF66FF"/>
                </a:solidFill>
                <a:ea typeface="新細明體" charset="-120"/>
              </a:rPr>
              <a:t>s</a:t>
            </a:r>
            <a:r>
              <a:rPr lang="en-US" altLang="zh-HK" baseline="-25000" smtClean="0">
                <a:solidFill>
                  <a:srgbClr val="FF66FF"/>
                </a:solidFill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 according to a distribution </a:t>
            </a:r>
            <a:r>
              <a:rPr lang="en-US" altLang="zh-HK" smtClean="0">
                <a:solidFill>
                  <a:srgbClr val="FF66FF"/>
                </a:solidFill>
                <a:ea typeface="新細明體" charset="-120"/>
              </a:rPr>
              <a:t>p</a:t>
            </a:r>
            <a:r>
              <a:rPr lang="en-US" altLang="zh-HK" baseline="-25000" smtClean="0">
                <a:solidFill>
                  <a:srgbClr val="FF66FF"/>
                </a:solidFill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Let p = p</a:t>
            </a:r>
            <a:r>
              <a:rPr lang="en-US" altLang="zh-HK" baseline="-25000" smtClean="0">
                <a:ea typeface="新細明體" charset="-120"/>
              </a:rPr>
              <a:t>1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⋯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mtClean="0">
                <a:ea typeface="新細明體" charset="-120"/>
              </a:rPr>
              <a:t>p</a:t>
            </a:r>
            <a:r>
              <a:rPr lang="en-US" altLang="zh-HK" baseline="-25000" smtClean="0">
                <a:ea typeface="新細明體" charset="-120"/>
              </a:rPr>
              <a:t>n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s</a:t>
            </a:r>
            <a:r>
              <a:rPr lang="el-GR" altLang="zh-HK" smtClean="0">
                <a:cs typeface="Arial" charset="0"/>
              </a:rPr>
              <a:t>←</a:t>
            </a:r>
            <a:r>
              <a:rPr lang="en-US" altLang="zh-HK" smtClean="0">
                <a:ea typeface="新細明體" charset="-120"/>
                <a:cs typeface="Arial" charset="0"/>
              </a:rPr>
              <a:t>p: draw s from p.</a:t>
            </a:r>
            <a:endParaRPr lang="en-US" altLang="zh-HK" smtClean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Care about: the expected payoff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smtClean="0">
                <a:solidFill>
                  <a:srgbClr val="0000FF"/>
                </a:solidFill>
                <a:cs typeface="Arial" charset="0"/>
              </a:rPr>
              <a:t>←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[u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(s)]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Mixed Nash Equilibrium</a:t>
            </a:r>
            <a:r>
              <a:rPr lang="en-US" altLang="zh-HK" smtClean="0">
                <a:ea typeface="新細明體" charset="-120"/>
              </a:rPr>
              <a:t>: A distribution p s.t. 		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E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s</a:t>
            </a:r>
            <a:r>
              <a:rPr lang="el-GR" altLang="zh-HK" sz="2800" baseline="-25000" smtClean="0">
                <a:solidFill>
                  <a:srgbClr val="FF0000"/>
                </a:solidFill>
                <a:cs typeface="Arial" charset="0"/>
              </a:rPr>
              <a:t>←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p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[u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(s)] </a:t>
            </a:r>
            <a:r>
              <a:rPr lang="el-GR" altLang="zh-HK" sz="2800" smtClean="0">
                <a:solidFill>
                  <a:srgbClr val="FF0000"/>
                </a:solidFill>
                <a:cs typeface="Arial" charset="0"/>
              </a:rPr>
              <a:t>≥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 E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s</a:t>
            </a:r>
            <a:r>
              <a:rPr lang="el-GR" altLang="zh-HK" sz="2800" baseline="-25000" smtClean="0">
                <a:solidFill>
                  <a:srgbClr val="FF0000"/>
                </a:solidFill>
                <a:cs typeface="Arial" charset="0"/>
              </a:rPr>
              <a:t>←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p’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[u</a:t>
            </a:r>
            <a:r>
              <a:rPr lang="en-US" altLang="zh-HK" sz="2800" baseline="-25000" smtClean="0">
                <a:solidFill>
                  <a:srgbClr val="FF0000"/>
                </a:solidFill>
                <a:ea typeface="新細明體" charset="-120"/>
              </a:rPr>
              <a:t>i</a:t>
            </a:r>
            <a:r>
              <a:rPr lang="en-US" altLang="zh-HK" sz="2800" smtClean="0">
                <a:solidFill>
                  <a:srgbClr val="FF0000"/>
                </a:solidFill>
                <a:ea typeface="新細明體" charset="-120"/>
              </a:rPr>
              <a:t>(s)]</a:t>
            </a:r>
            <a:r>
              <a:rPr lang="en-US" altLang="zh-HK" smtClean="0">
                <a:ea typeface="新細明體" charset="-120"/>
              </a:rPr>
              <a:t>, </a:t>
            </a:r>
            <a:br>
              <a:rPr lang="en-US" altLang="zh-HK" smtClean="0">
                <a:ea typeface="新細明體" charset="-120"/>
              </a:rPr>
            </a:b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 p’ different from p only at p</a:t>
            </a:r>
            <a:r>
              <a:rPr lang="en-US" altLang="zh-HK" baseline="-25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(and same at other distributions p</a:t>
            </a:r>
            <a:r>
              <a:rPr lang="en-US" altLang="zh-HK" baseline="-25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-i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z="3800" smtClean="0">
                <a:ea typeface="新細明體" charset="-120"/>
              </a:rPr>
              <a:t>Existence of mixed NE: Penny Matching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A mixed NE: Both players take uniform distribution. </a:t>
            </a:r>
          </a:p>
          <a:p>
            <a:pPr eaLnBrk="1" hangingPunct="1"/>
            <a:endParaRPr lang="en-US" altLang="zh-HK" sz="2600" smtClean="0">
              <a:ea typeface="新細明體" charset="-120"/>
            </a:endParaRP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What’s the expected payoff for each player?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½.</a:t>
            </a:r>
          </a:p>
        </p:txBody>
      </p:sp>
      <p:graphicFrame>
        <p:nvGraphicFramePr>
          <p:cNvPr id="246788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Existence of mixed 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r>
              <a:rPr lang="en-US" altLang="zh-HK" smtClean="0">
                <a:ea typeface="新細明體" charset="-120"/>
              </a:rPr>
              <a:t>Nash, 1951: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All games</a:t>
            </a:r>
            <a:r>
              <a:rPr lang="en-US" altLang="zh-HK" smtClean="0">
                <a:ea typeface="新細明體" charset="-120"/>
              </a:rPr>
              <a:t> (with finite players and finite strategies for each player)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have mixed 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3 strategies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30725"/>
          </a:xfrm>
        </p:spPr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How about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Rock-Paper-Scissors</a:t>
            </a:r>
            <a:r>
              <a:rPr lang="en-US" altLang="zh-HK" smtClean="0">
                <a:ea typeface="新細明體" charset="-120"/>
              </a:rPr>
              <a:t>?</a:t>
            </a: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Winner gets payoff 1 and loser gets -1. </a:t>
            </a: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Both get 0 in case of tie.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Write down the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payoff matrices</a:t>
            </a:r>
            <a:r>
              <a:rPr lang="en-US" altLang="zh-HK" smtClean="0">
                <a:ea typeface="新細明體" charset="-120"/>
              </a:rPr>
              <a:t>?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Does it have a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pure NE</a:t>
            </a:r>
            <a:r>
              <a:rPr lang="en-US" altLang="zh-HK" smtClean="0">
                <a:ea typeface="新細明體" charset="-120"/>
              </a:rPr>
              <a:t>?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Find a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mixed NE</a:t>
            </a:r>
            <a:r>
              <a:rPr lang="en-US" altLang="zh-HK" smtClean="0">
                <a:ea typeface="新細明體" charset="-120"/>
              </a:rPr>
              <a:t>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2857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6: Traffic light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600" smtClean="0">
                <a:solidFill>
                  <a:srgbClr val="0000FF"/>
                </a:solidFill>
                <a:ea typeface="新細明體" charset="-120"/>
              </a:rPr>
              <a:t>Two cars</a:t>
            </a:r>
            <a:r>
              <a:rPr lang="en-US" altLang="zh-HK" sz="2600" smtClean="0">
                <a:ea typeface="新細明體" charset="-120"/>
              </a:rPr>
              <a:t> are at an interaction at the same time.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If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both cross</a:t>
            </a:r>
            <a:r>
              <a:rPr lang="en-US" altLang="zh-HK" sz="2600" smtClean="0">
                <a:ea typeface="新細明體" charset="-120"/>
              </a:rPr>
              <a:t>, then a bad traffic accident. So -100 payoff for each. 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If </a:t>
            </a:r>
            <a:r>
              <a:rPr lang="en-US" altLang="zh-HK" sz="2600" smtClean="0">
                <a:solidFill>
                  <a:srgbClr val="0000FF"/>
                </a:solidFill>
                <a:ea typeface="新細明體" charset="-120"/>
              </a:rPr>
              <a:t>only one crosses</a:t>
            </a:r>
            <a:r>
              <a:rPr lang="en-US" altLang="zh-HK" sz="2600" smtClean="0">
                <a:ea typeface="新細明體" charset="-120"/>
              </a:rPr>
              <a:t>, (s)he gets payoff 1; the other gets 0.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If </a:t>
            </a:r>
            <a:r>
              <a:rPr lang="en-US" altLang="zh-HK" sz="2600" smtClean="0">
                <a:solidFill>
                  <a:srgbClr val="0000FF"/>
                </a:solidFill>
                <a:ea typeface="新細明體" charset="-120"/>
              </a:rPr>
              <a:t>both stop</a:t>
            </a:r>
            <a:r>
              <a:rPr lang="en-US" altLang="zh-HK" sz="2600" smtClean="0">
                <a:ea typeface="新細明體" charset="-120"/>
              </a:rPr>
              <a:t>, both get 0.</a:t>
            </a:r>
          </a:p>
        </p:txBody>
      </p:sp>
      <p:graphicFrame>
        <p:nvGraphicFramePr>
          <p:cNvPr id="250884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Cross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Stop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Cross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-100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-100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Stop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Map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Intro to strategic-form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Two forms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NE and CE</a:t>
            </a:r>
          </a:p>
          <a:p>
            <a:pPr lvl="1" eaLnBrk="1" hangingPunct="1">
              <a:lnSpc>
                <a:spcPct val="90000"/>
              </a:lnSpc>
            </a:pPr>
            <a:endParaRPr lang="en-US" altLang="zh-HK" dirty="0" smtClean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Algorithmic questions in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Hardness of finding an NE and 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Congestion games</a:t>
            </a:r>
          </a:p>
          <a:p>
            <a:pPr lvl="1" eaLnBrk="1" hangingPunct="1">
              <a:lnSpc>
                <a:spcPct val="90000"/>
              </a:lnSpc>
            </a:pPr>
            <a:endParaRPr lang="en-US" altLang="zh-HK" dirty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HK" dirty="0" smtClean="0">
                <a:ea typeface="新細明體" charset="-120"/>
              </a:rPr>
              <a:t>Game theory applied to computer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6: Traffic light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sz="2400" smtClean="0">
                <a:ea typeface="新細明體" charset="-120"/>
              </a:rPr>
              <a:t>2 </a:t>
            </a:r>
            <a:r>
              <a:rPr lang="en-US" altLang="zh-HK" sz="2400" smtClean="0">
                <a:solidFill>
                  <a:srgbClr val="0000FF"/>
                </a:solidFill>
                <a:ea typeface="新細明體" charset="-120"/>
              </a:rPr>
              <a:t>pure NE</a:t>
            </a:r>
            <a:r>
              <a:rPr lang="en-US" altLang="zh-HK" sz="2400" smtClean="0">
                <a:ea typeface="新細明體" charset="-120"/>
              </a:rPr>
              <a:t>: one crosses and one stops.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000" smtClean="0">
                <a:ea typeface="新細明體" charset="-120"/>
              </a:rPr>
              <a:t>Good: Payoff (0,1) or (1,0)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000" smtClean="0">
                <a:ea typeface="新細明體" charset="-120"/>
              </a:rPr>
              <a:t>Bad: not fair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400" smtClean="0">
                <a:ea typeface="新細明體" charset="-120"/>
              </a:rPr>
              <a:t>1 (more) </a:t>
            </a:r>
            <a:r>
              <a:rPr lang="en-US" altLang="zh-HK" sz="2400" smtClean="0">
                <a:solidFill>
                  <a:srgbClr val="FF0000"/>
                </a:solidFill>
                <a:ea typeface="新細明體" charset="-120"/>
              </a:rPr>
              <a:t>mixed NE</a:t>
            </a:r>
            <a:r>
              <a:rPr lang="en-US" altLang="zh-HK" sz="2400" smtClean="0">
                <a:ea typeface="新細明體" charset="-120"/>
              </a:rPr>
              <a:t>: both cross w.p. 1/101.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000" smtClean="0">
                <a:ea typeface="新細明體" charset="-120"/>
              </a:rPr>
              <a:t>Good: Fair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000" smtClean="0">
                <a:ea typeface="新細明體" charset="-120"/>
              </a:rPr>
              <a:t>Bad: Low payoff: </a:t>
            </a:r>
            <a:r>
              <a:rPr lang="en-US" altLang="zh-HK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≃</a:t>
            </a:r>
            <a:r>
              <a:rPr lang="en-US" altLang="zh-HK" sz="2000" smtClean="0">
                <a:ea typeface="新細明體" charset="-120"/>
              </a:rPr>
              <a:t>0.0001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000" smtClean="0">
                <a:ea typeface="新細明體" charset="-120"/>
              </a:rPr>
              <a:t>Worse: Positive chance of crash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400" smtClean="0">
                <a:solidFill>
                  <a:srgbClr val="FF66FF"/>
                </a:solidFill>
                <a:ea typeface="新細明體" charset="-120"/>
              </a:rPr>
              <a:t>Stop light</a:t>
            </a:r>
            <a:r>
              <a:rPr lang="en-US" altLang="zh-HK" sz="2400" smtClean="0">
                <a:ea typeface="新細明體" charset="-120"/>
              </a:rPr>
              <a:t>: randomly pick one and suggest to cross, the other one to stop.</a:t>
            </a:r>
          </a:p>
        </p:txBody>
      </p:sp>
      <p:graphicFrame>
        <p:nvGraphicFramePr>
          <p:cNvPr id="251908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Cross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Stop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Cross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-100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-100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Stop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Correlated Equilibrium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Recall that a mixed NE is a probability distribution p = p</a:t>
            </a:r>
            <a:r>
              <a:rPr lang="en-US" altLang="zh-HK" baseline="-25000" smtClean="0">
                <a:ea typeface="新細明體" charset="-120"/>
              </a:rPr>
              <a:t>1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⋯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smtClean="0">
                <a:ea typeface="新細明體" charset="-120"/>
              </a:rPr>
              <a:t>p</a:t>
            </a:r>
            <a:r>
              <a:rPr lang="en-US" altLang="zh-HK" baseline="-25000" smtClean="0">
                <a:ea typeface="新細明體" charset="-120"/>
              </a:rPr>
              <a:t>n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A general distribution may not be decomposed into such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product</a:t>
            </a:r>
            <a:r>
              <a:rPr lang="en-US" altLang="zh-HK" smtClean="0">
                <a:ea typeface="新細明體" charset="-120"/>
              </a:rPr>
              <a:t> form. 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A general distribution p on S is a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correlated equilibrium</a:t>
            </a:r>
            <a:r>
              <a:rPr lang="en-US" altLang="zh-HK" smtClean="0">
                <a:ea typeface="新細明體" charset="-120"/>
              </a:rPr>
              <a:t> (CE) if for any given s drawn from p, each player i won’t change strategy based on his/her information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Correlated Equilibrium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You can think of it as an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extra party</a:t>
            </a:r>
            <a:r>
              <a:rPr lang="en-US" altLang="zh-HK" smtClean="0">
                <a:ea typeface="新細明體" charset="-120"/>
              </a:rPr>
              <a:t> samples s from p and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recommend </a:t>
            </a:r>
            <a:r>
              <a:rPr lang="en-US" altLang="zh-HK" smtClean="0">
                <a:ea typeface="新細明體" charset="-120"/>
              </a:rPr>
              <a:t>player i take strategy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. Then player i doesn’t want to change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 to any other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’. 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Formal: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smtClean="0">
                <a:solidFill>
                  <a:srgbClr val="0000FF"/>
                </a:solidFill>
                <a:cs typeface="Arial" charset="0"/>
              </a:rPr>
              <a:t>←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p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[u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(s)|s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] 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≥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smtClean="0">
                <a:solidFill>
                  <a:srgbClr val="0000FF"/>
                </a:solidFill>
                <a:cs typeface="Arial" charset="0"/>
              </a:rPr>
              <a:t>←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[u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(s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’s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)|s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]</a:t>
            </a:r>
            <a:r>
              <a:rPr lang="en-US" altLang="zh-HK" smtClean="0">
                <a:ea typeface="新細明體" charset="-120"/>
              </a:rPr>
              <a:t>,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</a:t>
            </a:r>
            <a:r>
              <a:rPr lang="en-US" altLang="zh-HK" smtClean="0">
                <a:ea typeface="新細明體" charset="-120"/>
              </a:rPr>
              <a:t>i,s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,s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’</a:t>
            </a: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Conditional expectation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Or equivalently, </a:t>
            </a:r>
            <a:br>
              <a:rPr lang="en-US" altLang="zh-HK" smtClean="0">
                <a:ea typeface="新細明體" charset="-120"/>
              </a:rPr>
            </a:br>
            <a:r>
              <a:rPr lang="en-US" altLang="zh-HK" smtClean="0">
                <a:ea typeface="新細明體" charset="-120"/>
              </a:rPr>
              <a:t>	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 ≥ ∑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’s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zh-HK" smtClean="0">
                <a:ea typeface="新細明體" charset="-120"/>
              </a:rPr>
              <a:t>, 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∀ </a:t>
            </a:r>
            <a:r>
              <a:rPr lang="en-US" altLang="zh-HK" smtClean="0">
                <a:ea typeface="新細明體" charset="-120"/>
              </a:rPr>
              <a:t>i,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’.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/>
            <a:endParaRPr lang="en-US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Summary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12800" y="4941888"/>
            <a:ext cx="376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800">
                <a:ea typeface="新細明體" charset="-120"/>
              </a:rPr>
              <a:t>strategic (normal) form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00600" y="1828800"/>
            <a:ext cx="3886200" cy="4302125"/>
          </a:xfrm>
          <a:noFill/>
        </p:spPr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n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players</a:t>
            </a:r>
            <a:r>
              <a:rPr lang="en-US" altLang="zh-HK" smtClean="0">
                <a:ea typeface="新細明體" charset="-120"/>
              </a:rPr>
              <a:t>: P</a:t>
            </a:r>
            <a:r>
              <a:rPr lang="en-US" altLang="zh-HK" baseline="-25000" smtClean="0">
                <a:ea typeface="新細明體" charset="-120"/>
              </a:rPr>
              <a:t>1</a:t>
            </a:r>
            <a:r>
              <a:rPr lang="en-US" altLang="zh-HK" smtClean="0">
                <a:ea typeface="新細明體" charset="-120"/>
              </a:rPr>
              <a:t>, …, P</a:t>
            </a:r>
            <a:r>
              <a:rPr lang="en-US" altLang="zh-HK" baseline="-25000" smtClean="0">
                <a:ea typeface="新細明體" charset="-120"/>
              </a:rPr>
              <a:t>n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P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 has a set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 of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strategies</a:t>
            </a:r>
          </a:p>
          <a:p>
            <a:pPr eaLnBrk="1" hangingPunct="1"/>
            <a:r>
              <a:rPr lang="en-US" altLang="zh-HK" smtClean="0">
                <a:ea typeface="新細明體" charset="-120"/>
              </a:rPr>
              <a:t>P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 has a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utility</a:t>
            </a:r>
            <a:r>
              <a:rPr lang="en-US" altLang="zh-HK" smtClean="0">
                <a:ea typeface="新細明體" charset="-120"/>
              </a:rPr>
              <a:t> function u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: S</a:t>
            </a:r>
            <a:r>
              <a:rPr lang="el-GR" altLang="zh-HK" smtClean="0"/>
              <a:t>→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ℝ</a:t>
            </a:r>
            <a:endParaRPr lang="en-US" altLang="zh-HK" smtClean="0">
              <a:ea typeface="新細明體" charset="-120"/>
            </a:endParaRPr>
          </a:p>
          <a:p>
            <a:pPr lvl="1" eaLnBrk="1" hangingPunct="1"/>
            <a:r>
              <a:rPr lang="en-US" altLang="zh-HK" smtClean="0">
                <a:ea typeface="新細明體" charset="-120"/>
              </a:rPr>
              <a:t>S = S</a:t>
            </a:r>
            <a:r>
              <a:rPr lang="en-US" altLang="zh-HK" baseline="-25000" smtClean="0">
                <a:ea typeface="新細明體" charset="-120"/>
              </a:rPr>
              <a:t>1</a:t>
            </a:r>
            <a:r>
              <a:rPr lang="en-US" altLang="zh-HK" smtClean="0">
                <a:ea typeface="新細明體" charset="-120"/>
              </a:rPr>
              <a:t> </a:t>
            </a:r>
            <a:r>
              <a:rPr lang="en-US" altLang="zh-HK" smtClean="0">
                <a:ea typeface="新細明體" charset="-120"/>
                <a:sym typeface="Symbol" pitchFamily="18" charset="2"/>
              </a:rPr>
              <a:t> </a:t>
            </a:r>
            <a:r>
              <a:rPr lang="en-US" altLang="zh-HK" smtClean="0">
                <a:ea typeface="新細明體" charset="-120"/>
              </a:rPr>
              <a:t>S</a:t>
            </a:r>
            <a:r>
              <a:rPr lang="en-US" altLang="zh-HK" baseline="-25000" smtClean="0">
                <a:ea typeface="新細明體" charset="-120"/>
              </a:rPr>
              <a:t>2</a:t>
            </a:r>
            <a:r>
              <a:rPr lang="en-US" altLang="zh-HK" smtClean="0">
                <a:ea typeface="新細明體" charset="-120"/>
              </a:rPr>
              <a:t> </a:t>
            </a:r>
            <a:r>
              <a:rPr lang="en-US" altLang="zh-HK" smtClean="0">
                <a:ea typeface="新細明體" charset="-120"/>
                <a:sym typeface="Symbol" pitchFamily="18" charset="2"/>
              </a:rPr>
              <a:t> </a:t>
            </a:r>
            <a:r>
              <a:rPr lang="en-US" altLang="zh-HK" smtClean="0">
                <a:ea typeface="新細明體" charset="-120"/>
              </a:rPr>
              <a:t>⋯ </a:t>
            </a:r>
            <a:r>
              <a:rPr lang="en-US" altLang="zh-HK" smtClean="0">
                <a:ea typeface="新細明體" charset="-120"/>
                <a:sym typeface="Symbol" pitchFamily="18" charset="2"/>
              </a:rPr>
              <a:t> </a:t>
            </a:r>
            <a:r>
              <a:rPr lang="en-US" altLang="zh-HK" smtClean="0">
                <a:ea typeface="新細明體" charset="-120"/>
              </a:rPr>
              <a:t>S</a:t>
            </a:r>
            <a:r>
              <a:rPr lang="en-US" altLang="zh-HK" baseline="-25000" smtClean="0">
                <a:ea typeface="新細明體" charset="-120"/>
              </a:rPr>
              <a:t>n</a:t>
            </a:r>
            <a:endParaRPr lang="en-US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Nash equilibrium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Pure Nash equilibrium</a:t>
            </a:r>
            <a:r>
              <a:rPr lang="en-US" altLang="zh-HK" dirty="0" smtClean="0">
                <a:ea typeface="新細明體" charset="-120"/>
              </a:rPr>
              <a:t>: </a:t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	a joint strategy s = (s</a:t>
            </a:r>
            <a:r>
              <a:rPr lang="en-US" altLang="zh-HK" baseline="-25000" dirty="0" smtClean="0">
                <a:ea typeface="新細明體" charset="-120"/>
              </a:rPr>
              <a:t>1</a:t>
            </a:r>
            <a:r>
              <a:rPr lang="en-US" altLang="zh-HK" dirty="0" smtClean="0">
                <a:ea typeface="新細明體" charset="-120"/>
              </a:rPr>
              <a:t>, …, 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n</a:t>
            </a:r>
            <a:r>
              <a:rPr lang="en-US" altLang="zh-HK" dirty="0" smtClean="0">
                <a:ea typeface="新細明體" charset="-120"/>
              </a:rPr>
              <a:t>) </a:t>
            </a:r>
            <a:r>
              <a:rPr lang="en-US" altLang="zh-HK" dirty="0" err="1" smtClean="0">
                <a:ea typeface="新細明體" charset="-120"/>
              </a:rPr>
              <a:t>s.t.</a:t>
            </a:r>
            <a:r>
              <a:rPr lang="en-US" altLang="zh-HK" dirty="0" smtClean="0">
                <a:ea typeface="新細明體" charset="-120"/>
              </a:rPr>
              <a:t>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</a:t>
            </a:r>
            <a:r>
              <a:rPr lang="en-US" altLang="zh-HK" dirty="0" smtClean="0">
                <a:ea typeface="新細明體" charset="-120"/>
              </a:rPr>
              <a:t/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			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,s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 </a:t>
            </a:r>
            <a:r>
              <a:rPr lang="el-GR" altLang="zh-HK" dirty="0" smtClean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 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’,s</a:t>
            </a:r>
            <a:r>
              <a:rPr lang="en-US" altLang="zh-HK" baseline="-25000" dirty="0" smtClean="0">
                <a:solidFill>
                  <a:srgbClr val="0000FF"/>
                </a:solidFill>
                <a:ea typeface="新細明體" charset="-120"/>
              </a:rPr>
              <a:t>-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</a:t>
            </a:r>
          </a:p>
          <a:p>
            <a:pPr eaLnBrk="1" hangingPunct="1">
              <a:defRPr/>
            </a:pPr>
            <a:r>
              <a:rPr lang="en-US" altLang="zh-HK" dirty="0" smtClean="0">
                <a:ea typeface="新細明體" charset="-120"/>
              </a:rPr>
              <a:t>(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Mixed</a:t>
            </a:r>
            <a:r>
              <a:rPr lang="en-US" altLang="zh-HK" dirty="0" smtClean="0">
                <a:ea typeface="新細明體" charset="-120"/>
              </a:rPr>
              <a:t>)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Nash equilibrium</a:t>
            </a:r>
            <a:r>
              <a:rPr lang="en-US" altLang="zh-HK" dirty="0" smtClean="0">
                <a:ea typeface="新細明體" charset="-120"/>
              </a:rPr>
              <a:t> (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NE</a:t>
            </a:r>
            <a:r>
              <a:rPr lang="en-US" altLang="zh-HK" dirty="0" smtClean="0">
                <a:ea typeface="新細明體" charset="-120"/>
              </a:rPr>
              <a:t>): </a:t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a product distribution p = p</a:t>
            </a:r>
            <a:r>
              <a:rPr lang="en-US" altLang="zh-HK" baseline="-25000" dirty="0" smtClean="0">
                <a:ea typeface="新細明體" charset="-120"/>
              </a:rPr>
              <a:t>1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</a:t>
            </a:r>
            <a:r>
              <a:rPr lang="en-US" altLang="zh-HK" dirty="0" smtClean="0">
                <a:ea typeface="新細明體" charset="-120"/>
              </a:rPr>
              <a:t> …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 </a:t>
            </a:r>
            <a:r>
              <a:rPr lang="en-US" altLang="zh-HK" dirty="0" err="1" smtClean="0">
                <a:ea typeface="新細明體" charset="-120"/>
              </a:rPr>
              <a:t>p</a:t>
            </a:r>
            <a:r>
              <a:rPr lang="en-US" altLang="zh-HK" baseline="-25000" dirty="0" err="1" smtClean="0">
                <a:ea typeface="新細明體" charset="-120"/>
              </a:rPr>
              <a:t>n</a:t>
            </a:r>
            <a:r>
              <a:rPr lang="en-US" altLang="zh-HK" dirty="0" smtClean="0">
                <a:ea typeface="新細明體" charset="-120"/>
              </a:rPr>
              <a:t> </a:t>
            </a:r>
            <a:r>
              <a:rPr lang="en-US" altLang="zh-HK" dirty="0" err="1" smtClean="0">
                <a:ea typeface="新細明體" charset="-120"/>
              </a:rPr>
              <a:t>s.t.</a:t>
            </a:r>
            <a:r>
              <a:rPr lang="en-US" altLang="zh-HK" dirty="0" smtClean="0">
                <a:ea typeface="新細明體" charset="-120"/>
              </a:rPr>
              <a:t>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 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 with p</a:t>
            </a:r>
            <a:r>
              <a:rPr lang="en-US" altLang="zh-HK" baseline="-25000" dirty="0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(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)&gt;0,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’</a:t>
            </a:r>
            <a:r>
              <a:rPr lang="en-US" altLang="zh-HK" dirty="0" smtClean="0">
                <a:ea typeface="新細明體" charset="-120"/>
              </a:rPr>
              <a:t/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		</a:t>
            </a:r>
            <a:r>
              <a:rPr lang="en-US" altLang="zh-HK" dirty="0" err="1" smtClean="0">
                <a:ea typeface="新細明體" charset="-120"/>
              </a:rPr>
              <a:t>E</a:t>
            </a:r>
            <a:r>
              <a:rPr lang="en-US" altLang="zh-HK" baseline="-25000" dirty="0" err="1" smtClean="0">
                <a:ea typeface="新細明體" charset="-120"/>
              </a:rPr>
              <a:t>s</a:t>
            </a:r>
            <a:r>
              <a:rPr lang="el-GR" altLang="zh-HK" baseline="-25000" dirty="0" smtClean="0">
                <a:cs typeface="Arial" charset="0"/>
              </a:rPr>
              <a:t>←</a:t>
            </a:r>
            <a:r>
              <a:rPr lang="en-US" altLang="zh-HK" baseline="-25000" dirty="0" smtClean="0">
                <a:ea typeface="新細明體" charset="-120"/>
              </a:rPr>
              <a:t>p</a:t>
            </a:r>
            <a:r>
              <a:rPr lang="en-US" altLang="zh-HK" dirty="0" smtClean="0">
                <a:ea typeface="新細明體" charset="-120"/>
              </a:rPr>
              <a:t>[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,s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en-US" altLang="zh-HK" dirty="0" smtClean="0">
                <a:ea typeface="新細明體" charset="-120"/>
              </a:rPr>
              <a:t>]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l-GR" altLang="zh-HK" dirty="0" smtClean="0">
                <a:solidFill>
                  <a:srgbClr val="0000FF"/>
                </a:solidFill>
                <a:cs typeface="Arial" charset="0"/>
              </a:rPr>
              <a:t>≥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 </a:t>
            </a:r>
            <a:r>
              <a:rPr lang="en-US" altLang="zh-HK" dirty="0" err="1" smtClean="0">
                <a:ea typeface="新細明體" charset="-120"/>
              </a:rPr>
              <a:t>E</a:t>
            </a:r>
            <a:r>
              <a:rPr lang="en-US" altLang="zh-HK" baseline="-25000" dirty="0" err="1" smtClean="0">
                <a:ea typeface="新細明體" charset="-120"/>
              </a:rPr>
              <a:t>s</a:t>
            </a:r>
            <a:r>
              <a:rPr lang="el-GR" altLang="zh-HK" baseline="-25000" dirty="0" smtClean="0">
                <a:cs typeface="Arial" charset="0"/>
              </a:rPr>
              <a:t>←</a:t>
            </a:r>
            <a:r>
              <a:rPr lang="en-US" altLang="zh-HK" baseline="-25000" dirty="0" smtClean="0">
                <a:ea typeface="新細明體" charset="-120"/>
              </a:rPr>
              <a:t>p</a:t>
            </a:r>
            <a:r>
              <a:rPr lang="en-US" altLang="zh-HK" dirty="0" smtClean="0">
                <a:ea typeface="新細明體" charset="-120"/>
              </a:rPr>
              <a:t>[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’,s</a:t>
            </a:r>
            <a:r>
              <a:rPr lang="en-US" altLang="zh-HK" baseline="-25000" dirty="0" smtClean="0">
                <a:solidFill>
                  <a:srgbClr val="0000FF"/>
                </a:solidFill>
                <a:ea typeface="新細明體" charset="-120"/>
              </a:rPr>
              <a:t>-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</a:t>
            </a:r>
            <a:r>
              <a:rPr lang="en-US" altLang="zh-HK" dirty="0" smtClean="0">
                <a:ea typeface="新細明體" charset="-120"/>
              </a:rPr>
              <a:t>]</a:t>
            </a:r>
          </a:p>
          <a:p>
            <a:pPr eaLnBrk="1" hangingPunct="1">
              <a:defRPr/>
            </a:pP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Correlated equilibrium (CE)</a:t>
            </a:r>
            <a:r>
              <a:rPr lang="en-US" altLang="zh-HK" dirty="0" smtClean="0">
                <a:ea typeface="新細明體" charset="-120"/>
              </a:rPr>
              <a:t>: a joint distribution p </a:t>
            </a:r>
            <a:r>
              <a:rPr lang="en-US" altLang="zh-HK" dirty="0" err="1" smtClean="0">
                <a:ea typeface="新細明體" charset="-120"/>
              </a:rPr>
              <a:t>s.t.</a:t>
            </a:r>
            <a:r>
              <a:rPr lang="en-US" altLang="zh-HK" dirty="0" smtClean="0">
                <a:ea typeface="新細明體" charset="-120"/>
              </a:rPr>
              <a:t>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 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 with p</a:t>
            </a:r>
            <a:r>
              <a:rPr lang="en-US" altLang="zh-HK" baseline="-25000" dirty="0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(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)&gt;0,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’</a:t>
            </a:r>
            <a:r>
              <a:rPr lang="en-US" altLang="zh-HK" dirty="0" smtClean="0">
                <a:ea typeface="新細明體" charset="-120"/>
              </a:rPr>
              <a:t/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	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dirty="0" smtClean="0">
                <a:solidFill>
                  <a:srgbClr val="0000FF"/>
                </a:solidFill>
                <a:cs typeface="Arial" charset="0"/>
              </a:rPr>
              <a:t>←</a:t>
            </a:r>
            <a:r>
              <a:rPr lang="en-US" altLang="zh-HK" baseline="-25000" dirty="0" smtClean="0">
                <a:solidFill>
                  <a:srgbClr val="0000FF"/>
                </a:solidFill>
                <a:ea typeface="新細明體" charset="-120"/>
                <a:cs typeface="Arial" charset="0"/>
              </a:rPr>
              <a:t>p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[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(s)|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] </a:t>
            </a:r>
            <a:r>
              <a:rPr lang="en-US" altLang="zh-HK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≥ 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dirty="0" smtClean="0">
                <a:solidFill>
                  <a:srgbClr val="0000FF"/>
                </a:solidFill>
                <a:cs typeface="Arial" charset="0"/>
              </a:rPr>
              <a:t>←</a:t>
            </a:r>
            <a:r>
              <a:rPr lang="en-US" altLang="zh-HK" baseline="-25000" dirty="0" smtClean="0">
                <a:solidFill>
                  <a:srgbClr val="0000FF"/>
                </a:solidFill>
                <a:ea typeface="新細明體" charset="-120"/>
              </a:rPr>
              <a:t>p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[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u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’s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-i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)|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i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]</a:t>
            </a:r>
            <a:endParaRPr lang="en-US" altLang="zh-HK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Part II. Algorithmic questions in games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4000" smtClean="0">
                <a:ea typeface="新細明體" charset="-120"/>
              </a:rPr>
              <a:t>Complexity of finding a NE and CE</a:t>
            </a:r>
            <a:endParaRPr lang="zh-HK" altLang="en-US" sz="4000" smtClean="0">
              <a:ea typeface="新細明體" charset="-120"/>
            </a:endParaRPr>
          </a:p>
        </p:txBody>
      </p:sp>
      <p:sp>
        <p:nvSpPr>
          <p:cNvPr id="2969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Why algorithmic issues?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30725"/>
          </a:xfrm>
        </p:spPr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What if we have a large number of strategies?</a:t>
            </a:r>
          </a:p>
          <a:p>
            <a:pPr lvl="1"/>
            <a:r>
              <a:rPr lang="en-US" altLang="zh-HK" dirty="0" smtClean="0">
                <a:solidFill>
                  <a:srgbClr val="A6A6A6"/>
                </a:solidFill>
                <a:ea typeface="新細明體" charset="-120"/>
              </a:rPr>
              <a:t>Or large number of players?</a:t>
            </a:r>
            <a:endParaRPr lang="zh-HK" altLang="en-US" dirty="0" smtClean="0">
              <a:solidFill>
                <a:srgbClr val="A6A6A6"/>
              </a:solidFill>
              <a:ea typeface="新細明體" charset="-120"/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275272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292475"/>
            <a:ext cx="2743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295400"/>
            <a:ext cx="2743200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Complexity of finding a NE and CE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Given the utility functions, how hard is it to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</a:rPr>
              <a:t>find one NE</a:t>
            </a:r>
            <a:r>
              <a:rPr lang="en-US" altLang="zh-HK" smtClean="0">
                <a:ea typeface="新細明體" charset="-120"/>
              </a:rPr>
              <a:t>? </a:t>
            </a:r>
          </a:p>
          <a:p>
            <a:pPr eaLnBrk="1" hangingPunct="1"/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No polynomial</a:t>
            </a:r>
            <a:r>
              <a:rPr lang="en-US" altLang="zh-HK" smtClean="0">
                <a:ea typeface="新細明體" charset="-120"/>
              </a:rPr>
              <a:t> time algorithm is </a:t>
            </a:r>
            <a:r>
              <a:rPr lang="en-US" altLang="zh-HK" smtClean="0">
                <a:solidFill>
                  <a:srgbClr val="FF0000"/>
                </a:solidFill>
                <a:ea typeface="新細明體" charset="-120"/>
              </a:rPr>
              <a:t>known</a:t>
            </a:r>
            <a:r>
              <a:rPr lang="en-US" altLang="zh-HK" smtClean="0">
                <a:ea typeface="新細明體" charset="-120"/>
              </a:rPr>
              <a:t> to find a NE.</a:t>
            </a:r>
          </a:p>
          <a:p>
            <a:pPr eaLnBrk="1" hangingPunct="1"/>
            <a:endParaRPr lang="en-US" altLang="zh-HK" smtClean="0">
              <a:ea typeface="新細明體" charset="-120"/>
            </a:endParaRPr>
          </a:p>
          <a:p>
            <a:pPr eaLnBrk="1" hangingPunct="1"/>
            <a:r>
              <a:rPr lang="en-US" altLang="zh-HK" smtClean="0">
                <a:ea typeface="新細明體" charset="-120"/>
              </a:rPr>
              <a:t>But, there is polynomial-time algorithms for finding a correlated equilibrium.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{p(s): s∊S} are unknowns.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Constraints: ∀ </a:t>
            </a:r>
            <a:r>
              <a:rPr lang="en-US" altLang="zh-HK" smtClean="0">
                <a:ea typeface="新細明體" charset="-120"/>
              </a:rPr>
              <a:t>i,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’,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 ≥ ∑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’s</a:t>
            </a:r>
            <a:r>
              <a:rPr lang="en-US" altLang="zh-HK" baseline="-2500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-i</a:t>
            </a:r>
            <a:r>
              <a:rPr lang="en-US" altLang="zh-HK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zh-HK" smtClean="0">
              <a:ea typeface="新細明體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Note that each u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(s) is given.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Thus all constraints are linear!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So we just want to find a feasible solution to a set of linear constraints.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mtClean="0">
                <a:ea typeface="新細明體" charset="-120"/>
              </a:rPr>
              <a:t>We’ve known how to do it by linear programming.</a:t>
            </a:r>
            <a:endParaRPr lang="en-US" altLang="zh-HK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Part I. strategic-form games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 altLang="zh-HK" smtClean="0">
              <a:ea typeface="新細明體" charset="-120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can actually find a solution to maximize a linear function of p(s)’s, such as the expected total payoff.</a:t>
            </a:r>
          </a:p>
          <a:p>
            <a:pPr eaLnBrk="1" hangingPunct="1"/>
            <a:endParaRPr lang="en-US" altLang="zh-HK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 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smtClean="0">
                <a:solidFill>
                  <a:srgbClr val="0000FF"/>
                </a:solidFill>
                <a:ea typeface="新細明體" charset="-120"/>
              </a:rPr>
              <a:t>s</a:t>
            </a:r>
            <a:r>
              <a:rPr lang="el-GR" altLang="zh-HK" baseline="-2500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zh-HK" smtClean="0">
                <a:solidFill>
                  <a:srgbClr val="0000FF"/>
                </a:solidFill>
                <a:ea typeface="新細明體" charset="-120"/>
                <a:cs typeface="Arial" charset="0"/>
              </a:rPr>
              <a:t>p(s)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s.t. 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 ≥ ∑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s_{-i}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p(s)u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’s</a:t>
            </a:r>
            <a:r>
              <a:rPr lang="en-US" altLang="zh-HK" baseline="-2500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-i</a:t>
            </a:r>
            <a:r>
              <a:rPr lang="en-US" altLang="zh-HK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),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∀ </a:t>
            </a:r>
            <a:r>
              <a:rPr lang="en-US" altLang="zh-HK" smtClean="0">
                <a:ea typeface="新細明體" charset="-120"/>
              </a:rPr>
              <a:t>i,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, s</a:t>
            </a:r>
            <a:r>
              <a:rPr lang="en-US" altLang="zh-HK" baseline="-25000" smtClean="0">
                <a:ea typeface="新細明體" charset="-120"/>
              </a:rPr>
              <a:t>i</a:t>
            </a:r>
            <a:r>
              <a:rPr lang="en-US" altLang="zh-HK" smtClean="0">
                <a:ea typeface="新細明體" charset="-120"/>
              </a:rPr>
              <a:t>’.</a:t>
            </a:r>
            <a:r>
              <a:rPr lang="en-US" altLang="zh-HK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z="4000" smtClean="0">
                <a:ea typeface="新細明體" charset="-120"/>
              </a:rPr>
              <a:t>Congestion games</a:t>
            </a:r>
            <a:endParaRPr lang="zh-HK" altLang="en-US" sz="4000" smtClean="0">
              <a:ea typeface="新細明體" charset="-120"/>
            </a:endParaRPr>
          </a:p>
        </p:txBody>
      </p:sp>
      <p:sp>
        <p:nvSpPr>
          <p:cNvPr id="3481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Pigou’s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30725"/>
          </a:xfrm>
        </p:spPr>
        <p:txBody>
          <a:bodyPr>
            <a:normAutofit/>
          </a:bodyPr>
          <a:lstStyle/>
          <a:p>
            <a:r>
              <a:rPr lang="en-US" altLang="zh-HK" sz="2800" dirty="0" smtClean="0">
                <a:ea typeface="新細明體" charset="-120"/>
              </a:rPr>
              <a:t>1 unit of flow go from s to t</a:t>
            </a:r>
          </a:p>
          <a:p>
            <a:pPr lvl="1"/>
            <a:r>
              <a:rPr lang="en-US" altLang="zh-HK" sz="2400" dirty="0" smtClean="0">
                <a:ea typeface="新細明體" charset="-120"/>
              </a:rPr>
              <a:t>k players, each has 1/k amount of flow</a:t>
            </a:r>
          </a:p>
          <a:p>
            <a:r>
              <a:rPr lang="en-US" altLang="zh-HK" sz="2800" dirty="0" smtClean="0">
                <a:ea typeface="新細明體" charset="-120"/>
              </a:rPr>
              <a:t>Strategies for each player: 2 paths</a:t>
            </a:r>
          </a:p>
          <a:p>
            <a:r>
              <a:rPr lang="en-US" altLang="zh-HK" sz="2800" dirty="0" smtClean="0">
                <a:ea typeface="新細明體" charset="-120"/>
              </a:rPr>
              <a:t>Best cost?</a:t>
            </a:r>
          </a:p>
          <a:p>
            <a:r>
              <a:rPr lang="en-US" altLang="zh-HK" sz="2800" dirty="0" smtClean="0">
                <a:ea typeface="新細明體" charset="-120"/>
              </a:rPr>
              <a:t>Suppose m uses the lower path:</a:t>
            </a:r>
          </a:p>
          <a:p>
            <a:pPr lvl="1"/>
            <a:r>
              <a:rPr lang="en-US" altLang="zh-HK" sz="2400" dirty="0" smtClean="0">
                <a:ea typeface="新細明體" charset="-120"/>
              </a:rPr>
              <a:t>Total cost: m·(1/k)·(m/k) + (k-m)·(1/k) = (m/k)</a:t>
            </a:r>
            <a:r>
              <a:rPr lang="en-US" altLang="zh-HK" sz="2400" baseline="30000" dirty="0" smtClean="0">
                <a:ea typeface="新細明體" charset="-120"/>
              </a:rPr>
              <a:t>2</a:t>
            </a:r>
            <a:r>
              <a:rPr lang="en-US" altLang="zh-HK" sz="2400" dirty="0" smtClean="0">
                <a:ea typeface="新細明體" charset="-120"/>
              </a:rPr>
              <a:t>-(m/k)+1 </a:t>
            </a:r>
            <a:r>
              <a:rPr lang="en-US" altLang="zh-HK" sz="2400" dirty="0" smtClean="0">
                <a:solidFill>
                  <a:srgbClr val="FF0000"/>
                </a:solidFill>
                <a:ea typeface="新細明體" charset="-120"/>
              </a:rPr>
              <a:t>≥ ¾</a:t>
            </a:r>
            <a:r>
              <a:rPr lang="en-US" altLang="zh-HK" sz="2400" dirty="0" smtClean="0">
                <a:ea typeface="新細明體" charset="-120"/>
              </a:rPr>
              <a:t>. </a:t>
            </a:r>
            <a:r>
              <a:rPr lang="en-US" altLang="zh-HK" sz="2400" dirty="0" smtClean="0">
                <a:solidFill>
                  <a:srgbClr val="FF33CC"/>
                </a:solidFill>
                <a:ea typeface="新細明體" charset="-120"/>
              </a:rPr>
              <a:t>(“=” </a:t>
            </a:r>
            <a:r>
              <a:rPr lang="en-US" altLang="zh-HK" sz="2400" dirty="0" err="1" smtClean="0">
                <a:solidFill>
                  <a:srgbClr val="FF33CC"/>
                </a:solidFill>
                <a:ea typeface="新細明體" charset="-120"/>
              </a:rPr>
              <a:t>iff</a:t>
            </a:r>
            <a:r>
              <a:rPr lang="en-US" altLang="zh-HK" sz="2400" dirty="0" smtClean="0">
                <a:solidFill>
                  <a:srgbClr val="FF33CC"/>
                </a:solidFill>
                <a:ea typeface="新細明體" charset="-120"/>
              </a:rPr>
              <a:t> m=k/2)</a:t>
            </a:r>
          </a:p>
          <a:p>
            <a:pPr lvl="1"/>
            <a:r>
              <a:rPr lang="en-US" altLang="zh-HK" sz="2400" dirty="0" smtClean="0">
                <a:ea typeface="新細明體" charset="-120"/>
              </a:rPr>
              <a:t>Equilibrium: all players use the lower. Total cost = </a:t>
            </a:r>
            <a:r>
              <a:rPr lang="en-US" altLang="zh-HK" sz="2400" dirty="0" smtClean="0">
                <a:solidFill>
                  <a:srgbClr val="0000FF"/>
                </a:solidFill>
                <a:ea typeface="新細明體" charset="-120"/>
              </a:rPr>
              <a:t>1</a:t>
            </a:r>
            <a:r>
              <a:rPr lang="en-US" altLang="zh-HK" sz="2400" dirty="0" smtClean="0">
                <a:ea typeface="新細明體" charset="-120"/>
              </a:rPr>
              <a:t>.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891338" y="32004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8056563" y="3200400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6" name="Arc 5"/>
          <p:cNvSpPr/>
          <p:nvPr/>
        </p:nvSpPr>
        <p:spPr bwMode="auto">
          <a:xfrm>
            <a:off x="6781800" y="3155950"/>
            <a:ext cx="1600200" cy="1187450"/>
          </a:xfrm>
          <a:prstGeom prst="arc">
            <a:avLst>
              <a:gd name="adj1" fmla="val 13472919"/>
              <a:gd name="adj2" fmla="val 1909706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7" name="Arc 6"/>
          <p:cNvSpPr/>
          <p:nvPr/>
        </p:nvSpPr>
        <p:spPr bwMode="auto">
          <a:xfrm flipV="1">
            <a:off x="6781800" y="2482850"/>
            <a:ext cx="1600200" cy="1174750"/>
          </a:xfrm>
          <a:prstGeom prst="arc">
            <a:avLst>
              <a:gd name="adj1" fmla="val 13472919"/>
              <a:gd name="adj2" fmla="val 1909706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7207250" y="2852738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5849" name="TextBox 8"/>
          <p:cNvSpPr txBox="1">
            <a:spLocks noChangeArrowheads="1"/>
          </p:cNvSpPr>
          <p:nvPr/>
        </p:nvSpPr>
        <p:spPr bwMode="auto">
          <a:xfrm>
            <a:off x="7205663" y="3629025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Price of Anarchy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34138" cy="4530725"/>
          </a:xfrm>
        </p:spPr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So the m players have total cost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HK" dirty="0" smtClean="0">
                <a:ea typeface="新細明體" charset="-120"/>
              </a:rPr>
              <a:t>, while they could have 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¾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r>
              <a:rPr lang="en-US" altLang="zh-HK" dirty="0" smtClean="0">
                <a:ea typeface="新細明體" charset="-120"/>
              </a:rPr>
              <a:t>Punishment of selfish routings.</a:t>
            </a:r>
          </a:p>
          <a:p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Price of Anarchy</a:t>
            </a:r>
            <a:r>
              <a:rPr lang="en-US" altLang="zh-HK" dirty="0" smtClean="0">
                <a:ea typeface="新細明體" charset="-120"/>
              </a:rPr>
              <a:t>: </a:t>
            </a:r>
          </a:p>
          <a:p>
            <a:pPr>
              <a:buFont typeface="Wingdings" pitchFamily="2" charset="2"/>
              <a:buNone/>
            </a:pPr>
            <a:r>
              <a:rPr lang="en-US" altLang="zh-HK" dirty="0" smtClean="0">
                <a:ea typeface="新細明體" charset="-120"/>
              </a:rPr>
              <a:t>	cost of a worst equilibrium</a:t>
            </a:r>
          </a:p>
          <a:p>
            <a:pPr>
              <a:buFont typeface="Wingdings" pitchFamily="2" charset="2"/>
              <a:buNone/>
            </a:pPr>
            <a:r>
              <a:rPr lang="en-US" altLang="zh-HK" dirty="0" smtClean="0">
                <a:ea typeface="新細明體" charset="-120"/>
              </a:rPr>
              <a:t>	minimal total cost</a:t>
            </a:r>
          </a:p>
          <a:p>
            <a:r>
              <a:rPr lang="en-US" altLang="zh-HK" dirty="0" smtClean="0">
                <a:ea typeface="新細明體" charset="-120"/>
              </a:rPr>
              <a:t>In the above example: </a:t>
            </a:r>
            <a:r>
              <a:rPr lang="en-US" altLang="zh-HK" dirty="0" smtClean="0">
                <a:solidFill>
                  <a:srgbClr val="FF0000"/>
                </a:solidFill>
                <a:ea typeface="新細明體" charset="-120"/>
              </a:rPr>
              <a:t>1</a:t>
            </a:r>
            <a:r>
              <a:rPr lang="en-US" altLang="zh-HK" dirty="0" smtClean="0">
                <a:ea typeface="新細明體" charset="-120"/>
              </a:rPr>
              <a:t> / 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¾</a:t>
            </a:r>
            <a:r>
              <a:rPr lang="en-US" altLang="zh-HK" dirty="0" smtClean="0">
                <a:ea typeface="新細明體" charset="-120"/>
              </a:rPr>
              <a:t> = 4/3.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7119938" y="28956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8285163" y="2895600"/>
            <a:ext cx="24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6" name="Arc 5"/>
          <p:cNvSpPr/>
          <p:nvPr/>
        </p:nvSpPr>
        <p:spPr bwMode="auto">
          <a:xfrm>
            <a:off x="7010400" y="2851150"/>
            <a:ext cx="1600200" cy="1187450"/>
          </a:xfrm>
          <a:prstGeom prst="arc">
            <a:avLst>
              <a:gd name="adj1" fmla="val 13472919"/>
              <a:gd name="adj2" fmla="val 1909706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7" name="Arc 6"/>
          <p:cNvSpPr/>
          <p:nvPr/>
        </p:nvSpPr>
        <p:spPr bwMode="auto">
          <a:xfrm flipV="1">
            <a:off x="7010400" y="2178050"/>
            <a:ext cx="1600200" cy="1174750"/>
          </a:xfrm>
          <a:prstGeom prst="arc">
            <a:avLst>
              <a:gd name="adj1" fmla="val 13472919"/>
              <a:gd name="adj2" fmla="val 1909706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36872" name="TextBox 7"/>
          <p:cNvSpPr txBox="1">
            <a:spLocks noChangeArrowheads="1"/>
          </p:cNvSpPr>
          <p:nvPr/>
        </p:nvSpPr>
        <p:spPr bwMode="auto">
          <a:xfrm>
            <a:off x="7435850" y="2547938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6873" name="TextBox 8"/>
          <p:cNvSpPr txBox="1">
            <a:spLocks noChangeArrowheads="1"/>
          </p:cNvSpPr>
          <p:nvPr/>
        </p:nvSpPr>
        <p:spPr bwMode="auto">
          <a:xfrm>
            <a:off x="7434263" y="3324225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Braess’s Paradox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038600" cy="3616325"/>
          </a:xfrm>
        </p:spPr>
        <p:txBody>
          <a:bodyPr/>
          <a:lstStyle/>
          <a:p>
            <a:r>
              <a:rPr lang="en-US" altLang="zh-HK" sz="2400" dirty="0" smtClean="0">
                <a:ea typeface="新細明體" charset="-120"/>
              </a:rPr>
              <a:t>1 unit of flow.</a:t>
            </a:r>
          </a:p>
          <a:p>
            <a:r>
              <a:rPr lang="en-US" altLang="zh-HK" sz="2400" dirty="0" smtClean="0">
                <a:ea typeface="新細明體" charset="-120"/>
              </a:rPr>
              <a:t>Suppose p-fraction uses the upper path.</a:t>
            </a:r>
          </a:p>
          <a:p>
            <a:r>
              <a:rPr lang="en-US" altLang="zh-HK" sz="2400" dirty="0" smtClean="0">
                <a:ea typeface="新細明體" charset="-120"/>
              </a:rPr>
              <a:t>Total cost: p(p+1)+(1-p)(1+(1-p)) </a:t>
            </a:r>
            <a:r>
              <a:rPr lang="el-GR" altLang="zh-HK" sz="2400" dirty="0" smtClean="0">
                <a:solidFill>
                  <a:srgbClr val="FF0000"/>
                </a:solidFill>
                <a:cs typeface="Arial" charset="0"/>
              </a:rPr>
              <a:t>≥</a:t>
            </a:r>
            <a:r>
              <a:rPr lang="en-US" altLang="zh-HK" sz="2400" dirty="0" smtClean="0">
                <a:solidFill>
                  <a:srgbClr val="FF0000"/>
                </a:solidFill>
                <a:ea typeface="新細明體" charset="-120"/>
                <a:cs typeface="Arial" charset="0"/>
              </a:rPr>
              <a:t> 3/2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. </a:t>
            </a:r>
          </a:p>
          <a:p>
            <a:pPr lvl="1"/>
            <a:r>
              <a:rPr lang="en-US" altLang="zh-HK" sz="2000" dirty="0" smtClean="0">
                <a:solidFill>
                  <a:srgbClr val="FF33CC"/>
                </a:solidFill>
                <a:ea typeface="新細明體" charset="-120"/>
                <a:cs typeface="Arial" charset="0"/>
              </a:rPr>
              <a:t>“=” </a:t>
            </a:r>
            <a:r>
              <a:rPr lang="en-US" altLang="zh-HK" sz="2000" dirty="0" err="1" smtClean="0">
                <a:solidFill>
                  <a:srgbClr val="FF33CC"/>
                </a:solidFill>
                <a:ea typeface="新細明體" charset="-120"/>
                <a:cs typeface="Arial" charset="0"/>
              </a:rPr>
              <a:t>iff</a:t>
            </a:r>
            <a:r>
              <a:rPr lang="en-US" altLang="zh-HK" sz="2000" dirty="0" smtClean="0">
                <a:solidFill>
                  <a:srgbClr val="FF33CC"/>
                </a:solidFill>
                <a:ea typeface="新細明體" charset="-120"/>
                <a:cs typeface="Arial" charset="0"/>
              </a:rPr>
              <a:t> p=1/2</a:t>
            </a:r>
            <a:r>
              <a:rPr lang="en-US" altLang="zh-HK" sz="2000" dirty="0" smtClean="0">
                <a:ea typeface="新細明體" charset="-120"/>
                <a:cs typeface="Arial" charset="0"/>
              </a:rPr>
              <a:t>.</a:t>
            </a:r>
          </a:p>
          <a:p>
            <a:r>
              <a:rPr lang="en-US" altLang="zh-HK" sz="2400" dirty="0" smtClean="0">
                <a:ea typeface="新細明體" charset="-120"/>
                <a:cs typeface="Arial" charset="0"/>
              </a:rPr>
              <a:t>p = ½ is also the unique equilibrium.</a:t>
            </a:r>
          </a:p>
          <a:p>
            <a:r>
              <a:rPr lang="en-US" altLang="zh-HK" sz="2400" dirty="0" err="1" smtClean="0">
                <a:ea typeface="新細明體" charset="-120"/>
                <a:cs typeface="Arial" charset="0"/>
              </a:rPr>
              <a:t>PoA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 = </a:t>
            </a:r>
            <a:r>
              <a:rPr lang="en-US" altLang="zh-HK" sz="2400" dirty="0" smtClean="0">
                <a:solidFill>
                  <a:srgbClr val="FF0000"/>
                </a:solidFill>
                <a:ea typeface="新細明體" charset="-120"/>
                <a:cs typeface="Arial" charset="0"/>
              </a:rPr>
              <a:t>1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.</a:t>
            </a:r>
            <a:endParaRPr lang="zh-HK" altLang="en-US" sz="2400" dirty="0" smtClean="0">
              <a:ea typeface="新細明體" charset="-120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371600" y="16779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3832225" y="1652588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 rot="-1380000">
            <a:off x="1665288" y="1395413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2590800" y="12684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v</a:t>
            </a:r>
            <a:endParaRPr lang="zh-HK" altLang="en-US">
              <a:ea typeface="新細明體" charset="-120"/>
            </a:endParaRPr>
          </a:p>
        </p:txBody>
      </p:sp>
      <p:sp>
        <p:nvSpPr>
          <p:cNvPr id="37896" name="TextBox 9"/>
          <p:cNvSpPr txBox="1">
            <a:spLocks noChangeArrowheads="1"/>
          </p:cNvSpPr>
          <p:nvPr/>
        </p:nvSpPr>
        <p:spPr bwMode="auto">
          <a:xfrm>
            <a:off x="2565400" y="204470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w</a:t>
            </a:r>
            <a:endParaRPr lang="zh-HK" altLang="en-US">
              <a:ea typeface="新細明體" charset="-120"/>
            </a:endParaRPr>
          </a:p>
        </p:txBody>
      </p:sp>
      <p:cxnSp>
        <p:nvCxnSpPr>
          <p:cNvPr id="37897" name="Straight Arrow Connector 11"/>
          <p:cNvCxnSpPr>
            <a:cxnSpLocks noChangeShapeType="1"/>
            <a:stCxn id="37892" idx="3"/>
            <a:endCxn id="37895" idx="1"/>
          </p:cNvCxnSpPr>
          <p:nvPr/>
        </p:nvCxnSpPr>
        <p:spPr bwMode="auto">
          <a:xfrm flipV="1">
            <a:off x="1671638" y="1454150"/>
            <a:ext cx="919162" cy="407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8" name="Straight Arrow Connector 13"/>
          <p:cNvCxnSpPr>
            <a:cxnSpLocks noChangeShapeType="1"/>
            <a:stCxn id="37896" idx="3"/>
            <a:endCxn id="37893" idx="1"/>
          </p:cNvCxnSpPr>
          <p:nvPr/>
        </p:nvCxnSpPr>
        <p:spPr bwMode="auto">
          <a:xfrm flipV="1">
            <a:off x="2916238" y="1838325"/>
            <a:ext cx="915987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9" name="Straight Arrow Connector 20"/>
          <p:cNvCxnSpPr>
            <a:cxnSpLocks noChangeShapeType="1"/>
            <a:stCxn id="37895" idx="3"/>
            <a:endCxn id="37893" idx="1"/>
          </p:cNvCxnSpPr>
          <p:nvPr/>
        </p:nvCxnSpPr>
        <p:spPr bwMode="auto">
          <a:xfrm>
            <a:off x="2890838" y="1454150"/>
            <a:ext cx="941387" cy="384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0" name="Straight Arrow Connector 23"/>
          <p:cNvCxnSpPr>
            <a:cxnSpLocks noChangeShapeType="1"/>
            <a:stCxn id="37892" idx="3"/>
            <a:endCxn id="37896" idx="1"/>
          </p:cNvCxnSpPr>
          <p:nvPr/>
        </p:nvCxnSpPr>
        <p:spPr bwMode="auto">
          <a:xfrm>
            <a:off x="1671638" y="1862138"/>
            <a:ext cx="893762" cy="366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01" name="TextBox 26"/>
          <p:cNvSpPr txBox="1">
            <a:spLocks noChangeArrowheads="1"/>
          </p:cNvSpPr>
          <p:nvPr/>
        </p:nvSpPr>
        <p:spPr bwMode="auto">
          <a:xfrm rot="1320000">
            <a:off x="3013075" y="135572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02" name="TextBox 27"/>
          <p:cNvSpPr txBox="1">
            <a:spLocks noChangeArrowheads="1"/>
          </p:cNvSpPr>
          <p:nvPr/>
        </p:nvSpPr>
        <p:spPr bwMode="auto">
          <a:xfrm rot="1320000">
            <a:off x="1679575" y="200025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03" name="TextBox 28"/>
          <p:cNvSpPr txBox="1">
            <a:spLocks noChangeArrowheads="1"/>
          </p:cNvSpPr>
          <p:nvPr/>
        </p:nvSpPr>
        <p:spPr bwMode="auto">
          <a:xfrm rot="-1380000">
            <a:off x="3000375" y="2005013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04" name="TextBox 29"/>
          <p:cNvSpPr txBox="1">
            <a:spLocks noChangeArrowheads="1"/>
          </p:cNvSpPr>
          <p:nvPr/>
        </p:nvSpPr>
        <p:spPr bwMode="auto">
          <a:xfrm>
            <a:off x="5105400" y="16779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7905" name="TextBox 30"/>
          <p:cNvSpPr txBox="1">
            <a:spLocks noChangeArrowheads="1"/>
          </p:cNvSpPr>
          <p:nvPr/>
        </p:nvSpPr>
        <p:spPr bwMode="auto">
          <a:xfrm>
            <a:off x="7566025" y="1652588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37906" name="TextBox 31"/>
          <p:cNvSpPr txBox="1">
            <a:spLocks noChangeArrowheads="1"/>
          </p:cNvSpPr>
          <p:nvPr/>
        </p:nvSpPr>
        <p:spPr bwMode="auto">
          <a:xfrm rot="-1380000">
            <a:off x="5399088" y="1395413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07" name="TextBox 32"/>
          <p:cNvSpPr txBox="1">
            <a:spLocks noChangeArrowheads="1"/>
          </p:cNvSpPr>
          <p:nvPr/>
        </p:nvSpPr>
        <p:spPr bwMode="auto">
          <a:xfrm>
            <a:off x="6324600" y="12684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v</a:t>
            </a:r>
            <a:endParaRPr lang="zh-HK" altLang="en-US">
              <a:ea typeface="新細明體" charset="-120"/>
            </a:endParaRPr>
          </a:p>
        </p:txBody>
      </p:sp>
      <p:sp>
        <p:nvSpPr>
          <p:cNvPr id="37908" name="TextBox 33"/>
          <p:cNvSpPr txBox="1">
            <a:spLocks noChangeArrowheads="1"/>
          </p:cNvSpPr>
          <p:nvPr/>
        </p:nvSpPr>
        <p:spPr bwMode="auto">
          <a:xfrm>
            <a:off x="6299200" y="204470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w</a:t>
            </a:r>
            <a:endParaRPr lang="zh-HK" altLang="en-US">
              <a:ea typeface="新細明體" charset="-120"/>
            </a:endParaRPr>
          </a:p>
        </p:txBody>
      </p:sp>
      <p:cxnSp>
        <p:nvCxnSpPr>
          <p:cNvPr id="37909" name="Straight Arrow Connector 34"/>
          <p:cNvCxnSpPr>
            <a:cxnSpLocks noChangeShapeType="1"/>
            <a:stCxn id="37904" idx="3"/>
            <a:endCxn id="37907" idx="1"/>
          </p:cNvCxnSpPr>
          <p:nvPr/>
        </p:nvCxnSpPr>
        <p:spPr bwMode="auto">
          <a:xfrm flipV="1">
            <a:off x="5405438" y="1454150"/>
            <a:ext cx="919162" cy="407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0" name="Straight Arrow Connector 35"/>
          <p:cNvCxnSpPr>
            <a:cxnSpLocks noChangeShapeType="1"/>
            <a:stCxn id="37908" idx="3"/>
            <a:endCxn id="37905" idx="1"/>
          </p:cNvCxnSpPr>
          <p:nvPr/>
        </p:nvCxnSpPr>
        <p:spPr bwMode="auto">
          <a:xfrm flipV="1">
            <a:off x="6650038" y="1838325"/>
            <a:ext cx="915987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1" name="Straight Arrow Connector 36"/>
          <p:cNvCxnSpPr>
            <a:cxnSpLocks noChangeShapeType="1"/>
            <a:stCxn id="37907" idx="3"/>
            <a:endCxn id="37905" idx="1"/>
          </p:cNvCxnSpPr>
          <p:nvPr/>
        </p:nvCxnSpPr>
        <p:spPr bwMode="auto">
          <a:xfrm>
            <a:off x="6624638" y="1454150"/>
            <a:ext cx="941387" cy="384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12" name="Straight Arrow Connector 37"/>
          <p:cNvCxnSpPr>
            <a:cxnSpLocks noChangeShapeType="1"/>
            <a:stCxn id="37904" idx="3"/>
            <a:endCxn id="37908" idx="1"/>
          </p:cNvCxnSpPr>
          <p:nvPr/>
        </p:nvCxnSpPr>
        <p:spPr bwMode="auto">
          <a:xfrm>
            <a:off x="5405438" y="1862138"/>
            <a:ext cx="893762" cy="366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13" name="TextBox 38"/>
          <p:cNvSpPr txBox="1">
            <a:spLocks noChangeArrowheads="1"/>
          </p:cNvSpPr>
          <p:nvPr/>
        </p:nvSpPr>
        <p:spPr bwMode="auto">
          <a:xfrm rot="1320000">
            <a:off x="6746875" y="135572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14" name="TextBox 39"/>
          <p:cNvSpPr txBox="1">
            <a:spLocks noChangeArrowheads="1"/>
          </p:cNvSpPr>
          <p:nvPr/>
        </p:nvSpPr>
        <p:spPr bwMode="auto">
          <a:xfrm rot="1320000">
            <a:off x="5413375" y="200025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7915" name="TextBox 40"/>
          <p:cNvSpPr txBox="1">
            <a:spLocks noChangeArrowheads="1"/>
          </p:cNvSpPr>
          <p:nvPr/>
        </p:nvSpPr>
        <p:spPr bwMode="auto">
          <a:xfrm rot="-1380000">
            <a:off x="6734175" y="2005013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cxnSp>
        <p:nvCxnSpPr>
          <p:cNvPr id="37916" name="Straight Arrow Connector 41"/>
          <p:cNvCxnSpPr>
            <a:cxnSpLocks noChangeShapeType="1"/>
            <a:stCxn id="37907" idx="2"/>
            <a:endCxn id="37908" idx="0"/>
          </p:cNvCxnSpPr>
          <p:nvPr/>
        </p:nvCxnSpPr>
        <p:spPr bwMode="auto">
          <a:xfrm>
            <a:off x="6475413" y="1638300"/>
            <a:ext cx="0" cy="406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17" name="TextBox 44"/>
          <p:cNvSpPr txBox="1">
            <a:spLocks noChangeArrowheads="1"/>
          </p:cNvSpPr>
          <p:nvPr/>
        </p:nvSpPr>
        <p:spPr bwMode="auto">
          <a:xfrm>
            <a:off x="6424613" y="1673225"/>
            <a:ext cx="47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c=0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 bwMode="auto">
          <a:xfrm>
            <a:off x="4648200" y="2514600"/>
            <a:ext cx="4038600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 dirty="0">
                <a:ea typeface="新細明體" charset="-120"/>
              </a:rPr>
              <a:t>1 unit of flow.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 dirty="0">
                <a:ea typeface="新細明體" charset="-120"/>
              </a:rPr>
              <a:t>We can ignore the new added edge and </a:t>
            </a:r>
            <a:endParaRPr lang="en-US" altLang="zh-HK" sz="2000" dirty="0">
              <a:ea typeface="新細明體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 dirty="0" smtClean="0">
                <a:ea typeface="新細明體" charset="-120"/>
                <a:cs typeface="Arial" charset="0"/>
              </a:rPr>
              <a:t>But </a:t>
            </a:r>
            <a:r>
              <a:rPr lang="en-US" altLang="zh-HK" sz="2400" dirty="0">
                <a:ea typeface="新細明體" charset="-120"/>
                <a:cs typeface="Arial" charset="0"/>
              </a:rPr>
              <a:t>now selfish routing would all take the path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HK" sz="2400" dirty="0">
                <a:ea typeface="新細明體" charset="-120"/>
                <a:cs typeface="Arial" charset="0"/>
              </a:rPr>
              <a:t>	s</a:t>
            </a:r>
            <a:r>
              <a:rPr lang="el-GR" altLang="zh-HK" sz="2400" dirty="0">
                <a:cs typeface="Arial" charset="0"/>
              </a:rPr>
              <a:t>→</a:t>
            </a:r>
            <a:r>
              <a:rPr lang="en-US" altLang="zh-HK" sz="2400" dirty="0">
                <a:ea typeface="新細明體" charset="-120"/>
                <a:cs typeface="Arial" charset="0"/>
              </a:rPr>
              <a:t>v</a:t>
            </a:r>
            <a:r>
              <a:rPr lang="el-GR" altLang="zh-HK" sz="2400" dirty="0">
                <a:cs typeface="Arial" charset="0"/>
              </a:rPr>
              <a:t>→</a:t>
            </a:r>
            <a:r>
              <a:rPr lang="en-US" altLang="zh-HK" sz="2400" dirty="0">
                <a:ea typeface="新細明體" charset="-120"/>
                <a:cs typeface="Arial" charset="0"/>
              </a:rPr>
              <a:t>w</a:t>
            </a:r>
            <a:r>
              <a:rPr lang="el-GR" altLang="zh-HK" sz="2400" dirty="0">
                <a:cs typeface="Arial" charset="0"/>
              </a:rPr>
              <a:t>→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t.</a:t>
            </a:r>
          </a:p>
          <a:p>
            <a:pPr marL="669925" lvl="1" indent="-325438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</a:pPr>
            <a:r>
              <a:rPr kumimoji="0" lang="en-US" altLang="zh-HK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新細明體" charset="-120"/>
                <a:cs typeface="Arial" charset="0"/>
              </a:rPr>
              <a:t>Total cost:</a:t>
            </a:r>
            <a:r>
              <a:rPr kumimoji="0" lang="en-US" altLang="zh-HK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新細明體" charset="-120"/>
                <a:cs typeface="Arial" charset="0"/>
              </a:rPr>
              <a:t> </a:t>
            </a:r>
            <a:r>
              <a:rPr kumimoji="0" lang="en-US" altLang="zh-HK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新細明體" charset="-120"/>
                <a:cs typeface="Arial" charset="0"/>
              </a:rPr>
              <a:t>1</a:t>
            </a:r>
            <a:r>
              <a:rPr lang="en-US" altLang="zh-HK" sz="2000" kern="0" dirty="0" smtClean="0">
                <a:solidFill>
                  <a:srgbClr val="000000"/>
                </a:solidFill>
                <a:latin typeface="Arial"/>
                <a:ea typeface="新細明體" charset="-120"/>
                <a:cs typeface="Arial" charset="0"/>
              </a:rPr>
              <a:t>.</a:t>
            </a:r>
            <a:endParaRPr lang="en-US" altLang="zh-HK" sz="2400" dirty="0" smtClean="0">
              <a:ea typeface="新細明體" charset="-12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 dirty="0" err="1" smtClean="0">
                <a:ea typeface="新細明體" charset="-120"/>
                <a:cs typeface="Arial" charset="0"/>
              </a:rPr>
              <a:t>PoA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 = </a:t>
            </a:r>
            <a:r>
              <a:rPr lang="en-US" altLang="zh-HK" sz="2400" dirty="0" smtClean="0">
                <a:solidFill>
                  <a:srgbClr val="FF0000"/>
                </a:solidFill>
                <a:ea typeface="新細明體" charset="-120"/>
                <a:cs typeface="Arial" charset="0"/>
              </a:rPr>
              <a:t>4/3</a:t>
            </a:r>
            <a:r>
              <a:rPr lang="en-US" altLang="zh-HK" sz="2400" dirty="0" smtClean="0">
                <a:ea typeface="新細明體" charset="-120"/>
                <a:cs typeface="Arial" charset="0"/>
              </a:rPr>
              <a:t>.</a:t>
            </a:r>
            <a:endParaRPr lang="zh-HK" altLang="en-US" sz="240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/>
      <p:bldP spid="37905" grpId="0"/>
      <p:bldP spid="37906" grpId="0"/>
      <p:bldP spid="37907" grpId="0"/>
      <p:bldP spid="37908" grpId="0"/>
      <p:bldP spid="37913" grpId="0"/>
      <p:bldP spid="37914" grpId="0"/>
      <p:bldP spid="37915" grpId="0"/>
      <p:bldP spid="379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Braess’s Paradox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4038600" cy="1600200"/>
          </a:xfrm>
        </p:spPr>
        <p:txBody>
          <a:bodyPr/>
          <a:lstStyle/>
          <a:p>
            <a:r>
              <a:rPr lang="en-US" altLang="zh-HK" sz="2400" smtClean="0">
                <a:ea typeface="新細明體" charset="-120"/>
              </a:rPr>
              <a:t>1 unit of flow.</a:t>
            </a:r>
          </a:p>
          <a:p>
            <a:r>
              <a:rPr lang="en-US" altLang="zh-HK" sz="2400" smtClean="0">
                <a:ea typeface="新細明體" charset="-120"/>
                <a:cs typeface="Arial" charset="0"/>
              </a:rPr>
              <a:t>equilibrium = global opt</a:t>
            </a:r>
          </a:p>
          <a:p>
            <a:pPr lvl="1"/>
            <a:r>
              <a:rPr lang="en-US" altLang="zh-HK" sz="2000" smtClean="0">
                <a:ea typeface="新細明體" charset="-120"/>
                <a:cs typeface="Arial" charset="0"/>
              </a:rPr>
              <a:t>PoA = 1.</a:t>
            </a:r>
            <a:endParaRPr lang="zh-HK" altLang="en-US" sz="2000" smtClean="0">
              <a:ea typeface="新細明體" charset="-120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371600" y="16779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3832225" y="1652588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 rot="-1380000">
            <a:off x="1665288" y="1395413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2590800" y="12684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v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2565400" y="204470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w</a:t>
            </a:r>
            <a:endParaRPr lang="zh-HK" altLang="en-US">
              <a:ea typeface="新細明體" charset="-120"/>
            </a:endParaRPr>
          </a:p>
        </p:txBody>
      </p:sp>
      <p:cxnSp>
        <p:nvCxnSpPr>
          <p:cNvPr id="38921" name="Straight Arrow Connector 11"/>
          <p:cNvCxnSpPr>
            <a:cxnSpLocks noChangeShapeType="1"/>
            <a:stCxn id="38916" idx="3"/>
            <a:endCxn id="38919" idx="1"/>
          </p:cNvCxnSpPr>
          <p:nvPr/>
        </p:nvCxnSpPr>
        <p:spPr bwMode="auto">
          <a:xfrm flipV="1">
            <a:off x="1671638" y="1454150"/>
            <a:ext cx="919162" cy="407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2" name="Straight Arrow Connector 13"/>
          <p:cNvCxnSpPr>
            <a:cxnSpLocks noChangeShapeType="1"/>
            <a:stCxn id="38920" idx="3"/>
            <a:endCxn id="38917" idx="1"/>
          </p:cNvCxnSpPr>
          <p:nvPr/>
        </p:nvCxnSpPr>
        <p:spPr bwMode="auto">
          <a:xfrm flipV="1">
            <a:off x="2916238" y="1838325"/>
            <a:ext cx="915987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3" name="Straight Arrow Connector 20"/>
          <p:cNvCxnSpPr>
            <a:cxnSpLocks noChangeShapeType="1"/>
            <a:stCxn id="38919" idx="3"/>
            <a:endCxn id="38917" idx="1"/>
          </p:cNvCxnSpPr>
          <p:nvPr/>
        </p:nvCxnSpPr>
        <p:spPr bwMode="auto">
          <a:xfrm>
            <a:off x="2890838" y="1454150"/>
            <a:ext cx="941387" cy="384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24" name="Straight Arrow Connector 23"/>
          <p:cNvCxnSpPr>
            <a:cxnSpLocks noChangeShapeType="1"/>
            <a:stCxn id="38916" idx="3"/>
            <a:endCxn id="38920" idx="1"/>
          </p:cNvCxnSpPr>
          <p:nvPr/>
        </p:nvCxnSpPr>
        <p:spPr bwMode="auto">
          <a:xfrm>
            <a:off x="1671638" y="1862138"/>
            <a:ext cx="893762" cy="366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25" name="TextBox 26"/>
          <p:cNvSpPr txBox="1">
            <a:spLocks noChangeArrowheads="1"/>
          </p:cNvSpPr>
          <p:nvPr/>
        </p:nvSpPr>
        <p:spPr bwMode="auto">
          <a:xfrm rot="1320000">
            <a:off x="3013075" y="135572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26" name="TextBox 27"/>
          <p:cNvSpPr txBox="1">
            <a:spLocks noChangeArrowheads="1"/>
          </p:cNvSpPr>
          <p:nvPr/>
        </p:nvSpPr>
        <p:spPr bwMode="auto">
          <a:xfrm rot="1320000">
            <a:off x="1679575" y="200025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27" name="TextBox 28"/>
          <p:cNvSpPr txBox="1">
            <a:spLocks noChangeArrowheads="1"/>
          </p:cNvSpPr>
          <p:nvPr/>
        </p:nvSpPr>
        <p:spPr bwMode="auto">
          <a:xfrm rot="-1380000">
            <a:off x="3000375" y="2005013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28" name="TextBox 29"/>
          <p:cNvSpPr txBox="1">
            <a:spLocks noChangeArrowheads="1"/>
          </p:cNvSpPr>
          <p:nvPr/>
        </p:nvSpPr>
        <p:spPr bwMode="auto">
          <a:xfrm>
            <a:off x="5105400" y="1677988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s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29" name="TextBox 30"/>
          <p:cNvSpPr txBox="1">
            <a:spLocks noChangeArrowheads="1"/>
          </p:cNvSpPr>
          <p:nvPr/>
        </p:nvSpPr>
        <p:spPr bwMode="auto">
          <a:xfrm>
            <a:off x="7566025" y="1652588"/>
            <a:ext cx="249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t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30" name="TextBox 31"/>
          <p:cNvSpPr txBox="1">
            <a:spLocks noChangeArrowheads="1"/>
          </p:cNvSpPr>
          <p:nvPr/>
        </p:nvSpPr>
        <p:spPr bwMode="auto">
          <a:xfrm rot="-1380000">
            <a:off x="5399088" y="1395413"/>
            <a:ext cx="785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31" name="TextBox 32"/>
          <p:cNvSpPr txBox="1">
            <a:spLocks noChangeArrowheads="1"/>
          </p:cNvSpPr>
          <p:nvPr/>
        </p:nvSpPr>
        <p:spPr bwMode="auto">
          <a:xfrm>
            <a:off x="6324600" y="1268413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v</a:t>
            </a:r>
            <a:endParaRPr lang="zh-HK" altLang="en-US">
              <a:ea typeface="新細明體" charset="-120"/>
            </a:endParaRPr>
          </a:p>
        </p:txBody>
      </p:sp>
      <p:sp>
        <p:nvSpPr>
          <p:cNvPr id="38932" name="TextBox 33"/>
          <p:cNvSpPr txBox="1">
            <a:spLocks noChangeArrowheads="1"/>
          </p:cNvSpPr>
          <p:nvPr/>
        </p:nvSpPr>
        <p:spPr bwMode="auto">
          <a:xfrm>
            <a:off x="6299200" y="2044700"/>
            <a:ext cx="35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>
                <a:ea typeface="新細明體" charset="-120"/>
              </a:rPr>
              <a:t>w</a:t>
            </a:r>
            <a:endParaRPr lang="zh-HK" altLang="en-US">
              <a:ea typeface="新細明體" charset="-120"/>
            </a:endParaRPr>
          </a:p>
        </p:txBody>
      </p:sp>
      <p:cxnSp>
        <p:nvCxnSpPr>
          <p:cNvPr id="38933" name="Straight Arrow Connector 34"/>
          <p:cNvCxnSpPr>
            <a:cxnSpLocks noChangeShapeType="1"/>
            <a:stCxn id="38928" idx="3"/>
            <a:endCxn id="38931" idx="1"/>
          </p:cNvCxnSpPr>
          <p:nvPr/>
        </p:nvCxnSpPr>
        <p:spPr bwMode="auto">
          <a:xfrm flipV="1">
            <a:off x="5405438" y="1454150"/>
            <a:ext cx="919162" cy="407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4" name="Straight Arrow Connector 35"/>
          <p:cNvCxnSpPr>
            <a:cxnSpLocks noChangeShapeType="1"/>
            <a:stCxn id="38932" idx="3"/>
            <a:endCxn id="38929" idx="1"/>
          </p:cNvCxnSpPr>
          <p:nvPr/>
        </p:nvCxnSpPr>
        <p:spPr bwMode="auto">
          <a:xfrm flipV="1">
            <a:off x="6650038" y="1838325"/>
            <a:ext cx="915987" cy="390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5" name="Straight Arrow Connector 36"/>
          <p:cNvCxnSpPr>
            <a:cxnSpLocks noChangeShapeType="1"/>
            <a:stCxn id="38931" idx="3"/>
            <a:endCxn id="38929" idx="1"/>
          </p:cNvCxnSpPr>
          <p:nvPr/>
        </p:nvCxnSpPr>
        <p:spPr bwMode="auto">
          <a:xfrm>
            <a:off x="6624638" y="1454150"/>
            <a:ext cx="941387" cy="384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936" name="Straight Arrow Connector 37"/>
          <p:cNvCxnSpPr>
            <a:cxnSpLocks noChangeShapeType="1"/>
            <a:stCxn id="38928" idx="3"/>
            <a:endCxn id="38932" idx="1"/>
          </p:cNvCxnSpPr>
          <p:nvPr/>
        </p:nvCxnSpPr>
        <p:spPr bwMode="auto">
          <a:xfrm>
            <a:off x="5405438" y="1862138"/>
            <a:ext cx="893762" cy="3667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37" name="TextBox 38"/>
          <p:cNvSpPr txBox="1">
            <a:spLocks noChangeArrowheads="1"/>
          </p:cNvSpPr>
          <p:nvPr/>
        </p:nvSpPr>
        <p:spPr bwMode="auto">
          <a:xfrm rot="1320000">
            <a:off x="6746875" y="135572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38" name="TextBox 39"/>
          <p:cNvSpPr txBox="1">
            <a:spLocks noChangeArrowheads="1"/>
          </p:cNvSpPr>
          <p:nvPr/>
        </p:nvSpPr>
        <p:spPr bwMode="auto">
          <a:xfrm rot="1320000">
            <a:off x="5413375" y="2000250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1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39" name="TextBox 40"/>
          <p:cNvSpPr txBox="1">
            <a:spLocks noChangeArrowheads="1"/>
          </p:cNvSpPr>
          <p:nvPr/>
        </p:nvSpPr>
        <p:spPr bwMode="auto">
          <a:xfrm rot="-1380000">
            <a:off x="6734175" y="2005013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c(x) = x</a:t>
            </a:r>
            <a:endParaRPr lang="zh-HK" altLang="en-US" sz="1400">
              <a:ea typeface="新細明體" charset="-120"/>
            </a:endParaRPr>
          </a:p>
        </p:txBody>
      </p:sp>
      <p:cxnSp>
        <p:nvCxnSpPr>
          <p:cNvPr id="38940" name="Straight Arrow Connector 41"/>
          <p:cNvCxnSpPr>
            <a:cxnSpLocks noChangeShapeType="1"/>
            <a:stCxn id="38931" idx="2"/>
            <a:endCxn id="38932" idx="0"/>
          </p:cNvCxnSpPr>
          <p:nvPr/>
        </p:nvCxnSpPr>
        <p:spPr bwMode="auto">
          <a:xfrm>
            <a:off x="6475413" y="1638300"/>
            <a:ext cx="0" cy="4064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41" name="TextBox 44"/>
          <p:cNvSpPr txBox="1">
            <a:spLocks noChangeArrowheads="1"/>
          </p:cNvSpPr>
          <p:nvPr/>
        </p:nvSpPr>
        <p:spPr bwMode="auto">
          <a:xfrm>
            <a:off x="6424613" y="1673225"/>
            <a:ext cx="477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1400">
                <a:ea typeface="新細明體" charset="-120"/>
              </a:rPr>
              <a:t>c=0</a:t>
            </a:r>
            <a:endParaRPr lang="zh-HK" altLang="en-US" sz="1400">
              <a:ea typeface="新細明體" charset="-120"/>
            </a:endParaRPr>
          </a:p>
        </p:txBody>
      </p:sp>
      <p:sp>
        <p:nvSpPr>
          <p:cNvPr id="38942" name="Content Placeholder 2"/>
          <p:cNvSpPr txBox="1">
            <a:spLocks/>
          </p:cNvSpPr>
          <p:nvPr/>
        </p:nvSpPr>
        <p:spPr bwMode="auto">
          <a:xfrm>
            <a:off x="4648200" y="2514600"/>
            <a:ext cx="4038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69925" indent="-3254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>
                <a:ea typeface="新細明體" charset="-120"/>
              </a:rPr>
              <a:t>1 unit of flow.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>
                <a:ea typeface="新細明體" charset="-120"/>
              </a:rPr>
              <a:t>equilibrium = 4/3 global opt</a:t>
            </a:r>
            <a:endParaRPr lang="en-US" altLang="zh-HK" sz="2400">
              <a:ea typeface="新細明體" charset="-120"/>
              <a:cs typeface="Arial" charset="0"/>
            </a:endParaRPr>
          </a:p>
          <a:p>
            <a:pPr lvl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HK" sz="2000">
                <a:ea typeface="新細明體" charset="-120"/>
                <a:cs typeface="Arial" charset="0"/>
              </a:rPr>
              <a:t>PoA = 4/3.</a:t>
            </a:r>
            <a:endParaRPr lang="zh-HK" altLang="en-US" sz="2000">
              <a:ea typeface="新細明體" charset="-120"/>
            </a:endParaRPr>
          </a:p>
        </p:txBody>
      </p:sp>
      <p:sp>
        <p:nvSpPr>
          <p:cNvPr id="38943" name="Content Placeholder 2"/>
          <p:cNvSpPr txBox="1">
            <a:spLocks/>
          </p:cNvSpPr>
          <p:nvPr/>
        </p:nvSpPr>
        <p:spPr bwMode="auto">
          <a:xfrm>
            <a:off x="609600" y="4343400"/>
            <a:ext cx="80010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HK" sz="2400" dirty="0">
                <a:ea typeface="新細明體" charset="-120"/>
              </a:rPr>
              <a:t>Adding</a:t>
            </a:r>
            <a:r>
              <a:rPr lang="en-US" altLang="zh-HK" sz="2400" dirty="0">
                <a:solidFill>
                  <a:srgbClr val="FF0000"/>
                </a:solidFill>
                <a:ea typeface="新細明體" charset="-120"/>
              </a:rPr>
              <a:t> one more edge </a:t>
            </a:r>
            <a:r>
              <a:rPr lang="en-US" altLang="zh-HK" sz="2400" dirty="0">
                <a:ea typeface="新細明體" charset="-120"/>
              </a:rPr>
              <a:t>(which is also </a:t>
            </a:r>
            <a:r>
              <a:rPr lang="en-US" altLang="zh-HK" sz="2400" dirty="0">
                <a:solidFill>
                  <a:srgbClr val="FF0000"/>
                </a:solidFill>
                <a:ea typeface="新細明體" charset="-120"/>
              </a:rPr>
              <a:t>free</a:t>
            </a:r>
            <a:r>
              <a:rPr lang="en-US" altLang="zh-HK" sz="2400" dirty="0">
                <a:ea typeface="新細明體" charset="-120"/>
              </a:rPr>
              <a:t>) causes </a:t>
            </a:r>
            <a:r>
              <a:rPr lang="en-US" altLang="zh-HK" sz="2400" dirty="0">
                <a:solidFill>
                  <a:srgbClr val="FF0000"/>
                </a:solidFill>
                <a:ea typeface="新細明體" charset="-120"/>
              </a:rPr>
              <a:t>more congestion</a:t>
            </a:r>
            <a:r>
              <a:rPr lang="en-US" altLang="zh-HK" sz="2400" dirty="0">
                <a:ea typeface="新細明體" charset="-120"/>
              </a:rPr>
              <a:t>!</a:t>
            </a:r>
            <a:endParaRPr lang="zh-HK" altLang="en-US" sz="200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General setting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A directed graph G = (V,E).</a:t>
            </a:r>
          </a:p>
          <a:p>
            <a:r>
              <a:rPr lang="en-US" altLang="zh-HK" dirty="0" smtClean="0">
                <a:ea typeface="新細明體" charset="-120"/>
              </a:rPr>
              <a:t>Commodities (s</a:t>
            </a:r>
            <a:r>
              <a:rPr lang="en-US" altLang="zh-HK" baseline="-25000" dirty="0" smtClean="0">
                <a:ea typeface="新細明體" charset="-120"/>
              </a:rPr>
              <a:t>1</a:t>
            </a:r>
            <a:r>
              <a:rPr lang="en-US" altLang="zh-HK" dirty="0" smtClean="0">
                <a:ea typeface="新細明體" charset="-120"/>
              </a:rPr>
              <a:t>,t</a:t>
            </a:r>
            <a:r>
              <a:rPr lang="en-US" altLang="zh-HK" baseline="-25000" dirty="0" smtClean="0">
                <a:ea typeface="新細明體" charset="-120"/>
              </a:rPr>
              <a:t>1</a:t>
            </a:r>
            <a:r>
              <a:rPr lang="en-US" altLang="zh-HK" dirty="0" smtClean="0">
                <a:ea typeface="新細明體" charset="-120"/>
              </a:rPr>
              <a:t>), …, (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k</a:t>
            </a:r>
            <a:r>
              <a:rPr lang="en-US" altLang="zh-HK" dirty="0" err="1" smtClean="0">
                <a:ea typeface="新細明體" charset="-120"/>
              </a:rPr>
              <a:t>,t</a:t>
            </a:r>
            <a:r>
              <a:rPr lang="en-US" altLang="zh-HK" baseline="-25000" dirty="0" err="1" smtClean="0">
                <a:ea typeface="新細明體" charset="-120"/>
              </a:rPr>
              <a:t>k</a:t>
            </a:r>
            <a:r>
              <a:rPr lang="en-US" altLang="zh-HK" dirty="0" smtClean="0">
                <a:ea typeface="新細明體" charset="-120"/>
              </a:rPr>
              <a:t>).</a:t>
            </a:r>
          </a:p>
          <a:p>
            <a:r>
              <a:rPr lang="en-US" altLang="zh-HK" dirty="0" smtClean="0">
                <a:ea typeface="新細明體" charset="-120"/>
              </a:rPr>
              <a:t>A feasible solution: a flow f =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zh-HK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zh-HK" dirty="0" smtClean="0">
                <a:ea typeface="新細明體" charset="-120"/>
              </a:rPr>
              <a:t>where f</a:t>
            </a:r>
            <a:r>
              <a:rPr lang="en-US" altLang="zh-HK" baseline="-25000" dirty="0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 routes </a:t>
            </a:r>
            <a:r>
              <a:rPr lang="en-US" altLang="zh-HK" dirty="0" err="1" smtClean="0">
                <a:ea typeface="新細明體" charset="-120"/>
              </a:rPr>
              <a:t>r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-amount of commodity </a:t>
            </a:r>
            <a:r>
              <a:rPr lang="en-US" altLang="zh-HK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 from </a:t>
            </a:r>
            <a:r>
              <a:rPr lang="en-US" altLang="zh-HK" dirty="0" err="1" smtClean="0">
                <a:ea typeface="新細明體" charset="-120"/>
              </a:rPr>
              <a:t>s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 to </a:t>
            </a:r>
            <a:r>
              <a:rPr lang="en-US" altLang="zh-HK" dirty="0" err="1" smtClean="0">
                <a:ea typeface="新細明體" charset="-120"/>
              </a:rPr>
              <a:t>t</a:t>
            </a:r>
            <a:r>
              <a:rPr lang="en-US" altLang="zh-HK" baseline="-25000" dirty="0" err="1" smtClean="0">
                <a:ea typeface="新細明體" charset="-120"/>
              </a:rPr>
              <a:t>i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r>
              <a:rPr lang="en-US" altLang="zh-HK" dirty="0" smtClean="0">
                <a:ea typeface="新細明體" charset="-120"/>
              </a:rPr>
              <a:t>Cost: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Edge: cost function </a:t>
            </a:r>
            <a:r>
              <a:rPr lang="en-US" altLang="zh-HK" dirty="0" err="1" smtClean="0">
                <a:ea typeface="新細明體" charset="-120"/>
              </a:rPr>
              <a:t>c</a:t>
            </a:r>
            <a:r>
              <a:rPr lang="en-US" altLang="zh-HK" baseline="-25000" dirty="0" err="1" smtClean="0">
                <a:ea typeface="新細明體" charset="-120"/>
              </a:rPr>
              <a:t>e</a:t>
            </a:r>
            <a:r>
              <a:rPr lang="en-US" altLang="zh-HK" dirty="0" smtClean="0">
                <a:ea typeface="新細明體" charset="-120"/>
              </a:rPr>
              <a:t>(f(e)).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Total cost: </a:t>
            </a:r>
            <a:r>
              <a:rPr lang="en-US" altLang="zh-HK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sz="2800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zh-HK" dirty="0" err="1" smtClean="0">
                <a:ea typeface="新細明體" charset="-120"/>
              </a:rPr>
              <a:t>c</a:t>
            </a:r>
            <a:r>
              <a:rPr lang="en-US" altLang="zh-HK" baseline="-25000" dirty="0" err="1" smtClean="0">
                <a:ea typeface="新細明體" charset="-120"/>
              </a:rPr>
              <a:t>e</a:t>
            </a:r>
            <a:r>
              <a:rPr lang="en-US" altLang="zh-HK" dirty="0" smtClean="0">
                <a:ea typeface="新細明體" charset="-120"/>
              </a:rPr>
              <a:t>(f(e))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Game side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Think of each data as being decomposed into small pieces, and each piece routes itself selfishly.</a:t>
            </a:r>
          </a:p>
          <a:p>
            <a:endParaRPr lang="en-US" altLang="zh-HK" dirty="0" smtClean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Equilibrium: 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 paths P and P’ from 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to 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t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with f</a:t>
            </a:r>
            <a:r>
              <a:rPr lang="en-US" altLang="zh-HK" baseline="-25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(P)&gt;0, </a:t>
            </a:r>
            <a:r>
              <a:rPr lang="en-US" altLang="zh-HK" sz="28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sz="2800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zh-HK" sz="3200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P</a:t>
            </a:r>
            <a:r>
              <a:rPr lang="en-US" altLang="zh-HK" sz="3200" baseline="-25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 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c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(f(e)) ≤ </a:t>
            </a:r>
            <a:r>
              <a:rPr lang="en-US" altLang="zh-HK" sz="28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∑</a:t>
            </a:r>
            <a:r>
              <a:rPr lang="en-US" altLang="zh-HK" sz="2800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altLang="zh-HK" sz="3200" baseline="-25000" dirty="0" err="1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P</a:t>
            </a:r>
            <a:r>
              <a:rPr lang="en-US" altLang="zh-HK" sz="3200" baseline="-25000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’ </a:t>
            </a:r>
            <a:r>
              <a:rPr lang="en-US" altLang="zh-HK" dirty="0" err="1" smtClean="0">
                <a:solidFill>
                  <a:srgbClr val="0000FF"/>
                </a:solidFill>
                <a:ea typeface="新細明體" charset="-120"/>
              </a:rPr>
              <a:t>c</a:t>
            </a:r>
            <a:r>
              <a:rPr lang="en-US" altLang="zh-HK" baseline="-25000" dirty="0" err="1" smtClean="0">
                <a:solidFill>
                  <a:srgbClr val="0000FF"/>
                </a:solidFill>
                <a:ea typeface="新細明體" charset="-120"/>
              </a:rPr>
              <a:t>e</a:t>
            </a:r>
            <a:r>
              <a:rPr lang="en-US" altLang="zh-HK" dirty="0" smtClean="0">
                <a:solidFill>
                  <a:srgbClr val="0000FF"/>
                </a:solidFill>
                <a:ea typeface="新細明體" charset="-120"/>
              </a:rPr>
              <a:t>(f(e))</a:t>
            </a:r>
            <a:r>
              <a:rPr lang="en-US" altLang="zh-HK" dirty="0" smtClean="0">
                <a:ea typeface="新細明體" charset="-120"/>
              </a:rPr>
              <a:t>.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If not, a small piece can shift from P to P’, getting smaller cost.</a:t>
            </a:r>
          </a:p>
          <a:p>
            <a:endParaRPr lang="zh-HK" altLang="en-US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charset="-120"/>
              </a:rPr>
              <a:t>Largest PoA</a:t>
            </a:r>
            <a:endParaRPr lang="zh-HK" altLang="en-US" smtClean="0">
              <a:ea typeface="新細明體" charset="-12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charset="-120"/>
              </a:rPr>
              <a:t>[</a:t>
            </a:r>
            <a:r>
              <a:rPr lang="en-US" altLang="zh-HK" dirty="0" err="1" smtClean="0">
                <a:ea typeface="新細明體" charset="-120"/>
              </a:rPr>
              <a:t>Thm</a:t>
            </a:r>
            <a:r>
              <a:rPr lang="en-US" altLang="zh-HK" dirty="0" smtClean="0">
                <a:ea typeface="新細明體" charset="-120"/>
              </a:rPr>
              <a:t>] At least one equilibrium exists. </a:t>
            </a:r>
          </a:p>
          <a:p>
            <a:endParaRPr lang="en-US" altLang="zh-HK" dirty="0" smtClean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[</a:t>
            </a:r>
            <a:r>
              <a:rPr lang="en-US" altLang="zh-HK" dirty="0" err="1" smtClean="0">
                <a:ea typeface="新細明體" charset="-120"/>
              </a:rPr>
              <a:t>Thm</a:t>
            </a:r>
            <a:r>
              <a:rPr lang="en-US" altLang="zh-HK" dirty="0" smtClean="0">
                <a:ea typeface="新細明體" charset="-120"/>
              </a:rPr>
              <a:t>] All equilibrium flows have the same cost.</a:t>
            </a:r>
          </a:p>
          <a:p>
            <a:endParaRPr lang="en-US" altLang="zh-HK" dirty="0" smtClean="0">
              <a:ea typeface="新細明體" charset="-120"/>
            </a:endParaRPr>
          </a:p>
          <a:p>
            <a:r>
              <a:rPr lang="en-US" altLang="zh-HK" dirty="0" smtClean="0">
                <a:ea typeface="新細明體" charset="-120"/>
              </a:rPr>
              <a:t>[</a:t>
            </a:r>
            <a:r>
              <a:rPr lang="en-US" altLang="zh-HK" dirty="0" err="1" smtClean="0">
                <a:ea typeface="新細明體" charset="-120"/>
              </a:rPr>
              <a:t>Thm</a:t>
            </a:r>
            <a:r>
              <a:rPr lang="en-US" altLang="zh-HK" dirty="0" smtClean="0">
                <a:ea typeface="新細明體" charset="-120"/>
              </a:rPr>
              <a:t>] For any instance, (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G,{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s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,t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;r</a:t>
            </a:r>
            <a:r>
              <a:rPr lang="en-US" altLang="zh-HK" baseline="-25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i</a:t>
            </a:r>
            <a:r>
              <a:rPr lang="en-US" altLang="zh-HK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},c</a:t>
            </a:r>
            <a:r>
              <a:rPr lang="en-US" altLang="zh-HK" dirty="0" smtClean="0">
                <a:ea typeface="新細明體" charset="-120"/>
              </a:rPr>
              <a:t>) </a:t>
            </a:r>
            <a:br>
              <a:rPr lang="en-US" altLang="zh-HK" dirty="0" smtClean="0">
                <a:ea typeface="新細明體" charset="-120"/>
              </a:rPr>
            </a:br>
            <a:r>
              <a:rPr lang="en-US" altLang="zh-HK" dirty="0" smtClean="0">
                <a:ea typeface="新細明體" charset="-120"/>
              </a:rPr>
              <a:t>		Price of Anarchy ≤ 4/3.</a:t>
            </a:r>
          </a:p>
          <a:p>
            <a:pPr lvl="1"/>
            <a:r>
              <a:rPr lang="en-US" altLang="zh-HK" dirty="0" smtClean="0">
                <a:ea typeface="新細明體" charset="-120"/>
              </a:rPr>
              <a:t>So the previous example is optimal</a:t>
            </a:r>
            <a:r>
              <a:rPr lang="en-US" altLang="zh-HK" dirty="0" smtClean="0">
                <a:ea typeface="新細明體" charset="-120"/>
              </a:rPr>
              <a:t>.</a:t>
            </a:r>
            <a:endParaRPr lang="zh-HK" altLang="en-US" dirty="0" smtClean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HK" dirty="0" smtClean="0">
                <a:ea typeface="新細明體" charset="-120"/>
              </a:rPr>
              <a:t>Part III. </a:t>
            </a:r>
            <a:r>
              <a:rPr lang="en-US" altLang="zh-HK" dirty="0">
                <a:ea typeface="新細明體" charset="-120"/>
              </a:rPr>
              <a:t>Game theory applied to computer </a:t>
            </a:r>
            <a:r>
              <a:rPr lang="en-US" altLang="zh-HK" dirty="0" smtClean="0">
                <a:ea typeface="新細明體" charset="-120"/>
              </a:rPr>
              <a:t>science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HK" altLang="zh-HK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29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Game: Two basic forms</a:t>
            </a:r>
          </a:p>
        </p:txBody>
      </p:sp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067050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41" name="Text Box 5"/>
          <p:cNvSpPr txBox="1">
            <a:spLocks noChangeArrowheads="1"/>
          </p:cNvSpPr>
          <p:nvPr/>
        </p:nvSpPr>
        <p:spPr bwMode="auto">
          <a:xfrm>
            <a:off x="812800" y="4941888"/>
            <a:ext cx="3768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800">
                <a:ea typeface="新細明體" charset="-120"/>
              </a:rPr>
              <a:t>strategic (normal) form</a:t>
            </a:r>
          </a:p>
        </p:txBody>
      </p:sp>
      <p:sp>
        <p:nvSpPr>
          <p:cNvPr id="270342" name="Text Box 6"/>
          <p:cNvSpPr txBox="1">
            <a:spLocks noChangeArrowheads="1"/>
          </p:cNvSpPr>
          <p:nvPr/>
        </p:nvSpPr>
        <p:spPr bwMode="auto">
          <a:xfrm>
            <a:off x="5576888" y="4953000"/>
            <a:ext cx="2500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zh-HK" sz="2800">
                <a:ea typeface="新細明體" charset="-120"/>
              </a:rPr>
              <a:t>extensive form</a:t>
            </a:r>
          </a:p>
        </p:txBody>
      </p:sp>
      <p:sp>
        <p:nvSpPr>
          <p:cNvPr id="270343" name="Oval 7"/>
          <p:cNvSpPr>
            <a:spLocks noChangeArrowheads="1"/>
          </p:cNvSpPr>
          <p:nvPr/>
        </p:nvSpPr>
        <p:spPr bwMode="auto">
          <a:xfrm>
            <a:off x="381000" y="4724400"/>
            <a:ext cx="4419600" cy="1066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build="allAtOnce"/>
      <p:bldP spid="270342" grpId="0"/>
      <p:bldP spid="27034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Zero-sum </a:t>
            </a:r>
            <a:r>
              <a:rPr lang="en-US" dirty="0"/>
              <a:t>game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53072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Two players: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Row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0066FF"/>
                </a:solidFill>
              </a:rPr>
              <a:t>Column</a:t>
            </a:r>
            <a:r>
              <a:rPr lang="en-US" sz="2800" dirty="0"/>
              <a:t> </a:t>
            </a:r>
          </a:p>
          <a:p>
            <a:endParaRPr lang="en-US" sz="2800" dirty="0" smtClean="0"/>
          </a:p>
          <a:p>
            <a:r>
              <a:rPr lang="en-US" sz="2800" dirty="0" smtClean="0"/>
              <a:t>Payoff </a:t>
            </a:r>
            <a:r>
              <a:rPr lang="en-US" sz="2800" dirty="0"/>
              <a:t>matrix </a:t>
            </a:r>
          </a:p>
          <a:p>
            <a:pPr lvl="1"/>
            <a:r>
              <a:rPr lang="en-US" sz="2400" dirty="0"/>
              <a:t>(</a:t>
            </a:r>
            <a:r>
              <a:rPr lang="en-US" sz="2400" dirty="0" err="1"/>
              <a:t>i,j</a:t>
            </a:r>
            <a:r>
              <a:rPr lang="en-US" sz="2400" dirty="0"/>
              <a:t>): Row pays to Column when Row takes strategy </a:t>
            </a:r>
            <a:r>
              <a:rPr lang="en-US" sz="2400" dirty="0" err="1"/>
              <a:t>i</a:t>
            </a:r>
            <a:r>
              <a:rPr lang="en-US" sz="2400" dirty="0"/>
              <a:t> and Column takes strategy j</a:t>
            </a:r>
          </a:p>
          <a:p>
            <a:endParaRPr lang="en-US" sz="2800" dirty="0" smtClean="0"/>
          </a:p>
          <a:p>
            <a:r>
              <a:rPr lang="en-US" sz="2800" dirty="0" smtClean="0"/>
              <a:t>Row </a:t>
            </a:r>
            <a:r>
              <a:rPr lang="en-US" sz="2800" dirty="0"/>
              <a:t>wants to minimize; Column wants to maximize.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4100"/>
              </p:ext>
            </p:extLst>
          </p:nvPr>
        </p:nvGraphicFramePr>
        <p:xfrm>
          <a:off x="5791200" y="1981200"/>
          <a:ext cx="297180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/>
                <a:gridCol w="742950"/>
                <a:gridCol w="742950"/>
                <a:gridCol w="742950"/>
              </a:tblGrid>
              <a:tr h="736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83722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83" y="2083721"/>
            <a:ext cx="43874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52" y="2083720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39" y="4300452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48" y="3551698"/>
            <a:ext cx="43874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37" y="2818921"/>
            <a:ext cx="538163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6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307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≥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ax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400" dirty="0" smtClean="0"/>
                  <a:t>Game interpretation.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If the players use mixed strategies: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li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←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li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←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30725"/>
              </a:xfrm>
              <a:blipFill rotWithShape="1">
                <a:blip r:embed="rId2"/>
                <a:stretch>
                  <a:fillRect l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71931"/>
              </p:ext>
            </p:extLst>
          </p:nvPr>
        </p:nvGraphicFramePr>
        <p:xfrm>
          <a:off x="6400800" y="1295400"/>
          <a:ext cx="1981200" cy="214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32" y="1371600"/>
            <a:ext cx="361868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226" y="1371600"/>
            <a:ext cx="295017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26" y="1371600"/>
            <a:ext cx="361868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361868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22" y="2438400"/>
            <a:ext cx="295017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97" y="1888374"/>
            <a:ext cx="361868" cy="36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0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(decision tree) models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38862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Task: compute f(x)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input x can be accessed by </a:t>
            </a:r>
            <a:r>
              <a:rPr lang="en-US" sz="2800" dirty="0">
                <a:solidFill>
                  <a:srgbClr val="FF0000"/>
                </a:solidFill>
              </a:rPr>
              <a:t>querying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i="1" baseline="-25000" dirty="0"/>
              <a:t>i</a:t>
            </a:r>
            <a:r>
              <a:rPr lang="en-US" sz="2800" i="1" dirty="0"/>
              <a:t>’s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only care about the number of queries made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Query (decision tree) </a:t>
            </a:r>
            <a:r>
              <a:rPr lang="en-US" sz="2800" dirty="0" smtClean="0">
                <a:solidFill>
                  <a:srgbClr val="FF0000"/>
                </a:solidFill>
              </a:rPr>
              <a:t>complexity D(f)</a:t>
            </a:r>
            <a:r>
              <a:rPr lang="en-US" sz="2800" dirty="0" smtClean="0"/>
              <a:t>: min </a:t>
            </a:r>
            <a:r>
              <a:rPr lang="en-US" sz="2800" dirty="0"/>
              <a:t># queries needed.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181600" y="1524000"/>
            <a:ext cx="297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∧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∨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5867400" y="2743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943600" y="2743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724400" y="3352800"/>
            <a:ext cx="1676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)=0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6781800" y="2743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858000" y="3352800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019800" y="2286000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162800" y="2743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>
            <a:off x="65532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53200" y="3886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75438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7239000" y="4419600"/>
            <a:ext cx="1676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)=1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7848600" y="3886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5943600" y="4419600"/>
            <a:ext cx="1143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 ?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715000" y="4953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5715000" y="4876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6705600" y="4876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7010400" y="4953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800600" y="5486400"/>
            <a:ext cx="1676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)=0</a:t>
            </a: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6629400" y="5486400"/>
            <a:ext cx="1676400" cy="45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8755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animBg="1"/>
      <p:bldP spid="14342" grpId="0"/>
      <p:bldP spid="14343" grpId="0" animBg="1"/>
      <p:bldP spid="14344" grpId="0" animBg="1"/>
      <p:bldP spid="14345" grpId="0" animBg="1"/>
      <p:bldP spid="14346" grpId="0" animBg="1"/>
      <p:bldP spid="14347" grpId="0"/>
      <p:bldP spid="14348" grpId="0" animBg="1"/>
      <p:bldP spid="14349" grpId="0"/>
      <p:bldP spid="14350" grpId="0" animBg="1"/>
      <p:bldP spid="14351" grpId="0" animBg="1"/>
      <p:bldP spid="14352" grpId="0"/>
      <p:bldP spid="14353" grpId="0" animBg="1"/>
      <p:bldP spid="14353" grpId="1" animBg="1"/>
      <p:bldP spid="14354" grpId="0"/>
      <p:bldP spid="14355" grpId="0" animBg="1"/>
      <p:bldP spid="14356" grpId="0" animBg="1"/>
      <p:bldP spid="14357" grpId="0"/>
      <p:bldP spid="14358" grpId="0" animBg="1"/>
      <p:bldP spid="143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Randomized/Quantum query models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FF0000"/>
                </a:solidFill>
              </a:rPr>
              <a:t>Randomized</a:t>
            </a:r>
            <a:r>
              <a:rPr lang="en-US" sz="2800" dirty="0"/>
              <a:t> query model: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toss a </a:t>
            </a:r>
            <a:r>
              <a:rPr lang="en-US" sz="2400" dirty="0">
                <a:solidFill>
                  <a:srgbClr val="FF0000"/>
                </a:solidFill>
              </a:rPr>
              <a:t>coin</a:t>
            </a:r>
            <a:r>
              <a:rPr lang="en-US" sz="2400" dirty="0"/>
              <a:t> to decide the next query</a:t>
            </a:r>
            <a:r>
              <a:rPr lang="en-US" sz="24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R(f)</a:t>
            </a:r>
            <a:r>
              <a:rPr lang="en-US" sz="2400" dirty="0" smtClean="0"/>
              <a:t>: randomized query complexity.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While D(f) is relatively easy to lower bound, R(f) is much harder. 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Yao: Let algorithms and adversaries play a game!</a:t>
            </a:r>
          </a:p>
        </p:txBody>
      </p:sp>
    </p:spTree>
    <p:extLst>
      <p:ext uri="{BB962C8B-B14F-4D97-AF65-F5344CB8AC3E}">
        <p14:creationId xmlns:p14="http://schemas.microsoft.com/office/powerpoint/2010/main" val="27284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Minimax</a:t>
            </a:r>
            <a:r>
              <a:rPr lang="en-US" dirty="0" smtClean="0"/>
              <a:t> 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30725"/>
              </a:xfrm>
            </p:spPr>
            <p:txBody>
              <a:bodyPr>
                <a:normAutofit/>
              </a:bodyPr>
              <a:lstStyle/>
              <a:p>
                <a:endParaRPr lang="en-US" sz="2400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Row: algorithms. Column: inputs. </a:t>
                </a:r>
              </a:p>
              <a:p>
                <a:r>
                  <a:rPr lang="en-US" sz="2400" dirty="0" smtClean="0"/>
                  <a:t>f(</a:t>
                </a:r>
                <a:r>
                  <a:rPr lang="en-US" sz="2400" dirty="0" err="1" smtClean="0"/>
                  <a:t>x,y</a:t>
                </a:r>
                <a:r>
                  <a:rPr lang="en-US" sz="2400" dirty="0" smtClean="0"/>
                  <a:t>): # queries</a:t>
                </a:r>
              </a:p>
              <a:p>
                <a:r>
                  <a:rPr lang="en-US" sz="2400" dirty="0" smtClean="0"/>
                  <a:t>Recall: 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li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←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ax</m:t>
                            </m:r>
                          </m:e>
                          <m:li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li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←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𝑞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)]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	 i.e.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eqArr>
                              <m:eqArr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𝑟𝑎𝑛𝑑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𝑎𝑙𝑔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eqAr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𝑖𝑛𝑝𝑢𝑡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lim>
                                    <m:eqArr>
                                      <m:eqArrPr>
                                        <m:ctrlP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eqArrPr>
                                      <m: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𝑟𝑎𝑛𝑑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.</m:t>
                                        </m:r>
                                      </m:e>
                                    </m:eqArr>
                                  </m:lim>
                                </m:limLow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[#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𝑞𝑢𝑒𝑟𝑖𝑒𝑠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𝑜𝑓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𝑜𝑛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/>
                                </a:rPr>
                                <m:t>m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𝑖𝑛𝑝𝑢𝑡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𝑑𝑖𝑠𝑡𝑟𝑖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. 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 smtClean="0">
                                      <a:latin typeface="Cambria Math"/>
                                    </a:rPr>
                                    <m:t>m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in</m:t>
                                  </m:r>
                                </m:e>
                                <m:lim>
                                  <m:eqArr>
                                    <m:eqArr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𝑑𝑒𝑡𝑒𝑟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.</m:t>
                                      </m:r>
                                    </m:e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𝑎𝑙𝑔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eqArr>
                                </m:lim>
                              </m:limLow>
                            </m:fName>
                            <m:e>
                              <m:func>
                                <m:func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4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E</m:t>
                                      </m:r>
                                    </m:e>
                                    <m:lim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←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[#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𝑞𝑢𝑒𝑟𝑖𝑒𝑠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𝑜𝑓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𝑜𝑛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153400" cy="4530725"/>
              </a:xfrm>
              <a:blipFill rotWithShape="1">
                <a:blip r:embed="rId2"/>
                <a:stretch>
                  <a:fillRect l="-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1938"/>
              </p:ext>
            </p:extLst>
          </p:nvPr>
        </p:nvGraphicFramePr>
        <p:xfrm>
          <a:off x="6477000" y="838200"/>
          <a:ext cx="19812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10400" y="4572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165977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36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So to show a lower bound on R(f), it’s enough to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define an </a:t>
            </a:r>
            <a:r>
              <a:rPr lang="en-US" sz="2800" dirty="0" smtClean="0">
                <a:solidFill>
                  <a:srgbClr val="FF0000"/>
                </a:solidFill>
              </a:rPr>
              <a:t>input distribution </a:t>
            </a:r>
            <a:r>
              <a:rPr lang="en-US" sz="2800" dirty="0" smtClean="0"/>
              <a:t>q, and 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argue that any </a:t>
            </a:r>
            <a:r>
              <a:rPr lang="en-US" sz="2800" dirty="0" smtClean="0">
                <a:solidFill>
                  <a:srgbClr val="0000FF"/>
                </a:solidFill>
              </a:rPr>
              <a:t>deterministic </a:t>
            </a:r>
            <a:r>
              <a:rPr lang="en-US" sz="2800" dirty="0" smtClean="0"/>
              <a:t>algorithm needs many queries on a random input </a:t>
            </a:r>
            <a:r>
              <a:rPr lang="en-US" sz="2800" dirty="0" smtClean="0"/>
              <a:t>y</a:t>
            </a:r>
            <a:r>
              <a:rPr lang="el-GR" altLang="zh-HK" sz="2800" dirty="0" smtClean="0">
                <a:cs typeface="Arial" charset="0"/>
              </a:rPr>
              <a:t>←</a:t>
            </a:r>
            <a:r>
              <a:rPr lang="en-US" sz="2800" dirty="0" smtClean="0"/>
              <a:t>q</a:t>
            </a:r>
            <a:r>
              <a:rPr lang="en-US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Example: </a:t>
            </a:r>
            <a:r>
              <a:rPr lang="en-US" sz="3200" dirty="0" err="1" smtClean="0"/>
              <a:t>OR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. 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q: </a:t>
            </a:r>
            <a:r>
              <a:rPr lang="en-US" sz="3200" dirty="0" err="1" smtClean="0"/>
              <a:t>e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with prob. 1/n.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Any deter. alg. detect the unique 1 using </a:t>
            </a:r>
            <a:r>
              <a:rPr lang="en-US" sz="3200" dirty="0" smtClean="0">
                <a:solidFill>
                  <a:srgbClr val="FF0000"/>
                </a:solidFill>
              </a:rPr>
              <a:t>n/2</a:t>
            </a:r>
            <a:r>
              <a:rPr lang="en-US" sz="3200" dirty="0" smtClean="0"/>
              <a:t> queries on average.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This shows a n/2 lower bound on R(</a:t>
            </a:r>
            <a:r>
              <a:rPr lang="en-US" sz="3200" dirty="0" err="1" smtClean="0"/>
              <a:t>OR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2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2819400" y="2895600"/>
            <a:ext cx="388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First example: Prisoner’s dilemma 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HK" sz="2200" smtClean="0">
                <a:ea typeface="新細明體" charset="-120"/>
              </a:rPr>
              <a:t>Two prisoners are on trial for a crime, each can either confess or remain silent. 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If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both silent</a:t>
            </a:r>
            <a:r>
              <a:rPr lang="en-US" altLang="zh-HK" sz="2200" smtClean="0">
                <a:ea typeface="新細明體" charset="-120"/>
              </a:rPr>
              <a:t>: both serve 2 years. 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If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only one confesses</a:t>
            </a:r>
            <a:r>
              <a:rPr lang="en-US" altLang="zh-HK" sz="2200" smtClean="0">
                <a:ea typeface="新細明體" charset="-120"/>
              </a:rPr>
              <a:t>: he serves 1 year and the other serves 5 years.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If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both confess</a:t>
            </a:r>
            <a:r>
              <a:rPr lang="en-US" altLang="zh-HK" sz="2200" smtClean="0">
                <a:ea typeface="新細明體" charset="-120"/>
              </a:rPr>
              <a:t>: both serve 4 years. </a:t>
            </a:r>
          </a:p>
          <a:p>
            <a:pPr eaLnBrk="1" hangingPunct="1"/>
            <a:r>
              <a:rPr lang="en-US" altLang="zh-HK" sz="2200" smtClean="0">
                <a:ea typeface="新細明體" charset="-120"/>
              </a:rPr>
              <a:t>What would you do if you are Prisoner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Blue</a:t>
            </a:r>
            <a:r>
              <a:rPr lang="en-US" altLang="zh-HK" sz="2200" smtClean="0">
                <a:ea typeface="新細明體" charset="-120"/>
              </a:rPr>
              <a:t>? </a:t>
            </a:r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Red</a:t>
            </a:r>
            <a:r>
              <a:rPr lang="en-US" altLang="zh-HK" sz="2200" smtClean="0">
                <a:ea typeface="新細明體" charset="-120"/>
              </a:rPr>
              <a:t>?</a:t>
            </a:r>
          </a:p>
        </p:txBody>
      </p:sp>
      <p:graphicFrame>
        <p:nvGraphicFramePr>
          <p:cNvPr id="232452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2470" name="AutoShape 22"/>
          <p:cNvSpPr>
            <a:spLocks noChangeArrowheads="1"/>
          </p:cNvSpPr>
          <p:nvPr/>
        </p:nvSpPr>
        <p:spPr bwMode="auto">
          <a:xfrm rot="10800000">
            <a:off x="7086600" y="35814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2471" name="AutoShape 23"/>
          <p:cNvSpPr>
            <a:spLocks noChangeArrowheads="1"/>
          </p:cNvSpPr>
          <p:nvPr/>
        </p:nvSpPr>
        <p:spPr bwMode="auto">
          <a:xfrm rot="10800000">
            <a:off x="7086600" y="51054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2472" name="AutoShape 24"/>
          <p:cNvSpPr>
            <a:spLocks noChangeArrowheads="1"/>
          </p:cNvSpPr>
          <p:nvPr/>
        </p:nvSpPr>
        <p:spPr bwMode="auto">
          <a:xfrm rot="-5400000">
            <a:off x="5943600" y="48006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2473" name="AutoShape 25"/>
          <p:cNvSpPr>
            <a:spLocks noChangeArrowheads="1"/>
          </p:cNvSpPr>
          <p:nvPr/>
        </p:nvSpPr>
        <p:spPr bwMode="auto">
          <a:xfrm rot="-5400000">
            <a:off x="7239000" y="48006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0" grpId="0" animBg="1"/>
      <p:bldP spid="232471" grpId="0" animBg="1"/>
      <p:bldP spid="232472" grpId="0" animBg="1"/>
      <p:bldP spid="2324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1: Prisoners’ dilemma 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By a case-by-case analysis, we found that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both Prisoners would confess</a:t>
            </a:r>
            <a:r>
              <a:rPr lang="en-US" altLang="zh-HK" sz="2200" smtClean="0">
                <a:ea typeface="新細明體" charset="-120"/>
              </a:rPr>
              <a:t>, regardless of what the other chooses.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Embarrassingly, they </a:t>
            </a:r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could have both chosen “Silent”</a:t>
            </a:r>
            <a:r>
              <a:rPr lang="en-US" altLang="zh-HK" sz="2200" smtClean="0">
                <a:ea typeface="新細明體" charset="-120"/>
              </a:rPr>
              <a:t> to serve less years.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But people are </a:t>
            </a:r>
            <a:r>
              <a:rPr lang="en-US" altLang="zh-HK" sz="2200" smtClean="0">
                <a:solidFill>
                  <a:srgbClr val="FF0000"/>
                </a:solidFill>
                <a:ea typeface="新細明體" charset="-120"/>
              </a:rPr>
              <a:t>selfish</a:t>
            </a:r>
            <a:r>
              <a:rPr lang="en-US" altLang="zh-HK" sz="2200" smtClean="0">
                <a:ea typeface="新細明體" charset="-120"/>
              </a:rPr>
              <a:t>: They only care about their own payoff.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Resulting a dilemma: You pay two more years for being selfish.</a:t>
            </a:r>
          </a:p>
        </p:txBody>
      </p:sp>
      <p:graphicFrame>
        <p:nvGraphicFramePr>
          <p:cNvPr id="233476" name="Group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6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</a:tblGrid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Confess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Silent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3494" name="Oval 22"/>
          <p:cNvSpPr>
            <a:spLocks noChangeArrowheads="1"/>
          </p:cNvSpPr>
          <p:nvPr/>
        </p:nvSpPr>
        <p:spPr bwMode="auto">
          <a:xfrm rot="2700000">
            <a:off x="6248401" y="3228975"/>
            <a:ext cx="838200" cy="1279525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  <p:sp>
        <p:nvSpPr>
          <p:cNvPr id="233495" name="Oval 23"/>
          <p:cNvSpPr>
            <a:spLocks noChangeArrowheads="1"/>
          </p:cNvSpPr>
          <p:nvPr/>
        </p:nvSpPr>
        <p:spPr bwMode="auto">
          <a:xfrm rot="2700000">
            <a:off x="7612063" y="4732337"/>
            <a:ext cx="838200" cy="1279525"/>
          </a:xfrm>
          <a:prstGeom prst="ellips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94" grpId="0" animBg="1"/>
      <p:bldP spid="2334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2: ISP routing game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30725"/>
          </a:xfrm>
        </p:spPr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Two ISPs. 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The two networks can exchange traffic via points C and S.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Two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flows</a:t>
            </a:r>
            <a:r>
              <a:rPr lang="en-US" altLang="zh-HK" sz="2600" smtClean="0">
                <a:ea typeface="新細明體" charset="-120"/>
              </a:rPr>
              <a:t> from s</a:t>
            </a:r>
            <a:r>
              <a:rPr lang="en-US" altLang="zh-HK" sz="2600" baseline="-25000" smtClean="0">
                <a:ea typeface="新細明體" charset="-120"/>
              </a:rPr>
              <a:t>i</a:t>
            </a:r>
            <a:r>
              <a:rPr lang="en-US" altLang="zh-HK" sz="2600" smtClean="0">
                <a:ea typeface="新細明體" charset="-120"/>
              </a:rPr>
              <a:t> to t</a:t>
            </a:r>
            <a:r>
              <a:rPr lang="en-US" altLang="zh-HK" sz="2600" baseline="-25000" smtClean="0">
                <a:ea typeface="新細明體" charset="-120"/>
              </a:rPr>
              <a:t>i</a:t>
            </a:r>
            <a:r>
              <a:rPr lang="en-US" altLang="zh-HK" sz="2600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Each edge costs 1.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Each ISP has choice to going via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C or S</a:t>
            </a:r>
            <a:r>
              <a:rPr lang="en-US" altLang="zh-HK" sz="2600" smtClean="0">
                <a:ea typeface="新細明體" charset="-120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3276600"/>
            <a:ext cx="245427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4501" name="Group 5"/>
          <p:cNvGraphicFramePr>
            <a:graphicFrameLocks noGrp="1"/>
          </p:cNvGraphicFramePr>
          <p:nvPr>
            <p:ph sz="half" idx="2"/>
          </p:nvPr>
        </p:nvGraphicFramePr>
        <p:xfrm>
          <a:off x="5867400" y="1001713"/>
          <a:ext cx="2057400" cy="2046288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  <a:gridCol w="6858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C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3: Pollution game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N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Each country faces the choice of either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controlling pollution or not.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Pollution control costs 3 for each country.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Each country that pollutes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adds 1</a:t>
            </a:r>
            <a:r>
              <a:rPr lang="en-US" altLang="zh-HK" sz="2600" smtClean="0">
                <a:ea typeface="新細明體" charset="-120"/>
              </a:rPr>
              <a:t> to the cost of all countries.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What would you do if you are one of those countries?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Suppose k countries don’t control.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For them: cost =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HK" sz="2200" smtClean="0">
                <a:ea typeface="新細明體" charset="-120"/>
              </a:rPr>
              <a:t>For others: cost = </a:t>
            </a:r>
            <a:r>
              <a:rPr lang="en-US" altLang="zh-HK" sz="2200" smtClean="0">
                <a:solidFill>
                  <a:srgbClr val="0000FF"/>
                </a:solidFill>
                <a:ea typeface="新細明體" charset="-120"/>
              </a:rPr>
              <a:t>3+k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HK" sz="2600" smtClean="0">
                <a:ea typeface="新細明體" charset="-120"/>
              </a:rPr>
              <a:t>So all countries don’t control!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新細明體" charset="-120"/>
              </a:rPr>
              <a:t>Example 4: Battle of the sexes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eaLnBrk="1" hangingPunct="1"/>
            <a:r>
              <a:rPr lang="en-US" altLang="zh-HK" sz="2600" smtClean="0">
                <a:ea typeface="新細明體" charset="-120"/>
              </a:rPr>
              <a:t>A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boy</a:t>
            </a:r>
            <a:r>
              <a:rPr lang="en-US" altLang="zh-HK" sz="2600" smtClean="0">
                <a:ea typeface="新細明體" charset="-120"/>
              </a:rPr>
              <a:t> and a </a:t>
            </a:r>
            <a:r>
              <a:rPr lang="en-US" altLang="zh-HK" sz="2600" smtClean="0">
                <a:solidFill>
                  <a:srgbClr val="0000FF"/>
                </a:solidFill>
                <a:ea typeface="新細明體" charset="-120"/>
              </a:rPr>
              <a:t>girl</a:t>
            </a:r>
            <a:r>
              <a:rPr lang="en-US" altLang="zh-HK" sz="2600" smtClean="0">
                <a:ea typeface="新細明體" charset="-120"/>
              </a:rPr>
              <a:t> want to decide whether to go to watch a baseball or a softball game. 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The boy prefers </a:t>
            </a:r>
            <a:r>
              <a:rPr lang="en-US" altLang="zh-HK" sz="2600" smtClean="0">
                <a:solidFill>
                  <a:srgbClr val="0000FF"/>
                </a:solidFill>
                <a:ea typeface="新細明體" charset="-120"/>
              </a:rPr>
              <a:t>baseball</a:t>
            </a:r>
            <a:r>
              <a:rPr lang="en-US" altLang="zh-HK" sz="2600" smtClean="0">
                <a:ea typeface="新細明體" charset="-120"/>
              </a:rPr>
              <a:t> and the girl prefers </a:t>
            </a:r>
            <a:r>
              <a:rPr lang="en-US" altLang="zh-HK" sz="2600" smtClean="0">
                <a:solidFill>
                  <a:srgbClr val="FF0000"/>
                </a:solidFill>
                <a:ea typeface="新細明體" charset="-120"/>
              </a:rPr>
              <a:t>softball</a:t>
            </a:r>
            <a:r>
              <a:rPr lang="en-US" altLang="zh-HK" sz="2600" smtClean="0">
                <a:ea typeface="新細明體" charset="-120"/>
              </a:rPr>
              <a:t>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But they both like to spend the time </a:t>
            </a:r>
            <a:r>
              <a:rPr lang="en-US" altLang="zh-HK" sz="2600" smtClean="0">
                <a:solidFill>
                  <a:srgbClr val="FF66FF"/>
                </a:solidFill>
                <a:ea typeface="新細明體" charset="-120"/>
              </a:rPr>
              <a:t>together</a:t>
            </a:r>
            <a:r>
              <a:rPr lang="en-US" altLang="zh-HK" sz="2600" smtClean="0">
                <a:ea typeface="新細明體" charset="-120"/>
              </a:rPr>
              <a:t> rather than separately.</a:t>
            </a:r>
          </a:p>
          <a:p>
            <a:pPr eaLnBrk="1" hangingPunct="1"/>
            <a:r>
              <a:rPr lang="en-US" altLang="zh-HK" sz="2600" smtClean="0">
                <a:ea typeface="新細明體" charset="-120"/>
              </a:rPr>
              <a:t>What would you do?</a:t>
            </a:r>
          </a:p>
        </p:txBody>
      </p:sp>
      <p:graphicFrame>
        <p:nvGraphicFramePr>
          <p:cNvPr id="236548" name="Group 4"/>
          <p:cNvGraphicFramePr>
            <a:graphicFrameLocks noGrp="1"/>
          </p:cNvGraphicFramePr>
          <p:nvPr>
            <p:ph sz="half" idx="2"/>
          </p:nvPr>
        </p:nvGraphicFramePr>
        <p:xfrm>
          <a:off x="5334000" y="2057400"/>
          <a:ext cx="3352800" cy="3581400"/>
        </p:xfrm>
        <a:graphic>
          <a:graphicData uri="http://schemas.openxmlformats.org/drawingml/2006/table">
            <a:tbl>
              <a:tblPr/>
              <a:tblGrid>
                <a:gridCol w="1117600"/>
                <a:gridCol w="1117600"/>
                <a:gridCol w="1117600"/>
              </a:tblGrid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HK" altLang="zh-HK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B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    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 </a:t>
                      </a:r>
                      <a:r>
                        <a:rPr kumimoji="0" lang="en-US" altLang="zh-HK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30927</TotalTime>
  <Words>2134</Words>
  <Application>Microsoft Office PowerPoint</Application>
  <PresentationFormat>On-screen Show (4:3)</PresentationFormat>
  <Paragraphs>470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Edge</vt:lpstr>
      <vt:lpstr>Custom Design</vt:lpstr>
      <vt:lpstr>PowerPoint Presentation</vt:lpstr>
      <vt:lpstr>Map</vt:lpstr>
      <vt:lpstr>Part I. strategic-form games</vt:lpstr>
      <vt:lpstr>Game: Two basic forms</vt:lpstr>
      <vt:lpstr>First example: Prisoner’s dilemma </vt:lpstr>
      <vt:lpstr>Example 1: Prisoners’ dilemma </vt:lpstr>
      <vt:lpstr>Example 2: ISP routing game</vt:lpstr>
      <vt:lpstr>Example 3: Pollution game</vt:lpstr>
      <vt:lpstr>Example 4: Battle of the sexes</vt:lpstr>
      <vt:lpstr>Formal definition</vt:lpstr>
      <vt:lpstr>A notion of being stable: equilibrium</vt:lpstr>
      <vt:lpstr>PowerPoint Presentation</vt:lpstr>
      <vt:lpstr>PowerPoint Presentation</vt:lpstr>
      <vt:lpstr>Example 5: Penny matching.</vt:lpstr>
      <vt:lpstr>Mixed strategies</vt:lpstr>
      <vt:lpstr>Existence of mixed NE: Penny Matching</vt:lpstr>
      <vt:lpstr>Existence of mixed NE</vt:lpstr>
      <vt:lpstr>3 strategies</vt:lpstr>
      <vt:lpstr>Example 6: Traffic light</vt:lpstr>
      <vt:lpstr>Example 6: Traffic light</vt:lpstr>
      <vt:lpstr>Correlated Equilibrium</vt:lpstr>
      <vt:lpstr>Correlated Equilibrium</vt:lpstr>
      <vt:lpstr>Summary</vt:lpstr>
      <vt:lpstr>Nash equilibrium</vt:lpstr>
      <vt:lpstr>Part II. Algorithmic questions in games</vt:lpstr>
      <vt:lpstr>Complexity of finding a NE and CE</vt:lpstr>
      <vt:lpstr>Why algorithmic issues?</vt:lpstr>
      <vt:lpstr>Complexity of finding a NE and CE</vt:lpstr>
      <vt:lpstr>PowerPoint Presentation</vt:lpstr>
      <vt:lpstr>PowerPoint Presentation</vt:lpstr>
      <vt:lpstr>Congestion games</vt:lpstr>
      <vt:lpstr>Pigou’s example</vt:lpstr>
      <vt:lpstr>Price of Anarchy</vt:lpstr>
      <vt:lpstr>Braess’s Paradox</vt:lpstr>
      <vt:lpstr>Braess’s Paradox</vt:lpstr>
      <vt:lpstr>General setting</vt:lpstr>
      <vt:lpstr>Game side</vt:lpstr>
      <vt:lpstr>Largest PoA</vt:lpstr>
      <vt:lpstr>Part III. Game theory applied to computer science</vt:lpstr>
      <vt:lpstr>Zero-sum game</vt:lpstr>
      <vt:lpstr>Minimax theorem</vt:lpstr>
      <vt:lpstr>Query (decision tree) models</vt:lpstr>
      <vt:lpstr>Randomized/Quantum query models</vt:lpstr>
      <vt:lpstr>Minimax on algorithms</vt:lpstr>
      <vt:lpstr>Recipe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CSE</cp:lastModifiedBy>
  <cp:revision>466</cp:revision>
  <cp:lastPrinted>1601-01-01T00:00:00Z</cp:lastPrinted>
  <dcterms:created xsi:type="dcterms:W3CDTF">1601-01-01T00:00:00Z</dcterms:created>
  <dcterms:modified xsi:type="dcterms:W3CDTF">2012-01-16T04:16:19Z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