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62"/>
  </p:notesMasterIdLst>
  <p:sldIdLst>
    <p:sldId id="256" r:id="rId2"/>
    <p:sldId id="273" r:id="rId3"/>
    <p:sldId id="376" r:id="rId4"/>
    <p:sldId id="275" r:id="rId5"/>
    <p:sldId id="374" r:id="rId6"/>
    <p:sldId id="375" r:id="rId7"/>
    <p:sldId id="419" r:id="rId8"/>
    <p:sldId id="420" r:id="rId9"/>
    <p:sldId id="276" r:id="rId10"/>
    <p:sldId id="373" r:id="rId11"/>
    <p:sldId id="278" r:id="rId12"/>
    <p:sldId id="334" r:id="rId13"/>
    <p:sldId id="258" r:id="rId14"/>
    <p:sldId id="279" r:id="rId15"/>
    <p:sldId id="259" r:id="rId16"/>
    <p:sldId id="349" r:id="rId17"/>
    <p:sldId id="262" r:id="rId18"/>
    <p:sldId id="335" r:id="rId19"/>
    <p:sldId id="368" r:id="rId20"/>
    <p:sldId id="340" r:id="rId21"/>
    <p:sldId id="265" r:id="rId22"/>
    <p:sldId id="266" r:id="rId23"/>
    <p:sldId id="269" r:id="rId24"/>
    <p:sldId id="270" r:id="rId25"/>
    <p:sldId id="364" r:id="rId26"/>
    <p:sldId id="378" r:id="rId27"/>
    <p:sldId id="379" r:id="rId28"/>
    <p:sldId id="380" r:id="rId29"/>
    <p:sldId id="381" r:id="rId30"/>
    <p:sldId id="382" r:id="rId31"/>
    <p:sldId id="383" r:id="rId32"/>
    <p:sldId id="409" r:id="rId33"/>
    <p:sldId id="385" r:id="rId34"/>
    <p:sldId id="386" r:id="rId35"/>
    <p:sldId id="387" r:id="rId36"/>
    <p:sldId id="410" r:id="rId37"/>
    <p:sldId id="389" r:id="rId38"/>
    <p:sldId id="394" r:id="rId39"/>
    <p:sldId id="395" r:id="rId40"/>
    <p:sldId id="396" r:id="rId41"/>
    <p:sldId id="397" r:id="rId42"/>
    <p:sldId id="398" r:id="rId43"/>
    <p:sldId id="399" r:id="rId44"/>
    <p:sldId id="400" r:id="rId45"/>
    <p:sldId id="401" r:id="rId46"/>
    <p:sldId id="402" r:id="rId47"/>
    <p:sldId id="403" r:id="rId48"/>
    <p:sldId id="404" r:id="rId49"/>
    <p:sldId id="411" r:id="rId50"/>
    <p:sldId id="412" r:id="rId51"/>
    <p:sldId id="416" r:id="rId52"/>
    <p:sldId id="414" r:id="rId53"/>
    <p:sldId id="415" r:id="rId54"/>
    <p:sldId id="417" r:id="rId55"/>
    <p:sldId id="413" r:id="rId56"/>
    <p:sldId id="418" r:id="rId57"/>
    <p:sldId id="390" r:id="rId58"/>
    <p:sldId id="391" r:id="rId59"/>
    <p:sldId id="392" r:id="rId60"/>
    <p:sldId id="393" r:id="rId61"/>
  </p:sldIdLst>
  <p:sldSz cx="9144000" cy="6858000" type="screen4x3"/>
  <p:notesSz cx="6769100" cy="9906000"/>
  <p:defaultTextStyle>
    <a:defPPr>
      <a:defRPr lang="zh-TW"/>
    </a:defPPr>
    <a:lvl1pPr algn="l" rtl="0" fontAlgn="base">
      <a:spcBef>
        <a:spcPct val="0"/>
      </a:spcBef>
      <a:spcAft>
        <a:spcPct val="0"/>
      </a:spcAft>
      <a:defRPr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ern="1200">
        <a:solidFill>
          <a:schemeClr val="tx1"/>
        </a:solidFill>
        <a:latin typeface="Arial" pitchFamily="34" charset="0"/>
        <a:ea typeface="新細明體" pitchFamily="18" charset="-120"/>
        <a:cs typeface="+mn-cs"/>
      </a:defRPr>
    </a:lvl5pPr>
    <a:lvl6pPr marL="2286000" algn="l" defTabSz="914400" rtl="0" eaLnBrk="1" latinLnBrk="0" hangingPunct="1">
      <a:defRPr kern="1200">
        <a:solidFill>
          <a:schemeClr val="tx1"/>
        </a:solidFill>
        <a:latin typeface="Arial" pitchFamily="34" charset="0"/>
        <a:ea typeface="新細明體" pitchFamily="18" charset="-120"/>
        <a:cs typeface="+mn-cs"/>
      </a:defRPr>
    </a:lvl6pPr>
    <a:lvl7pPr marL="2743200" algn="l" defTabSz="914400" rtl="0" eaLnBrk="1" latinLnBrk="0" hangingPunct="1">
      <a:defRPr kern="1200">
        <a:solidFill>
          <a:schemeClr val="tx1"/>
        </a:solidFill>
        <a:latin typeface="Arial" pitchFamily="34" charset="0"/>
        <a:ea typeface="新細明體" pitchFamily="18" charset="-120"/>
        <a:cs typeface="+mn-cs"/>
      </a:defRPr>
    </a:lvl7pPr>
    <a:lvl8pPr marL="3200400" algn="l" defTabSz="914400" rtl="0" eaLnBrk="1" latinLnBrk="0" hangingPunct="1">
      <a:defRPr kern="1200">
        <a:solidFill>
          <a:schemeClr val="tx1"/>
        </a:solidFill>
        <a:latin typeface="Arial" pitchFamily="34" charset="0"/>
        <a:ea typeface="新細明體" pitchFamily="18" charset="-120"/>
        <a:cs typeface="+mn-cs"/>
      </a:defRPr>
    </a:lvl8pPr>
    <a:lvl9pPr marL="3657600" algn="l" defTabSz="914400" rtl="0" eaLnBrk="1" latinLnBrk="0" hangingPunct="1">
      <a:defRPr kern="1200">
        <a:solidFill>
          <a:schemeClr val="tx1"/>
        </a:solidFill>
        <a:latin typeface="Arial"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0066"/>
    <a:srgbClr val="800000"/>
    <a:srgbClr val="FF6600"/>
    <a:srgbClr val="FF9933"/>
    <a:srgbClr val="FFCC99"/>
    <a:srgbClr val="969696"/>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58" autoAdjust="0"/>
    <p:restoredTop sz="94335" autoAdjust="0"/>
  </p:normalViewPr>
  <p:slideViewPr>
    <p:cSldViewPr>
      <p:cViewPr varScale="1">
        <p:scale>
          <a:sx n="69" d="100"/>
          <a:sy n="69" d="100"/>
        </p:scale>
        <p:origin x="-154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F9570E-D01F-42C7-A7DF-D74F95BA4884}" type="doc">
      <dgm:prSet loTypeId="urn:microsoft.com/office/officeart/2005/8/layout/equation1" loCatId="process" qsTypeId="urn:microsoft.com/office/officeart/2005/8/quickstyle/simple5" qsCatId="simple" csTypeId="urn:microsoft.com/office/officeart/2005/8/colors/accent1_2" csCatId="accent1" phldr="1"/>
      <dgm:spPr/>
    </dgm:pt>
    <dgm:pt modelId="{4AD56A3A-0E91-4C68-A913-776A3572B68F}">
      <dgm:prSet phldrT="[Text]"/>
      <dgm:spPr/>
      <dgm:t>
        <a:bodyPr/>
        <a:lstStyle/>
        <a:p>
          <a:r>
            <a:rPr lang="en-US" b="1" dirty="0" smtClean="0"/>
            <a:t>Protein structures</a:t>
          </a:r>
          <a:endParaRPr lang="en-US" b="1" dirty="0"/>
        </a:p>
      </dgm:t>
    </dgm:pt>
    <dgm:pt modelId="{484BC99D-1AE9-44B8-AD40-CF9D37D99888}" type="parTrans" cxnId="{5CA4AADA-E87D-4E6E-9525-CE79EEDB3355}">
      <dgm:prSet/>
      <dgm:spPr/>
      <dgm:t>
        <a:bodyPr/>
        <a:lstStyle/>
        <a:p>
          <a:endParaRPr lang="en-US"/>
        </a:p>
      </dgm:t>
    </dgm:pt>
    <dgm:pt modelId="{10568418-2F54-41BA-87D9-60F0885A308D}" type="sibTrans" cxnId="{5CA4AADA-E87D-4E6E-9525-CE79EEDB3355}">
      <dgm:prSet/>
      <dgm:spPr/>
      <dgm:t>
        <a:bodyPr/>
        <a:lstStyle/>
        <a:p>
          <a:endParaRPr lang="en-US"/>
        </a:p>
      </dgm:t>
    </dgm:pt>
    <dgm:pt modelId="{64149544-720A-4637-88A0-A71DD89E9DBD}">
      <dgm:prSet phldrT="[Text]"/>
      <dgm:spPr/>
      <dgm:t>
        <a:bodyPr/>
        <a:lstStyle/>
        <a:p>
          <a:r>
            <a:rPr lang="en-US" b="1" dirty="0" smtClean="0"/>
            <a:t>Computational power</a:t>
          </a:r>
          <a:endParaRPr lang="en-US" b="1" dirty="0"/>
        </a:p>
      </dgm:t>
    </dgm:pt>
    <dgm:pt modelId="{6AEC86F0-05CF-4829-89FC-4ECAFD445B3F}" type="parTrans" cxnId="{078EFAB3-3B99-4AD9-BC90-387EF9C7838C}">
      <dgm:prSet/>
      <dgm:spPr/>
      <dgm:t>
        <a:bodyPr/>
        <a:lstStyle/>
        <a:p>
          <a:endParaRPr lang="en-US"/>
        </a:p>
      </dgm:t>
    </dgm:pt>
    <dgm:pt modelId="{998A1476-C154-4FB3-BE4E-D7F9EE85F789}" type="sibTrans" cxnId="{078EFAB3-3B99-4AD9-BC90-387EF9C7838C}">
      <dgm:prSet/>
      <dgm:spPr/>
      <dgm:t>
        <a:bodyPr/>
        <a:lstStyle/>
        <a:p>
          <a:endParaRPr lang="en-US"/>
        </a:p>
      </dgm:t>
    </dgm:pt>
    <dgm:pt modelId="{2CCDCAF2-1319-410F-815A-EA1B20DE22BE}">
      <dgm:prSet phldrT="[Text]"/>
      <dgm:spPr/>
      <dgm:t>
        <a:bodyPr/>
        <a:lstStyle/>
        <a:p>
          <a:r>
            <a:rPr lang="en-US" b="1" dirty="0" smtClean="0"/>
            <a:t>Simulation over wet lab</a:t>
          </a:r>
          <a:endParaRPr lang="en-US" b="1" dirty="0"/>
        </a:p>
      </dgm:t>
    </dgm:pt>
    <dgm:pt modelId="{B68E35B7-2761-4B75-BF1D-D27EB5C4857F}" type="parTrans" cxnId="{7A7004EB-C2BE-40AC-89C3-19513E4A4BDE}">
      <dgm:prSet/>
      <dgm:spPr/>
      <dgm:t>
        <a:bodyPr/>
        <a:lstStyle/>
        <a:p>
          <a:endParaRPr lang="en-US"/>
        </a:p>
      </dgm:t>
    </dgm:pt>
    <dgm:pt modelId="{398B6B8B-FAB7-45A3-9D07-392BF40F512D}" type="sibTrans" cxnId="{7A7004EB-C2BE-40AC-89C3-19513E4A4BDE}">
      <dgm:prSet/>
      <dgm:spPr/>
      <dgm:t>
        <a:bodyPr/>
        <a:lstStyle/>
        <a:p>
          <a:endParaRPr lang="en-US"/>
        </a:p>
      </dgm:t>
    </dgm:pt>
    <dgm:pt modelId="{7D5FAA1B-4E48-4679-810F-FE9DB664506B}" type="pres">
      <dgm:prSet presAssocID="{D5F9570E-D01F-42C7-A7DF-D74F95BA4884}" presName="linearFlow" presStyleCnt="0">
        <dgm:presLayoutVars>
          <dgm:dir/>
          <dgm:resizeHandles val="exact"/>
        </dgm:presLayoutVars>
      </dgm:prSet>
      <dgm:spPr/>
    </dgm:pt>
    <dgm:pt modelId="{26546EC0-3597-4D3A-8481-8E752206C69A}" type="pres">
      <dgm:prSet presAssocID="{4AD56A3A-0E91-4C68-A913-776A3572B68F}" presName="node" presStyleLbl="node1" presStyleIdx="0" presStyleCnt="3">
        <dgm:presLayoutVars>
          <dgm:bulletEnabled val="1"/>
        </dgm:presLayoutVars>
      </dgm:prSet>
      <dgm:spPr/>
      <dgm:t>
        <a:bodyPr/>
        <a:lstStyle/>
        <a:p>
          <a:endParaRPr lang="en-US"/>
        </a:p>
      </dgm:t>
    </dgm:pt>
    <dgm:pt modelId="{63A5B094-A015-48C2-9B67-2EDFBF167937}" type="pres">
      <dgm:prSet presAssocID="{10568418-2F54-41BA-87D9-60F0885A308D}" presName="spacerL" presStyleCnt="0"/>
      <dgm:spPr/>
    </dgm:pt>
    <dgm:pt modelId="{E41E11D6-DC4A-4E63-B966-A4D0BA114EFB}" type="pres">
      <dgm:prSet presAssocID="{10568418-2F54-41BA-87D9-60F0885A308D}" presName="sibTrans" presStyleLbl="sibTrans2D1" presStyleIdx="0" presStyleCnt="2"/>
      <dgm:spPr/>
      <dgm:t>
        <a:bodyPr/>
        <a:lstStyle/>
        <a:p>
          <a:endParaRPr lang="en-US"/>
        </a:p>
      </dgm:t>
    </dgm:pt>
    <dgm:pt modelId="{4C914D6E-17B7-4F50-A34F-1D1A89424C1F}" type="pres">
      <dgm:prSet presAssocID="{10568418-2F54-41BA-87D9-60F0885A308D}" presName="spacerR" presStyleCnt="0"/>
      <dgm:spPr/>
    </dgm:pt>
    <dgm:pt modelId="{678E5168-4E8F-4009-BF94-815F0E9CDF1A}" type="pres">
      <dgm:prSet presAssocID="{64149544-720A-4637-88A0-A71DD89E9DBD}" presName="node" presStyleLbl="node1" presStyleIdx="1" presStyleCnt="3">
        <dgm:presLayoutVars>
          <dgm:bulletEnabled val="1"/>
        </dgm:presLayoutVars>
      </dgm:prSet>
      <dgm:spPr/>
      <dgm:t>
        <a:bodyPr/>
        <a:lstStyle/>
        <a:p>
          <a:endParaRPr lang="en-US"/>
        </a:p>
      </dgm:t>
    </dgm:pt>
    <dgm:pt modelId="{3AD05100-B8AC-4F11-B637-4A2CF5B06F54}" type="pres">
      <dgm:prSet presAssocID="{998A1476-C154-4FB3-BE4E-D7F9EE85F789}" presName="spacerL" presStyleCnt="0"/>
      <dgm:spPr/>
    </dgm:pt>
    <dgm:pt modelId="{A968CF9C-BBF3-41A6-B511-050966E4D6E4}" type="pres">
      <dgm:prSet presAssocID="{998A1476-C154-4FB3-BE4E-D7F9EE85F789}" presName="sibTrans" presStyleLbl="sibTrans2D1" presStyleIdx="1" presStyleCnt="2"/>
      <dgm:spPr/>
      <dgm:t>
        <a:bodyPr/>
        <a:lstStyle/>
        <a:p>
          <a:endParaRPr lang="en-US"/>
        </a:p>
      </dgm:t>
    </dgm:pt>
    <dgm:pt modelId="{2D52E597-E25F-4B15-9895-EC7F3387D2B3}" type="pres">
      <dgm:prSet presAssocID="{998A1476-C154-4FB3-BE4E-D7F9EE85F789}" presName="spacerR" presStyleCnt="0"/>
      <dgm:spPr/>
    </dgm:pt>
    <dgm:pt modelId="{B4161551-6F6B-4906-8DB3-B7A594D3E1B7}" type="pres">
      <dgm:prSet presAssocID="{2CCDCAF2-1319-410F-815A-EA1B20DE22BE}" presName="node" presStyleLbl="node1" presStyleIdx="2" presStyleCnt="3">
        <dgm:presLayoutVars>
          <dgm:bulletEnabled val="1"/>
        </dgm:presLayoutVars>
      </dgm:prSet>
      <dgm:spPr/>
      <dgm:t>
        <a:bodyPr/>
        <a:lstStyle/>
        <a:p>
          <a:endParaRPr lang="en-US"/>
        </a:p>
      </dgm:t>
    </dgm:pt>
  </dgm:ptLst>
  <dgm:cxnLst>
    <dgm:cxn modelId="{078EFAB3-3B99-4AD9-BC90-387EF9C7838C}" srcId="{D5F9570E-D01F-42C7-A7DF-D74F95BA4884}" destId="{64149544-720A-4637-88A0-A71DD89E9DBD}" srcOrd="1" destOrd="0" parTransId="{6AEC86F0-05CF-4829-89FC-4ECAFD445B3F}" sibTransId="{998A1476-C154-4FB3-BE4E-D7F9EE85F789}"/>
    <dgm:cxn modelId="{5E5D4B26-0E61-4708-B6EA-A54DD8D2388D}" type="presOf" srcId="{998A1476-C154-4FB3-BE4E-D7F9EE85F789}" destId="{A968CF9C-BBF3-41A6-B511-050966E4D6E4}" srcOrd="0" destOrd="0" presId="urn:microsoft.com/office/officeart/2005/8/layout/equation1"/>
    <dgm:cxn modelId="{5858FC11-61B1-4101-AEB5-DE7759BD2395}" type="presOf" srcId="{2CCDCAF2-1319-410F-815A-EA1B20DE22BE}" destId="{B4161551-6F6B-4906-8DB3-B7A594D3E1B7}" srcOrd="0" destOrd="0" presId="urn:microsoft.com/office/officeart/2005/8/layout/equation1"/>
    <dgm:cxn modelId="{5E2F1EF9-C8DB-4C07-A39A-F59F1048EB75}" type="presOf" srcId="{4AD56A3A-0E91-4C68-A913-776A3572B68F}" destId="{26546EC0-3597-4D3A-8481-8E752206C69A}" srcOrd="0" destOrd="0" presId="urn:microsoft.com/office/officeart/2005/8/layout/equation1"/>
    <dgm:cxn modelId="{75DF1503-4495-4058-AEA5-70BD5B371ED2}" type="presOf" srcId="{D5F9570E-D01F-42C7-A7DF-D74F95BA4884}" destId="{7D5FAA1B-4E48-4679-810F-FE9DB664506B}" srcOrd="0" destOrd="0" presId="urn:microsoft.com/office/officeart/2005/8/layout/equation1"/>
    <dgm:cxn modelId="{473EB5D5-0B6E-4002-9A74-40219005F265}" type="presOf" srcId="{10568418-2F54-41BA-87D9-60F0885A308D}" destId="{E41E11D6-DC4A-4E63-B966-A4D0BA114EFB}" srcOrd="0" destOrd="0" presId="urn:microsoft.com/office/officeart/2005/8/layout/equation1"/>
    <dgm:cxn modelId="{27F461DD-9CFB-4B42-B72D-BE8DD2A18812}" type="presOf" srcId="{64149544-720A-4637-88A0-A71DD89E9DBD}" destId="{678E5168-4E8F-4009-BF94-815F0E9CDF1A}" srcOrd="0" destOrd="0" presId="urn:microsoft.com/office/officeart/2005/8/layout/equation1"/>
    <dgm:cxn modelId="{7A7004EB-C2BE-40AC-89C3-19513E4A4BDE}" srcId="{D5F9570E-D01F-42C7-A7DF-D74F95BA4884}" destId="{2CCDCAF2-1319-410F-815A-EA1B20DE22BE}" srcOrd="2" destOrd="0" parTransId="{B68E35B7-2761-4B75-BF1D-D27EB5C4857F}" sibTransId="{398B6B8B-FAB7-45A3-9D07-392BF40F512D}"/>
    <dgm:cxn modelId="{5CA4AADA-E87D-4E6E-9525-CE79EEDB3355}" srcId="{D5F9570E-D01F-42C7-A7DF-D74F95BA4884}" destId="{4AD56A3A-0E91-4C68-A913-776A3572B68F}" srcOrd="0" destOrd="0" parTransId="{484BC99D-1AE9-44B8-AD40-CF9D37D99888}" sibTransId="{10568418-2F54-41BA-87D9-60F0885A308D}"/>
    <dgm:cxn modelId="{8765D237-46BD-4695-B6A0-EDC27B91C648}" type="presParOf" srcId="{7D5FAA1B-4E48-4679-810F-FE9DB664506B}" destId="{26546EC0-3597-4D3A-8481-8E752206C69A}" srcOrd="0" destOrd="0" presId="urn:microsoft.com/office/officeart/2005/8/layout/equation1"/>
    <dgm:cxn modelId="{9265F921-273C-40D4-84D8-747BBD9E28D8}" type="presParOf" srcId="{7D5FAA1B-4E48-4679-810F-FE9DB664506B}" destId="{63A5B094-A015-48C2-9B67-2EDFBF167937}" srcOrd="1" destOrd="0" presId="urn:microsoft.com/office/officeart/2005/8/layout/equation1"/>
    <dgm:cxn modelId="{26BA3528-25F3-439A-A00A-8D51C76EFB0E}" type="presParOf" srcId="{7D5FAA1B-4E48-4679-810F-FE9DB664506B}" destId="{E41E11D6-DC4A-4E63-B966-A4D0BA114EFB}" srcOrd="2" destOrd="0" presId="urn:microsoft.com/office/officeart/2005/8/layout/equation1"/>
    <dgm:cxn modelId="{8300F7E4-6A54-4B60-A994-6EA50237FEE0}" type="presParOf" srcId="{7D5FAA1B-4E48-4679-810F-FE9DB664506B}" destId="{4C914D6E-17B7-4F50-A34F-1D1A89424C1F}" srcOrd="3" destOrd="0" presId="urn:microsoft.com/office/officeart/2005/8/layout/equation1"/>
    <dgm:cxn modelId="{FFF38C34-D747-4E27-B80E-69F97D8F6CBF}" type="presParOf" srcId="{7D5FAA1B-4E48-4679-810F-FE9DB664506B}" destId="{678E5168-4E8F-4009-BF94-815F0E9CDF1A}" srcOrd="4" destOrd="0" presId="urn:microsoft.com/office/officeart/2005/8/layout/equation1"/>
    <dgm:cxn modelId="{4DDBE206-1243-4EF1-A102-DA114920DD78}" type="presParOf" srcId="{7D5FAA1B-4E48-4679-810F-FE9DB664506B}" destId="{3AD05100-B8AC-4F11-B637-4A2CF5B06F54}" srcOrd="5" destOrd="0" presId="urn:microsoft.com/office/officeart/2005/8/layout/equation1"/>
    <dgm:cxn modelId="{16449CA2-5086-41FD-94C7-5EF6E87B8AD0}" type="presParOf" srcId="{7D5FAA1B-4E48-4679-810F-FE9DB664506B}" destId="{A968CF9C-BBF3-41A6-B511-050966E4D6E4}" srcOrd="6" destOrd="0" presId="urn:microsoft.com/office/officeart/2005/8/layout/equation1"/>
    <dgm:cxn modelId="{4409A9AC-2717-43C1-8817-A031A3E1D6F5}" type="presParOf" srcId="{7D5FAA1B-4E48-4679-810F-FE9DB664506B}" destId="{2D52E597-E25F-4B15-9895-EC7F3387D2B3}" srcOrd="7" destOrd="0" presId="urn:microsoft.com/office/officeart/2005/8/layout/equation1"/>
    <dgm:cxn modelId="{ABC099F9-D6F4-4806-A102-A4BCAAD96EF5}" type="presParOf" srcId="{7D5FAA1B-4E48-4679-810F-FE9DB664506B}" destId="{B4161551-6F6B-4906-8DB3-B7A594D3E1B7}" srcOrd="8" destOrd="0" presId="urn:microsoft.com/office/officeart/2005/8/layout/equati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9570E-D01F-42C7-A7DF-D74F95BA4884}" type="doc">
      <dgm:prSet loTypeId="urn:microsoft.com/office/officeart/2005/8/layout/equation1" loCatId="process" qsTypeId="urn:microsoft.com/office/officeart/2005/8/quickstyle/simple5" qsCatId="simple" csTypeId="urn:microsoft.com/office/officeart/2005/8/colors/accent1_2" csCatId="accent1" phldr="1"/>
      <dgm:spPr/>
    </dgm:pt>
    <dgm:pt modelId="{4AD56A3A-0E91-4C68-A913-776A3572B68F}">
      <dgm:prSet phldrT="[Text]"/>
      <dgm:spPr/>
      <dgm:t>
        <a:bodyPr/>
        <a:lstStyle/>
        <a:p>
          <a:r>
            <a:rPr lang="en-US" b="1" dirty="0" smtClean="0"/>
            <a:t>Protein structures</a:t>
          </a:r>
          <a:endParaRPr lang="en-US" b="1" dirty="0"/>
        </a:p>
      </dgm:t>
    </dgm:pt>
    <dgm:pt modelId="{484BC99D-1AE9-44B8-AD40-CF9D37D99888}" type="parTrans" cxnId="{5CA4AADA-E87D-4E6E-9525-CE79EEDB3355}">
      <dgm:prSet/>
      <dgm:spPr/>
      <dgm:t>
        <a:bodyPr/>
        <a:lstStyle/>
        <a:p>
          <a:endParaRPr lang="en-US"/>
        </a:p>
      </dgm:t>
    </dgm:pt>
    <dgm:pt modelId="{10568418-2F54-41BA-87D9-60F0885A308D}" type="sibTrans" cxnId="{5CA4AADA-E87D-4E6E-9525-CE79EEDB3355}">
      <dgm:prSet/>
      <dgm:spPr/>
      <dgm:t>
        <a:bodyPr/>
        <a:lstStyle/>
        <a:p>
          <a:endParaRPr lang="en-US"/>
        </a:p>
      </dgm:t>
    </dgm:pt>
    <dgm:pt modelId="{64149544-720A-4637-88A0-A71DD89E9DBD}">
      <dgm:prSet phldrT="[Text]"/>
      <dgm:spPr/>
      <dgm:t>
        <a:bodyPr/>
        <a:lstStyle/>
        <a:p>
          <a:r>
            <a:rPr lang="en-US" b="1" dirty="0" smtClean="0"/>
            <a:t>Computational power</a:t>
          </a:r>
          <a:endParaRPr lang="en-US" b="1" dirty="0"/>
        </a:p>
      </dgm:t>
    </dgm:pt>
    <dgm:pt modelId="{6AEC86F0-05CF-4829-89FC-4ECAFD445B3F}" type="parTrans" cxnId="{078EFAB3-3B99-4AD9-BC90-387EF9C7838C}">
      <dgm:prSet/>
      <dgm:spPr/>
      <dgm:t>
        <a:bodyPr/>
        <a:lstStyle/>
        <a:p>
          <a:endParaRPr lang="en-US"/>
        </a:p>
      </dgm:t>
    </dgm:pt>
    <dgm:pt modelId="{998A1476-C154-4FB3-BE4E-D7F9EE85F789}" type="sibTrans" cxnId="{078EFAB3-3B99-4AD9-BC90-387EF9C7838C}">
      <dgm:prSet/>
      <dgm:spPr/>
      <dgm:t>
        <a:bodyPr/>
        <a:lstStyle/>
        <a:p>
          <a:endParaRPr lang="en-US"/>
        </a:p>
      </dgm:t>
    </dgm:pt>
    <dgm:pt modelId="{2CCDCAF2-1319-410F-815A-EA1B20DE22BE}">
      <dgm:prSet phldrT="[Text]"/>
      <dgm:spPr/>
      <dgm:t>
        <a:bodyPr/>
        <a:lstStyle/>
        <a:p>
          <a:r>
            <a:rPr lang="en-US" b="1" dirty="0" smtClean="0"/>
            <a:t>Simulation over wet lab</a:t>
          </a:r>
          <a:endParaRPr lang="en-US" b="1" dirty="0"/>
        </a:p>
      </dgm:t>
    </dgm:pt>
    <dgm:pt modelId="{B68E35B7-2761-4B75-BF1D-D27EB5C4857F}" type="parTrans" cxnId="{7A7004EB-C2BE-40AC-89C3-19513E4A4BDE}">
      <dgm:prSet/>
      <dgm:spPr/>
      <dgm:t>
        <a:bodyPr/>
        <a:lstStyle/>
        <a:p>
          <a:endParaRPr lang="en-US"/>
        </a:p>
      </dgm:t>
    </dgm:pt>
    <dgm:pt modelId="{398B6B8B-FAB7-45A3-9D07-392BF40F512D}" type="sibTrans" cxnId="{7A7004EB-C2BE-40AC-89C3-19513E4A4BDE}">
      <dgm:prSet/>
      <dgm:spPr/>
      <dgm:t>
        <a:bodyPr/>
        <a:lstStyle/>
        <a:p>
          <a:endParaRPr lang="en-US"/>
        </a:p>
      </dgm:t>
    </dgm:pt>
    <dgm:pt modelId="{7D5FAA1B-4E48-4679-810F-FE9DB664506B}" type="pres">
      <dgm:prSet presAssocID="{D5F9570E-D01F-42C7-A7DF-D74F95BA4884}" presName="linearFlow" presStyleCnt="0">
        <dgm:presLayoutVars>
          <dgm:dir/>
          <dgm:resizeHandles val="exact"/>
        </dgm:presLayoutVars>
      </dgm:prSet>
      <dgm:spPr/>
    </dgm:pt>
    <dgm:pt modelId="{26546EC0-3597-4D3A-8481-8E752206C69A}" type="pres">
      <dgm:prSet presAssocID="{4AD56A3A-0E91-4C68-A913-776A3572B68F}" presName="node" presStyleLbl="node1" presStyleIdx="0" presStyleCnt="3">
        <dgm:presLayoutVars>
          <dgm:bulletEnabled val="1"/>
        </dgm:presLayoutVars>
      </dgm:prSet>
      <dgm:spPr/>
      <dgm:t>
        <a:bodyPr/>
        <a:lstStyle/>
        <a:p>
          <a:endParaRPr lang="en-US"/>
        </a:p>
      </dgm:t>
    </dgm:pt>
    <dgm:pt modelId="{63A5B094-A015-48C2-9B67-2EDFBF167937}" type="pres">
      <dgm:prSet presAssocID="{10568418-2F54-41BA-87D9-60F0885A308D}" presName="spacerL" presStyleCnt="0"/>
      <dgm:spPr/>
    </dgm:pt>
    <dgm:pt modelId="{E41E11D6-DC4A-4E63-B966-A4D0BA114EFB}" type="pres">
      <dgm:prSet presAssocID="{10568418-2F54-41BA-87D9-60F0885A308D}" presName="sibTrans" presStyleLbl="sibTrans2D1" presStyleIdx="0" presStyleCnt="2"/>
      <dgm:spPr/>
      <dgm:t>
        <a:bodyPr/>
        <a:lstStyle/>
        <a:p>
          <a:endParaRPr lang="en-US"/>
        </a:p>
      </dgm:t>
    </dgm:pt>
    <dgm:pt modelId="{4C914D6E-17B7-4F50-A34F-1D1A89424C1F}" type="pres">
      <dgm:prSet presAssocID="{10568418-2F54-41BA-87D9-60F0885A308D}" presName="spacerR" presStyleCnt="0"/>
      <dgm:spPr/>
    </dgm:pt>
    <dgm:pt modelId="{678E5168-4E8F-4009-BF94-815F0E9CDF1A}" type="pres">
      <dgm:prSet presAssocID="{64149544-720A-4637-88A0-A71DD89E9DBD}" presName="node" presStyleLbl="node1" presStyleIdx="1" presStyleCnt="3">
        <dgm:presLayoutVars>
          <dgm:bulletEnabled val="1"/>
        </dgm:presLayoutVars>
      </dgm:prSet>
      <dgm:spPr/>
      <dgm:t>
        <a:bodyPr/>
        <a:lstStyle/>
        <a:p>
          <a:endParaRPr lang="en-US"/>
        </a:p>
      </dgm:t>
    </dgm:pt>
    <dgm:pt modelId="{3AD05100-B8AC-4F11-B637-4A2CF5B06F54}" type="pres">
      <dgm:prSet presAssocID="{998A1476-C154-4FB3-BE4E-D7F9EE85F789}" presName="spacerL" presStyleCnt="0"/>
      <dgm:spPr/>
    </dgm:pt>
    <dgm:pt modelId="{A968CF9C-BBF3-41A6-B511-050966E4D6E4}" type="pres">
      <dgm:prSet presAssocID="{998A1476-C154-4FB3-BE4E-D7F9EE85F789}" presName="sibTrans" presStyleLbl="sibTrans2D1" presStyleIdx="1" presStyleCnt="2"/>
      <dgm:spPr/>
      <dgm:t>
        <a:bodyPr/>
        <a:lstStyle/>
        <a:p>
          <a:endParaRPr lang="en-US"/>
        </a:p>
      </dgm:t>
    </dgm:pt>
    <dgm:pt modelId="{2D52E597-E25F-4B15-9895-EC7F3387D2B3}" type="pres">
      <dgm:prSet presAssocID="{998A1476-C154-4FB3-BE4E-D7F9EE85F789}" presName="spacerR" presStyleCnt="0"/>
      <dgm:spPr/>
    </dgm:pt>
    <dgm:pt modelId="{B4161551-6F6B-4906-8DB3-B7A594D3E1B7}" type="pres">
      <dgm:prSet presAssocID="{2CCDCAF2-1319-410F-815A-EA1B20DE22BE}" presName="node" presStyleLbl="node1" presStyleIdx="2" presStyleCnt="3">
        <dgm:presLayoutVars>
          <dgm:bulletEnabled val="1"/>
        </dgm:presLayoutVars>
      </dgm:prSet>
      <dgm:spPr/>
      <dgm:t>
        <a:bodyPr/>
        <a:lstStyle/>
        <a:p>
          <a:endParaRPr lang="en-US"/>
        </a:p>
      </dgm:t>
    </dgm:pt>
  </dgm:ptLst>
  <dgm:cxnLst>
    <dgm:cxn modelId="{078EFAB3-3B99-4AD9-BC90-387EF9C7838C}" srcId="{D5F9570E-D01F-42C7-A7DF-D74F95BA4884}" destId="{64149544-720A-4637-88A0-A71DD89E9DBD}" srcOrd="1" destOrd="0" parTransId="{6AEC86F0-05CF-4829-89FC-4ECAFD445B3F}" sibTransId="{998A1476-C154-4FB3-BE4E-D7F9EE85F789}"/>
    <dgm:cxn modelId="{5E5D4B26-0E61-4708-B6EA-A54DD8D2388D}" type="presOf" srcId="{998A1476-C154-4FB3-BE4E-D7F9EE85F789}" destId="{A968CF9C-BBF3-41A6-B511-050966E4D6E4}" srcOrd="0" destOrd="0" presId="urn:microsoft.com/office/officeart/2005/8/layout/equation1"/>
    <dgm:cxn modelId="{5858FC11-61B1-4101-AEB5-DE7759BD2395}" type="presOf" srcId="{2CCDCAF2-1319-410F-815A-EA1B20DE22BE}" destId="{B4161551-6F6B-4906-8DB3-B7A594D3E1B7}" srcOrd="0" destOrd="0" presId="urn:microsoft.com/office/officeart/2005/8/layout/equation1"/>
    <dgm:cxn modelId="{5E2F1EF9-C8DB-4C07-A39A-F59F1048EB75}" type="presOf" srcId="{4AD56A3A-0E91-4C68-A913-776A3572B68F}" destId="{26546EC0-3597-4D3A-8481-8E752206C69A}" srcOrd="0" destOrd="0" presId="urn:microsoft.com/office/officeart/2005/8/layout/equation1"/>
    <dgm:cxn modelId="{75DF1503-4495-4058-AEA5-70BD5B371ED2}" type="presOf" srcId="{D5F9570E-D01F-42C7-A7DF-D74F95BA4884}" destId="{7D5FAA1B-4E48-4679-810F-FE9DB664506B}" srcOrd="0" destOrd="0" presId="urn:microsoft.com/office/officeart/2005/8/layout/equation1"/>
    <dgm:cxn modelId="{473EB5D5-0B6E-4002-9A74-40219005F265}" type="presOf" srcId="{10568418-2F54-41BA-87D9-60F0885A308D}" destId="{E41E11D6-DC4A-4E63-B966-A4D0BA114EFB}" srcOrd="0" destOrd="0" presId="urn:microsoft.com/office/officeart/2005/8/layout/equation1"/>
    <dgm:cxn modelId="{27F461DD-9CFB-4B42-B72D-BE8DD2A18812}" type="presOf" srcId="{64149544-720A-4637-88A0-A71DD89E9DBD}" destId="{678E5168-4E8F-4009-BF94-815F0E9CDF1A}" srcOrd="0" destOrd="0" presId="urn:microsoft.com/office/officeart/2005/8/layout/equation1"/>
    <dgm:cxn modelId="{7A7004EB-C2BE-40AC-89C3-19513E4A4BDE}" srcId="{D5F9570E-D01F-42C7-A7DF-D74F95BA4884}" destId="{2CCDCAF2-1319-410F-815A-EA1B20DE22BE}" srcOrd="2" destOrd="0" parTransId="{B68E35B7-2761-4B75-BF1D-D27EB5C4857F}" sibTransId="{398B6B8B-FAB7-45A3-9D07-392BF40F512D}"/>
    <dgm:cxn modelId="{5CA4AADA-E87D-4E6E-9525-CE79EEDB3355}" srcId="{D5F9570E-D01F-42C7-A7DF-D74F95BA4884}" destId="{4AD56A3A-0E91-4C68-A913-776A3572B68F}" srcOrd="0" destOrd="0" parTransId="{484BC99D-1AE9-44B8-AD40-CF9D37D99888}" sibTransId="{10568418-2F54-41BA-87D9-60F0885A308D}"/>
    <dgm:cxn modelId="{8765D237-46BD-4695-B6A0-EDC27B91C648}" type="presParOf" srcId="{7D5FAA1B-4E48-4679-810F-FE9DB664506B}" destId="{26546EC0-3597-4D3A-8481-8E752206C69A}" srcOrd="0" destOrd="0" presId="urn:microsoft.com/office/officeart/2005/8/layout/equation1"/>
    <dgm:cxn modelId="{9265F921-273C-40D4-84D8-747BBD9E28D8}" type="presParOf" srcId="{7D5FAA1B-4E48-4679-810F-FE9DB664506B}" destId="{63A5B094-A015-48C2-9B67-2EDFBF167937}" srcOrd="1" destOrd="0" presId="urn:microsoft.com/office/officeart/2005/8/layout/equation1"/>
    <dgm:cxn modelId="{26BA3528-25F3-439A-A00A-8D51C76EFB0E}" type="presParOf" srcId="{7D5FAA1B-4E48-4679-810F-FE9DB664506B}" destId="{E41E11D6-DC4A-4E63-B966-A4D0BA114EFB}" srcOrd="2" destOrd="0" presId="urn:microsoft.com/office/officeart/2005/8/layout/equation1"/>
    <dgm:cxn modelId="{8300F7E4-6A54-4B60-A994-6EA50237FEE0}" type="presParOf" srcId="{7D5FAA1B-4E48-4679-810F-FE9DB664506B}" destId="{4C914D6E-17B7-4F50-A34F-1D1A89424C1F}" srcOrd="3" destOrd="0" presId="urn:microsoft.com/office/officeart/2005/8/layout/equation1"/>
    <dgm:cxn modelId="{FFF38C34-D747-4E27-B80E-69F97D8F6CBF}" type="presParOf" srcId="{7D5FAA1B-4E48-4679-810F-FE9DB664506B}" destId="{678E5168-4E8F-4009-BF94-815F0E9CDF1A}" srcOrd="4" destOrd="0" presId="urn:microsoft.com/office/officeart/2005/8/layout/equation1"/>
    <dgm:cxn modelId="{4DDBE206-1243-4EF1-A102-DA114920DD78}" type="presParOf" srcId="{7D5FAA1B-4E48-4679-810F-FE9DB664506B}" destId="{3AD05100-B8AC-4F11-B637-4A2CF5B06F54}" srcOrd="5" destOrd="0" presId="urn:microsoft.com/office/officeart/2005/8/layout/equation1"/>
    <dgm:cxn modelId="{16449CA2-5086-41FD-94C7-5EF6E87B8AD0}" type="presParOf" srcId="{7D5FAA1B-4E48-4679-810F-FE9DB664506B}" destId="{A968CF9C-BBF3-41A6-B511-050966E4D6E4}" srcOrd="6" destOrd="0" presId="urn:microsoft.com/office/officeart/2005/8/layout/equation1"/>
    <dgm:cxn modelId="{4409A9AC-2717-43C1-8817-A031A3E1D6F5}" type="presParOf" srcId="{7D5FAA1B-4E48-4679-810F-FE9DB664506B}" destId="{2D52E597-E25F-4B15-9895-EC7F3387D2B3}" srcOrd="7" destOrd="0" presId="urn:microsoft.com/office/officeart/2005/8/layout/equation1"/>
    <dgm:cxn modelId="{ABC099F9-D6F4-4806-A102-A4BCAAD96EF5}" type="presParOf" srcId="{7D5FAA1B-4E48-4679-810F-FE9DB664506B}" destId="{B4161551-6F6B-4906-8DB3-B7A594D3E1B7}" srcOrd="8" destOrd="0" presId="urn:microsoft.com/office/officeart/2005/8/layout/equati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DF431F-540E-4512-B8F0-C36D5B480EA9}" type="doc">
      <dgm:prSet loTypeId="urn:microsoft.com/office/officeart/2005/8/layout/process2" loCatId="process" qsTypeId="urn:microsoft.com/office/officeart/2005/8/quickstyle/simple5" qsCatId="simple" csTypeId="urn:microsoft.com/office/officeart/2005/8/colors/accent1_2" csCatId="accent1" phldr="1"/>
      <dgm:spPr/>
    </dgm:pt>
    <dgm:pt modelId="{6A3F8F96-F8E3-4F52-AB75-AFA1951A96C7}">
      <dgm:prSet phldrT="[Text]"/>
      <dgm:spPr/>
      <dgm:t>
        <a:bodyPr/>
        <a:lstStyle/>
        <a:p>
          <a:r>
            <a:rPr lang="en-US" b="1" dirty="0" smtClean="0"/>
            <a:t>Fragment library</a:t>
          </a:r>
          <a:endParaRPr lang="en-US" b="1" dirty="0"/>
        </a:p>
      </dgm:t>
    </dgm:pt>
    <dgm:pt modelId="{36AA5662-2E14-406F-9887-6163217DBAAA}" type="parTrans" cxnId="{BD29F9EA-B4DE-40D0-81A4-0A03381457D2}">
      <dgm:prSet/>
      <dgm:spPr/>
      <dgm:t>
        <a:bodyPr/>
        <a:lstStyle/>
        <a:p>
          <a:endParaRPr lang="en-US"/>
        </a:p>
      </dgm:t>
    </dgm:pt>
    <dgm:pt modelId="{61271F83-2C81-4758-92AE-D65F7DAAB689}" type="sibTrans" cxnId="{BD29F9EA-B4DE-40D0-81A4-0A03381457D2}">
      <dgm:prSet/>
      <dgm:spPr/>
      <dgm:t>
        <a:bodyPr/>
        <a:lstStyle/>
        <a:p>
          <a:endParaRPr lang="en-US"/>
        </a:p>
      </dgm:t>
    </dgm:pt>
    <dgm:pt modelId="{EDEDB1C3-66EB-4E74-838F-6CF4C3ABCC3E}">
      <dgm:prSet phldrT="[Text]"/>
      <dgm:spPr/>
      <dgm:t>
        <a:bodyPr/>
        <a:lstStyle/>
        <a:p>
          <a:r>
            <a:rPr lang="en-US" b="1" dirty="0" smtClean="0"/>
            <a:t>Proteins</a:t>
          </a:r>
          <a:endParaRPr lang="en-US" b="1" dirty="0"/>
        </a:p>
      </dgm:t>
    </dgm:pt>
    <dgm:pt modelId="{140E53E7-BD37-469A-89F7-A6DF5E3D86AF}" type="parTrans" cxnId="{42F61469-317F-4090-97CD-15E23C6F53F8}">
      <dgm:prSet/>
      <dgm:spPr/>
      <dgm:t>
        <a:bodyPr/>
        <a:lstStyle/>
        <a:p>
          <a:endParaRPr lang="en-US"/>
        </a:p>
      </dgm:t>
    </dgm:pt>
    <dgm:pt modelId="{E41A572B-032C-4280-9188-092C4241EFB7}" type="sibTrans" cxnId="{42F61469-317F-4090-97CD-15E23C6F53F8}">
      <dgm:prSet/>
      <dgm:spPr/>
      <dgm:t>
        <a:bodyPr/>
        <a:lstStyle/>
        <a:p>
          <a:endParaRPr lang="en-US"/>
        </a:p>
      </dgm:t>
    </dgm:pt>
    <dgm:pt modelId="{0C18A596-F92A-4374-B7A5-016182E86168}">
      <dgm:prSet phldrT="[Text]"/>
      <dgm:spPr/>
      <dgm:t>
        <a:bodyPr/>
        <a:lstStyle/>
        <a:p>
          <a:r>
            <a:rPr lang="en-US" b="1" dirty="0" smtClean="0"/>
            <a:t>Initial ligands</a:t>
          </a:r>
          <a:endParaRPr lang="en-US" b="1" dirty="0"/>
        </a:p>
      </dgm:t>
    </dgm:pt>
    <dgm:pt modelId="{0B3801AE-76A7-43ED-A2DE-25920B02BF46}" type="parTrans" cxnId="{D635F52B-33E2-433A-86E0-7B82EC385AB5}">
      <dgm:prSet/>
      <dgm:spPr/>
      <dgm:t>
        <a:bodyPr/>
        <a:lstStyle/>
        <a:p>
          <a:endParaRPr lang="en-US"/>
        </a:p>
      </dgm:t>
    </dgm:pt>
    <dgm:pt modelId="{CE1D9B40-CFA7-4A33-9A5E-60EB11E59E8C}" type="sibTrans" cxnId="{D635F52B-33E2-433A-86E0-7B82EC385AB5}">
      <dgm:prSet/>
      <dgm:spPr/>
      <dgm:t>
        <a:bodyPr/>
        <a:lstStyle/>
        <a:p>
          <a:endParaRPr lang="en-US"/>
        </a:p>
      </dgm:t>
    </dgm:pt>
    <dgm:pt modelId="{EE90EAD3-2ED8-4C5C-80F9-83ED90A85D29}" type="pres">
      <dgm:prSet presAssocID="{BDDF431F-540E-4512-B8F0-C36D5B480EA9}" presName="linearFlow" presStyleCnt="0">
        <dgm:presLayoutVars>
          <dgm:resizeHandles val="exact"/>
        </dgm:presLayoutVars>
      </dgm:prSet>
      <dgm:spPr/>
    </dgm:pt>
    <dgm:pt modelId="{7FCCD0C6-3917-4CE1-983C-F23775856ABF}" type="pres">
      <dgm:prSet presAssocID="{EDEDB1C3-66EB-4E74-838F-6CF4C3ABCC3E}" presName="node" presStyleLbl="node1" presStyleIdx="0" presStyleCnt="3">
        <dgm:presLayoutVars>
          <dgm:bulletEnabled val="1"/>
        </dgm:presLayoutVars>
      </dgm:prSet>
      <dgm:spPr/>
      <dgm:t>
        <a:bodyPr/>
        <a:lstStyle/>
        <a:p>
          <a:endParaRPr lang="en-US"/>
        </a:p>
      </dgm:t>
    </dgm:pt>
    <dgm:pt modelId="{EDB05F8F-A7CF-49E4-BF4D-C2BD25AC5835}" type="pres">
      <dgm:prSet presAssocID="{E41A572B-032C-4280-9188-092C4241EFB7}" presName="sibTrans" presStyleLbl="sibTrans2D1" presStyleIdx="0" presStyleCnt="2"/>
      <dgm:spPr/>
      <dgm:t>
        <a:bodyPr/>
        <a:lstStyle/>
        <a:p>
          <a:endParaRPr lang="en-US"/>
        </a:p>
      </dgm:t>
    </dgm:pt>
    <dgm:pt modelId="{DB139D02-57D5-47F1-B8DB-FBC7ED8CE18F}" type="pres">
      <dgm:prSet presAssocID="{E41A572B-032C-4280-9188-092C4241EFB7}" presName="connectorText" presStyleLbl="sibTrans2D1" presStyleIdx="0" presStyleCnt="2"/>
      <dgm:spPr/>
      <dgm:t>
        <a:bodyPr/>
        <a:lstStyle/>
        <a:p>
          <a:endParaRPr lang="en-US"/>
        </a:p>
      </dgm:t>
    </dgm:pt>
    <dgm:pt modelId="{F1B03A51-5A20-4F39-BDCB-E140692B83E5}" type="pres">
      <dgm:prSet presAssocID="{0C18A596-F92A-4374-B7A5-016182E86168}" presName="node" presStyleLbl="node1" presStyleIdx="1" presStyleCnt="3">
        <dgm:presLayoutVars>
          <dgm:bulletEnabled val="1"/>
        </dgm:presLayoutVars>
      </dgm:prSet>
      <dgm:spPr/>
      <dgm:t>
        <a:bodyPr/>
        <a:lstStyle/>
        <a:p>
          <a:endParaRPr lang="en-US"/>
        </a:p>
      </dgm:t>
    </dgm:pt>
    <dgm:pt modelId="{C7F33C9F-C452-497E-82A1-1C723C10EE19}" type="pres">
      <dgm:prSet presAssocID="{CE1D9B40-CFA7-4A33-9A5E-60EB11E59E8C}" presName="sibTrans" presStyleLbl="sibTrans2D1" presStyleIdx="1" presStyleCnt="2"/>
      <dgm:spPr/>
      <dgm:t>
        <a:bodyPr/>
        <a:lstStyle/>
        <a:p>
          <a:endParaRPr lang="en-US"/>
        </a:p>
      </dgm:t>
    </dgm:pt>
    <dgm:pt modelId="{2AF3B198-54C2-4D73-8DB5-2E600A58133B}" type="pres">
      <dgm:prSet presAssocID="{CE1D9B40-CFA7-4A33-9A5E-60EB11E59E8C}" presName="connectorText" presStyleLbl="sibTrans2D1" presStyleIdx="1" presStyleCnt="2"/>
      <dgm:spPr/>
      <dgm:t>
        <a:bodyPr/>
        <a:lstStyle/>
        <a:p>
          <a:endParaRPr lang="en-US"/>
        </a:p>
      </dgm:t>
    </dgm:pt>
    <dgm:pt modelId="{0B09A79B-BCE6-4FDF-900D-86E42D2C5D30}" type="pres">
      <dgm:prSet presAssocID="{6A3F8F96-F8E3-4F52-AB75-AFA1951A96C7}" presName="node" presStyleLbl="node1" presStyleIdx="2" presStyleCnt="3">
        <dgm:presLayoutVars>
          <dgm:bulletEnabled val="1"/>
        </dgm:presLayoutVars>
      </dgm:prSet>
      <dgm:spPr/>
      <dgm:t>
        <a:bodyPr/>
        <a:lstStyle/>
        <a:p>
          <a:endParaRPr lang="en-US"/>
        </a:p>
      </dgm:t>
    </dgm:pt>
  </dgm:ptLst>
  <dgm:cxnLst>
    <dgm:cxn modelId="{91CA1DB8-9DC6-426C-AB3B-E3F4CAE95A05}" type="presOf" srcId="{CE1D9B40-CFA7-4A33-9A5E-60EB11E59E8C}" destId="{2AF3B198-54C2-4D73-8DB5-2E600A58133B}" srcOrd="1" destOrd="0" presId="urn:microsoft.com/office/officeart/2005/8/layout/process2"/>
    <dgm:cxn modelId="{FC835514-7F1E-49FE-A0F2-89E66CF97FE2}" type="presOf" srcId="{6A3F8F96-F8E3-4F52-AB75-AFA1951A96C7}" destId="{0B09A79B-BCE6-4FDF-900D-86E42D2C5D30}" srcOrd="0" destOrd="0" presId="urn:microsoft.com/office/officeart/2005/8/layout/process2"/>
    <dgm:cxn modelId="{A2F3ED9E-C6B7-4AAE-A336-3D2786B612F4}" type="presOf" srcId="{CE1D9B40-CFA7-4A33-9A5E-60EB11E59E8C}" destId="{C7F33C9F-C452-497E-82A1-1C723C10EE19}" srcOrd="0" destOrd="0" presId="urn:microsoft.com/office/officeart/2005/8/layout/process2"/>
    <dgm:cxn modelId="{AE16AADA-A874-42D6-A375-87D1CD0B94BB}" type="presOf" srcId="{0C18A596-F92A-4374-B7A5-016182E86168}" destId="{F1B03A51-5A20-4F39-BDCB-E140692B83E5}" srcOrd="0" destOrd="0" presId="urn:microsoft.com/office/officeart/2005/8/layout/process2"/>
    <dgm:cxn modelId="{BD29F9EA-B4DE-40D0-81A4-0A03381457D2}" srcId="{BDDF431F-540E-4512-B8F0-C36D5B480EA9}" destId="{6A3F8F96-F8E3-4F52-AB75-AFA1951A96C7}" srcOrd="2" destOrd="0" parTransId="{36AA5662-2E14-406F-9887-6163217DBAAA}" sibTransId="{61271F83-2C81-4758-92AE-D65F7DAAB689}"/>
    <dgm:cxn modelId="{C9E0E5A6-808C-435D-A759-A31332591317}" type="presOf" srcId="{E41A572B-032C-4280-9188-092C4241EFB7}" destId="{DB139D02-57D5-47F1-B8DB-FBC7ED8CE18F}" srcOrd="1" destOrd="0" presId="urn:microsoft.com/office/officeart/2005/8/layout/process2"/>
    <dgm:cxn modelId="{D635F52B-33E2-433A-86E0-7B82EC385AB5}" srcId="{BDDF431F-540E-4512-B8F0-C36D5B480EA9}" destId="{0C18A596-F92A-4374-B7A5-016182E86168}" srcOrd="1" destOrd="0" parTransId="{0B3801AE-76A7-43ED-A2DE-25920B02BF46}" sibTransId="{CE1D9B40-CFA7-4A33-9A5E-60EB11E59E8C}"/>
    <dgm:cxn modelId="{D3E668C5-3EB3-4331-B27A-5A643D44A5CA}" type="presOf" srcId="{BDDF431F-540E-4512-B8F0-C36D5B480EA9}" destId="{EE90EAD3-2ED8-4C5C-80F9-83ED90A85D29}" srcOrd="0" destOrd="0" presId="urn:microsoft.com/office/officeart/2005/8/layout/process2"/>
    <dgm:cxn modelId="{42F61469-317F-4090-97CD-15E23C6F53F8}" srcId="{BDDF431F-540E-4512-B8F0-C36D5B480EA9}" destId="{EDEDB1C3-66EB-4E74-838F-6CF4C3ABCC3E}" srcOrd="0" destOrd="0" parTransId="{140E53E7-BD37-469A-89F7-A6DF5E3D86AF}" sibTransId="{E41A572B-032C-4280-9188-092C4241EFB7}"/>
    <dgm:cxn modelId="{49BC68BA-6C85-421D-A7A0-66579611E8D1}" type="presOf" srcId="{EDEDB1C3-66EB-4E74-838F-6CF4C3ABCC3E}" destId="{7FCCD0C6-3917-4CE1-983C-F23775856ABF}" srcOrd="0" destOrd="0" presId="urn:microsoft.com/office/officeart/2005/8/layout/process2"/>
    <dgm:cxn modelId="{CDC0EDD4-9039-44EA-BD08-2A835517D3FC}" type="presOf" srcId="{E41A572B-032C-4280-9188-092C4241EFB7}" destId="{EDB05F8F-A7CF-49E4-BF4D-C2BD25AC5835}" srcOrd="0" destOrd="0" presId="urn:microsoft.com/office/officeart/2005/8/layout/process2"/>
    <dgm:cxn modelId="{9FF21CC3-3272-4C2C-A597-EC4E15AB2666}" type="presParOf" srcId="{EE90EAD3-2ED8-4C5C-80F9-83ED90A85D29}" destId="{7FCCD0C6-3917-4CE1-983C-F23775856ABF}" srcOrd="0" destOrd="0" presId="urn:microsoft.com/office/officeart/2005/8/layout/process2"/>
    <dgm:cxn modelId="{F64CEAC2-A09B-4260-8D5A-17028357A84D}" type="presParOf" srcId="{EE90EAD3-2ED8-4C5C-80F9-83ED90A85D29}" destId="{EDB05F8F-A7CF-49E4-BF4D-C2BD25AC5835}" srcOrd="1" destOrd="0" presId="urn:microsoft.com/office/officeart/2005/8/layout/process2"/>
    <dgm:cxn modelId="{A4271A1A-E5CC-4173-B5EE-5E74D14BF717}" type="presParOf" srcId="{EDB05F8F-A7CF-49E4-BF4D-C2BD25AC5835}" destId="{DB139D02-57D5-47F1-B8DB-FBC7ED8CE18F}" srcOrd="0" destOrd="0" presId="urn:microsoft.com/office/officeart/2005/8/layout/process2"/>
    <dgm:cxn modelId="{F065091C-FAD8-4EA1-B8AE-13B9E4F3D329}" type="presParOf" srcId="{EE90EAD3-2ED8-4C5C-80F9-83ED90A85D29}" destId="{F1B03A51-5A20-4F39-BDCB-E140692B83E5}" srcOrd="2" destOrd="0" presId="urn:microsoft.com/office/officeart/2005/8/layout/process2"/>
    <dgm:cxn modelId="{38287C26-CFE8-431C-996C-5BE23D2A4B1D}" type="presParOf" srcId="{EE90EAD3-2ED8-4C5C-80F9-83ED90A85D29}" destId="{C7F33C9F-C452-497E-82A1-1C723C10EE19}" srcOrd="3" destOrd="0" presId="urn:microsoft.com/office/officeart/2005/8/layout/process2"/>
    <dgm:cxn modelId="{D59E17B2-6C75-4142-BF46-E0FA0729542E}" type="presParOf" srcId="{C7F33C9F-C452-497E-82A1-1C723C10EE19}" destId="{2AF3B198-54C2-4D73-8DB5-2E600A58133B}" srcOrd="0" destOrd="0" presId="urn:microsoft.com/office/officeart/2005/8/layout/process2"/>
    <dgm:cxn modelId="{EEB40C8C-76C3-44C7-B8E6-D87C5FF6807E}" type="presParOf" srcId="{EE90EAD3-2ED8-4C5C-80F9-83ED90A85D29}" destId="{0B09A79B-BCE6-4FDF-900D-86E42D2C5D30}" srcOrd="4" destOrd="0" presId="urn:microsoft.com/office/officeart/2005/8/layout/process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546EC0-3597-4D3A-8481-8E752206C69A}">
      <dsp:nvSpPr>
        <dsp:cNvPr id="0" name=""/>
        <dsp:cNvSpPr/>
      </dsp:nvSpPr>
      <dsp:spPr>
        <a:xfrm>
          <a:off x="868" y="149555"/>
          <a:ext cx="1150796" cy="11507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smtClean="0"/>
            <a:t>Protein structures</a:t>
          </a:r>
          <a:endParaRPr lang="en-US" sz="800" b="1" kern="1200" dirty="0"/>
        </a:p>
      </dsp:txBody>
      <dsp:txXfrm>
        <a:off x="868" y="149555"/>
        <a:ext cx="1150796" cy="1150796"/>
      </dsp:txXfrm>
    </dsp:sp>
    <dsp:sp modelId="{E41E11D6-DC4A-4E63-B966-A4D0BA114EFB}">
      <dsp:nvSpPr>
        <dsp:cNvPr id="0" name=""/>
        <dsp:cNvSpPr/>
      </dsp:nvSpPr>
      <dsp:spPr>
        <a:xfrm>
          <a:off x="1245109" y="391223"/>
          <a:ext cx="667461" cy="667461"/>
        </a:xfrm>
        <a:prstGeom prst="mathPlus">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245109" y="391223"/>
        <a:ext cx="667461" cy="667461"/>
      </dsp:txXfrm>
    </dsp:sp>
    <dsp:sp modelId="{678E5168-4E8F-4009-BF94-815F0E9CDF1A}">
      <dsp:nvSpPr>
        <dsp:cNvPr id="0" name=""/>
        <dsp:cNvSpPr/>
      </dsp:nvSpPr>
      <dsp:spPr>
        <a:xfrm>
          <a:off x="2006015" y="149555"/>
          <a:ext cx="1150796" cy="11507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smtClean="0"/>
            <a:t>Computational power</a:t>
          </a:r>
          <a:endParaRPr lang="en-US" sz="800" b="1" kern="1200" dirty="0"/>
        </a:p>
      </dsp:txBody>
      <dsp:txXfrm>
        <a:off x="2006015" y="149555"/>
        <a:ext cx="1150796" cy="1150796"/>
      </dsp:txXfrm>
    </dsp:sp>
    <dsp:sp modelId="{A968CF9C-BBF3-41A6-B511-050966E4D6E4}">
      <dsp:nvSpPr>
        <dsp:cNvPr id="0" name=""/>
        <dsp:cNvSpPr/>
      </dsp:nvSpPr>
      <dsp:spPr>
        <a:xfrm>
          <a:off x="3250256" y="391223"/>
          <a:ext cx="667461" cy="667461"/>
        </a:xfrm>
        <a:prstGeom prst="mathEqual">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250256" y="391223"/>
        <a:ext cx="667461" cy="667461"/>
      </dsp:txXfrm>
    </dsp:sp>
    <dsp:sp modelId="{B4161551-6F6B-4906-8DB3-B7A594D3E1B7}">
      <dsp:nvSpPr>
        <dsp:cNvPr id="0" name=""/>
        <dsp:cNvSpPr/>
      </dsp:nvSpPr>
      <dsp:spPr>
        <a:xfrm>
          <a:off x="4011163" y="149555"/>
          <a:ext cx="1150796" cy="11507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smtClean="0"/>
            <a:t>Simulation over wet lab</a:t>
          </a:r>
          <a:endParaRPr lang="en-US" sz="800" b="1" kern="1200" dirty="0"/>
        </a:p>
      </dsp:txBody>
      <dsp:txXfrm>
        <a:off x="4011163" y="149555"/>
        <a:ext cx="1150796" cy="115079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3370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200">
                <a:latin typeface="Arial" charset="0"/>
              </a:defRPr>
            </a:lvl1pPr>
          </a:lstStyle>
          <a:p>
            <a:pPr>
              <a:defRPr/>
            </a:pPr>
            <a:endParaRPr lang="en-US" altLang="zh-TW"/>
          </a:p>
        </p:txBody>
      </p:sp>
      <p:sp>
        <p:nvSpPr>
          <p:cNvPr id="63491" name="Rectangle 3"/>
          <p:cNvSpPr>
            <a:spLocks noGrp="1" noChangeArrowheads="1"/>
          </p:cNvSpPr>
          <p:nvPr>
            <p:ph type="dt" idx="1"/>
          </p:nvPr>
        </p:nvSpPr>
        <p:spPr bwMode="auto">
          <a:xfrm>
            <a:off x="3833813" y="0"/>
            <a:ext cx="293370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200">
                <a:latin typeface="Arial" charset="0"/>
              </a:defRPr>
            </a:lvl1pPr>
          </a:lstStyle>
          <a:p>
            <a:pPr>
              <a:defRPr/>
            </a:pPr>
            <a:endParaRPr lang="en-US" altLang="zh-TW"/>
          </a:p>
        </p:txBody>
      </p:sp>
      <p:sp>
        <p:nvSpPr>
          <p:cNvPr id="95236" name="Rectangle 4"/>
          <p:cNvSpPr>
            <a:spLocks noGrp="1" noRot="1" noChangeAspect="1" noChangeArrowheads="1" noTextEdit="1"/>
          </p:cNvSpPr>
          <p:nvPr>
            <p:ph type="sldImg" idx="2"/>
          </p:nvPr>
        </p:nvSpPr>
        <p:spPr bwMode="auto">
          <a:xfrm>
            <a:off x="908050" y="742950"/>
            <a:ext cx="4953000" cy="371475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676275" y="4705350"/>
            <a:ext cx="541655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63494" name="Rectangle 6"/>
          <p:cNvSpPr>
            <a:spLocks noGrp="1" noChangeArrowheads="1"/>
          </p:cNvSpPr>
          <p:nvPr>
            <p:ph type="ftr" sz="quarter" idx="4"/>
          </p:nvPr>
        </p:nvSpPr>
        <p:spPr bwMode="auto">
          <a:xfrm>
            <a:off x="0" y="9409113"/>
            <a:ext cx="293370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1" sz="1200">
                <a:latin typeface="Arial" charset="0"/>
              </a:defRPr>
            </a:lvl1pPr>
          </a:lstStyle>
          <a:p>
            <a:pPr>
              <a:defRPr/>
            </a:pPr>
            <a:endParaRPr lang="en-US" altLang="zh-TW"/>
          </a:p>
        </p:txBody>
      </p:sp>
      <p:sp>
        <p:nvSpPr>
          <p:cNvPr id="63495" name="Rectangle 7"/>
          <p:cNvSpPr>
            <a:spLocks noGrp="1" noChangeArrowheads="1"/>
          </p:cNvSpPr>
          <p:nvPr>
            <p:ph type="sldNum" sz="quarter" idx="5"/>
          </p:nvPr>
        </p:nvSpPr>
        <p:spPr bwMode="auto">
          <a:xfrm>
            <a:off x="3833813" y="9409113"/>
            <a:ext cx="293370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1" sz="1200">
                <a:latin typeface="Arial" charset="0"/>
              </a:defRPr>
            </a:lvl1pPr>
          </a:lstStyle>
          <a:p>
            <a:pPr>
              <a:defRPr/>
            </a:pPr>
            <a:fld id="{65FB4F3B-3B85-4FE3-9C83-8C6830230842}"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err="1" smtClean="0"/>
              <a:t>Phylogenetics</a:t>
            </a:r>
            <a:r>
              <a:rPr lang="en-US" altLang="zh-TW" dirty="0" smtClean="0"/>
              <a:t> : evolutionary relatedness amongst groups organisms;</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5</a:t>
            </a:fld>
            <a:endParaRPr lang="en-US"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a:spcBef>
                <a:spcPct val="0"/>
              </a:spcBef>
            </a:pPr>
            <a:r>
              <a:rPr lang="en-US" altLang="zh-TW" smtClean="0">
                <a:latin typeface="Arial" pitchFamily="34" charset="0"/>
              </a:rPr>
              <a:t>Drug discovery is a very huge field. Computational docking is part of the entire drug discovery project.</a:t>
            </a:r>
          </a:p>
          <a:p>
            <a:pPr>
              <a:spcBef>
                <a:spcPct val="0"/>
              </a:spcBef>
            </a:pPr>
            <a:r>
              <a:rPr lang="en-US" altLang="zh-TW" smtClean="0">
                <a:latin typeface="Arial" pitchFamily="34" charset="0"/>
              </a:rPr>
              <a:t>According to a nature paper, computational docking accounts for 10% of the entire drug discovery project. In the coming decade, this ratio will increase to 20% because of two major reasons: more and more protein structures are being revealed and the computational power is evolving dramatically. Therefore, scientists prefer computer simulations over wet lab experiments.</a:t>
            </a:r>
          </a:p>
        </p:txBody>
      </p:sp>
      <p:sp>
        <p:nvSpPr>
          <p:cNvPr id="118788" name="Slide Number Placeholder 3"/>
          <p:cNvSpPr txBox="1">
            <a:spLocks noGrp="1"/>
          </p:cNvSpPr>
          <p:nvPr/>
        </p:nvSpPr>
        <p:spPr bwMode="auto">
          <a:xfrm>
            <a:off x="3833813" y="9409113"/>
            <a:ext cx="2933700" cy="495300"/>
          </a:xfrm>
          <a:prstGeom prst="rect">
            <a:avLst/>
          </a:prstGeom>
          <a:noFill/>
          <a:ln w="9525">
            <a:noFill/>
            <a:miter lim="800000"/>
            <a:headEnd/>
            <a:tailEnd/>
          </a:ln>
        </p:spPr>
        <p:txBody>
          <a:bodyPr anchor="b"/>
          <a:lstStyle/>
          <a:p>
            <a:pPr algn="r"/>
            <a:fld id="{32FD6C1F-C6AF-43C6-AEF4-57BA536A96E7}" type="slidenum">
              <a:rPr lang="zh-TW" altLang="en-US" sz="1200">
                <a:latin typeface="Calibri" pitchFamily="34" charset="0"/>
              </a:rPr>
              <a:pPr algn="r"/>
              <a:t>26</a:t>
            </a:fld>
            <a:endParaRPr lang="en-US" altLang="zh-TW"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a:spcBef>
                <a:spcPct val="0"/>
              </a:spcBef>
            </a:pPr>
            <a:r>
              <a:rPr lang="en-US" altLang="zh-TW" smtClean="0">
                <a:latin typeface="Arial" pitchFamily="34" charset="0"/>
              </a:rPr>
              <a:t>We may define the search space to cover the entire protein. This approach is regarded as blind docking because we try to dock the ligand to every possible position blindly. However, in most cases, we restrict the search space to a particular domain, which is usually a catalytic site or allosteric site of the protein.</a:t>
            </a:r>
          </a:p>
        </p:txBody>
      </p:sp>
      <p:sp>
        <p:nvSpPr>
          <p:cNvPr id="121860" name="Slide Number Placeholder 3"/>
          <p:cNvSpPr txBox="1">
            <a:spLocks noGrp="1"/>
          </p:cNvSpPr>
          <p:nvPr/>
        </p:nvSpPr>
        <p:spPr bwMode="auto">
          <a:xfrm>
            <a:off x="3833813" y="9409113"/>
            <a:ext cx="2933700" cy="495300"/>
          </a:xfrm>
          <a:prstGeom prst="rect">
            <a:avLst/>
          </a:prstGeom>
          <a:noFill/>
          <a:ln w="9525">
            <a:noFill/>
            <a:miter lim="800000"/>
            <a:headEnd/>
            <a:tailEnd/>
          </a:ln>
        </p:spPr>
        <p:txBody>
          <a:bodyPr anchor="b"/>
          <a:lstStyle/>
          <a:p>
            <a:pPr algn="r"/>
            <a:fld id="{C7EA7330-4F8F-4A1F-B095-F427801E215B}" type="slidenum">
              <a:rPr lang="zh-TW" altLang="en-US" sz="1200">
                <a:latin typeface="Calibri" pitchFamily="34" charset="0"/>
              </a:rPr>
              <a:pPr algn="r"/>
              <a:t>28</a:t>
            </a:fld>
            <a:endParaRPr lang="en-US" altLang="zh-TW"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a:spcBef>
                <a:spcPct val="0"/>
              </a:spcBef>
            </a:pPr>
            <a:r>
              <a:rPr lang="en-US" altLang="zh-TW" smtClean="0">
                <a:latin typeface="Arial" pitchFamily="34" charset="0"/>
              </a:rPr>
              <a:t>Given a protein, we try to dock more than one ligand to the protein, and find out which ligand has the highest binding affinity. The number of ligands to dock is usually in the magnitude of millions. This kind of massive docking is known as virtual screening.</a:t>
            </a:r>
          </a:p>
          <a:p>
            <a:pPr>
              <a:spcBef>
                <a:spcPct val="0"/>
              </a:spcBef>
            </a:pPr>
            <a:r>
              <a:rPr lang="en-US" altLang="zh-TW" smtClean="0">
                <a:latin typeface="Arial" pitchFamily="34" charset="0"/>
              </a:rPr>
              <a:t>According to a nature paper, …, it is totally impossible to dock all the available ligands.</a:t>
            </a:r>
          </a:p>
          <a:p>
            <a:pPr>
              <a:spcBef>
                <a:spcPct val="0"/>
              </a:spcBef>
            </a:pPr>
            <a:r>
              <a:rPr lang="en-US" altLang="zh-TW" smtClean="0">
                <a:latin typeface="Arial" pitchFamily="34" charset="0"/>
              </a:rPr>
              <a:t>Therefore, a new strategy called synthesis was born, which basically grows …</a:t>
            </a:r>
          </a:p>
        </p:txBody>
      </p:sp>
      <p:sp>
        <p:nvSpPr>
          <p:cNvPr id="123908" name="Slide Number Placeholder 3"/>
          <p:cNvSpPr txBox="1">
            <a:spLocks noGrp="1"/>
          </p:cNvSpPr>
          <p:nvPr/>
        </p:nvSpPr>
        <p:spPr bwMode="auto">
          <a:xfrm>
            <a:off x="3833813" y="9409113"/>
            <a:ext cx="2933700" cy="495300"/>
          </a:xfrm>
          <a:prstGeom prst="rect">
            <a:avLst/>
          </a:prstGeom>
          <a:noFill/>
          <a:ln w="9525">
            <a:noFill/>
            <a:miter lim="800000"/>
            <a:headEnd/>
            <a:tailEnd/>
          </a:ln>
        </p:spPr>
        <p:txBody>
          <a:bodyPr anchor="b"/>
          <a:lstStyle/>
          <a:p>
            <a:pPr algn="r"/>
            <a:fld id="{96BC857C-1D67-46B3-B6BE-472546AC6B04}" type="slidenum">
              <a:rPr lang="zh-TW" altLang="en-US" sz="1200">
                <a:latin typeface="Calibri" pitchFamily="34" charset="0"/>
              </a:rPr>
              <a:pPr algn="r"/>
              <a:t>29</a:t>
            </a:fld>
            <a:endParaRPr lang="en-US" altLang="zh-TW"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ATP…: existing drugs;</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31</a:t>
            </a:fld>
            <a:endParaRPr lang="en-US"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a:spcBef>
                <a:spcPct val="0"/>
              </a:spcBef>
            </a:pPr>
            <a:r>
              <a:rPr lang="en-US" altLang="zh-TW" smtClean="0">
                <a:latin typeface="Arial" pitchFamily="34" charset="0"/>
              </a:rPr>
              <a:t>We aimed to select receptors that are of real-life importance.</a:t>
            </a:r>
          </a:p>
        </p:txBody>
      </p:sp>
      <p:sp>
        <p:nvSpPr>
          <p:cNvPr id="133124" name="Slide Number Placeholder 3"/>
          <p:cNvSpPr txBox="1">
            <a:spLocks noGrp="1"/>
          </p:cNvSpPr>
          <p:nvPr/>
        </p:nvSpPr>
        <p:spPr bwMode="auto">
          <a:xfrm>
            <a:off x="3833813" y="9409113"/>
            <a:ext cx="2933700" cy="495300"/>
          </a:xfrm>
          <a:prstGeom prst="rect">
            <a:avLst/>
          </a:prstGeom>
          <a:noFill/>
          <a:ln w="9525">
            <a:noFill/>
            <a:miter lim="800000"/>
            <a:headEnd/>
            <a:tailEnd/>
          </a:ln>
        </p:spPr>
        <p:txBody>
          <a:bodyPr anchor="b"/>
          <a:lstStyle/>
          <a:p>
            <a:pPr algn="r"/>
            <a:fld id="{A7E877F5-CA8F-4560-BAE0-5A8884973C1A}" type="slidenum">
              <a:rPr lang="zh-TW" altLang="en-US" sz="1200">
                <a:latin typeface="Calibri" pitchFamily="34" charset="0"/>
              </a:rPr>
              <a:pPr algn="r"/>
              <a:t>37</a:t>
            </a:fld>
            <a:endParaRPr lang="en-US" altLang="zh-TW"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a:spcBef>
                <a:spcPct val="0"/>
              </a:spcBef>
            </a:pPr>
            <a:endParaRPr lang="zh-TW" altLang="en-US" smtClean="0">
              <a:latin typeface="Arial" pitchFamily="34" charset="0"/>
            </a:endParaRPr>
          </a:p>
        </p:txBody>
      </p:sp>
      <p:sp>
        <p:nvSpPr>
          <p:cNvPr id="141316" name="Slide Number Placeholder 3"/>
          <p:cNvSpPr txBox="1">
            <a:spLocks noGrp="1"/>
          </p:cNvSpPr>
          <p:nvPr/>
        </p:nvSpPr>
        <p:spPr bwMode="auto">
          <a:xfrm>
            <a:off x="3833813" y="9409113"/>
            <a:ext cx="2933700" cy="495300"/>
          </a:xfrm>
          <a:prstGeom prst="rect">
            <a:avLst/>
          </a:prstGeom>
          <a:noFill/>
          <a:ln w="9525">
            <a:noFill/>
            <a:miter lim="800000"/>
            <a:headEnd/>
            <a:tailEnd/>
          </a:ln>
        </p:spPr>
        <p:txBody>
          <a:bodyPr anchor="b"/>
          <a:lstStyle/>
          <a:p>
            <a:pPr algn="r"/>
            <a:fld id="{0C77D2CD-A2CD-4F83-8F13-A02B6771DCE7}" type="slidenum">
              <a:rPr lang="zh-TW" altLang="en-US" sz="1200">
                <a:latin typeface="Calibri" pitchFamily="34" charset="0"/>
              </a:rPr>
              <a:pPr algn="r"/>
              <a:t>38</a:t>
            </a:fld>
            <a:endParaRPr lang="en-US" altLang="zh-TW"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BR: Bromine; </a:t>
            </a:r>
            <a:r>
              <a:rPr lang="en-US" altLang="zh-TW" dirty="0" err="1" smtClean="0"/>
              <a:t>Cl</a:t>
            </a:r>
            <a:r>
              <a:rPr lang="en-US" altLang="zh-TW" dirty="0" smtClean="0"/>
              <a:t>: chlorine; P:</a:t>
            </a:r>
            <a:r>
              <a:rPr lang="en-US" altLang="zh-TW" baseline="0" dirty="0" smtClean="0"/>
              <a:t> </a:t>
            </a:r>
            <a:r>
              <a:rPr lang="en-US" altLang="zh-TW" dirty="0" smtClean="0"/>
              <a:t>Phosphorus;</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49</a:t>
            </a:fld>
            <a:endParaRPr lang="en-US"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pPr>
              <a:spcBef>
                <a:spcPct val="0"/>
              </a:spcBef>
            </a:pPr>
            <a:r>
              <a:rPr lang="en-US" altLang="zh-TW" smtClean="0">
                <a:latin typeface="Arial" pitchFamily="34" charset="0"/>
              </a:rPr>
              <a:t>Glycogen synthase kinase 3 beta (GSK3) is a theoretically promising pharmacotherapeutic target for the treatment of several human diseases, including type-2 diabetes [20] and Alzheimer's disease (AD) [13].</a:t>
            </a:r>
          </a:p>
        </p:txBody>
      </p:sp>
      <p:sp>
        <p:nvSpPr>
          <p:cNvPr id="135172" name="Slide Number Placeholder 3"/>
          <p:cNvSpPr txBox="1">
            <a:spLocks noGrp="1"/>
          </p:cNvSpPr>
          <p:nvPr/>
        </p:nvSpPr>
        <p:spPr bwMode="auto">
          <a:xfrm>
            <a:off x="3833813" y="9409113"/>
            <a:ext cx="2933700" cy="495300"/>
          </a:xfrm>
          <a:prstGeom prst="rect">
            <a:avLst/>
          </a:prstGeom>
          <a:noFill/>
          <a:ln w="9525">
            <a:noFill/>
            <a:miter lim="800000"/>
            <a:headEnd/>
            <a:tailEnd/>
          </a:ln>
        </p:spPr>
        <p:txBody>
          <a:bodyPr anchor="b"/>
          <a:lstStyle/>
          <a:p>
            <a:pPr algn="r"/>
            <a:fld id="{9E3566CC-0FD2-411B-A37D-E21F14668158}" type="slidenum">
              <a:rPr lang="zh-TW" altLang="en-US" sz="1200">
                <a:latin typeface="Calibri" pitchFamily="34" charset="0"/>
              </a:rPr>
              <a:pPr algn="r"/>
              <a:t>57</a:t>
            </a:fld>
            <a:endParaRPr lang="en-US" altLang="zh-TW"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a:spcBef>
                <a:spcPct val="0"/>
              </a:spcBef>
            </a:pPr>
            <a:endParaRPr lang="zh-TW" altLang="en-US" smtClean="0">
              <a:latin typeface="Arial" pitchFamily="34" charset="0"/>
            </a:endParaRPr>
          </a:p>
        </p:txBody>
      </p:sp>
      <p:sp>
        <p:nvSpPr>
          <p:cNvPr id="139268" name="Slide Number Placeholder 3"/>
          <p:cNvSpPr txBox="1">
            <a:spLocks noGrp="1"/>
          </p:cNvSpPr>
          <p:nvPr/>
        </p:nvSpPr>
        <p:spPr bwMode="auto">
          <a:xfrm>
            <a:off x="3833813" y="9409113"/>
            <a:ext cx="2933700" cy="495300"/>
          </a:xfrm>
          <a:prstGeom prst="rect">
            <a:avLst/>
          </a:prstGeom>
          <a:noFill/>
          <a:ln w="9525">
            <a:noFill/>
            <a:miter lim="800000"/>
            <a:headEnd/>
            <a:tailEnd/>
          </a:ln>
        </p:spPr>
        <p:txBody>
          <a:bodyPr anchor="b"/>
          <a:lstStyle/>
          <a:p>
            <a:pPr algn="r"/>
            <a:fld id="{E3D44548-DAF7-49F2-8788-601ADFD387C9}" type="slidenum">
              <a:rPr lang="zh-TW" altLang="en-US" sz="1200">
                <a:latin typeface="Calibri" pitchFamily="34" charset="0"/>
              </a:rPr>
              <a:pPr algn="r"/>
              <a:t>60</a:t>
            </a:fld>
            <a:endParaRPr lang="en-US" altLang="zh-TW"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Single nucleotide polymorphism;</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6</a:t>
            </a:fld>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Overrepresentation: frequency</a:t>
            </a:r>
            <a:r>
              <a:rPr lang="en-US" altLang="zh-TW" baseline="0" dirty="0" smtClean="0"/>
              <a:t> more than random (expectation as the background);</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14</a:t>
            </a:fld>
            <a:endParaRPr lang="en-US"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TFBS: consensus</a:t>
            </a:r>
            <a:r>
              <a:rPr lang="en-US" altLang="zh-TW" baseline="0" dirty="0" smtClean="0"/>
              <a:t> from TRANSFAC (existing data);  TF list corresponds to the same or similar TFBS consensus grouping; Then TF list =&gt; core motif discovery</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16</a:t>
            </a:fld>
            <a:endParaRPr lang="en-US"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First part of </a:t>
            </a:r>
            <a:r>
              <a:rPr lang="en-US" altLang="zh-TW" dirty="0" err="1" smtClean="0"/>
              <a:t>eqn</a:t>
            </a:r>
            <a:r>
              <a:rPr lang="en-US" altLang="zh-TW" dirty="0" smtClean="0"/>
              <a:t>:</a:t>
            </a:r>
            <a:r>
              <a:rPr lang="en-US" altLang="zh-TW" baseline="0" dirty="0" smtClean="0"/>
              <a:t> conservation; 2</a:t>
            </a:r>
            <a:r>
              <a:rPr lang="en-US" altLang="zh-TW" baseline="30000" dirty="0" smtClean="0"/>
              <a:t>nd</a:t>
            </a:r>
            <a:r>
              <a:rPr lang="en-US" altLang="zh-TW" baseline="0" dirty="0" smtClean="0"/>
              <a:t> part is overrepresentation (reflect the frequency of the pattern);</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17</a:t>
            </a:fld>
            <a:endParaRPr lang="en-US"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R: verification ratio (0 - 1.0);</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18</a:t>
            </a:fld>
            <a:endParaRPr lang="en-US"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From PDB;</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20</a:t>
            </a:fld>
            <a:endParaRPr lang="en-US"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R: verifiable rules ratio;</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21</a:t>
            </a:fld>
            <a:endParaRPr lang="en-US"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altLang="zh-TW" sz="1200" b="1" kern="1200" dirty="0" smtClean="0">
                <a:solidFill>
                  <a:schemeClr val="tx1"/>
                </a:solidFill>
                <a:latin typeface="Arial" charset="0"/>
                <a:ea typeface="新細明體" pitchFamily="18" charset="-120"/>
                <a:cs typeface="+mn-cs"/>
              </a:rPr>
              <a:t>R:</a:t>
            </a:r>
            <a:r>
              <a:rPr kumimoji="1" lang="en-US" altLang="zh-TW" sz="1200" b="1" kern="1200" baseline="0" dirty="0" smtClean="0">
                <a:solidFill>
                  <a:schemeClr val="tx1"/>
                </a:solidFill>
                <a:latin typeface="Arial" charset="0"/>
                <a:ea typeface="新細明體" pitchFamily="18" charset="-120"/>
                <a:cs typeface="+mn-cs"/>
              </a:rPr>
              <a:t> verifiable rule ratio;</a:t>
            </a:r>
            <a:endParaRPr lang="zh-TW" altLang="en-US" dirty="0"/>
          </a:p>
        </p:txBody>
      </p:sp>
      <p:sp>
        <p:nvSpPr>
          <p:cNvPr id="4" name="Slide Number Placeholder 3"/>
          <p:cNvSpPr>
            <a:spLocks noGrp="1"/>
          </p:cNvSpPr>
          <p:nvPr>
            <p:ph type="sldNum" sz="quarter" idx="10"/>
          </p:nvPr>
        </p:nvSpPr>
        <p:spPr/>
        <p:txBody>
          <a:bodyPr/>
          <a:lstStyle/>
          <a:p>
            <a:pPr>
              <a:defRPr/>
            </a:pPr>
            <a:fld id="{65FB4F3B-3B85-4FE3-9C83-8C6830230842}" type="slidenum">
              <a:rPr lang="en-US" altLang="zh-TW" smtClean="0"/>
              <a:pPr>
                <a:defRPr/>
              </a:pPr>
              <a:t>22</a:t>
            </a:fld>
            <a:endParaRPr lang="en-US" altLang="zh-TW"/>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Title Header"/>
          <p:cNvPicPr>
            <a:picLocks noChangeAspect="1" noChangeArrowheads="1"/>
          </p:cNvPicPr>
          <p:nvPr/>
        </p:nvPicPr>
        <p:blipFill>
          <a:blip r:embed="rId2" cstate="print">
            <a:lum bright="6000"/>
          </a:blip>
          <a:srcRect/>
          <a:stretch>
            <a:fillRect/>
          </a:stretch>
        </p:blipFill>
        <p:spPr bwMode="auto">
          <a:xfrm>
            <a:off x="0" y="-42863"/>
            <a:ext cx="9144000" cy="2190751"/>
          </a:xfrm>
          <a:prstGeom prst="rect">
            <a:avLst/>
          </a:prstGeom>
          <a:noFill/>
          <a:ln w="9525">
            <a:noFill/>
            <a:miter lim="800000"/>
            <a:headEnd/>
            <a:tailEnd/>
          </a:ln>
        </p:spPr>
      </p:pic>
      <p:sp>
        <p:nvSpPr>
          <p:cNvPr id="5" name="Freeform 8"/>
          <p:cNvSpPr>
            <a:spLocks noChangeArrowheads="1"/>
          </p:cNvSpPr>
          <p:nvPr/>
        </p:nvSpPr>
        <p:spPr bwMode="auto">
          <a:xfrm>
            <a:off x="1981200" y="3962400"/>
            <a:ext cx="65532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rgbClr val="FF6600"/>
            </a:solidFill>
            <a:prstDash val="solid"/>
            <a:miter lim="800000"/>
            <a:headEnd/>
            <a:tailEnd/>
          </a:ln>
        </p:spPr>
        <p:txBody>
          <a:bodyPr/>
          <a:lstStyle/>
          <a:p>
            <a:pPr>
              <a:defRPr/>
            </a:pPr>
            <a:endParaRPr lang="zh-TW" altLang="en-US">
              <a:latin typeface="Arial" charset="0"/>
            </a:endParaRPr>
          </a:p>
        </p:txBody>
      </p:sp>
      <p:sp>
        <p:nvSpPr>
          <p:cNvPr id="10243" name="Rectangle 3"/>
          <p:cNvSpPr>
            <a:spLocks noGrp="1" noChangeArrowheads="1"/>
          </p:cNvSpPr>
          <p:nvPr>
            <p:ph type="ctrTitle"/>
          </p:nvPr>
        </p:nvSpPr>
        <p:spPr>
          <a:xfrm>
            <a:off x="914400" y="1524000"/>
            <a:ext cx="7623175" cy="1752600"/>
          </a:xfrm>
        </p:spPr>
        <p:txBody>
          <a:bodyPr/>
          <a:lstStyle>
            <a:lvl1pPr>
              <a:defRPr sz="5000">
                <a:solidFill>
                  <a:srgbClr val="CC3300"/>
                </a:solidFill>
              </a:defRPr>
            </a:lvl1pPr>
          </a:lstStyle>
          <a:p>
            <a:r>
              <a:rPr lang="en-US" altLang="zh-TW"/>
              <a:t>Click to edit Master title style</a:t>
            </a:r>
          </a:p>
        </p:txBody>
      </p:sp>
      <p:sp>
        <p:nvSpPr>
          <p:cNvPr id="10244" name="Rectangle 4"/>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000"/>
            </a:lvl1pPr>
          </a:lstStyle>
          <a:p>
            <a:r>
              <a:rPr lang="en-US" altLang="zh-TW"/>
              <a:t>Click to edit Master subtitle style</a:t>
            </a:r>
          </a:p>
        </p:txBody>
      </p:sp>
      <p:sp>
        <p:nvSpPr>
          <p:cNvPr id="6" name="Rectangle 5"/>
          <p:cNvSpPr>
            <a:spLocks noGrp="1" noChangeArrowheads="1"/>
          </p:cNvSpPr>
          <p:nvPr>
            <p:ph type="dt" sz="half" idx="10"/>
          </p:nvPr>
        </p:nvSpPr>
        <p:spPr/>
        <p:txBody>
          <a:bodyPr/>
          <a:lstStyle>
            <a:lvl1pPr>
              <a:defRPr smtClean="0"/>
            </a:lvl1pPr>
          </a:lstStyle>
          <a:p>
            <a:pPr>
              <a:defRPr/>
            </a:pPr>
            <a:fld id="{FC5B7271-0EC8-4A51-B0E4-520AD543AAF0}" type="datetime1">
              <a:rPr lang="zh-TW" altLang="en-US"/>
              <a:pPr>
                <a:defRPr/>
              </a:pPr>
              <a:t>2012/3/26</a:t>
            </a:fld>
            <a:endParaRPr lang="en-US" altLang="zh-TW"/>
          </a:p>
        </p:txBody>
      </p:sp>
      <p:sp>
        <p:nvSpPr>
          <p:cNvPr id="7" name="Rectangle 6"/>
          <p:cNvSpPr>
            <a:spLocks noGrp="1" noChangeArrowheads="1"/>
          </p:cNvSpPr>
          <p:nvPr>
            <p:ph type="ftr" sz="quarter" idx="11"/>
          </p:nvPr>
        </p:nvSpPr>
        <p:spPr>
          <a:xfrm>
            <a:off x="3124200" y="6243638"/>
            <a:ext cx="2895600" cy="457200"/>
          </a:xfrm>
        </p:spPr>
        <p:txBody>
          <a:bodyPr/>
          <a:lstStyle>
            <a:lvl1pPr>
              <a:defRPr/>
            </a:lvl1pPr>
          </a:lstStyle>
          <a:p>
            <a:endParaRPr lang="en-US" altLang="zh-TW"/>
          </a:p>
        </p:txBody>
      </p:sp>
      <p:sp>
        <p:nvSpPr>
          <p:cNvPr id="8" name="Rectangle 7"/>
          <p:cNvSpPr>
            <a:spLocks noGrp="1" noChangeArrowheads="1"/>
          </p:cNvSpPr>
          <p:nvPr>
            <p:ph type="sldNum" sz="quarter" idx="12"/>
          </p:nvPr>
        </p:nvSpPr>
        <p:spPr/>
        <p:txBody>
          <a:bodyPr/>
          <a:lstStyle>
            <a:lvl1pPr>
              <a:defRPr/>
            </a:lvl1pPr>
          </a:lstStyle>
          <a:p>
            <a:pPr>
              <a:defRPr/>
            </a:pPr>
            <a:fld id="{170E3232-20C5-4050-9A30-D9DDB8E1D169}"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0A51C8BE-75D8-4AB2-ADBB-F49931961430}" type="datetime1">
              <a:rPr lang="zh-TW" altLang="en-US"/>
              <a:pPr>
                <a:defRPr/>
              </a:pPr>
              <a:t>2012/3/26</a:t>
            </a:fld>
            <a:endParaRPr lang="en-US" altLang="zh-TW"/>
          </a:p>
        </p:txBody>
      </p:sp>
      <p:sp>
        <p:nvSpPr>
          <p:cNvPr id="5" name="Rectangle 6"/>
          <p:cNvSpPr>
            <a:spLocks noGrp="1" noChangeArrowheads="1"/>
          </p:cNvSpPr>
          <p:nvPr>
            <p:ph type="ftr" sz="quarter" idx="11"/>
          </p:nvPr>
        </p:nvSpPr>
        <p:spPr>
          <a:ln/>
        </p:spPr>
        <p:txBody>
          <a:bodyPr/>
          <a:lstStyle>
            <a:lvl1pPr>
              <a:defRPr/>
            </a:lvl1pPr>
          </a:lstStyle>
          <a:p>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65014D1B-CCFC-440A-99AD-FF7147A57804}"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494AF27A-B661-482F-9FBC-3FA4ACEA6620}" type="datetime1">
              <a:rPr lang="zh-TW" altLang="en-US"/>
              <a:pPr>
                <a:defRPr/>
              </a:pPr>
              <a:t>2012/3/26</a:t>
            </a:fld>
            <a:endParaRPr lang="en-US" altLang="zh-TW"/>
          </a:p>
        </p:txBody>
      </p:sp>
      <p:sp>
        <p:nvSpPr>
          <p:cNvPr id="5" name="Rectangle 6"/>
          <p:cNvSpPr>
            <a:spLocks noGrp="1" noChangeArrowheads="1"/>
          </p:cNvSpPr>
          <p:nvPr>
            <p:ph type="ftr" sz="quarter" idx="11"/>
          </p:nvPr>
        </p:nvSpPr>
        <p:spPr>
          <a:ln/>
        </p:spPr>
        <p:txBody>
          <a:bodyPr/>
          <a:lstStyle>
            <a:lvl1pPr>
              <a:defRPr/>
            </a:lvl1pPr>
          </a:lstStyle>
          <a:p>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166A8CF9-9928-4C4E-88BE-48C3D7985FFD}"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745EF013-03D2-49CD-903F-95C1C5A0C3B0}" type="datetime1">
              <a:rPr lang="zh-TW" altLang="en-US"/>
              <a:pPr>
                <a:defRPr/>
              </a:pPr>
              <a:t>2012/3/26</a:t>
            </a:fld>
            <a:endParaRPr lang="en-US" altLang="zh-TW"/>
          </a:p>
        </p:txBody>
      </p:sp>
      <p:sp>
        <p:nvSpPr>
          <p:cNvPr id="5" name="Rectangle 6"/>
          <p:cNvSpPr>
            <a:spLocks noGrp="1" noChangeArrowheads="1"/>
          </p:cNvSpPr>
          <p:nvPr>
            <p:ph type="ftr" sz="quarter" idx="11"/>
          </p:nvPr>
        </p:nvSpPr>
        <p:spPr>
          <a:ln/>
        </p:spPr>
        <p:txBody>
          <a:bodyPr/>
          <a:lstStyle>
            <a:lvl1pPr>
              <a:defRPr/>
            </a:lvl1pPr>
          </a:lstStyle>
          <a:p>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B107ED8A-995C-4339-B73E-60B03274C1D6}"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57BF1C75-C723-471E-925C-7F5A11F429AF}" type="datetime1">
              <a:rPr lang="zh-TW" altLang="en-US"/>
              <a:pPr>
                <a:defRPr/>
              </a:pPr>
              <a:t>2012/3/26</a:t>
            </a:fld>
            <a:endParaRPr lang="en-US" altLang="zh-TW"/>
          </a:p>
        </p:txBody>
      </p:sp>
      <p:sp>
        <p:nvSpPr>
          <p:cNvPr id="5" name="Rectangle 6"/>
          <p:cNvSpPr>
            <a:spLocks noGrp="1" noChangeArrowheads="1"/>
          </p:cNvSpPr>
          <p:nvPr>
            <p:ph type="ftr" sz="quarter" idx="11"/>
          </p:nvPr>
        </p:nvSpPr>
        <p:spPr>
          <a:ln/>
        </p:spPr>
        <p:txBody>
          <a:bodyPr/>
          <a:lstStyle>
            <a:lvl1pPr>
              <a:defRPr/>
            </a:lvl1pPr>
          </a:lstStyle>
          <a:p>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AB7DE15E-FC23-4DDD-A53E-364115187C91}"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17C35F30-6F1D-499F-A604-DE1C2E817C62}" type="datetime1">
              <a:rPr lang="zh-TW" altLang="en-US"/>
              <a:pPr>
                <a:defRPr/>
              </a:pPr>
              <a:t>2012/3/26</a:t>
            </a:fld>
            <a:endParaRPr lang="en-US" altLang="zh-TW"/>
          </a:p>
        </p:txBody>
      </p:sp>
      <p:sp>
        <p:nvSpPr>
          <p:cNvPr id="6" name="Rectangle 6"/>
          <p:cNvSpPr>
            <a:spLocks noGrp="1" noChangeArrowheads="1"/>
          </p:cNvSpPr>
          <p:nvPr>
            <p:ph type="ftr" sz="quarter" idx="11"/>
          </p:nvPr>
        </p:nvSpPr>
        <p:spPr>
          <a:ln/>
        </p:spPr>
        <p:txBody>
          <a:bodyPr/>
          <a:lstStyle>
            <a:lvl1pPr>
              <a:defRPr/>
            </a:lvl1pPr>
          </a:lstStyle>
          <a:p>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F3F7643C-0298-42F3-A7E7-8C479FBF6464}"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fld id="{4DDE6194-F33D-4DDF-9CEA-CE80723519FC}" type="datetime1">
              <a:rPr lang="zh-TW" altLang="en-US"/>
              <a:pPr>
                <a:defRPr/>
              </a:pPr>
              <a:t>2012/3/26</a:t>
            </a:fld>
            <a:endParaRPr lang="en-US" altLang="zh-TW"/>
          </a:p>
        </p:txBody>
      </p:sp>
      <p:sp>
        <p:nvSpPr>
          <p:cNvPr id="8" name="Rectangle 6"/>
          <p:cNvSpPr>
            <a:spLocks noGrp="1" noChangeArrowheads="1"/>
          </p:cNvSpPr>
          <p:nvPr>
            <p:ph type="ftr" sz="quarter" idx="11"/>
          </p:nvPr>
        </p:nvSpPr>
        <p:spPr>
          <a:ln/>
        </p:spPr>
        <p:txBody>
          <a:bodyPr/>
          <a:lstStyle>
            <a:lvl1pPr>
              <a:defRPr/>
            </a:lvl1pPr>
          </a:lstStyle>
          <a:p>
            <a:endParaRPr lang="en-US" altLang="zh-TW"/>
          </a:p>
        </p:txBody>
      </p:sp>
      <p:sp>
        <p:nvSpPr>
          <p:cNvPr id="9" name="Rectangle 7"/>
          <p:cNvSpPr>
            <a:spLocks noGrp="1" noChangeArrowheads="1"/>
          </p:cNvSpPr>
          <p:nvPr>
            <p:ph type="sldNum" sz="quarter" idx="12"/>
          </p:nvPr>
        </p:nvSpPr>
        <p:spPr>
          <a:ln/>
        </p:spPr>
        <p:txBody>
          <a:bodyPr/>
          <a:lstStyle>
            <a:lvl1pPr>
              <a:defRPr/>
            </a:lvl1pPr>
          </a:lstStyle>
          <a:p>
            <a:pPr>
              <a:defRPr/>
            </a:pPr>
            <a:fld id="{5F192E77-9389-45F8-B31D-CDA24F33A44C}"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03B11928-6760-4517-B4E0-B28DFAE1AFDC}" type="datetime1">
              <a:rPr lang="zh-TW" altLang="en-US"/>
              <a:pPr>
                <a:defRPr/>
              </a:pPr>
              <a:t>2012/3/26</a:t>
            </a:fld>
            <a:endParaRPr lang="en-US" altLang="zh-TW"/>
          </a:p>
        </p:txBody>
      </p:sp>
      <p:sp>
        <p:nvSpPr>
          <p:cNvPr id="4" name="Rectangle 6"/>
          <p:cNvSpPr>
            <a:spLocks noGrp="1" noChangeArrowheads="1"/>
          </p:cNvSpPr>
          <p:nvPr>
            <p:ph type="ftr" sz="quarter" idx="11"/>
          </p:nvPr>
        </p:nvSpPr>
        <p:spPr>
          <a:ln/>
        </p:spPr>
        <p:txBody>
          <a:bodyPr/>
          <a:lstStyle>
            <a:lvl1pPr>
              <a:defRPr/>
            </a:lvl1pPr>
          </a:lstStyle>
          <a:p>
            <a:endParaRPr lang="en-US" altLang="zh-TW"/>
          </a:p>
        </p:txBody>
      </p:sp>
      <p:sp>
        <p:nvSpPr>
          <p:cNvPr id="5" name="Rectangle 7"/>
          <p:cNvSpPr>
            <a:spLocks noGrp="1" noChangeArrowheads="1"/>
          </p:cNvSpPr>
          <p:nvPr>
            <p:ph type="sldNum" sz="quarter" idx="12"/>
          </p:nvPr>
        </p:nvSpPr>
        <p:spPr>
          <a:ln/>
        </p:spPr>
        <p:txBody>
          <a:bodyPr/>
          <a:lstStyle>
            <a:lvl1pPr>
              <a:defRPr/>
            </a:lvl1pPr>
          </a:lstStyle>
          <a:p>
            <a:pPr>
              <a:defRPr/>
            </a:pPr>
            <a:fld id="{A4A0A83A-E8DE-4171-8916-B7D24D131A9A}"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002E576D-0901-41F7-A91B-9DA98285DB83}" type="datetime1">
              <a:rPr lang="zh-TW" altLang="en-US"/>
              <a:pPr>
                <a:defRPr/>
              </a:pPr>
              <a:t>2012/3/26</a:t>
            </a:fld>
            <a:endParaRPr lang="en-US" altLang="zh-TW"/>
          </a:p>
        </p:txBody>
      </p:sp>
      <p:sp>
        <p:nvSpPr>
          <p:cNvPr id="3" name="Rectangle 6"/>
          <p:cNvSpPr>
            <a:spLocks noGrp="1" noChangeArrowheads="1"/>
          </p:cNvSpPr>
          <p:nvPr>
            <p:ph type="ftr" sz="quarter" idx="11"/>
          </p:nvPr>
        </p:nvSpPr>
        <p:spPr>
          <a:ln/>
        </p:spPr>
        <p:txBody>
          <a:bodyPr/>
          <a:lstStyle>
            <a:lvl1pPr>
              <a:defRPr/>
            </a:lvl1pPr>
          </a:lstStyle>
          <a:p>
            <a:endParaRPr lang="en-US" altLang="zh-TW"/>
          </a:p>
        </p:txBody>
      </p:sp>
      <p:sp>
        <p:nvSpPr>
          <p:cNvPr id="4" name="Rectangle 7"/>
          <p:cNvSpPr>
            <a:spLocks noGrp="1" noChangeArrowheads="1"/>
          </p:cNvSpPr>
          <p:nvPr>
            <p:ph type="sldNum" sz="quarter" idx="12"/>
          </p:nvPr>
        </p:nvSpPr>
        <p:spPr>
          <a:ln/>
        </p:spPr>
        <p:txBody>
          <a:bodyPr/>
          <a:lstStyle>
            <a:lvl1pPr>
              <a:defRPr/>
            </a:lvl1pPr>
          </a:lstStyle>
          <a:p>
            <a:pPr>
              <a:defRPr/>
            </a:pPr>
            <a:fld id="{55B402AF-D04C-4882-9A13-B1BAA75EDE17}"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smtClean="0"/>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8030D4AB-614E-4C87-B202-BD7D3EB0EB1C}" type="datetime1">
              <a:rPr lang="zh-TW" altLang="en-US"/>
              <a:pPr>
                <a:defRPr/>
              </a:pPr>
              <a:t>2012/3/26</a:t>
            </a:fld>
            <a:endParaRPr lang="en-US" altLang="zh-TW"/>
          </a:p>
        </p:txBody>
      </p:sp>
      <p:sp>
        <p:nvSpPr>
          <p:cNvPr id="6" name="Rectangle 6"/>
          <p:cNvSpPr>
            <a:spLocks noGrp="1" noChangeArrowheads="1"/>
          </p:cNvSpPr>
          <p:nvPr>
            <p:ph type="ftr" sz="quarter" idx="11"/>
          </p:nvPr>
        </p:nvSpPr>
        <p:spPr>
          <a:ln/>
        </p:spPr>
        <p:txBody>
          <a:bodyPr/>
          <a:lstStyle>
            <a:lvl1pPr>
              <a:defRPr/>
            </a:lvl1pPr>
          </a:lstStyle>
          <a:p>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790D647F-63FA-49AF-A70E-97D36F6C05E5}"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smtClean="0"/>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D71846FC-BD87-4EFC-9253-71F7BB7BA357}" type="datetime1">
              <a:rPr lang="zh-TW" altLang="en-US"/>
              <a:pPr>
                <a:defRPr/>
              </a:pPr>
              <a:t>2012/3/26</a:t>
            </a:fld>
            <a:endParaRPr lang="en-US" altLang="zh-TW"/>
          </a:p>
        </p:txBody>
      </p:sp>
      <p:sp>
        <p:nvSpPr>
          <p:cNvPr id="6" name="Rectangle 6"/>
          <p:cNvSpPr>
            <a:spLocks noGrp="1" noChangeArrowheads="1"/>
          </p:cNvSpPr>
          <p:nvPr>
            <p:ph type="ftr" sz="quarter" idx="11"/>
          </p:nvPr>
        </p:nvSpPr>
        <p:spPr>
          <a:ln/>
        </p:spPr>
        <p:txBody>
          <a:bodyPr/>
          <a:lstStyle>
            <a:lvl1pPr>
              <a:defRPr/>
            </a:lvl1pPr>
          </a:lstStyle>
          <a:p>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C9ADA676-F7DE-4C10-B2FA-60C0660EB350}"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Title Header"/>
          <p:cNvPicPr>
            <a:picLocks noChangeAspect="1" noChangeArrowheads="1"/>
          </p:cNvPicPr>
          <p:nvPr/>
        </p:nvPicPr>
        <p:blipFill>
          <a:blip r:embed="rId13" cstate="print">
            <a:lum bright="18000"/>
          </a:blip>
          <a:srcRect/>
          <a:stretch>
            <a:fillRect/>
          </a:stretch>
        </p:blipFill>
        <p:spPr bwMode="auto">
          <a:xfrm>
            <a:off x="0" y="5075238"/>
            <a:ext cx="9144000" cy="1782762"/>
          </a:xfrm>
          <a:prstGeom prst="rect">
            <a:avLst/>
          </a:prstGeom>
          <a:noFill/>
          <a:ln w="9525">
            <a:noFill/>
            <a:miter lim="800000"/>
            <a:headEnd/>
            <a:tailEnd/>
          </a:ln>
        </p:spPr>
      </p:pic>
      <p:sp>
        <p:nvSpPr>
          <p:cNvPr id="12291" name="Rectangle 3"/>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title style</a:t>
            </a:r>
          </a:p>
        </p:txBody>
      </p:sp>
      <p:sp>
        <p:nvSpPr>
          <p:cNvPr id="12292" name="Rectangle 4"/>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9221" name="Rectangle 5"/>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Garamond" pitchFamily="18" charset="0"/>
              </a:defRPr>
            </a:lvl1pPr>
          </a:lstStyle>
          <a:p>
            <a:pPr>
              <a:defRPr/>
            </a:pPr>
            <a:fld id="{0EA17232-E6E9-476A-88A6-DB8D1F307BDE}" type="datetime1">
              <a:rPr lang="zh-TW" altLang="en-US"/>
              <a:pPr>
                <a:defRPr/>
              </a:pPr>
              <a:t>2012/3/26</a:t>
            </a:fld>
            <a:endParaRPr lang="en-US" altLang="zh-TW"/>
          </a:p>
        </p:txBody>
      </p:sp>
      <p:sp>
        <p:nvSpPr>
          <p:cNvPr id="922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zh-TW"/>
          </a:p>
        </p:txBody>
      </p:sp>
      <p:sp>
        <p:nvSpPr>
          <p:cNvPr id="9223" name="Rectangle 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a:defRPr/>
            </a:pPr>
            <a:fld id="{72C63A29-BD53-4B9B-865D-4F09A1360A1A}" type="slidenum">
              <a:rPr lang="en-US" altLang="zh-TW"/>
              <a:pPr>
                <a:defRPr/>
              </a:pPr>
              <a:t>‹#›</a:t>
            </a:fld>
            <a:endParaRPr lang="en-US" altLang="zh-TW"/>
          </a:p>
        </p:txBody>
      </p:sp>
      <p:sp>
        <p:nvSpPr>
          <p:cNvPr id="9224" name="Freeform 8"/>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rgbClr val="FF6600"/>
            </a:solidFill>
            <a:prstDash val="solid"/>
            <a:miter lim="800000"/>
            <a:headEnd/>
            <a:tailEnd/>
          </a:ln>
        </p:spPr>
        <p:txBody>
          <a:bodyPr/>
          <a:lstStyle/>
          <a:p>
            <a:pPr>
              <a:defRPr/>
            </a:pPr>
            <a:endParaRPr lang="zh-TW" altLang="en-US">
              <a:latin typeface="Arial" charset="0"/>
            </a:endParaRPr>
          </a:p>
        </p:txBody>
      </p:sp>
      <p:sp>
        <p:nvSpPr>
          <p:cNvPr id="9225" name="Line 9"/>
          <p:cNvSpPr>
            <a:spLocks noChangeShapeType="1"/>
          </p:cNvSpPr>
          <p:nvPr/>
        </p:nvSpPr>
        <p:spPr bwMode="auto">
          <a:xfrm>
            <a:off x="457200" y="6172200"/>
            <a:ext cx="8229600" cy="0"/>
          </a:xfrm>
          <a:prstGeom prst="line">
            <a:avLst/>
          </a:prstGeom>
          <a:noFill/>
          <a:ln w="19050">
            <a:solidFill>
              <a:srgbClr val="FF6600"/>
            </a:solidFill>
            <a:round/>
            <a:headEnd/>
            <a:tailEnd/>
          </a:ln>
          <a:effectLst/>
        </p:spPr>
        <p:txBody>
          <a:bodyPr/>
          <a:lstStyle/>
          <a:p>
            <a:pPr>
              <a:defRPr/>
            </a:pPr>
            <a:endParaRPr lang="zh-TW" altLang="en-US">
              <a:latin typeface="Arial" charset="0"/>
            </a:endParaRPr>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84" r:id="rId3"/>
    <p:sldLayoutId id="2147483683" r:id="rId4"/>
    <p:sldLayoutId id="2147483682" r:id="rId5"/>
    <p:sldLayoutId id="2147483681" r:id="rId6"/>
    <p:sldLayoutId id="2147483680" r:id="rId7"/>
    <p:sldLayoutId id="2147483679" r:id="rId8"/>
    <p:sldLayoutId id="2147483678" r:id="rId9"/>
    <p:sldLayoutId id="2147483677" r:id="rId10"/>
    <p:sldLayoutId id="2147483676"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200" b="1">
          <a:solidFill>
            <a:srgbClr val="FF6600"/>
          </a:solidFill>
          <a:latin typeface="+mj-lt"/>
          <a:ea typeface="+mj-ea"/>
          <a:cs typeface="+mj-cs"/>
        </a:defRPr>
      </a:lvl1pPr>
      <a:lvl2pPr algn="l" rtl="0" eaLnBrk="0" fontAlgn="base" hangingPunct="0">
        <a:spcBef>
          <a:spcPct val="0"/>
        </a:spcBef>
        <a:spcAft>
          <a:spcPct val="0"/>
        </a:spcAft>
        <a:defRPr kumimoji="1" sz="4200" b="1">
          <a:solidFill>
            <a:srgbClr val="FF6600"/>
          </a:solidFill>
          <a:latin typeface="Garamond" pitchFamily="18" charset="0"/>
          <a:ea typeface="新細明體" pitchFamily="18" charset="-120"/>
        </a:defRPr>
      </a:lvl2pPr>
      <a:lvl3pPr algn="l" rtl="0" eaLnBrk="0" fontAlgn="base" hangingPunct="0">
        <a:spcBef>
          <a:spcPct val="0"/>
        </a:spcBef>
        <a:spcAft>
          <a:spcPct val="0"/>
        </a:spcAft>
        <a:defRPr kumimoji="1" sz="4200" b="1">
          <a:solidFill>
            <a:srgbClr val="FF6600"/>
          </a:solidFill>
          <a:latin typeface="Garamond" pitchFamily="18" charset="0"/>
          <a:ea typeface="新細明體" pitchFamily="18" charset="-120"/>
        </a:defRPr>
      </a:lvl3pPr>
      <a:lvl4pPr algn="l" rtl="0" eaLnBrk="0" fontAlgn="base" hangingPunct="0">
        <a:spcBef>
          <a:spcPct val="0"/>
        </a:spcBef>
        <a:spcAft>
          <a:spcPct val="0"/>
        </a:spcAft>
        <a:defRPr kumimoji="1" sz="4200" b="1">
          <a:solidFill>
            <a:srgbClr val="FF6600"/>
          </a:solidFill>
          <a:latin typeface="Garamond" pitchFamily="18" charset="0"/>
          <a:ea typeface="新細明體" pitchFamily="18" charset="-120"/>
        </a:defRPr>
      </a:lvl4pPr>
      <a:lvl5pPr algn="l" rtl="0" eaLnBrk="0" fontAlgn="base" hangingPunct="0">
        <a:spcBef>
          <a:spcPct val="0"/>
        </a:spcBef>
        <a:spcAft>
          <a:spcPct val="0"/>
        </a:spcAft>
        <a:defRPr kumimoji="1" sz="4200" b="1">
          <a:solidFill>
            <a:srgbClr val="FF6600"/>
          </a:solidFill>
          <a:latin typeface="Garamond" pitchFamily="18" charset="0"/>
          <a:ea typeface="新細明體" pitchFamily="18" charset="-120"/>
        </a:defRPr>
      </a:lvl5pPr>
      <a:lvl6pPr marL="457200" algn="l" rtl="0" fontAlgn="base">
        <a:spcBef>
          <a:spcPct val="0"/>
        </a:spcBef>
        <a:spcAft>
          <a:spcPct val="0"/>
        </a:spcAft>
        <a:defRPr kumimoji="1" sz="4200" b="1">
          <a:solidFill>
            <a:srgbClr val="FF6600"/>
          </a:solidFill>
          <a:latin typeface="Garamond" pitchFamily="18" charset="0"/>
          <a:ea typeface="新細明體" pitchFamily="18" charset="-120"/>
        </a:defRPr>
      </a:lvl6pPr>
      <a:lvl7pPr marL="914400" algn="l" rtl="0" fontAlgn="base">
        <a:spcBef>
          <a:spcPct val="0"/>
        </a:spcBef>
        <a:spcAft>
          <a:spcPct val="0"/>
        </a:spcAft>
        <a:defRPr kumimoji="1" sz="4200" b="1">
          <a:solidFill>
            <a:srgbClr val="FF6600"/>
          </a:solidFill>
          <a:latin typeface="Garamond" pitchFamily="18" charset="0"/>
          <a:ea typeface="新細明體" pitchFamily="18" charset="-120"/>
        </a:defRPr>
      </a:lvl7pPr>
      <a:lvl8pPr marL="1371600" algn="l" rtl="0" fontAlgn="base">
        <a:spcBef>
          <a:spcPct val="0"/>
        </a:spcBef>
        <a:spcAft>
          <a:spcPct val="0"/>
        </a:spcAft>
        <a:defRPr kumimoji="1" sz="4200" b="1">
          <a:solidFill>
            <a:srgbClr val="FF6600"/>
          </a:solidFill>
          <a:latin typeface="Garamond" pitchFamily="18" charset="0"/>
          <a:ea typeface="新細明體" pitchFamily="18" charset="-120"/>
        </a:defRPr>
      </a:lvl8pPr>
      <a:lvl9pPr marL="1828800" algn="l" rtl="0" fontAlgn="base">
        <a:spcBef>
          <a:spcPct val="0"/>
        </a:spcBef>
        <a:spcAft>
          <a:spcPct val="0"/>
        </a:spcAft>
        <a:defRPr kumimoji="1" sz="4200" b="1">
          <a:solidFill>
            <a:srgbClr val="FF6600"/>
          </a:solidFill>
          <a:latin typeface="Garamond" pitchFamily="18" charset="0"/>
          <a:ea typeface="新細明體" pitchFamily="18" charset="-120"/>
        </a:defRPr>
      </a:lvl9pPr>
    </p:titleStyle>
    <p:bodyStyle>
      <a:lvl1pPr marL="342900" indent="-342900" algn="l" rtl="0" eaLnBrk="0" fontAlgn="base" hangingPunct="0">
        <a:spcBef>
          <a:spcPct val="20000"/>
        </a:spcBef>
        <a:spcAft>
          <a:spcPct val="0"/>
        </a:spcAft>
        <a:buClr>
          <a:srgbClr val="FF6600"/>
        </a:buClr>
        <a:buFont typeface="Wingdings" pitchFamily="2" charset="2"/>
        <a:buChar char=""/>
        <a:defRPr kumimoji="1" sz="3000">
          <a:solidFill>
            <a:srgbClr val="800000"/>
          </a:solidFill>
          <a:latin typeface="+mn-lt"/>
          <a:ea typeface="+mn-ea"/>
          <a:cs typeface="+mn-cs"/>
        </a:defRPr>
      </a:lvl1pPr>
      <a:lvl2pPr marL="669925" indent="-325438" algn="l" rtl="0" eaLnBrk="0" fontAlgn="base" hangingPunct="0">
        <a:spcBef>
          <a:spcPct val="20000"/>
        </a:spcBef>
        <a:spcAft>
          <a:spcPct val="0"/>
        </a:spcAft>
        <a:buClr>
          <a:srgbClr val="CC3300"/>
        </a:buClr>
        <a:buFont typeface="Wingdings" pitchFamily="2" charset="2"/>
        <a:buChar char=""/>
        <a:defRPr kumimoji="1" sz="2600">
          <a:solidFill>
            <a:srgbClr val="663300"/>
          </a:solidFill>
          <a:latin typeface="+mn-lt"/>
          <a:ea typeface="+mn-ea"/>
        </a:defRPr>
      </a:lvl2pPr>
      <a:lvl3pPr marL="1022350" indent="-350838" algn="l" rtl="0" eaLnBrk="0" fontAlgn="base" hangingPunct="0">
        <a:spcBef>
          <a:spcPct val="20000"/>
        </a:spcBef>
        <a:spcAft>
          <a:spcPct val="0"/>
        </a:spcAft>
        <a:buClr>
          <a:srgbClr val="800000"/>
        </a:buClr>
        <a:buFont typeface="Wingdings" pitchFamily="2" charset="2"/>
        <a:buChar char=""/>
        <a:defRPr kumimoji="1" sz="2200">
          <a:solidFill>
            <a:srgbClr val="663300"/>
          </a:solidFill>
          <a:latin typeface="+mn-lt"/>
          <a:ea typeface="+mn-ea"/>
        </a:defRPr>
      </a:lvl3pPr>
      <a:lvl4pPr marL="1339850" indent="-315913" algn="l" rtl="0" eaLnBrk="0" fontAlgn="base" hangingPunct="0">
        <a:spcBef>
          <a:spcPct val="20000"/>
        </a:spcBef>
        <a:spcAft>
          <a:spcPct val="0"/>
        </a:spcAft>
        <a:buClr>
          <a:srgbClr val="CC3300"/>
        </a:buClr>
        <a:buFont typeface="Wingdings" pitchFamily="2" charset="2"/>
        <a:buChar char=""/>
        <a:defRPr kumimoji="1" sz="2000">
          <a:solidFill>
            <a:srgbClr val="663300"/>
          </a:solidFill>
          <a:latin typeface="+mn-lt"/>
          <a:ea typeface="+mn-ea"/>
        </a:defRPr>
      </a:lvl4pPr>
      <a:lvl5pPr marL="1681163" indent="-339725" algn="l" rtl="0" eaLnBrk="0" fontAlgn="base" hangingPunct="0">
        <a:spcBef>
          <a:spcPct val="20000"/>
        </a:spcBef>
        <a:spcAft>
          <a:spcPct val="0"/>
        </a:spcAft>
        <a:buClr>
          <a:srgbClr val="800000"/>
        </a:buClr>
        <a:buFont typeface="Wingdings" pitchFamily="2" charset="2"/>
        <a:buChar char=""/>
        <a:defRPr kumimoji="1" sz="2000">
          <a:solidFill>
            <a:srgbClr val="663300"/>
          </a:solidFill>
          <a:latin typeface="+mn-lt"/>
          <a:ea typeface="+mn-ea"/>
        </a:defRPr>
      </a:lvl5pPr>
      <a:lvl6pPr marL="2138363" indent="-339725" algn="l" rtl="0" fontAlgn="base">
        <a:spcBef>
          <a:spcPct val="20000"/>
        </a:spcBef>
        <a:spcAft>
          <a:spcPct val="0"/>
        </a:spcAft>
        <a:buClr>
          <a:srgbClr val="800000"/>
        </a:buClr>
        <a:buFont typeface="Wingdings" pitchFamily="2" charset="2"/>
        <a:buChar char=""/>
        <a:defRPr kumimoji="1" sz="2000">
          <a:solidFill>
            <a:srgbClr val="663300"/>
          </a:solidFill>
          <a:latin typeface="+mn-lt"/>
          <a:ea typeface="+mn-ea"/>
        </a:defRPr>
      </a:lvl6pPr>
      <a:lvl7pPr marL="2595563" indent="-339725" algn="l" rtl="0" fontAlgn="base">
        <a:spcBef>
          <a:spcPct val="20000"/>
        </a:spcBef>
        <a:spcAft>
          <a:spcPct val="0"/>
        </a:spcAft>
        <a:buClr>
          <a:srgbClr val="800000"/>
        </a:buClr>
        <a:buFont typeface="Wingdings" pitchFamily="2" charset="2"/>
        <a:buChar char=""/>
        <a:defRPr kumimoji="1" sz="2000">
          <a:solidFill>
            <a:srgbClr val="663300"/>
          </a:solidFill>
          <a:latin typeface="+mn-lt"/>
          <a:ea typeface="+mn-ea"/>
        </a:defRPr>
      </a:lvl7pPr>
      <a:lvl8pPr marL="3052763" indent="-339725" algn="l" rtl="0" fontAlgn="base">
        <a:spcBef>
          <a:spcPct val="20000"/>
        </a:spcBef>
        <a:spcAft>
          <a:spcPct val="0"/>
        </a:spcAft>
        <a:buClr>
          <a:srgbClr val="800000"/>
        </a:buClr>
        <a:buFont typeface="Wingdings" pitchFamily="2" charset="2"/>
        <a:buChar char=""/>
        <a:defRPr kumimoji="1" sz="2000">
          <a:solidFill>
            <a:srgbClr val="663300"/>
          </a:solidFill>
          <a:latin typeface="+mn-lt"/>
          <a:ea typeface="+mn-ea"/>
        </a:defRPr>
      </a:lvl8pPr>
      <a:lvl9pPr marL="3509963" indent="-339725" algn="l" rtl="0" fontAlgn="base">
        <a:spcBef>
          <a:spcPct val="20000"/>
        </a:spcBef>
        <a:spcAft>
          <a:spcPct val="0"/>
        </a:spcAft>
        <a:buClr>
          <a:srgbClr val="800000"/>
        </a:buClr>
        <a:buFont typeface="Wingdings" pitchFamily="2" charset="2"/>
        <a:buChar char=""/>
        <a:defRPr kumimoji="1" sz="2000">
          <a:solidFill>
            <a:srgbClr val="663300"/>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0.jpeg"/><Relationship Id="rId4" Type="http://schemas.openxmlformats.org/officeDocument/2006/relationships/diagramLayout" Target="../diagrams/layout2.xml"/><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notesSlide" Target="../notesSlides/notesSlide14.xml"/><Relationship Id="rId21" Type="http://schemas.openxmlformats.org/officeDocument/2006/relationships/image" Target="../media/image68.png"/><Relationship Id="rId7" Type="http://schemas.openxmlformats.org/officeDocument/2006/relationships/diagramColors" Target="../diagrams/colors3.xml"/><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slideLayout" Target="../slideLayouts/slideLayout7.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tags" Target="../tags/tag3.xml"/><Relationship Id="rId6" Type="http://schemas.openxmlformats.org/officeDocument/2006/relationships/diagramQuickStyle" Target="../diagrams/quickStyle3.xml"/><Relationship Id="rId11" Type="http://schemas.openxmlformats.org/officeDocument/2006/relationships/image" Target="../media/image58.png"/><Relationship Id="rId5" Type="http://schemas.openxmlformats.org/officeDocument/2006/relationships/diagramLayout" Target="../diagrams/layout3.xml"/><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diagramData" Target="../diagrams/data3.xml"/><Relationship Id="rId9" Type="http://schemas.openxmlformats.org/officeDocument/2006/relationships/image" Target="../media/image28.png"/><Relationship Id="rId14" Type="http://schemas.openxmlformats.org/officeDocument/2006/relationships/image" Target="../media/image61.png"/><Relationship Id="rId22"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79.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12"/>
          </p:nvPr>
        </p:nvSpPr>
        <p:spPr/>
        <p:txBody>
          <a:bodyPr/>
          <a:lstStyle/>
          <a:p>
            <a:pPr>
              <a:defRPr/>
            </a:pPr>
            <a:fld id="{D49DC5C4-106B-48DE-9DD4-0DABEAB8F504}" type="slidenum">
              <a:rPr lang="en-US" altLang="zh-TW"/>
              <a:pPr>
                <a:defRPr/>
              </a:pPr>
              <a:t>1</a:t>
            </a:fld>
            <a:endParaRPr lang="en-US" altLang="zh-TW"/>
          </a:p>
        </p:txBody>
      </p:sp>
      <p:sp>
        <p:nvSpPr>
          <p:cNvPr id="14339" name="Rectangle 2"/>
          <p:cNvSpPr>
            <a:spLocks noGrp="1" noChangeArrowheads="1"/>
          </p:cNvSpPr>
          <p:nvPr>
            <p:ph type="ctrTitle"/>
          </p:nvPr>
        </p:nvSpPr>
        <p:spPr>
          <a:xfrm>
            <a:off x="914400" y="1905000"/>
            <a:ext cx="7623175" cy="1752600"/>
          </a:xfrm>
        </p:spPr>
        <p:txBody>
          <a:bodyPr/>
          <a:lstStyle/>
          <a:p>
            <a:pPr algn="ctr" eaLnBrk="1" hangingPunct="1"/>
            <a:r>
              <a:rPr lang="en-US" altLang="zh-TW" sz="2800" smtClean="0">
                <a:solidFill>
                  <a:srgbClr val="FF6600"/>
                </a:solidFill>
              </a:rPr>
              <a:t>An Introduction to Bioinformatics </a:t>
            </a:r>
            <a:br>
              <a:rPr lang="en-US" altLang="zh-TW" sz="2800" smtClean="0">
                <a:solidFill>
                  <a:srgbClr val="FF6600"/>
                </a:solidFill>
              </a:rPr>
            </a:br>
            <a:r>
              <a:rPr lang="en-US" altLang="zh-TW" sz="2800" smtClean="0">
                <a:solidFill>
                  <a:srgbClr val="FF6600"/>
                </a:solidFill>
              </a:rPr>
              <a:t>and its application in </a:t>
            </a:r>
            <a:br>
              <a:rPr lang="en-US" altLang="zh-TW" sz="2800" smtClean="0">
                <a:solidFill>
                  <a:srgbClr val="FF6600"/>
                </a:solidFill>
              </a:rPr>
            </a:br>
            <a:r>
              <a:rPr lang="en-US" altLang="zh-TW" sz="2800" smtClean="0">
                <a:solidFill>
                  <a:srgbClr val="FF6600"/>
                </a:solidFill>
              </a:rPr>
              <a:t>Protein-DNA/Protein  Interactions Research </a:t>
            </a:r>
            <a:br>
              <a:rPr lang="en-US" altLang="zh-TW" sz="2800" smtClean="0">
                <a:solidFill>
                  <a:srgbClr val="FF6600"/>
                </a:solidFill>
              </a:rPr>
            </a:br>
            <a:r>
              <a:rPr lang="en-US" altLang="zh-TW" sz="2800" smtClean="0">
                <a:solidFill>
                  <a:srgbClr val="FF6600"/>
                </a:solidFill>
              </a:rPr>
              <a:t>and Drug Discovery</a:t>
            </a:r>
            <a:r>
              <a:rPr lang="en-US" altLang="zh-TW" sz="4200" smtClean="0">
                <a:solidFill>
                  <a:srgbClr val="FF6600"/>
                </a:solidFill>
              </a:rPr>
              <a:t> </a:t>
            </a:r>
          </a:p>
        </p:txBody>
      </p:sp>
      <p:sp>
        <p:nvSpPr>
          <p:cNvPr id="14340" name="Rectangle 3"/>
          <p:cNvSpPr>
            <a:spLocks noGrp="1" noChangeArrowheads="1"/>
          </p:cNvSpPr>
          <p:nvPr>
            <p:ph type="subTitle" idx="1"/>
          </p:nvPr>
        </p:nvSpPr>
        <p:spPr/>
        <p:txBody>
          <a:bodyPr/>
          <a:lstStyle/>
          <a:p>
            <a:pPr eaLnBrk="1" hangingPunct="1"/>
            <a:r>
              <a:rPr lang="en-US" altLang="zh-TW" dirty="0" smtClean="0"/>
              <a:t>CMSC5719</a:t>
            </a:r>
          </a:p>
          <a:p>
            <a:pPr eaLnBrk="1" hangingPunct="1"/>
            <a:endParaRPr lang="en-US" altLang="zh-TW" dirty="0" smtClean="0"/>
          </a:p>
          <a:p>
            <a:pPr eaLnBrk="1" hangingPunct="1"/>
            <a:r>
              <a:rPr lang="en-US" altLang="zh-TW" dirty="0" smtClean="0"/>
              <a:t>Dr. Leung, </a:t>
            </a:r>
            <a:r>
              <a:rPr lang="en-US" altLang="zh-TW" dirty="0" err="1" smtClean="0"/>
              <a:t>Kwong</a:t>
            </a:r>
            <a:r>
              <a:rPr lang="en-US" altLang="zh-TW" dirty="0" smtClean="0"/>
              <a:t> </a:t>
            </a:r>
            <a:r>
              <a:rPr lang="en-US" altLang="zh-TW" dirty="0" err="1" smtClean="0"/>
              <a:t>Sak</a:t>
            </a:r>
            <a:endParaRPr lang="en-US" altLang="zh-TW" dirty="0" smtClean="0"/>
          </a:p>
          <a:p>
            <a:pPr eaLnBrk="1" hangingPunct="1"/>
            <a:r>
              <a:rPr lang="en-US" altLang="zh-TW" dirty="0" smtClean="0"/>
              <a:t>Professor of Computer Science and Engineering</a:t>
            </a:r>
          </a:p>
          <a:p>
            <a:pPr eaLnBrk="1" hangingPunct="1"/>
            <a:r>
              <a:rPr lang="en-US" altLang="zh-TW" smtClean="0"/>
              <a:t>Mar </a:t>
            </a:r>
            <a:r>
              <a:rPr lang="en-US" altLang="zh-TW" smtClean="0"/>
              <a:t>26, 2012</a:t>
            </a:r>
            <a:endParaRPr lang="en-US" altLang="zh-TW" dirty="0" smtClean="0"/>
          </a:p>
          <a:p>
            <a:pPr eaLnBrk="1" hangingPunct="1"/>
            <a:endParaRPr lang="en-US" altLang="zh-TW" sz="2800" dirty="0" smtClean="0"/>
          </a:p>
          <a:p>
            <a:pPr eaLnBrk="1" hangingPunct="1"/>
            <a:endParaRPr lang="en-US" altLang="zh-TW" sz="2800" dirty="0" smtClean="0"/>
          </a:p>
        </p:txBody>
      </p:sp>
      <p:pic>
        <p:nvPicPr>
          <p:cNvPr id="14341" name="Picture 5" descr="hd"/>
          <p:cNvPicPr>
            <a:picLocks noChangeAspect="1" noChangeArrowheads="1"/>
          </p:cNvPicPr>
          <p:nvPr/>
        </p:nvPicPr>
        <p:blipFill>
          <a:blip r:embed="rId2" cstate="print"/>
          <a:srcRect/>
          <a:stretch>
            <a:fillRect/>
          </a:stretch>
        </p:blipFill>
        <p:spPr bwMode="auto">
          <a:xfrm>
            <a:off x="152400" y="0"/>
            <a:ext cx="4495800" cy="163513"/>
          </a:xfrm>
          <a:prstGeom prst="rect">
            <a:avLst/>
          </a:prstGeom>
          <a:noFill/>
          <a:ln w="9525">
            <a:noFill/>
            <a:miter lim="800000"/>
            <a:headEnd/>
            <a:tailEnd/>
          </a:ln>
        </p:spPr>
      </p:pic>
      <p:pic>
        <p:nvPicPr>
          <p:cNvPr id="14342" name="Picture 6" descr="cuLogo2"/>
          <p:cNvPicPr>
            <a:picLocks noChangeAspect="1" noChangeArrowheads="1"/>
          </p:cNvPicPr>
          <p:nvPr/>
        </p:nvPicPr>
        <p:blipFill>
          <a:blip r:embed="rId3" cstate="print"/>
          <a:srcRect/>
          <a:stretch>
            <a:fillRect/>
          </a:stretch>
        </p:blipFill>
        <p:spPr bwMode="auto">
          <a:xfrm>
            <a:off x="152400" y="228600"/>
            <a:ext cx="952500" cy="63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p:cNvSpPr>
            <a:spLocks noGrp="1" noChangeArrowheads="1"/>
          </p:cNvSpPr>
          <p:nvPr>
            <p:ph type="sldNum" sz="quarter" idx="12"/>
          </p:nvPr>
        </p:nvSpPr>
        <p:spPr>
          <a:ln/>
        </p:spPr>
        <p:txBody>
          <a:bodyPr/>
          <a:lstStyle/>
          <a:p>
            <a:pPr>
              <a:defRPr/>
            </a:pPr>
            <a:fld id="{03FF9860-D738-489B-BDEC-D3C33D3D6F98}" type="slidenum">
              <a:rPr lang="en-US" altLang="zh-TW"/>
              <a:pPr>
                <a:defRPr/>
              </a:pPr>
              <a:t>10</a:t>
            </a:fld>
            <a:endParaRPr lang="en-US" altLang="zh-TW"/>
          </a:p>
        </p:txBody>
      </p:sp>
      <p:sp>
        <p:nvSpPr>
          <p:cNvPr id="111618" name="Rectangle 2"/>
          <p:cNvSpPr>
            <a:spLocks noGrp="1" noChangeArrowheads="1"/>
          </p:cNvSpPr>
          <p:nvPr>
            <p:ph type="title"/>
          </p:nvPr>
        </p:nvSpPr>
        <p:spPr/>
        <p:txBody>
          <a:bodyPr/>
          <a:lstStyle/>
          <a:p>
            <a:r>
              <a:rPr lang="en-US" altLang="zh-TW" smtClean="0"/>
              <a:t>Protein-ligand Interactions</a:t>
            </a:r>
            <a:endParaRPr lang="zh-TW" altLang="en-US" smtClean="0"/>
          </a:p>
        </p:txBody>
      </p:sp>
      <p:sp>
        <p:nvSpPr>
          <p:cNvPr id="111619" name="Rectangle 3"/>
          <p:cNvSpPr>
            <a:spLocks noGrp="1" noChangeArrowheads="1"/>
          </p:cNvSpPr>
          <p:nvPr>
            <p:ph type="body" idx="1"/>
          </p:nvPr>
        </p:nvSpPr>
        <p:spPr/>
        <p:txBody>
          <a:bodyPr/>
          <a:lstStyle/>
          <a:p>
            <a:r>
              <a:rPr lang="zh-TW" altLang="en-US" smtClean="0"/>
              <a:t> </a:t>
            </a:r>
            <a:r>
              <a:rPr lang="en-US" altLang="zh-TW" smtClean="0"/>
              <a:t>Drug Discovery</a:t>
            </a:r>
          </a:p>
          <a:p>
            <a:pPr lvl="1"/>
            <a:endParaRPr lang="en-US" altLang="zh-TW" smtClean="0"/>
          </a:p>
        </p:txBody>
      </p:sp>
      <p:sp>
        <p:nvSpPr>
          <p:cNvPr id="111622" name="Text Box 45"/>
          <p:cNvSpPr txBox="1">
            <a:spLocks noChangeArrowheads="1"/>
          </p:cNvSpPr>
          <p:nvPr/>
        </p:nvSpPr>
        <p:spPr bwMode="auto">
          <a:xfrm>
            <a:off x="4044950" y="5272088"/>
            <a:ext cx="1122363" cy="366712"/>
          </a:xfrm>
          <a:prstGeom prst="rect">
            <a:avLst/>
          </a:prstGeom>
          <a:noFill/>
          <a:ln w="9525">
            <a:noFill/>
            <a:miter lim="800000"/>
            <a:headEnd/>
            <a:tailEnd/>
          </a:ln>
        </p:spPr>
        <p:txBody>
          <a:bodyPr wrap="none">
            <a:spAutoFit/>
          </a:bodyPr>
          <a:lstStyle/>
          <a:p>
            <a:r>
              <a:rPr kumimoji="1" lang="en-US" altLang="zh-TW" b="1">
                <a:solidFill>
                  <a:srgbClr val="FF6600"/>
                </a:solidFill>
                <a:latin typeface="Verdana" pitchFamily="34" charset="0"/>
              </a:rPr>
              <a:t>Protein</a:t>
            </a:r>
          </a:p>
        </p:txBody>
      </p:sp>
      <p:pic>
        <p:nvPicPr>
          <p:cNvPr id="111623" name="Picture 52"/>
          <p:cNvPicPr>
            <a:picLocks noChangeAspect="1" noChangeArrowheads="1"/>
          </p:cNvPicPr>
          <p:nvPr/>
        </p:nvPicPr>
        <p:blipFill>
          <a:blip r:embed="rId2" cstate="print"/>
          <a:srcRect/>
          <a:stretch>
            <a:fillRect/>
          </a:stretch>
        </p:blipFill>
        <p:spPr bwMode="auto">
          <a:xfrm>
            <a:off x="3733800" y="3778250"/>
            <a:ext cx="1752600" cy="1479550"/>
          </a:xfrm>
          <a:prstGeom prst="rect">
            <a:avLst/>
          </a:prstGeom>
          <a:noFill/>
          <a:ln w="9525">
            <a:noFill/>
            <a:miter lim="800000"/>
            <a:headEnd/>
            <a:tailEnd/>
          </a:ln>
        </p:spPr>
      </p:pic>
      <p:sp>
        <p:nvSpPr>
          <p:cNvPr id="111624" name="Oval 53"/>
          <p:cNvSpPr>
            <a:spLocks noChangeArrowheads="1"/>
          </p:cNvSpPr>
          <p:nvPr/>
        </p:nvSpPr>
        <p:spPr bwMode="auto">
          <a:xfrm>
            <a:off x="3429000" y="3657600"/>
            <a:ext cx="2209800" cy="1600200"/>
          </a:xfrm>
          <a:prstGeom prst="ellipse">
            <a:avLst/>
          </a:prstGeom>
          <a:solidFill>
            <a:srgbClr val="FF0000">
              <a:alpha val="50195"/>
            </a:srgbClr>
          </a:solidFill>
          <a:ln w="9525">
            <a:noFill/>
            <a:round/>
            <a:headEnd/>
            <a:tailEnd/>
          </a:ln>
        </p:spPr>
        <p:txBody>
          <a:bodyPr wrap="none" anchor="ctr"/>
          <a:lstStyle/>
          <a:p>
            <a:endParaRPr lang="zh-TW" altLang="en-US"/>
          </a:p>
        </p:txBody>
      </p:sp>
      <p:grpSp>
        <p:nvGrpSpPr>
          <p:cNvPr id="5" name="Group 48"/>
          <p:cNvGrpSpPr>
            <a:grpSpLocks/>
          </p:cNvGrpSpPr>
          <p:nvPr/>
        </p:nvGrpSpPr>
        <p:grpSpPr bwMode="auto">
          <a:xfrm>
            <a:off x="1466850" y="3048000"/>
            <a:ext cx="1962150" cy="2027238"/>
            <a:chOff x="3084" y="912"/>
            <a:chExt cx="1236" cy="1277"/>
          </a:xfrm>
        </p:grpSpPr>
        <p:sp>
          <p:nvSpPr>
            <p:cNvPr id="111627" name="TextBox 45"/>
            <p:cNvSpPr txBox="1">
              <a:spLocks noChangeArrowheads="1"/>
            </p:cNvSpPr>
            <p:nvPr/>
          </p:nvSpPr>
          <p:spPr bwMode="auto">
            <a:xfrm>
              <a:off x="3084" y="1785"/>
              <a:ext cx="1236" cy="404"/>
            </a:xfrm>
            <a:prstGeom prst="rect">
              <a:avLst/>
            </a:prstGeom>
            <a:noFill/>
            <a:ln w="9525">
              <a:noFill/>
              <a:miter lim="800000"/>
              <a:headEnd/>
              <a:tailEnd/>
            </a:ln>
          </p:spPr>
          <p:txBody>
            <a:bodyPr wrap="none">
              <a:spAutoFit/>
            </a:bodyPr>
            <a:lstStyle/>
            <a:p>
              <a:r>
                <a:rPr lang="en-US" altLang="zh-TW" b="1">
                  <a:solidFill>
                    <a:srgbClr val="800000"/>
                  </a:solidFill>
                </a:rPr>
                <a:t>Other functions:</a:t>
              </a:r>
            </a:p>
            <a:p>
              <a:r>
                <a:rPr lang="en-US" altLang="zh-TW" b="1">
                  <a:solidFill>
                    <a:srgbClr val="800000"/>
                  </a:solidFill>
                </a:rPr>
                <a:t>Protein-protein</a:t>
              </a:r>
            </a:p>
          </p:txBody>
        </p:sp>
        <p:sp>
          <p:nvSpPr>
            <p:cNvPr id="111628" name="AutoShape 47"/>
            <p:cNvSpPr>
              <a:spLocks noChangeArrowheads="1"/>
            </p:cNvSpPr>
            <p:nvPr/>
          </p:nvSpPr>
          <p:spPr bwMode="auto">
            <a:xfrm rot="-5400000">
              <a:off x="3216" y="864"/>
              <a:ext cx="912" cy="1008"/>
            </a:xfrm>
            <a:custGeom>
              <a:avLst/>
              <a:gdLst>
                <a:gd name="T0" fmla="*/ 688 w 21600"/>
                <a:gd name="T1" fmla="*/ 0 h 21600"/>
                <a:gd name="T2" fmla="*/ 688 w 21600"/>
                <a:gd name="T3" fmla="*/ 567 h 21600"/>
                <a:gd name="T4" fmla="*/ 86 w 21600"/>
                <a:gd name="T5" fmla="*/ 1008 h 21600"/>
                <a:gd name="T6" fmla="*/ 912 w 21600"/>
                <a:gd name="T7" fmla="*/ 284 h 21600"/>
                <a:gd name="T8" fmla="*/ 17694720 60000 65536"/>
                <a:gd name="T9" fmla="*/ 5898240 60000 65536"/>
                <a:gd name="T10" fmla="*/ 5898240 60000 65536"/>
                <a:gd name="T11" fmla="*/ 0 60000 65536"/>
                <a:gd name="T12" fmla="*/ 12434 w 21600"/>
                <a:gd name="T13" fmla="*/ 4071 h 21600"/>
                <a:gd name="T14" fmla="*/ 19847 w 21600"/>
                <a:gd name="T15" fmla="*/ 8079 h 21600"/>
              </a:gdLst>
              <a:ahLst/>
              <a:cxnLst>
                <a:cxn ang="T8">
                  <a:pos x="T0" y="T1"/>
                </a:cxn>
                <a:cxn ang="T9">
                  <a:pos x="T2" y="T3"/>
                </a:cxn>
                <a:cxn ang="T10">
                  <a:pos x="T4" y="T5"/>
                </a:cxn>
                <a:cxn ang="T11">
                  <a:pos x="T6" y="T7"/>
                </a:cxn>
              </a:cxnLst>
              <a:rect l="T12" t="T13" r="T14" b="T15"/>
              <a:pathLst>
                <a:path w="21600" h="21600">
                  <a:moveTo>
                    <a:pt x="21600" y="6079"/>
                  </a:moveTo>
                  <a:lnTo>
                    <a:pt x="16295" y="0"/>
                  </a:lnTo>
                  <a:lnTo>
                    <a:pt x="16295" y="4076"/>
                  </a:lnTo>
                  <a:lnTo>
                    <a:pt x="12427" y="4076"/>
                  </a:lnTo>
                  <a:cubicBezTo>
                    <a:pt x="5564" y="4076"/>
                    <a:pt x="0" y="7694"/>
                    <a:pt x="0" y="12158"/>
                  </a:cubicBezTo>
                  <a:lnTo>
                    <a:pt x="0" y="21600"/>
                  </a:lnTo>
                  <a:lnTo>
                    <a:pt x="4095" y="21600"/>
                  </a:lnTo>
                  <a:lnTo>
                    <a:pt x="4095" y="12158"/>
                  </a:lnTo>
                  <a:cubicBezTo>
                    <a:pt x="4095" y="9907"/>
                    <a:pt x="7825" y="8082"/>
                    <a:pt x="12427" y="8082"/>
                  </a:cubicBezTo>
                  <a:lnTo>
                    <a:pt x="16295" y="8082"/>
                  </a:lnTo>
                  <a:lnTo>
                    <a:pt x="16295" y="12158"/>
                  </a:lnTo>
                  <a:close/>
                </a:path>
              </a:pathLst>
            </a:custGeom>
            <a:gradFill rotWithShape="1">
              <a:gsLst>
                <a:gs pos="0">
                  <a:srgbClr val="FF0000">
                    <a:alpha val="70000"/>
                  </a:srgbClr>
                </a:gs>
                <a:gs pos="100000">
                  <a:srgbClr val="FF5050">
                    <a:alpha val="50000"/>
                  </a:srgbClr>
                </a:gs>
              </a:gsLst>
              <a:lin ang="2700000" scaled="1"/>
            </a:gradFill>
            <a:ln w="9525">
              <a:noFill/>
              <a:miter lim="800000"/>
              <a:headEnd/>
              <a:tailEnd/>
            </a:ln>
          </p:spPr>
          <p:txBody>
            <a:bodyPr wrap="none" anchor="ctr"/>
            <a:lstStyle/>
            <a:p>
              <a:endParaRPr lang="zh-TW" altLang="en-US"/>
            </a:p>
          </p:txBody>
        </p:sp>
      </p:grpSp>
      <p:pic>
        <p:nvPicPr>
          <p:cNvPr id="16" name="Picture 15"/>
          <p:cNvPicPr>
            <a:picLocks noChangeAspect="1"/>
          </p:cNvPicPr>
          <p:nvPr/>
        </p:nvPicPr>
        <p:blipFill>
          <a:blip r:embed="rId3" cstate="print"/>
          <a:srcRect/>
          <a:stretch>
            <a:fillRect/>
          </a:stretch>
        </p:blipFill>
        <p:spPr bwMode="auto">
          <a:xfrm>
            <a:off x="2743200" y="3124200"/>
            <a:ext cx="2070100" cy="1370013"/>
          </a:xfrm>
          <a:prstGeom prst="rect">
            <a:avLst/>
          </a:prstGeom>
          <a:noFill/>
          <a:ln w="9525">
            <a:noFill/>
            <a:miter lim="800000"/>
            <a:headEnd/>
            <a:tailEnd/>
          </a:ln>
        </p:spPr>
      </p:pic>
      <p:sp>
        <p:nvSpPr>
          <p:cNvPr id="111630" name="Rectangle 14"/>
          <p:cNvSpPr>
            <a:spLocks noChangeArrowheads="1"/>
          </p:cNvSpPr>
          <p:nvPr/>
        </p:nvSpPr>
        <p:spPr bwMode="auto">
          <a:xfrm>
            <a:off x="5791200" y="4191000"/>
            <a:ext cx="2133600" cy="641350"/>
          </a:xfrm>
          <a:prstGeom prst="rect">
            <a:avLst/>
          </a:prstGeom>
          <a:noFill/>
          <a:ln w="9525">
            <a:noFill/>
            <a:miter lim="800000"/>
            <a:headEnd/>
            <a:tailEnd/>
          </a:ln>
          <a:effectLst/>
        </p:spPr>
        <p:txBody>
          <a:bodyPr>
            <a:spAutoFit/>
          </a:bodyPr>
          <a:lstStyle/>
          <a:p>
            <a:r>
              <a:rPr lang="en-US" altLang="zh-TW" b="1">
                <a:solidFill>
                  <a:srgbClr val="800000"/>
                </a:solidFill>
              </a:rPr>
              <a:t>Protein-ligand Interactions</a:t>
            </a:r>
            <a:endParaRPr lang="zh-TW" altLang="en-US" b="1">
              <a:solidFill>
                <a:srgbClr val="800000"/>
              </a:solidFill>
            </a:endParaRPr>
          </a:p>
        </p:txBody>
      </p:sp>
      <p:graphicFrame>
        <p:nvGraphicFramePr>
          <p:cNvPr id="4" name="Diagram 3"/>
          <p:cNvGraphicFramePr/>
          <p:nvPr/>
        </p:nvGraphicFramePr>
        <p:xfrm>
          <a:off x="3781286" y="1447800"/>
          <a:ext cx="5162828" cy="1449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1632" name="Text Box 16"/>
          <p:cNvSpPr txBox="1">
            <a:spLocks noChangeArrowheads="1"/>
          </p:cNvSpPr>
          <p:nvPr/>
        </p:nvSpPr>
        <p:spPr bwMode="auto">
          <a:xfrm>
            <a:off x="5638800" y="6172200"/>
            <a:ext cx="3130550" cy="366713"/>
          </a:xfrm>
          <a:prstGeom prst="rect">
            <a:avLst/>
          </a:prstGeom>
          <a:noFill/>
          <a:ln w="9525">
            <a:noFill/>
            <a:miter lim="800000"/>
            <a:headEnd/>
            <a:tailEnd/>
          </a:ln>
          <a:effectLst/>
        </p:spPr>
        <p:txBody>
          <a:bodyPr wrap="none">
            <a:spAutoFit/>
          </a:bodyPr>
          <a:lstStyle/>
          <a:p>
            <a:r>
              <a:rPr lang="en-US" altLang="zh-TW"/>
              <a:t>Detailed in III. drug discovery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7"/>
          <p:cNvSpPr>
            <a:spLocks noGrp="1" noChangeArrowheads="1"/>
          </p:cNvSpPr>
          <p:nvPr>
            <p:ph type="sldNum" sz="quarter" idx="12"/>
          </p:nvPr>
        </p:nvSpPr>
        <p:spPr>
          <a:ln/>
        </p:spPr>
        <p:txBody>
          <a:bodyPr/>
          <a:lstStyle/>
          <a:p>
            <a:pPr>
              <a:defRPr/>
            </a:pPr>
            <a:fld id="{5620ACB1-64F2-4BA4-A7A6-0ADE620BCF47}" type="slidenum">
              <a:rPr lang="en-US" altLang="zh-TW" smtClean="0"/>
              <a:pPr>
                <a:defRPr/>
              </a:pPr>
              <a:t>11</a:t>
            </a:fld>
            <a:endParaRPr lang="en-US" altLang="zh-TW" dirty="0"/>
          </a:p>
        </p:txBody>
      </p:sp>
      <p:sp>
        <p:nvSpPr>
          <p:cNvPr id="19459" name="Rectangle 2"/>
          <p:cNvSpPr>
            <a:spLocks noGrp="1" noChangeArrowheads="1"/>
          </p:cNvSpPr>
          <p:nvPr>
            <p:ph type="title"/>
          </p:nvPr>
        </p:nvSpPr>
        <p:spPr/>
        <p:txBody>
          <a:bodyPr/>
          <a:lstStyle/>
          <a:p>
            <a:pPr eaLnBrk="1" hangingPunct="1"/>
            <a:r>
              <a:rPr lang="en-US" altLang="zh-TW" smtClean="0"/>
              <a:t>Transcriptional Regulation</a:t>
            </a:r>
          </a:p>
        </p:txBody>
      </p:sp>
      <p:sp>
        <p:nvSpPr>
          <p:cNvPr id="19460" name="Rectangle 3"/>
          <p:cNvSpPr>
            <a:spLocks noGrp="1" noChangeArrowheads="1"/>
          </p:cNvSpPr>
          <p:nvPr>
            <p:ph type="body" idx="1"/>
          </p:nvPr>
        </p:nvSpPr>
        <p:spPr/>
        <p:txBody>
          <a:bodyPr/>
          <a:lstStyle/>
          <a:p>
            <a:pPr eaLnBrk="1" hangingPunct="1"/>
            <a:r>
              <a:rPr lang="en-US" altLang="zh-TW" sz="2800" smtClean="0"/>
              <a:t> Binding for Transcriptional Regulation</a:t>
            </a:r>
            <a:r>
              <a:rPr lang="en-US" altLang="zh-TW" smtClean="0"/>
              <a:t> </a:t>
            </a:r>
          </a:p>
          <a:p>
            <a:pPr lvl="1" eaLnBrk="1" hangingPunct="1"/>
            <a:r>
              <a:rPr lang="en-US" altLang="zh-TW" sz="2000" smtClean="0"/>
              <a:t> Transcription Factor (</a:t>
            </a:r>
            <a:r>
              <a:rPr lang="en-US" altLang="zh-TW" sz="2000" b="1" smtClean="0">
                <a:solidFill>
                  <a:srgbClr val="990000"/>
                </a:solidFill>
              </a:rPr>
              <a:t>TF</a:t>
            </a:r>
            <a:r>
              <a:rPr lang="en-US" altLang="zh-TW" sz="2000" smtClean="0"/>
              <a:t>):</a:t>
            </a:r>
          </a:p>
          <a:p>
            <a:pPr lvl="1" eaLnBrk="1" hangingPunct="1"/>
            <a:r>
              <a:rPr lang="en-US" altLang="zh-TW" sz="2000" smtClean="0"/>
              <a:t> TF Binding Site (</a:t>
            </a:r>
            <a:r>
              <a:rPr lang="en-US" altLang="zh-TW" sz="2000" b="1" smtClean="0">
                <a:solidFill>
                  <a:srgbClr val="990000"/>
                </a:solidFill>
              </a:rPr>
              <a:t>TFBS</a:t>
            </a:r>
            <a:r>
              <a:rPr lang="en-US" altLang="zh-TW" sz="2000" smtClean="0"/>
              <a:t>):</a:t>
            </a:r>
            <a:endParaRPr lang="en-US" altLang="zh-TW" sz="2000" b="1" smtClean="0">
              <a:solidFill>
                <a:srgbClr val="990000"/>
              </a:solidFill>
            </a:endParaRPr>
          </a:p>
          <a:p>
            <a:pPr lvl="1" eaLnBrk="1" hangingPunct="1"/>
            <a:r>
              <a:rPr lang="en-US" altLang="zh-TW" sz="2000" smtClean="0"/>
              <a:t> Transcription rate (</a:t>
            </a:r>
            <a:r>
              <a:rPr lang="en-US" altLang="zh-TW" sz="2000" b="1" smtClean="0">
                <a:solidFill>
                  <a:srgbClr val="990000"/>
                </a:solidFill>
              </a:rPr>
              <a:t>gene expression</a:t>
            </a:r>
            <a:r>
              <a:rPr lang="en-US" altLang="zh-TW" sz="2000" smtClean="0"/>
              <a:t>):</a:t>
            </a:r>
            <a:endParaRPr lang="en-US" altLang="zh-TW" sz="2000" b="1" smtClean="0">
              <a:solidFill>
                <a:srgbClr val="990000"/>
              </a:solidFill>
            </a:endParaRPr>
          </a:p>
        </p:txBody>
      </p:sp>
      <p:sp>
        <p:nvSpPr>
          <p:cNvPr id="19461" name="Rectangle 5"/>
          <p:cNvSpPr>
            <a:spLocks noChangeArrowheads="1"/>
          </p:cNvSpPr>
          <p:nvPr/>
        </p:nvSpPr>
        <p:spPr bwMode="auto">
          <a:xfrm>
            <a:off x="5791200" y="5181600"/>
            <a:ext cx="2209800" cy="152400"/>
          </a:xfrm>
          <a:prstGeom prst="rect">
            <a:avLst/>
          </a:prstGeom>
          <a:solidFill>
            <a:srgbClr val="FFCC99"/>
          </a:solidFill>
          <a:ln w="9525">
            <a:noFill/>
            <a:miter lim="800000"/>
            <a:headEnd/>
            <a:tailEnd/>
          </a:ln>
        </p:spPr>
        <p:txBody>
          <a:bodyPr wrap="none" anchor="ctr"/>
          <a:lstStyle/>
          <a:p>
            <a:endParaRPr lang="zh-TW" altLang="en-US"/>
          </a:p>
        </p:txBody>
      </p:sp>
      <p:sp>
        <p:nvSpPr>
          <p:cNvPr id="19462" name="Rectangle 6"/>
          <p:cNvSpPr>
            <a:spLocks noChangeArrowheads="1"/>
          </p:cNvSpPr>
          <p:nvPr/>
        </p:nvSpPr>
        <p:spPr bwMode="auto">
          <a:xfrm>
            <a:off x="838200" y="5181600"/>
            <a:ext cx="4953000" cy="152400"/>
          </a:xfrm>
          <a:prstGeom prst="rect">
            <a:avLst/>
          </a:prstGeom>
          <a:solidFill>
            <a:srgbClr val="FFCC99">
              <a:alpha val="50195"/>
            </a:srgbClr>
          </a:solidFill>
          <a:ln w="9525">
            <a:noFill/>
            <a:miter lim="800000"/>
            <a:headEnd/>
            <a:tailEnd/>
          </a:ln>
        </p:spPr>
        <p:txBody>
          <a:bodyPr wrap="none" anchor="ctr"/>
          <a:lstStyle/>
          <a:p>
            <a:endParaRPr lang="zh-TW" altLang="en-US"/>
          </a:p>
        </p:txBody>
      </p:sp>
      <p:grpSp>
        <p:nvGrpSpPr>
          <p:cNvPr id="2" name="Group 8"/>
          <p:cNvGrpSpPr>
            <a:grpSpLocks/>
          </p:cNvGrpSpPr>
          <p:nvPr/>
        </p:nvGrpSpPr>
        <p:grpSpPr bwMode="auto">
          <a:xfrm>
            <a:off x="6248400" y="4495800"/>
            <a:ext cx="1752600" cy="609600"/>
            <a:chOff x="4080" y="3360"/>
            <a:chExt cx="1104" cy="384"/>
          </a:xfrm>
        </p:grpSpPr>
        <p:cxnSp>
          <p:nvCxnSpPr>
            <p:cNvPr id="19487" name="AutoShape 9"/>
            <p:cNvCxnSpPr>
              <a:cxnSpLocks noChangeShapeType="1"/>
            </p:cNvCxnSpPr>
            <p:nvPr/>
          </p:nvCxnSpPr>
          <p:spPr bwMode="auto">
            <a:xfrm flipV="1">
              <a:off x="4128" y="3552"/>
              <a:ext cx="912" cy="192"/>
            </a:xfrm>
            <a:prstGeom prst="bentConnector3">
              <a:avLst>
                <a:gd name="adj1" fmla="val 1093"/>
              </a:avLst>
            </a:prstGeom>
            <a:noFill/>
            <a:ln w="25400">
              <a:solidFill>
                <a:schemeClr val="tx1"/>
              </a:solidFill>
              <a:miter lim="800000"/>
              <a:headEnd/>
              <a:tailEnd type="triangle" w="med" len="med"/>
            </a:ln>
          </p:spPr>
        </p:cxnSp>
        <p:sp>
          <p:nvSpPr>
            <p:cNvPr id="19488" name="Text Box 10"/>
            <p:cNvSpPr txBox="1">
              <a:spLocks noChangeArrowheads="1"/>
            </p:cNvSpPr>
            <p:nvPr/>
          </p:nvSpPr>
          <p:spPr bwMode="auto">
            <a:xfrm>
              <a:off x="4080" y="3360"/>
              <a:ext cx="1104" cy="192"/>
            </a:xfrm>
            <a:prstGeom prst="rect">
              <a:avLst/>
            </a:prstGeom>
            <a:noFill/>
            <a:ln w="9525">
              <a:noFill/>
              <a:miter lim="800000"/>
              <a:headEnd/>
              <a:tailEnd/>
            </a:ln>
          </p:spPr>
          <p:txBody>
            <a:bodyPr>
              <a:spAutoFit/>
            </a:bodyPr>
            <a:lstStyle/>
            <a:p>
              <a:pPr>
                <a:spcBef>
                  <a:spcPct val="50000"/>
                </a:spcBef>
              </a:pPr>
              <a:r>
                <a:rPr kumimoji="1" lang="en-US" altLang="zh-TW" sz="1400" b="1">
                  <a:solidFill>
                    <a:srgbClr val="990000"/>
                  </a:solidFill>
                </a:rPr>
                <a:t>Transcription</a:t>
              </a:r>
            </a:p>
          </p:txBody>
        </p:sp>
      </p:grpSp>
      <p:sp>
        <p:nvSpPr>
          <p:cNvPr id="33806" name="Line 14"/>
          <p:cNvSpPr>
            <a:spLocks noChangeShapeType="1"/>
          </p:cNvSpPr>
          <p:nvPr/>
        </p:nvSpPr>
        <p:spPr bwMode="auto">
          <a:xfrm flipV="1">
            <a:off x="8305800" y="4038600"/>
            <a:ext cx="0" cy="609600"/>
          </a:xfrm>
          <a:prstGeom prst="line">
            <a:avLst/>
          </a:prstGeom>
          <a:noFill/>
          <a:ln w="25400">
            <a:solidFill>
              <a:schemeClr val="tx1"/>
            </a:solidFill>
            <a:round/>
            <a:headEnd/>
            <a:tailEnd type="triangle" w="med" len="med"/>
          </a:ln>
        </p:spPr>
        <p:txBody>
          <a:bodyPr wrap="none" anchor="ctr"/>
          <a:lstStyle/>
          <a:p>
            <a:endParaRPr lang="zh-TW" altLang="en-US"/>
          </a:p>
        </p:txBody>
      </p:sp>
      <p:sp>
        <p:nvSpPr>
          <p:cNvPr id="33808" name="Text Box 16"/>
          <p:cNvSpPr txBox="1">
            <a:spLocks noChangeArrowheads="1"/>
          </p:cNvSpPr>
          <p:nvPr/>
        </p:nvSpPr>
        <p:spPr bwMode="auto">
          <a:xfrm>
            <a:off x="7162800" y="4267200"/>
            <a:ext cx="1219200" cy="304800"/>
          </a:xfrm>
          <a:prstGeom prst="rect">
            <a:avLst/>
          </a:prstGeom>
          <a:noFill/>
          <a:ln w="9525">
            <a:noFill/>
            <a:miter lim="800000"/>
            <a:headEnd/>
            <a:tailEnd/>
          </a:ln>
        </p:spPr>
        <p:txBody>
          <a:bodyPr>
            <a:spAutoFit/>
          </a:bodyPr>
          <a:lstStyle/>
          <a:p>
            <a:pPr>
              <a:spcBef>
                <a:spcPct val="50000"/>
              </a:spcBef>
            </a:pPr>
            <a:r>
              <a:rPr kumimoji="1" lang="en-US" altLang="zh-TW" sz="1400" b="1">
                <a:solidFill>
                  <a:srgbClr val="990000"/>
                </a:solidFill>
              </a:rPr>
              <a:t>Translation</a:t>
            </a:r>
          </a:p>
        </p:txBody>
      </p:sp>
      <p:pic>
        <p:nvPicPr>
          <p:cNvPr id="33820" name="Picture 28" descr="http://library.thinkquest.org/04oct/00450/greencoalcarontrack.g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315200" y="5029200"/>
            <a:ext cx="1466850" cy="1254125"/>
          </a:xfrm>
          <a:prstGeom prst="rect">
            <a:avLst/>
          </a:prstGeom>
          <a:noFill/>
          <a:ln w="9525">
            <a:noFill/>
            <a:miter lim="800000"/>
            <a:headEnd/>
            <a:tailEnd/>
          </a:ln>
        </p:spPr>
      </p:pic>
      <p:sp>
        <p:nvSpPr>
          <p:cNvPr id="19467" name="Rectangle 30"/>
          <p:cNvSpPr>
            <a:spLocks noChangeArrowheads="1"/>
          </p:cNvSpPr>
          <p:nvPr/>
        </p:nvSpPr>
        <p:spPr bwMode="auto">
          <a:xfrm>
            <a:off x="5029200" y="5127625"/>
            <a:ext cx="2667000" cy="206375"/>
          </a:xfrm>
          <a:prstGeom prst="rect">
            <a:avLst/>
          </a:prstGeom>
          <a:gradFill rotWithShape="1">
            <a:gsLst>
              <a:gs pos="0">
                <a:srgbClr val="FF3399">
                  <a:alpha val="89998"/>
                </a:srgbClr>
              </a:gs>
              <a:gs pos="100000">
                <a:srgbClr val="FF66CC">
                  <a:alpha val="70000"/>
                </a:srgbClr>
              </a:gs>
            </a:gsLst>
            <a:lin ang="5400000" scaled="1"/>
          </a:gradFill>
          <a:ln w="9525">
            <a:noFill/>
            <a:miter lim="800000"/>
            <a:headEnd/>
            <a:tailEnd/>
          </a:ln>
        </p:spPr>
        <p:txBody>
          <a:bodyPr wrap="none" anchor="ctr"/>
          <a:lstStyle/>
          <a:p>
            <a:endParaRPr lang="zh-TW" altLang="en-US"/>
          </a:p>
        </p:txBody>
      </p:sp>
      <p:sp>
        <p:nvSpPr>
          <p:cNvPr id="19468" name="Text Box 31"/>
          <p:cNvSpPr txBox="1">
            <a:spLocks noChangeArrowheads="1"/>
          </p:cNvSpPr>
          <p:nvPr/>
        </p:nvSpPr>
        <p:spPr bwMode="auto">
          <a:xfrm>
            <a:off x="5994400" y="5073650"/>
            <a:ext cx="763588" cy="336550"/>
          </a:xfrm>
          <a:prstGeom prst="rect">
            <a:avLst/>
          </a:prstGeom>
          <a:noFill/>
          <a:ln w="12700" cap="sq">
            <a:noFill/>
            <a:miter lim="800000"/>
            <a:headEnd type="none" w="sm" len="sm"/>
            <a:tailEnd type="none" w="sm" len="sm"/>
          </a:ln>
        </p:spPr>
        <p:txBody>
          <a:bodyPr wrap="none">
            <a:spAutoFit/>
          </a:bodyPr>
          <a:lstStyle/>
          <a:p>
            <a:r>
              <a:rPr kumimoji="1" lang="en-US" altLang="zh-TW" sz="1600" b="1">
                <a:solidFill>
                  <a:schemeClr val="bg1"/>
                </a:solidFill>
                <a:latin typeface="Verdana" pitchFamily="34" charset="0"/>
              </a:rPr>
              <a:t>Gene</a:t>
            </a:r>
          </a:p>
        </p:txBody>
      </p:sp>
      <p:sp>
        <p:nvSpPr>
          <p:cNvPr id="33824" name="Text Box 32"/>
          <p:cNvSpPr txBox="1">
            <a:spLocks noChangeArrowheads="1"/>
          </p:cNvSpPr>
          <p:nvPr/>
        </p:nvSpPr>
        <p:spPr bwMode="auto">
          <a:xfrm>
            <a:off x="7772400" y="4586288"/>
            <a:ext cx="735013" cy="366712"/>
          </a:xfrm>
          <a:prstGeom prst="rect">
            <a:avLst/>
          </a:prstGeom>
          <a:noFill/>
          <a:ln w="9525">
            <a:noFill/>
            <a:miter lim="800000"/>
            <a:headEnd/>
            <a:tailEnd/>
          </a:ln>
        </p:spPr>
        <p:txBody>
          <a:bodyPr wrap="none">
            <a:spAutoFit/>
          </a:bodyPr>
          <a:lstStyle/>
          <a:p>
            <a:r>
              <a:rPr kumimoji="1" lang="en-US" altLang="zh-TW" b="1">
                <a:solidFill>
                  <a:srgbClr val="FF6600"/>
                </a:solidFill>
                <a:latin typeface="Verdana" pitchFamily="34" charset="0"/>
              </a:rPr>
              <a:t>RNA</a:t>
            </a:r>
          </a:p>
        </p:txBody>
      </p:sp>
      <p:sp>
        <p:nvSpPr>
          <p:cNvPr id="33825" name="Rectangle 33"/>
          <p:cNvSpPr>
            <a:spLocks noChangeArrowheads="1"/>
          </p:cNvSpPr>
          <p:nvPr/>
        </p:nvSpPr>
        <p:spPr bwMode="auto">
          <a:xfrm>
            <a:off x="2667000" y="5105400"/>
            <a:ext cx="914400" cy="228600"/>
          </a:xfrm>
          <a:prstGeom prst="rect">
            <a:avLst/>
          </a:prstGeom>
          <a:gradFill rotWithShape="1">
            <a:gsLst>
              <a:gs pos="0">
                <a:srgbClr val="FF6600"/>
              </a:gs>
              <a:gs pos="100000">
                <a:srgbClr val="FFCC99"/>
              </a:gs>
            </a:gsLst>
            <a:lin ang="5400000" scaled="1"/>
          </a:gradFill>
          <a:ln w="9525">
            <a:noFill/>
            <a:miter lim="800000"/>
            <a:headEnd/>
            <a:tailEnd/>
          </a:ln>
        </p:spPr>
        <p:txBody>
          <a:bodyPr wrap="none" anchor="ctr"/>
          <a:lstStyle/>
          <a:p>
            <a:pPr algn="ctr"/>
            <a:endParaRPr lang="zh-TW" altLang="zh-TW" b="1"/>
          </a:p>
        </p:txBody>
      </p:sp>
      <p:sp>
        <p:nvSpPr>
          <p:cNvPr id="33826" name="AutoShape 34"/>
          <p:cNvSpPr>
            <a:spLocks noChangeArrowheads="1"/>
          </p:cNvSpPr>
          <p:nvPr/>
        </p:nvSpPr>
        <p:spPr bwMode="auto">
          <a:xfrm rot="1955552">
            <a:off x="3962400" y="4114800"/>
            <a:ext cx="2138363" cy="1809750"/>
          </a:xfrm>
          <a:custGeom>
            <a:avLst/>
            <a:gdLst>
              <a:gd name="T0" fmla="*/ 46415936 w 21600"/>
              <a:gd name="T1" fmla="*/ 13078042 h 21600"/>
              <a:gd name="T2" fmla="*/ 12691876 w 21600"/>
              <a:gd name="T3" fmla="*/ 76418363 h 21600"/>
              <a:gd name="T4" fmla="*/ 60666054 w 21600"/>
              <a:gd name="T5" fmla="*/ 28128626 h 21600"/>
              <a:gd name="T6" fmla="*/ 155850125 w 21600"/>
              <a:gd name="T7" fmla="*/ -11926756 h 21600"/>
              <a:gd name="T8" fmla="*/ 177303739 w 21600"/>
              <a:gd name="T9" fmla="*/ 24639748 h 21600"/>
              <a:gd name="T10" fmla="*/ 126252123 w 21600"/>
              <a:gd name="T11" fmla="*/ 4000627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902" y="3199"/>
                </a:moveTo>
                <a:cubicBezTo>
                  <a:pt x="12917" y="2797"/>
                  <a:pt x="11863" y="2591"/>
                  <a:pt x="10800" y="2591"/>
                </a:cubicBezTo>
                <a:cubicBezTo>
                  <a:pt x="6266" y="2591"/>
                  <a:pt x="2591" y="6266"/>
                  <a:pt x="2591" y="10800"/>
                </a:cubicBezTo>
                <a:cubicBezTo>
                  <a:pt x="2590" y="10824"/>
                  <a:pt x="2591" y="10849"/>
                  <a:pt x="2591" y="10874"/>
                </a:cubicBezTo>
                <a:lnTo>
                  <a:pt x="0" y="10898"/>
                </a:lnTo>
                <a:cubicBezTo>
                  <a:pt x="0" y="10865"/>
                  <a:pt x="0" y="10832"/>
                  <a:pt x="0" y="10800"/>
                </a:cubicBezTo>
                <a:cubicBezTo>
                  <a:pt x="0" y="4835"/>
                  <a:pt x="4835" y="0"/>
                  <a:pt x="10800" y="0"/>
                </a:cubicBezTo>
                <a:cubicBezTo>
                  <a:pt x="12199" y="-1"/>
                  <a:pt x="13586" y="272"/>
                  <a:pt x="14881" y="801"/>
                </a:cubicBezTo>
                <a:lnTo>
                  <a:pt x="15902" y="-1699"/>
                </a:lnTo>
                <a:lnTo>
                  <a:pt x="18091" y="3510"/>
                </a:lnTo>
                <a:lnTo>
                  <a:pt x="12882" y="5699"/>
                </a:lnTo>
                <a:lnTo>
                  <a:pt x="13902" y="3199"/>
                </a:lnTo>
                <a:close/>
              </a:path>
            </a:pathLst>
          </a:custGeom>
          <a:gradFill rotWithShape="1">
            <a:gsLst>
              <a:gs pos="0">
                <a:srgbClr val="FF0000">
                  <a:alpha val="70000"/>
                </a:srgbClr>
              </a:gs>
              <a:gs pos="100000">
                <a:srgbClr val="FF5050">
                  <a:alpha val="0"/>
                </a:srgbClr>
              </a:gs>
            </a:gsLst>
            <a:lin ang="2700000" scaled="1"/>
          </a:gradFill>
          <a:ln w="9525">
            <a:noFill/>
            <a:miter lim="800000"/>
            <a:headEnd/>
            <a:tailEnd/>
          </a:ln>
        </p:spPr>
        <p:txBody>
          <a:bodyPr wrap="none" anchor="ctr"/>
          <a:lstStyle/>
          <a:p>
            <a:endParaRPr lang="zh-TW" altLang="en-US"/>
          </a:p>
        </p:txBody>
      </p:sp>
      <p:sp>
        <p:nvSpPr>
          <p:cNvPr id="19472" name="Text Box 35"/>
          <p:cNvSpPr txBox="1">
            <a:spLocks noChangeArrowheads="1"/>
          </p:cNvSpPr>
          <p:nvPr/>
        </p:nvSpPr>
        <p:spPr bwMode="auto">
          <a:xfrm>
            <a:off x="98425" y="5073650"/>
            <a:ext cx="1425575" cy="641350"/>
          </a:xfrm>
          <a:prstGeom prst="rect">
            <a:avLst/>
          </a:prstGeom>
          <a:noFill/>
          <a:ln w="12700" cap="sq">
            <a:noFill/>
            <a:miter lim="800000"/>
            <a:headEnd type="none" w="sm" len="sm"/>
            <a:tailEnd type="none" w="sm" len="sm"/>
          </a:ln>
        </p:spPr>
        <p:txBody>
          <a:bodyPr wrap="none">
            <a:spAutoFit/>
          </a:bodyPr>
          <a:lstStyle/>
          <a:p>
            <a:r>
              <a:rPr kumimoji="1" lang="en-US" altLang="zh-TW" b="1">
                <a:solidFill>
                  <a:srgbClr val="FF6600"/>
                </a:solidFill>
                <a:latin typeface="Verdana" pitchFamily="34" charset="0"/>
              </a:rPr>
              <a:t>DNA </a:t>
            </a:r>
          </a:p>
          <a:p>
            <a:r>
              <a:rPr kumimoji="1" lang="en-US" altLang="zh-TW" b="1">
                <a:solidFill>
                  <a:srgbClr val="FF6600"/>
                </a:solidFill>
                <a:latin typeface="Verdana" pitchFamily="34" charset="0"/>
              </a:rPr>
              <a:t>Sequence</a:t>
            </a:r>
          </a:p>
        </p:txBody>
      </p:sp>
      <p:grpSp>
        <p:nvGrpSpPr>
          <p:cNvPr id="3" name="Group 42"/>
          <p:cNvGrpSpPr>
            <a:grpSpLocks/>
          </p:cNvGrpSpPr>
          <p:nvPr/>
        </p:nvGrpSpPr>
        <p:grpSpPr bwMode="auto">
          <a:xfrm>
            <a:off x="914400" y="3429000"/>
            <a:ext cx="2057400" cy="1219200"/>
            <a:chOff x="1344" y="2736"/>
            <a:chExt cx="1296" cy="768"/>
          </a:xfrm>
        </p:grpSpPr>
        <p:sp>
          <p:nvSpPr>
            <p:cNvPr id="19485" name="Oval 36"/>
            <p:cNvSpPr>
              <a:spLocks noChangeArrowheads="1"/>
            </p:cNvSpPr>
            <p:nvPr/>
          </p:nvSpPr>
          <p:spPr bwMode="auto">
            <a:xfrm>
              <a:off x="1392" y="2736"/>
              <a:ext cx="1200" cy="768"/>
            </a:xfrm>
            <a:prstGeom prst="ellipse">
              <a:avLst/>
            </a:prstGeom>
            <a:solidFill>
              <a:srgbClr val="FF5050">
                <a:alpha val="79999"/>
              </a:srgbClr>
            </a:solidFill>
            <a:ln w="9525">
              <a:noFill/>
              <a:round/>
              <a:headEnd/>
              <a:tailEnd/>
            </a:ln>
          </p:spPr>
          <p:txBody>
            <a:bodyPr wrap="none" anchor="ctr"/>
            <a:lstStyle/>
            <a:p>
              <a:endParaRPr lang="zh-TW" altLang="en-US"/>
            </a:p>
          </p:txBody>
        </p:sp>
        <p:sp>
          <p:nvSpPr>
            <p:cNvPr id="19486" name="Text Box 37"/>
            <p:cNvSpPr txBox="1">
              <a:spLocks noChangeArrowheads="1"/>
            </p:cNvSpPr>
            <p:nvPr/>
          </p:nvSpPr>
          <p:spPr bwMode="auto">
            <a:xfrm>
              <a:off x="1344" y="2888"/>
              <a:ext cx="1296" cy="520"/>
            </a:xfrm>
            <a:prstGeom prst="rect">
              <a:avLst/>
            </a:prstGeom>
            <a:noFill/>
            <a:ln w="12700" cap="sq">
              <a:noFill/>
              <a:miter lim="800000"/>
              <a:headEnd type="none" w="sm" len="sm"/>
              <a:tailEnd type="none" w="sm" len="sm"/>
            </a:ln>
          </p:spPr>
          <p:txBody>
            <a:bodyPr>
              <a:spAutoFit/>
            </a:bodyPr>
            <a:lstStyle/>
            <a:p>
              <a:pPr algn="ctr"/>
              <a:r>
                <a:rPr kumimoji="1" lang="en-US" altLang="zh-TW" sz="1600" b="1">
                  <a:solidFill>
                    <a:schemeClr val="bg1"/>
                  </a:solidFill>
                  <a:latin typeface="Verdana" pitchFamily="34" charset="0"/>
                </a:rPr>
                <a:t>Transcription Factor</a:t>
              </a:r>
            </a:p>
            <a:p>
              <a:pPr algn="ctr"/>
              <a:r>
                <a:rPr kumimoji="1" lang="en-US" altLang="zh-TW" sz="1600" b="1">
                  <a:solidFill>
                    <a:schemeClr val="bg1"/>
                  </a:solidFill>
                  <a:latin typeface="Verdana" pitchFamily="34" charset="0"/>
                </a:rPr>
                <a:t>(TF)</a:t>
              </a:r>
            </a:p>
          </p:txBody>
        </p:sp>
      </p:grpSp>
      <p:grpSp>
        <p:nvGrpSpPr>
          <p:cNvPr id="4" name="Group 40"/>
          <p:cNvGrpSpPr>
            <a:grpSpLocks/>
          </p:cNvGrpSpPr>
          <p:nvPr/>
        </p:nvGrpSpPr>
        <p:grpSpPr bwMode="auto">
          <a:xfrm>
            <a:off x="7467600" y="3200400"/>
            <a:ext cx="1371600" cy="838200"/>
            <a:chOff x="4704" y="2208"/>
            <a:chExt cx="864" cy="528"/>
          </a:xfrm>
        </p:grpSpPr>
        <p:sp>
          <p:nvSpPr>
            <p:cNvPr id="19483" name="Oval 38"/>
            <p:cNvSpPr>
              <a:spLocks noChangeArrowheads="1"/>
            </p:cNvSpPr>
            <p:nvPr/>
          </p:nvSpPr>
          <p:spPr bwMode="auto">
            <a:xfrm>
              <a:off x="4704" y="2208"/>
              <a:ext cx="864" cy="528"/>
            </a:xfrm>
            <a:prstGeom prst="ellipse">
              <a:avLst/>
            </a:prstGeom>
            <a:solidFill>
              <a:srgbClr val="FF5050">
                <a:alpha val="79999"/>
              </a:srgbClr>
            </a:solidFill>
            <a:ln w="9525">
              <a:noFill/>
              <a:round/>
              <a:headEnd/>
              <a:tailEnd/>
            </a:ln>
          </p:spPr>
          <p:txBody>
            <a:bodyPr wrap="none" anchor="ctr"/>
            <a:lstStyle/>
            <a:p>
              <a:endParaRPr lang="zh-TW" altLang="en-US"/>
            </a:p>
          </p:txBody>
        </p:sp>
        <p:sp>
          <p:nvSpPr>
            <p:cNvPr id="19484" name="Text Box 39"/>
            <p:cNvSpPr txBox="1">
              <a:spLocks noChangeArrowheads="1"/>
            </p:cNvSpPr>
            <p:nvPr/>
          </p:nvSpPr>
          <p:spPr bwMode="auto">
            <a:xfrm>
              <a:off x="4848" y="2380"/>
              <a:ext cx="720" cy="212"/>
            </a:xfrm>
            <a:prstGeom prst="rect">
              <a:avLst/>
            </a:prstGeom>
            <a:noFill/>
            <a:ln w="12700" cap="sq">
              <a:noFill/>
              <a:miter lim="800000"/>
              <a:headEnd type="none" w="sm" len="sm"/>
              <a:tailEnd type="none" w="sm" len="sm"/>
            </a:ln>
          </p:spPr>
          <p:txBody>
            <a:bodyPr>
              <a:spAutoFit/>
            </a:bodyPr>
            <a:lstStyle/>
            <a:p>
              <a:r>
                <a:rPr kumimoji="1" lang="en-US" altLang="zh-TW" sz="1600" b="1">
                  <a:solidFill>
                    <a:schemeClr val="bg1"/>
                  </a:solidFill>
                  <a:latin typeface="Verdana" pitchFamily="34" charset="0"/>
                </a:rPr>
                <a:t>Protein</a:t>
              </a:r>
            </a:p>
          </p:txBody>
        </p:sp>
      </p:grpSp>
      <p:pic>
        <p:nvPicPr>
          <p:cNvPr id="33819" name="Picture 27" descr="keyswi"/>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28800" y="4495800"/>
            <a:ext cx="881063" cy="1066800"/>
          </a:xfrm>
          <a:prstGeom prst="rect">
            <a:avLst/>
          </a:prstGeom>
          <a:noFill/>
          <a:ln w="9525">
            <a:noFill/>
            <a:miter lim="800000"/>
            <a:headEnd/>
            <a:tailEnd/>
          </a:ln>
        </p:spPr>
      </p:pic>
      <p:sp>
        <p:nvSpPr>
          <p:cNvPr id="33835" name="Text Box 43"/>
          <p:cNvSpPr txBox="1">
            <a:spLocks noChangeArrowheads="1"/>
          </p:cNvSpPr>
          <p:nvPr/>
        </p:nvSpPr>
        <p:spPr bwMode="auto">
          <a:xfrm>
            <a:off x="2590800" y="5257800"/>
            <a:ext cx="1073150" cy="641350"/>
          </a:xfrm>
          <a:prstGeom prst="rect">
            <a:avLst/>
          </a:prstGeom>
          <a:noFill/>
          <a:ln w="9525">
            <a:noFill/>
            <a:miter lim="800000"/>
            <a:headEnd/>
            <a:tailEnd/>
          </a:ln>
        </p:spPr>
        <p:txBody>
          <a:bodyPr wrap="none">
            <a:spAutoFit/>
          </a:bodyPr>
          <a:lstStyle/>
          <a:p>
            <a:pPr algn="ctr"/>
            <a:r>
              <a:rPr lang="en-US" altLang="zh-TW"/>
              <a:t>TATAAA</a:t>
            </a:r>
          </a:p>
          <a:p>
            <a:pPr algn="ctr"/>
            <a:r>
              <a:rPr lang="en-US" altLang="zh-TW" b="1">
                <a:solidFill>
                  <a:srgbClr val="FF6600"/>
                </a:solidFill>
              </a:rPr>
              <a:t>TFBS</a:t>
            </a:r>
          </a:p>
        </p:txBody>
      </p:sp>
      <p:sp>
        <p:nvSpPr>
          <p:cNvPr id="19477" name="Text Box 44"/>
          <p:cNvSpPr txBox="1">
            <a:spLocks noChangeArrowheads="1"/>
          </p:cNvSpPr>
          <p:nvPr/>
        </p:nvSpPr>
        <p:spPr bwMode="auto">
          <a:xfrm>
            <a:off x="4997450" y="5334000"/>
            <a:ext cx="2317750" cy="366713"/>
          </a:xfrm>
          <a:prstGeom prst="rect">
            <a:avLst/>
          </a:prstGeom>
          <a:noFill/>
          <a:ln w="9525">
            <a:noFill/>
            <a:miter lim="800000"/>
            <a:headEnd/>
            <a:tailEnd/>
          </a:ln>
        </p:spPr>
        <p:txBody>
          <a:bodyPr wrap="none">
            <a:spAutoFit/>
          </a:bodyPr>
          <a:lstStyle/>
          <a:p>
            <a:r>
              <a:rPr lang="en-US" altLang="zh-TW"/>
              <a:t>ATGCTGCAACTG…</a:t>
            </a:r>
          </a:p>
        </p:txBody>
      </p:sp>
      <p:sp>
        <p:nvSpPr>
          <p:cNvPr id="33837" name="Text Box 45"/>
          <p:cNvSpPr txBox="1">
            <a:spLocks noChangeArrowheads="1"/>
          </p:cNvSpPr>
          <p:nvPr/>
        </p:nvSpPr>
        <p:spPr bwMode="auto">
          <a:xfrm>
            <a:off x="3962400" y="5562600"/>
            <a:ext cx="1600200" cy="915988"/>
          </a:xfrm>
          <a:prstGeom prst="rect">
            <a:avLst/>
          </a:prstGeom>
          <a:noFill/>
          <a:ln w="9525">
            <a:noFill/>
            <a:miter lim="800000"/>
            <a:headEnd/>
            <a:tailEnd/>
          </a:ln>
        </p:spPr>
        <p:txBody>
          <a:bodyPr>
            <a:spAutoFit/>
          </a:bodyPr>
          <a:lstStyle/>
          <a:p>
            <a:r>
              <a:rPr lang="en-US" altLang="zh-TW">
                <a:solidFill>
                  <a:srgbClr val="800000"/>
                </a:solidFill>
              </a:rPr>
              <a:t>The binding domain (core) of TF </a:t>
            </a:r>
          </a:p>
        </p:txBody>
      </p:sp>
      <p:sp>
        <p:nvSpPr>
          <p:cNvPr id="33838" name="Line 46"/>
          <p:cNvSpPr>
            <a:spLocks noChangeShapeType="1"/>
          </p:cNvSpPr>
          <p:nvPr/>
        </p:nvSpPr>
        <p:spPr bwMode="auto">
          <a:xfrm flipH="1" flipV="1">
            <a:off x="3124200" y="5181600"/>
            <a:ext cx="990600" cy="685800"/>
          </a:xfrm>
          <a:prstGeom prst="line">
            <a:avLst/>
          </a:prstGeom>
          <a:noFill/>
          <a:ln w="38100">
            <a:solidFill>
              <a:srgbClr val="800000"/>
            </a:solidFill>
            <a:round/>
            <a:headEnd/>
            <a:tailEnd type="triangle" w="med" len="med"/>
          </a:ln>
        </p:spPr>
        <p:txBody>
          <a:bodyPr wrap="none" anchor="ctr"/>
          <a:lstStyle/>
          <a:p>
            <a:endParaRPr lang="zh-TW" altLang="en-US"/>
          </a:p>
        </p:txBody>
      </p:sp>
      <p:sp>
        <p:nvSpPr>
          <p:cNvPr id="18465" name="Rectangle 33"/>
          <p:cNvSpPr>
            <a:spLocks noChangeArrowheads="1"/>
          </p:cNvSpPr>
          <p:nvPr/>
        </p:nvSpPr>
        <p:spPr bwMode="auto">
          <a:xfrm>
            <a:off x="4144963" y="2143125"/>
            <a:ext cx="2393950" cy="366713"/>
          </a:xfrm>
          <a:prstGeom prst="rect">
            <a:avLst/>
          </a:prstGeom>
          <a:noFill/>
          <a:ln w="9525">
            <a:noFill/>
            <a:miter lim="800000"/>
            <a:headEnd/>
            <a:tailEnd/>
          </a:ln>
        </p:spPr>
        <p:txBody>
          <a:bodyPr wrap="none">
            <a:spAutoFit/>
          </a:bodyPr>
          <a:lstStyle/>
          <a:p>
            <a:r>
              <a:rPr kumimoji="1" lang="en-US" altLang="zh-TW">
                <a:solidFill>
                  <a:srgbClr val="663300"/>
                </a:solidFill>
              </a:rPr>
              <a:t>the protein as the </a:t>
            </a:r>
            <a:r>
              <a:rPr kumimoji="1" lang="en-US" altLang="zh-TW" b="1">
                <a:solidFill>
                  <a:srgbClr val="800000"/>
                </a:solidFill>
              </a:rPr>
              <a:t>key</a:t>
            </a:r>
            <a:endParaRPr kumimoji="1" lang="zh-TW" altLang="en-US" b="1">
              <a:solidFill>
                <a:srgbClr val="800000"/>
              </a:solidFill>
            </a:endParaRPr>
          </a:p>
        </p:txBody>
      </p:sp>
      <p:sp>
        <p:nvSpPr>
          <p:cNvPr id="18466" name="Rectangle 34"/>
          <p:cNvSpPr>
            <a:spLocks noChangeArrowheads="1"/>
          </p:cNvSpPr>
          <p:nvPr/>
        </p:nvSpPr>
        <p:spPr bwMode="auto">
          <a:xfrm>
            <a:off x="3962400" y="2524125"/>
            <a:ext cx="3892550" cy="366713"/>
          </a:xfrm>
          <a:prstGeom prst="rect">
            <a:avLst/>
          </a:prstGeom>
          <a:noFill/>
          <a:ln w="9525">
            <a:noFill/>
            <a:miter lim="800000"/>
            <a:headEnd/>
            <a:tailEnd/>
          </a:ln>
        </p:spPr>
        <p:txBody>
          <a:bodyPr wrap="none">
            <a:spAutoFit/>
          </a:bodyPr>
          <a:lstStyle/>
          <a:p>
            <a:r>
              <a:rPr kumimoji="1" lang="en-US" altLang="zh-TW">
                <a:solidFill>
                  <a:srgbClr val="663300"/>
                </a:solidFill>
              </a:rPr>
              <a:t>the DNA segment as the</a:t>
            </a:r>
            <a:r>
              <a:rPr kumimoji="1" lang="en-US" altLang="zh-TW">
                <a:solidFill>
                  <a:srgbClr val="800000"/>
                </a:solidFill>
              </a:rPr>
              <a:t> </a:t>
            </a:r>
            <a:r>
              <a:rPr kumimoji="1" lang="en-US" altLang="zh-TW" b="1">
                <a:solidFill>
                  <a:srgbClr val="990000"/>
                </a:solidFill>
              </a:rPr>
              <a:t>key switch</a:t>
            </a:r>
            <a:endParaRPr kumimoji="1" lang="zh-TW" altLang="en-US" b="1">
              <a:solidFill>
                <a:srgbClr val="990000"/>
              </a:solidFill>
            </a:endParaRPr>
          </a:p>
        </p:txBody>
      </p:sp>
      <p:sp>
        <p:nvSpPr>
          <p:cNvPr id="18467" name="Rectangle 35"/>
          <p:cNvSpPr>
            <a:spLocks noChangeArrowheads="1"/>
          </p:cNvSpPr>
          <p:nvPr/>
        </p:nvSpPr>
        <p:spPr bwMode="auto">
          <a:xfrm>
            <a:off x="5607050" y="2895600"/>
            <a:ext cx="2241550" cy="366713"/>
          </a:xfrm>
          <a:prstGeom prst="rect">
            <a:avLst/>
          </a:prstGeom>
          <a:noFill/>
          <a:ln w="9525">
            <a:noFill/>
            <a:miter lim="800000"/>
            <a:headEnd/>
            <a:tailEnd/>
          </a:ln>
        </p:spPr>
        <p:txBody>
          <a:bodyPr wrap="none">
            <a:spAutoFit/>
          </a:bodyPr>
          <a:lstStyle/>
          <a:p>
            <a:r>
              <a:rPr kumimoji="1" lang="en-US" altLang="zh-TW">
                <a:solidFill>
                  <a:srgbClr val="663300"/>
                </a:solidFill>
              </a:rPr>
              <a:t>the</a:t>
            </a:r>
            <a:r>
              <a:rPr kumimoji="1" lang="en-US" altLang="zh-TW">
                <a:solidFill>
                  <a:srgbClr val="800000"/>
                </a:solidFill>
              </a:rPr>
              <a:t> </a:t>
            </a:r>
            <a:r>
              <a:rPr kumimoji="1" lang="en-US" altLang="zh-TW" b="1">
                <a:solidFill>
                  <a:srgbClr val="990000"/>
                </a:solidFill>
              </a:rPr>
              <a:t>production rate</a:t>
            </a:r>
            <a:endParaRPr kumimoji="1" lang="zh-TW" altLang="en-US" b="1">
              <a:solidFill>
                <a:srgbClr val="990000"/>
              </a:solidFill>
            </a:endParaRPr>
          </a:p>
        </p:txBody>
      </p:sp>
      <p:sp>
        <p:nvSpPr>
          <p:cNvPr id="19495" name="Text Box 39"/>
          <p:cNvSpPr txBox="1">
            <a:spLocks noChangeArrowheads="1"/>
          </p:cNvSpPr>
          <p:nvPr/>
        </p:nvSpPr>
        <p:spPr bwMode="auto">
          <a:xfrm>
            <a:off x="4724400" y="6172200"/>
            <a:ext cx="4070350" cy="366713"/>
          </a:xfrm>
          <a:prstGeom prst="rect">
            <a:avLst/>
          </a:prstGeom>
          <a:noFill/>
          <a:ln w="9525">
            <a:noFill/>
            <a:miter lim="800000"/>
            <a:headEnd/>
            <a:tailEnd/>
          </a:ln>
          <a:effectLst/>
        </p:spPr>
        <p:txBody>
          <a:bodyPr wrap="none">
            <a:spAutoFit/>
          </a:bodyPr>
          <a:lstStyle/>
          <a:p>
            <a:r>
              <a:rPr lang="en-US" altLang="zh-TW"/>
              <a:t>Detailed in II. protein-DNA interactions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2.77556E-17 -3.33333E-6 L 0.1375 0.08889 " pathEditMode="relative" rAng="0" ptsTypes="AA">
                                      <p:cBhvr>
                                        <p:cTn id="6" dur="2000" fill="hold"/>
                                        <p:tgtEl>
                                          <p:spTgt spid="3"/>
                                        </p:tgtEl>
                                        <p:attrNameLst>
                                          <p:attrName>ppt_x</p:attrName>
                                          <p:attrName>ppt_y</p:attrName>
                                        </p:attrNameLst>
                                      </p:cBhvr>
                                      <p:rCtr x="69" y="44"/>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826"/>
                                        </p:tgtEl>
                                        <p:attrNameLst>
                                          <p:attrName>style.visibility</p:attrName>
                                        </p:attrNameLst>
                                      </p:cBhvr>
                                      <p:to>
                                        <p:strVal val="visible"/>
                                      </p:to>
                                    </p:set>
                                    <p:animEffect transition="in" filter="dissolve">
                                      <p:cBhvr>
                                        <p:cTn id="11" dur="500"/>
                                        <p:tgtEl>
                                          <p:spTgt spid="338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33824"/>
                                        </p:tgtEl>
                                        <p:attrNameLst>
                                          <p:attrName>style.visibility</p:attrName>
                                        </p:attrNameLst>
                                      </p:cBhvr>
                                      <p:to>
                                        <p:strVal val="visible"/>
                                      </p:to>
                                    </p:set>
                                    <p:animEffect transition="in" filter="dissolve">
                                      <p:cBhvr>
                                        <p:cTn id="18" dur="500"/>
                                        <p:tgtEl>
                                          <p:spTgt spid="33824"/>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380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3806"/>
                                        </p:tgtEl>
                                        <p:attrNameLst>
                                          <p:attrName>style.visibility</p:attrName>
                                        </p:attrNameLst>
                                      </p:cBhvr>
                                      <p:to>
                                        <p:strVal val="visible"/>
                                      </p:to>
                                    </p:se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3825"/>
                                        </p:tgtEl>
                                        <p:attrNameLst>
                                          <p:attrName>style.visibility</p:attrName>
                                        </p:attrNameLst>
                                      </p:cBhvr>
                                      <p:to>
                                        <p:strVal val="visible"/>
                                      </p:to>
                                    </p:set>
                                    <p:animEffect transition="in" filter="dissolve">
                                      <p:cBhvr>
                                        <p:cTn id="31" dur="500"/>
                                        <p:tgtEl>
                                          <p:spTgt spid="3382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3835"/>
                                        </p:tgtEl>
                                        <p:attrNameLst>
                                          <p:attrName>style.visibility</p:attrName>
                                        </p:attrNameLst>
                                      </p:cBhvr>
                                      <p:to>
                                        <p:strVal val="visible"/>
                                      </p:to>
                                    </p:set>
                                    <p:animEffect transition="in" filter="blinds(horizontal)">
                                      <p:cBhvr>
                                        <p:cTn id="34" dur="500"/>
                                        <p:tgtEl>
                                          <p:spTgt spid="3383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8465"/>
                                        </p:tgtEl>
                                        <p:attrNameLst>
                                          <p:attrName>style.visibility</p:attrName>
                                        </p:attrNameLst>
                                      </p:cBhvr>
                                      <p:to>
                                        <p:strVal val="visible"/>
                                      </p:to>
                                    </p:set>
                                    <p:animEffect transition="in" filter="blinds(horizontal)">
                                      <p:cBhvr>
                                        <p:cTn id="39" dur="500"/>
                                        <p:tgtEl>
                                          <p:spTgt spid="1846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8466"/>
                                        </p:tgtEl>
                                        <p:attrNameLst>
                                          <p:attrName>style.visibility</p:attrName>
                                        </p:attrNameLst>
                                      </p:cBhvr>
                                      <p:to>
                                        <p:strVal val="visible"/>
                                      </p:to>
                                    </p:set>
                                    <p:animEffect transition="in" filter="blinds(horizontal)">
                                      <p:cBhvr>
                                        <p:cTn id="42" dur="500"/>
                                        <p:tgtEl>
                                          <p:spTgt spid="1846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8467"/>
                                        </p:tgtEl>
                                        <p:attrNameLst>
                                          <p:attrName>style.visibility</p:attrName>
                                        </p:attrNameLst>
                                      </p:cBhvr>
                                      <p:to>
                                        <p:strVal val="visible"/>
                                      </p:to>
                                    </p:set>
                                    <p:animEffect transition="in" filter="blinds(horizontal)">
                                      <p:cBhvr>
                                        <p:cTn id="45" dur="500"/>
                                        <p:tgtEl>
                                          <p:spTgt spid="1846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3819"/>
                                        </p:tgtEl>
                                        <p:attrNameLst>
                                          <p:attrName>style.visibility</p:attrName>
                                        </p:attrNameLst>
                                      </p:cBhvr>
                                      <p:to>
                                        <p:strVal val="visible"/>
                                      </p:to>
                                    </p:set>
                                    <p:animEffect transition="in" filter="dissolve">
                                      <p:cBhvr>
                                        <p:cTn id="50" dur="500"/>
                                        <p:tgtEl>
                                          <p:spTgt spid="33819"/>
                                        </p:tgtEl>
                                      </p:cBhvr>
                                    </p:animEffect>
                                  </p:childTnLst>
                                </p:cTn>
                              </p:par>
                            </p:childTnLst>
                          </p:cTn>
                        </p:par>
                        <p:par>
                          <p:cTn id="51" fill="hold">
                            <p:stCondLst>
                              <p:cond delay="500"/>
                            </p:stCondLst>
                            <p:childTnLst>
                              <p:par>
                                <p:cTn id="52" presetID="26" presetClass="emph" presetSubtype="0" fill="hold" nodeType="afterEffect">
                                  <p:stCondLst>
                                    <p:cond delay="0"/>
                                  </p:stCondLst>
                                  <p:childTnLst>
                                    <p:animEffect transition="out" filter="fade">
                                      <p:cBhvr>
                                        <p:cTn id="53" dur="500" tmFilter="0, 0; .2, .5; .8, .5; 1, 0"/>
                                        <p:tgtEl>
                                          <p:spTgt spid="33819"/>
                                        </p:tgtEl>
                                      </p:cBhvr>
                                    </p:animEffect>
                                    <p:animScale>
                                      <p:cBhvr>
                                        <p:cTn id="54" dur="250" autoRev="1" fill="hold"/>
                                        <p:tgtEl>
                                          <p:spTgt spid="33819"/>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3820"/>
                                        </p:tgtEl>
                                        <p:attrNameLst>
                                          <p:attrName>style.visibility</p:attrName>
                                        </p:attrNameLst>
                                      </p:cBhvr>
                                      <p:to>
                                        <p:strVal val="visible"/>
                                      </p:to>
                                    </p:set>
                                    <p:animEffect transition="in" filter="dissolve">
                                      <p:cBhvr>
                                        <p:cTn id="59" dur="500"/>
                                        <p:tgtEl>
                                          <p:spTgt spid="33820"/>
                                        </p:tgtEl>
                                      </p:cBhvr>
                                    </p:animEffect>
                                  </p:childTnLst>
                                </p:cTn>
                              </p:par>
                            </p:childTnLst>
                          </p:cTn>
                        </p:par>
                        <p:par>
                          <p:cTn id="60" fill="hold">
                            <p:stCondLst>
                              <p:cond delay="500"/>
                            </p:stCondLst>
                            <p:childTnLst>
                              <p:par>
                                <p:cTn id="61" presetID="26" presetClass="emph" presetSubtype="0" fill="hold" nodeType="afterEffect">
                                  <p:stCondLst>
                                    <p:cond delay="0"/>
                                  </p:stCondLst>
                                  <p:childTnLst>
                                    <p:animEffect transition="out" filter="fade">
                                      <p:cBhvr>
                                        <p:cTn id="62" dur="500" tmFilter="0, 0; .2, .5; .8, .5; 1, 0"/>
                                        <p:tgtEl>
                                          <p:spTgt spid="33820"/>
                                        </p:tgtEl>
                                      </p:cBhvr>
                                    </p:animEffect>
                                    <p:animScale>
                                      <p:cBhvr>
                                        <p:cTn id="63" dur="250" autoRev="1" fill="hold"/>
                                        <p:tgtEl>
                                          <p:spTgt spid="33820"/>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383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3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6" grpId="0" animBg="1"/>
      <p:bldP spid="33808" grpId="0"/>
      <p:bldP spid="33824" grpId="0"/>
      <p:bldP spid="33825" grpId="0" animBg="1"/>
      <p:bldP spid="33826" grpId="0" animBg="1"/>
      <p:bldP spid="33835" grpId="0"/>
      <p:bldP spid="33837" grpId="0"/>
      <p:bldP spid="33838" grpId="0" animBg="1"/>
      <p:bldP spid="18465" grpId="0"/>
      <p:bldP spid="18466" grpId="0"/>
      <p:bldP spid="184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12"/>
          </p:nvPr>
        </p:nvSpPr>
        <p:spPr>
          <a:ln/>
        </p:spPr>
        <p:txBody>
          <a:bodyPr/>
          <a:lstStyle/>
          <a:p>
            <a:pPr>
              <a:defRPr/>
            </a:pPr>
            <a:fld id="{6B87A372-9C87-4944-8811-8A68FD82BF56}" type="slidenum">
              <a:rPr lang="en-US" altLang="zh-TW"/>
              <a:pPr>
                <a:defRPr/>
              </a:pPr>
              <a:t>12</a:t>
            </a:fld>
            <a:endParaRPr lang="en-US" altLang="zh-TW"/>
          </a:p>
        </p:txBody>
      </p:sp>
      <p:sp>
        <p:nvSpPr>
          <p:cNvPr id="7"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10267862-2E6C-473B-A3B1-6526C9E85FBD}" type="slidenum">
              <a:rPr lang="en-US" altLang="zh-TW" sz="1200">
                <a:latin typeface="+mj-lt"/>
              </a:rPr>
              <a:pPr algn="r">
                <a:defRPr/>
              </a:pPr>
              <a:t>12</a:t>
            </a:fld>
            <a:endParaRPr lang="en-US" altLang="zh-TW" sz="1200">
              <a:latin typeface="+mj-lt"/>
            </a:endParaRPr>
          </a:p>
        </p:txBody>
      </p:sp>
      <p:sp>
        <p:nvSpPr>
          <p:cNvPr id="46083" name="Rectangle 2"/>
          <p:cNvSpPr>
            <a:spLocks noGrp="1" noChangeArrowheads="1"/>
          </p:cNvSpPr>
          <p:nvPr>
            <p:ph type="title"/>
          </p:nvPr>
        </p:nvSpPr>
        <p:spPr/>
        <p:txBody>
          <a:bodyPr/>
          <a:lstStyle/>
          <a:p>
            <a:pPr eaLnBrk="1" hangingPunct="1"/>
            <a:r>
              <a:rPr lang="en-US" altLang="zh-TW" smtClean="0"/>
              <a:t>II. Protein-DNA Interactions</a:t>
            </a:r>
          </a:p>
        </p:txBody>
      </p:sp>
      <p:sp>
        <p:nvSpPr>
          <p:cNvPr id="46084" name="Rectangle 3"/>
          <p:cNvSpPr>
            <a:spLocks noGrp="1" noChangeArrowheads="1"/>
          </p:cNvSpPr>
          <p:nvPr>
            <p:ph type="body" idx="1"/>
          </p:nvPr>
        </p:nvSpPr>
        <p:spPr/>
        <p:txBody>
          <a:bodyPr/>
          <a:lstStyle/>
          <a:p>
            <a:pPr eaLnBrk="1" hangingPunct="1"/>
            <a:r>
              <a:rPr lang="en-US" altLang="zh-TW" smtClean="0"/>
              <a:t> Introduction</a:t>
            </a:r>
          </a:p>
          <a:p>
            <a:r>
              <a:rPr lang="en-US" altLang="zh-TW" smtClean="0"/>
              <a:t> Approximate TF-TFBS rule discovery</a:t>
            </a:r>
          </a:p>
          <a:p>
            <a:r>
              <a:rPr lang="en-US" altLang="zh-TW" smtClean="0"/>
              <a:t> Results and Analysis</a:t>
            </a:r>
          </a:p>
          <a:p>
            <a:r>
              <a:rPr lang="en-US" altLang="zh-TW" smtClean="0"/>
              <a:t> Discussion</a:t>
            </a:r>
            <a:endParaRPr lang="en-US" altLang="zh-TW" sz="3200" b="1" smtClean="0">
              <a:latin typeface="Garamond" pitchFamily="18" charset="0"/>
            </a:endParaRPr>
          </a:p>
          <a:p>
            <a:pPr eaLnBrk="1" hangingPunct="1"/>
            <a:endParaRPr lang="en-US" altLang="zh-TW" sz="3200" b="1" smtClean="0">
              <a:solidFill>
                <a:srgbClr val="CC3300"/>
              </a:solidFill>
              <a:latin typeface="Garamond" pitchFamily="18" charset="0"/>
            </a:endParaRPr>
          </a:p>
        </p:txBody>
      </p:sp>
      <p:sp>
        <p:nvSpPr>
          <p:cNvPr id="46085" name="Rectangle 4"/>
          <p:cNvSpPr>
            <a:spLocks noChangeArrowheads="1"/>
          </p:cNvSpPr>
          <p:nvPr/>
        </p:nvSpPr>
        <p:spPr bwMode="auto">
          <a:xfrm>
            <a:off x="990600" y="2286000"/>
            <a:ext cx="7623175" cy="1752600"/>
          </a:xfrm>
          <a:prstGeom prst="rect">
            <a:avLst/>
          </a:prstGeom>
          <a:noFill/>
          <a:ln w="9525">
            <a:noFill/>
            <a:miter lim="800000"/>
            <a:headEnd/>
            <a:tailEnd/>
          </a:ln>
        </p:spPr>
        <p:txBody>
          <a:bodyPr/>
          <a:lstStyle/>
          <a:p>
            <a:endParaRPr kumimoji="1" lang="zh-TW" altLang="zh-TW" sz="3200" b="1">
              <a:solidFill>
                <a:srgbClr val="CC3300"/>
              </a:solidFill>
              <a:latin typeface="Garamond" pitchFamily="18" charset="0"/>
            </a:endParaRPr>
          </a:p>
        </p:txBody>
      </p:sp>
      <p:sp>
        <p:nvSpPr>
          <p:cNvPr id="46086" name="Rectangle 5"/>
          <p:cNvSpPr>
            <a:spLocks noChangeArrowheads="1"/>
          </p:cNvSpPr>
          <p:nvPr/>
        </p:nvSpPr>
        <p:spPr bwMode="auto">
          <a:xfrm>
            <a:off x="381000" y="6172200"/>
            <a:ext cx="8534400" cy="396875"/>
          </a:xfrm>
          <a:prstGeom prst="rect">
            <a:avLst/>
          </a:prstGeom>
          <a:noFill/>
          <a:ln w="9525">
            <a:noFill/>
            <a:miter lim="800000"/>
            <a:headEnd/>
            <a:tailEnd/>
          </a:ln>
        </p:spPr>
        <p:txBody>
          <a:bodyPr>
            <a:spAutoFit/>
          </a:bodyPr>
          <a:lstStyle/>
          <a:p>
            <a:r>
              <a:rPr lang="en-US" altLang="zh-TW" sz="1000" i="1">
                <a:solidFill>
                  <a:srgbClr val="FF5050"/>
                </a:solidFill>
              </a:rPr>
              <a:t>Tak-Ming Chan</a:t>
            </a:r>
            <a:r>
              <a:rPr lang="en-US" altLang="zh-TW" sz="1000">
                <a:solidFill>
                  <a:srgbClr val="FF5050"/>
                </a:solidFill>
              </a:rPr>
              <a:t>, Ka-Chun Wong, Kin-Hong Lee, Man-Hon Wong, Chi-Kong Lau, Stephen Kwok-Wing Tsui, Kwong-Sak Leung, Discovering Approximate Associated Sequence Patterns for Protein-DNA Interactions. </a:t>
            </a:r>
            <a:r>
              <a:rPr lang="en-US" altLang="zh-TW" sz="1000" b="1" i="1">
                <a:solidFill>
                  <a:srgbClr val="FF5050"/>
                </a:solidFill>
              </a:rPr>
              <a:t>Bioinformatics</a:t>
            </a:r>
            <a:r>
              <a:rPr lang="en-US" altLang="zh-TW" sz="1000">
                <a:solidFill>
                  <a:srgbClr val="FF5050"/>
                </a:solidFill>
              </a:rPr>
              <a:t>, 2011, 27(4), pp. 471-478</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12"/>
          </p:nvPr>
        </p:nvSpPr>
        <p:spPr>
          <a:ln/>
        </p:spPr>
        <p:txBody>
          <a:bodyPr/>
          <a:lstStyle/>
          <a:p>
            <a:pPr>
              <a:defRPr/>
            </a:pPr>
            <a:fld id="{3FB427EA-0071-4072-B569-192EB1D87B9D}" type="slidenum">
              <a:rPr lang="en-US" altLang="zh-TW"/>
              <a:pPr>
                <a:defRPr/>
              </a:pPr>
              <a:t>13</a:t>
            </a:fld>
            <a:endParaRPr lang="en-US" altLang="zh-TW"/>
          </a:p>
        </p:txBody>
      </p:sp>
      <p:sp>
        <p:nvSpPr>
          <p:cNvPr id="5124" name="Rectangle 2"/>
          <p:cNvSpPr>
            <a:spLocks noGrp="1" noChangeArrowheads="1"/>
          </p:cNvSpPr>
          <p:nvPr>
            <p:ph type="title"/>
          </p:nvPr>
        </p:nvSpPr>
        <p:spPr/>
        <p:txBody>
          <a:bodyPr/>
          <a:lstStyle/>
          <a:p>
            <a:pPr eaLnBrk="1" hangingPunct="1"/>
            <a:r>
              <a:rPr lang="en-US" altLang="zh-TW" smtClean="0"/>
              <a:t>Introduction</a:t>
            </a:r>
          </a:p>
        </p:txBody>
      </p:sp>
      <p:sp>
        <p:nvSpPr>
          <p:cNvPr id="5125" name="Rectangle 3"/>
          <p:cNvSpPr>
            <a:spLocks noGrp="1" noChangeArrowheads="1"/>
          </p:cNvSpPr>
          <p:nvPr>
            <p:ph type="body" idx="1"/>
          </p:nvPr>
        </p:nvSpPr>
        <p:spPr/>
        <p:txBody>
          <a:bodyPr/>
          <a:lstStyle/>
          <a:p>
            <a:pPr eaLnBrk="1" hangingPunct="1">
              <a:lnSpc>
                <a:spcPct val="90000"/>
              </a:lnSpc>
            </a:pPr>
            <a:r>
              <a:rPr lang="en-US" altLang="zh-TW" sz="1800" dirty="0" smtClean="0"/>
              <a:t>We focus on TF-TFBS bindings which are primary protein-DNA interactions</a:t>
            </a:r>
          </a:p>
          <a:p>
            <a:pPr eaLnBrk="1" hangingPunct="1">
              <a:lnSpc>
                <a:spcPct val="90000"/>
              </a:lnSpc>
              <a:buFont typeface="Wingdings" pitchFamily="2" charset="2"/>
              <a:buNone/>
            </a:pPr>
            <a:r>
              <a:rPr lang="en-US" altLang="zh-TW" sz="1800" dirty="0" smtClean="0"/>
              <a:t> </a:t>
            </a:r>
          </a:p>
          <a:p>
            <a:pPr eaLnBrk="1" hangingPunct="1">
              <a:lnSpc>
                <a:spcPct val="90000"/>
              </a:lnSpc>
            </a:pPr>
            <a:r>
              <a:rPr lang="en-US" altLang="zh-TW" sz="1800" dirty="0" smtClean="0"/>
              <a:t>Discover TF-TFBS binding relationship to understand gene regulation</a:t>
            </a:r>
          </a:p>
          <a:p>
            <a:pPr lvl="1" eaLnBrk="1" hangingPunct="1">
              <a:lnSpc>
                <a:spcPct val="90000"/>
              </a:lnSpc>
            </a:pPr>
            <a:r>
              <a:rPr lang="en-US" altLang="zh-TW" sz="1800" dirty="0" smtClean="0"/>
              <a:t>Experimental data: 3D structures of TF-TFBS bindings are </a:t>
            </a:r>
            <a:r>
              <a:rPr lang="en-US" altLang="zh-TW" sz="1800" dirty="0" smtClean="0">
                <a:solidFill>
                  <a:srgbClr val="FF5050"/>
                </a:solidFill>
              </a:rPr>
              <a:t>limited and expensive (</a:t>
            </a:r>
            <a:r>
              <a:rPr lang="en-US" altLang="zh-TW" sz="1800" b="1" dirty="0" smtClean="0">
                <a:solidFill>
                  <a:srgbClr val="FF5050"/>
                </a:solidFill>
              </a:rPr>
              <a:t>Protein Data Bank PDB</a:t>
            </a:r>
            <a:r>
              <a:rPr lang="en-US" altLang="zh-TW" sz="1800" dirty="0" smtClean="0">
                <a:solidFill>
                  <a:srgbClr val="FF5050"/>
                </a:solidFill>
              </a:rPr>
              <a:t>)</a:t>
            </a:r>
            <a:r>
              <a:rPr lang="en-US" altLang="zh-TW" sz="1800" dirty="0" smtClean="0"/>
              <a:t>; TF-TFBS binding sequences are </a:t>
            </a:r>
            <a:r>
              <a:rPr lang="en-US" altLang="zh-TW" sz="1800" dirty="0" smtClean="0">
                <a:solidFill>
                  <a:srgbClr val="FF5050"/>
                </a:solidFill>
              </a:rPr>
              <a:t>widely available</a:t>
            </a:r>
            <a:r>
              <a:rPr lang="en-US" altLang="zh-TW" sz="1800" dirty="0" smtClean="0"/>
              <a:t> </a:t>
            </a:r>
            <a:r>
              <a:rPr lang="en-US" altLang="zh-TW" sz="1800" dirty="0" smtClean="0">
                <a:solidFill>
                  <a:srgbClr val="FF5050"/>
                </a:solidFill>
              </a:rPr>
              <a:t>(</a:t>
            </a:r>
            <a:r>
              <a:rPr lang="en-US" altLang="zh-TW" sz="1800" b="1" dirty="0" err="1" smtClean="0">
                <a:solidFill>
                  <a:srgbClr val="FF5050"/>
                </a:solidFill>
              </a:rPr>
              <a:t>Transfac</a:t>
            </a:r>
            <a:r>
              <a:rPr lang="en-US" altLang="zh-TW" sz="1800" b="1" dirty="0" smtClean="0">
                <a:solidFill>
                  <a:srgbClr val="FF5050"/>
                </a:solidFill>
              </a:rPr>
              <a:t> DB</a:t>
            </a:r>
            <a:r>
              <a:rPr lang="en-US" altLang="zh-TW" sz="1800" dirty="0" smtClean="0">
                <a:solidFill>
                  <a:srgbClr val="FF5050"/>
                </a:solidFill>
              </a:rPr>
              <a:t>)</a:t>
            </a:r>
          </a:p>
          <a:p>
            <a:pPr lvl="1" eaLnBrk="1" hangingPunct="1">
              <a:lnSpc>
                <a:spcPct val="90000"/>
              </a:lnSpc>
            </a:pPr>
            <a:r>
              <a:rPr lang="en-US" altLang="zh-TW" sz="1800" dirty="0" smtClean="0"/>
              <a:t>Further bioengineering or biomedical applications to manipulate or predict TFBS and/or TF (esp. cancer targets) given either side</a:t>
            </a:r>
          </a:p>
          <a:p>
            <a:pPr lvl="1" eaLnBrk="1" hangingPunct="1">
              <a:lnSpc>
                <a:spcPct val="90000"/>
              </a:lnSpc>
            </a:pPr>
            <a:endParaRPr lang="en-US" altLang="zh-TW" sz="1800" dirty="0" smtClean="0"/>
          </a:p>
          <a:p>
            <a:pPr eaLnBrk="1" hangingPunct="1">
              <a:lnSpc>
                <a:spcPct val="90000"/>
              </a:lnSpc>
            </a:pPr>
            <a:r>
              <a:rPr lang="en-US" altLang="zh-TW" sz="1800" dirty="0" smtClean="0"/>
              <a:t> Existing Methods</a:t>
            </a:r>
          </a:p>
          <a:p>
            <a:pPr lvl="1" eaLnBrk="1" hangingPunct="1">
              <a:lnSpc>
                <a:spcPct val="90000"/>
              </a:lnSpc>
            </a:pPr>
            <a:r>
              <a:rPr lang="en-US" altLang="zh-TW" sz="1800" dirty="0" smtClean="0">
                <a:solidFill>
                  <a:srgbClr val="FF6600"/>
                </a:solidFill>
              </a:rPr>
              <a:t>Motif discovery</a:t>
            </a:r>
            <a:r>
              <a:rPr lang="en-US" altLang="zh-TW" sz="1800" dirty="0" smtClean="0"/>
              <a:t>: either on protein (TF) </a:t>
            </a:r>
            <a:r>
              <a:rPr lang="en-US" altLang="zh-TW" sz="1800" u="sng" dirty="0" smtClean="0"/>
              <a:t>or</a:t>
            </a:r>
            <a:r>
              <a:rPr lang="en-US" altLang="zh-TW" sz="1800" dirty="0" smtClean="0"/>
              <a:t> DNA (TFBS) side. </a:t>
            </a:r>
            <a:r>
              <a:rPr lang="en-US" altLang="zh-TW" sz="1800" u="sng" dirty="0" smtClean="0"/>
              <a:t>No</a:t>
            </a:r>
            <a:r>
              <a:rPr lang="en-US" altLang="zh-TW" sz="1800" dirty="0" smtClean="0"/>
              <a:t> linkage for direct TF-TFBS relationship</a:t>
            </a:r>
          </a:p>
          <a:p>
            <a:pPr lvl="1" eaLnBrk="1" hangingPunct="1">
              <a:lnSpc>
                <a:spcPct val="90000"/>
              </a:lnSpc>
            </a:pPr>
            <a:r>
              <a:rPr lang="en-US" altLang="zh-TW" sz="1800" dirty="0" smtClean="0">
                <a:solidFill>
                  <a:srgbClr val="FF6600"/>
                </a:solidFill>
              </a:rPr>
              <a:t>One-one binding codes</a:t>
            </a:r>
            <a:r>
              <a:rPr lang="en-US" altLang="zh-TW" sz="1800" dirty="0" smtClean="0"/>
              <a:t>: </a:t>
            </a:r>
            <a:r>
              <a:rPr lang="en-US" altLang="zh-TW" sz="1800" dirty="0" smtClean="0">
                <a:solidFill>
                  <a:srgbClr val="800000"/>
                </a:solidFill>
              </a:rPr>
              <a:t>R</a:t>
            </a:r>
            <a:r>
              <a:rPr lang="en-US" altLang="zh-TW" sz="1800" dirty="0" smtClean="0"/>
              <a:t>-</a:t>
            </a:r>
            <a:r>
              <a:rPr lang="en-US" altLang="zh-TW" sz="1800" dirty="0" smtClean="0">
                <a:solidFill>
                  <a:srgbClr val="FF5050"/>
                </a:solidFill>
              </a:rPr>
              <a:t>A</a:t>
            </a:r>
            <a:r>
              <a:rPr lang="en-US" altLang="zh-TW" sz="1800" dirty="0" smtClean="0"/>
              <a:t>, </a:t>
            </a:r>
            <a:r>
              <a:rPr lang="en-US" altLang="zh-TW" sz="1800" dirty="0" smtClean="0">
                <a:solidFill>
                  <a:srgbClr val="800000"/>
                </a:solidFill>
              </a:rPr>
              <a:t>E</a:t>
            </a:r>
            <a:r>
              <a:rPr lang="en-US" altLang="zh-TW" sz="1800" dirty="0" smtClean="0"/>
              <a:t>-</a:t>
            </a:r>
            <a:r>
              <a:rPr lang="en-US" altLang="zh-TW" sz="1800" dirty="0" smtClean="0">
                <a:solidFill>
                  <a:srgbClr val="FF5050"/>
                </a:solidFill>
              </a:rPr>
              <a:t>C</a:t>
            </a:r>
            <a:r>
              <a:rPr lang="en-US" altLang="zh-TW" sz="1800" dirty="0" smtClean="0"/>
              <a:t>, </a:t>
            </a:r>
            <a:r>
              <a:rPr lang="en-US" altLang="zh-TW" sz="1800" dirty="0" smtClean="0">
                <a:solidFill>
                  <a:srgbClr val="800000"/>
                </a:solidFill>
              </a:rPr>
              <a:t>K</a:t>
            </a:r>
            <a:r>
              <a:rPr lang="en-US" altLang="zh-TW" sz="1800" dirty="0" smtClean="0"/>
              <a:t>-</a:t>
            </a:r>
            <a:r>
              <a:rPr lang="en-US" altLang="zh-TW" sz="1800" dirty="0" smtClean="0">
                <a:solidFill>
                  <a:srgbClr val="FF5050"/>
                </a:solidFill>
              </a:rPr>
              <a:t>G</a:t>
            </a:r>
            <a:r>
              <a:rPr lang="en-US" altLang="zh-TW" sz="1800" dirty="0" smtClean="0"/>
              <a:t>, </a:t>
            </a:r>
            <a:r>
              <a:rPr lang="en-US" altLang="zh-TW" sz="1800" dirty="0" smtClean="0">
                <a:solidFill>
                  <a:srgbClr val="800000"/>
                </a:solidFill>
              </a:rPr>
              <a:t>Y</a:t>
            </a:r>
            <a:r>
              <a:rPr lang="en-US" altLang="zh-TW" sz="1800" dirty="0" smtClean="0"/>
              <a:t>-</a:t>
            </a:r>
            <a:r>
              <a:rPr lang="en-US" altLang="zh-TW" sz="1800" dirty="0" smtClean="0">
                <a:solidFill>
                  <a:srgbClr val="FF5050"/>
                </a:solidFill>
              </a:rPr>
              <a:t>T</a:t>
            </a:r>
            <a:r>
              <a:rPr lang="en-US" altLang="zh-TW" sz="1800" dirty="0" smtClean="0"/>
              <a:t>? No universal codes!</a:t>
            </a:r>
          </a:p>
          <a:p>
            <a:pPr lvl="1" eaLnBrk="1" hangingPunct="1">
              <a:lnSpc>
                <a:spcPct val="90000"/>
              </a:lnSpc>
            </a:pPr>
            <a:r>
              <a:rPr lang="en-US" altLang="zh-TW" sz="1800" dirty="0" smtClean="0">
                <a:solidFill>
                  <a:srgbClr val="FF6600"/>
                </a:solidFill>
              </a:rPr>
              <a:t>Machine learning</a:t>
            </a:r>
            <a:r>
              <a:rPr lang="en-US" altLang="zh-TW" sz="1800" dirty="0" smtClean="0"/>
              <a:t>: training limitation (limited 3D data) and not trivial to interpret or apply</a:t>
            </a:r>
          </a:p>
        </p:txBody>
      </p:sp>
      <p:graphicFrame>
        <p:nvGraphicFramePr>
          <p:cNvPr id="5122" name="Object 7"/>
          <p:cNvGraphicFramePr>
            <a:graphicFrameLocks noChangeAspect="1"/>
          </p:cNvGraphicFramePr>
          <p:nvPr/>
        </p:nvGraphicFramePr>
        <p:xfrm>
          <a:off x="3581400" y="300038"/>
          <a:ext cx="5105400" cy="1255712"/>
        </p:xfrm>
        <a:graphic>
          <a:graphicData uri="http://schemas.openxmlformats.org/presentationml/2006/ole">
            <p:oleObj spid="_x0000_s5122" name="Visio" r:id="rId3" imgW="3024878" imgH="914114" progId="">
              <p:embed/>
            </p:oleObj>
          </a:graphicData>
        </a:graphic>
      </p:graphicFrame>
      <p:sp>
        <p:nvSpPr>
          <p:cNvPr id="5127" name="Text Box 7"/>
          <p:cNvSpPr txBox="1">
            <a:spLocks noChangeArrowheads="1"/>
          </p:cNvSpPr>
          <p:nvPr/>
        </p:nvSpPr>
        <p:spPr bwMode="auto">
          <a:xfrm>
            <a:off x="6623050" y="184150"/>
            <a:ext cx="2139950" cy="641350"/>
          </a:xfrm>
          <a:prstGeom prst="rect">
            <a:avLst/>
          </a:prstGeom>
          <a:noFill/>
          <a:ln w="9525">
            <a:noFill/>
            <a:miter lim="800000"/>
            <a:headEnd/>
            <a:tailEnd/>
          </a:ln>
          <a:effectLst/>
        </p:spPr>
        <p:txBody>
          <a:bodyPr>
            <a:spAutoFit/>
          </a:bodyPr>
          <a:lstStyle/>
          <a:p>
            <a:r>
              <a:rPr lang="en-US" altLang="zh-TW"/>
              <a:t>Sequences: widely available</a:t>
            </a:r>
          </a:p>
        </p:txBody>
      </p:sp>
      <p:sp>
        <p:nvSpPr>
          <p:cNvPr id="5128" name="Text Box 8"/>
          <p:cNvSpPr txBox="1">
            <a:spLocks noChangeArrowheads="1"/>
          </p:cNvSpPr>
          <p:nvPr/>
        </p:nvSpPr>
        <p:spPr bwMode="auto">
          <a:xfrm>
            <a:off x="3810000" y="152400"/>
            <a:ext cx="1905000" cy="641350"/>
          </a:xfrm>
          <a:prstGeom prst="rect">
            <a:avLst/>
          </a:prstGeom>
          <a:noFill/>
          <a:ln w="9525">
            <a:noFill/>
            <a:miter lim="800000"/>
            <a:headEnd/>
            <a:tailEnd/>
          </a:ln>
          <a:effectLst/>
        </p:spPr>
        <p:txBody>
          <a:bodyPr>
            <a:spAutoFit/>
          </a:bodyPr>
          <a:lstStyle/>
          <a:p>
            <a:r>
              <a:rPr lang="en-US" altLang="zh-TW"/>
              <a:t>3D: limited, expensive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p:cNvSpPr>
            <a:spLocks noGrp="1" noChangeArrowheads="1"/>
          </p:cNvSpPr>
          <p:nvPr>
            <p:ph type="sldNum" sz="quarter" idx="12"/>
          </p:nvPr>
        </p:nvSpPr>
        <p:spPr>
          <a:ln/>
        </p:spPr>
        <p:txBody>
          <a:bodyPr/>
          <a:lstStyle/>
          <a:p>
            <a:pPr>
              <a:defRPr/>
            </a:pPr>
            <a:fld id="{19C0D28B-0602-4903-9713-08709591431B}" type="slidenum">
              <a:rPr lang="en-US" altLang="zh-TW"/>
              <a:pPr>
                <a:defRPr/>
              </a:pPr>
              <a:t>14</a:t>
            </a:fld>
            <a:endParaRPr lang="en-US" altLang="zh-TW"/>
          </a:p>
        </p:txBody>
      </p:sp>
      <p:graphicFrame>
        <p:nvGraphicFramePr>
          <p:cNvPr id="14343" name="Object 7"/>
          <p:cNvGraphicFramePr>
            <a:graphicFrameLocks noChangeAspect="1"/>
          </p:cNvGraphicFramePr>
          <p:nvPr/>
        </p:nvGraphicFramePr>
        <p:xfrm>
          <a:off x="4495800" y="304800"/>
          <a:ext cx="2286000" cy="1068388"/>
        </p:xfrm>
        <a:graphic>
          <a:graphicData uri="http://schemas.openxmlformats.org/presentationml/2006/ole">
            <p:oleObj spid="_x0000_s20502" name="Visio" r:id="rId4" imgW="1453896" imgH="624840" progId="">
              <p:embed/>
            </p:oleObj>
          </a:graphicData>
        </a:graphic>
      </p:graphicFrame>
      <p:sp>
        <p:nvSpPr>
          <p:cNvPr id="20483" name="Rectangle 2"/>
          <p:cNvSpPr>
            <a:spLocks noGrp="1" noChangeArrowheads="1"/>
          </p:cNvSpPr>
          <p:nvPr>
            <p:ph type="title"/>
          </p:nvPr>
        </p:nvSpPr>
        <p:spPr/>
        <p:txBody>
          <a:bodyPr/>
          <a:lstStyle/>
          <a:p>
            <a:pPr eaLnBrk="1" hangingPunct="1"/>
            <a:r>
              <a:rPr lang="en-US" altLang="zh-TW" smtClean="0"/>
              <a:t>Conservation</a:t>
            </a:r>
          </a:p>
        </p:txBody>
      </p:sp>
      <p:sp>
        <p:nvSpPr>
          <p:cNvPr id="20484" name="Rectangle 3"/>
          <p:cNvSpPr>
            <a:spLocks noGrp="1" noChangeArrowheads="1"/>
          </p:cNvSpPr>
          <p:nvPr>
            <p:ph type="body" idx="1"/>
          </p:nvPr>
        </p:nvSpPr>
        <p:spPr/>
        <p:txBody>
          <a:bodyPr/>
          <a:lstStyle/>
          <a:p>
            <a:pPr eaLnBrk="1" hangingPunct="1"/>
            <a:r>
              <a:rPr lang="en-US" altLang="zh-TW" sz="2100" smtClean="0"/>
              <a:t> TFBSs, Genes </a:t>
            </a:r>
            <a:r>
              <a:rPr lang="en-US" altLang="zh-TW" sz="2100" smtClean="0">
                <a:sym typeface="Wingdings" pitchFamily="2" charset="2"/>
              </a:rPr>
              <a:t></a:t>
            </a:r>
            <a:r>
              <a:rPr lang="en-US" altLang="zh-TW" sz="2100" smtClean="0"/>
              <a:t> merely A,C,G,Ts; </a:t>
            </a:r>
          </a:p>
          <a:p>
            <a:pPr eaLnBrk="1" hangingPunct="1"/>
            <a:r>
              <a:rPr lang="en-US" altLang="zh-TW" sz="2100" smtClean="0"/>
              <a:t> The binding domains of TFs </a:t>
            </a:r>
            <a:r>
              <a:rPr lang="en-US" altLang="zh-TW" sz="2100" smtClean="0">
                <a:sym typeface="Wingdings" pitchFamily="2" charset="2"/>
              </a:rPr>
              <a:t></a:t>
            </a:r>
            <a:r>
              <a:rPr lang="en-US" altLang="zh-TW" sz="2100" smtClean="0"/>
              <a:t> merely amino acids (AAs)</a:t>
            </a:r>
          </a:p>
          <a:p>
            <a:pPr lvl="1" eaLnBrk="1" hangingPunct="1"/>
            <a:r>
              <a:rPr lang="en-US" altLang="zh-TW" sz="2000" smtClean="0"/>
              <a:t> What distinguish them from the others?</a:t>
            </a:r>
          </a:p>
          <a:p>
            <a:pPr lvl="1" eaLnBrk="1" hangingPunct="1"/>
            <a:r>
              <a:rPr lang="en-US" altLang="zh-TW" sz="2000" smtClean="0"/>
              <a:t> Functional sequences are less likely to change through evolution</a:t>
            </a:r>
          </a:p>
          <a:p>
            <a:pPr lvl="1" eaLnBrk="1" hangingPunct="1"/>
            <a:endParaRPr lang="en-US" altLang="zh-TW" sz="1900" smtClean="0"/>
          </a:p>
          <a:p>
            <a:pPr eaLnBrk="1" hangingPunct="1"/>
            <a:endParaRPr lang="en-US" altLang="zh-TW" sz="2100" smtClean="0"/>
          </a:p>
          <a:p>
            <a:pPr eaLnBrk="1" hangingPunct="1"/>
            <a:r>
              <a:rPr lang="en-US" altLang="zh-TW" sz="2100" smtClean="0"/>
              <a:t>Association rule mining</a:t>
            </a:r>
          </a:p>
          <a:p>
            <a:pPr lvl="1" eaLnBrk="1" hangingPunct="1"/>
            <a:r>
              <a:rPr lang="en-US" altLang="zh-TW" sz="1800" smtClean="0"/>
              <a:t>Exploit the overrepresented and conserved sequence patterns (motifs) from large-scale protein-DNA interactions (TF-TFBS bindings) sequence data</a:t>
            </a:r>
          </a:p>
          <a:p>
            <a:pPr lvl="1" eaLnBrk="1" hangingPunct="1"/>
            <a:r>
              <a:rPr lang="en-US" altLang="zh-TW" sz="1800" smtClean="0"/>
              <a:t>Biological mutations and experimental noises exist!—Approximate rules</a:t>
            </a:r>
          </a:p>
          <a:p>
            <a:pPr lvl="1" eaLnBrk="1" hangingPunct="1"/>
            <a:endParaRPr lang="en-US" altLang="zh-TW" sz="2000" smtClean="0"/>
          </a:p>
          <a:p>
            <a:pPr lvl="1" eaLnBrk="1" hangingPunct="1"/>
            <a:endParaRPr lang="en-US" altLang="zh-TW" sz="2000" smtClean="0"/>
          </a:p>
        </p:txBody>
      </p:sp>
      <p:sp>
        <p:nvSpPr>
          <p:cNvPr id="20490" name="Rectangle 10"/>
          <p:cNvSpPr>
            <a:spLocks noChangeArrowheads="1"/>
          </p:cNvSpPr>
          <p:nvPr/>
        </p:nvSpPr>
        <p:spPr bwMode="auto">
          <a:xfrm>
            <a:off x="5791200" y="2376488"/>
            <a:ext cx="1644650" cy="366712"/>
          </a:xfrm>
          <a:prstGeom prst="rect">
            <a:avLst/>
          </a:prstGeom>
          <a:noFill/>
          <a:ln w="9525">
            <a:noFill/>
            <a:miter lim="800000"/>
            <a:headEnd/>
            <a:tailEnd/>
          </a:ln>
          <a:effectLst/>
        </p:spPr>
        <p:txBody>
          <a:bodyPr wrap="none">
            <a:spAutoFit/>
          </a:bodyPr>
          <a:lstStyle/>
          <a:p>
            <a:r>
              <a:rPr kumimoji="1" lang="en-US" altLang="zh-TW" b="1">
                <a:solidFill>
                  <a:srgbClr val="FF0066"/>
                </a:solidFill>
              </a:rPr>
              <a:t>Conservation</a:t>
            </a:r>
            <a:endParaRPr kumimoji="1" lang="zh-TW" altLang="en-US" b="1">
              <a:solidFill>
                <a:srgbClr val="FF0066"/>
              </a:solidFill>
            </a:endParaRPr>
          </a:p>
        </p:txBody>
      </p:sp>
      <p:sp>
        <p:nvSpPr>
          <p:cNvPr id="20491" name="Rectangle 11"/>
          <p:cNvSpPr>
            <a:spLocks noChangeArrowheads="1"/>
          </p:cNvSpPr>
          <p:nvPr/>
        </p:nvSpPr>
        <p:spPr bwMode="auto">
          <a:xfrm>
            <a:off x="1219200" y="3200400"/>
            <a:ext cx="4370388" cy="366713"/>
          </a:xfrm>
          <a:prstGeom prst="rect">
            <a:avLst/>
          </a:prstGeom>
          <a:noFill/>
          <a:ln w="9525">
            <a:noFill/>
            <a:miter lim="800000"/>
            <a:headEnd/>
            <a:tailEnd/>
          </a:ln>
          <a:effectLst/>
        </p:spPr>
        <p:txBody>
          <a:bodyPr wrap="none">
            <a:spAutoFit/>
          </a:bodyPr>
          <a:lstStyle/>
          <a:p>
            <a:r>
              <a:rPr kumimoji="1" lang="en-US" altLang="zh-TW">
                <a:solidFill>
                  <a:srgbClr val="800000"/>
                </a:solidFill>
                <a:sym typeface="Wingdings" pitchFamily="2" charset="2"/>
              </a:rPr>
              <a:t> </a:t>
            </a:r>
            <a:r>
              <a:rPr kumimoji="1" lang="en-US" altLang="zh-TW">
                <a:solidFill>
                  <a:srgbClr val="FF0066"/>
                </a:solidFill>
                <a:sym typeface="Wingdings" pitchFamily="2" charset="2"/>
              </a:rPr>
              <a:t>similar </a:t>
            </a:r>
            <a:r>
              <a:rPr kumimoji="1" lang="en-US" altLang="zh-TW" b="1">
                <a:solidFill>
                  <a:srgbClr val="FF0066"/>
                </a:solidFill>
                <a:sym typeface="Wingdings" pitchFamily="2" charset="2"/>
              </a:rPr>
              <a:t>Patterns </a:t>
            </a:r>
            <a:r>
              <a:rPr kumimoji="1" lang="en-US" altLang="zh-TW">
                <a:solidFill>
                  <a:srgbClr val="FF0066"/>
                </a:solidFill>
                <a:sym typeface="Wingdings" pitchFamily="2" charset="2"/>
              </a:rPr>
              <a:t>across genes/species</a:t>
            </a:r>
            <a:endParaRPr kumimoji="1" lang="zh-TW" altLang="en-US">
              <a:solidFill>
                <a:srgbClr val="FF0066"/>
              </a:solidFill>
              <a:sym typeface="Wingdings" pitchFamily="2" charset="2"/>
            </a:endParaRPr>
          </a:p>
        </p:txBody>
      </p:sp>
      <p:sp>
        <p:nvSpPr>
          <p:cNvPr id="20492" name="Rectangle 12"/>
          <p:cNvSpPr>
            <a:spLocks noChangeArrowheads="1"/>
          </p:cNvSpPr>
          <p:nvPr/>
        </p:nvSpPr>
        <p:spPr bwMode="auto">
          <a:xfrm>
            <a:off x="5410200" y="3214688"/>
            <a:ext cx="1970088" cy="366712"/>
          </a:xfrm>
          <a:prstGeom prst="rect">
            <a:avLst/>
          </a:prstGeom>
          <a:noFill/>
          <a:ln w="9525">
            <a:noFill/>
            <a:miter lim="800000"/>
            <a:headEnd/>
            <a:tailEnd/>
          </a:ln>
          <a:effectLst/>
        </p:spPr>
        <p:txBody>
          <a:bodyPr wrap="none">
            <a:spAutoFit/>
          </a:bodyPr>
          <a:lstStyle/>
          <a:p>
            <a:r>
              <a:rPr kumimoji="1" lang="en-US" altLang="zh-TW">
                <a:solidFill>
                  <a:srgbClr val="800000"/>
                </a:solidFill>
                <a:sym typeface="Wingdings" pitchFamily="2" charset="2"/>
              </a:rPr>
              <a:t> Bioinformatics</a:t>
            </a:r>
            <a:r>
              <a:rPr kumimoji="1" lang="en-US" altLang="zh-TW">
                <a:solidFill>
                  <a:srgbClr val="800000"/>
                </a:solidFill>
              </a:rPr>
              <a:t>!</a:t>
            </a:r>
            <a:endParaRPr kumimoji="1" lang="zh-TW" altLang="en-US">
              <a:solidFill>
                <a:srgbClr val="800000"/>
              </a:solidFill>
            </a:endParaRPr>
          </a:p>
        </p:txBody>
      </p:sp>
      <p:graphicFrame>
        <p:nvGraphicFramePr>
          <p:cNvPr id="20493" name="Object 5"/>
          <p:cNvGraphicFramePr>
            <a:graphicFrameLocks noChangeAspect="1"/>
          </p:cNvGraphicFramePr>
          <p:nvPr/>
        </p:nvGraphicFramePr>
        <p:xfrm>
          <a:off x="6978650" y="228600"/>
          <a:ext cx="1403350" cy="1981200"/>
        </p:xfrm>
        <a:graphic>
          <a:graphicData uri="http://schemas.openxmlformats.org/presentationml/2006/ole">
            <p:oleObj spid="_x0000_s20493" name="Visio" r:id="rId5" imgW="1430655" imgH="1989582" progId="">
              <p:embed/>
            </p:oleObj>
          </a:graphicData>
        </a:graphic>
      </p:graphicFrame>
      <p:grpSp>
        <p:nvGrpSpPr>
          <p:cNvPr id="20503" name="Group 23"/>
          <p:cNvGrpSpPr>
            <a:grpSpLocks/>
          </p:cNvGrpSpPr>
          <p:nvPr/>
        </p:nvGrpSpPr>
        <p:grpSpPr bwMode="auto">
          <a:xfrm>
            <a:off x="7239000" y="304800"/>
            <a:ext cx="990600" cy="1600200"/>
            <a:chOff x="4560" y="192"/>
            <a:chExt cx="624" cy="1008"/>
          </a:xfrm>
        </p:grpSpPr>
        <p:sp>
          <p:nvSpPr>
            <p:cNvPr id="20494" name="Rectangle 14" descr="Light upward diagonal"/>
            <p:cNvSpPr>
              <a:spLocks noChangeArrowheads="1"/>
            </p:cNvSpPr>
            <p:nvPr/>
          </p:nvSpPr>
          <p:spPr bwMode="auto">
            <a:xfrm>
              <a:off x="4752" y="192"/>
              <a:ext cx="192" cy="48"/>
            </a:xfrm>
            <a:prstGeom prst="rect">
              <a:avLst/>
            </a:prstGeom>
            <a:pattFill prst="ltUpDiag">
              <a:fgClr>
                <a:srgbClr val="FF6600"/>
              </a:fgClr>
              <a:bgClr>
                <a:srgbClr val="FFFF66"/>
              </a:bgClr>
            </a:pattFill>
            <a:ln w="19050">
              <a:solidFill>
                <a:srgbClr val="FF6600"/>
              </a:solidFill>
              <a:miter lim="800000"/>
              <a:headEnd/>
              <a:tailEnd/>
            </a:ln>
            <a:effectLst/>
          </p:spPr>
          <p:txBody>
            <a:bodyPr wrap="none" anchor="ctr"/>
            <a:lstStyle/>
            <a:p>
              <a:endParaRPr lang="zh-TW" altLang="en-US"/>
            </a:p>
          </p:txBody>
        </p:sp>
        <p:sp>
          <p:nvSpPr>
            <p:cNvPr id="20495" name="Rectangle 15" descr="Light upward diagonal"/>
            <p:cNvSpPr>
              <a:spLocks noChangeArrowheads="1"/>
            </p:cNvSpPr>
            <p:nvPr/>
          </p:nvSpPr>
          <p:spPr bwMode="auto">
            <a:xfrm>
              <a:off x="4560" y="960"/>
              <a:ext cx="192" cy="48"/>
            </a:xfrm>
            <a:prstGeom prst="rect">
              <a:avLst/>
            </a:prstGeom>
            <a:pattFill prst="ltUpDiag">
              <a:fgClr>
                <a:srgbClr val="FF6600"/>
              </a:fgClr>
              <a:bgClr>
                <a:srgbClr val="FFFF66"/>
              </a:bgClr>
            </a:pattFill>
            <a:ln w="19050">
              <a:solidFill>
                <a:srgbClr val="FF6600"/>
              </a:solidFill>
              <a:miter lim="800000"/>
              <a:headEnd/>
              <a:tailEnd/>
            </a:ln>
            <a:effectLst/>
          </p:spPr>
          <p:txBody>
            <a:bodyPr wrap="none" anchor="ctr"/>
            <a:lstStyle/>
            <a:p>
              <a:endParaRPr lang="zh-TW" altLang="en-US"/>
            </a:p>
          </p:txBody>
        </p:sp>
        <p:sp>
          <p:nvSpPr>
            <p:cNvPr id="20496" name="Rectangle 16" descr="Light upward diagonal"/>
            <p:cNvSpPr>
              <a:spLocks noChangeArrowheads="1"/>
            </p:cNvSpPr>
            <p:nvPr/>
          </p:nvSpPr>
          <p:spPr bwMode="auto">
            <a:xfrm>
              <a:off x="4992" y="480"/>
              <a:ext cx="192" cy="48"/>
            </a:xfrm>
            <a:prstGeom prst="rect">
              <a:avLst/>
            </a:prstGeom>
            <a:pattFill prst="ltUpDiag">
              <a:fgClr>
                <a:srgbClr val="FF6600"/>
              </a:fgClr>
              <a:bgClr>
                <a:srgbClr val="FFFF66"/>
              </a:bgClr>
            </a:pattFill>
            <a:ln w="19050">
              <a:solidFill>
                <a:srgbClr val="FF6600"/>
              </a:solidFill>
              <a:miter lim="800000"/>
              <a:headEnd/>
              <a:tailEnd/>
            </a:ln>
            <a:effectLst/>
          </p:spPr>
          <p:txBody>
            <a:bodyPr wrap="none" anchor="ctr"/>
            <a:lstStyle/>
            <a:p>
              <a:endParaRPr lang="zh-TW" altLang="en-US"/>
            </a:p>
          </p:txBody>
        </p:sp>
        <p:sp>
          <p:nvSpPr>
            <p:cNvPr id="20497" name="Rectangle 17"/>
            <p:cNvSpPr>
              <a:spLocks noChangeArrowheads="1"/>
            </p:cNvSpPr>
            <p:nvPr/>
          </p:nvSpPr>
          <p:spPr bwMode="auto">
            <a:xfrm>
              <a:off x="4752" y="384"/>
              <a:ext cx="192" cy="48"/>
            </a:xfrm>
            <a:prstGeom prst="rect">
              <a:avLst/>
            </a:prstGeom>
            <a:solidFill>
              <a:srgbClr val="99CCFF"/>
            </a:solidFill>
            <a:ln w="19050">
              <a:solidFill>
                <a:srgbClr val="3366FF"/>
              </a:solidFill>
              <a:miter lim="800000"/>
              <a:headEnd/>
              <a:tailEnd/>
            </a:ln>
            <a:effectLst/>
          </p:spPr>
          <p:txBody>
            <a:bodyPr wrap="none" anchor="ctr"/>
            <a:lstStyle/>
            <a:p>
              <a:endParaRPr lang="zh-TW" altLang="en-US"/>
            </a:p>
          </p:txBody>
        </p:sp>
        <p:sp>
          <p:nvSpPr>
            <p:cNvPr id="20498" name="Rectangle 18"/>
            <p:cNvSpPr>
              <a:spLocks noChangeArrowheads="1"/>
            </p:cNvSpPr>
            <p:nvPr/>
          </p:nvSpPr>
          <p:spPr bwMode="auto">
            <a:xfrm>
              <a:off x="4992" y="672"/>
              <a:ext cx="192" cy="48"/>
            </a:xfrm>
            <a:prstGeom prst="rect">
              <a:avLst/>
            </a:prstGeom>
            <a:solidFill>
              <a:srgbClr val="99CCFF"/>
            </a:solidFill>
            <a:ln w="19050">
              <a:solidFill>
                <a:srgbClr val="3366FF"/>
              </a:solidFill>
              <a:miter lim="800000"/>
              <a:headEnd/>
              <a:tailEnd/>
            </a:ln>
            <a:effectLst/>
          </p:spPr>
          <p:txBody>
            <a:bodyPr wrap="none" anchor="ctr"/>
            <a:lstStyle/>
            <a:p>
              <a:endParaRPr lang="zh-TW" altLang="en-US"/>
            </a:p>
          </p:txBody>
        </p:sp>
        <p:sp>
          <p:nvSpPr>
            <p:cNvPr id="20499" name="Rectangle 19"/>
            <p:cNvSpPr>
              <a:spLocks noChangeArrowheads="1"/>
            </p:cNvSpPr>
            <p:nvPr/>
          </p:nvSpPr>
          <p:spPr bwMode="auto">
            <a:xfrm>
              <a:off x="4560" y="1152"/>
              <a:ext cx="192" cy="48"/>
            </a:xfrm>
            <a:prstGeom prst="rect">
              <a:avLst/>
            </a:prstGeom>
            <a:solidFill>
              <a:srgbClr val="99CCFF"/>
            </a:solidFill>
            <a:ln w="19050">
              <a:solidFill>
                <a:srgbClr val="3366FF"/>
              </a:solidFill>
              <a:miter lim="800000"/>
              <a:headEnd/>
              <a:tailEnd/>
            </a:ln>
            <a:effectLst/>
          </p:spPr>
          <p:txBody>
            <a:bodyPr wrap="none" anchor="ctr"/>
            <a:lstStyle/>
            <a:p>
              <a:endParaRPr lang="zh-TW" altLang="en-US"/>
            </a:p>
          </p:txBody>
        </p:sp>
      </p:grpSp>
      <p:sp>
        <p:nvSpPr>
          <p:cNvPr id="20500" name="Rectangle 20" descr="Light upward diagonal"/>
          <p:cNvSpPr>
            <a:spLocks noChangeArrowheads="1"/>
          </p:cNvSpPr>
          <p:nvPr/>
        </p:nvSpPr>
        <p:spPr bwMode="auto">
          <a:xfrm>
            <a:off x="4724400" y="914400"/>
            <a:ext cx="609600" cy="152400"/>
          </a:xfrm>
          <a:prstGeom prst="rect">
            <a:avLst/>
          </a:prstGeom>
          <a:pattFill prst="ltUpDiag">
            <a:fgClr>
              <a:srgbClr val="FF6600"/>
            </a:fgClr>
            <a:bgClr>
              <a:srgbClr val="FFFF66"/>
            </a:bgClr>
          </a:pattFill>
          <a:ln w="19050">
            <a:solidFill>
              <a:srgbClr val="FF6600"/>
            </a:solidFill>
            <a:miter lim="800000"/>
            <a:headEnd/>
            <a:tailEnd/>
          </a:ln>
          <a:effectLst/>
        </p:spPr>
        <p:txBody>
          <a:bodyPr wrap="none" anchor="ctr"/>
          <a:lstStyle/>
          <a:p>
            <a:endParaRPr lang="zh-TW" altLang="en-US"/>
          </a:p>
        </p:txBody>
      </p:sp>
      <p:sp>
        <p:nvSpPr>
          <p:cNvPr id="20501" name="Rectangle 21"/>
          <p:cNvSpPr>
            <a:spLocks noChangeArrowheads="1"/>
          </p:cNvSpPr>
          <p:nvPr/>
        </p:nvSpPr>
        <p:spPr bwMode="auto">
          <a:xfrm>
            <a:off x="5867400" y="914400"/>
            <a:ext cx="685800" cy="152400"/>
          </a:xfrm>
          <a:prstGeom prst="rect">
            <a:avLst/>
          </a:prstGeom>
          <a:solidFill>
            <a:srgbClr val="99CCFF"/>
          </a:solidFill>
          <a:ln w="19050">
            <a:solidFill>
              <a:srgbClr val="3366FF"/>
            </a:solid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90"/>
                                        </p:tgtEl>
                                        <p:attrNameLst>
                                          <p:attrName>style.visibility</p:attrName>
                                        </p:attrNameLst>
                                      </p:cBhvr>
                                      <p:to>
                                        <p:strVal val="visible"/>
                                      </p:to>
                                    </p:set>
                                    <p:animEffect transition="in" filter="blinds(horizontal)">
                                      <p:cBhvr>
                                        <p:cTn id="7" dur="500"/>
                                        <p:tgtEl>
                                          <p:spTgt spid="2049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484">
                                            <p:txEl>
                                              <p:pRg st="3" end="3"/>
                                            </p:txEl>
                                          </p:spTgt>
                                        </p:tgtEl>
                                        <p:attrNameLst>
                                          <p:attrName>style.visibility</p:attrName>
                                        </p:attrNameLst>
                                      </p:cBhvr>
                                      <p:to>
                                        <p:strVal val="visible"/>
                                      </p:to>
                                    </p:set>
                                    <p:animEffect transition="in" filter="blinds(horizontal)">
                                      <p:cBhvr>
                                        <p:cTn id="12" dur="500"/>
                                        <p:tgtEl>
                                          <p:spTgt spid="2048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491"/>
                                        </p:tgtEl>
                                        <p:attrNameLst>
                                          <p:attrName>style.visibility</p:attrName>
                                        </p:attrNameLst>
                                      </p:cBhvr>
                                      <p:to>
                                        <p:strVal val="visible"/>
                                      </p:to>
                                    </p:set>
                                    <p:animEffect transition="in" filter="blinds(horizontal)">
                                      <p:cBhvr>
                                        <p:cTn id="17" dur="500"/>
                                        <p:tgtEl>
                                          <p:spTgt spid="2049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92"/>
                                        </p:tgtEl>
                                        <p:attrNameLst>
                                          <p:attrName>style.visibility</p:attrName>
                                        </p:attrNameLst>
                                      </p:cBhvr>
                                      <p:to>
                                        <p:strVal val="visible"/>
                                      </p:to>
                                    </p:set>
                                    <p:animEffect transition="in" filter="blinds(horizontal)">
                                      <p:cBhvr>
                                        <p:cTn id="22" dur="500"/>
                                        <p:tgtEl>
                                          <p:spTgt spid="2049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0484">
                                            <p:txEl>
                                              <p:pRg st="7" end="7"/>
                                            </p:txEl>
                                          </p:spTgt>
                                        </p:tgtEl>
                                        <p:attrNameLst>
                                          <p:attrName>style.visibility</p:attrName>
                                        </p:attrNameLst>
                                      </p:cBhvr>
                                      <p:to>
                                        <p:strVal val="visible"/>
                                      </p:to>
                                    </p:set>
                                    <p:animEffect transition="in" filter="blinds(horizontal)">
                                      <p:cBhvr>
                                        <p:cTn id="27" dur="500"/>
                                        <p:tgtEl>
                                          <p:spTgt spid="2048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484">
                                            <p:txEl>
                                              <p:pRg st="8" end="8"/>
                                            </p:txEl>
                                          </p:spTgt>
                                        </p:tgtEl>
                                        <p:attrNameLst>
                                          <p:attrName>style.visibility</p:attrName>
                                        </p:attrNameLst>
                                      </p:cBhvr>
                                      <p:to>
                                        <p:strVal val="visible"/>
                                      </p:to>
                                    </p:set>
                                    <p:animEffect transition="in" filter="blinds(horizontal)">
                                      <p:cBhvr>
                                        <p:cTn id="32" dur="500"/>
                                        <p:tgtEl>
                                          <p:spTgt spid="2048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0503"/>
                                        </p:tgtEl>
                                        <p:attrNameLst>
                                          <p:attrName>style.visibility</p:attrName>
                                        </p:attrNameLst>
                                      </p:cBhvr>
                                      <p:to>
                                        <p:strVal val="visible"/>
                                      </p:to>
                                    </p:set>
                                    <p:animEffect transition="in" filter="dissolve">
                                      <p:cBhvr>
                                        <p:cTn id="37" dur="500"/>
                                        <p:tgtEl>
                                          <p:spTgt spid="2050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4343"/>
                                        </p:tgtEl>
                                        <p:attrNameLst>
                                          <p:attrName>style.visibility</p:attrName>
                                        </p:attrNameLst>
                                      </p:cBhvr>
                                      <p:to>
                                        <p:strVal val="visible"/>
                                      </p:to>
                                    </p:set>
                                    <p:animEffect transition="in" filter="dissolve">
                                      <p:cBhvr>
                                        <p:cTn id="42" dur="500"/>
                                        <p:tgtEl>
                                          <p:spTgt spid="1434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0500"/>
                                        </p:tgtEl>
                                        <p:attrNameLst>
                                          <p:attrName>style.visibility</p:attrName>
                                        </p:attrNameLst>
                                      </p:cBhvr>
                                      <p:to>
                                        <p:strVal val="visible"/>
                                      </p:to>
                                    </p:set>
                                    <p:animEffect transition="in" filter="blinds(horizontal)">
                                      <p:cBhvr>
                                        <p:cTn id="45" dur="500"/>
                                        <p:tgtEl>
                                          <p:spTgt spid="2050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0501"/>
                                        </p:tgtEl>
                                        <p:attrNameLst>
                                          <p:attrName>style.visibility</p:attrName>
                                        </p:attrNameLst>
                                      </p:cBhvr>
                                      <p:to>
                                        <p:strVal val="visible"/>
                                      </p:to>
                                    </p:set>
                                    <p:animEffect transition="in" filter="blinds(horizontal)">
                                      <p:cBhvr>
                                        <p:cTn id="48" dur="500"/>
                                        <p:tgtEl>
                                          <p:spTgt spid="20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0" grpId="0"/>
      <p:bldP spid="20491" grpId="0"/>
      <p:bldP spid="20492" grpId="0"/>
      <p:bldP spid="20500" grpId="0" animBg="1"/>
      <p:bldP spid="205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12"/>
          </p:nvPr>
        </p:nvSpPr>
        <p:spPr>
          <a:ln/>
        </p:spPr>
        <p:txBody>
          <a:bodyPr/>
          <a:lstStyle/>
          <a:p>
            <a:pPr>
              <a:defRPr/>
            </a:pPr>
            <a:fld id="{4F18633C-839E-4852-B47B-ADDCE46BDA60}" type="slidenum">
              <a:rPr lang="en-US" altLang="zh-TW"/>
              <a:pPr>
                <a:defRPr/>
              </a:pPr>
              <a:t>15</a:t>
            </a:fld>
            <a:endParaRPr lang="en-US" altLang="zh-TW"/>
          </a:p>
        </p:txBody>
      </p:sp>
      <p:sp>
        <p:nvSpPr>
          <p:cNvPr id="6148" name="Rectangle 2"/>
          <p:cNvSpPr>
            <a:spLocks noGrp="1" noChangeArrowheads="1"/>
          </p:cNvSpPr>
          <p:nvPr>
            <p:ph type="title"/>
          </p:nvPr>
        </p:nvSpPr>
        <p:spPr/>
        <p:txBody>
          <a:bodyPr/>
          <a:lstStyle/>
          <a:p>
            <a:pPr eaLnBrk="1" hangingPunct="1"/>
            <a:r>
              <a:rPr lang="en-US" altLang="zh-TW" smtClean="0"/>
              <a:t>Motivations</a:t>
            </a:r>
          </a:p>
        </p:txBody>
      </p:sp>
      <p:sp>
        <p:nvSpPr>
          <p:cNvPr id="6149" name="Rectangle 3"/>
          <p:cNvSpPr>
            <a:spLocks noGrp="1" noChangeArrowheads="1"/>
          </p:cNvSpPr>
          <p:nvPr>
            <p:ph type="body" idx="1"/>
          </p:nvPr>
        </p:nvSpPr>
        <p:spPr/>
        <p:txBody>
          <a:bodyPr/>
          <a:lstStyle/>
          <a:p>
            <a:pPr eaLnBrk="1" hangingPunct="1">
              <a:lnSpc>
                <a:spcPct val="80000"/>
              </a:lnSpc>
            </a:pPr>
            <a:r>
              <a:rPr lang="en-US" altLang="zh-TW" sz="1600" dirty="0" smtClean="0"/>
              <a:t> Problem Introduction</a:t>
            </a:r>
          </a:p>
          <a:p>
            <a:pPr lvl="1" eaLnBrk="1" hangingPunct="1">
              <a:lnSpc>
                <a:spcPct val="80000"/>
              </a:lnSpc>
            </a:pPr>
            <a:r>
              <a:rPr lang="en-US" altLang="zh-TW" sz="1800" dirty="0" smtClean="0"/>
              <a:t>Input: given a set of TF-TFBS binding sequences (</a:t>
            </a:r>
            <a:r>
              <a:rPr lang="en-US" altLang="zh-TW" sz="1200" dirty="0" smtClean="0">
                <a:solidFill>
                  <a:srgbClr val="CC3300"/>
                </a:solidFill>
              </a:rPr>
              <a:t>TF: hundreds of AAs; TFBS: tens of bps depending on experiment resolution</a:t>
            </a:r>
            <a:r>
              <a:rPr lang="en-US" altLang="zh-TW" sz="1800" dirty="0" smtClean="0"/>
              <a:t>), discover the associated patterns of width </a:t>
            </a:r>
            <a:r>
              <a:rPr lang="en-US" altLang="zh-TW" sz="1800" i="1" dirty="0" smtClean="0">
                <a:latin typeface="Times New Roman" pitchFamily="18" charset="0"/>
              </a:rPr>
              <a:t>w </a:t>
            </a:r>
            <a:r>
              <a:rPr lang="en-US" altLang="zh-TW" sz="1800" dirty="0" smtClean="0"/>
              <a:t>(</a:t>
            </a:r>
            <a:r>
              <a:rPr lang="en-US" altLang="zh-TW" sz="1200" dirty="0" smtClean="0">
                <a:solidFill>
                  <a:srgbClr val="CC3300"/>
                </a:solidFill>
              </a:rPr>
              <a:t>potential interaction cores within binding distance</a:t>
            </a:r>
            <a:r>
              <a:rPr lang="en-US" altLang="zh-TW" sz="1800" dirty="0" smtClean="0"/>
              <a:t>) </a:t>
            </a:r>
          </a:p>
          <a:p>
            <a:pPr lvl="1" eaLnBrk="1" hangingPunct="1">
              <a:lnSpc>
                <a:spcPct val="80000"/>
              </a:lnSpc>
            </a:pPr>
            <a:r>
              <a:rPr lang="en-US" altLang="zh-TW" sz="1800" b="1" dirty="0" smtClean="0">
                <a:solidFill>
                  <a:srgbClr val="800000"/>
                </a:solidFill>
              </a:rPr>
              <a:t>Associated TF-TFBS binding sequence patterns (TF-TFBS rules)</a:t>
            </a:r>
          </a:p>
          <a:p>
            <a:pPr lvl="2" eaLnBrk="1" hangingPunct="1">
              <a:lnSpc>
                <a:spcPct val="80000"/>
              </a:lnSpc>
              <a:buFont typeface="Wingdings" pitchFamily="2" charset="2"/>
              <a:buNone/>
            </a:pPr>
            <a:r>
              <a:rPr lang="en-US" altLang="zh-TW" sz="1600" b="1" dirty="0" smtClean="0">
                <a:solidFill>
                  <a:srgbClr val="CC3300"/>
                </a:solidFill>
              </a:rPr>
              <a:t> —given binding sequence data (</a:t>
            </a:r>
            <a:r>
              <a:rPr lang="en-US" altLang="zh-TW" sz="1600" b="1" dirty="0" err="1" smtClean="0">
                <a:solidFill>
                  <a:srgbClr val="CC3300"/>
                </a:solidFill>
              </a:rPr>
              <a:t>Transfac</a:t>
            </a:r>
            <a:r>
              <a:rPr lang="en-US" altLang="zh-TW" sz="1600" b="1" dirty="0" smtClean="0">
                <a:solidFill>
                  <a:srgbClr val="CC3300"/>
                </a:solidFill>
              </a:rPr>
              <a:t>) ONLY, </a:t>
            </a:r>
            <a:r>
              <a:rPr lang="en-US" altLang="zh-TW" sz="1600" dirty="0" smtClean="0">
                <a:solidFill>
                  <a:srgbClr val="800000"/>
                </a:solidFill>
              </a:rPr>
              <a:t>predict short TF-TFBS pairs verifiable</a:t>
            </a:r>
            <a:r>
              <a:rPr lang="en-US" altLang="zh-TW" sz="1600" b="1" dirty="0" smtClean="0">
                <a:solidFill>
                  <a:srgbClr val="CC3300"/>
                </a:solidFill>
              </a:rPr>
              <a:t> in real 3D structures of protein-DNA interactions (PDB)!</a:t>
            </a:r>
          </a:p>
          <a:p>
            <a:pPr lvl="1" eaLnBrk="1" hangingPunct="1">
              <a:lnSpc>
                <a:spcPct val="80000"/>
              </a:lnSpc>
            </a:pPr>
            <a:endParaRPr lang="en-US" altLang="zh-TW" sz="1800" b="1" dirty="0" smtClean="0">
              <a:solidFill>
                <a:srgbClr val="CC3300"/>
              </a:solidFill>
            </a:endParaRPr>
          </a:p>
          <a:p>
            <a:pPr eaLnBrk="1" hangingPunct="1">
              <a:lnSpc>
                <a:spcPct val="80000"/>
              </a:lnSpc>
            </a:pPr>
            <a:r>
              <a:rPr lang="en-US" altLang="zh-TW" sz="1600" dirty="0" smtClean="0"/>
              <a:t>Previous method: </a:t>
            </a:r>
            <a:r>
              <a:rPr lang="en-US" altLang="zh-TW" sz="1600" dirty="0" smtClean="0">
                <a:solidFill>
                  <a:srgbClr val="FF5050"/>
                </a:solidFill>
              </a:rPr>
              <a:t>exact</a:t>
            </a:r>
            <a:r>
              <a:rPr lang="en-US" altLang="zh-TW" sz="1600" dirty="0" smtClean="0"/>
              <a:t> Association Rule Mining based on </a:t>
            </a:r>
            <a:r>
              <a:rPr lang="en-US" altLang="zh-TW" sz="1600" dirty="0" smtClean="0">
                <a:solidFill>
                  <a:srgbClr val="FF0000"/>
                </a:solidFill>
              </a:rPr>
              <a:t>exact counts</a:t>
            </a:r>
            <a:r>
              <a:rPr lang="en-US" altLang="zh-TW" sz="1600" dirty="0" smtClean="0"/>
              <a:t> (supports) </a:t>
            </a:r>
          </a:p>
          <a:p>
            <a:pPr lvl="2" eaLnBrk="1" hangingPunct="1">
              <a:lnSpc>
                <a:spcPct val="80000"/>
              </a:lnSpc>
            </a:pPr>
            <a:r>
              <a:rPr lang="en-US" altLang="zh-TW" sz="1400" dirty="0" smtClean="0"/>
              <a:t>Prohibited for sequence variations common in reality</a:t>
            </a:r>
          </a:p>
          <a:p>
            <a:pPr lvl="2" eaLnBrk="1" hangingPunct="1">
              <a:lnSpc>
                <a:spcPct val="80000"/>
              </a:lnSpc>
            </a:pPr>
            <a:r>
              <a:rPr lang="en-US" altLang="zh-TW" sz="1400" dirty="0" smtClean="0"/>
              <a:t>Simple counts can happen by chance (no elaborate modeling)</a:t>
            </a:r>
          </a:p>
          <a:p>
            <a:pPr lvl="2" eaLnBrk="1" hangingPunct="1">
              <a:lnSpc>
                <a:spcPct val="80000"/>
              </a:lnSpc>
            </a:pPr>
            <a:endParaRPr lang="en-US" altLang="zh-TW" sz="1400" dirty="0" smtClean="0"/>
          </a:p>
          <a:p>
            <a:pPr eaLnBrk="1" hangingPunct="1">
              <a:lnSpc>
                <a:spcPct val="80000"/>
              </a:lnSpc>
            </a:pPr>
            <a:r>
              <a:rPr lang="en-US" altLang="zh-TW" sz="1600" dirty="0" smtClean="0">
                <a:solidFill>
                  <a:srgbClr val="FF0000"/>
                </a:solidFill>
              </a:rPr>
              <a:t>Motivations: Approximation is critical!</a:t>
            </a:r>
          </a:p>
          <a:p>
            <a:pPr lvl="1" eaLnBrk="1" hangingPunct="1">
              <a:lnSpc>
                <a:spcPct val="80000"/>
              </a:lnSpc>
            </a:pPr>
            <a:r>
              <a:rPr lang="en-US" altLang="zh-TW" sz="1800" dirty="0" smtClean="0"/>
              <a:t>Small errors should be allowed!</a:t>
            </a:r>
          </a:p>
          <a:p>
            <a:pPr lvl="1" eaLnBrk="1" hangingPunct="1">
              <a:lnSpc>
                <a:spcPct val="80000"/>
              </a:lnSpc>
            </a:pPr>
            <a:r>
              <a:rPr lang="en-US" altLang="zh-TW" sz="1800" dirty="0" smtClean="0"/>
              <a:t>Model “overrepresented” biologically (probabilistic model VS counts/supports)!</a:t>
            </a:r>
          </a:p>
        </p:txBody>
      </p:sp>
      <p:graphicFrame>
        <p:nvGraphicFramePr>
          <p:cNvPr id="14343" name="Object 7"/>
          <p:cNvGraphicFramePr>
            <a:graphicFrameLocks noChangeAspect="1"/>
          </p:cNvGraphicFramePr>
          <p:nvPr/>
        </p:nvGraphicFramePr>
        <p:xfrm>
          <a:off x="5486400" y="381000"/>
          <a:ext cx="2841625" cy="1328738"/>
        </p:xfrm>
        <a:graphic>
          <a:graphicData uri="http://schemas.openxmlformats.org/presentationml/2006/ole">
            <p:oleObj spid="_x0000_s6146" name="Visio" r:id="rId3" imgW="1453896" imgH="624840" progId="">
              <p:embed/>
            </p:oleObj>
          </a:graphicData>
        </a:graphic>
      </p:graphicFrame>
      <p:sp>
        <p:nvSpPr>
          <p:cNvPr id="6150" name="Rectangle 8"/>
          <p:cNvSpPr>
            <a:spLocks noChangeArrowheads="1"/>
          </p:cNvSpPr>
          <p:nvPr/>
        </p:nvSpPr>
        <p:spPr bwMode="auto">
          <a:xfrm>
            <a:off x="304800" y="6172200"/>
            <a:ext cx="8763000" cy="396875"/>
          </a:xfrm>
          <a:prstGeom prst="rect">
            <a:avLst/>
          </a:prstGeom>
          <a:noFill/>
          <a:ln w="9525">
            <a:noFill/>
            <a:miter lim="800000"/>
            <a:headEnd/>
            <a:tailEnd/>
          </a:ln>
        </p:spPr>
        <p:txBody>
          <a:bodyPr>
            <a:spAutoFit/>
          </a:bodyPr>
          <a:lstStyle/>
          <a:p>
            <a:r>
              <a:rPr lang="en-US" altLang="zh-TW" sz="1000">
                <a:solidFill>
                  <a:srgbClr val="FF5050"/>
                </a:solidFill>
              </a:rPr>
              <a:t>Kwong-Sak Leung, Ka-ChunWong, Tak-Ming Chan, Man-Hon Wong, Kin-Hong Lee, Chi-Kong Lau, Stephen Kwok-Wing Tsui, Discovering Protein-DNA Binding Sequence Patterns Using Association Rule Mining. </a:t>
            </a:r>
            <a:r>
              <a:rPr lang="en-US" altLang="zh-TW" sz="1000" b="1" i="1">
                <a:solidFill>
                  <a:srgbClr val="FF5050"/>
                </a:solidFill>
              </a:rPr>
              <a:t>Nucleic Acids Research. </a:t>
            </a:r>
            <a:r>
              <a:rPr lang="en-US" altLang="zh-TW" sz="1000">
                <a:solidFill>
                  <a:srgbClr val="FF5050"/>
                </a:solidFill>
              </a:rPr>
              <a:t>2010, 38(19), pp. 6324-6337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dissolve">
                                      <p:cBhvr>
                                        <p:cTn id="7"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7"/>
          <p:cNvSpPr>
            <a:spLocks noGrp="1" noChangeArrowheads="1"/>
          </p:cNvSpPr>
          <p:nvPr>
            <p:ph type="sldNum" sz="quarter" idx="12"/>
          </p:nvPr>
        </p:nvSpPr>
        <p:spPr>
          <a:ln/>
        </p:spPr>
        <p:txBody>
          <a:bodyPr/>
          <a:lstStyle/>
          <a:p>
            <a:pPr>
              <a:defRPr/>
            </a:pPr>
            <a:fld id="{69B301C4-E79B-4398-A07E-FD8143FBF77A}" type="slidenum">
              <a:rPr lang="en-US" altLang="zh-TW"/>
              <a:pPr>
                <a:defRPr/>
              </a:pPr>
              <a:t>16</a:t>
            </a:fld>
            <a:endParaRPr lang="en-US" altLang="zh-TW"/>
          </a:p>
        </p:txBody>
      </p:sp>
      <p:sp>
        <p:nvSpPr>
          <p:cNvPr id="7172" name="Title 1"/>
          <p:cNvSpPr>
            <a:spLocks noGrp="1"/>
          </p:cNvSpPr>
          <p:nvPr>
            <p:ph type="title"/>
          </p:nvPr>
        </p:nvSpPr>
        <p:spPr/>
        <p:txBody>
          <a:bodyPr/>
          <a:lstStyle/>
          <a:p>
            <a:pPr eaLnBrk="1" hangingPunct="1"/>
            <a:r>
              <a:rPr lang="en-US" altLang="zh-TW" smtClean="0"/>
              <a:t>Overall Methodology</a:t>
            </a:r>
            <a:endParaRPr lang="zh-TW" altLang="en-US" smtClean="0"/>
          </a:p>
        </p:txBody>
      </p:sp>
      <p:graphicFrame>
        <p:nvGraphicFramePr>
          <p:cNvPr id="7170" name="Object 6"/>
          <p:cNvGraphicFramePr>
            <a:graphicFrameLocks noChangeAspect="1"/>
          </p:cNvGraphicFramePr>
          <p:nvPr/>
        </p:nvGraphicFramePr>
        <p:xfrm>
          <a:off x="609600" y="1143000"/>
          <a:ext cx="3871913" cy="5029200"/>
        </p:xfrm>
        <a:graphic>
          <a:graphicData uri="http://schemas.openxmlformats.org/presentationml/2006/ole">
            <p:oleObj spid="_x0000_s7170" name="Visio" r:id="rId4" imgW="3356920" imgH="4376547" progId="">
              <p:embed/>
            </p:oleObj>
          </a:graphicData>
        </a:graphic>
      </p:graphicFrame>
      <p:sp>
        <p:nvSpPr>
          <p:cNvPr id="46088" name="Rectangle 8"/>
          <p:cNvSpPr>
            <a:spLocks noChangeArrowheads="1"/>
          </p:cNvSpPr>
          <p:nvPr/>
        </p:nvSpPr>
        <p:spPr bwMode="auto">
          <a:xfrm>
            <a:off x="4572000" y="1828800"/>
            <a:ext cx="4038600" cy="1314450"/>
          </a:xfrm>
          <a:prstGeom prst="rect">
            <a:avLst/>
          </a:prstGeom>
          <a:noFill/>
          <a:ln w="9525">
            <a:noFill/>
            <a:miter lim="800000"/>
            <a:headEnd/>
            <a:tailEnd/>
          </a:ln>
        </p:spPr>
        <p:txBody>
          <a:bodyPr>
            <a:spAutoFit/>
          </a:bodyPr>
          <a:lstStyle/>
          <a:p>
            <a:pPr lvl="2"/>
            <a:r>
              <a:rPr kumimoji="1" lang="en-US" altLang="zh-TW" sz="1600">
                <a:solidFill>
                  <a:srgbClr val="663300"/>
                </a:solidFill>
              </a:rPr>
              <a:t>Use the available TFBS motifs </a:t>
            </a:r>
            <a:r>
              <a:rPr kumimoji="1" lang="en-US" altLang="zh-TW" sz="1600" b="1" i="1">
                <a:solidFill>
                  <a:srgbClr val="FF0000"/>
                </a:solidFill>
                <a:latin typeface="Times New Roman" pitchFamily="18" charset="0"/>
              </a:rPr>
              <a:t>C</a:t>
            </a:r>
            <a:r>
              <a:rPr kumimoji="1" lang="en-US" altLang="zh-TW" sz="1600">
                <a:solidFill>
                  <a:srgbClr val="663300"/>
                </a:solidFill>
              </a:rPr>
              <a:t> from Transfac DB—already </a:t>
            </a:r>
            <a:r>
              <a:rPr kumimoji="1" lang="en-US" altLang="zh-TW" sz="1600">
                <a:solidFill>
                  <a:srgbClr val="FF0000"/>
                </a:solidFill>
              </a:rPr>
              <a:t>approximate</a:t>
            </a:r>
            <a:r>
              <a:rPr kumimoji="1" lang="en-US" altLang="zh-TW" sz="1600">
                <a:solidFill>
                  <a:srgbClr val="663300"/>
                </a:solidFill>
              </a:rPr>
              <a:t> with ambiguity code representation—TFBS side done!</a:t>
            </a:r>
          </a:p>
        </p:txBody>
      </p:sp>
      <p:sp>
        <p:nvSpPr>
          <p:cNvPr id="46090" name="Rectangle 10"/>
          <p:cNvSpPr>
            <a:spLocks noChangeArrowheads="1"/>
          </p:cNvSpPr>
          <p:nvPr/>
        </p:nvSpPr>
        <p:spPr bwMode="auto">
          <a:xfrm>
            <a:off x="4648200" y="3441700"/>
            <a:ext cx="3810000" cy="825500"/>
          </a:xfrm>
          <a:prstGeom prst="rect">
            <a:avLst/>
          </a:prstGeom>
          <a:noFill/>
          <a:ln w="9525">
            <a:noFill/>
            <a:miter lim="800000"/>
            <a:headEnd/>
            <a:tailEnd/>
          </a:ln>
        </p:spPr>
        <p:txBody>
          <a:bodyPr>
            <a:spAutoFit/>
          </a:bodyPr>
          <a:lstStyle/>
          <a:p>
            <a:pPr lvl="2"/>
            <a:r>
              <a:rPr kumimoji="1" lang="en-US" altLang="zh-TW" sz="1600">
                <a:solidFill>
                  <a:srgbClr val="663300"/>
                </a:solidFill>
              </a:rPr>
              <a:t>Group TF sequences with different motif </a:t>
            </a:r>
            <a:r>
              <a:rPr kumimoji="1" lang="en-US" altLang="zh-TW" sz="1600" b="1" i="1">
                <a:solidFill>
                  <a:srgbClr val="FF0000"/>
                </a:solidFill>
                <a:latin typeface="Times New Roman" pitchFamily="18" charset="0"/>
              </a:rPr>
              <a:t>C</a:t>
            </a:r>
            <a:r>
              <a:rPr kumimoji="1" lang="en-US" altLang="zh-TW" sz="1600">
                <a:solidFill>
                  <a:srgbClr val="663300"/>
                </a:solidFill>
              </a:rPr>
              <a:t> similarity thresholds </a:t>
            </a:r>
            <a:r>
              <a:rPr kumimoji="1" lang="en-US" altLang="zh-TW" sz="1600" b="1" i="1">
                <a:solidFill>
                  <a:srgbClr val="FF0000"/>
                </a:solidFill>
                <a:latin typeface="Times New Roman" pitchFamily="18" charset="0"/>
              </a:rPr>
              <a:t>TY</a:t>
            </a:r>
            <a:r>
              <a:rPr kumimoji="1" lang="en-US" altLang="zh-TW" sz="1600">
                <a:solidFill>
                  <a:srgbClr val="FF0000"/>
                </a:solidFill>
                <a:latin typeface="Times New Roman" pitchFamily="18" charset="0"/>
              </a:rPr>
              <a:t>=0.0, 0.1, 0.3</a:t>
            </a:r>
            <a:endParaRPr kumimoji="1" lang="zh-TW" altLang="en-US" sz="1600">
              <a:solidFill>
                <a:srgbClr val="FF0000"/>
              </a:solidFill>
              <a:latin typeface="Times New Roman" pitchFamily="18" charset="0"/>
            </a:endParaRPr>
          </a:p>
        </p:txBody>
      </p:sp>
      <p:sp>
        <p:nvSpPr>
          <p:cNvPr id="46091" name="Rectangle 11"/>
          <p:cNvSpPr>
            <a:spLocks noChangeArrowheads="1"/>
          </p:cNvSpPr>
          <p:nvPr/>
        </p:nvSpPr>
        <p:spPr bwMode="auto">
          <a:xfrm>
            <a:off x="4648200" y="4343400"/>
            <a:ext cx="3810000" cy="1069975"/>
          </a:xfrm>
          <a:prstGeom prst="rect">
            <a:avLst/>
          </a:prstGeom>
          <a:noFill/>
          <a:ln w="9525">
            <a:noFill/>
            <a:miter lim="800000"/>
            <a:headEnd/>
            <a:tailEnd/>
          </a:ln>
        </p:spPr>
        <p:txBody>
          <a:bodyPr>
            <a:spAutoFit/>
          </a:bodyPr>
          <a:lstStyle/>
          <a:p>
            <a:pPr lvl="2"/>
            <a:r>
              <a:rPr kumimoji="1" lang="en-US" altLang="zh-TW" sz="1600">
                <a:solidFill>
                  <a:srgbClr val="663300"/>
                </a:solidFill>
              </a:rPr>
              <a:t>Approximate TF Core Motif Discovery for </a:t>
            </a:r>
            <a:r>
              <a:rPr kumimoji="1" lang="en-US" altLang="zh-TW" sz="1600" b="1" i="1">
                <a:solidFill>
                  <a:srgbClr val="FF0000"/>
                </a:solidFill>
                <a:latin typeface="Times New Roman" pitchFamily="18" charset="0"/>
              </a:rPr>
              <a:t>T</a:t>
            </a:r>
            <a:r>
              <a:rPr kumimoji="1" lang="en-US" altLang="zh-TW" sz="1600">
                <a:solidFill>
                  <a:srgbClr val="663300"/>
                </a:solidFill>
              </a:rPr>
              <a:t> (instance set </a:t>
            </a:r>
            <a:r>
              <a:rPr kumimoji="1" lang="en-US" altLang="zh-TW" sz="1600" b="1">
                <a:solidFill>
                  <a:srgbClr val="FF0000"/>
                </a:solidFill>
                <a:latin typeface="Times New Roman" pitchFamily="18" charset="0"/>
              </a:rPr>
              <a:t>{</a:t>
            </a:r>
            <a:r>
              <a:rPr kumimoji="1" lang="en-US" altLang="zh-TW" sz="1600" b="1" i="1">
                <a:solidFill>
                  <a:srgbClr val="FF0000"/>
                </a:solidFill>
                <a:latin typeface="Times New Roman" pitchFamily="18" charset="0"/>
              </a:rPr>
              <a:t>t</a:t>
            </a:r>
            <a:r>
              <a:rPr kumimoji="1" lang="en-US" altLang="zh-TW" sz="1600" b="1" i="1" baseline="-25000">
                <a:solidFill>
                  <a:srgbClr val="FF0000"/>
                </a:solidFill>
                <a:latin typeface="Times New Roman" pitchFamily="18" charset="0"/>
              </a:rPr>
              <a:t>i,j</a:t>
            </a:r>
            <a:r>
              <a:rPr kumimoji="1" lang="en-US" altLang="zh-TW" sz="1600" b="1">
                <a:solidFill>
                  <a:srgbClr val="FF0000"/>
                </a:solidFill>
                <a:latin typeface="Times New Roman" pitchFamily="18" charset="0"/>
              </a:rPr>
              <a:t>}</a:t>
            </a:r>
            <a:r>
              <a:rPr kumimoji="1" lang="en-US" altLang="zh-TW" sz="1600">
                <a:solidFill>
                  <a:srgbClr val="663300"/>
                </a:solidFill>
              </a:rPr>
              <a:t>) give </a:t>
            </a:r>
            <a:r>
              <a:rPr kumimoji="1" lang="en-US" altLang="zh-TW" sz="1600" b="1" i="1">
                <a:solidFill>
                  <a:srgbClr val="FF0000"/>
                </a:solidFill>
                <a:latin typeface="Times New Roman" pitchFamily="18" charset="0"/>
              </a:rPr>
              <a:t>W</a:t>
            </a:r>
            <a:r>
              <a:rPr kumimoji="1" lang="en-US" altLang="zh-TW" sz="1600">
                <a:solidFill>
                  <a:srgbClr val="663300"/>
                </a:solidFill>
              </a:rPr>
              <a:t> and </a:t>
            </a:r>
            <a:r>
              <a:rPr kumimoji="1" lang="en-US" altLang="zh-TW" sz="1600" b="1" i="1">
                <a:solidFill>
                  <a:srgbClr val="FF0000"/>
                </a:solidFill>
                <a:latin typeface="Times New Roman" pitchFamily="18" charset="0"/>
              </a:rPr>
              <a:t>E</a:t>
            </a:r>
            <a:r>
              <a:rPr kumimoji="1" lang="en-US" altLang="zh-TW" sz="1600">
                <a:solidFill>
                  <a:srgbClr val="663300"/>
                </a:solidFill>
              </a:rPr>
              <a:t>—TF side done</a:t>
            </a:r>
            <a:endParaRPr kumimoji="1" lang="zh-TW" altLang="en-US" sz="1600">
              <a:solidFill>
                <a:srgbClr val="663300"/>
              </a:solidFill>
            </a:endParaRPr>
          </a:p>
        </p:txBody>
      </p:sp>
      <p:sp>
        <p:nvSpPr>
          <p:cNvPr id="20487" name="Rectangle 7"/>
          <p:cNvSpPr>
            <a:spLocks noChangeArrowheads="1"/>
          </p:cNvSpPr>
          <p:nvPr/>
        </p:nvSpPr>
        <p:spPr bwMode="auto">
          <a:xfrm>
            <a:off x="1905000" y="3657600"/>
            <a:ext cx="2057400" cy="304800"/>
          </a:xfrm>
          <a:prstGeom prst="rect">
            <a:avLst/>
          </a:prstGeom>
          <a:noFill/>
          <a:ln w="28575">
            <a:solidFill>
              <a:srgbClr val="FF6600"/>
            </a:solidFill>
            <a:miter lim="800000"/>
            <a:headEnd/>
            <a:tailEnd/>
          </a:ln>
        </p:spPr>
        <p:txBody>
          <a:bodyPr wrap="none" anchor="ctr"/>
          <a:lstStyle/>
          <a:p>
            <a:endParaRPr lang="zh-TW" altLang="en-US"/>
          </a:p>
        </p:txBody>
      </p:sp>
      <p:sp>
        <p:nvSpPr>
          <p:cNvPr id="7177" name="Rectangle 15"/>
          <p:cNvSpPr>
            <a:spLocks noChangeArrowheads="1"/>
          </p:cNvSpPr>
          <p:nvPr/>
        </p:nvSpPr>
        <p:spPr bwMode="auto">
          <a:xfrm>
            <a:off x="4578350" y="1295400"/>
            <a:ext cx="3575050" cy="366713"/>
          </a:xfrm>
          <a:prstGeom prst="rect">
            <a:avLst/>
          </a:prstGeom>
          <a:noFill/>
          <a:ln w="9525">
            <a:noFill/>
            <a:miter lim="800000"/>
            <a:headEnd/>
            <a:tailEnd/>
          </a:ln>
        </p:spPr>
        <p:txBody>
          <a:bodyPr wrap="none">
            <a:spAutoFit/>
          </a:bodyPr>
          <a:lstStyle/>
          <a:p>
            <a:pPr lvl="2"/>
            <a:r>
              <a:rPr kumimoji="1" lang="en-US" altLang="zh-TW">
                <a:solidFill>
                  <a:srgbClr val="663300"/>
                </a:solidFill>
              </a:rPr>
              <a:t>A progressive approach:</a:t>
            </a:r>
          </a:p>
        </p:txBody>
      </p:sp>
      <p:sp>
        <p:nvSpPr>
          <p:cNvPr id="2" name="Rectangle 7"/>
          <p:cNvSpPr>
            <a:spLocks noChangeArrowheads="1"/>
          </p:cNvSpPr>
          <p:nvPr/>
        </p:nvSpPr>
        <p:spPr bwMode="auto">
          <a:xfrm>
            <a:off x="533400" y="3962400"/>
            <a:ext cx="1905000" cy="914400"/>
          </a:xfrm>
          <a:prstGeom prst="rect">
            <a:avLst/>
          </a:prstGeom>
          <a:noFill/>
          <a:ln w="28575">
            <a:solidFill>
              <a:srgbClr val="FF6600"/>
            </a:solidFill>
            <a:miter lim="800000"/>
            <a:headEnd/>
            <a:tailEnd/>
          </a:ln>
        </p:spPr>
        <p:txBody>
          <a:bodyPr wrap="none" anchor="ctr"/>
          <a:lstStyle/>
          <a:p>
            <a:endParaRPr lang="zh-TW" altLang="en-US"/>
          </a:p>
        </p:txBody>
      </p:sp>
      <p:sp>
        <p:nvSpPr>
          <p:cNvPr id="3" name="Rectangle 7"/>
          <p:cNvSpPr>
            <a:spLocks noChangeArrowheads="1"/>
          </p:cNvSpPr>
          <p:nvPr/>
        </p:nvSpPr>
        <p:spPr bwMode="auto">
          <a:xfrm>
            <a:off x="2819400" y="3962400"/>
            <a:ext cx="1676400" cy="914400"/>
          </a:xfrm>
          <a:prstGeom prst="rect">
            <a:avLst/>
          </a:prstGeom>
          <a:noFill/>
          <a:ln w="28575">
            <a:solidFill>
              <a:srgbClr val="FF6600"/>
            </a:solidFill>
            <a:miter lim="800000"/>
            <a:headEnd/>
            <a:tailEnd/>
          </a:ln>
        </p:spPr>
        <p:txBody>
          <a:bodyPr wrap="none" anchor="ctr"/>
          <a:lstStyle/>
          <a:p>
            <a:endParaRPr lang="zh-TW" altLang="en-US"/>
          </a:p>
        </p:txBody>
      </p:sp>
      <p:sp>
        <p:nvSpPr>
          <p:cNvPr id="46098" name="Rectangle 18"/>
          <p:cNvSpPr>
            <a:spLocks noChangeArrowheads="1"/>
          </p:cNvSpPr>
          <p:nvPr/>
        </p:nvSpPr>
        <p:spPr bwMode="auto">
          <a:xfrm>
            <a:off x="4648200" y="5576888"/>
            <a:ext cx="3810000" cy="338137"/>
          </a:xfrm>
          <a:prstGeom prst="rect">
            <a:avLst/>
          </a:prstGeom>
          <a:noFill/>
          <a:ln w="9525">
            <a:noFill/>
            <a:miter lim="800000"/>
            <a:headEnd/>
            <a:tailEnd/>
          </a:ln>
        </p:spPr>
        <p:txBody>
          <a:bodyPr>
            <a:spAutoFit/>
          </a:bodyPr>
          <a:lstStyle/>
          <a:p>
            <a:pPr lvl="2"/>
            <a:r>
              <a:rPr kumimoji="1" lang="en-US" altLang="zh-TW" sz="1600">
                <a:solidFill>
                  <a:srgbClr val="663300"/>
                </a:solidFill>
              </a:rPr>
              <a:t>Associating </a:t>
            </a:r>
            <a:r>
              <a:rPr kumimoji="1" lang="en-US" altLang="zh-TW" sz="1600" b="1" i="1">
                <a:solidFill>
                  <a:srgbClr val="FF0000"/>
                </a:solidFill>
                <a:latin typeface="Times New Roman" pitchFamily="18" charset="0"/>
              </a:rPr>
              <a:t>T</a:t>
            </a:r>
            <a:r>
              <a:rPr kumimoji="1" lang="en-US" altLang="zh-TW" sz="1600">
                <a:solidFill>
                  <a:srgbClr val="663300"/>
                </a:solidFill>
              </a:rPr>
              <a:t> (</a:t>
            </a:r>
            <a:r>
              <a:rPr kumimoji="1" lang="en-US" altLang="zh-TW" sz="1600" b="1">
                <a:solidFill>
                  <a:srgbClr val="FF0000"/>
                </a:solidFill>
                <a:latin typeface="Times New Roman" pitchFamily="18" charset="0"/>
              </a:rPr>
              <a:t>{</a:t>
            </a:r>
            <a:r>
              <a:rPr kumimoji="1" lang="en-US" altLang="zh-TW" sz="1600" b="1" i="1">
                <a:solidFill>
                  <a:srgbClr val="FF0000"/>
                </a:solidFill>
                <a:latin typeface="Times New Roman" pitchFamily="18" charset="0"/>
              </a:rPr>
              <a:t>t</a:t>
            </a:r>
            <a:r>
              <a:rPr kumimoji="1" lang="en-US" altLang="zh-TW" sz="1600" b="1" i="1" baseline="-25000">
                <a:solidFill>
                  <a:srgbClr val="FF0000"/>
                </a:solidFill>
                <a:latin typeface="Times New Roman" pitchFamily="18" charset="0"/>
              </a:rPr>
              <a:t>i,j</a:t>
            </a:r>
            <a:r>
              <a:rPr kumimoji="1" lang="en-US" altLang="zh-TW" sz="1600" b="1">
                <a:solidFill>
                  <a:srgbClr val="FF0000"/>
                </a:solidFill>
                <a:latin typeface="Times New Roman" pitchFamily="18" charset="0"/>
              </a:rPr>
              <a:t>}</a:t>
            </a:r>
            <a:r>
              <a:rPr kumimoji="1" lang="en-US" altLang="zh-TW" sz="1600">
                <a:solidFill>
                  <a:srgbClr val="663300"/>
                </a:solidFill>
              </a:rPr>
              <a:t>) with </a:t>
            </a:r>
            <a:r>
              <a:rPr kumimoji="1" lang="en-US" altLang="zh-TW" sz="1600" b="1" i="1">
                <a:solidFill>
                  <a:srgbClr val="FF0000"/>
                </a:solidFill>
                <a:latin typeface="Times New Roman" pitchFamily="18" charset="0"/>
              </a:rPr>
              <a:t>C </a:t>
            </a:r>
            <a:endParaRPr kumimoji="1" lang="zh-TW" altLang="en-US" sz="1600" b="1" i="1">
              <a:solidFill>
                <a:srgbClr val="FF0000"/>
              </a:solidFill>
              <a:latin typeface="Times New Roman" pitchFamily="18" charset="0"/>
            </a:endParaRPr>
          </a:p>
        </p:txBody>
      </p:sp>
      <p:sp>
        <p:nvSpPr>
          <p:cNvPr id="4" name="Rectangle 7"/>
          <p:cNvSpPr>
            <a:spLocks noChangeArrowheads="1"/>
          </p:cNvSpPr>
          <p:nvPr/>
        </p:nvSpPr>
        <p:spPr bwMode="auto">
          <a:xfrm>
            <a:off x="685800" y="4876800"/>
            <a:ext cx="3657600" cy="1371600"/>
          </a:xfrm>
          <a:prstGeom prst="rect">
            <a:avLst/>
          </a:prstGeom>
          <a:noFill/>
          <a:ln w="28575">
            <a:solidFill>
              <a:srgbClr val="FF6600"/>
            </a:solidFill>
            <a:miter lim="800000"/>
            <a:headEnd/>
            <a:tailEnd/>
          </a:ln>
        </p:spPr>
        <p:txBody>
          <a:bodyPr wrap="none" anchor="ctr"/>
          <a:lstStyle/>
          <a:p>
            <a:endParaRPr lang="zh-TW" altLang="en-US"/>
          </a:p>
        </p:txBody>
      </p:sp>
      <p:sp>
        <p:nvSpPr>
          <p:cNvPr id="7184" name="Text Box 16"/>
          <p:cNvSpPr txBox="1">
            <a:spLocks noChangeArrowheads="1"/>
          </p:cNvSpPr>
          <p:nvPr/>
        </p:nvSpPr>
        <p:spPr bwMode="auto">
          <a:xfrm>
            <a:off x="5562600" y="4343400"/>
            <a:ext cx="2743200" cy="366713"/>
          </a:xfrm>
          <a:prstGeom prst="rect">
            <a:avLst/>
          </a:prstGeom>
          <a:noFill/>
          <a:ln w="9525">
            <a:noFill/>
            <a:miter lim="800000"/>
            <a:headEnd/>
            <a:tailEnd/>
          </a:ln>
          <a:effectLst/>
        </p:spPr>
        <p:txBody>
          <a:bodyPr>
            <a:spAutoFit/>
          </a:bodyPr>
          <a:lstStyle/>
          <a:p>
            <a:pPr>
              <a:spcBef>
                <a:spcPct val="50000"/>
              </a:spcBef>
            </a:pPr>
            <a:endParaRPr lang="zh-TW" altLang="en-US"/>
          </a:p>
        </p:txBody>
      </p:sp>
      <p:grpSp>
        <p:nvGrpSpPr>
          <p:cNvPr id="7187" name="Group 19"/>
          <p:cNvGrpSpPr>
            <a:grpSpLocks/>
          </p:cNvGrpSpPr>
          <p:nvPr/>
        </p:nvGrpSpPr>
        <p:grpSpPr bwMode="auto">
          <a:xfrm>
            <a:off x="5486400" y="4343400"/>
            <a:ext cx="2895600" cy="1066800"/>
            <a:chOff x="3456" y="2736"/>
            <a:chExt cx="1824" cy="672"/>
          </a:xfrm>
        </p:grpSpPr>
        <p:sp>
          <p:nvSpPr>
            <p:cNvPr id="5" name="Rectangle 7"/>
            <p:cNvSpPr>
              <a:spLocks noChangeArrowheads="1"/>
            </p:cNvSpPr>
            <p:nvPr/>
          </p:nvSpPr>
          <p:spPr bwMode="auto">
            <a:xfrm>
              <a:off x="3456" y="2736"/>
              <a:ext cx="1824" cy="672"/>
            </a:xfrm>
            <a:prstGeom prst="rect">
              <a:avLst/>
            </a:prstGeom>
            <a:solidFill>
              <a:srgbClr val="FFCC99">
                <a:alpha val="75000"/>
              </a:srgbClr>
            </a:solidFill>
            <a:ln w="28575">
              <a:noFill/>
              <a:miter lim="800000"/>
              <a:headEnd/>
              <a:tailEnd/>
            </a:ln>
          </p:spPr>
          <p:txBody>
            <a:bodyPr wrap="none" anchor="ctr"/>
            <a:lstStyle/>
            <a:p>
              <a:endParaRPr lang="zh-TW" altLang="en-US"/>
            </a:p>
          </p:txBody>
        </p:sp>
        <p:sp>
          <p:nvSpPr>
            <p:cNvPr id="7186" name="Text Box 18"/>
            <p:cNvSpPr txBox="1">
              <a:spLocks noChangeArrowheads="1"/>
            </p:cNvSpPr>
            <p:nvPr/>
          </p:nvSpPr>
          <p:spPr bwMode="auto">
            <a:xfrm>
              <a:off x="3552" y="2928"/>
              <a:ext cx="1652" cy="231"/>
            </a:xfrm>
            <a:prstGeom prst="rect">
              <a:avLst/>
            </a:prstGeom>
            <a:noFill/>
            <a:ln w="9525">
              <a:noFill/>
              <a:miter lim="800000"/>
              <a:headEnd/>
              <a:tailEnd/>
            </a:ln>
            <a:effectLst/>
          </p:spPr>
          <p:txBody>
            <a:bodyPr wrap="none">
              <a:spAutoFit/>
            </a:bodyPr>
            <a:lstStyle/>
            <a:p>
              <a:r>
                <a:rPr lang="en-US" altLang="zh-TW" b="1" i="1">
                  <a:solidFill>
                    <a:srgbClr val="FF0066"/>
                  </a:solidFill>
                </a:rPr>
                <a:t>Customized Algorithm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dissolve">
                                      <p:cBhvr>
                                        <p:cTn id="7" dur="500"/>
                                        <p:tgtEl>
                                          <p:spTgt spid="2048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6088"/>
                                        </p:tgtEl>
                                        <p:attrNameLst>
                                          <p:attrName>style.visibility</p:attrName>
                                        </p:attrNameLst>
                                      </p:cBhvr>
                                      <p:to>
                                        <p:strVal val="visible"/>
                                      </p:to>
                                    </p:set>
                                    <p:animEffect transition="in" filter="blinds(horizontal)">
                                      <p:cBhvr>
                                        <p:cTn id="10" dur="500"/>
                                        <p:tgtEl>
                                          <p:spTgt spid="4608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0487"/>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46090"/>
                                        </p:tgtEl>
                                        <p:attrNameLst>
                                          <p:attrName>style.visibility</p:attrName>
                                        </p:attrNameLst>
                                      </p:cBhvr>
                                      <p:to>
                                        <p:strVal val="visible"/>
                                      </p:to>
                                    </p:set>
                                    <p:animEffect transition="in" filter="blinds(horizontal)">
                                      <p:cBhvr>
                                        <p:cTn id="20" dur="500"/>
                                        <p:tgtEl>
                                          <p:spTgt spid="4609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par>
                                <p:cTn id="26" presetID="1" presetClass="exit" presetSubtype="0" fill="hold" grpId="1"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par>
                                <p:cTn id="28" presetID="3" presetClass="entr" presetSubtype="10" fill="hold" grpId="0" nodeType="withEffect">
                                  <p:stCondLst>
                                    <p:cond delay="0"/>
                                  </p:stCondLst>
                                  <p:childTnLst>
                                    <p:set>
                                      <p:cBhvr>
                                        <p:cTn id="29" dur="1" fill="hold">
                                          <p:stCondLst>
                                            <p:cond delay="0"/>
                                          </p:stCondLst>
                                        </p:cTn>
                                        <p:tgtEl>
                                          <p:spTgt spid="46091"/>
                                        </p:tgtEl>
                                        <p:attrNameLst>
                                          <p:attrName>style.visibility</p:attrName>
                                        </p:attrNameLst>
                                      </p:cBhvr>
                                      <p:to>
                                        <p:strVal val="visible"/>
                                      </p:to>
                                    </p:set>
                                    <p:animEffect transition="in" filter="blinds(horizontal)">
                                      <p:cBhvr>
                                        <p:cTn id="30" dur="500"/>
                                        <p:tgtEl>
                                          <p:spTgt spid="4609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46098"/>
                                        </p:tgtEl>
                                        <p:attrNameLst>
                                          <p:attrName>style.visibility</p:attrName>
                                        </p:attrNameLst>
                                      </p:cBhvr>
                                      <p:to>
                                        <p:strVal val="visible"/>
                                      </p:to>
                                    </p:set>
                                    <p:animEffect transition="in" filter="blinds(horizontal)">
                                      <p:cBhvr>
                                        <p:cTn id="35" dur="500"/>
                                        <p:tgtEl>
                                          <p:spTgt spid="4609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dissolve">
                                      <p:cBhvr>
                                        <p:cTn id="38" dur="500"/>
                                        <p:tgtEl>
                                          <p:spTgt spid="4"/>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p:bldP spid="46090" grpId="0"/>
      <p:bldP spid="46091" grpId="0"/>
      <p:bldP spid="20487" grpId="0" animBg="1"/>
      <p:bldP spid="20487" grpId="1" animBg="1"/>
      <p:bldP spid="2" grpId="0" animBg="1"/>
      <p:bldP spid="2" grpId="1" animBg="1"/>
      <p:bldP spid="3" grpId="0" animBg="1"/>
      <p:bldP spid="3" grpId="1" animBg="1"/>
      <p:bldP spid="46098" grpId="0"/>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12"/>
          </p:nvPr>
        </p:nvSpPr>
        <p:spPr>
          <a:ln/>
        </p:spPr>
        <p:txBody>
          <a:bodyPr/>
          <a:lstStyle/>
          <a:p>
            <a:pPr>
              <a:defRPr/>
            </a:pPr>
            <a:fld id="{4CEC69D4-E0A1-4F91-A7E5-3487AD42BF87}" type="slidenum">
              <a:rPr lang="en-US" altLang="zh-TW"/>
              <a:pPr>
                <a:defRPr/>
              </a:pPr>
              <a:t>17</a:t>
            </a:fld>
            <a:endParaRPr lang="en-US" altLang="zh-TW"/>
          </a:p>
        </p:txBody>
      </p:sp>
      <p:sp>
        <p:nvSpPr>
          <p:cNvPr id="11"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917EDEF7-155F-4D9A-A2D2-1D8F296B6012}" type="slidenum">
              <a:rPr lang="en-US" altLang="zh-TW" sz="1200">
                <a:latin typeface="+mj-lt"/>
              </a:rPr>
              <a:pPr algn="r">
                <a:defRPr/>
              </a:pPr>
              <a:t>17</a:t>
            </a:fld>
            <a:endParaRPr lang="en-US" altLang="zh-TW" sz="1200">
              <a:latin typeface="+mj-lt"/>
            </a:endParaRPr>
          </a:p>
        </p:txBody>
      </p:sp>
      <p:sp>
        <p:nvSpPr>
          <p:cNvPr id="47107" name="Rectangle 2"/>
          <p:cNvSpPr>
            <a:spLocks noGrp="1" noChangeArrowheads="1"/>
          </p:cNvSpPr>
          <p:nvPr>
            <p:ph type="title"/>
          </p:nvPr>
        </p:nvSpPr>
        <p:spPr/>
        <p:txBody>
          <a:bodyPr/>
          <a:lstStyle/>
          <a:p>
            <a:pPr eaLnBrk="1" hangingPunct="1"/>
            <a:r>
              <a:rPr lang="en-US" altLang="zh-TW" smtClean="0"/>
              <a:t>TF Side: Core TF Motif Discovery</a:t>
            </a:r>
          </a:p>
        </p:txBody>
      </p:sp>
      <p:sp>
        <p:nvSpPr>
          <p:cNvPr id="47108" name="Rectangle 3"/>
          <p:cNvSpPr>
            <a:spLocks noGrp="1" noChangeArrowheads="1"/>
          </p:cNvSpPr>
          <p:nvPr>
            <p:ph type="body" idx="1"/>
          </p:nvPr>
        </p:nvSpPr>
        <p:spPr/>
        <p:txBody>
          <a:bodyPr/>
          <a:lstStyle/>
          <a:p>
            <a:pPr eaLnBrk="1" hangingPunct="1"/>
            <a:r>
              <a:rPr lang="en-US" altLang="zh-TW" sz="2600" smtClean="0"/>
              <a:t> The customized algorithm</a:t>
            </a:r>
          </a:p>
          <a:p>
            <a:pPr lvl="1" eaLnBrk="1" hangingPunct="1"/>
            <a:r>
              <a:rPr lang="en-US" altLang="zh-TW" sz="2200" smtClean="0"/>
              <a:t>Input: width </a:t>
            </a:r>
            <a:r>
              <a:rPr lang="en-US" altLang="zh-TW" sz="2200" i="1" smtClean="0">
                <a:solidFill>
                  <a:srgbClr val="FF0000"/>
                </a:solidFill>
                <a:latin typeface="Times New Roman" pitchFamily="18" charset="0"/>
              </a:rPr>
              <a:t>W</a:t>
            </a:r>
            <a:r>
              <a:rPr lang="en-US" altLang="zh-TW" sz="2200" smtClean="0"/>
              <a:t> and (substitution) error </a:t>
            </a:r>
            <a:r>
              <a:rPr lang="en-US" altLang="zh-TW" sz="2200" i="1" smtClean="0">
                <a:solidFill>
                  <a:srgbClr val="FF0000"/>
                </a:solidFill>
                <a:latin typeface="Times New Roman" pitchFamily="18" charset="0"/>
              </a:rPr>
              <a:t>E, </a:t>
            </a:r>
            <a:r>
              <a:rPr lang="en-US" altLang="zh-TW" sz="2200" smtClean="0"/>
              <a:t>TF Sequences</a:t>
            </a:r>
            <a:r>
              <a:rPr lang="en-US" altLang="zh-TW" sz="2200" i="1" smtClean="0">
                <a:solidFill>
                  <a:srgbClr val="FF0000"/>
                </a:solidFill>
                <a:latin typeface="Times New Roman" pitchFamily="18" charset="0"/>
              </a:rPr>
              <a:t> S</a:t>
            </a:r>
          </a:p>
          <a:p>
            <a:pPr lvl="1" eaLnBrk="1" hangingPunct="1"/>
            <a:r>
              <a:rPr lang="en-US" altLang="zh-TW" sz="2200" smtClean="0"/>
              <a:t>Find </a:t>
            </a:r>
            <a:r>
              <a:rPr lang="en-US" altLang="zh-TW" sz="2200" i="1" smtClean="0">
                <a:solidFill>
                  <a:srgbClr val="FF0000"/>
                </a:solidFill>
                <a:latin typeface="Times New Roman" pitchFamily="18" charset="0"/>
              </a:rPr>
              <a:t>W</a:t>
            </a:r>
            <a:r>
              <a:rPr lang="en-US" altLang="zh-TW" sz="2200" smtClean="0"/>
              <a:t>-patterns (</a:t>
            </a:r>
            <a:r>
              <a:rPr lang="en-US" altLang="zh-TW" sz="1600" smtClean="0"/>
              <a:t>at least 1 </a:t>
            </a:r>
            <a:r>
              <a:rPr lang="en-US" altLang="zh-TW" sz="1600" smtClean="0">
                <a:solidFill>
                  <a:srgbClr val="FF0000"/>
                </a:solidFill>
              </a:rPr>
              <a:t>hydrophilic</a:t>
            </a:r>
            <a:r>
              <a:rPr lang="en-US" altLang="zh-TW" sz="1600" smtClean="0"/>
              <a:t> amino acid</a:t>
            </a:r>
            <a:r>
              <a:rPr lang="en-US" altLang="zh-TW" sz="2200" smtClean="0"/>
              <a:t>) and their </a:t>
            </a:r>
            <a:r>
              <a:rPr lang="en-US" altLang="zh-TW" sz="2200" i="1" smtClean="0">
                <a:solidFill>
                  <a:srgbClr val="FF0000"/>
                </a:solidFill>
                <a:latin typeface="Times New Roman" pitchFamily="18" charset="0"/>
              </a:rPr>
              <a:t>E </a:t>
            </a:r>
            <a:r>
              <a:rPr lang="en-US" altLang="zh-TW" sz="2200" smtClean="0"/>
              <a:t>approximate matches</a:t>
            </a:r>
            <a:endParaRPr lang="en-US" altLang="zh-TW" sz="2200" i="1" smtClean="0">
              <a:solidFill>
                <a:srgbClr val="FF0000"/>
              </a:solidFill>
              <a:latin typeface="Times New Roman" pitchFamily="18" charset="0"/>
            </a:endParaRPr>
          </a:p>
          <a:p>
            <a:pPr lvl="1" eaLnBrk="1" hangingPunct="1"/>
            <a:r>
              <a:rPr lang="en-US" altLang="zh-TW" sz="2200" smtClean="0"/>
              <a:t>Iteratively find the optimal match set </a:t>
            </a:r>
            <a:r>
              <a:rPr lang="en-US" altLang="zh-TW" sz="2200" smtClean="0">
                <a:solidFill>
                  <a:srgbClr val="FF5050"/>
                </a:solidFill>
                <a:latin typeface="Times New Roman" pitchFamily="18" charset="0"/>
              </a:rPr>
              <a:t>{</a:t>
            </a:r>
            <a:r>
              <a:rPr lang="en-US" altLang="zh-TW" sz="2200" i="1" smtClean="0">
                <a:solidFill>
                  <a:srgbClr val="FF5050"/>
                </a:solidFill>
                <a:latin typeface="Times New Roman" pitchFamily="18" charset="0"/>
              </a:rPr>
              <a:t>t</a:t>
            </a:r>
            <a:r>
              <a:rPr lang="en-US" altLang="zh-TW" sz="2200" i="1" baseline="-25000" smtClean="0">
                <a:solidFill>
                  <a:srgbClr val="FF5050"/>
                </a:solidFill>
                <a:latin typeface="Times New Roman" pitchFamily="18" charset="0"/>
              </a:rPr>
              <a:t>i,j</a:t>
            </a:r>
            <a:r>
              <a:rPr lang="en-US" altLang="zh-TW" sz="2200" smtClean="0">
                <a:solidFill>
                  <a:srgbClr val="FF5050"/>
                </a:solidFill>
                <a:latin typeface="Times New Roman" pitchFamily="18" charset="0"/>
              </a:rPr>
              <a:t>}</a:t>
            </a:r>
            <a:r>
              <a:rPr lang="en-US" altLang="zh-TW" sz="2200" smtClean="0"/>
              <a:t> based on the Bayesian scoring function </a:t>
            </a:r>
            <a:r>
              <a:rPr lang="en-US" altLang="zh-TW" sz="2200" i="1" smtClean="0">
                <a:solidFill>
                  <a:srgbClr val="FF0000"/>
                </a:solidFill>
                <a:latin typeface="Times New Roman" pitchFamily="18" charset="0"/>
              </a:rPr>
              <a:t>f</a:t>
            </a:r>
            <a:r>
              <a:rPr lang="en-US" altLang="zh-TW" sz="2200" smtClean="0"/>
              <a:t> for motif discovery:</a:t>
            </a:r>
          </a:p>
          <a:p>
            <a:pPr lvl="1" eaLnBrk="1" hangingPunct="1"/>
            <a:endParaRPr lang="en-US" altLang="zh-TW" sz="2200" smtClean="0"/>
          </a:p>
          <a:p>
            <a:pPr lvl="1" eaLnBrk="1" hangingPunct="1"/>
            <a:endParaRPr lang="en-US" altLang="zh-TW" sz="2200" smtClean="0"/>
          </a:p>
          <a:p>
            <a:pPr lvl="1" eaLnBrk="1" hangingPunct="1"/>
            <a:endParaRPr lang="en-US" altLang="zh-TW" sz="2200" smtClean="0"/>
          </a:p>
          <a:p>
            <a:pPr lvl="1" eaLnBrk="1" hangingPunct="1"/>
            <a:endParaRPr lang="en-US" altLang="zh-TW" sz="2200" smtClean="0"/>
          </a:p>
          <a:p>
            <a:pPr lvl="1" eaLnBrk="1" hangingPunct="1"/>
            <a:r>
              <a:rPr lang="en-US" altLang="zh-TW" sz="2200" smtClean="0"/>
              <a:t>Top </a:t>
            </a:r>
            <a:r>
              <a:rPr lang="en-US" altLang="zh-TW" sz="2200" i="1" smtClean="0">
                <a:solidFill>
                  <a:srgbClr val="FF0000"/>
                </a:solidFill>
                <a:latin typeface="Times New Roman" pitchFamily="18" charset="0"/>
              </a:rPr>
              <a:t>K</a:t>
            </a:r>
            <a:r>
              <a:rPr lang="en-US" altLang="zh-TW" sz="2200" smtClean="0"/>
              <a:t>=10 motifs are output, each with its instance set </a:t>
            </a:r>
            <a:r>
              <a:rPr lang="en-US" altLang="zh-TW" sz="2200" smtClean="0">
                <a:solidFill>
                  <a:srgbClr val="FF5050"/>
                </a:solidFill>
                <a:latin typeface="Times New Roman" pitchFamily="18" charset="0"/>
              </a:rPr>
              <a:t>{</a:t>
            </a:r>
            <a:r>
              <a:rPr lang="en-US" altLang="zh-TW" sz="2200" i="1" smtClean="0">
                <a:solidFill>
                  <a:srgbClr val="FF5050"/>
                </a:solidFill>
                <a:latin typeface="Times New Roman" pitchFamily="18" charset="0"/>
              </a:rPr>
              <a:t>t</a:t>
            </a:r>
            <a:r>
              <a:rPr lang="en-US" altLang="zh-TW" sz="2200" i="1" baseline="-25000" smtClean="0">
                <a:solidFill>
                  <a:srgbClr val="FF5050"/>
                </a:solidFill>
                <a:latin typeface="Times New Roman" pitchFamily="18" charset="0"/>
              </a:rPr>
              <a:t>i,j</a:t>
            </a:r>
            <a:r>
              <a:rPr lang="en-US" altLang="zh-TW" sz="2200" smtClean="0">
                <a:solidFill>
                  <a:srgbClr val="FF5050"/>
                </a:solidFill>
                <a:latin typeface="Times New Roman" pitchFamily="18" charset="0"/>
              </a:rPr>
              <a:t>}</a:t>
            </a:r>
            <a:r>
              <a:rPr lang="en-US" altLang="zh-TW" sz="2200" smtClean="0"/>
              <a:t> </a:t>
            </a:r>
          </a:p>
          <a:p>
            <a:pPr lvl="1" eaLnBrk="1" hangingPunct="1"/>
            <a:endParaRPr lang="en-US" altLang="zh-TW" sz="2200" smtClean="0"/>
          </a:p>
        </p:txBody>
      </p:sp>
      <p:pic>
        <p:nvPicPr>
          <p:cNvPr id="47109"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43000" y="4343400"/>
            <a:ext cx="4586288" cy="774700"/>
          </a:xfrm>
          <a:prstGeom prst="rect">
            <a:avLst/>
          </a:prstGeom>
          <a:noFill/>
          <a:ln w="9525">
            <a:noFill/>
            <a:miter lim="800000"/>
            <a:headEnd/>
            <a:tailEnd/>
          </a:ln>
        </p:spPr>
      </p:pic>
      <p:grpSp>
        <p:nvGrpSpPr>
          <p:cNvPr id="2" name="Group 10"/>
          <p:cNvGrpSpPr>
            <a:grpSpLocks/>
          </p:cNvGrpSpPr>
          <p:nvPr/>
        </p:nvGrpSpPr>
        <p:grpSpPr bwMode="auto">
          <a:xfrm>
            <a:off x="2971800" y="4343400"/>
            <a:ext cx="3046413" cy="1066800"/>
            <a:chOff x="1872" y="2736"/>
            <a:chExt cx="1919" cy="672"/>
          </a:xfrm>
        </p:grpSpPr>
        <p:pic>
          <p:nvPicPr>
            <p:cNvPr id="47114"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20" y="3270"/>
              <a:ext cx="1871" cy="138"/>
            </a:xfrm>
            <a:prstGeom prst="rect">
              <a:avLst/>
            </a:prstGeom>
            <a:noFill/>
            <a:ln w="9525">
              <a:noFill/>
              <a:miter lim="800000"/>
              <a:headEnd/>
              <a:tailEnd/>
            </a:ln>
          </p:spPr>
        </p:pic>
        <p:sp>
          <p:nvSpPr>
            <p:cNvPr id="47115" name="Rectangle 9"/>
            <p:cNvSpPr>
              <a:spLocks noChangeArrowheads="1"/>
            </p:cNvSpPr>
            <p:nvPr/>
          </p:nvSpPr>
          <p:spPr bwMode="auto">
            <a:xfrm>
              <a:off x="1872" y="2736"/>
              <a:ext cx="816" cy="480"/>
            </a:xfrm>
            <a:prstGeom prst="rect">
              <a:avLst/>
            </a:prstGeom>
            <a:noFill/>
            <a:ln w="28575">
              <a:solidFill>
                <a:srgbClr val="FF6600"/>
              </a:solidFill>
              <a:miter lim="800000"/>
              <a:headEnd/>
              <a:tailEnd/>
            </a:ln>
          </p:spPr>
          <p:txBody>
            <a:bodyPr wrap="none" anchor="ctr"/>
            <a:lstStyle/>
            <a:p>
              <a:endParaRPr lang="zh-TW" altLang="en-US"/>
            </a:p>
          </p:txBody>
        </p:sp>
      </p:grpSp>
      <p:grpSp>
        <p:nvGrpSpPr>
          <p:cNvPr id="3" name="Group 12"/>
          <p:cNvGrpSpPr>
            <a:grpSpLocks/>
          </p:cNvGrpSpPr>
          <p:nvPr/>
        </p:nvGrpSpPr>
        <p:grpSpPr bwMode="auto">
          <a:xfrm>
            <a:off x="4419600" y="3962400"/>
            <a:ext cx="3581400" cy="1143000"/>
            <a:chOff x="2784" y="2496"/>
            <a:chExt cx="2256" cy="720"/>
          </a:xfrm>
        </p:grpSpPr>
        <p:pic>
          <p:nvPicPr>
            <p:cNvPr id="47112"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784" y="2496"/>
              <a:ext cx="2256" cy="231"/>
            </a:xfrm>
            <a:prstGeom prst="rect">
              <a:avLst/>
            </a:prstGeom>
            <a:noFill/>
            <a:ln w="9525">
              <a:noFill/>
              <a:miter lim="800000"/>
              <a:headEnd/>
              <a:tailEnd/>
            </a:ln>
          </p:spPr>
        </p:pic>
        <p:sp>
          <p:nvSpPr>
            <p:cNvPr id="47113" name="Rectangle 11"/>
            <p:cNvSpPr>
              <a:spLocks noChangeArrowheads="1"/>
            </p:cNvSpPr>
            <p:nvPr/>
          </p:nvSpPr>
          <p:spPr bwMode="auto">
            <a:xfrm>
              <a:off x="2784" y="2736"/>
              <a:ext cx="576" cy="480"/>
            </a:xfrm>
            <a:prstGeom prst="rect">
              <a:avLst/>
            </a:prstGeom>
            <a:noFill/>
            <a:ln w="28575">
              <a:solidFill>
                <a:srgbClr val="FF6600"/>
              </a:solidFill>
              <a:miter lim="800000"/>
              <a:headEnd/>
              <a:tailEnd/>
            </a:ln>
          </p:spPr>
          <p:txBody>
            <a:bodyPr wrap="none" anchor="ctr"/>
            <a:lstStyle/>
            <a:p>
              <a:endParaRPr lang="zh-TW"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12"/>
          </p:nvPr>
        </p:nvSpPr>
        <p:spPr>
          <a:ln/>
        </p:spPr>
        <p:txBody>
          <a:bodyPr/>
          <a:lstStyle/>
          <a:p>
            <a:pPr>
              <a:defRPr/>
            </a:pPr>
            <a:fld id="{77B88C63-2A95-429F-A8B2-5164743D3453}" type="slidenum">
              <a:rPr lang="en-US" altLang="zh-TW"/>
              <a:pPr>
                <a:defRPr/>
              </a:pPr>
              <a:t>18</a:t>
            </a:fld>
            <a:endParaRPr lang="en-US" altLang="zh-TW"/>
          </a:p>
        </p:txBody>
      </p:sp>
      <p:sp>
        <p:nvSpPr>
          <p:cNvPr id="7"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9E3BC05D-B163-4023-B18B-475E5D1FE51C}" type="slidenum">
              <a:rPr lang="en-US" altLang="zh-TW" sz="1200">
                <a:latin typeface="+mj-lt"/>
              </a:rPr>
              <a:pPr algn="r">
                <a:defRPr/>
              </a:pPr>
              <a:t>18</a:t>
            </a:fld>
            <a:endParaRPr lang="en-US" altLang="zh-TW" sz="1200">
              <a:latin typeface="+mj-lt"/>
            </a:endParaRPr>
          </a:p>
        </p:txBody>
      </p:sp>
      <p:pic>
        <p:nvPicPr>
          <p:cNvPr id="48131" name="Picture 4"/>
          <p:cNvPicPr>
            <a:picLocks noChangeAspect="1" noChangeArrowheads="1"/>
          </p:cNvPicPr>
          <p:nvPr/>
        </p:nvPicPr>
        <p:blipFill>
          <a:blip r:embed="rId3" cstate="print"/>
          <a:srcRect/>
          <a:stretch>
            <a:fillRect/>
          </a:stretch>
        </p:blipFill>
        <p:spPr bwMode="auto">
          <a:xfrm>
            <a:off x="4343400" y="947738"/>
            <a:ext cx="4343400" cy="3471862"/>
          </a:xfrm>
          <a:prstGeom prst="rect">
            <a:avLst/>
          </a:prstGeom>
          <a:noFill/>
          <a:ln w="9525">
            <a:noFill/>
            <a:miter lim="800000"/>
            <a:headEnd/>
            <a:tailEnd/>
          </a:ln>
        </p:spPr>
      </p:pic>
      <p:sp>
        <p:nvSpPr>
          <p:cNvPr id="48132" name="Rectangle 3"/>
          <p:cNvSpPr>
            <a:spLocks noGrp="1" noChangeArrowheads="1"/>
          </p:cNvSpPr>
          <p:nvPr>
            <p:ph type="body" idx="1"/>
          </p:nvPr>
        </p:nvSpPr>
        <p:spPr/>
        <p:txBody>
          <a:bodyPr/>
          <a:lstStyle/>
          <a:p>
            <a:pPr eaLnBrk="1" hangingPunct="1">
              <a:lnSpc>
                <a:spcPct val="80000"/>
              </a:lnSpc>
            </a:pPr>
            <a:r>
              <a:rPr lang="en-US" altLang="zh-TW" smtClean="0"/>
              <a:t> Verification</a:t>
            </a:r>
          </a:p>
          <a:p>
            <a:pPr lvl="1" eaLnBrk="1" hangingPunct="1">
              <a:lnSpc>
                <a:spcPct val="80000"/>
              </a:lnSpc>
            </a:pPr>
            <a:r>
              <a:rPr lang="en-US" altLang="zh-TW" smtClean="0"/>
              <a:t> </a:t>
            </a:r>
            <a:r>
              <a:rPr lang="en-US" altLang="zh-TW" sz="2000" smtClean="0"/>
              <a:t>on Protein Data Bank</a:t>
            </a:r>
          </a:p>
          <a:p>
            <a:pPr lvl="1" eaLnBrk="1" hangingPunct="1">
              <a:lnSpc>
                <a:spcPct val="80000"/>
              </a:lnSpc>
              <a:buFont typeface="Wingdings" pitchFamily="2" charset="2"/>
              <a:buNone/>
            </a:pPr>
            <a:r>
              <a:rPr lang="en-US" altLang="zh-TW" smtClean="0"/>
              <a:t>	</a:t>
            </a:r>
            <a:r>
              <a:rPr lang="en-US" altLang="zh-TW" sz="1800" smtClean="0"/>
              <a:t>(PDB)</a:t>
            </a:r>
          </a:p>
          <a:p>
            <a:pPr lvl="2" eaLnBrk="1" hangingPunct="1">
              <a:lnSpc>
                <a:spcPct val="80000"/>
              </a:lnSpc>
            </a:pPr>
            <a:endParaRPr lang="en-US" altLang="zh-TW" sz="2400" smtClean="0"/>
          </a:p>
          <a:p>
            <a:pPr lvl="2" eaLnBrk="1" hangingPunct="1">
              <a:lnSpc>
                <a:spcPct val="80000"/>
              </a:lnSpc>
            </a:pPr>
            <a:endParaRPr lang="en-US" altLang="zh-TW" sz="2400" smtClean="0"/>
          </a:p>
          <a:p>
            <a:pPr lvl="2" eaLnBrk="1" hangingPunct="1">
              <a:lnSpc>
                <a:spcPct val="80000"/>
              </a:lnSpc>
              <a:buFont typeface="Wingdings" pitchFamily="2" charset="2"/>
              <a:buNone/>
            </a:pPr>
            <a:r>
              <a:rPr lang="en-US" altLang="zh-TW" sz="2400" smtClean="0"/>
              <a:t> </a:t>
            </a:r>
          </a:p>
          <a:p>
            <a:pPr lvl="1" eaLnBrk="1" hangingPunct="1">
              <a:lnSpc>
                <a:spcPct val="80000"/>
              </a:lnSpc>
            </a:pPr>
            <a:endParaRPr lang="en-US" altLang="zh-TW" smtClean="0"/>
          </a:p>
          <a:p>
            <a:pPr lvl="1" eaLnBrk="1" hangingPunct="1">
              <a:lnSpc>
                <a:spcPct val="80000"/>
              </a:lnSpc>
            </a:pPr>
            <a:r>
              <a:rPr lang="en-US" altLang="zh-TW" smtClean="0"/>
              <a:t> </a:t>
            </a:r>
            <a:r>
              <a:rPr lang="en-US" altLang="zh-TW" sz="2000" smtClean="0"/>
              <a:t>Check the approximate TF-TFBS rules </a:t>
            </a:r>
            <a:r>
              <a:rPr lang="en-US" altLang="zh-TW" sz="2000" i="1" smtClean="0">
                <a:latin typeface="Times New Roman" pitchFamily="18" charset="0"/>
              </a:rPr>
              <a:t>T</a:t>
            </a:r>
            <a:r>
              <a:rPr lang="en-US" altLang="zh-TW" sz="2000" smtClean="0"/>
              <a:t>(</a:t>
            </a:r>
            <a:r>
              <a:rPr lang="en-US" altLang="zh-TW" sz="2000" smtClean="0">
                <a:latin typeface="Times New Roman" pitchFamily="18" charset="0"/>
              </a:rPr>
              <a:t>{</a:t>
            </a:r>
            <a:r>
              <a:rPr lang="en-US" altLang="zh-TW" sz="2000" i="1" smtClean="0">
                <a:latin typeface="Times New Roman" pitchFamily="18" charset="0"/>
              </a:rPr>
              <a:t>t</a:t>
            </a:r>
            <a:r>
              <a:rPr lang="en-US" altLang="zh-TW" sz="2000" i="1" baseline="-25000" smtClean="0">
                <a:latin typeface="Times New Roman" pitchFamily="18" charset="0"/>
              </a:rPr>
              <a:t>i,j</a:t>
            </a:r>
            <a:r>
              <a:rPr lang="en-US" altLang="zh-TW" sz="2000" smtClean="0">
                <a:latin typeface="Times New Roman" pitchFamily="18" charset="0"/>
              </a:rPr>
              <a:t>}</a:t>
            </a:r>
            <a:r>
              <a:rPr lang="en-US" altLang="zh-TW" sz="2000" smtClean="0"/>
              <a:t>)-</a:t>
            </a:r>
            <a:r>
              <a:rPr lang="en-US" altLang="zh-TW" sz="2000" i="1" smtClean="0">
                <a:latin typeface="Times New Roman" pitchFamily="18" charset="0"/>
              </a:rPr>
              <a:t>C</a:t>
            </a:r>
          </a:p>
          <a:p>
            <a:pPr lvl="2" eaLnBrk="1" hangingPunct="1">
              <a:lnSpc>
                <a:spcPct val="80000"/>
              </a:lnSpc>
            </a:pPr>
            <a:r>
              <a:rPr lang="en-US" altLang="zh-TW" sz="1800" smtClean="0"/>
              <a:t>Approximate appearance in binding pairs from PDB 3D structure data : width </a:t>
            </a:r>
            <a:r>
              <a:rPr lang="en-US" altLang="zh-TW" sz="1800" i="1" smtClean="0">
                <a:solidFill>
                  <a:srgbClr val="FF0000"/>
                </a:solidFill>
                <a:latin typeface="Times New Roman" pitchFamily="18" charset="0"/>
              </a:rPr>
              <a:t>W</a:t>
            </a:r>
            <a:r>
              <a:rPr lang="en-US" altLang="zh-TW" sz="1800" smtClean="0"/>
              <a:t> bounded by </a:t>
            </a:r>
            <a:r>
              <a:rPr lang="en-US" altLang="zh-TW" sz="1800" i="1" smtClean="0">
                <a:solidFill>
                  <a:srgbClr val="FF0000"/>
                </a:solidFill>
                <a:latin typeface="Times New Roman" pitchFamily="18" charset="0"/>
              </a:rPr>
              <a:t>E</a:t>
            </a:r>
          </a:p>
          <a:p>
            <a:pPr lvl="2" eaLnBrk="1" hangingPunct="1">
              <a:lnSpc>
                <a:spcPct val="80000"/>
              </a:lnSpc>
            </a:pPr>
            <a:r>
              <a:rPr lang="en-US" altLang="zh-TW" sz="1800" smtClean="0"/>
              <a:t>TF side (</a:t>
            </a:r>
            <a:r>
              <a:rPr lang="en-US" altLang="zh-TW" sz="1800" i="1" smtClean="0">
                <a:latin typeface="Times New Roman" pitchFamily="18" charset="0"/>
              </a:rPr>
              <a:t>R</a:t>
            </a:r>
            <a:r>
              <a:rPr lang="en-US" altLang="zh-TW" sz="1800" i="1" baseline="-25000" smtClean="0">
                <a:latin typeface="Times New Roman" pitchFamily="18" charset="0"/>
              </a:rPr>
              <a:t>TF</a:t>
            </a:r>
            <a:r>
              <a:rPr lang="en-US" altLang="zh-TW" sz="1800" smtClean="0"/>
              <a:t>): instance oriented—</a:t>
            </a:r>
            <a:r>
              <a:rPr lang="en-US" altLang="zh-TW" sz="1800" smtClean="0">
                <a:latin typeface="Times New Roman" pitchFamily="18" charset="0"/>
              </a:rPr>
              <a:t>{</a:t>
            </a:r>
            <a:r>
              <a:rPr lang="en-US" altLang="zh-TW" sz="1800" i="1" smtClean="0">
                <a:latin typeface="Times New Roman" pitchFamily="18" charset="0"/>
              </a:rPr>
              <a:t>t</a:t>
            </a:r>
            <a:r>
              <a:rPr lang="en-US" altLang="zh-TW" sz="1800" i="1" baseline="-25000" smtClean="0">
                <a:latin typeface="Times New Roman" pitchFamily="18" charset="0"/>
              </a:rPr>
              <a:t>i,j</a:t>
            </a:r>
            <a:r>
              <a:rPr lang="en-US" altLang="zh-TW" sz="1800" smtClean="0">
                <a:latin typeface="Times New Roman" pitchFamily="18" charset="0"/>
              </a:rPr>
              <a:t>} </a:t>
            </a:r>
            <a:r>
              <a:rPr lang="en-US" altLang="zh-TW" sz="1800" smtClean="0"/>
              <a:t>evaluated</a:t>
            </a:r>
          </a:p>
          <a:p>
            <a:pPr lvl="2" eaLnBrk="1" hangingPunct="1">
              <a:lnSpc>
                <a:spcPct val="80000"/>
              </a:lnSpc>
            </a:pPr>
            <a:r>
              <a:rPr lang="en-US" altLang="zh-TW" sz="1800" smtClean="0"/>
              <a:t>TFBS side (</a:t>
            </a:r>
            <a:r>
              <a:rPr lang="en-US" altLang="zh-TW" sz="1800" i="1" smtClean="0">
                <a:latin typeface="Times New Roman" pitchFamily="18" charset="0"/>
              </a:rPr>
              <a:t>R</a:t>
            </a:r>
            <a:r>
              <a:rPr lang="en-US" altLang="zh-TW" sz="1800" i="1" baseline="-25000" smtClean="0">
                <a:latin typeface="Times New Roman" pitchFamily="18" charset="0"/>
              </a:rPr>
              <a:t>TF-TFBS</a:t>
            </a:r>
            <a:r>
              <a:rPr lang="en-US" altLang="zh-TW" sz="1800" smtClean="0"/>
              <a:t>): pattern oriented—</a:t>
            </a:r>
            <a:r>
              <a:rPr lang="en-US" altLang="zh-TW" sz="1800" i="1" smtClean="0">
                <a:latin typeface="Times New Roman" pitchFamily="18" charset="0"/>
              </a:rPr>
              <a:t>C</a:t>
            </a:r>
            <a:r>
              <a:rPr lang="en-US" altLang="zh-TW" sz="1800" smtClean="0"/>
              <a:t> evaluated</a:t>
            </a:r>
            <a:r>
              <a:rPr lang="en-US" altLang="zh-TW" sz="2400" smtClean="0"/>
              <a:t>  </a:t>
            </a:r>
          </a:p>
          <a:p>
            <a:pPr lvl="2" eaLnBrk="1" hangingPunct="1">
              <a:lnSpc>
                <a:spcPct val="80000"/>
              </a:lnSpc>
            </a:pPr>
            <a:endParaRPr lang="en-US" altLang="zh-TW" sz="2400" smtClean="0"/>
          </a:p>
          <a:p>
            <a:pPr lvl="1" eaLnBrk="1" hangingPunct="1">
              <a:lnSpc>
                <a:spcPct val="80000"/>
              </a:lnSpc>
            </a:pPr>
            <a:endParaRPr lang="en-US" altLang="zh-TW" smtClean="0"/>
          </a:p>
        </p:txBody>
      </p:sp>
      <p:sp>
        <p:nvSpPr>
          <p:cNvPr id="48133" name="Text Box 5"/>
          <p:cNvSpPr txBox="1">
            <a:spLocks noChangeArrowheads="1"/>
          </p:cNvSpPr>
          <p:nvPr/>
        </p:nvSpPr>
        <p:spPr bwMode="auto">
          <a:xfrm>
            <a:off x="6705600" y="5181600"/>
            <a:ext cx="2119313" cy="336550"/>
          </a:xfrm>
          <a:prstGeom prst="rect">
            <a:avLst/>
          </a:prstGeom>
          <a:noFill/>
          <a:ln w="9525">
            <a:noFill/>
            <a:miter lim="800000"/>
            <a:headEnd/>
            <a:tailEnd/>
          </a:ln>
        </p:spPr>
        <p:txBody>
          <a:bodyPr wrap="none">
            <a:spAutoFit/>
          </a:bodyPr>
          <a:lstStyle/>
          <a:p>
            <a:r>
              <a:rPr lang="en-US" altLang="zh-TW" sz="1600"/>
              <a:t>[0,1] higher the better</a:t>
            </a:r>
          </a:p>
        </p:txBody>
      </p:sp>
      <p:sp>
        <p:nvSpPr>
          <p:cNvPr id="48134" name="Rectangle 2"/>
          <p:cNvSpPr>
            <a:spLocks noChangeArrowheads="1"/>
          </p:cNvSpPr>
          <p:nvPr/>
        </p:nvSpPr>
        <p:spPr bwMode="auto">
          <a:xfrm>
            <a:off x="457200" y="277813"/>
            <a:ext cx="8229600" cy="1139825"/>
          </a:xfrm>
          <a:prstGeom prst="rect">
            <a:avLst/>
          </a:prstGeom>
          <a:noFill/>
          <a:ln w="9525">
            <a:noFill/>
            <a:miter lim="800000"/>
            <a:headEnd/>
            <a:tailEnd/>
          </a:ln>
        </p:spPr>
        <p:txBody>
          <a:bodyPr/>
          <a:lstStyle/>
          <a:p>
            <a:r>
              <a:rPr kumimoji="1" lang="en-US" altLang="zh-TW" sz="4200" b="1">
                <a:solidFill>
                  <a:srgbClr val="FF6600"/>
                </a:solidFill>
                <a:latin typeface="Garamond" pitchFamily="18" charset="0"/>
              </a:rPr>
              <a:t>Results and Analysis</a:t>
            </a:r>
          </a:p>
        </p:txBody>
      </p:sp>
      <p:sp>
        <p:nvSpPr>
          <p:cNvPr id="48135" name="Rectangle 9"/>
          <p:cNvSpPr>
            <a:spLocks noChangeArrowheads="1"/>
          </p:cNvSpPr>
          <p:nvPr/>
        </p:nvSpPr>
        <p:spPr bwMode="auto">
          <a:xfrm>
            <a:off x="-762000" y="2743200"/>
            <a:ext cx="5105400" cy="1558925"/>
          </a:xfrm>
          <a:prstGeom prst="rect">
            <a:avLst/>
          </a:prstGeom>
          <a:noFill/>
          <a:ln w="9525">
            <a:noFill/>
            <a:miter lim="800000"/>
            <a:headEnd/>
            <a:tailEnd/>
          </a:ln>
        </p:spPr>
        <p:txBody>
          <a:bodyPr>
            <a:spAutoFit/>
          </a:bodyPr>
          <a:lstStyle/>
          <a:p>
            <a:pPr lvl="2"/>
            <a:r>
              <a:rPr kumimoji="1" lang="en-US" altLang="zh-TW" sz="1600">
                <a:solidFill>
                  <a:srgbClr val="663300"/>
                </a:solidFill>
              </a:rPr>
              <a:t>Most representative database of </a:t>
            </a:r>
            <a:r>
              <a:rPr kumimoji="1" lang="en-US" altLang="zh-TW" sz="1600" b="1">
                <a:solidFill>
                  <a:srgbClr val="800000"/>
                </a:solidFill>
              </a:rPr>
              <a:t>experimentally determined</a:t>
            </a:r>
            <a:r>
              <a:rPr kumimoji="1" lang="en-US" altLang="zh-TW" sz="1600">
                <a:solidFill>
                  <a:srgbClr val="663300"/>
                </a:solidFill>
              </a:rPr>
              <a:t> protein-DNA 3D structure data</a:t>
            </a:r>
          </a:p>
          <a:p>
            <a:pPr lvl="2"/>
            <a:r>
              <a:rPr kumimoji="1" lang="en-US" altLang="zh-TW" sz="1600">
                <a:solidFill>
                  <a:srgbClr val="663300"/>
                </a:solidFill>
              </a:rPr>
              <a:t>* expensive and time consuming</a:t>
            </a:r>
          </a:p>
          <a:p>
            <a:pPr lvl="2"/>
            <a:r>
              <a:rPr kumimoji="1" lang="en-US" altLang="zh-TW" sz="1600">
                <a:solidFill>
                  <a:srgbClr val="663300"/>
                </a:solidFill>
              </a:rPr>
              <a:t>* most accurate evidence for verification</a:t>
            </a:r>
          </a:p>
          <a:p>
            <a:pPr lvl="2"/>
            <a:endParaRPr kumimoji="1" lang="zh-TW" altLang="en-US" sz="1600">
              <a:solidFill>
                <a:srgbClr val="6633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12"/>
          </p:nvPr>
        </p:nvSpPr>
        <p:spPr>
          <a:ln/>
        </p:spPr>
        <p:txBody>
          <a:bodyPr/>
          <a:lstStyle/>
          <a:p>
            <a:pPr>
              <a:defRPr/>
            </a:pPr>
            <a:fld id="{3EC23633-9D0A-4448-9542-CB385D1D314B}" type="slidenum">
              <a:rPr lang="en-US" altLang="zh-TW"/>
              <a:pPr>
                <a:defRPr/>
              </a:pPr>
              <a:t>19</a:t>
            </a:fld>
            <a:endParaRPr lang="en-US" altLang="zh-TW"/>
          </a:p>
        </p:txBody>
      </p:sp>
      <p:pic>
        <p:nvPicPr>
          <p:cNvPr id="112649" name="Picture 9"/>
          <p:cNvPicPr>
            <a:picLocks noChangeAspect="1" noChangeArrowheads="1"/>
          </p:cNvPicPr>
          <p:nvPr/>
        </p:nvPicPr>
        <p:blipFill>
          <a:blip r:embed="rId2" cstate="print"/>
          <a:srcRect/>
          <a:stretch>
            <a:fillRect/>
          </a:stretch>
        </p:blipFill>
        <p:spPr bwMode="auto">
          <a:xfrm>
            <a:off x="4876800" y="533400"/>
            <a:ext cx="4038600" cy="1708150"/>
          </a:xfrm>
          <a:prstGeom prst="rect">
            <a:avLst/>
          </a:prstGeom>
          <a:noFill/>
          <a:ln w="9525">
            <a:noFill/>
            <a:miter lim="800000"/>
            <a:headEnd/>
            <a:tailEnd/>
          </a:ln>
        </p:spPr>
      </p:pic>
      <p:sp>
        <p:nvSpPr>
          <p:cNvPr id="49156" name="Rectangle 2"/>
          <p:cNvSpPr>
            <a:spLocks noGrp="1" noChangeArrowheads="1"/>
          </p:cNvSpPr>
          <p:nvPr>
            <p:ph type="title"/>
          </p:nvPr>
        </p:nvSpPr>
        <p:spPr/>
        <p:txBody>
          <a:bodyPr/>
          <a:lstStyle/>
          <a:p>
            <a:r>
              <a:rPr lang="en-US" altLang="zh-TW" smtClean="0"/>
              <a:t>Biological verification</a:t>
            </a:r>
          </a:p>
        </p:txBody>
      </p:sp>
      <p:sp>
        <p:nvSpPr>
          <p:cNvPr id="49157" name="Rectangle 3"/>
          <p:cNvSpPr>
            <a:spLocks noGrp="1" noChangeArrowheads="1"/>
          </p:cNvSpPr>
          <p:nvPr>
            <p:ph type="body" idx="1"/>
          </p:nvPr>
        </p:nvSpPr>
        <p:spPr/>
        <p:txBody>
          <a:bodyPr/>
          <a:lstStyle/>
          <a:p>
            <a:r>
              <a:rPr lang="en-US" altLang="zh-TW" smtClean="0"/>
              <a:t> Recall the challenge</a:t>
            </a:r>
          </a:p>
          <a:p>
            <a:pPr lvl="1"/>
            <a:r>
              <a:rPr lang="en-US" altLang="zh-TW" sz="2000" smtClean="0"/>
              <a:t>Given sequence datasets of tens of TF sequences, each </a:t>
            </a:r>
            <a:r>
              <a:rPr lang="en-US" altLang="zh-TW" sz="2000" smtClean="0">
                <a:solidFill>
                  <a:srgbClr val="FF0000"/>
                </a:solidFill>
              </a:rPr>
              <a:t>hundreds of AA in length</a:t>
            </a:r>
            <a:r>
              <a:rPr lang="en-US" altLang="zh-TW" sz="2000" smtClean="0"/>
              <a:t>, grouped by TFBS consensus </a:t>
            </a:r>
            <a:r>
              <a:rPr lang="en-US" altLang="zh-TW" sz="2000" i="1" smtClean="0">
                <a:latin typeface="Times New Roman" pitchFamily="18" charset="0"/>
              </a:rPr>
              <a:t>C</a:t>
            </a:r>
            <a:r>
              <a:rPr lang="en-US" altLang="zh-TW" sz="2000" smtClean="0"/>
              <a:t> (</a:t>
            </a:r>
            <a:r>
              <a:rPr lang="en-US" altLang="zh-TW" sz="2000" smtClean="0">
                <a:solidFill>
                  <a:srgbClr val="FF0000"/>
                </a:solidFill>
              </a:rPr>
              <a:t>5~20bp</a:t>
            </a:r>
            <a:r>
              <a:rPr lang="en-US" altLang="zh-TW" sz="2000" smtClean="0"/>
              <a:t>), </a:t>
            </a:r>
            <a:endParaRPr lang="en-US" altLang="zh-TW" sz="2000" smtClean="0">
              <a:solidFill>
                <a:srgbClr val="FF0000"/>
              </a:solidFill>
              <a:sym typeface="Wingdings" pitchFamily="2" charset="2"/>
            </a:endParaRPr>
          </a:p>
          <a:p>
            <a:pPr lvl="1"/>
            <a:r>
              <a:rPr lang="en-US" altLang="zh-TW" sz="2000" smtClean="0">
                <a:sym typeface="Wingdings" pitchFamily="2" charset="2"/>
              </a:rPr>
              <a:t>Predict </a:t>
            </a:r>
            <a:r>
              <a:rPr lang="en-US" altLang="zh-TW" sz="2000" i="1" smtClean="0">
                <a:latin typeface="Times New Roman" pitchFamily="18" charset="0"/>
                <a:sym typeface="Wingdings" pitchFamily="2" charset="2"/>
              </a:rPr>
              <a:t>W(=5,6)</a:t>
            </a:r>
            <a:r>
              <a:rPr lang="en-US" altLang="zh-TW" sz="2000" smtClean="0">
                <a:sym typeface="Wingdings" pitchFamily="2" charset="2"/>
              </a:rPr>
              <a:t> substrings </a:t>
            </a:r>
            <a:r>
              <a:rPr lang="en-US" altLang="zh-TW" sz="2000" smtClean="0"/>
              <a:t>(</a:t>
            </a:r>
            <a:r>
              <a:rPr lang="en-US" altLang="zh-TW" sz="2000" smtClean="0">
                <a:latin typeface="Times New Roman" pitchFamily="18" charset="0"/>
              </a:rPr>
              <a:t>{</a:t>
            </a:r>
            <a:r>
              <a:rPr lang="en-US" altLang="zh-TW" sz="2000" i="1" smtClean="0">
                <a:latin typeface="Times New Roman" pitchFamily="18" charset="0"/>
              </a:rPr>
              <a:t>t</a:t>
            </a:r>
            <a:r>
              <a:rPr lang="en-US" altLang="zh-TW" sz="2000" i="1" baseline="-25000" smtClean="0">
                <a:latin typeface="Times New Roman" pitchFamily="18" charset="0"/>
              </a:rPr>
              <a:t>i,j</a:t>
            </a:r>
            <a:r>
              <a:rPr lang="en-US" altLang="zh-TW" sz="2000" smtClean="0">
                <a:latin typeface="Times New Roman" pitchFamily="18" charset="0"/>
              </a:rPr>
              <a:t>}</a:t>
            </a:r>
            <a:r>
              <a:rPr lang="en-US" altLang="zh-TW" sz="2000" smtClean="0"/>
              <a:t>) associated with </a:t>
            </a:r>
            <a:r>
              <a:rPr lang="en-US" altLang="zh-TW" sz="2000" i="1" smtClean="0">
                <a:latin typeface="Times New Roman" pitchFamily="18" charset="0"/>
              </a:rPr>
              <a:t>C</a:t>
            </a:r>
          </a:p>
          <a:p>
            <a:pPr lvl="1"/>
            <a:endParaRPr lang="en-US" altLang="zh-TW" sz="2000" i="1" smtClean="0">
              <a:latin typeface="Times New Roman" pitchFamily="18" charset="0"/>
            </a:endParaRPr>
          </a:p>
        </p:txBody>
      </p:sp>
      <p:pic>
        <p:nvPicPr>
          <p:cNvPr id="49158" name="Picture 5"/>
          <p:cNvPicPr>
            <a:picLocks noChangeAspect="1" noChangeArrowheads="1"/>
          </p:cNvPicPr>
          <p:nvPr/>
        </p:nvPicPr>
        <p:blipFill>
          <a:blip r:embed="rId3" cstate="print"/>
          <a:srcRect/>
          <a:stretch>
            <a:fillRect/>
          </a:stretch>
        </p:blipFill>
        <p:spPr bwMode="auto">
          <a:xfrm>
            <a:off x="1079500" y="3581400"/>
            <a:ext cx="2120900" cy="2308225"/>
          </a:xfrm>
          <a:prstGeom prst="rect">
            <a:avLst/>
          </a:prstGeom>
          <a:noFill/>
          <a:ln w="9525">
            <a:noFill/>
            <a:miter lim="800000"/>
            <a:headEnd/>
            <a:tailEnd/>
          </a:ln>
        </p:spPr>
      </p:pic>
      <p:pic>
        <p:nvPicPr>
          <p:cNvPr id="49159" name="Picture 6"/>
          <p:cNvPicPr>
            <a:picLocks noChangeAspect="1" noChangeArrowheads="1"/>
          </p:cNvPicPr>
          <p:nvPr/>
        </p:nvPicPr>
        <p:blipFill>
          <a:blip r:embed="rId4" cstate="print"/>
          <a:srcRect/>
          <a:stretch>
            <a:fillRect/>
          </a:stretch>
        </p:blipFill>
        <p:spPr bwMode="auto">
          <a:xfrm>
            <a:off x="3494088" y="3656013"/>
            <a:ext cx="2525712" cy="2363787"/>
          </a:xfrm>
          <a:prstGeom prst="rect">
            <a:avLst/>
          </a:prstGeom>
          <a:noFill/>
          <a:ln w="9525">
            <a:noFill/>
            <a:miter lim="800000"/>
            <a:headEnd/>
            <a:tailEnd/>
          </a:ln>
        </p:spPr>
      </p:pic>
      <p:sp>
        <p:nvSpPr>
          <p:cNvPr id="49160" name="Text Box 7"/>
          <p:cNvSpPr txBox="1">
            <a:spLocks noChangeArrowheads="1"/>
          </p:cNvSpPr>
          <p:nvPr/>
        </p:nvSpPr>
        <p:spPr bwMode="auto">
          <a:xfrm>
            <a:off x="457200" y="6172200"/>
            <a:ext cx="7254875" cy="304800"/>
          </a:xfrm>
          <a:prstGeom prst="rect">
            <a:avLst/>
          </a:prstGeom>
          <a:noFill/>
          <a:ln w="9525">
            <a:noFill/>
            <a:miter lim="800000"/>
            <a:headEnd/>
            <a:tailEnd/>
          </a:ln>
        </p:spPr>
        <p:txBody>
          <a:bodyPr>
            <a:spAutoFit/>
          </a:bodyPr>
          <a:lstStyle/>
          <a:p>
            <a:r>
              <a:rPr lang="en-US" altLang="zh-TW" sz="1400"/>
              <a:t>PDB Verified examples in Rule NRIAA(</a:t>
            </a:r>
            <a:r>
              <a:rPr lang="en-US" altLang="zh-TW" sz="1400">
                <a:solidFill>
                  <a:srgbClr val="800000"/>
                </a:solidFill>
              </a:rPr>
              <a:t>NKIAA</a:t>
            </a:r>
            <a:r>
              <a:rPr lang="en-US" altLang="zh-TW" sz="1400"/>
              <a:t>; NRAAA; NREAA; NRIAA)-TGACGTYA</a:t>
            </a:r>
            <a:endParaRPr lang="en-US" altLang="zh-TW"/>
          </a:p>
        </p:txBody>
      </p:sp>
      <p:sp>
        <p:nvSpPr>
          <p:cNvPr id="112648" name="Rectangle 8"/>
          <p:cNvSpPr>
            <a:spLocks noChangeArrowheads="1"/>
          </p:cNvSpPr>
          <p:nvPr/>
        </p:nvSpPr>
        <p:spPr bwMode="auto">
          <a:xfrm>
            <a:off x="6172200" y="3810000"/>
            <a:ext cx="2667000" cy="1739900"/>
          </a:xfrm>
          <a:prstGeom prst="rect">
            <a:avLst/>
          </a:prstGeom>
          <a:noFill/>
          <a:ln w="9525">
            <a:noFill/>
            <a:miter lim="800000"/>
            <a:headEnd/>
            <a:tailEnd/>
          </a:ln>
        </p:spPr>
        <p:txBody>
          <a:bodyPr>
            <a:spAutoFit/>
          </a:bodyPr>
          <a:lstStyle/>
          <a:p>
            <a:r>
              <a:rPr kumimoji="1" lang="en-US" altLang="zh-TW" b="1" dirty="0">
                <a:solidFill>
                  <a:srgbClr val="FF0000"/>
                </a:solidFill>
              </a:rPr>
              <a:t>Which can be verified in actual 3D TF-TFBS binding structures as well as </a:t>
            </a:r>
            <a:r>
              <a:rPr kumimoji="1" lang="en-US" altLang="zh-TW" b="1" u="sng" dirty="0">
                <a:solidFill>
                  <a:schemeClr val="accent1">
                    <a:lumMod val="75000"/>
                  </a:schemeClr>
                </a:solidFill>
              </a:rPr>
              <a:t>homology modeling</a:t>
            </a:r>
            <a:r>
              <a:rPr kumimoji="1" lang="en-US" altLang="zh-TW" b="1" dirty="0">
                <a:solidFill>
                  <a:schemeClr val="accent1">
                    <a:lumMod val="75000"/>
                  </a:schemeClr>
                </a:solidFill>
              </a:rPr>
              <a:t> </a:t>
            </a:r>
            <a:r>
              <a:rPr kumimoji="1" lang="en-US" altLang="zh-TW" b="1" dirty="0">
                <a:solidFill>
                  <a:srgbClr val="FF0000"/>
                </a:solidFill>
              </a:rPr>
              <a:t>(by bio experts)!</a:t>
            </a:r>
            <a:endParaRPr kumimoji="1" lang="zh-TW" altLang="en-US" b="1" dirty="0">
              <a:solidFill>
                <a:srgbClr val="FF0000"/>
              </a:solidFill>
            </a:endParaRPr>
          </a:p>
        </p:txBody>
      </p:sp>
      <p:sp>
        <p:nvSpPr>
          <p:cNvPr id="112650" name="Oval 10"/>
          <p:cNvSpPr>
            <a:spLocks noChangeArrowheads="1"/>
          </p:cNvSpPr>
          <p:nvPr/>
        </p:nvSpPr>
        <p:spPr bwMode="auto">
          <a:xfrm>
            <a:off x="5943600" y="1828800"/>
            <a:ext cx="304800" cy="304800"/>
          </a:xfrm>
          <a:prstGeom prst="ellipse">
            <a:avLst/>
          </a:prstGeom>
          <a:noFill/>
          <a:ln w="38100">
            <a:solidFill>
              <a:srgbClr val="FF0066"/>
            </a:solidFill>
            <a:round/>
            <a:headEnd/>
            <a:tailEnd/>
          </a:ln>
        </p:spPr>
        <p:txBody>
          <a:bodyPr wrap="none" anchor="ctr"/>
          <a:lstStyle/>
          <a:p>
            <a:endParaRPr lang="zh-TW" altLang="en-US"/>
          </a:p>
        </p:txBody>
      </p:sp>
      <p:sp>
        <p:nvSpPr>
          <p:cNvPr id="112651" name="Oval 11"/>
          <p:cNvSpPr>
            <a:spLocks noChangeArrowheads="1"/>
          </p:cNvSpPr>
          <p:nvPr/>
        </p:nvSpPr>
        <p:spPr bwMode="auto">
          <a:xfrm>
            <a:off x="8001000" y="1905000"/>
            <a:ext cx="304800" cy="304800"/>
          </a:xfrm>
          <a:prstGeom prst="ellipse">
            <a:avLst/>
          </a:prstGeom>
          <a:noFill/>
          <a:ln w="38100">
            <a:solidFill>
              <a:srgbClr val="FF0066"/>
            </a:solidFill>
            <a:round/>
            <a:headEnd/>
            <a:tailEnd/>
          </a:ln>
        </p:spPr>
        <p:txBody>
          <a:bodyPr wrap="none" anchor="ctr"/>
          <a:lstStyle/>
          <a:p>
            <a:endParaRPr lang="zh-TW" altLang="en-US"/>
          </a:p>
        </p:txBody>
      </p:sp>
      <p:sp>
        <p:nvSpPr>
          <p:cNvPr id="49165" name="Text Box 13"/>
          <p:cNvSpPr txBox="1">
            <a:spLocks noChangeArrowheads="1"/>
          </p:cNvSpPr>
          <p:nvPr/>
        </p:nvSpPr>
        <p:spPr bwMode="auto">
          <a:xfrm>
            <a:off x="6324600" y="1752600"/>
            <a:ext cx="665163" cy="274638"/>
          </a:xfrm>
          <a:prstGeom prst="rect">
            <a:avLst/>
          </a:prstGeom>
          <a:noFill/>
          <a:ln w="9525">
            <a:noFill/>
            <a:miter lim="800000"/>
            <a:headEnd/>
            <a:tailEnd/>
          </a:ln>
          <a:effectLst/>
        </p:spPr>
        <p:txBody>
          <a:bodyPr wrap="none">
            <a:spAutoFit/>
          </a:bodyPr>
          <a:lstStyle/>
          <a:p>
            <a:r>
              <a:rPr lang="en-US" altLang="zh-TW" sz="1200" b="1"/>
              <a:t>N</a:t>
            </a:r>
            <a:r>
              <a:rPr lang="en-US" altLang="zh-TW" sz="1200" b="1">
                <a:solidFill>
                  <a:srgbClr val="FF0000"/>
                </a:solidFill>
              </a:rPr>
              <a:t>R</a:t>
            </a:r>
            <a:r>
              <a:rPr lang="en-US" altLang="zh-TW" sz="1200" b="1"/>
              <a:t>IAA</a:t>
            </a:r>
          </a:p>
        </p:txBody>
      </p:sp>
      <p:sp>
        <p:nvSpPr>
          <p:cNvPr id="49166" name="Text Box 14"/>
          <p:cNvSpPr txBox="1">
            <a:spLocks noChangeArrowheads="1"/>
          </p:cNvSpPr>
          <p:nvPr/>
        </p:nvSpPr>
        <p:spPr bwMode="auto">
          <a:xfrm>
            <a:off x="8412163" y="1782763"/>
            <a:ext cx="665162" cy="274637"/>
          </a:xfrm>
          <a:prstGeom prst="rect">
            <a:avLst/>
          </a:prstGeom>
          <a:noFill/>
          <a:ln w="9525">
            <a:noFill/>
            <a:miter lim="800000"/>
            <a:headEnd/>
            <a:tailEnd/>
          </a:ln>
          <a:effectLst/>
        </p:spPr>
        <p:txBody>
          <a:bodyPr wrap="none">
            <a:spAutoFit/>
          </a:bodyPr>
          <a:lstStyle/>
          <a:p>
            <a:r>
              <a:rPr lang="en-US" altLang="zh-TW" sz="1200" b="1"/>
              <a:t>N</a:t>
            </a:r>
            <a:r>
              <a:rPr lang="en-US" altLang="zh-TW" sz="1200" b="1">
                <a:solidFill>
                  <a:srgbClr val="FF0000"/>
                </a:solidFill>
              </a:rPr>
              <a:t>K</a:t>
            </a:r>
            <a:r>
              <a:rPr lang="en-US" altLang="zh-TW" sz="1200" b="1"/>
              <a:t>IAA</a:t>
            </a:r>
          </a:p>
        </p:txBody>
      </p:sp>
      <p:sp>
        <p:nvSpPr>
          <p:cNvPr id="49167" name="Line 15"/>
          <p:cNvSpPr>
            <a:spLocks noChangeShapeType="1"/>
          </p:cNvSpPr>
          <p:nvPr/>
        </p:nvSpPr>
        <p:spPr bwMode="auto">
          <a:xfrm>
            <a:off x="2286000" y="4495800"/>
            <a:ext cx="304800" cy="0"/>
          </a:xfrm>
          <a:prstGeom prst="line">
            <a:avLst/>
          </a:prstGeom>
          <a:noFill/>
          <a:ln w="38100">
            <a:solidFill>
              <a:srgbClr val="FF0000"/>
            </a:solidFill>
            <a:round/>
            <a:headEnd type="triangle" w="med" len="med"/>
            <a:tailEnd type="triangle" w="med" len="med"/>
          </a:ln>
          <a:effectLst/>
        </p:spPr>
        <p:txBody>
          <a:bodyPr/>
          <a:lstStyle/>
          <a:p>
            <a:endParaRPr lang="zh-TW" altLang="en-US"/>
          </a:p>
        </p:txBody>
      </p:sp>
      <p:sp>
        <p:nvSpPr>
          <p:cNvPr id="49168" name="Line 16"/>
          <p:cNvSpPr>
            <a:spLocks noChangeShapeType="1"/>
          </p:cNvSpPr>
          <p:nvPr/>
        </p:nvSpPr>
        <p:spPr bwMode="auto">
          <a:xfrm flipH="1">
            <a:off x="4876800" y="4648200"/>
            <a:ext cx="304800" cy="76200"/>
          </a:xfrm>
          <a:prstGeom prst="line">
            <a:avLst/>
          </a:prstGeom>
          <a:noFill/>
          <a:ln w="38100">
            <a:solidFill>
              <a:srgbClr val="FF0000"/>
            </a:solidFill>
            <a:round/>
            <a:headEnd type="triangle" w="med" len="med"/>
            <a:tailEnd type="triangle" w="med" len="med"/>
          </a:ln>
          <a:effectLst/>
        </p:spPr>
        <p:txBody>
          <a:bodyP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48"/>
                                        </p:tgtEl>
                                        <p:attrNameLst>
                                          <p:attrName>style.visibility</p:attrName>
                                        </p:attrNameLst>
                                      </p:cBhvr>
                                      <p:to>
                                        <p:strVal val="visible"/>
                                      </p:to>
                                    </p:set>
                                    <p:animEffect transition="in" filter="blinds(horizontal)">
                                      <p:cBhvr>
                                        <p:cTn id="7" dur="500"/>
                                        <p:tgtEl>
                                          <p:spTgt spid="1126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49"/>
                                        </p:tgtEl>
                                        <p:attrNameLst>
                                          <p:attrName>style.visibility</p:attrName>
                                        </p:attrNameLst>
                                      </p:cBhvr>
                                      <p:to>
                                        <p:strVal val="visible"/>
                                      </p:to>
                                    </p:set>
                                    <p:animEffect transition="in" filter="blinds(horizontal)">
                                      <p:cBhvr>
                                        <p:cTn id="12" dur="500"/>
                                        <p:tgtEl>
                                          <p:spTgt spid="1126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51"/>
                                        </p:tgtEl>
                                        <p:attrNameLst>
                                          <p:attrName>style.visibility</p:attrName>
                                        </p:attrNameLst>
                                      </p:cBhvr>
                                      <p:to>
                                        <p:strVal val="visible"/>
                                      </p:to>
                                    </p:set>
                                    <p:animEffect transition="in" filter="dissolve">
                                      <p:cBhvr>
                                        <p:cTn id="17" dur="500"/>
                                        <p:tgtEl>
                                          <p:spTgt spid="11265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2650"/>
                                        </p:tgtEl>
                                        <p:attrNameLst>
                                          <p:attrName>style.visibility</p:attrName>
                                        </p:attrNameLst>
                                      </p:cBhvr>
                                      <p:to>
                                        <p:strVal val="visible"/>
                                      </p:to>
                                    </p:set>
                                    <p:animEffect transition="in" filter="dissolve">
                                      <p:cBhvr>
                                        <p:cTn id="20" dur="500"/>
                                        <p:tgtEl>
                                          <p:spTgt spid="11265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9165"/>
                                        </p:tgtEl>
                                        <p:attrNameLst>
                                          <p:attrName>style.visibility</p:attrName>
                                        </p:attrNameLst>
                                      </p:cBhvr>
                                      <p:to>
                                        <p:strVal val="visible"/>
                                      </p:to>
                                    </p:set>
                                    <p:animEffect transition="in" filter="blinds(horizontal)">
                                      <p:cBhvr>
                                        <p:cTn id="25" dur="500"/>
                                        <p:tgtEl>
                                          <p:spTgt spid="491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9166"/>
                                        </p:tgtEl>
                                        <p:attrNameLst>
                                          <p:attrName>style.visibility</p:attrName>
                                        </p:attrNameLst>
                                      </p:cBhvr>
                                      <p:to>
                                        <p:strVal val="visible"/>
                                      </p:to>
                                    </p:set>
                                    <p:animEffect transition="in" filter="blinds(horizontal)">
                                      <p:cBhvr>
                                        <p:cTn id="28" dur="500"/>
                                        <p:tgtEl>
                                          <p:spTgt spid="4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8" grpId="0"/>
      <p:bldP spid="112650" grpId="0" animBg="1"/>
      <p:bldP spid="112651" grpId="0" animBg="1"/>
      <p:bldP spid="49165" grpId="0"/>
      <p:bldP spid="491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0516E251-6969-499C-A2AB-B4934FA8FA82}" type="slidenum">
              <a:rPr lang="en-US" altLang="zh-TW"/>
              <a:pPr>
                <a:defRPr/>
              </a:pPr>
              <a:t>2</a:t>
            </a:fld>
            <a:endParaRPr lang="en-US" altLang="zh-TW"/>
          </a:p>
        </p:txBody>
      </p:sp>
      <p:sp>
        <p:nvSpPr>
          <p:cNvPr id="15363" name="Rectangle 2"/>
          <p:cNvSpPr>
            <a:spLocks noGrp="1" noChangeArrowheads="1"/>
          </p:cNvSpPr>
          <p:nvPr>
            <p:ph type="title"/>
          </p:nvPr>
        </p:nvSpPr>
        <p:spPr/>
        <p:txBody>
          <a:bodyPr/>
          <a:lstStyle/>
          <a:p>
            <a:pPr eaLnBrk="1" hangingPunct="1"/>
            <a:r>
              <a:rPr lang="en-US" altLang="zh-TW" smtClean="0"/>
              <a:t>Outline</a:t>
            </a:r>
          </a:p>
        </p:txBody>
      </p:sp>
      <p:sp>
        <p:nvSpPr>
          <p:cNvPr id="15364" name="Rectangle 3"/>
          <p:cNvSpPr>
            <a:spLocks noGrp="1" noChangeArrowheads="1"/>
          </p:cNvSpPr>
          <p:nvPr>
            <p:ph type="body" idx="1"/>
          </p:nvPr>
        </p:nvSpPr>
        <p:spPr/>
        <p:txBody>
          <a:bodyPr/>
          <a:lstStyle/>
          <a:p>
            <a:pPr eaLnBrk="1" hangingPunct="1">
              <a:lnSpc>
                <a:spcPct val="90000"/>
              </a:lnSpc>
            </a:pPr>
            <a:r>
              <a:rPr lang="en-US" altLang="zh-TW" sz="2900" smtClean="0"/>
              <a:t>I. Introduction to Bioinformatics</a:t>
            </a:r>
          </a:p>
          <a:p>
            <a:pPr eaLnBrk="1" hangingPunct="1">
              <a:lnSpc>
                <a:spcPct val="90000"/>
              </a:lnSpc>
            </a:pPr>
            <a:endParaRPr lang="en-US" altLang="zh-TW" sz="2900" smtClean="0"/>
          </a:p>
          <a:p>
            <a:pPr eaLnBrk="1" hangingPunct="1">
              <a:lnSpc>
                <a:spcPct val="90000"/>
              </a:lnSpc>
            </a:pPr>
            <a:r>
              <a:rPr lang="en-US" altLang="zh-TW" sz="2900" smtClean="0"/>
              <a:t>II. Protein-DNA Interactions</a:t>
            </a:r>
          </a:p>
          <a:p>
            <a:pPr eaLnBrk="1" hangingPunct="1">
              <a:lnSpc>
                <a:spcPct val="90000"/>
              </a:lnSpc>
            </a:pPr>
            <a:endParaRPr lang="en-US" altLang="zh-TW" sz="2900" smtClean="0"/>
          </a:p>
          <a:p>
            <a:pPr eaLnBrk="1" hangingPunct="1">
              <a:lnSpc>
                <a:spcPct val="90000"/>
              </a:lnSpc>
            </a:pPr>
            <a:r>
              <a:rPr lang="en-US" altLang="zh-TW" sz="2900" smtClean="0"/>
              <a:t>III. Drug Discovery</a:t>
            </a:r>
          </a:p>
          <a:p>
            <a:pPr eaLnBrk="1" hangingPunct="1">
              <a:lnSpc>
                <a:spcPct val="90000"/>
              </a:lnSpc>
            </a:pPr>
            <a:endParaRPr lang="en-US" altLang="zh-TW" sz="2900" smtClean="0"/>
          </a:p>
          <a:p>
            <a:pPr eaLnBrk="1" hangingPunct="1">
              <a:lnSpc>
                <a:spcPct val="90000"/>
              </a:lnSpc>
            </a:pPr>
            <a:r>
              <a:rPr lang="en-US" altLang="zh-TW" sz="2900" smtClean="0"/>
              <a:t>IV. Discussion and Conclusion</a:t>
            </a:r>
          </a:p>
          <a:p>
            <a:pPr eaLnBrk="1" hangingPunct="1">
              <a:lnSpc>
                <a:spcPct val="90000"/>
              </a:lnSpc>
            </a:pPr>
            <a:endParaRPr lang="en-US" altLang="zh-TW" sz="2900" smtClean="0"/>
          </a:p>
          <a:p>
            <a:pPr eaLnBrk="1" hangingPunct="1">
              <a:lnSpc>
                <a:spcPct val="90000"/>
              </a:lnSpc>
              <a:buFont typeface="Wingdings" pitchFamily="2" charset="2"/>
              <a:buNone/>
            </a:pPr>
            <a:r>
              <a:rPr lang="en-US" altLang="zh-TW" sz="2900" smtClean="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Grp="1" noChangeArrowheads="1"/>
          </p:cNvSpPr>
          <p:nvPr>
            <p:ph type="sldNum" sz="quarter" idx="12"/>
          </p:nvPr>
        </p:nvSpPr>
        <p:spPr>
          <a:ln/>
        </p:spPr>
        <p:txBody>
          <a:bodyPr/>
          <a:lstStyle/>
          <a:p>
            <a:pPr>
              <a:defRPr/>
            </a:pPr>
            <a:fld id="{BEECAE99-5C6B-4E62-AAC1-A3BBD1D055C9}" type="slidenum">
              <a:rPr lang="en-US" altLang="zh-TW"/>
              <a:pPr>
                <a:defRPr/>
              </a:pPr>
              <a:t>20</a:t>
            </a:fld>
            <a:endParaRPr lang="en-US" altLang="zh-TW"/>
          </a:p>
        </p:txBody>
      </p:sp>
      <p:sp>
        <p:nvSpPr>
          <p:cNvPr id="12"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B6551779-5D3D-418D-A487-F45A22A0F52B}" type="slidenum">
              <a:rPr lang="en-US" altLang="zh-TW" sz="1200">
                <a:latin typeface="+mj-lt"/>
              </a:rPr>
              <a:pPr algn="r">
                <a:defRPr/>
              </a:pPr>
              <a:t>20</a:t>
            </a:fld>
            <a:endParaRPr lang="en-US" altLang="zh-TW" sz="1200">
              <a:latin typeface="+mj-lt"/>
            </a:endParaRPr>
          </a:p>
        </p:txBody>
      </p:sp>
      <p:sp>
        <p:nvSpPr>
          <p:cNvPr id="93187" name="Rectangle 2"/>
          <p:cNvSpPr>
            <a:spLocks noGrp="1" noChangeArrowheads="1"/>
          </p:cNvSpPr>
          <p:nvPr>
            <p:ph type="title"/>
          </p:nvPr>
        </p:nvSpPr>
        <p:spPr/>
        <p:txBody>
          <a:bodyPr/>
          <a:lstStyle/>
          <a:p>
            <a:pPr eaLnBrk="1" hangingPunct="1"/>
            <a:r>
              <a:rPr lang="en-US" altLang="zh-TW" smtClean="0"/>
              <a:t>Results and Analysis</a:t>
            </a:r>
          </a:p>
        </p:txBody>
      </p:sp>
      <p:sp>
        <p:nvSpPr>
          <p:cNvPr id="93188" name="Rectangle 3"/>
          <p:cNvSpPr>
            <a:spLocks noGrp="1" noChangeArrowheads="1"/>
          </p:cNvSpPr>
          <p:nvPr>
            <p:ph type="body" idx="1"/>
          </p:nvPr>
        </p:nvSpPr>
        <p:spPr/>
        <p:txBody>
          <a:bodyPr/>
          <a:lstStyle/>
          <a:p>
            <a:pPr eaLnBrk="1" hangingPunct="1"/>
            <a:endParaRPr lang="zh-TW" altLang="zh-TW" smtClean="0"/>
          </a:p>
        </p:txBody>
      </p:sp>
      <p:pic>
        <p:nvPicPr>
          <p:cNvPr id="93189" name="Picture 4"/>
          <p:cNvPicPr>
            <a:picLocks noChangeAspect="1" noChangeArrowheads="1"/>
          </p:cNvPicPr>
          <p:nvPr/>
        </p:nvPicPr>
        <p:blipFill>
          <a:blip r:embed="rId3" cstate="print"/>
          <a:srcRect/>
          <a:stretch>
            <a:fillRect/>
          </a:stretch>
        </p:blipFill>
        <p:spPr bwMode="auto">
          <a:xfrm>
            <a:off x="1219200" y="1066800"/>
            <a:ext cx="6553200" cy="5006975"/>
          </a:xfrm>
          <a:prstGeom prst="rect">
            <a:avLst/>
          </a:prstGeom>
          <a:noFill/>
          <a:ln w="9525">
            <a:noFill/>
            <a:miter lim="800000"/>
            <a:headEnd/>
            <a:tailEnd/>
          </a:ln>
        </p:spPr>
      </p:pic>
      <p:sp>
        <p:nvSpPr>
          <p:cNvPr id="93190" name="Text Box 5"/>
          <p:cNvSpPr txBox="1">
            <a:spLocks noChangeArrowheads="1"/>
          </p:cNvSpPr>
          <p:nvPr/>
        </p:nvSpPr>
        <p:spPr bwMode="auto">
          <a:xfrm>
            <a:off x="457200" y="6248400"/>
            <a:ext cx="5835650" cy="366713"/>
          </a:xfrm>
          <a:prstGeom prst="rect">
            <a:avLst/>
          </a:prstGeom>
          <a:noFill/>
          <a:ln w="9525">
            <a:noFill/>
            <a:miter lim="800000"/>
            <a:headEnd/>
            <a:tailEnd/>
          </a:ln>
        </p:spPr>
        <p:txBody>
          <a:bodyPr wrap="none">
            <a:spAutoFit/>
          </a:bodyPr>
          <a:lstStyle/>
          <a:p>
            <a:r>
              <a:rPr lang="en-US" altLang="zh-TW"/>
              <a:t>M00217: ERKRR(</a:t>
            </a:r>
            <a:r>
              <a:rPr lang="en-US" altLang="zh-TW">
                <a:solidFill>
                  <a:srgbClr val="FF6600"/>
                </a:solidFill>
              </a:rPr>
              <a:t>ERKRR</a:t>
            </a:r>
            <a:r>
              <a:rPr lang="en-US" altLang="zh-TW"/>
              <a:t>; </a:t>
            </a:r>
            <a:r>
              <a:rPr lang="en-US" altLang="zh-TW">
                <a:solidFill>
                  <a:srgbClr val="FF6600"/>
                </a:solidFill>
              </a:rPr>
              <a:t>ERQRR</a:t>
            </a:r>
            <a:r>
              <a:rPr lang="en-US" altLang="zh-TW"/>
              <a:t>; ERRRR)-</a:t>
            </a:r>
            <a:r>
              <a:rPr lang="en-US" altLang="zh-TW">
                <a:solidFill>
                  <a:srgbClr val="FF6600"/>
                </a:solidFill>
              </a:rPr>
              <a:t>CACGT</a:t>
            </a:r>
            <a:r>
              <a:rPr lang="en-US" altLang="zh-TW"/>
              <a:t>G</a:t>
            </a:r>
          </a:p>
        </p:txBody>
      </p:sp>
      <p:sp>
        <p:nvSpPr>
          <p:cNvPr id="101382" name="Rectangle 6"/>
          <p:cNvSpPr>
            <a:spLocks noChangeArrowheads="1"/>
          </p:cNvSpPr>
          <p:nvPr/>
        </p:nvSpPr>
        <p:spPr bwMode="auto">
          <a:xfrm>
            <a:off x="5257800" y="2743200"/>
            <a:ext cx="914400" cy="228600"/>
          </a:xfrm>
          <a:prstGeom prst="rect">
            <a:avLst/>
          </a:prstGeom>
          <a:noFill/>
          <a:ln w="28575">
            <a:solidFill>
              <a:srgbClr val="FF6600"/>
            </a:solidFill>
            <a:miter lim="800000"/>
            <a:headEnd/>
            <a:tailEnd/>
          </a:ln>
        </p:spPr>
        <p:txBody>
          <a:bodyPr wrap="none" anchor="ctr"/>
          <a:lstStyle/>
          <a:p>
            <a:endParaRPr lang="zh-TW" altLang="en-US"/>
          </a:p>
        </p:txBody>
      </p:sp>
      <p:sp>
        <p:nvSpPr>
          <p:cNvPr id="101383" name="Rectangle 7"/>
          <p:cNvSpPr>
            <a:spLocks noChangeArrowheads="1"/>
          </p:cNvSpPr>
          <p:nvPr/>
        </p:nvSpPr>
        <p:spPr bwMode="auto">
          <a:xfrm>
            <a:off x="3657600" y="3733800"/>
            <a:ext cx="914400" cy="228600"/>
          </a:xfrm>
          <a:prstGeom prst="rect">
            <a:avLst/>
          </a:prstGeom>
          <a:noFill/>
          <a:ln w="28575">
            <a:solidFill>
              <a:srgbClr val="FF6600"/>
            </a:solidFill>
            <a:miter lim="800000"/>
            <a:headEnd/>
            <a:tailEnd/>
          </a:ln>
        </p:spPr>
        <p:txBody>
          <a:bodyPr wrap="none" anchor="ctr"/>
          <a:lstStyle/>
          <a:p>
            <a:endParaRPr lang="zh-TW" altLang="en-US"/>
          </a:p>
        </p:txBody>
      </p:sp>
      <p:sp>
        <p:nvSpPr>
          <p:cNvPr id="101384" name="Text Box 8"/>
          <p:cNvSpPr txBox="1">
            <a:spLocks noChangeArrowheads="1"/>
          </p:cNvSpPr>
          <p:nvPr/>
        </p:nvSpPr>
        <p:spPr bwMode="auto">
          <a:xfrm>
            <a:off x="228600" y="3124200"/>
            <a:ext cx="869950" cy="366713"/>
          </a:xfrm>
          <a:prstGeom prst="rect">
            <a:avLst/>
          </a:prstGeom>
          <a:noFill/>
          <a:ln w="9525">
            <a:noFill/>
            <a:miter lim="800000"/>
            <a:headEnd/>
            <a:tailEnd/>
          </a:ln>
        </p:spPr>
        <p:txBody>
          <a:bodyPr wrap="none">
            <a:spAutoFit/>
          </a:bodyPr>
          <a:lstStyle/>
          <a:p>
            <a:r>
              <a:rPr lang="en-US" altLang="zh-TW" b="1"/>
              <a:t>1NKP:</a:t>
            </a:r>
          </a:p>
        </p:txBody>
      </p:sp>
      <p:sp>
        <p:nvSpPr>
          <p:cNvPr id="101385" name="Rectangle 9"/>
          <p:cNvSpPr>
            <a:spLocks noChangeArrowheads="1"/>
          </p:cNvSpPr>
          <p:nvPr/>
        </p:nvSpPr>
        <p:spPr bwMode="auto">
          <a:xfrm>
            <a:off x="1981200" y="3733800"/>
            <a:ext cx="914400" cy="228600"/>
          </a:xfrm>
          <a:prstGeom prst="rect">
            <a:avLst/>
          </a:prstGeom>
          <a:noFill/>
          <a:ln w="28575">
            <a:solidFill>
              <a:srgbClr val="FF6600"/>
            </a:solidFill>
            <a:miter lim="800000"/>
            <a:headEnd/>
            <a:tailEnd/>
          </a:ln>
        </p:spPr>
        <p:txBody>
          <a:bodyPr wrap="none" anchor="ctr"/>
          <a:lstStyle/>
          <a:p>
            <a:endParaRPr lang="zh-TW" altLang="en-US"/>
          </a:p>
        </p:txBody>
      </p:sp>
      <p:sp>
        <p:nvSpPr>
          <p:cNvPr id="101386" name="Rectangle 10"/>
          <p:cNvSpPr>
            <a:spLocks noChangeArrowheads="1"/>
          </p:cNvSpPr>
          <p:nvPr/>
        </p:nvSpPr>
        <p:spPr bwMode="auto">
          <a:xfrm>
            <a:off x="6858000" y="2743200"/>
            <a:ext cx="914400" cy="228600"/>
          </a:xfrm>
          <a:prstGeom prst="rect">
            <a:avLst/>
          </a:prstGeom>
          <a:noFill/>
          <a:ln w="28575">
            <a:solidFill>
              <a:srgbClr val="FF6600"/>
            </a:solidFill>
            <a:miter lim="800000"/>
            <a:headEnd/>
            <a:tailEnd/>
          </a:ln>
        </p:spPr>
        <p:txBody>
          <a:bodyPr wrap="none" anchor="ctr"/>
          <a:lstStyle/>
          <a:p>
            <a:endParaRPr lang="zh-TW" altLang="en-US"/>
          </a:p>
        </p:txBody>
      </p:sp>
      <p:sp>
        <p:nvSpPr>
          <p:cNvPr id="93196" name="Text Box 11"/>
          <p:cNvSpPr txBox="1">
            <a:spLocks noChangeArrowheads="1"/>
          </p:cNvSpPr>
          <p:nvPr/>
        </p:nvSpPr>
        <p:spPr bwMode="auto">
          <a:xfrm>
            <a:off x="5632450" y="228600"/>
            <a:ext cx="2927350" cy="366713"/>
          </a:xfrm>
          <a:prstGeom prst="rect">
            <a:avLst/>
          </a:prstGeom>
          <a:noFill/>
          <a:ln w="9525">
            <a:noFill/>
            <a:miter lim="800000"/>
            <a:headEnd/>
            <a:tailEnd/>
          </a:ln>
        </p:spPr>
        <p:txBody>
          <a:bodyPr wrap="none">
            <a:spAutoFit/>
          </a:bodyPr>
          <a:lstStyle/>
          <a:p>
            <a:r>
              <a:rPr lang="en-US" altLang="zh-TW"/>
              <a:t>One more verified 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384"/>
                                        </p:tgtEl>
                                        <p:attrNameLst>
                                          <p:attrName>style.visibility</p:attrName>
                                        </p:attrNameLst>
                                      </p:cBhvr>
                                      <p:to>
                                        <p:strVal val="visible"/>
                                      </p:to>
                                    </p:set>
                                    <p:animEffect transition="in" filter="blinds(horizontal)">
                                      <p:cBhvr>
                                        <p:cTn id="7" dur="500"/>
                                        <p:tgtEl>
                                          <p:spTgt spid="10138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1383"/>
                                        </p:tgtEl>
                                        <p:attrNameLst>
                                          <p:attrName>style.visibility</p:attrName>
                                        </p:attrNameLst>
                                      </p:cBhvr>
                                      <p:to>
                                        <p:strVal val="visible"/>
                                      </p:to>
                                    </p:set>
                                    <p:animEffect transition="in" filter="dissolve">
                                      <p:cBhvr>
                                        <p:cTn id="12" dur="500"/>
                                        <p:tgtEl>
                                          <p:spTgt spid="10138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1385"/>
                                        </p:tgtEl>
                                        <p:attrNameLst>
                                          <p:attrName>style.visibility</p:attrName>
                                        </p:attrNameLst>
                                      </p:cBhvr>
                                      <p:to>
                                        <p:strVal val="visible"/>
                                      </p:to>
                                    </p:set>
                                    <p:animEffect transition="in" filter="dissolve">
                                      <p:cBhvr>
                                        <p:cTn id="15" dur="500"/>
                                        <p:tgtEl>
                                          <p:spTgt spid="10138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1382"/>
                                        </p:tgtEl>
                                        <p:attrNameLst>
                                          <p:attrName>style.visibility</p:attrName>
                                        </p:attrNameLst>
                                      </p:cBhvr>
                                      <p:to>
                                        <p:strVal val="visible"/>
                                      </p:to>
                                    </p:set>
                                    <p:animEffect transition="in" filter="dissolve">
                                      <p:cBhvr>
                                        <p:cTn id="20" dur="500"/>
                                        <p:tgtEl>
                                          <p:spTgt spid="10138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1386"/>
                                        </p:tgtEl>
                                        <p:attrNameLst>
                                          <p:attrName>style.visibility</p:attrName>
                                        </p:attrNameLst>
                                      </p:cBhvr>
                                      <p:to>
                                        <p:strVal val="visible"/>
                                      </p:to>
                                    </p:set>
                                    <p:animEffect transition="in" filter="dissolve">
                                      <p:cBhvr>
                                        <p:cTn id="23" dur="500"/>
                                        <p:tgtEl>
                                          <p:spTgt spid="101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2" grpId="0" animBg="1"/>
      <p:bldP spid="101383" grpId="0" animBg="1"/>
      <p:bldP spid="101384" grpId="0"/>
      <p:bldP spid="101385" grpId="0" animBg="1"/>
      <p:bldP spid="10138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12"/>
          </p:nvPr>
        </p:nvSpPr>
        <p:spPr>
          <a:ln/>
        </p:spPr>
        <p:txBody>
          <a:bodyPr/>
          <a:lstStyle/>
          <a:p>
            <a:pPr>
              <a:defRPr/>
            </a:pPr>
            <a:fld id="{3CB78E6F-3156-493B-AFD5-497F65AC3DE6}" type="slidenum">
              <a:rPr lang="en-US" altLang="zh-TW"/>
              <a:pPr>
                <a:defRPr/>
              </a:pPr>
              <a:t>21</a:t>
            </a:fld>
            <a:endParaRPr lang="en-US" altLang="zh-TW"/>
          </a:p>
        </p:txBody>
      </p:sp>
      <p:sp>
        <p:nvSpPr>
          <p:cNvPr id="14"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B3CD1251-8F14-4206-83BF-16FC263FDEF2}" type="slidenum">
              <a:rPr lang="en-US" altLang="zh-TW" sz="1200">
                <a:latin typeface="+mj-lt"/>
              </a:rPr>
              <a:pPr algn="r">
                <a:defRPr/>
              </a:pPr>
              <a:t>21</a:t>
            </a:fld>
            <a:endParaRPr lang="en-US" altLang="zh-TW" sz="1200">
              <a:latin typeface="+mj-lt"/>
            </a:endParaRPr>
          </a:p>
        </p:txBody>
      </p:sp>
      <p:sp>
        <p:nvSpPr>
          <p:cNvPr id="50179" name="Rectangle 2"/>
          <p:cNvSpPr>
            <a:spLocks noGrp="1" noChangeArrowheads="1"/>
          </p:cNvSpPr>
          <p:nvPr>
            <p:ph type="title"/>
          </p:nvPr>
        </p:nvSpPr>
        <p:spPr/>
        <p:txBody>
          <a:bodyPr/>
          <a:lstStyle/>
          <a:p>
            <a:pPr eaLnBrk="1" hangingPunct="1"/>
            <a:r>
              <a:rPr lang="en-US" altLang="zh-TW" smtClean="0"/>
              <a:t>Results and Analysis</a:t>
            </a:r>
          </a:p>
        </p:txBody>
      </p:sp>
      <p:sp>
        <p:nvSpPr>
          <p:cNvPr id="50180" name="Rectangle 3"/>
          <p:cNvSpPr>
            <a:spLocks noGrp="1" noChangeArrowheads="1"/>
          </p:cNvSpPr>
          <p:nvPr>
            <p:ph type="body" idx="1"/>
          </p:nvPr>
        </p:nvSpPr>
        <p:spPr/>
        <p:txBody>
          <a:bodyPr/>
          <a:lstStyle/>
          <a:p>
            <a:pPr eaLnBrk="1" hangingPunct="1"/>
            <a:r>
              <a:rPr lang="en-US" altLang="zh-TW" dirty="0" smtClean="0"/>
              <a:t> Quantitative Comparisons with Exact Rules</a:t>
            </a:r>
          </a:p>
          <a:p>
            <a:pPr eaLnBrk="1" hangingPunct="1"/>
            <a:endParaRPr lang="en-US" altLang="zh-TW" dirty="0" smtClean="0"/>
          </a:p>
          <a:p>
            <a:pPr eaLnBrk="1" hangingPunct="1"/>
            <a:endParaRPr lang="en-US" altLang="zh-TW" dirty="0" smtClean="0"/>
          </a:p>
          <a:p>
            <a:pPr eaLnBrk="1" hangingPunct="1"/>
            <a:endParaRPr lang="en-US" altLang="zh-TW" dirty="0" smtClean="0"/>
          </a:p>
          <a:p>
            <a:pPr eaLnBrk="1" hangingPunct="1"/>
            <a:endParaRPr lang="en-US" altLang="zh-TW" dirty="0" smtClean="0"/>
          </a:p>
          <a:p>
            <a:pPr eaLnBrk="1" hangingPunct="1"/>
            <a:endParaRPr lang="en-US" altLang="zh-TW" dirty="0" smtClean="0"/>
          </a:p>
          <a:p>
            <a:pPr eaLnBrk="1" hangingPunct="1"/>
            <a:endParaRPr lang="en-US" altLang="zh-TW" dirty="0" smtClean="0"/>
          </a:p>
          <a:p>
            <a:pPr lvl="1" eaLnBrk="1" hangingPunct="1"/>
            <a:r>
              <a:rPr lang="en-US" altLang="zh-TW" sz="1800" dirty="0" smtClean="0"/>
              <a:t>More informative (verified) rules (</a:t>
            </a:r>
            <a:r>
              <a:rPr lang="en-US" altLang="zh-TW" sz="1800" b="1" dirty="0" smtClean="0">
                <a:solidFill>
                  <a:srgbClr val="FF0000"/>
                </a:solidFill>
              </a:rPr>
              <a:t>110 VS 76 </a:t>
            </a:r>
            <a:r>
              <a:rPr lang="en-US" altLang="zh-TW" sz="1800" i="1" dirty="0" smtClean="0">
                <a:latin typeface="Times New Roman" pitchFamily="18" charset="0"/>
              </a:rPr>
              <a:t>W</a:t>
            </a:r>
            <a:r>
              <a:rPr lang="en-US" altLang="zh-TW" sz="1800" dirty="0" smtClean="0"/>
              <a:t>=5</a:t>
            </a:r>
            <a:r>
              <a:rPr lang="en-US" altLang="zh-TW" sz="1800" b="1" dirty="0" smtClean="0">
                <a:solidFill>
                  <a:srgbClr val="FF0000"/>
                </a:solidFill>
              </a:rPr>
              <a:t>; 88 VS 6 </a:t>
            </a:r>
            <a:r>
              <a:rPr lang="en-US" altLang="zh-TW" sz="1800" i="1" dirty="0" smtClean="0">
                <a:latin typeface="Times New Roman" pitchFamily="18" charset="0"/>
              </a:rPr>
              <a:t>W</a:t>
            </a:r>
            <a:r>
              <a:rPr lang="en-US" altLang="zh-TW" sz="1800" dirty="0" smtClean="0"/>
              <a:t>=6)</a:t>
            </a:r>
          </a:p>
          <a:p>
            <a:pPr lvl="1" eaLnBrk="1" hangingPunct="1"/>
            <a:r>
              <a:rPr lang="en-US" altLang="zh-TW" sz="1800" dirty="0" smtClean="0"/>
              <a:t>Improvement on exact ones (</a:t>
            </a:r>
            <a:r>
              <a:rPr lang="en-US" altLang="zh-TW" sz="1800" b="1" dirty="0" smtClean="0">
                <a:solidFill>
                  <a:srgbClr val="FF0000"/>
                </a:solidFill>
              </a:rPr>
              <a:t>AVG </a:t>
            </a:r>
            <a:r>
              <a:rPr lang="en-US" altLang="zh-TW" sz="1800" b="1" i="1" dirty="0" smtClean="0">
                <a:solidFill>
                  <a:srgbClr val="FF0000"/>
                </a:solidFill>
                <a:latin typeface="Times New Roman" pitchFamily="18" charset="0"/>
              </a:rPr>
              <a:t>R</a:t>
            </a:r>
            <a:r>
              <a:rPr lang="en-US" altLang="zh-TW" sz="1800" b="1" i="1" baseline="-25000" dirty="0" smtClean="0">
                <a:solidFill>
                  <a:srgbClr val="FF0000"/>
                </a:solidFill>
                <a:latin typeface="Times New Roman" pitchFamily="18" charset="0"/>
              </a:rPr>
              <a:t>*</a:t>
            </a:r>
            <a:r>
              <a:rPr lang="en-US" altLang="zh-TW" sz="1800" b="1" dirty="0" smtClean="0">
                <a:solidFill>
                  <a:srgbClr val="FF0000"/>
                </a:solidFill>
              </a:rPr>
              <a:t> 29%, 46%</a:t>
            </a:r>
            <a:r>
              <a:rPr lang="en-US" altLang="zh-TW" sz="1800" dirty="0" smtClean="0"/>
              <a:t> </a:t>
            </a:r>
            <a:r>
              <a:rPr lang="en-US" altLang="zh-TW" sz="1800" i="1" dirty="0" smtClean="0">
                <a:latin typeface="Times New Roman" pitchFamily="18" charset="0"/>
              </a:rPr>
              <a:t>W</a:t>
            </a:r>
            <a:r>
              <a:rPr lang="en-US" altLang="zh-TW" sz="1800" dirty="0" smtClean="0"/>
              <a:t>=5)</a:t>
            </a:r>
          </a:p>
        </p:txBody>
      </p:sp>
      <p:pic>
        <p:nvPicPr>
          <p:cNvPr id="50181" name="Picture 8"/>
          <p:cNvPicPr>
            <a:picLocks noChangeAspect="1" noChangeArrowheads="1"/>
          </p:cNvPicPr>
          <p:nvPr/>
        </p:nvPicPr>
        <p:blipFill>
          <a:blip r:embed="rId3" cstate="print"/>
          <a:srcRect/>
          <a:stretch>
            <a:fillRect/>
          </a:stretch>
        </p:blipFill>
        <p:spPr bwMode="auto">
          <a:xfrm>
            <a:off x="161925" y="2362200"/>
            <a:ext cx="8601075" cy="2660650"/>
          </a:xfrm>
          <a:prstGeom prst="rect">
            <a:avLst/>
          </a:prstGeom>
          <a:noFill/>
          <a:ln w="9525">
            <a:noFill/>
            <a:miter lim="800000"/>
            <a:headEnd/>
            <a:tailEnd/>
          </a:ln>
        </p:spPr>
      </p:pic>
      <p:sp>
        <p:nvSpPr>
          <p:cNvPr id="20487" name="Rectangle 7"/>
          <p:cNvSpPr>
            <a:spLocks noChangeArrowheads="1"/>
          </p:cNvSpPr>
          <p:nvPr/>
        </p:nvSpPr>
        <p:spPr bwMode="auto">
          <a:xfrm>
            <a:off x="1219200" y="2438400"/>
            <a:ext cx="2209800" cy="2590800"/>
          </a:xfrm>
          <a:prstGeom prst="rect">
            <a:avLst/>
          </a:prstGeom>
          <a:noFill/>
          <a:ln w="28575">
            <a:solidFill>
              <a:srgbClr val="FF6600"/>
            </a:solidFill>
            <a:miter lim="800000"/>
            <a:headEnd/>
            <a:tailEnd/>
          </a:ln>
        </p:spPr>
        <p:txBody>
          <a:bodyPr wrap="none" anchor="ctr"/>
          <a:lstStyle/>
          <a:p>
            <a:endParaRPr lang="zh-TW" altLang="en-US"/>
          </a:p>
        </p:txBody>
      </p:sp>
      <p:sp>
        <p:nvSpPr>
          <p:cNvPr id="89109" name="Rectangle 21"/>
          <p:cNvSpPr>
            <a:spLocks noChangeArrowheads="1"/>
          </p:cNvSpPr>
          <p:nvPr/>
        </p:nvSpPr>
        <p:spPr bwMode="auto">
          <a:xfrm>
            <a:off x="2971800" y="3200400"/>
            <a:ext cx="381000" cy="152400"/>
          </a:xfrm>
          <a:prstGeom prst="rect">
            <a:avLst/>
          </a:prstGeom>
          <a:solidFill>
            <a:srgbClr val="FFCC66">
              <a:alpha val="20000"/>
            </a:srgbClr>
          </a:solidFill>
          <a:ln w="9525">
            <a:noFill/>
            <a:miter lim="800000"/>
            <a:headEnd/>
            <a:tailEnd/>
          </a:ln>
        </p:spPr>
        <p:txBody>
          <a:bodyPr wrap="none" anchor="ctr"/>
          <a:lstStyle/>
          <a:p>
            <a:endParaRPr lang="zh-TW" altLang="en-US"/>
          </a:p>
        </p:txBody>
      </p:sp>
      <p:sp>
        <p:nvSpPr>
          <p:cNvPr id="2" name="Rectangle 21"/>
          <p:cNvSpPr>
            <a:spLocks noChangeArrowheads="1"/>
          </p:cNvSpPr>
          <p:nvPr/>
        </p:nvSpPr>
        <p:spPr bwMode="auto">
          <a:xfrm>
            <a:off x="1752600" y="3200400"/>
            <a:ext cx="381000" cy="152400"/>
          </a:xfrm>
          <a:prstGeom prst="rect">
            <a:avLst/>
          </a:prstGeom>
          <a:solidFill>
            <a:srgbClr val="FFCC66">
              <a:alpha val="20000"/>
            </a:srgbClr>
          </a:solidFill>
          <a:ln w="9525">
            <a:noFill/>
            <a:miter lim="800000"/>
            <a:headEnd/>
            <a:tailEnd/>
          </a:ln>
        </p:spPr>
        <p:txBody>
          <a:bodyPr wrap="none" anchor="ctr"/>
          <a:lstStyle/>
          <a:p>
            <a:endParaRPr lang="zh-TW" altLang="en-US"/>
          </a:p>
        </p:txBody>
      </p:sp>
      <p:sp>
        <p:nvSpPr>
          <p:cNvPr id="3" name="Rectangle 21"/>
          <p:cNvSpPr>
            <a:spLocks noChangeArrowheads="1"/>
          </p:cNvSpPr>
          <p:nvPr/>
        </p:nvSpPr>
        <p:spPr bwMode="auto">
          <a:xfrm>
            <a:off x="2971800" y="4495800"/>
            <a:ext cx="381000" cy="152400"/>
          </a:xfrm>
          <a:prstGeom prst="rect">
            <a:avLst/>
          </a:prstGeom>
          <a:solidFill>
            <a:srgbClr val="FFCC66">
              <a:alpha val="20000"/>
            </a:srgbClr>
          </a:solidFill>
          <a:ln w="9525">
            <a:noFill/>
            <a:miter lim="800000"/>
            <a:headEnd/>
            <a:tailEnd/>
          </a:ln>
        </p:spPr>
        <p:txBody>
          <a:bodyPr wrap="none" anchor="ctr"/>
          <a:lstStyle/>
          <a:p>
            <a:endParaRPr lang="zh-TW" altLang="en-US"/>
          </a:p>
        </p:txBody>
      </p:sp>
      <p:sp>
        <p:nvSpPr>
          <p:cNvPr id="4" name="Rectangle 21"/>
          <p:cNvSpPr>
            <a:spLocks noChangeArrowheads="1"/>
          </p:cNvSpPr>
          <p:nvPr/>
        </p:nvSpPr>
        <p:spPr bwMode="auto">
          <a:xfrm>
            <a:off x="1752600" y="4495800"/>
            <a:ext cx="381000" cy="152400"/>
          </a:xfrm>
          <a:prstGeom prst="rect">
            <a:avLst/>
          </a:prstGeom>
          <a:solidFill>
            <a:srgbClr val="FFCC66">
              <a:alpha val="20000"/>
            </a:srgbClr>
          </a:solidFill>
          <a:ln w="9525">
            <a:noFill/>
            <a:miter lim="800000"/>
            <a:headEnd/>
            <a:tailEnd/>
          </a:ln>
        </p:spPr>
        <p:txBody>
          <a:bodyPr wrap="none" anchor="ctr"/>
          <a:lstStyle/>
          <a:p>
            <a:endParaRPr lang="zh-TW" altLang="en-US"/>
          </a:p>
        </p:txBody>
      </p:sp>
      <p:sp>
        <p:nvSpPr>
          <p:cNvPr id="5" name="Rectangle 21"/>
          <p:cNvSpPr>
            <a:spLocks noChangeArrowheads="1"/>
          </p:cNvSpPr>
          <p:nvPr/>
        </p:nvSpPr>
        <p:spPr bwMode="auto">
          <a:xfrm>
            <a:off x="2438400" y="3581400"/>
            <a:ext cx="381000" cy="152400"/>
          </a:xfrm>
          <a:prstGeom prst="rect">
            <a:avLst/>
          </a:prstGeom>
          <a:solidFill>
            <a:srgbClr val="FFCC66">
              <a:alpha val="20000"/>
            </a:srgbClr>
          </a:solidFill>
          <a:ln w="9525">
            <a:noFill/>
            <a:miter lim="800000"/>
            <a:headEnd/>
            <a:tailEnd/>
          </a:ln>
        </p:spPr>
        <p:txBody>
          <a:bodyPr wrap="none" anchor="ctr"/>
          <a:lstStyle/>
          <a:p>
            <a:endParaRPr lang="zh-TW" altLang="en-US"/>
          </a:p>
        </p:txBody>
      </p:sp>
      <p:sp>
        <p:nvSpPr>
          <p:cNvPr id="6" name="Rectangle 21"/>
          <p:cNvSpPr>
            <a:spLocks noChangeArrowheads="1"/>
          </p:cNvSpPr>
          <p:nvPr/>
        </p:nvSpPr>
        <p:spPr bwMode="auto">
          <a:xfrm>
            <a:off x="1219200" y="3581400"/>
            <a:ext cx="381000" cy="152400"/>
          </a:xfrm>
          <a:prstGeom prst="rect">
            <a:avLst/>
          </a:prstGeom>
          <a:solidFill>
            <a:srgbClr val="FFCC66">
              <a:alpha val="20000"/>
            </a:srgbClr>
          </a:solidFill>
          <a:ln w="9525">
            <a:noFill/>
            <a:miter lim="800000"/>
            <a:headEnd/>
            <a:tailEnd/>
          </a:ln>
        </p:spPr>
        <p:txBody>
          <a:bodyPr wrap="none" anchor="ctr"/>
          <a:lstStyle/>
          <a:p>
            <a:endParaRPr lang="zh-TW" altLang="en-US"/>
          </a:p>
        </p:txBody>
      </p:sp>
      <p:sp>
        <p:nvSpPr>
          <p:cNvPr id="7" name="Rectangle 21"/>
          <p:cNvSpPr>
            <a:spLocks noChangeArrowheads="1"/>
          </p:cNvSpPr>
          <p:nvPr/>
        </p:nvSpPr>
        <p:spPr bwMode="auto">
          <a:xfrm>
            <a:off x="2971800" y="3581400"/>
            <a:ext cx="381000" cy="152400"/>
          </a:xfrm>
          <a:prstGeom prst="rect">
            <a:avLst/>
          </a:prstGeom>
          <a:solidFill>
            <a:srgbClr val="FFCC66">
              <a:alpha val="20000"/>
            </a:srgbClr>
          </a:solidFill>
          <a:ln w="9525">
            <a:noFill/>
            <a:miter lim="800000"/>
            <a:headEnd/>
            <a:tailEnd/>
          </a:ln>
        </p:spPr>
        <p:txBody>
          <a:bodyPr wrap="none" anchor="ctr"/>
          <a:lstStyle/>
          <a:p>
            <a:endParaRPr lang="zh-TW" altLang="en-US"/>
          </a:p>
        </p:txBody>
      </p:sp>
      <p:sp>
        <p:nvSpPr>
          <p:cNvPr id="8" name="Rectangle 21"/>
          <p:cNvSpPr>
            <a:spLocks noChangeArrowheads="1"/>
          </p:cNvSpPr>
          <p:nvPr/>
        </p:nvSpPr>
        <p:spPr bwMode="auto">
          <a:xfrm>
            <a:off x="1752600" y="3581400"/>
            <a:ext cx="381000" cy="152400"/>
          </a:xfrm>
          <a:prstGeom prst="rect">
            <a:avLst/>
          </a:prstGeom>
          <a:solidFill>
            <a:srgbClr val="FFCC66">
              <a:alpha val="20000"/>
            </a:srgbClr>
          </a:solidFill>
          <a:ln w="9525">
            <a:noFill/>
            <a:miter lim="800000"/>
            <a:headEnd/>
            <a:tailEnd/>
          </a:ln>
        </p:spPr>
        <p:txBody>
          <a:bodyPr wrap="none" anchor="ct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dissolv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33" presetClass="emph" presetSubtype="0" fill="remove" grpId="0" nodeType="clickEffect">
                                  <p:stCondLst>
                                    <p:cond delay="0"/>
                                  </p:stCondLst>
                                  <p:childTnLst>
                                    <p:animClr clrSpc="rgb" dir="cw">
                                      <p:cBhvr override="childStyle">
                                        <p:cTn id="11" dur="500" accel="50000" autoRev="1" fill="hold" tmFilter="0, 0; .33333, 1; 1, 1">
                                          <p:stCondLst>
                                            <p:cond delay="0"/>
                                          </p:stCondLst>
                                        </p:cTn>
                                        <p:tgtEl>
                                          <p:spTgt spid="89109"/>
                                        </p:tgtEl>
                                        <p:attrNameLst>
                                          <p:attrName>style.color</p:attrName>
                                        </p:attrNameLst>
                                      </p:cBhvr>
                                      <p:to>
                                        <a:srgbClr val="990000"/>
                                      </p:to>
                                    </p:animClr>
                                    <p:animClr clrSpc="rgb" dir="cw">
                                      <p:cBhvr>
                                        <p:cTn id="12" dur="500" accel="50000" autoRev="1" fill="hold" tmFilter="0, 0; .33333, 1; 1, 1">
                                          <p:stCondLst>
                                            <p:cond delay="0"/>
                                          </p:stCondLst>
                                        </p:cTn>
                                        <p:tgtEl>
                                          <p:spTgt spid="89109"/>
                                        </p:tgtEl>
                                        <p:attrNameLst>
                                          <p:attrName>fillcolor</p:attrName>
                                        </p:attrNameLst>
                                      </p:cBhvr>
                                      <p:to>
                                        <a:srgbClr val="990000"/>
                                      </p:to>
                                    </p:animClr>
                                    <p:set>
                                      <p:cBhvr>
                                        <p:cTn id="13" dur="1000" fill="hold"/>
                                        <p:tgtEl>
                                          <p:spTgt spid="89109"/>
                                        </p:tgtEl>
                                        <p:attrNameLst>
                                          <p:attrName>fill.type</p:attrName>
                                        </p:attrNameLst>
                                      </p:cBhvr>
                                      <p:to>
                                        <p:strVal val="solid"/>
                                      </p:to>
                                    </p:set>
                                    <p:set>
                                      <p:cBhvr>
                                        <p:cTn id="14" dur="1000" fill="hold"/>
                                        <p:tgtEl>
                                          <p:spTgt spid="89109"/>
                                        </p:tgtEl>
                                        <p:attrNameLst>
                                          <p:attrName>fill.on</p:attrName>
                                        </p:attrNameLst>
                                      </p:cBhvr>
                                      <p:to>
                                        <p:strVal val="true"/>
                                      </p:to>
                                    </p:set>
                                    <p:animScale>
                                      <p:cBhvr>
                                        <p:cTn id="15" dur="500" accel="50000" autoRev="1" fill="hold" tmFilter="0, 0; .33333, 1; 1, 1">
                                          <p:stCondLst>
                                            <p:cond delay="0"/>
                                          </p:stCondLst>
                                        </p:cTn>
                                        <p:tgtEl>
                                          <p:spTgt spid="89109"/>
                                        </p:tgtEl>
                                      </p:cBhvr>
                                      <p:from x="100000" y="100000"/>
                                      <p:to x="100000" y="140000"/>
                                    </p:animScale>
                                  </p:childTnLst>
                                </p:cTn>
                              </p:par>
                              <p:par>
                                <p:cTn id="16" presetID="33" presetClass="emph" presetSubtype="0" fill="remove" grpId="0" nodeType="withEffect">
                                  <p:stCondLst>
                                    <p:cond delay="0"/>
                                  </p:stCondLst>
                                  <p:childTnLst>
                                    <p:animClr clrSpc="rgb" dir="cw">
                                      <p:cBhvr override="childStyle">
                                        <p:cTn id="17" dur="500" accel="50000" autoRev="1" fill="hold" tmFilter="0, 0; .33333, 1; 1, 1">
                                          <p:stCondLst>
                                            <p:cond delay="0"/>
                                          </p:stCondLst>
                                        </p:cTn>
                                        <p:tgtEl>
                                          <p:spTgt spid="2"/>
                                        </p:tgtEl>
                                        <p:attrNameLst>
                                          <p:attrName>style.color</p:attrName>
                                        </p:attrNameLst>
                                      </p:cBhvr>
                                      <p:to>
                                        <a:srgbClr val="990000"/>
                                      </p:to>
                                    </p:animClr>
                                    <p:animClr clrSpc="rgb" dir="cw">
                                      <p:cBhvr>
                                        <p:cTn id="18" dur="500" accel="50000" autoRev="1" fill="hold" tmFilter="0, 0; .33333, 1; 1, 1">
                                          <p:stCondLst>
                                            <p:cond delay="0"/>
                                          </p:stCondLst>
                                        </p:cTn>
                                        <p:tgtEl>
                                          <p:spTgt spid="2"/>
                                        </p:tgtEl>
                                        <p:attrNameLst>
                                          <p:attrName>fillcolor</p:attrName>
                                        </p:attrNameLst>
                                      </p:cBhvr>
                                      <p:to>
                                        <a:srgbClr val="990000"/>
                                      </p:to>
                                    </p:animClr>
                                    <p:set>
                                      <p:cBhvr>
                                        <p:cTn id="19" dur="1000" fill="hold"/>
                                        <p:tgtEl>
                                          <p:spTgt spid="2"/>
                                        </p:tgtEl>
                                        <p:attrNameLst>
                                          <p:attrName>fill.type</p:attrName>
                                        </p:attrNameLst>
                                      </p:cBhvr>
                                      <p:to>
                                        <p:strVal val="solid"/>
                                      </p:to>
                                    </p:set>
                                    <p:set>
                                      <p:cBhvr>
                                        <p:cTn id="20" dur="1000" fill="hold"/>
                                        <p:tgtEl>
                                          <p:spTgt spid="2"/>
                                        </p:tgtEl>
                                        <p:attrNameLst>
                                          <p:attrName>fill.on</p:attrName>
                                        </p:attrNameLst>
                                      </p:cBhvr>
                                      <p:to>
                                        <p:strVal val="true"/>
                                      </p:to>
                                    </p:set>
                                    <p:animScale>
                                      <p:cBhvr>
                                        <p:cTn id="21" dur="500" accel="50000" autoRev="1" fill="hold" tmFilter="0, 0; .33333, 1; 1, 1">
                                          <p:stCondLst>
                                            <p:cond delay="0"/>
                                          </p:stCondLst>
                                        </p:cTn>
                                        <p:tgtEl>
                                          <p:spTgt spid="2"/>
                                        </p:tgtEl>
                                      </p:cBhvr>
                                      <p:from x="100000" y="100000"/>
                                      <p:to x="100000" y="140000"/>
                                    </p:animScale>
                                  </p:childTnLst>
                                </p:cTn>
                              </p:par>
                            </p:childTnLst>
                          </p:cTn>
                        </p:par>
                      </p:childTnLst>
                    </p:cTn>
                  </p:par>
                  <p:par>
                    <p:cTn id="22" fill="hold">
                      <p:stCondLst>
                        <p:cond delay="indefinite"/>
                      </p:stCondLst>
                      <p:childTnLst>
                        <p:par>
                          <p:cTn id="23" fill="hold">
                            <p:stCondLst>
                              <p:cond delay="0"/>
                            </p:stCondLst>
                            <p:childTnLst>
                              <p:par>
                                <p:cTn id="24" presetID="33" presetClass="emph" presetSubtype="0" fill="remove" grpId="0" nodeType="clickEffect">
                                  <p:stCondLst>
                                    <p:cond delay="0"/>
                                  </p:stCondLst>
                                  <p:childTnLst>
                                    <p:animClr clrSpc="rgb" dir="cw">
                                      <p:cBhvr override="childStyle">
                                        <p:cTn id="25" dur="500" accel="50000" autoRev="1" fill="hold" tmFilter="0, 0; .33333, 1; 1, 1">
                                          <p:stCondLst>
                                            <p:cond delay="0"/>
                                          </p:stCondLst>
                                        </p:cTn>
                                        <p:tgtEl>
                                          <p:spTgt spid="3"/>
                                        </p:tgtEl>
                                        <p:attrNameLst>
                                          <p:attrName>style.color</p:attrName>
                                        </p:attrNameLst>
                                      </p:cBhvr>
                                      <p:to>
                                        <a:srgbClr val="990000"/>
                                      </p:to>
                                    </p:animClr>
                                    <p:animClr clrSpc="rgb" dir="cw">
                                      <p:cBhvr>
                                        <p:cTn id="26" dur="500" accel="50000" autoRev="1" fill="hold" tmFilter="0, 0; .33333, 1; 1, 1">
                                          <p:stCondLst>
                                            <p:cond delay="0"/>
                                          </p:stCondLst>
                                        </p:cTn>
                                        <p:tgtEl>
                                          <p:spTgt spid="3"/>
                                        </p:tgtEl>
                                        <p:attrNameLst>
                                          <p:attrName>fillcolor</p:attrName>
                                        </p:attrNameLst>
                                      </p:cBhvr>
                                      <p:to>
                                        <a:srgbClr val="990000"/>
                                      </p:to>
                                    </p:animClr>
                                    <p:set>
                                      <p:cBhvr>
                                        <p:cTn id="27" dur="1000" fill="hold"/>
                                        <p:tgtEl>
                                          <p:spTgt spid="3"/>
                                        </p:tgtEl>
                                        <p:attrNameLst>
                                          <p:attrName>fill.type</p:attrName>
                                        </p:attrNameLst>
                                      </p:cBhvr>
                                      <p:to>
                                        <p:strVal val="solid"/>
                                      </p:to>
                                    </p:set>
                                    <p:set>
                                      <p:cBhvr>
                                        <p:cTn id="28" dur="1000" fill="hold"/>
                                        <p:tgtEl>
                                          <p:spTgt spid="3"/>
                                        </p:tgtEl>
                                        <p:attrNameLst>
                                          <p:attrName>fill.on</p:attrName>
                                        </p:attrNameLst>
                                      </p:cBhvr>
                                      <p:to>
                                        <p:strVal val="true"/>
                                      </p:to>
                                    </p:set>
                                    <p:animScale>
                                      <p:cBhvr>
                                        <p:cTn id="29" dur="500" accel="50000" autoRev="1" fill="hold" tmFilter="0, 0; .33333, 1; 1, 1">
                                          <p:stCondLst>
                                            <p:cond delay="0"/>
                                          </p:stCondLst>
                                        </p:cTn>
                                        <p:tgtEl>
                                          <p:spTgt spid="3"/>
                                        </p:tgtEl>
                                      </p:cBhvr>
                                      <p:from x="100000" y="100000"/>
                                      <p:to x="100000" y="140000"/>
                                    </p:animScale>
                                  </p:childTnLst>
                                </p:cTn>
                              </p:par>
                              <p:par>
                                <p:cTn id="30" presetID="33" presetClass="emph" presetSubtype="0" fill="remove" grpId="0" nodeType="withEffect">
                                  <p:stCondLst>
                                    <p:cond delay="0"/>
                                  </p:stCondLst>
                                  <p:childTnLst>
                                    <p:animClr clrSpc="rgb" dir="cw">
                                      <p:cBhvr override="childStyle">
                                        <p:cTn id="31" dur="500" accel="50000" autoRev="1" fill="hold" tmFilter="0, 0; .33333, 1; 1, 1">
                                          <p:stCondLst>
                                            <p:cond delay="0"/>
                                          </p:stCondLst>
                                        </p:cTn>
                                        <p:tgtEl>
                                          <p:spTgt spid="4"/>
                                        </p:tgtEl>
                                        <p:attrNameLst>
                                          <p:attrName>style.color</p:attrName>
                                        </p:attrNameLst>
                                      </p:cBhvr>
                                      <p:to>
                                        <a:srgbClr val="990000"/>
                                      </p:to>
                                    </p:animClr>
                                    <p:animClr clrSpc="rgb" dir="cw">
                                      <p:cBhvr>
                                        <p:cTn id="32" dur="500" accel="50000" autoRev="1" fill="hold" tmFilter="0, 0; .33333, 1; 1, 1">
                                          <p:stCondLst>
                                            <p:cond delay="0"/>
                                          </p:stCondLst>
                                        </p:cTn>
                                        <p:tgtEl>
                                          <p:spTgt spid="4"/>
                                        </p:tgtEl>
                                        <p:attrNameLst>
                                          <p:attrName>fillcolor</p:attrName>
                                        </p:attrNameLst>
                                      </p:cBhvr>
                                      <p:to>
                                        <a:srgbClr val="990000"/>
                                      </p:to>
                                    </p:animClr>
                                    <p:set>
                                      <p:cBhvr>
                                        <p:cTn id="33" dur="1000" fill="hold"/>
                                        <p:tgtEl>
                                          <p:spTgt spid="4"/>
                                        </p:tgtEl>
                                        <p:attrNameLst>
                                          <p:attrName>fill.type</p:attrName>
                                        </p:attrNameLst>
                                      </p:cBhvr>
                                      <p:to>
                                        <p:strVal val="solid"/>
                                      </p:to>
                                    </p:set>
                                    <p:set>
                                      <p:cBhvr>
                                        <p:cTn id="34" dur="1000" fill="hold"/>
                                        <p:tgtEl>
                                          <p:spTgt spid="4"/>
                                        </p:tgtEl>
                                        <p:attrNameLst>
                                          <p:attrName>fill.on</p:attrName>
                                        </p:attrNameLst>
                                      </p:cBhvr>
                                      <p:to>
                                        <p:strVal val="true"/>
                                      </p:to>
                                    </p:set>
                                    <p:animScale>
                                      <p:cBhvr>
                                        <p:cTn id="35" dur="500" accel="50000" autoRev="1" fill="hold" tmFilter="0, 0; .33333, 1; 1, 1">
                                          <p:stCondLst>
                                            <p:cond delay="0"/>
                                          </p:stCondLst>
                                        </p:cTn>
                                        <p:tgtEl>
                                          <p:spTgt spid="4"/>
                                        </p:tgtEl>
                                      </p:cBhvr>
                                      <p:from x="100000" y="100000"/>
                                      <p:to x="100000" y="140000"/>
                                    </p:animScale>
                                  </p:childTnLst>
                                </p:cTn>
                              </p:par>
                            </p:childTnLst>
                          </p:cTn>
                        </p:par>
                      </p:childTnLst>
                    </p:cTn>
                  </p:par>
                  <p:par>
                    <p:cTn id="36" fill="hold">
                      <p:stCondLst>
                        <p:cond delay="indefinite"/>
                      </p:stCondLst>
                      <p:childTnLst>
                        <p:par>
                          <p:cTn id="37" fill="hold">
                            <p:stCondLst>
                              <p:cond delay="0"/>
                            </p:stCondLst>
                            <p:childTnLst>
                              <p:par>
                                <p:cTn id="38" presetID="33" presetClass="emph" presetSubtype="0" fill="remove" grpId="0" nodeType="clickEffect">
                                  <p:stCondLst>
                                    <p:cond delay="0"/>
                                  </p:stCondLst>
                                  <p:childTnLst>
                                    <p:animClr clrSpc="rgb" dir="cw">
                                      <p:cBhvr override="childStyle">
                                        <p:cTn id="39" dur="500" accel="50000" autoRev="1" fill="hold" tmFilter="0, 0; .33333, 1; 1, 1">
                                          <p:stCondLst>
                                            <p:cond delay="0"/>
                                          </p:stCondLst>
                                        </p:cTn>
                                        <p:tgtEl>
                                          <p:spTgt spid="5"/>
                                        </p:tgtEl>
                                        <p:attrNameLst>
                                          <p:attrName>style.color</p:attrName>
                                        </p:attrNameLst>
                                      </p:cBhvr>
                                      <p:to>
                                        <a:srgbClr val="990000"/>
                                      </p:to>
                                    </p:animClr>
                                    <p:animClr clrSpc="rgb" dir="cw">
                                      <p:cBhvr>
                                        <p:cTn id="40" dur="500" accel="50000" autoRev="1" fill="hold" tmFilter="0, 0; .33333, 1; 1, 1">
                                          <p:stCondLst>
                                            <p:cond delay="0"/>
                                          </p:stCondLst>
                                        </p:cTn>
                                        <p:tgtEl>
                                          <p:spTgt spid="5"/>
                                        </p:tgtEl>
                                        <p:attrNameLst>
                                          <p:attrName>fillcolor</p:attrName>
                                        </p:attrNameLst>
                                      </p:cBhvr>
                                      <p:to>
                                        <a:srgbClr val="990000"/>
                                      </p:to>
                                    </p:animClr>
                                    <p:set>
                                      <p:cBhvr>
                                        <p:cTn id="41" dur="1000" fill="hold"/>
                                        <p:tgtEl>
                                          <p:spTgt spid="5"/>
                                        </p:tgtEl>
                                        <p:attrNameLst>
                                          <p:attrName>fill.type</p:attrName>
                                        </p:attrNameLst>
                                      </p:cBhvr>
                                      <p:to>
                                        <p:strVal val="solid"/>
                                      </p:to>
                                    </p:set>
                                    <p:set>
                                      <p:cBhvr>
                                        <p:cTn id="42" dur="1000" fill="hold"/>
                                        <p:tgtEl>
                                          <p:spTgt spid="5"/>
                                        </p:tgtEl>
                                        <p:attrNameLst>
                                          <p:attrName>fill.on</p:attrName>
                                        </p:attrNameLst>
                                      </p:cBhvr>
                                      <p:to>
                                        <p:strVal val="true"/>
                                      </p:to>
                                    </p:set>
                                    <p:animScale>
                                      <p:cBhvr>
                                        <p:cTn id="43" dur="500" accel="50000" autoRev="1" fill="hold" tmFilter="0, 0; .33333, 1; 1, 1">
                                          <p:stCondLst>
                                            <p:cond delay="0"/>
                                          </p:stCondLst>
                                        </p:cTn>
                                        <p:tgtEl>
                                          <p:spTgt spid="5"/>
                                        </p:tgtEl>
                                      </p:cBhvr>
                                      <p:from x="100000" y="100000"/>
                                      <p:to x="100000" y="140000"/>
                                    </p:animScale>
                                  </p:childTnLst>
                                </p:cTn>
                              </p:par>
                              <p:par>
                                <p:cTn id="44" presetID="33" presetClass="emph" presetSubtype="0" fill="remove" grpId="0" nodeType="withEffect">
                                  <p:stCondLst>
                                    <p:cond delay="0"/>
                                  </p:stCondLst>
                                  <p:childTnLst>
                                    <p:animClr clrSpc="rgb" dir="cw">
                                      <p:cBhvr override="childStyle">
                                        <p:cTn id="45" dur="500" accel="50000" autoRev="1" fill="hold" tmFilter="0, 0; .33333, 1; 1, 1">
                                          <p:stCondLst>
                                            <p:cond delay="0"/>
                                          </p:stCondLst>
                                        </p:cTn>
                                        <p:tgtEl>
                                          <p:spTgt spid="6"/>
                                        </p:tgtEl>
                                        <p:attrNameLst>
                                          <p:attrName>style.color</p:attrName>
                                        </p:attrNameLst>
                                      </p:cBhvr>
                                      <p:to>
                                        <a:srgbClr val="990000"/>
                                      </p:to>
                                    </p:animClr>
                                    <p:animClr clrSpc="rgb" dir="cw">
                                      <p:cBhvr>
                                        <p:cTn id="46" dur="500" accel="50000" autoRev="1" fill="hold" tmFilter="0, 0; .33333, 1; 1, 1">
                                          <p:stCondLst>
                                            <p:cond delay="0"/>
                                          </p:stCondLst>
                                        </p:cTn>
                                        <p:tgtEl>
                                          <p:spTgt spid="6"/>
                                        </p:tgtEl>
                                        <p:attrNameLst>
                                          <p:attrName>fillcolor</p:attrName>
                                        </p:attrNameLst>
                                      </p:cBhvr>
                                      <p:to>
                                        <a:srgbClr val="990000"/>
                                      </p:to>
                                    </p:animClr>
                                    <p:set>
                                      <p:cBhvr>
                                        <p:cTn id="47" dur="1000" fill="hold"/>
                                        <p:tgtEl>
                                          <p:spTgt spid="6"/>
                                        </p:tgtEl>
                                        <p:attrNameLst>
                                          <p:attrName>fill.type</p:attrName>
                                        </p:attrNameLst>
                                      </p:cBhvr>
                                      <p:to>
                                        <p:strVal val="solid"/>
                                      </p:to>
                                    </p:set>
                                    <p:set>
                                      <p:cBhvr>
                                        <p:cTn id="48" dur="1000" fill="hold"/>
                                        <p:tgtEl>
                                          <p:spTgt spid="6"/>
                                        </p:tgtEl>
                                        <p:attrNameLst>
                                          <p:attrName>fill.on</p:attrName>
                                        </p:attrNameLst>
                                      </p:cBhvr>
                                      <p:to>
                                        <p:strVal val="true"/>
                                      </p:to>
                                    </p:set>
                                    <p:animScale>
                                      <p:cBhvr>
                                        <p:cTn id="49" dur="500" accel="50000" autoRev="1" fill="hold" tmFilter="0, 0; .33333, 1; 1, 1">
                                          <p:stCondLst>
                                            <p:cond delay="0"/>
                                          </p:stCondLst>
                                        </p:cTn>
                                        <p:tgtEl>
                                          <p:spTgt spid="6"/>
                                        </p:tgtEl>
                                      </p:cBhvr>
                                      <p:from x="100000" y="100000"/>
                                      <p:to x="100000" y="140000"/>
                                    </p:animScale>
                                  </p:childTnLst>
                                </p:cTn>
                              </p:par>
                            </p:childTnLst>
                          </p:cTn>
                        </p:par>
                      </p:childTnLst>
                    </p:cTn>
                  </p:par>
                  <p:par>
                    <p:cTn id="50" fill="hold">
                      <p:stCondLst>
                        <p:cond delay="indefinite"/>
                      </p:stCondLst>
                      <p:childTnLst>
                        <p:par>
                          <p:cTn id="51" fill="hold">
                            <p:stCondLst>
                              <p:cond delay="0"/>
                            </p:stCondLst>
                            <p:childTnLst>
                              <p:par>
                                <p:cTn id="52" presetID="33" presetClass="emph" presetSubtype="0" fill="remove" grpId="0" nodeType="clickEffect">
                                  <p:stCondLst>
                                    <p:cond delay="0"/>
                                  </p:stCondLst>
                                  <p:childTnLst>
                                    <p:animClr clrSpc="rgb" dir="cw">
                                      <p:cBhvr override="childStyle">
                                        <p:cTn id="53" dur="500" accel="50000" autoRev="1" fill="hold" tmFilter="0, 0; .33333, 1; 1, 1">
                                          <p:stCondLst>
                                            <p:cond delay="0"/>
                                          </p:stCondLst>
                                        </p:cTn>
                                        <p:tgtEl>
                                          <p:spTgt spid="7"/>
                                        </p:tgtEl>
                                        <p:attrNameLst>
                                          <p:attrName>style.color</p:attrName>
                                        </p:attrNameLst>
                                      </p:cBhvr>
                                      <p:to>
                                        <a:srgbClr val="990000"/>
                                      </p:to>
                                    </p:animClr>
                                    <p:animClr clrSpc="rgb" dir="cw">
                                      <p:cBhvr>
                                        <p:cTn id="54" dur="500" accel="50000" autoRev="1" fill="hold" tmFilter="0, 0; .33333, 1; 1, 1">
                                          <p:stCondLst>
                                            <p:cond delay="0"/>
                                          </p:stCondLst>
                                        </p:cTn>
                                        <p:tgtEl>
                                          <p:spTgt spid="7"/>
                                        </p:tgtEl>
                                        <p:attrNameLst>
                                          <p:attrName>fillcolor</p:attrName>
                                        </p:attrNameLst>
                                      </p:cBhvr>
                                      <p:to>
                                        <a:srgbClr val="990000"/>
                                      </p:to>
                                    </p:animClr>
                                    <p:set>
                                      <p:cBhvr>
                                        <p:cTn id="55" dur="1000" fill="hold"/>
                                        <p:tgtEl>
                                          <p:spTgt spid="7"/>
                                        </p:tgtEl>
                                        <p:attrNameLst>
                                          <p:attrName>fill.type</p:attrName>
                                        </p:attrNameLst>
                                      </p:cBhvr>
                                      <p:to>
                                        <p:strVal val="solid"/>
                                      </p:to>
                                    </p:set>
                                    <p:set>
                                      <p:cBhvr>
                                        <p:cTn id="56" dur="1000" fill="hold"/>
                                        <p:tgtEl>
                                          <p:spTgt spid="7"/>
                                        </p:tgtEl>
                                        <p:attrNameLst>
                                          <p:attrName>fill.on</p:attrName>
                                        </p:attrNameLst>
                                      </p:cBhvr>
                                      <p:to>
                                        <p:strVal val="true"/>
                                      </p:to>
                                    </p:set>
                                    <p:animScale>
                                      <p:cBhvr>
                                        <p:cTn id="57" dur="500" accel="50000" autoRev="1" fill="hold" tmFilter="0, 0; .33333, 1; 1, 1">
                                          <p:stCondLst>
                                            <p:cond delay="0"/>
                                          </p:stCondLst>
                                        </p:cTn>
                                        <p:tgtEl>
                                          <p:spTgt spid="7"/>
                                        </p:tgtEl>
                                      </p:cBhvr>
                                      <p:from x="100000" y="100000"/>
                                      <p:to x="100000" y="140000"/>
                                    </p:animScale>
                                  </p:childTnLst>
                                </p:cTn>
                              </p:par>
                              <p:par>
                                <p:cTn id="58" presetID="33" presetClass="emph" presetSubtype="0" fill="remove" grpId="0" nodeType="withEffect">
                                  <p:stCondLst>
                                    <p:cond delay="0"/>
                                  </p:stCondLst>
                                  <p:childTnLst>
                                    <p:animClr clrSpc="rgb" dir="cw">
                                      <p:cBhvr override="childStyle">
                                        <p:cTn id="59" dur="500" accel="50000" autoRev="1" fill="hold" tmFilter="0, 0; .33333, 1; 1, 1">
                                          <p:stCondLst>
                                            <p:cond delay="0"/>
                                          </p:stCondLst>
                                        </p:cTn>
                                        <p:tgtEl>
                                          <p:spTgt spid="8"/>
                                        </p:tgtEl>
                                        <p:attrNameLst>
                                          <p:attrName>style.color</p:attrName>
                                        </p:attrNameLst>
                                      </p:cBhvr>
                                      <p:to>
                                        <a:srgbClr val="990000"/>
                                      </p:to>
                                    </p:animClr>
                                    <p:animClr clrSpc="rgb" dir="cw">
                                      <p:cBhvr>
                                        <p:cTn id="60" dur="500" accel="50000" autoRev="1" fill="hold" tmFilter="0, 0; .33333, 1; 1, 1">
                                          <p:stCondLst>
                                            <p:cond delay="0"/>
                                          </p:stCondLst>
                                        </p:cTn>
                                        <p:tgtEl>
                                          <p:spTgt spid="8"/>
                                        </p:tgtEl>
                                        <p:attrNameLst>
                                          <p:attrName>fillcolor</p:attrName>
                                        </p:attrNameLst>
                                      </p:cBhvr>
                                      <p:to>
                                        <a:srgbClr val="990000"/>
                                      </p:to>
                                    </p:animClr>
                                    <p:set>
                                      <p:cBhvr>
                                        <p:cTn id="61" dur="1000" fill="hold"/>
                                        <p:tgtEl>
                                          <p:spTgt spid="8"/>
                                        </p:tgtEl>
                                        <p:attrNameLst>
                                          <p:attrName>fill.type</p:attrName>
                                        </p:attrNameLst>
                                      </p:cBhvr>
                                      <p:to>
                                        <p:strVal val="solid"/>
                                      </p:to>
                                    </p:set>
                                    <p:set>
                                      <p:cBhvr>
                                        <p:cTn id="62" dur="1000" fill="hold"/>
                                        <p:tgtEl>
                                          <p:spTgt spid="8"/>
                                        </p:tgtEl>
                                        <p:attrNameLst>
                                          <p:attrName>fill.on</p:attrName>
                                        </p:attrNameLst>
                                      </p:cBhvr>
                                      <p:to>
                                        <p:strVal val="true"/>
                                      </p:to>
                                    </p:set>
                                    <p:animScale>
                                      <p:cBhvr>
                                        <p:cTn id="63" dur="500" accel="50000" autoRev="1" fill="hold" tmFilter="0, 0; .33333, 1; 1, 1">
                                          <p:stCondLst>
                                            <p:cond delay="0"/>
                                          </p:stCondLst>
                                        </p:cTn>
                                        <p:tgtEl>
                                          <p:spTgt spid="8"/>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p:bldP spid="89109" grpId="0" animBg="1"/>
      <p:bldP spid="2" grpId="0" animBg="1"/>
      <p:bldP spid="3" grpId="0" animBg="1"/>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12"/>
          </p:nvPr>
        </p:nvSpPr>
        <p:spPr>
          <a:ln/>
        </p:spPr>
        <p:txBody>
          <a:bodyPr/>
          <a:lstStyle/>
          <a:p>
            <a:pPr>
              <a:defRPr/>
            </a:pPr>
            <a:fld id="{26CBC2A8-1206-47D9-AFA5-3DD15D814FA5}" type="slidenum">
              <a:rPr lang="en-US" altLang="zh-TW"/>
              <a:pPr>
                <a:defRPr/>
              </a:pPr>
              <a:t>22</a:t>
            </a:fld>
            <a:endParaRPr lang="en-US" altLang="zh-TW"/>
          </a:p>
        </p:txBody>
      </p:sp>
      <p:sp>
        <p:nvSpPr>
          <p:cNvPr id="8"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1914DD30-FD04-4D2F-9CA8-BB72935BD7BE}" type="slidenum">
              <a:rPr lang="en-US" altLang="zh-TW" sz="1200">
                <a:latin typeface="+mj-lt"/>
              </a:rPr>
              <a:pPr algn="r">
                <a:defRPr/>
              </a:pPr>
              <a:t>22</a:t>
            </a:fld>
            <a:endParaRPr lang="en-US" altLang="zh-TW" sz="1200">
              <a:latin typeface="+mj-lt"/>
            </a:endParaRPr>
          </a:p>
        </p:txBody>
      </p:sp>
      <p:sp>
        <p:nvSpPr>
          <p:cNvPr id="51203" name="Rectangle 2"/>
          <p:cNvSpPr>
            <a:spLocks noGrp="1" noChangeArrowheads="1"/>
          </p:cNvSpPr>
          <p:nvPr>
            <p:ph type="title"/>
          </p:nvPr>
        </p:nvSpPr>
        <p:spPr/>
        <p:txBody>
          <a:bodyPr/>
          <a:lstStyle/>
          <a:p>
            <a:pPr eaLnBrk="1" hangingPunct="1"/>
            <a:r>
              <a:rPr lang="en-US" altLang="zh-TW" smtClean="0"/>
              <a:t>Results and Analysis</a:t>
            </a:r>
          </a:p>
        </p:txBody>
      </p:sp>
      <p:sp>
        <p:nvSpPr>
          <p:cNvPr id="51204" name="Rectangle 3"/>
          <p:cNvSpPr>
            <a:spLocks noGrp="1" noChangeArrowheads="1"/>
          </p:cNvSpPr>
          <p:nvPr>
            <p:ph type="body" idx="1"/>
          </p:nvPr>
        </p:nvSpPr>
        <p:spPr/>
        <p:txBody>
          <a:bodyPr/>
          <a:lstStyle/>
          <a:p>
            <a:pPr eaLnBrk="1" hangingPunct="1"/>
            <a:r>
              <a:rPr lang="en-US" altLang="zh-TW" smtClean="0"/>
              <a:t> Comparisons with </a:t>
            </a:r>
            <a:r>
              <a:rPr lang="en-US" altLang="zh-TW" sz="2000" smtClean="0"/>
              <a:t>MEME</a:t>
            </a:r>
            <a:r>
              <a:rPr lang="en-US" altLang="zh-TW" smtClean="0"/>
              <a:t> </a:t>
            </a:r>
            <a:r>
              <a:rPr lang="en-US" altLang="zh-TW" sz="2000" smtClean="0">
                <a:solidFill>
                  <a:srgbClr val="FF5050"/>
                </a:solidFill>
              </a:rPr>
              <a:t>as TF side discovery tool</a:t>
            </a:r>
          </a:p>
        </p:txBody>
      </p:sp>
      <p:sp>
        <p:nvSpPr>
          <p:cNvPr id="51205" name="Text Box 7"/>
          <p:cNvSpPr txBox="1">
            <a:spLocks noChangeArrowheads="1"/>
          </p:cNvSpPr>
          <p:nvPr/>
        </p:nvSpPr>
        <p:spPr bwMode="auto">
          <a:xfrm>
            <a:off x="5410200" y="457200"/>
            <a:ext cx="3733800" cy="1069975"/>
          </a:xfrm>
          <a:prstGeom prst="rect">
            <a:avLst/>
          </a:prstGeom>
          <a:noFill/>
          <a:ln w="9525">
            <a:noFill/>
            <a:miter lim="800000"/>
            <a:headEnd/>
            <a:tailEnd/>
          </a:ln>
        </p:spPr>
        <p:txBody>
          <a:bodyPr>
            <a:spAutoFit/>
          </a:bodyPr>
          <a:lstStyle/>
          <a:p>
            <a:r>
              <a:rPr lang="en-US" altLang="zh-TW" sz="1600" b="1">
                <a:solidFill>
                  <a:srgbClr val="FF0000"/>
                </a:solidFill>
              </a:rPr>
              <a:t>73%-262%</a:t>
            </a:r>
            <a:r>
              <a:rPr lang="en-US" altLang="zh-TW" sz="1600"/>
              <a:t> improvement on AVG </a:t>
            </a:r>
            <a:r>
              <a:rPr lang="en-US" altLang="zh-TW" sz="1600" i="1">
                <a:latin typeface="Times New Roman" pitchFamily="18" charset="0"/>
              </a:rPr>
              <a:t>R</a:t>
            </a:r>
            <a:r>
              <a:rPr lang="en-US" altLang="zh-TW" sz="1600" i="1" baseline="-25000">
                <a:latin typeface="Times New Roman" pitchFamily="18" charset="0"/>
              </a:rPr>
              <a:t>*</a:t>
            </a:r>
          </a:p>
          <a:p>
            <a:r>
              <a:rPr lang="en-US" altLang="zh-TW" sz="1600" b="1">
                <a:solidFill>
                  <a:srgbClr val="FF0000"/>
                </a:solidFill>
              </a:rPr>
              <a:t>33%-84%</a:t>
            </a:r>
            <a:r>
              <a:rPr lang="en-US" altLang="zh-TW" sz="1600"/>
              <a:t> improvement on </a:t>
            </a:r>
            <a:r>
              <a:rPr lang="en-US" altLang="zh-TW" sz="1600" i="1">
                <a:latin typeface="Times New Roman" pitchFamily="18" charset="0"/>
              </a:rPr>
              <a:t>R</a:t>
            </a:r>
            <a:r>
              <a:rPr lang="en-US" altLang="zh-TW" sz="1600" i="1" baseline="-25000">
                <a:latin typeface="Times New Roman" pitchFamily="18" charset="0"/>
              </a:rPr>
              <a:t>*</a:t>
            </a:r>
            <a:r>
              <a:rPr lang="en-US" altLang="zh-TW" sz="1600" i="1">
                <a:latin typeface="Times New Roman" pitchFamily="18" charset="0"/>
              </a:rPr>
              <a:t>&gt;0</a:t>
            </a:r>
            <a:r>
              <a:rPr lang="en-US" altLang="zh-TW" sz="1600"/>
              <a:t> Ratio</a:t>
            </a:r>
          </a:p>
          <a:p>
            <a:r>
              <a:rPr lang="en-US" altLang="zh-TW" sz="1600"/>
              <a:t>Customized TF core motif discovery is necessary</a:t>
            </a:r>
          </a:p>
        </p:txBody>
      </p:sp>
      <p:pic>
        <p:nvPicPr>
          <p:cNvPr id="51206" name="Picture 9"/>
          <p:cNvPicPr>
            <a:picLocks noChangeAspect="1" noChangeArrowheads="1"/>
          </p:cNvPicPr>
          <p:nvPr/>
        </p:nvPicPr>
        <p:blipFill>
          <a:blip r:embed="rId3" cstate="print"/>
          <a:srcRect/>
          <a:stretch>
            <a:fillRect/>
          </a:stretch>
        </p:blipFill>
        <p:spPr bwMode="auto">
          <a:xfrm>
            <a:off x="381000" y="2135188"/>
            <a:ext cx="8458200" cy="3960812"/>
          </a:xfrm>
          <a:prstGeom prst="rect">
            <a:avLst/>
          </a:prstGeom>
          <a:noFill/>
          <a:ln w="9525">
            <a:noFill/>
            <a:miter lim="800000"/>
            <a:headEnd/>
            <a:tailEnd/>
          </a:ln>
        </p:spPr>
      </p:pic>
      <p:sp>
        <p:nvSpPr>
          <p:cNvPr id="21510" name="Rectangle 6"/>
          <p:cNvSpPr>
            <a:spLocks noChangeArrowheads="1"/>
          </p:cNvSpPr>
          <p:nvPr/>
        </p:nvSpPr>
        <p:spPr bwMode="auto">
          <a:xfrm>
            <a:off x="457200" y="2819400"/>
            <a:ext cx="8382000" cy="381000"/>
          </a:xfrm>
          <a:prstGeom prst="rect">
            <a:avLst/>
          </a:prstGeom>
          <a:noFill/>
          <a:ln w="28575">
            <a:solidFill>
              <a:srgbClr val="FF6600"/>
            </a:solidFill>
            <a:miter lim="800000"/>
            <a:headEnd/>
            <a:tailEnd/>
          </a:ln>
        </p:spPr>
        <p:txBody>
          <a:bodyPr wrap="none" anchor="ctr"/>
          <a:lstStyle/>
          <a:p>
            <a:endParaRPr lang="zh-TW" altLang="en-US"/>
          </a:p>
        </p:txBody>
      </p:sp>
      <p:sp>
        <p:nvSpPr>
          <p:cNvPr id="21512" name="Rectangle 8"/>
          <p:cNvSpPr>
            <a:spLocks noChangeArrowheads="1"/>
          </p:cNvSpPr>
          <p:nvPr/>
        </p:nvSpPr>
        <p:spPr bwMode="auto">
          <a:xfrm>
            <a:off x="457200" y="4724400"/>
            <a:ext cx="8382000" cy="381000"/>
          </a:xfrm>
          <a:prstGeom prst="rect">
            <a:avLst/>
          </a:prstGeom>
          <a:noFill/>
          <a:ln w="28575">
            <a:solidFill>
              <a:srgbClr val="FF6600"/>
            </a:solidFill>
            <a:miter lim="800000"/>
            <a:headEnd/>
            <a:tailEnd/>
          </a:ln>
        </p:spPr>
        <p:txBody>
          <a:bodyPr wrap="none" anchor="ct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dissolve">
                                      <p:cBhvr>
                                        <p:cTn id="7" dur="500"/>
                                        <p:tgtEl>
                                          <p:spTgt spid="215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12"/>
                                        </p:tgtEl>
                                        <p:attrNameLst>
                                          <p:attrName>style.visibility</p:attrName>
                                        </p:attrNameLst>
                                      </p:cBhvr>
                                      <p:to>
                                        <p:strVal val="visible"/>
                                      </p:to>
                                    </p:set>
                                    <p:animEffect transition="in" filter="dissolve">
                                      <p:cBhvr>
                                        <p:cTn id="10" dur="500"/>
                                        <p:tgtEl>
                                          <p:spTgt spid="215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1205"/>
                                        </p:tgtEl>
                                        <p:attrNameLst>
                                          <p:attrName>style.visibility</p:attrName>
                                        </p:attrNameLst>
                                      </p:cBhvr>
                                      <p:to>
                                        <p:strVal val="visible"/>
                                      </p:to>
                                    </p:set>
                                    <p:animEffect transition="in" filter="blinds(horizontal)">
                                      <p:cBhvr>
                                        <p:cTn id="13"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P spid="21510" grpId="0" animBg="1"/>
      <p:bldP spid="215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a:ln/>
        </p:spPr>
        <p:txBody>
          <a:bodyPr/>
          <a:lstStyle/>
          <a:p>
            <a:pPr>
              <a:defRPr/>
            </a:pPr>
            <a:fld id="{8901C4CA-4E8D-4563-BBDD-A9D26E24D8FB}" type="slidenum">
              <a:rPr lang="en-US" altLang="zh-TW"/>
              <a:pPr>
                <a:defRPr/>
              </a:pPr>
              <a:t>23</a:t>
            </a:fld>
            <a:endParaRPr lang="en-US" altLang="zh-TW"/>
          </a:p>
        </p:txBody>
      </p:sp>
      <p:sp>
        <p:nvSpPr>
          <p:cNvPr id="4"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A1EDC8D9-3C2C-4378-A6EC-F5E159BB4D32}" type="slidenum">
              <a:rPr lang="en-US" altLang="zh-TW" sz="1200">
                <a:latin typeface="+mj-lt"/>
              </a:rPr>
              <a:pPr algn="r">
                <a:defRPr/>
              </a:pPr>
              <a:t>23</a:t>
            </a:fld>
            <a:endParaRPr lang="en-US" altLang="zh-TW" sz="1200">
              <a:latin typeface="+mj-lt"/>
            </a:endParaRPr>
          </a:p>
        </p:txBody>
      </p:sp>
      <p:sp>
        <p:nvSpPr>
          <p:cNvPr id="52227" name="Rectangle 2"/>
          <p:cNvSpPr>
            <a:spLocks noGrp="1" noChangeArrowheads="1"/>
          </p:cNvSpPr>
          <p:nvPr>
            <p:ph type="title"/>
          </p:nvPr>
        </p:nvSpPr>
        <p:spPr/>
        <p:txBody>
          <a:bodyPr/>
          <a:lstStyle/>
          <a:p>
            <a:pPr eaLnBrk="1" hangingPunct="1"/>
            <a:r>
              <a:rPr lang="en-US" altLang="zh-TW" smtClean="0"/>
              <a:t>Discussion</a:t>
            </a:r>
          </a:p>
        </p:txBody>
      </p:sp>
      <p:sp>
        <p:nvSpPr>
          <p:cNvPr id="52228" name="Rectangle 3"/>
          <p:cNvSpPr>
            <a:spLocks noGrp="1" noChangeArrowheads="1"/>
          </p:cNvSpPr>
          <p:nvPr>
            <p:ph type="body" idx="1"/>
          </p:nvPr>
        </p:nvSpPr>
        <p:spPr/>
        <p:txBody>
          <a:bodyPr/>
          <a:lstStyle/>
          <a:p>
            <a:pPr eaLnBrk="1" hangingPunct="1"/>
            <a:r>
              <a:rPr lang="en-US" altLang="zh-TW" sz="2600" smtClean="0"/>
              <a:t> For the first time we generalize the exact TF-TFBS associated sequence patterns to approximate ones</a:t>
            </a:r>
          </a:p>
          <a:p>
            <a:pPr eaLnBrk="1" hangingPunct="1"/>
            <a:endParaRPr lang="en-US" altLang="zh-TW" sz="2600" smtClean="0"/>
          </a:p>
          <a:p>
            <a:pPr eaLnBrk="1" hangingPunct="1"/>
            <a:r>
              <a:rPr lang="en-US" altLang="zh-TW" sz="2600" smtClean="0"/>
              <a:t> The discovered approximate TF-TFBS rules</a:t>
            </a:r>
          </a:p>
          <a:p>
            <a:pPr lvl="1" eaLnBrk="1" hangingPunct="1"/>
            <a:r>
              <a:rPr lang="en-US" altLang="zh-TW" sz="2000" smtClean="0"/>
              <a:t>Competitive performance with respect to verification ratios (R</a:t>
            </a:r>
            <a:r>
              <a:rPr lang="en-US" altLang="zh-TW" sz="2000" baseline="-25000" smtClean="0"/>
              <a:t>∗</a:t>
            </a:r>
            <a:r>
              <a:rPr lang="en-US" altLang="zh-TW" sz="2000" smtClean="0"/>
              <a:t>) on both TF and TF-TFBS aspects</a:t>
            </a:r>
          </a:p>
          <a:p>
            <a:pPr lvl="1" eaLnBrk="1" hangingPunct="1"/>
            <a:r>
              <a:rPr lang="en-US" altLang="zh-TW" sz="2000" smtClean="0"/>
              <a:t>Strong edge over exact rules and MEME results</a:t>
            </a:r>
          </a:p>
          <a:p>
            <a:pPr lvl="1" eaLnBrk="1" hangingPunct="1"/>
            <a:r>
              <a:rPr lang="en-US" altLang="zh-TW" sz="2000" smtClean="0"/>
              <a:t>Demonstration of the flexibility of specific positions TF-TFBS binding (</a:t>
            </a:r>
            <a:r>
              <a:rPr lang="en-US" altLang="zh-TW" sz="1600" smtClean="0">
                <a:solidFill>
                  <a:srgbClr val="800000"/>
                </a:solidFill>
              </a:rPr>
              <a:t>further biological verification with NCBI independent protein records!</a:t>
            </a:r>
            <a:r>
              <a:rPr lang="en-US" altLang="zh-TW" sz="2000" smtClean="0"/>
              <a:t>)</a:t>
            </a:r>
          </a:p>
          <a:p>
            <a:pPr lvl="1" eaLnBrk="1" hangingPunct="1"/>
            <a:endParaRPr lang="en-US" altLang="zh-TW" sz="2000" smtClean="0"/>
          </a:p>
          <a:p>
            <a:pPr lvl="1" eaLnBrk="1" hangingPunct="1">
              <a:buFont typeface="Wingdings" pitchFamily="2" charset="2"/>
              <a:buNone/>
            </a:pPr>
            <a:r>
              <a:rPr lang="en-US" altLang="zh-TW" sz="2000" smtClean="0"/>
              <a:t> </a:t>
            </a:r>
          </a:p>
          <a:p>
            <a:pPr lvl="1" eaLnBrk="1" hangingPunct="1"/>
            <a:endParaRPr lang="en-US" altLang="zh-TW" sz="2200" smtClean="0"/>
          </a:p>
          <a:p>
            <a:pPr lvl="1" eaLnBrk="1" hangingPunct="1"/>
            <a:endParaRPr lang="en-US" altLang="zh-TW" sz="2200" smtClean="0"/>
          </a:p>
          <a:p>
            <a:pPr eaLnBrk="1" hangingPunct="1"/>
            <a:endParaRPr lang="en-US" altLang="zh-TW" sz="2600" smtClean="0"/>
          </a:p>
          <a:p>
            <a:pPr eaLnBrk="1" hangingPunct="1"/>
            <a:endParaRPr lang="en-US" altLang="zh-TW" sz="2600" smtClean="0"/>
          </a:p>
          <a:p>
            <a:pPr eaLnBrk="1" hangingPunct="1"/>
            <a:endParaRPr lang="en-US" altLang="zh-TW" sz="2600" smtClean="0"/>
          </a:p>
          <a:p>
            <a:pPr eaLnBrk="1" hangingPunct="1"/>
            <a:endParaRPr lang="en-US" altLang="zh-TW" sz="2600" smtClean="0"/>
          </a:p>
          <a:p>
            <a:pPr eaLnBrk="1" hangingPunct="1"/>
            <a:endParaRPr lang="en-US" altLang="zh-TW" sz="2600" smtClean="0"/>
          </a:p>
          <a:p>
            <a:pPr eaLnBrk="1" hangingPunct="1"/>
            <a:endParaRPr lang="en-US" altLang="zh-TW" sz="26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a:ln/>
        </p:spPr>
        <p:txBody>
          <a:bodyPr/>
          <a:lstStyle/>
          <a:p>
            <a:pPr>
              <a:defRPr/>
            </a:pPr>
            <a:fld id="{83B07D1D-88B7-429C-9AC3-DB3026B640D0}" type="slidenum">
              <a:rPr lang="en-US" altLang="zh-TW"/>
              <a:pPr>
                <a:defRPr/>
              </a:pPr>
              <a:t>24</a:t>
            </a:fld>
            <a:endParaRPr lang="en-US" altLang="zh-TW"/>
          </a:p>
        </p:txBody>
      </p:sp>
      <p:sp>
        <p:nvSpPr>
          <p:cNvPr id="4"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78BDBE7E-6623-4455-B567-6789B3AD360E}" type="slidenum">
              <a:rPr lang="en-US" altLang="zh-TW" sz="1200">
                <a:latin typeface="+mj-lt"/>
              </a:rPr>
              <a:pPr algn="r">
                <a:defRPr/>
              </a:pPr>
              <a:t>24</a:t>
            </a:fld>
            <a:endParaRPr lang="en-US" altLang="zh-TW" sz="1200">
              <a:latin typeface="+mj-lt"/>
            </a:endParaRPr>
          </a:p>
        </p:txBody>
      </p:sp>
      <p:sp>
        <p:nvSpPr>
          <p:cNvPr id="53251" name="Rectangle 2"/>
          <p:cNvSpPr>
            <a:spLocks noGrp="1" noChangeArrowheads="1"/>
          </p:cNvSpPr>
          <p:nvPr>
            <p:ph type="title"/>
          </p:nvPr>
        </p:nvSpPr>
        <p:spPr/>
        <p:txBody>
          <a:bodyPr/>
          <a:lstStyle/>
          <a:p>
            <a:pPr eaLnBrk="1" hangingPunct="1"/>
            <a:r>
              <a:rPr lang="en-US" altLang="zh-TW" smtClean="0"/>
              <a:t>Discussion</a:t>
            </a:r>
          </a:p>
        </p:txBody>
      </p:sp>
      <p:sp>
        <p:nvSpPr>
          <p:cNvPr id="53252" name="Rectangle 3"/>
          <p:cNvSpPr>
            <a:spLocks noGrp="1" noChangeArrowheads="1"/>
          </p:cNvSpPr>
          <p:nvPr>
            <p:ph type="body" idx="1"/>
          </p:nvPr>
        </p:nvSpPr>
        <p:spPr/>
        <p:txBody>
          <a:bodyPr/>
          <a:lstStyle/>
          <a:p>
            <a:pPr eaLnBrk="1" hangingPunct="1"/>
            <a:r>
              <a:rPr lang="en-US" altLang="zh-TW" sz="2600" smtClean="0"/>
              <a:t>Great and promising direction for further discovering protein-DNA interactions</a:t>
            </a:r>
          </a:p>
          <a:p>
            <a:pPr eaLnBrk="1" hangingPunct="1"/>
            <a:endParaRPr lang="en-US" altLang="zh-TW" sz="2600" smtClean="0"/>
          </a:p>
          <a:p>
            <a:pPr eaLnBrk="1" hangingPunct="1"/>
            <a:r>
              <a:rPr lang="en-US" altLang="zh-TW" sz="2600" smtClean="0"/>
              <a:t> Future Work</a:t>
            </a:r>
          </a:p>
          <a:p>
            <a:pPr lvl="1" eaLnBrk="1" hangingPunct="1"/>
            <a:r>
              <a:rPr lang="en-US" altLang="zh-TW" sz="2200" smtClean="0"/>
              <a:t>Formal models for whole associated TF-TFBS rules</a:t>
            </a:r>
          </a:p>
          <a:p>
            <a:pPr lvl="1" eaLnBrk="1" hangingPunct="1"/>
            <a:r>
              <a:rPr lang="en-US" altLang="zh-TW" sz="2200" smtClean="0"/>
              <a:t>Advanced Search algorithms for motifs</a:t>
            </a:r>
          </a:p>
          <a:p>
            <a:pPr lvl="1" eaLnBrk="1" hangingPunct="1"/>
            <a:r>
              <a:rPr lang="en-US" altLang="zh-TW" sz="2200" smtClean="0"/>
              <a:t>Associating multiple short TF-TFBS rules</a:t>
            </a:r>
          </a:p>
          <a:p>
            <a:pPr lvl="1" eaLnBrk="1" hangingPunct="1"/>
            <a:r>
              <a:rPr lang="en-US" altLang="zh-TW" sz="2200" smtClean="0"/>
              <a:t>Handling uncertainty such as widths</a:t>
            </a:r>
          </a:p>
          <a:p>
            <a:pPr lvl="1" eaLnBrk="1" hangingPunct="1"/>
            <a:endParaRPr lang="en-US" altLang="zh-TW" sz="2200" smtClean="0"/>
          </a:p>
          <a:p>
            <a:pPr lvl="1" eaLnBrk="1" hangingPunct="1">
              <a:buFont typeface="Wingdings" pitchFamily="2" charset="2"/>
              <a:buNone/>
            </a:pPr>
            <a:r>
              <a:rPr lang="en-US" altLang="zh-TW" sz="2200" smtClean="0"/>
              <a:t> </a:t>
            </a:r>
          </a:p>
          <a:p>
            <a:pPr lvl="1" eaLnBrk="1" hangingPunct="1"/>
            <a:endParaRPr lang="en-US" altLang="zh-TW" sz="2200" smtClean="0"/>
          </a:p>
          <a:p>
            <a:pPr eaLnBrk="1" hangingPunct="1"/>
            <a:endParaRPr lang="en-US" altLang="zh-TW" sz="26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a:ln/>
        </p:spPr>
        <p:txBody>
          <a:bodyPr/>
          <a:lstStyle/>
          <a:p>
            <a:pPr>
              <a:defRPr/>
            </a:pPr>
            <a:fld id="{D647BC20-6B51-496F-9D56-75DBC415937A}" type="slidenum">
              <a:rPr lang="en-US" altLang="zh-TW"/>
              <a:pPr>
                <a:defRPr/>
              </a:pPr>
              <a:t>25</a:t>
            </a:fld>
            <a:endParaRPr lang="en-US" altLang="zh-TW"/>
          </a:p>
        </p:txBody>
      </p:sp>
      <p:sp>
        <p:nvSpPr>
          <p:cNvPr id="4"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B80A9296-18C0-48E4-B4B0-70A28A4D0E38}" type="slidenum">
              <a:rPr lang="en-US" altLang="zh-TW" sz="1200">
                <a:latin typeface="+mj-lt"/>
              </a:rPr>
              <a:pPr algn="r">
                <a:defRPr/>
              </a:pPr>
              <a:t>25</a:t>
            </a:fld>
            <a:endParaRPr lang="en-US" altLang="zh-TW" sz="1200">
              <a:latin typeface="+mj-lt"/>
            </a:endParaRPr>
          </a:p>
        </p:txBody>
      </p:sp>
      <p:sp>
        <p:nvSpPr>
          <p:cNvPr id="94211" name="Rectangle 2"/>
          <p:cNvSpPr>
            <a:spLocks noGrp="1" noChangeArrowheads="1"/>
          </p:cNvSpPr>
          <p:nvPr>
            <p:ph type="title"/>
          </p:nvPr>
        </p:nvSpPr>
        <p:spPr/>
        <p:txBody>
          <a:bodyPr/>
          <a:lstStyle/>
          <a:p>
            <a:r>
              <a:rPr lang="en-US" altLang="zh-TW" smtClean="0"/>
              <a:t>III. Drug Discovery</a:t>
            </a:r>
          </a:p>
        </p:txBody>
      </p:sp>
      <p:sp>
        <p:nvSpPr>
          <p:cNvPr id="94212" name="Rectangle 3"/>
          <p:cNvSpPr>
            <a:spLocks noGrp="1" noChangeArrowheads="1"/>
          </p:cNvSpPr>
          <p:nvPr>
            <p:ph type="body" idx="1"/>
          </p:nvPr>
        </p:nvSpPr>
        <p:spPr/>
        <p:txBody>
          <a:bodyPr/>
          <a:lstStyle/>
          <a:p>
            <a:r>
              <a:rPr lang="en-US" altLang="zh-TW" smtClean="0"/>
              <a:t>Background: Docking VS Synthesis</a:t>
            </a:r>
          </a:p>
          <a:p>
            <a:r>
              <a:rPr lang="en-US" altLang="zh-TW" smtClean="0"/>
              <a:t>SmartGrow</a:t>
            </a:r>
          </a:p>
          <a:p>
            <a:r>
              <a:rPr lang="en-US" altLang="zh-TW" smtClean="0"/>
              <a:t>Experimental Results</a:t>
            </a:r>
          </a:p>
          <a:p>
            <a:r>
              <a:rPr lang="en-US" altLang="zh-TW" smtClean="0"/>
              <a:t>Discussion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12"/>
          </p:nvPr>
        </p:nvSpPr>
        <p:spPr>
          <a:ln/>
        </p:spPr>
        <p:txBody>
          <a:bodyPr/>
          <a:lstStyle/>
          <a:p>
            <a:pPr>
              <a:defRPr/>
            </a:pPr>
            <a:fld id="{A691206D-9167-4236-9D85-6F72E90737EF}" type="slidenum">
              <a:rPr lang="en-US" altLang="zh-TW"/>
              <a:pPr>
                <a:defRPr/>
              </a:pPr>
              <a:t>26</a:t>
            </a:fld>
            <a:endParaRPr lang="en-US" altLang="zh-TW"/>
          </a:p>
        </p:txBody>
      </p:sp>
      <p:graphicFrame>
        <p:nvGraphicFramePr>
          <p:cNvPr id="4" name="Diagram 3"/>
          <p:cNvGraphicFramePr/>
          <p:nvPr/>
        </p:nvGraphicFramePr>
        <p:xfrm>
          <a:off x="680786" y="2209800"/>
          <a:ext cx="7739565" cy="1831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7764" name="Text Placeholder 4"/>
          <p:cNvSpPr>
            <a:spLocks noGrp="1"/>
          </p:cNvSpPr>
          <p:nvPr>
            <p:ph type="body" sz="quarter" idx="4294967295"/>
          </p:nvPr>
        </p:nvSpPr>
        <p:spPr>
          <a:xfrm>
            <a:off x="457200" y="1597025"/>
            <a:ext cx="8229600" cy="939800"/>
          </a:xfrm>
        </p:spPr>
        <p:txBody>
          <a:bodyPr lIns="0" tIns="0" rIns="0" bIns="0">
            <a:spAutoFit/>
          </a:bodyPr>
          <a:lstStyle/>
          <a:p>
            <a:pPr marL="396875" indent="-396875" defTabSz="912813"/>
            <a:r>
              <a:rPr lang="en-US" altLang="zh-TW" sz="2900" smtClean="0"/>
              <a:t>Drug discovery by computational docking</a:t>
            </a:r>
          </a:p>
        </p:txBody>
      </p:sp>
      <p:pic>
        <p:nvPicPr>
          <p:cNvPr id="6" name="Picture 2"/>
          <p:cNvPicPr>
            <a:picLocks noChangeAspect="1" noChangeArrowheads="1"/>
          </p:cNvPicPr>
          <p:nvPr/>
        </p:nvPicPr>
        <p:blipFill>
          <a:blip r:embed="rId8" cstate="print"/>
          <a:srcRect/>
          <a:stretch>
            <a:fillRect/>
          </a:stretch>
        </p:blipFill>
        <p:spPr bwMode="auto">
          <a:xfrm>
            <a:off x="631825" y="4038600"/>
            <a:ext cx="2035175" cy="2030413"/>
          </a:xfrm>
          <a:prstGeom prst="rect">
            <a:avLst/>
          </a:prstGeom>
          <a:noFill/>
          <a:ln w="9525">
            <a:noFill/>
            <a:miter lim="800000"/>
            <a:headEnd/>
            <a:tailEnd/>
          </a:ln>
          <a:effectLst/>
        </p:spPr>
      </p:pic>
      <p:pic>
        <p:nvPicPr>
          <p:cNvPr id="2050" name="Picture 2"/>
          <p:cNvPicPr>
            <a:picLocks noChangeAspect="1" noChangeArrowheads="1"/>
          </p:cNvPicPr>
          <p:nvPr/>
        </p:nvPicPr>
        <p:blipFill>
          <a:blip r:embed="rId9" cstate="print"/>
          <a:srcRect/>
          <a:stretch>
            <a:fillRect/>
          </a:stretch>
        </p:blipFill>
        <p:spPr bwMode="auto">
          <a:xfrm>
            <a:off x="3338513" y="4191000"/>
            <a:ext cx="2466975" cy="18478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10" cstate="print"/>
          <a:srcRect/>
          <a:stretch>
            <a:fillRect/>
          </a:stretch>
        </p:blipFill>
        <p:spPr bwMode="auto">
          <a:xfrm>
            <a:off x="6553200" y="4191000"/>
            <a:ext cx="2133600" cy="1889125"/>
          </a:xfrm>
          <a:prstGeom prst="rect">
            <a:avLst/>
          </a:prstGeom>
          <a:noFill/>
          <a:ln w="9525">
            <a:noFill/>
            <a:miter lim="800000"/>
            <a:headEnd/>
            <a:tailEnd/>
          </a:ln>
          <a:effectLst/>
        </p:spPr>
      </p:pic>
      <p:sp>
        <p:nvSpPr>
          <p:cNvPr id="117768" name="Rectangle 2"/>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Background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left)">
                                      <p:cBhvr>
                                        <p:cTn id="13" dur="1000"/>
                                        <p:tgtEl>
                                          <p:spTgt spid="2050"/>
                                        </p:tgtEl>
                                      </p:cBhvr>
                                    </p:animEffect>
                                  </p:childTnLst>
                                </p:cTn>
                              </p:par>
                              <p:par>
                                <p:cTn id="14" presetID="22" presetClass="entr" presetSubtype="8"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wipe(left)">
                                      <p:cBhvr>
                                        <p:cTn id="16"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7"/>
          <p:cNvSpPr>
            <a:spLocks noGrp="1" noChangeArrowheads="1"/>
          </p:cNvSpPr>
          <p:nvPr>
            <p:ph type="sldNum" sz="quarter" idx="12"/>
          </p:nvPr>
        </p:nvSpPr>
        <p:spPr>
          <a:ln/>
        </p:spPr>
        <p:txBody>
          <a:bodyPr/>
          <a:lstStyle/>
          <a:p>
            <a:pPr>
              <a:defRPr/>
            </a:pPr>
            <a:fld id="{1F6D4354-CE3F-48F8-B4DA-99ECF8BAEE88}" type="slidenum">
              <a:rPr lang="en-US" altLang="zh-TW"/>
              <a:pPr>
                <a:defRPr/>
              </a:pPr>
              <a:t>27</a:t>
            </a:fld>
            <a:endParaRPr lang="en-US" altLang="zh-TW"/>
          </a:p>
        </p:txBody>
      </p:sp>
      <p:sp>
        <p:nvSpPr>
          <p:cNvPr id="3" name="Text Placeholder 2"/>
          <p:cNvSpPr>
            <a:spLocks noGrp="1"/>
          </p:cNvSpPr>
          <p:nvPr>
            <p:ph type="body" sz="quarter" idx="4294967295"/>
          </p:nvPr>
        </p:nvSpPr>
        <p:spPr>
          <a:xfrm>
            <a:off x="457200" y="1600200"/>
            <a:ext cx="8229600" cy="2378075"/>
          </a:xfrm>
        </p:spPr>
        <p:txBody>
          <a:bodyPr lIns="0" tIns="0" rIns="0" bIns="0">
            <a:spAutoFit/>
          </a:bodyPr>
          <a:lstStyle/>
          <a:p>
            <a:pPr marL="396875" indent="-396875" defTabSz="912813"/>
            <a:r>
              <a:rPr lang="en-US" altLang="zh-TW" sz="2900" smtClean="0"/>
              <a:t>Docking</a:t>
            </a:r>
          </a:p>
          <a:p>
            <a:pPr marL="914400" lvl="1" indent="-396875" defTabSz="912813"/>
            <a:r>
              <a:rPr lang="en-US" altLang="zh-TW" sz="2400" smtClean="0"/>
              <a:t>Translate and rotate the ligand</a:t>
            </a:r>
          </a:p>
          <a:p>
            <a:pPr marL="914400" lvl="1" indent="-396875" defTabSz="912813"/>
            <a:r>
              <a:rPr lang="en-US" altLang="zh-TW" sz="2400" smtClean="0"/>
              <a:t>Predict binding affinity</a:t>
            </a:r>
          </a:p>
          <a:p>
            <a:pPr marL="396875" indent="-396875" defTabSz="912813"/>
            <a:endParaRPr lang="en-US" altLang="zh-TW" sz="2900" smtClean="0"/>
          </a:p>
          <a:p>
            <a:pPr marL="396875" indent="-396875" defTabSz="912813"/>
            <a:r>
              <a:rPr lang="en-US" altLang="zh-TW" sz="2900" smtClean="0"/>
              <a:t>AutoDock Vina</a:t>
            </a:r>
          </a:p>
        </p:txBody>
      </p:sp>
      <p:pic>
        <p:nvPicPr>
          <p:cNvPr id="119812" name="Picture 2"/>
          <p:cNvPicPr>
            <a:picLocks noChangeAspect="1" noChangeArrowheads="1"/>
          </p:cNvPicPr>
          <p:nvPr/>
        </p:nvPicPr>
        <p:blipFill>
          <a:blip r:embed="rId3" cstate="print"/>
          <a:srcRect/>
          <a:stretch>
            <a:fillRect/>
          </a:stretch>
        </p:blipFill>
        <p:spPr bwMode="auto">
          <a:xfrm>
            <a:off x="5172075" y="2895600"/>
            <a:ext cx="3971925" cy="3962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1147763" y="4419600"/>
            <a:ext cx="681037" cy="609600"/>
          </a:xfrm>
          <a:prstGeom prst="rect">
            <a:avLst/>
          </a:prstGeom>
          <a:noFill/>
          <a:ln w="9525">
            <a:noFill/>
            <a:miter lim="800000"/>
            <a:headEnd/>
            <a:tailEnd/>
          </a:ln>
          <a:effectLst/>
        </p:spPr>
      </p:pic>
      <p:graphicFrame>
        <p:nvGraphicFramePr>
          <p:cNvPr id="119872" name="Group 64"/>
          <p:cNvGraphicFramePr>
            <a:graphicFrameLocks noGrp="1"/>
          </p:cNvGraphicFramePr>
          <p:nvPr/>
        </p:nvGraphicFramePr>
        <p:xfrm>
          <a:off x="5791200" y="1524000"/>
          <a:ext cx="3175000" cy="4724400"/>
        </p:xfrm>
        <a:graphic>
          <a:graphicData uri="http://schemas.openxmlformats.org/drawingml/2006/table">
            <a:tbl>
              <a:tblPr/>
              <a:tblGrid>
                <a:gridCol w="912813"/>
                <a:gridCol w="912812"/>
                <a:gridCol w="1349375"/>
              </a:tblGrid>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1" i="0" u="none" strike="noStrike" cap="none" normalizeH="0" baseline="0" smtClean="0">
                          <a:ln>
                            <a:noFill/>
                          </a:ln>
                          <a:solidFill>
                            <a:srgbClr val="FFFFFF"/>
                          </a:solidFill>
                          <a:effectLst/>
                          <a:latin typeface="Arial" pitchFamily="34" charset="0"/>
                          <a:ea typeface="新細明體" pitchFamily="18" charset="-120"/>
                        </a:rPr>
                        <a:t>Rank</a:t>
                      </a:r>
                    </a:p>
                  </a:txBody>
                  <a:tcPr anchor="ctr" horzOverflow="overflow">
                    <a:lnL>
                      <a:noFill/>
                    </a:lnL>
                    <a:lnR>
                      <a:noFill/>
                    </a:lnR>
                    <a:lnT w="25400" cap="flat" cmpd="sng" algn="ctr">
                      <a:solidFill>
                        <a:schemeClr val="bg1"/>
                      </a:solidFill>
                      <a:prstDash val="solid"/>
                      <a:round/>
                      <a:headEnd type="none" w="med" len="med"/>
                      <a:tailEnd type="none" w="med" len="med"/>
                    </a:lnT>
                    <a:lnB w="2540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1" i="0" u="none" strike="noStrike" cap="none" normalizeH="0" baseline="0" smtClean="0">
                          <a:ln>
                            <a:noFill/>
                          </a:ln>
                          <a:solidFill>
                            <a:srgbClr val="FFFFFF"/>
                          </a:solidFill>
                          <a:effectLst/>
                          <a:latin typeface="Arial" pitchFamily="34" charset="0"/>
                          <a:ea typeface="新細明體" pitchFamily="18" charset="-120"/>
                        </a:rPr>
                        <a:t>Conformation</a:t>
                      </a:r>
                    </a:p>
                  </a:txBody>
                  <a:tcPr anchor="ctr" horzOverflow="overflow">
                    <a:lnL>
                      <a:noFill/>
                    </a:lnL>
                    <a:lnR>
                      <a:noFill/>
                    </a:lnR>
                    <a:lnT w="25400" cap="flat" cmpd="sng" algn="ctr">
                      <a:solidFill>
                        <a:schemeClr val="bg1"/>
                      </a:solidFill>
                      <a:prstDash val="solid"/>
                      <a:round/>
                      <a:headEnd type="none" w="med" len="med"/>
                      <a:tailEnd type="none" w="med" len="med"/>
                    </a:lnT>
                    <a:lnB w="2540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600" b="1" i="0" u="none" strike="noStrike" cap="none" normalizeH="0" baseline="0" smtClean="0">
                          <a:ln>
                            <a:noFill/>
                          </a:ln>
                          <a:solidFill>
                            <a:srgbClr val="FFFFFF"/>
                          </a:solidFill>
                          <a:effectLst/>
                          <a:latin typeface="Arial" pitchFamily="34" charset="0"/>
                          <a:ea typeface="新細明體" pitchFamily="18" charset="-120"/>
                        </a:rPr>
                        <a:t>Free energy</a:t>
                      </a:r>
                    </a:p>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600" b="1" i="0" u="none" strike="noStrike" cap="none" normalizeH="0" baseline="0" smtClean="0">
                          <a:ln>
                            <a:noFill/>
                          </a:ln>
                          <a:solidFill>
                            <a:srgbClr val="FFFFFF"/>
                          </a:solidFill>
                          <a:effectLst/>
                          <a:latin typeface="Arial" pitchFamily="34" charset="0"/>
                          <a:ea typeface="新細明體" pitchFamily="18" charset="-120"/>
                        </a:rPr>
                        <a:t>(kcal/mol)</a:t>
                      </a:r>
                    </a:p>
                  </a:txBody>
                  <a:tcPr anchor="ctr" horzOverflow="overflow">
                    <a:lnL>
                      <a:noFill/>
                    </a:lnL>
                    <a:lnR>
                      <a:noFill/>
                    </a:lnR>
                    <a:lnT w="25400" cap="flat" cmpd="sng" algn="ctr">
                      <a:solidFill>
                        <a:schemeClr val="bg1"/>
                      </a:solidFill>
                      <a:prstDash val="solid"/>
                      <a:round/>
                      <a:headEnd type="none" w="med" len="med"/>
                      <a:tailEnd type="none" w="med" len="med"/>
                    </a:lnT>
                    <a:lnB w="25400" cap="flat" cmpd="sng" algn="ctr">
                      <a:solidFill>
                        <a:schemeClr val="bg1"/>
                      </a:solidFill>
                      <a:prstDash val="solid"/>
                      <a:round/>
                      <a:headEnd type="none" w="med" len="med"/>
                      <a:tailEnd type="none" w="med" len="med"/>
                    </a:lnB>
                    <a:lnTlToBr>
                      <a:noFill/>
                    </a:lnTlToBr>
                    <a:lnBlToTr>
                      <a:noFill/>
                    </a:lnBlToTr>
                    <a:solidFill>
                      <a:srgbClr val="FF6600"/>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1</a:t>
                      </a:r>
                    </a:p>
                  </a:txBody>
                  <a:tcPr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endParaRPr kumimoji="1" lang="zh-TW" altLang="en-US" sz="1700" b="0" i="0" u="none" strike="noStrike" cap="none" normalizeH="0" baseline="0" smtClean="0">
                        <a:ln>
                          <a:noFill/>
                        </a:ln>
                        <a:solidFill>
                          <a:srgbClr val="000000"/>
                        </a:solidFill>
                        <a:effectLst/>
                        <a:latin typeface="Arial" pitchFamily="34" charset="0"/>
                        <a:ea typeface="新細明體" pitchFamily="18" charset="-120"/>
                      </a:endParaRPr>
                    </a:p>
                  </a:txBody>
                  <a:tcPr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-7.0</a:t>
                      </a:r>
                    </a:p>
                  </a:txBody>
                  <a:tcPr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2</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endParaRPr kumimoji="1" lang="zh-TW" altLang="en-US" sz="1700" b="0" i="0" u="none" strike="noStrike" cap="none" normalizeH="0" baseline="0" smtClean="0">
                        <a:ln>
                          <a:noFill/>
                        </a:ln>
                        <a:solidFill>
                          <a:srgbClr val="000000"/>
                        </a:solidFill>
                        <a:effectLst/>
                        <a:latin typeface="Arial" pitchFamily="34" charset="0"/>
                        <a:ea typeface="新細明體" pitchFamily="18" charset="-12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-6.1</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3</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endParaRPr kumimoji="1" lang="zh-TW" altLang="en-US" sz="1700" b="0" i="0" u="none" strike="noStrike" cap="none" normalizeH="0" baseline="0" smtClean="0">
                        <a:ln>
                          <a:noFill/>
                        </a:ln>
                        <a:solidFill>
                          <a:srgbClr val="000000"/>
                        </a:solidFill>
                        <a:effectLst/>
                        <a:latin typeface="Arial" pitchFamily="34" charset="0"/>
                        <a:ea typeface="新細明體" pitchFamily="18" charset="-12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-6.0</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4</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endParaRPr kumimoji="1" lang="zh-TW" altLang="en-US" sz="1700" b="0" i="0" u="none" strike="noStrike" cap="none" normalizeH="0" baseline="0" smtClean="0">
                        <a:ln>
                          <a:noFill/>
                        </a:ln>
                        <a:solidFill>
                          <a:srgbClr val="000000"/>
                        </a:solidFill>
                        <a:effectLst/>
                        <a:latin typeface="Arial" pitchFamily="34" charset="0"/>
                        <a:ea typeface="新細明體" pitchFamily="18" charset="-12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-5.9</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endParaRPr kumimoji="1" lang="zh-TW" altLang="en-US" sz="1700" b="0" i="0" u="none" strike="noStrike" cap="none" normalizeH="0" baseline="0" smtClean="0">
                        <a:ln>
                          <a:noFill/>
                        </a:ln>
                        <a:solidFill>
                          <a:srgbClr val="000000"/>
                        </a:solidFill>
                        <a:effectLst/>
                        <a:latin typeface="Arial" pitchFamily="34" charset="0"/>
                        <a:ea typeface="新細明體" pitchFamily="18" charset="-12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-5.9</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6</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endParaRPr kumimoji="1" lang="zh-TW" altLang="en-US" sz="1700" b="0" i="0" u="none" strike="noStrike" cap="none" normalizeH="0" baseline="0" smtClean="0">
                        <a:ln>
                          <a:noFill/>
                        </a:ln>
                        <a:solidFill>
                          <a:srgbClr val="000000"/>
                        </a:solidFill>
                        <a:effectLst/>
                        <a:latin typeface="Arial" pitchFamily="34" charset="0"/>
                        <a:ea typeface="新細明體" pitchFamily="18" charset="-12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-5.8</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7</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endParaRPr kumimoji="1" lang="zh-TW" altLang="en-US" sz="1700" b="0" i="0" u="none" strike="noStrike" cap="none" normalizeH="0" baseline="0" smtClean="0">
                        <a:ln>
                          <a:noFill/>
                        </a:ln>
                        <a:solidFill>
                          <a:srgbClr val="000000"/>
                        </a:solidFill>
                        <a:effectLst/>
                        <a:latin typeface="Arial" pitchFamily="34" charset="0"/>
                        <a:ea typeface="新細明體" pitchFamily="18" charset="-12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-5.8</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8</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endParaRPr kumimoji="1" lang="zh-TW" altLang="en-US" sz="1700" b="0" i="0" u="none" strike="noStrike" cap="none" normalizeH="0" baseline="0" smtClean="0">
                        <a:ln>
                          <a:noFill/>
                        </a:ln>
                        <a:solidFill>
                          <a:srgbClr val="000000"/>
                        </a:solidFill>
                        <a:effectLst/>
                        <a:latin typeface="Arial" pitchFamily="34" charset="0"/>
                        <a:ea typeface="新細明體" pitchFamily="18" charset="-12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-5.7</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9</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endParaRPr kumimoji="1" lang="zh-TW" altLang="en-US" sz="1700" b="0" i="0" u="none" strike="noStrike" cap="none" normalizeH="0" baseline="0" smtClean="0">
                        <a:ln>
                          <a:noFill/>
                        </a:ln>
                        <a:solidFill>
                          <a:srgbClr val="000000"/>
                        </a:solidFill>
                        <a:effectLst/>
                        <a:latin typeface="Arial" pitchFamily="34" charset="0"/>
                        <a:ea typeface="新細明體" pitchFamily="18" charset="-120"/>
                      </a:endParaRP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-5.6</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bg1"/>
                    </a:solidFill>
                  </a:tcPr>
                </a:tc>
              </a:tr>
            </a:tbl>
          </a:graphicData>
        </a:graphic>
      </p:graphicFrame>
      <p:sp>
        <p:nvSpPr>
          <p:cNvPr id="9" name="TextBox 8"/>
          <p:cNvSpPr txBox="1">
            <a:spLocks noChangeArrowheads="1"/>
          </p:cNvSpPr>
          <p:nvPr/>
        </p:nvSpPr>
        <p:spPr bwMode="auto">
          <a:xfrm>
            <a:off x="2019300" y="4903788"/>
            <a:ext cx="1295400" cy="482600"/>
          </a:xfrm>
          <a:prstGeom prst="rect">
            <a:avLst/>
          </a:prstGeom>
          <a:noFill/>
          <a:ln w="25400">
            <a:solidFill>
              <a:schemeClr val="accent1"/>
            </a:solidFill>
            <a:miter lim="800000"/>
            <a:headEnd/>
            <a:tailEnd/>
          </a:ln>
        </p:spPr>
        <p:txBody>
          <a:bodyPr>
            <a:spAutoFit/>
          </a:bodyPr>
          <a:lstStyle/>
          <a:p>
            <a:r>
              <a:rPr lang="en-US" altLang="zh-TW" sz="2400">
                <a:solidFill>
                  <a:srgbClr val="800000"/>
                </a:solidFill>
                <a:latin typeface="Calibri" pitchFamily="34" charset="0"/>
              </a:rPr>
              <a:t>Docking</a:t>
            </a:r>
          </a:p>
        </p:txBody>
      </p:sp>
      <p:pic>
        <p:nvPicPr>
          <p:cNvPr id="11" name="Picture 3"/>
          <p:cNvPicPr>
            <a:picLocks noChangeAspect="1" noChangeArrowheads="1"/>
          </p:cNvPicPr>
          <p:nvPr/>
        </p:nvPicPr>
        <p:blipFill>
          <a:blip r:embed="rId4" cstate="print"/>
          <a:srcRect/>
          <a:stretch>
            <a:fillRect/>
          </a:stretch>
        </p:blipFill>
        <p:spPr bwMode="auto">
          <a:xfrm>
            <a:off x="228600" y="4294188"/>
            <a:ext cx="681038" cy="609600"/>
          </a:xfrm>
          <a:prstGeom prst="rect">
            <a:avLst/>
          </a:prstGeom>
          <a:noFill/>
          <a:ln w="9525">
            <a:noFill/>
            <a:miter lim="800000"/>
            <a:headEnd/>
            <a:tailEnd/>
          </a:ln>
          <a:effectLst/>
        </p:spPr>
      </p:pic>
      <p:pic>
        <p:nvPicPr>
          <p:cNvPr id="12" name="Picture 2"/>
          <p:cNvPicPr>
            <a:picLocks noChangeAspect="1" noChangeArrowheads="1"/>
          </p:cNvPicPr>
          <p:nvPr/>
        </p:nvPicPr>
        <p:blipFill>
          <a:blip r:embed="rId5" cstate="print"/>
          <a:srcRect/>
          <a:stretch>
            <a:fillRect/>
          </a:stretch>
        </p:blipFill>
        <p:spPr bwMode="auto">
          <a:xfrm>
            <a:off x="228600" y="4932363"/>
            <a:ext cx="708025" cy="706437"/>
          </a:xfrm>
          <a:prstGeom prst="rect">
            <a:avLst/>
          </a:prstGeom>
          <a:noFill/>
          <a:ln w="9525">
            <a:noFill/>
            <a:miter lim="800000"/>
            <a:headEnd/>
            <a:tailEnd/>
          </a:ln>
          <a:effectLst/>
        </p:spPr>
      </p:pic>
      <p:grpSp>
        <p:nvGrpSpPr>
          <p:cNvPr id="13" name="Group 12"/>
          <p:cNvGrpSpPr>
            <a:grpSpLocks/>
          </p:cNvGrpSpPr>
          <p:nvPr/>
        </p:nvGrpSpPr>
        <p:grpSpPr bwMode="auto">
          <a:xfrm>
            <a:off x="1292225" y="5056188"/>
            <a:ext cx="392113" cy="457200"/>
            <a:chOff x="2025937" y="228943"/>
            <a:chExt cx="390702" cy="456513"/>
          </a:xfrm>
        </p:grpSpPr>
        <p:sp>
          <p:nvSpPr>
            <p:cNvPr id="14" name="Right Arrow 13"/>
            <p:cNvSpPr/>
            <p:nvPr/>
          </p:nvSpPr>
          <p:spPr>
            <a:xfrm>
              <a:off x="2025937" y="228943"/>
              <a:ext cx="390702" cy="456513"/>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15" name="Right Arrow 4"/>
            <p:cNvSpPr/>
            <p:nvPr/>
          </p:nvSpPr>
          <p:spPr>
            <a:xfrm>
              <a:off x="2025937" y="320880"/>
              <a:ext cx="273650" cy="272640"/>
            </a:xfrm>
            <a:prstGeom prst="rect">
              <a:avLst/>
            </a:prstGeom>
          </p:spPr>
          <p:style>
            <a:lnRef idx="0">
              <a:scrgbClr r="0" g="0" b="0"/>
            </a:lnRef>
            <a:fillRef idx="0">
              <a:scrgbClr r="0" g="0" b="0"/>
            </a:fillRef>
            <a:effectRef idx="0">
              <a:scrgbClr r="0" g="0" b="0"/>
            </a:effectRef>
            <a:fontRef idx="minor">
              <a:schemeClr val="lt1"/>
            </a:fontRef>
          </p:style>
          <p:txBody>
            <a:bodyPr lIns="0" tIns="0" rIns="0" bIns="0" anchor="ctr"/>
            <a:lstStyle/>
            <a:p>
              <a:pPr algn="ctr" defTabSz="844550">
                <a:lnSpc>
                  <a:spcPct val="90000"/>
                </a:lnSpc>
                <a:spcAft>
                  <a:spcPct val="35000"/>
                </a:spcAft>
              </a:pPr>
              <a:endParaRPr lang="zh-TW" altLang="en-US" sz="1900">
                <a:solidFill>
                  <a:srgbClr val="FFFFFF"/>
                </a:solidFill>
                <a:latin typeface="Calibri" pitchFamily="34" charset="0"/>
              </a:endParaRPr>
            </a:p>
          </p:txBody>
        </p:sp>
      </p:grpSp>
      <p:grpSp>
        <p:nvGrpSpPr>
          <p:cNvPr id="16" name="Group 15"/>
          <p:cNvGrpSpPr>
            <a:grpSpLocks/>
          </p:cNvGrpSpPr>
          <p:nvPr/>
        </p:nvGrpSpPr>
        <p:grpSpPr bwMode="auto">
          <a:xfrm>
            <a:off x="3581400" y="5056188"/>
            <a:ext cx="390525" cy="457200"/>
            <a:chOff x="2025937" y="228943"/>
            <a:chExt cx="390702" cy="456513"/>
          </a:xfrm>
        </p:grpSpPr>
        <p:sp>
          <p:nvSpPr>
            <p:cNvPr id="17" name="Right Arrow 16"/>
            <p:cNvSpPr/>
            <p:nvPr/>
          </p:nvSpPr>
          <p:spPr>
            <a:xfrm>
              <a:off x="2025937" y="228943"/>
              <a:ext cx="390702" cy="456513"/>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18" name="Right Arrow 4"/>
            <p:cNvSpPr/>
            <p:nvPr/>
          </p:nvSpPr>
          <p:spPr>
            <a:xfrm>
              <a:off x="2025937" y="320880"/>
              <a:ext cx="273174" cy="272640"/>
            </a:xfrm>
            <a:prstGeom prst="rect">
              <a:avLst/>
            </a:prstGeom>
          </p:spPr>
          <p:style>
            <a:lnRef idx="0">
              <a:scrgbClr r="0" g="0" b="0"/>
            </a:lnRef>
            <a:fillRef idx="0">
              <a:scrgbClr r="0" g="0" b="0"/>
            </a:fillRef>
            <a:effectRef idx="0">
              <a:scrgbClr r="0" g="0" b="0"/>
            </a:effectRef>
            <a:fontRef idx="minor">
              <a:schemeClr val="lt1"/>
            </a:fontRef>
          </p:style>
          <p:txBody>
            <a:bodyPr lIns="0" tIns="0" rIns="0" bIns="0" anchor="ctr"/>
            <a:lstStyle/>
            <a:p>
              <a:pPr algn="ctr" defTabSz="844550">
                <a:lnSpc>
                  <a:spcPct val="90000"/>
                </a:lnSpc>
                <a:spcAft>
                  <a:spcPct val="35000"/>
                </a:spcAft>
              </a:pPr>
              <a:endParaRPr lang="zh-TW" altLang="en-US" sz="1900">
                <a:solidFill>
                  <a:srgbClr val="FFFFFF"/>
                </a:solidFill>
                <a:latin typeface="Calibri" pitchFamily="34" charset="0"/>
              </a:endParaRPr>
            </a:p>
          </p:txBody>
        </p:sp>
      </p:grpSp>
      <p:pic>
        <p:nvPicPr>
          <p:cNvPr id="4" name="Picture 3"/>
          <p:cNvPicPr>
            <a:picLocks noChangeAspect="1"/>
          </p:cNvPicPr>
          <p:nvPr/>
        </p:nvPicPr>
        <p:blipFill>
          <a:blip r:embed="rId6" cstate="print"/>
          <a:srcRect/>
          <a:stretch>
            <a:fillRect/>
          </a:stretch>
        </p:blipFill>
        <p:spPr bwMode="auto">
          <a:xfrm>
            <a:off x="228600" y="5735638"/>
            <a:ext cx="768350" cy="755650"/>
          </a:xfrm>
          <a:prstGeom prst="rect">
            <a:avLst/>
          </a:prstGeom>
          <a:noFill/>
          <a:ln w="9525">
            <a:noFill/>
            <a:miter lim="800000"/>
            <a:headEnd/>
            <a:tailEnd/>
          </a:ln>
        </p:spPr>
      </p:pic>
      <p:pic>
        <p:nvPicPr>
          <p:cNvPr id="19"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43360" y="2131696"/>
            <a:ext cx="568899" cy="509269"/>
          </a:xfrm>
          <a:prstGeom prst="rect">
            <a:avLst/>
          </a:prstGeom>
          <a:noFill/>
          <a:ln>
            <a:noFill/>
          </a:ln>
          <a:effectLst/>
          <a:scene3d>
            <a:camera prst="isometricRightUp"/>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108292">
            <a:off x="7353808" y="2514600"/>
            <a:ext cx="568899" cy="509269"/>
          </a:xfrm>
          <a:prstGeom prst="rect">
            <a:avLst/>
          </a:prstGeom>
          <a:noFill/>
          <a:ln>
            <a:noFill/>
          </a:ln>
          <a:effectLst/>
          <a:scene3d>
            <a:camera prst="isometricOffAxis2Left"/>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2255938">
            <a:off x="6901811" y="3047363"/>
            <a:ext cx="568899" cy="509269"/>
          </a:xfrm>
          <a:prstGeom prst="rect">
            <a:avLst/>
          </a:prstGeom>
          <a:noFill/>
          <a:ln>
            <a:noFill/>
          </a:ln>
          <a:effectLst/>
          <a:scene3d>
            <a:camera prst="perspectiveContrastingRightFacing"/>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7029940">
            <a:off x="7412259" y="3430267"/>
            <a:ext cx="568899" cy="509269"/>
          </a:xfrm>
          <a:prstGeom prst="rect">
            <a:avLst/>
          </a:prstGeom>
          <a:noFill/>
          <a:ln>
            <a:noFill/>
          </a:ln>
          <a:effectLst/>
          <a:scene3d>
            <a:camera prst="isometricOffAxis2Right"/>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20589831">
            <a:off x="6843359" y="3961893"/>
            <a:ext cx="568899" cy="509269"/>
          </a:xfrm>
          <a:prstGeom prst="rect">
            <a:avLst/>
          </a:prstGeom>
          <a:noFill/>
          <a:ln>
            <a:noFill/>
          </a:ln>
          <a:effectLst/>
          <a:scene3d>
            <a:camera prst="isometricOffAxis1Left"/>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9955865">
            <a:off x="7353807" y="4344797"/>
            <a:ext cx="568899" cy="509269"/>
          </a:xfrm>
          <a:prstGeom prst="rect">
            <a:avLst/>
          </a:prstGeom>
          <a:noFill/>
          <a:ln>
            <a:noFill/>
          </a:ln>
          <a:effectLst/>
          <a:scene3d>
            <a:camera prst="isometricBottomDown"/>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7174794">
            <a:off x="6901810" y="4902328"/>
            <a:ext cx="568899" cy="509269"/>
          </a:xfrm>
          <a:prstGeom prst="rect">
            <a:avLst/>
          </a:prstGeom>
          <a:noFill/>
          <a:ln>
            <a:noFill/>
          </a:ln>
          <a:effectLst/>
          <a:scene3d>
            <a:camera prst="isometricOffAxis1Left"/>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5117984">
            <a:off x="7412258" y="5285232"/>
            <a:ext cx="568899" cy="509269"/>
          </a:xfrm>
          <a:prstGeom prst="rect">
            <a:avLst/>
          </a:prstGeom>
          <a:noFill/>
          <a:ln>
            <a:noFill/>
          </a:ln>
          <a:effectLst/>
          <a:scene3d>
            <a:camera prst="perspectiveRelaxedModerately"/>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4177625">
            <a:off x="6901811" y="5739131"/>
            <a:ext cx="568899" cy="509269"/>
          </a:xfrm>
          <a:prstGeom prst="rect">
            <a:avLst/>
          </a:prstGeom>
          <a:noFill/>
          <a:ln>
            <a:noFill/>
          </a:ln>
          <a:effectLst/>
          <a:scene3d>
            <a:camera prst="perspectiveRelaxedModerately"/>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9873" name="Rectangle 2"/>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Computational Docking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88889E-6 -1.20259E-6 L 0.52534 0.03885 " pathEditMode="relative" rAng="0" ptsTypes="AA">
                                      <p:cBhvr>
                                        <p:cTn id="6" dur="1500" fill="hold"/>
                                        <p:tgtEl>
                                          <p:spTgt spid="1027"/>
                                        </p:tgtEl>
                                        <p:attrNameLst>
                                          <p:attrName>ppt_x</p:attrName>
                                          <p:attrName>ppt_y</p:attrName>
                                        </p:attrNameLst>
                                      </p:cBhvr>
                                      <p:rCtr x="263" y="19"/>
                                    </p:animMotion>
                                  </p:childTnLst>
                                </p:cTn>
                              </p:par>
                            </p:childTnLst>
                          </p:cTn>
                        </p:par>
                        <p:par>
                          <p:cTn id="7" fill="hold">
                            <p:stCondLst>
                              <p:cond delay="1500"/>
                            </p:stCondLst>
                            <p:childTnLst>
                              <p:par>
                                <p:cTn id="8" presetID="8" presetClass="emph" presetSubtype="0" fill="hold" nodeType="afterEffect">
                                  <p:stCondLst>
                                    <p:cond delay="0"/>
                                  </p:stCondLst>
                                  <p:childTnLst>
                                    <p:animRot by="21600000">
                                      <p:cBhvr>
                                        <p:cTn id="9" dur="1500" fill="hold"/>
                                        <p:tgtEl>
                                          <p:spTgt spid="1027"/>
                                        </p:tgtEl>
                                        <p:attrNameLst>
                                          <p:attrName>r</p:attrName>
                                        </p:attrNameLst>
                                      </p:cBhvr>
                                    </p:animRot>
                                  </p:childTnLst>
                                </p:cTn>
                              </p:par>
                            </p:childTnLst>
                          </p:cTn>
                        </p:par>
                        <p:par>
                          <p:cTn id="10" fill="hold">
                            <p:stCondLst>
                              <p:cond delay="3000"/>
                            </p:stCondLst>
                            <p:childTnLst>
                              <p:par>
                                <p:cTn id="11" presetID="42" presetClass="path" presetSubtype="0" accel="50000" decel="50000" fill="hold" nodeType="afterEffect">
                                  <p:stCondLst>
                                    <p:cond delay="0"/>
                                  </p:stCondLst>
                                  <p:childTnLst>
                                    <p:animMotion origin="layout" path="M 0.52534 0.03885 L 0.70868 0.01665 " pathEditMode="relative" rAng="0" ptsTypes="AA">
                                      <p:cBhvr>
                                        <p:cTn id="12" dur="1500" fill="hold"/>
                                        <p:tgtEl>
                                          <p:spTgt spid="1027"/>
                                        </p:tgtEl>
                                        <p:attrNameLst>
                                          <p:attrName>ppt_x</p:attrName>
                                          <p:attrName>ppt_y</p:attrName>
                                        </p:attrNameLst>
                                      </p:cBhvr>
                                      <p:rCtr x="92" y="-11"/>
                                    </p:animMotion>
                                  </p:childTnLst>
                                </p:cTn>
                              </p:par>
                            </p:childTnLst>
                          </p:cTn>
                        </p:par>
                        <p:par>
                          <p:cTn id="13" fill="hold">
                            <p:stCondLst>
                              <p:cond delay="4500"/>
                            </p:stCondLst>
                            <p:childTnLst>
                              <p:par>
                                <p:cTn id="14" presetID="8" presetClass="emph" presetSubtype="0" fill="hold" nodeType="afterEffect">
                                  <p:stCondLst>
                                    <p:cond delay="0"/>
                                  </p:stCondLst>
                                  <p:childTnLst>
                                    <p:animRot by="21600000">
                                      <p:cBhvr>
                                        <p:cTn id="15" dur="1500" fill="hold"/>
                                        <p:tgtEl>
                                          <p:spTgt spid="102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22" presetClass="entr" presetSubtype="8"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19872"/>
                                        </p:tgtEl>
                                        <p:attrNameLst>
                                          <p:attrName>style.visibility</p:attrName>
                                        </p:attrNameLst>
                                      </p:cBhvr>
                                      <p:to>
                                        <p:strVal val="visible"/>
                                      </p:to>
                                    </p:set>
                                    <p:animEffect transition="in" filter="wipe(left)">
                                      <p:cBhvr>
                                        <p:cTn id="50" dur="500"/>
                                        <p:tgtEl>
                                          <p:spTgt spid="119872"/>
                                        </p:tgtEl>
                                      </p:cBhvr>
                                    </p:animEffect>
                                  </p:childTnLst>
                                </p:cTn>
                              </p:par>
                              <p:par>
                                <p:cTn id="51" presetID="22" presetClass="entr" presetSubtype="8"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22" presetClass="entr" presetSubtype="8"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par>
                                <p:cTn id="57" presetID="22" presetClass="entr" presetSubtype="8"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par>
                                <p:cTn id="60" presetID="22" presetClass="entr" presetSubtype="8"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par>
                                <p:cTn id="63" presetID="22" presetClass="entr" presetSubtype="8"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par>
                                <p:cTn id="66" presetID="22" presetClass="entr" presetSubtype="8"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par>
                                <p:cTn id="69" presetID="22" presetClass="entr" presetSubtype="8"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left)">
                                      <p:cBhvr>
                                        <p:cTn id="71" dur="500"/>
                                        <p:tgtEl>
                                          <p:spTgt spid="27"/>
                                        </p:tgtEl>
                                      </p:cBhvr>
                                    </p:animEffect>
                                  </p:childTnLst>
                                </p:cTn>
                              </p:par>
                              <p:par>
                                <p:cTn id="72" presetID="22" presetClass="entr" presetSubtype="8"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left)">
                                      <p:cBhvr>
                                        <p:cTn id="74" dur="500"/>
                                        <p:tgtEl>
                                          <p:spTgt spid="28"/>
                                        </p:tgtEl>
                                      </p:cBhvr>
                                    </p:animEffect>
                                  </p:childTnLst>
                                </p:cTn>
                              </p:par>
                              <p:par>
                                <p:cTn id="75" presetID="22" presetClass="entr" presetSubtype="8"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12"/>
          </p:nvPr>
        </p:nvSpPr>
        <p:spPr>
          <a:ln/>
        </p:spPr>
        <p:txBody>
          <a:bodyPr/>
          <a:lstStyle/>
          <a:p>
            <a:pPr>
              <a:defRPr/>
            </a:pPr>
            <a:fld id="{64AF9804-EAE6-4A79-B7E3-0D292A2F4ED4}" type="slidenum">
              <a:rPr lang="en-US" altLang="zh-TW"/>
              <a:pPr>
                <a:defRPr/>
              </a:pPr>
              <a:t>28</a:t>
            </a:fld>
            <a:endParaRPr lang="en-US" altLang="zh-TW"/>
          </a:p>
        </p:txBody>
      </p:sp>
      <p:sp>
        <p:nvSpPr>
          <p:cNvPr id="120835" name="Text Placeholder 2"/>
          <p:cNvSpPr>
            <a:spLocks noGrp="1"/>
          </p:cNvSpPr>
          <p:nvPr>
            <p:ph type="body" sz="quarter" idx="4294967295"/>
          </p:nvPr>
        </p:nvSpPr>
        <p:spPr>
          <a:xfrm>
            <a:off x="457200" y="1597025"/>
            <a:ext cx="8229600" cy="939800"/>
          </a:xfrm>
        </p:spPr>
        <p:txBody>
          <a:bodyPr lIns="0" tIns="0" rIns="0" bIns="0">
            <a:spAutoFit/>
          </a:bodyPr>
          <a:lstStyle/>
          <a:p>
            <a:pPr marL="396875" indent="-396875" defTabSz="912813"/>
            <a:r>
              <a:rPr lang="en-US" altLang="zh-TW" sz="2900" smtClean="0"/>
              <a:t>Search space</a:t>
            </a:r>
          </a:p>
        </p:txBody>
      </p:sp>
      <p:pic>
        <p:nvPicPr>
          <p:cNvPr id="120836" name="Picture 3" descr="BlindDocking.png"/>
          <p:cNvPicPr>
            <a:picLocks noChangeAspect="1"/>
          </p:cNvPicPr>
          <p:nvPr/>
        </p:nvPicPr>
        <p:blipFill>
          <a:blip r:embed="rId3" cstate="print"/>
          <a:srcRect l="11848" t="1620" r="10474"/>
          <a:stretch>
            <a:fillRect/>
          </a:stretch>
        </p:blipFill>
        <p:spPr bwMode="auto">
          <a:xfrm>
            <a:off x="76200" y="2819400"/>
            <a:ext cx="4495800" cy="3810000"/>
          </a:xfrm>
          <a:prstGeom prst="rect">
            <a:avLst/>
          </a:prstGeom>
          <a:noFill/>
          <a:ln w="9525">
            <a:noFill/>
            <a:miter lim="800000"/>
            <a:headEnd/>
            <a:tailEnd/>
          </a:ln>
        </p:spPr>
      </p:pic>
      <p:pic>
        <p:nvPicPr>
          <p:cNvPr id="5" name="Picture 4" descr="SiteDocking.png"/>
          <p:cNvPicPr>
            <a:picLocks noChangeAspect="1"/>
          </p:cNvPicPr>
          <p:nvPr/>
        </p:nvPicPr>
        <p:blipFill>
          <a:blip r:embed="rId4" cstate="print"/>
          <a:srcRect l="2908" r="5450"/>
          <a:stretch>
            <a:fillRect/>
          </a:stretch>
        </p:blipFill>
        <p:spPr bwMode="auto">
          <a:xfrm>
            <a:off x="5018088" y="2895600"/>
            <a:ext cx="4049712" cy="2957513"/>
          </a:xfrm>
          <a:prstGeom prst="rect">
            <a:avLst/>
          </a:prstGeom>
          <a:noFill/>
          <a:ln w="9525">
            <a:noFill/>
            <a:miter lim="800000"/>
            <a:headEnd/>
            <a:tailEnd/>
          </a:ln>
        </p:spPr>
      </p:pic>
      <p:grpSp>
        <p:nvGrpSpPr>
          <p:cNvPr id="6" name="Group 5"/>
          <p:cNvGrpSpPr>
            <a:grpSpLocks/>
          </p:cNvGrpSpPr>
          <p:nvPr/>
        </p:nvGrpSpPr>
        <p:grpSpPr bwMode="auto">
          <a:xfrm>
            <a:off x="4562475" y="4114800"/>
            <a:ext cx="390525" cy="457200"/>
            <a:chOff x="2025937" y="228943"/>
            <a:chExt cx="390702" cy="456513"/>
          </a:xfrm>
        </p:grpSpPr>
        <p:sp>
          <p:nvSpPr>
            <p:cNvPr id="7" name="Right Arrow 6"/>
            <p:cNvSpPr/>
            <p:nvPr/>
          </p:nvSpPr>
          <p:spPr>
            <a:xfrm>
              <a:off x="2025937" y="228943"/>
              <a:ext cx="390702" cy="456513"/>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8" name="Right Arrow 4"/>
            <p:cNvSpPr/>
            <p:nvPr/>
          </p:nvSpPr>
          <p:spPr>
            <a:xfrm>
              <a:off x="2025937" y="320880"/>
              <a:ext cx="273174" cy="272640"/>
            </a:xfrm>
            <a:prstGeom prst="rect">
              <a:avLst/>
            </a:prstGeom>
          </p:spPr>
          <p:style>
            <a:lnRef idx="0">
              <a:scrgbClr r="0" g="0" b="0"/>
            </a:lnRef>
            <a:fillRef idx="0">
              <a:scrgbClr r="0" g="0" b="0"/>
            </a:fillRef>
            <a:effectRef idx="0">
              <a:scrgbClr r="0" g="0" b="0"/>
            </a:effectRef>
            <a:fontRef idx="minor">
              <a:schemeClr val="lt1"/>
            </a:fontRef>
          </p:style>
          <p:txBody>
            <a:bodyPr lIns="0" tIns="0" rIns="0" bIns="0" anchor="ctr"/>
            <a:lstStyle/>
            <a:p>
              <a:pPr algn="ctr" defTabSz="844550">
                <a:lnSpc>
                  <a:spcPct val="90000"/>
                </a:lnSpc>
                <a:spcAft>
                  <a:spcPct val="35000"/>
                </a:spcAft>
              </a:pPr>
              <a:endParaRPr lang="zh-TW" altLang="en-US" sz="1900">
                <a:solidFill>
                  <a:srgbClr val="FFFFFF"/>
                </a:solidFill>
                <a:latin typeface="Calibri" pitchFamily="34" charset="0"/>
              </a:endParaRPr>
            </a:p>
          </p:txBody>
        </p:sp>
      </p:grpSp>
      <p:sp>
        <p:nvSpPr>
          <p:cNvPr id="120843" name="Rectangle 9"/>
          <p:cNvSpPr>
            <a:spLocks noChangeArrowheads="1"/>
          </p:cNvSpPr>
          <p:nvPr/>
        </p:nvSpPr>
        <p:spPr bwMode="auto">
          <a:xfrm>
            <a:off x="1374775" y="2357438"/>
            <a:ext cx="1882775" cy="457200"/>
          </a:xfrm>
          <a:prstGeom prst="rect">
            <a:avLst/>
          </a:prstGeom>
          <a:noFill/>
          <a:ln w="9525">
            <a:noFill/>
            <a:miter lim="800000"/>
            <a:headEnd/>
            <a:tailEnd/>
          </a:ln>
        </p:spPr>
        <p:txBody>
          <a:bodyPr wrap="none">
            <a:spAutoFit/>
          </a:bodyPr>
          <a:lstStyle/>
          <a:p>
            <a:r>
              <a:rPr lang="en-US" altLang="zh-TW" sz="2400" b="1">
                <a:solidFill>
                  <a:srgbClr val="800000"/>
                </a:solidFill>
                <a:latin typeface="Calibri" pitchFamily="34" charset="0"/>
              </a:rPr>
              <a:t>Blind docking</a:t>
            </a:r>
          </a:p>
        </p:txBody>
      </p:sp>
      <p:sp>
        <p:nvSpPr>
          <p:cNvPr id="11" name="Rectangle 10"/>
          <p:cNvSpPr>
            <a:spLocks noChangeArrowheads="1"/>
          </p:cNvSpPr>
          <p:nvPr/>
        </p:nvSpPr>
        <p:spPr bwMode="auto">
          <a:xfrm>
            <a:off x="5018088" y="2173288"/>
            <a:ext cx="2146300" cy="822325"/>
          </a:xfrm>
          <a:prstGeom prst="rect">
            <a:avLst/>
          </a:prstGeom>
          <a:noFill/>
          <a:ln w="9525">
            <a:noFill/>
            <a:miter lim="800000"/>
            <a:headEnd/>
            <a:tailEnd/>
          </a:ln>
        </p:spPr>
        <p:txBody>
          <a:bodyPr wrap="none">
            <a:spAutoFit/>
          </a:bodyPr>
          <a:lstStyle/>
          <a:p>
            <a:r>
              <a:rPr lang="en-US" altLang="zh-TW" sz="2400" b="1">
                <a:solidFill>
                  <a:srgbClr val="800000"/>
                </a:solidFill>
                <a:latin typeface="Calibri" pitchFamily="34" charset="0"/>
              </a:rPr>
              <a:t>Catalytic site or</a:t>
            </a:r>
          </a:p>
          <a:p>
            <a:r>
              <a:rPr lang="en-US" altLang="zh-TW" sz="2400" b="1">
                <a:solidFill>
                  <a:srgbClr val="800000"/>
                </a:solidFill>
                <a:latin typeface="Calibri" pitchFamily="34" charset="0"/>
              </a:rPr>
              <a:t>allosteric site</a:t>
            </a:r>
          </a:p>
        </p:txBody>
      </p:sp>
      <p:cxnSp>
        <p:nvCxnSpPr>
          <p:cNvPr id="13" name="Straight Arrow Connector 12"/>
          <p:cNvCxnSpPr/>
          <p:nvPr/>
        </p:nvCxnSpPr>
        <p:spPr>
          <a:xfrm>
            <a:off x="5867400" y="3003550"/>
            <a:ext cx="381000" cy="80645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0846" name="Rectangle 2"/>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Computational Docking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7"/>
          <p:cNvSpPr>
            <a:spLocks noGrp="1" noChangeArrowheads="1"/>
          </p:cNvSpPr>
          <p:nvPr>
            <p:ph type="sldNum" sz="quarter" idx="12"/>
          </p:nvPr>
        </p:nvSpPr>
        <p:spPr>
          <a:ln/>
        </p:spPr>
        <p:txBody>
          <a:bodyPr/>
          <a:lstStyle/>
          <a:p>
            <a:pPr>
              <a:defRPr/>
            </a:pPr>
            <a:fld id="{835388DE-FE04-402F-9C1E-0A1FFEB5515C}" type="slidenum">
              <a:rPr lang="en-US" altLang="zh-TW"/>
              <a:pPr>
                <a:defRPr/>
              </a:pPr>
              <a:t>29</a:t>
            </a:fld>
            <a:endParaRPr lang="en-US" altLang="zh-TW"/>
          </a:p>
        </p:txBody>
      </p:sp>
      <p:pic>
        <p:nvPicPr>
          <p:cNvPr id="15362" name="Picture 2" descr="http://www.getentrepreneurial.com/images/powerful%20goal.gif"/>
          <p:cNvPicPr>
            <a:picLocks noChangeAspect="1" noChangeArrowheads="1"/>
          </p:cNvPicPr>
          <p:nvPr/>
        </p:nvPicPr>
        <p:blipFill>
          <a:blip r:embed="rId3" cstate="print"/>
          <a:srcRect/>
          <a:stretch>
            <a:fillRect/>
          </a:stretch>
        </p:blipFill>
        <p:spPr bwMode="auto">
          <a:xfrm>
            <a:off x="0" y="2882900"/>
            <a:ext cx="1257300" cy="942975"/>
          </a:xfrm>
          <a:prstGeom prst="rect">
            <a:avLst/>
          </a:prstGeom>
          <a:noFill/>
          <a:ln w="9525">
            <a:noFill/>
            <a:miter lim="800000"/>
            <a:headEnd/>
            <a:tailEnd/>
          </a:ln>
        </p:spPr>
      </p:pic>
      <p:sp>
        <p:nvSpPr>
          <p:cNvPr id="3" name="Text Placeholder 2"/>
          <p:cNvSpPr>
            <a:spLocks noGrp="1"/>
          </p:cNvSpPr>
          <p:nvPr>
            <p:ph type="body" sz="quarter" idx="4294967295"/>
          </p:nvPr>
        </p:nvSpPr>
        <p:spPr>
          <a:xfrm>
            <a:off x="381000" y="1411288"/>
            <a:ext cx="8382000" cy="4752975"/>
          </a:xfrm>
        </p:spPr>
        <p:txBody>
          <a:bodyPr lIns="0" tIns="0" rIns="0" bIns="0">
            <a:spAutoFit/>
          </a:bodyPr>
          <a:lstStyle/>
          <a:p>
            <a:pPr marL="396875" indent="-396875" defTabSz="912813"/>
            <a:r>
              <a:rPr lang="en-US" altLang="zh-TW" sz="2900" dirty="0" smtClean="0"/>
              <a:t>Virtual screening        Synthesis strategy</a:t>
            </a:r>
          </a:p>
          <a:p>
            <a:pPr marL="914400" lvl="1" indent="-396875" defTabSz="912813"/>
            <a:r>
              <a:rPr lang="en-US" altLang="zh-TW" sz="2000" dirty="0" smtClean="0"/>
              <a:t>10</a:t>
            </a:r>
            <a:r>
              <a:rPr lang="en-US" altLang="zh-TW" sz="2000" baseline="30000" dirty="0" smtClean="0"/>
              <a:t>60</a:t>
            </a:r>
            <a:r>
              <a:rPr lang="en-US" altLang="zh-TW" sz="2000" dirty="0" smtClean="0"/>
              <a:t> – 10</a:t>
            </a:r>
            <a:r>
              <a:rPr lang="en-US" altLang="zh-TW" sz="2000" baseline="30000" dirty="0" smtClean="0"/>
              <a:t>100</a:t>
            </a:r>
            <a:r>
              <a:rPr lang="en-US" altLang="zh-TW" sz="2000" dirty="0" smtClean="0"/>
              <a:t> drug-like molecules.</a:t>
            </a:r>
          </a:p>
          <a:p>
            <a:pPr marL="396875" indent="-396875" defTabSz="912813"/>
            <a:r>
              <a:rPr lang="en-US" altLang="zh-TW" sz="2900" dirty="0" smtClean="0"/>
              <a:t>Grows an initial scaffold by adding fragments.</a:t>
            </a:r>
          </a:p>
          <a:p>
            <a:pPr marL="396875" indent="-396875" defTabSz="912813"/>
            <a:endParaRPr lang="en-US" altLang="zh-TW" sz="2900" dirty="0" smtClean="0"/>
          </a:p>
          <a:p>
            <a:pPr marL="396875" indent="-396875" defTabSz="912813"/>
            <a:endParaRPr lang="en-US" altLang="zh-TW" sz="2900" dirty="0" smtClean="0"/>
          </a:p>
          <a:p>
            <a:pPr marL="396875" indent="-396875" defTabSz="912813"/>
            <a:endParaRPr lang="en-US" altLang="zh-TW" sz="2900" dirty="0" smtClean="0"/>
          </a:p>
          <a:p>
            <a:pPr marL="914400" lvl="1" indent="-396875" defTabSz="912813"/>
            <a:endParaRPr lang="en-US" altLang="zh-TW" sz="2000" dirty="0" smtClean="0"/>
          </a:p>
          <a:p>
            <a:pPr marL="914400" lvl="1" indent="-396875" defTabSz="912813"/>
            <a:r>
              <a:rPr lang="en-US" altLang="zh-TW" sz="2000" dirty="0" smtClean="0"/>
              <a:t>Selection of linker hydrogen atoms</a:t>
            </a:r>
          </a:p>
          <a:p>
            <a:pPr marL="914400" lvl="1" indent="-396875" defTabSz="912813"/>
            <a:r>
              <a:rPr lang="en-US" altLang="zh-TW" sz="2000" dirty="0" smtClean="0"/>
              <a:t>Placement of fragment in 3D space</a:t>
            </a:r>
          </a:p>
          <a:p>
            <a:pPr marL="914400" lvl="1" indent="-396875" defTabSz="912813"/>
            <a:r>
              <a:rPr lang="en-US" altLang="zh-TW" sz="2000" dirty="0" smtClean="0"/>
              <a:t>Selection of fragments out of dozens</a:t>
            </a:r>
          </a:p>
          <a:p>
            <a:pPr marL="914400" lvl="1" indent="-396875" defTabSz="912813"/>
            <a:r>
              <a:rPr lang="en-US" altLang="zh-TW" sz="2000" dirty="0" smtClean="0"/>
              <a:t>Combinatorial optimization problem</a:t>
            </a:r>
          </a:p>
        </p:txBody>
      </p:sp>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1676400" y="2903977"/>
            <a:ext cx="3213573" cy="2125223"/>
          </a:xfrm>
          <a:prstGeom prst="plus">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srcRect/>
          <a:stretch>
            <a:fillRect/>
          </a:stretch>
        </p:blipFill>
        <p:spPr bwMode="auto">
          <a:xfrm>
            <a:off x="5105400" y="3352800"/>
            <a:ext cx="2378075" cy="1571625"/>
          </a:xfrm>
          <a:prstGeom prst="rect">
            <a:avLst/>
          </a:prstGeom>
          <a:noFill/>
          <a:ln w="9525">
            <a:noFill/>
            <a:miter lim="800000"/>
            <a:headEnd/>
            <a:tailEnd/>
          </a:ln>
          <a:effectLst/>
        </p:spPr>
      </p:pic>
      <p:pic>
        <p:nvPicPr>
          <p:cNvPr id="16" name="Picture 15"/>
          <p:cNvPicPr>
            <a:picLocks noChangeAspect="1"/>
          </p:cNvPicPr>
          <p:nvPr/>
        </p:nvPicPr>
        <p:blipFill>
          <a:blip r:embed="rId6" cstate="print"/>
          <a:srcRect/>
          <a:stretch>
            <a:fillRect/>
          </a:stretch>
        </p:blipFill>
        <p:spPr bwMode="auto">
          <a:xfrm>
            <a:off x="1676400" y="2903538"/>
            <a:ext cx="3213100" cy="2125662"/>
          </a:xfrm>
          <a:prstGeom prst="rect">
            <a:avLst/>
          </a:prstGeom>
          <a:noFill/>
          <a:ln w="9525">
            <a:noFill/>
            <a:miter lim="800000"/>
            <a:headEnd/>
            <a:tailEnd/>
          </a:ln>
        </p:spPr>
      </p:pic>
      <p:pic>
        <p:nvPicPr>
          <p:cNvPr id="4" name="Picture 3"/>
          <p:cNvPicPr>
            <a:picLocks noChangeAspect="1"/>
          </p:cNvPicPr>
          <p:nvPr/>
        </p:nvPicPr>
        <p:blipFill>
          <a:blip r:embed="rId7" cstate="print"/>
          <a:srcRect/>
          <a:stretch>
            <a:fillRect/>
          </a:stretch>
        </p:blipFill>
        <p:spPr bwMode="auto">
          <a:xfrm>
            <a:off x="5105400" y="3355975"/>
            <a:ext cx="2371725" cy="1568450"/>
          </a:xfrm>
          <a:prstGeom prst="rect">
            <a:avLst/>
          </a:prstGeom>
          <a:noFill/>
          <a:ln w="9525">
            <a:noFill/>
            <a:miter lim="800000"/>
            <a:headEnd/>
            <a:tailEnd/>
          </a:ln>
        </p:spPr>
      </p:pic>
      <p:pic>
        <p:nvPicPr>
          <p:cNvPr id="11" name="Picture 10"/>
          <p:cNvPicPr>
            <a:picLocks noChangeAspect="1"/>
          </p:cNvPicPr>
          <p:nvPr/>
        </p:nvPicPr>
        <p:blipFill>
          <a:blip r:embed="rId8" cstate="print"/>
          <a:srcRect/>
          <a:stretch>
            <a:fillRect/>
          </a:stretch>
        </p:blipFill>
        <p:spPr bwMode="auto">
          <a:xfrm rot="-2424242">
            <a:off x="3967163" y="3375025"/>
            <a:ext cx="273050" cy="112713"/>
          </a:xfrm>
          <a:prstGeom prst="rect">
            <a:avLst/>
          </a:prstGeom>
          <a:noFill/>
          <a:ln w="9525">
            <a:noFill/>
            <a:miter lim="800000"/>
            <a:headEnd/>
            <a:tailEnd/>
          </a:ln>
        </p:spPr>
      </p:pic>
      <p:sp>
        <p:nvSpPr>
          <p:cNvPr id="14" name="Rectangle 13"/>
          <p:cNvSpPr>
            <a:spLocks noChangeArrowheads="1"/>
          </p:cNvSpPr>
          <p:nvPr/>
        </p:nvSpPr>
        <p:spPr bwMode="auto">
          <a:xfrm>
            <a:off x="7010400" y="2971800"/>
            <a:ext cx="2133600" cy="1314450"/>
          </a:xfrm>
          <a:prstGeom prst="rect">
            <a:avLst/>
          </a:prstGeom>
          <a:noFill/>
          <a:ln w="9525">
            <a:noFill/>
            <a:miter lim="800000"/>
            <a:headEnd/>
            <a:tailEnd/>
          </a:ln>
        </p:spPr>
        <p:txBody>
          <a:bodyPr>
            <a:spAutoFit/>
          </a:bodyPr>
          <a:lstStyle/>
          <a:p>
            <a:r>
              <a:rPr lang="pt-BR" sz="1600">
                <a:solidFill>
                  <a:srgbClr val="800000"/>
                </a:solidFill>
                <a:latin typeface="Calibri" pitchFamily="34" charset="0"/>
              </a:rPr>
              <a:t>Single bond length</a:t>
            </a:r>
          </a:p>
          <a:p>
            <a:r>
              <a:rPr lang="pt-BR" sz="1600">
                <a:solidFill>
                  <a:srgbClr val="800000"/>
                </a:solidFill>
                <a:latin typeface="Calibri" pitchFamily="34" charset="0"/>
              </a:rPr>
              <a:t>C-C:  1.530 Å</a:t>
            </a:r>
          </a:p>
          <a:p>
            <a:r>
              <a:rPr lang="pt-BR" sz="1600">
                <a:solidFill>
                  <a:srgbClr val="800000"/>
                </a:solidFill>
                <a:latin typeface="Calibri" pitchFamily="34" charset="0"/>
              </a:rPr>
              <a:t>N-N: 1.425 Å</a:t>
            </a:r>
          </a:p>
          <a:p>
            <a:r>
              <a:rPr lang="pt-BR" sz="1600">
                <a:solidFill>
                  <a:srgbClr val="800000"/>
                </a:solidFill>
                <a:latin typeface="Calibri" pitchFamily="34" charset="0"/>
              </a:rPr>
              <a:t>C-N:  1.469 Å</a:t>
            </a:r>
          </a:p>
          <a:p>
            <a:r>
              <a:rPr lang="pt-BR" sz="1600">
                <a:solidFill>
                  <a:srgbClr val="800000"/>
                </a:solidFill>
                <a:latin typeface="Calibri" pitchFamily="34" charset="0"/>
              </a:rPr>
              <a:t>O-O: 1.469 Å</a:t>
            </a:r>
          </a:p>
        </p:txBody>
      </p:sp>
      <p:sp>
        <p:nvSpPr>
          <p:cNvPr id="19" name="Rectangle 18"/>
          <p:cNvSpPr>
            <a:spLocks noChangeArrowheads="1"/>
          </p:cNvSpPr>
          <p:nvPr/>
        </p:nvSpPr>
        <p:spPr bwMode="auto">
          <a:xfrm>
            <a:off x="76200" y="3656013"/>
            <a:ext cx="2286000" cy="915987"/>
          </a:xfrm>
          <a:prstGeom prst="rect">
            <a:avLst/>
          </a:prstGeom>
          <a:noFill/>
          <a:ln w="9525">
            <a:noFill/>
            <a:miter lim="800000"/>
            <a:headEnd/>
            <a:tailEnd/>
          </a:ln>
        </p:spPr>
        <p:txBody>
          <a:bodyPr>
            <a:spAutoFit/>
          </a:bodyPr>
          <a:lstStyle/>
          <a:p>
            <a:r>
              <a:rPr lang="en-US" altLang="zh-TW">
                <a:solidFill>
                  <a:srgbClr val="800000"/>
                </a:solidFill>
                <a:latin typeface="Calibri" pitchFamily="34" charset="0"/>
              </a:rPr>
              <a:t>Synthesize ligands that have higher binding affinities.</a:t>
            </a:r>
          </a:p>
        </p:txBody>
      </p:sp>
      <p:pic>
        <p:nvPicPr>
          <p:cNvPr id="18" name="Picture 2" descr="http://images.tandf.co.uk/common/jackets/weblarge/978143982/9781439820773.jpg"/>
          <p:cNvPicPr>
            <a:picLocks noChangeAspect="1" noChangeArrowheads="1"/>
          </p:cNvPicPr>
          <p:nvPr/>
        </p:nvPicPr>
        <p:blipFill>
          <a:blip r:embed="rId9" cstate="print"/>
          <a:srcRect/>
          <a:stretch>
            <a:fillRect/>
          </a:stretch>
        </p:blipFill>
        <p:spPr bwMode="auto">
          <a:xfrm>
            <a:off x="7086600" y="4267200"/>
            <a:ext cx="1851025" cy="2276475"/>
          </a:xfrm>
          <a:prstGeom prst="rect">
            <a:avLst/>
          </a:prstGeom>
          <a:noFill/>
          <a:ln w="9525">
            <a:noFill/>
            <a:miter lim="800000"/>
            <a:headEnd/>
            <a:tailEnd/>
          </a:ln>
        </p:spPr>
      </p:pic>
      <p:grpSp>
        <p:nvGrpSpPr>
          <p:cNvPr id="122893" name="Group 19"/>
          <p:cNvGrpSpPr>
            <a:grpSpLocks/>
          </p:cNvGrpSpPr>
          <p:nvPr/>
        </p:nvGrpSpPr>
        <p:grpSpPr bwMode="auto">
          <a:xfrm>
            <a:off x="3735388" y="1371600"/>
            <a:ext cx="390525" cy="457200"/>
            <a:chOff x="2025937" y="228943"/>
            <a:chExt cx="390702" cy="456513"/>
          </a:xfrm>
        </p:grpSpPr>
        <p:sp>
          <p:nvSpPr>
            <p:cNvPr id="21" name="Right Arrow 20"/>
            <p:cNvSpPr/>
            <p:nvPr/>
          </p:nvSpPr>
          <p:spPr>
            <a:xfrm>
              <a:off x="2025937" y="228943"/>
              <a:ext cx="390702" cy="456513"/>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22" name="Right Arrow 4"/>
            <p:cNvSpPr/>
            <p:nvPr/>
          </p:nvSpPr>
          <p:spPr>
            <a:xfrm>
              <a:off x="2025937" y="320880"/>
              <a:ext cx="273174" cy="272640"/>
            </a:xfrm>
            <a:prstGeom prst="rect">
              <a:avLst/>
            </a:prstGeom>
          </p:spPr>
          <p:style>
            <a:lnRef idx="0">
              <a:scrgbClr r="0" g="0" b="0"/>
            </a:lnRef>
            <a:fillRef idx="0">
              <a:scrgbClr r="0" g="0" b="0"/>
            </a:fillRef>
            <a:effectRef idx="0">
              <a:scrgbClr r="0" g="0" b="0"/>
            </a:effectRef>
            <a:fontRef idx="minor">
              <a:schemeClr val="lt1"/>
            </a:fontRef>
          </p:style>
          <p:txBody>
            <a:bodyPr lIns="0" tIns="0" rIns="0" bIns="0" anchor="ctr"/>
            <a:lstStyle/>
            <a:p>
              <a:pPr algn="ctr" defTabSz="844550">
                <a:lnSpc>
                  <a:spcPct val="90000"/>
                </a:lnSpc>
                <a:spcAft>
                  <a:spcPct val="35000"/>
                </a:spcAft>
              </a:pPr>
              <a:endParaRPr lang="zh-TW" altLang="en-US" sz="1900">
                <a:solidFill>
                  <a:srgbClr val="FFFFFF"/>
                </a:solidFill>
                <a:latin typeface="Calibri" pitchFamily="34" charset="0"/>
              </a:endParaRPr>
            </a:p>
          </p:txBody>
        </p:sp>
      </p:grpSp>
      <p:pic>
        <p:nvPicPr>
          <p:cNvPr id="122901" name="Picture 2"/>
          <p:cNvPicPr>
            <a:picLocks noChangeAspect="1" noChangeArrowheads="1"/>
          </p:cNvPicPr>
          <p:nvPr/>
        </p:nvPicPr>
        <p:blipFill>
          <a:blip r:embed="rId10" cstate="print"/>
          <a:srcRect/>
          <a:stretch>
            <a:fillRect/>
          </a:stretch>
        </p:blipFill>
        <p:spPr bwMode="auto">
          <a:xfrm>
            <a:off x="7867650" y="1295400"/>
            <a:ext cx="1276350" cy="1274763"/>
          </a:xfrm>
          <a:prstGeom prst="rect">
            <a:avLst/>
          </a:prstGeom>
          <a:noFill/>
          <a:ln w="9525">
            <a:noFill/>
            <a:miter lim="800000"/>
            <a:headEnd/>
            <a:tailEnd/>
          </a:ln>
          <a:effectLst/>
        </p:spPr>
      </p:pic>
      <p:pic>
        <p:nvPicPr>
          <p:cNvPr id="122902" name="Picture 3"/>
          <p:cNvPicPr>
            <a:picLocks noChangeAspect="1" noChangeArrowheads="1"/>
          </p:cNvPicPr>
          <p:nvPr/>
        </p:nvPicPr>
        <p:blipFill>
          <a:blip r:embed="rId11" cstate="print"/>
          <a:srcRect/>
          <a:stretch>
            <a:fillRect/>
          </a:stretch>
        </p:blipFill>
        <p:spPr bwMode="auto">
          <a:xfrm>
            <a:off x="7278688" y="1303338"/>
            <a:ext cx="407987" cy="365125"/>
          </a:xfrm>
          <a:prstGeom prst="rect">
            <a:avLst/>
          </a:prstGeom>
          <a:noFill/>
          <a:ln w="9525">
            <a:noFill/>
            <a:miter lim="800000"/>
            <a:headEnd/>
            <a:tailEnd/>
          </a:ln>
          <a:effectLst/>
        </p:spPr>
      </p:pic>
      <p:pic>
        <p:nvPicPr>
          <p:cNvPr id="122903" name="Picture 25"/>
          <p:cNvPicPr>
            <a:picLocks noChangeAspect="1"/>
          </p:cNvPicPr>
          <p:nvPr/>
        </p:nvPicPr>
        <p:blipFill>
          <a:blip r:embed="rId12" cstate="print"/>
          <a:srcRect/>
          <a:stretch>
            <a:fillRect/>
          </a:stretch>
        </p:blipFill>
        <p:spPr bwMode="auto">
          <a:xfrm>
            <a:off x="7207250" y="1673225"/>
            <a:ext cx="552450" cy="365125"/>
          </a:xfrm>
          <a:prstGeom prst="rect">
            <a:avLst/>
          </a:prstGeom>
          <a:noFill/>
          <a:ln w="9525">
            <a:noFill/>
            <a:miter lim="800000"/>
            <a:headEnd/>
            <a:tailEnd/>
          </a:ln>
        </p:spPr>
      </p:pic>
      <p:pic>
        <p:nvPicPr>
          <p:cNvPr id="122904" name="Picture 26"/>
          <p:cNvPicPr>
            <a:picLocks noChangeAspect="1"/>
          </p:cNvPicPr>
          <p:nvPr/>
        </p:nvPicPr>
        <p:blipFill>
          <a:blip r:embed="rId13" cstate="print"/>
          <a:srcRect/>
          <a:stretch>
            <a:fillRect/>
          </a:stretch>
        </p:blipFill>
        <p:spPr bwMode="auto">
          <a:xfrm>
            <a:off x="7207250" y="2101850"/>
            <a:ext cx="552450" cy="365125"/>
          </a:xfrm>
          <a:prstGeom prst="rect">
            <a:avLst/>
          </a:prstGeom>
          <a:noFill/>
          <a:ln w="9525">
            <a:noFill/>
            <a:miter lim="800000"/>
            <a:headEnd/>
            <a:tailEnd/>
          </a:ln>
        </p:spPr>
      </p:pic>
      <p:sp>
        <p:nvSpPr>
          <p:cNvPr id="122905" name="Rectangle 2"/>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Computational Synthesis</a:t>
            </a:r>
          </a:p>
        </p:txBody>
      </p:sp>
      <p:sp>
        <p:nvSpPr>
          <p:cNvPr id="122906" name="Text Box 26"/>
          <p:cNvSpPr txBox="1">
            <a:spLocks noChangeArrowheads="1"/>
          </p:cNvSpPr>
          <p:nvPr/>
        </p:nvSpPr>
        <p:spPr bwMode="auto">
          <a:xfrm>
            <a:off x="4800600" y="3962400"/>
            <a:ext cx="2165350" cy="641350"/>
          </a:xfrm>
          <a:prstGeom prst="rect">
            <a:avLst/>
          </a:prstGeom>
          <a:noFill/>
          <a:ln w="9525">
            <a:noFill/>
            <a:miter lim="800000"/>
            <a:headEnd/>
            <a:tailEnd/>
          </a:ln>
          <a:effectLst/>
        </p:spPr>
        <p:txBody>
          <a:bodyPr wrap="none">
            <a:spAutoFit/>
          </a:bodyPr>
          <a:lstStyle/>
          <a:p>
            <a:pPr algn="ctr"/>
            <a:r>
              <a:rPr lang="en-US" altLang="zh-TW" b="1">
                <a:solidFill>
                  <a:srgbClr val="800000"/>
                </a:solidFill>
              </a:rPr>
              <a:t>Genetic Algorithm</a:t>
            </a:r>
          </a:p>
          <a:p>
            <a:pPr algn="ctr"/>
            <a:r>
              <a:rPr lang="en-US" altLang="zh-TW" b="1">
                <a:solidFill>
                  <a:srgbClr val="800000"/>
                </a:solidFill>
              </a:rPr>
              <a:t>(GA)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1000"/>
                                        <p:tgtEl>
                                          <p:spTgt spid="5"/>
                                        </p:tgtEl>
                                      </p:cBhvr>
                                    </p:animEffect>
                                    <p:set>
                                      <p:cBhvr>
                                        <p:cTn id="33" dur="1" fill="hold">
                                          <p:stCondLst>
                                            <p:cond delay="999"/>
                                          </p:stCondLst>
                                        </p:cTn>
                                        <p:tgtEl>
                                          <p:spTgt spid="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16667E-6 4.76411E-6 L -0.21302 -0.14802 " pathEditMode="relative" rAng="0" ptsTypes="AA">
                                      <p:cBhvr>
                                        <p:cTn id="40" dur="2000" fill="hold"/>
                                        <p:tgtEl>
                                          <p:spTgt spid="4"/>
                                        </p:tgtEl>
                                        <p:attrNameLst>
                                          <p:attrName>ppt_x</p:attrName>
                                          <p:attrName>ppt_y</p:attrName>
                                        </p:attrNameLst>
                                      </p:cBhvr>
                                      <p:rCtr x="-107" y="-74"/>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0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1000"/>
                                        <p:tgtEl>
                                          <p:spTgt spid="3">
                                            <p:txEl>
                                              <p:pRg st="7" end="7"/>
                                            </p:txEl>
                                          </p:spTgt>
                                        </p:tgtEl>
                                      </p:cBhvr>
                                    </p:animEffect>
                                    <p:anim calcmode="lin" valueType="num">
                                      <p:cBhvr>
                                        <p:cTn id="6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1000"/>
                                        <p:tgtEl>
                                          <p:spTgt spid="3">
                                            <p:txEl>
                                              <p:pRg st="8" end="8"/>
                                            </p:txEl>
                                          </p:spTgt>
                                        </p:tgtEl>
                                      </p:cBhvr>
                                    </p:animEffect>
                                    <p:anim calcmode="lin" valueType="num">
                                      <p:cBhvr>
                                        <p:cTn id="7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nodeType="clickEffect">
                                  <p:stCondLst>
                                    <p:cond delay="0"/>
                                  </p:stCondLst>
                                  <p:childTnLst>
                                    <p:set>
                                      <p:cBhvr>
                                        <p:cTn id="75" dur="1" fill="hold">
                                          <p:stCondLst>
                                            <p:cond delay="0"/>
                                          </p:stCondLst>
                                        </p:cTn>
                                        <p:tgtEl>
                                          <p:spTgt spid="3">
                                            <p:txEl>
                                              <p:pRg st="9" end="9"/>
                                            </p:txEl>
                                          </p:spTgt>
                                        </p:tgtEl>
                                        <p:attrNameLst>
                                          <p:attrName>style.visibility</p:attrName>
                                        </p:attrNameLst>
                                      </p:cBhvr>
                                      <p:to>
                                        <p:strVal val="visible"/>
                                      </p:to>
                                    </p:set>
                                    <p:animEffect transition="in" filter="fade">
                                      <p:cBhvr>
                                        <p:cTn id="76" dur="1000"/>
                                        <p:tgtEl>
                                          <p:spTgt spid="3">
                                            <p:txEl>
                                              <p:pRg st="9" end="9"/>
                                            </p:txEl>
                                          </p:spTgt>
                                        </p:tgtEl>
                                      </p:cBhvr>
                                    </p:animEffect>
                                    <p:anim calcmode="lin" valueType="num">
                                      <p:cBhvr>
                                        <p:cTn id="7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3">
                                            <p:txEl>
                                              <p:pRg st="10" end="10"/>
                                            </p:txEl>
                                          </p:spTgt>
                                        </p:tgtEl>
                                        <p:attrNameLst>
                                          <p:attrName>style.visibility</p:attrName>
                                        </p:attrNameLst>
                                      </p:cBhvr>
                                      <p:to>
                                        <p:strVal val="visible"/>
                                      </p:to>
                                    </p:set>
                                    <p:animEffect transition="in" filter="fade">
                                      <p:cBhvr>
                                        <p:cTn id="83" dur="1000"/>
                                        <p:tgtEl>
                                          <p:spTgt spid="3">
                                            <p:txEl>
                                              <p:pRg st="10" end="10"/>
                                            </p:txEl>
                                          </p:spTgt>
                                        </p:tgtEl>
                                      </p:cBhvr>
                                    </p:animEffect>
                                    <p:anim calcmode="lin" valueType="num">
                                      <p:cBhvr>
                                        <p:cTn id="8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2290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5362"/>
                                        </p:tgtEl>
                                        <p:attrNameLst>
                                          <p:attrName>style.visibility</p:attrName>
                                        </p:attrNameLst>
                                      </p:cBhvr>
                                      <p:to>
                                        <p:strVal val="visible"/>
                                      </p:to>
                                    </p:set>
                                    <p:animEffect transition="in" filter="fade">
                                      <p:cBhvr>
                                        <p:cTn id="94" dur="2000"/>
                                        <p:tgtEl>
                                          <p:spTgt spid="1536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12290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35DC0CD9-F5AB-4D29-88FE-967B61A0D867}" type="slidenum">
              <a:rPr lang="en-US" altLang="zh-TW"/>
              <a:pPr>
                <a:defRPr/>
              </a:pPr>
              <a:t>3</a:t>
            </a:fld>
            <a:endParaRPr lang="en-US" altLang="zh-TW"/>
          </a:p>
        </p:txBody>
      </p:sp>
      <p:sp>
        <p:nvSpPr>
          <p:cNvPr id="115714" name="Rectangle 2"/>
          <p:cNvSpPr>
            <a:spLocks noGrp="1" noChangeArrowheads="1"/>
          </p:cNvSpPr>
          <p:nvPr>
            <p:ph type="title"/>
          </p:nvPr>
        </p:nvSpPr>
        <p:spPr/>
        <p:txBody>
          <a:bodyPr/>
          <a:lstStyle/>
          <a:p>
            <a:r>
              <a:rPr lang="en-US" altLang="zh-TW" smtClean="0"/>
              <a:t>I. Introduction to Bioinformatics</a:t>
            </a:r>
          </a:p>
        </p:txBody>
      </p:sp>
      <p:sp>
        <p:nvSpPr>
          <p:cNvPr id="115715" name="Rectangle 3"/>
          <p:cNvSpPr>
            <a:spLocks noGrp="1" noChangeArrowheads="1"/>
          </p:cNvSpPr>
          <p:nvPr>
            <p:ph type="body" idx="1"/>
          </p:nvPr>
        </p:nvSpPr>
        <p:spPr/>
        <p:txBody>
          <a:bodyPr/>
          <a:lstStyle/>
          <a:p>
            <a:r>
              <a:rPr lang="zh-TW" altLang="en-US" smtClean="0"/>
              <a:t> </a:t>
            </a:r>
            <a:r>
              <a:rPr lang="en-US" altLang="zh-TW" smtClean="0"/>
              <a:t>Bioinformatics</a:t>
            </a:r>
          </a:p>
          <a:p>
            <a:r>
              <a:rPr lang="en-US" altLang="zh-TW" smtClean="0"/>
              <a:t> Research Areas</a:t>
            </a:r>
          </a:p>
          <a:p>
            <a:r>
              <a:rPr lang="en-US" altLang="zh-TW" smtClean="0"/>
              <a:t> Biological Basics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12"/>
          </p:nvPr>
        </p:nvSpPr>
        <p:spPr>
          <a:ln/>
        </p:spPr>
        <p:txBody>
          <a:bodyPr/>
          <a:lstStyle/>
          <a:p>
            <a:pPr>
              <a:defRPr/>
            </a:pPr>
            <a:fld id="{918EB09A-D640-45B2-86EE-D7E1E3AB0E7D}" type="slidenum">
              <a:rPr lang="en-US" altLang="zh-TW"/>
              <a:pPr>
                <a:defRPr/>
              </a:pPr>
              <a:t>30</a:t>
            </a:fld>
            <a:endParaRPr lang="en-US" altLang="zh-TW"/>
          </a:p>
        </p:txBody>
      </p:sp>
      <p:pic>
        <p:nvPicPr>
          <p:cNvPr id="9" name="Picture 8" descr="Mutation.png"/>
          <p:cNvPicPr>
            <a:picLocks noChangeAspect="1"/>
          </p:cNvPicPr>
          <p:nvPr/>
        </p:nvPicPr>
        <p:blipFill>
          <a:blip r:embed="rId2" cstate="print"/>
          <a:srcRect/>
          <a:stretch>
            <a:fillRect/>
          </a:stretch>
        </p:blipFill>
        <p:spPr bwMode="auto">
          <a:xfrm>
            <a:off x="2127250" y="2655888"/>
            <a:ext cx="4889500" cy="1535112"/>
          </a:xfrm>
          <a:prstGeom prst="rect">
            <a:avLst/>
          </a:prstGeom>
          <a:noFill/>
          <a:ln w="9525">
            <a:noFill/>
            <a:miter lim="800000"/>
            <a:headEnd/>
            <a:tailEnd/>
          </a:ln>
        </p:spPr>
      </p:pic>
      <p:pic>
        <p:nvPicPr>
          <p:cNvPr id="5" name="Picture 4" descr="Crossover.pn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143250" y="4225925"/>
            <a:ext cx="3790950" cy="2632075"/>
          </a:xfrm>
          <a:prstGeom prst="rect">
            <a:avLst/>
          </a:prstGeom>
          <a:noFill/>
          <a:ln w="9525">
            <a:noFill/>
            <a:miter lim="800000"/>
            <a:headEnd/>
            <a:tailEnd/>
          </a:ln>
        </p:spPr>
      </p:pic>
      <p:sp>
        <p:nvSpPr>
          <p:cNvPr id="3" name="Text Placeholder 2"/>
          <p:cNvSpPr>
            <a:spLocks noGrp="1"/>
          </p:cNvSpPr>
          <p:nvPr>
            <p:ph type="body" sz="quarter" idx="4294967295"/>
          </p:nvPr>
        </p:nvSpPr>
        <p:spPr>
          <a:xfrm>
            <a:off x="381000" y="1447800"/>
            <a:ext cx="8382000" cy="3517900"/>
          </a:xfrm>
        </p:spPr>
        <p:txBody>
          <a:bodyPr lIns="0" tIns="0" rIns="0" bIns="0">
            <a:spAutoFit/>
          </a:bodyPr>
          <a:lstStyle/>
          <a:p>
            <a:pPr marL="396875" indent="-396875" defTabSz="912813"/>
            <a:r>
              <a:rPr lang="en-US" altLang="zh-TW" sz="2900" smtClean="0"/>
              <a:t>AutoGrow (GA based)</a:t>
            </a:r>
          </a:p>
          <a:p>
            <a:pPr marL="914400" lvl="1" indent="-396875" defTabSz="912813"/>
            <a:r>
              <a:rPr lang="en-US" altLang="zh-TW" sz="2800" smtClean="0"/>
              <a:t>Mutation</a:t>
            </a:r>
          </a:p>
          <a:p>
            <a:pPr marL="914400" lvl="1" indent="-396875" defTabSz="912813"/>
            <a:endParaRPr lang="en-US" altLang="zh-TW" sz="2800" smtClean="0"/>
          </a:p>
          <a:p>
            <a:pPr marL="914400" lvl="1" indent="-396875" defTabSz="912813"/>
            <a:endParaRPr lang="en-US" altLang="zh-TW" sz="2800" smtClean="0"/>
          </a:p>
          <a:p>
            <a:pPr marL="914400" lvl="1" indent="-396875" defTabSz="912813"/>
            <a:endParaRPr lang="en-US" altLang="zh-TW" sz="2800" smtClean="0"/>
          </a:p>
          <a:p>
            <a:pPr marL="914400" lvl="1" indent="-396875" defTabSz="912813"/>
            <a:endParaRPr lang="en-US" altLang="zh-TW" sz="2800" smtClean="0"/>
          </a:p>
          <a:p>
            <a:pPr marL="914400" lvl="1" indent="-396875" defTabSz="912813"/>
            <a:r>
              <a:rPr lang="en-US" altLang="zh-TW" sz="2800" smtClean="0"/>
              <a:t>Crossover</a:t>
            </a:r>
          </a:p>
        </p:txBody>
      </p:sp>
      <p:sp>
        <p:nvSpPr>
          <p:cNvPr id="124934" name="Rectangle 2"/>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Computational Synthesis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anim calcmode="lin" valueType="num">
                                      <p:cBhvr>
                                        <p:cTn id="2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7"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12"/>
          </p:nvPr>
        </p:nvSpPr>
        <p:spPr>
          <a:ln/>
        </p:spPr>
        <p:txBody>
          <a:bodyPr/>
          <a:lstStyle/>
          <a:p>
            <a:pPr>
              <a:defRPr/>
            </a:pPr>
            <a:fld id="{303FFDD1-5626-44A7-9AD1-E813227FB67E}" type="slidenum">
              <a:rPr lang="en-US" altLang="zh-TW"/>
              <a:pPr>
                <a:defRPr/>
              </a:pPr>
              <a:t>31</a:t>
            </a:fld>
            <a:endParaRPr lang="en-US" altLang="zh-TW"/>
          </a:p>
        </p:txBody>
      </p:sp>
      <p:pic>
        <p:nvPicPr>
          <p:cNvPr id="8" name="Picture 2"/>
          <p:cNvPicPr>
            <a:picLocks noChangeAspect="1" noChangeArrowheads="1"/>
          </p:cNvPicPr>
          <p:nvPr/>
        </p:nvPicPr>
        <p:blipFill>
          <a:blip r:embed="rId3" cstate="print">
            <a:clrChange>
              <a:clrFrom>
                <a:srgbClr val="FFFFFF"/>
              </a:clrFrom>
              <a:clrTo>
                <a:srgbClr val="FFFFFF">
                  <a:alpha val="0"/>
                </a:srgbClr>
              </a:clrTo>
            </a:clrChange>
          </a:blip>
          <a:srcRect t="51553" r="86458" b="13904"/>
          <a:stretch>
            <a:fillRect/>
          </a:stretch>
        </p:blipFill>
        <p:spPr bwMode="auto">
          <a:xfrm>
            <a:off x="7372350" y="4246563"/>
            <a:ext cx="1238250" cy="1697037"/>
          </a:xfrm>
          <a:prstGeom prst="rect">
            <a:avLst/>
          </a:prstGeom>
          <a:noFill/>
          <a:ln w="9525">
            <a:noFill/>
            <a:miter lim="800000"/>
            <a:headEnd/>
            <a:tailEnd/>
          </a:ln>
          <a:effectLst/>
        </p:spPr>
      </p:pic>
      <p:sp>
        <p:nvSpPr>
          <p:cNvPr id="3" name="Text Placeholder 2"/>
          <p:cNvSpPr>
            <a:spLocks noGrp="1"/>
          </p:cNvSpPr>
          <p:nvPr>
            <p:ph type="body" sz="quarter" idx="4294967295"/>
          </p:nvPr>
        </p:nvSpPr>
        <p:spPr>
          <a:xfrm>
            <a:off x="381000" y="1295400"/>
            <a:ext cx="8382000" cy="5105400"/>
          </a:xfrm>
        </p:spPr>
        <p:txBody>
          <a:bodyPr lIns="0" tIns="0" rIns="0" bIns="0">
            <a:spAutoFit/>
          </a:bodyPr>
          <a:lstStyle/>
          <a:p>
            <a:pPr marL="396875" indent="-396875" defTabSz="912813">
              <a:lnSpc>
                <a:spcPct val="90000"/>
              </a:lnSpc>
            </a:pPr>
            <a:r>
              <a:rPr lang="en-US" altLang="zh-TW" sz="2500" dirty="0" smtClean="0"/>
              <a:t>Disadvantages of </a:t>
            </a:r>
            <a:r>
              <a:rPr lang="en-US" altLang="zh-TW" sz="2500" dirty="0" err="1" smtClean="0"/>
              <a:t>AutoGrow</a:t>
            </a:r>
            <a:endParaRPr lang="en-US" altLang="zh-TW" sz="2500" dirty="0" smtClean="0"/>
          </a:p>
          <a:p>
            <a:pPr marL="914400" lvl="1" indent="-396875" defTabSz="912813">
              <a:lnSpc>
                <a:spcPct val="90000"/>
              </a:lnSpc>
            </a:pPr>
            <a:r>
              <a:rPr lang="en-US" altLang="zh-TW" sz="2400" dirty="0" smtClean="0"/>
              <a:t>Functionally</a:t>
            </a:r>
          </a:p>
          <a:p>
            <a:pPr marL="1258888" lvl="2" indent="-344488" defTabSz="912813">
              <a:lnSpc>
                <a:spcPct val="90000"/>
              </a:lnSpc>
            </a:pPr>
            <a:r>
              <a:rPr lang="en-US" altLang="zh-TW" sz="2000" dirty="0" smtClean="0"/>
              <a:t>Can only form single bond</a:t>
            </a:r>
          </a:p>
          <a:p>
            <a:pPr marL="1604963" lvl="3" indent="-346075" defTabSz="912813">
              <a:lnSpc>
                <a:spcPct val="90000"/>
              </a:lnSpc>
            </a:pPr>
            <a:r>
              <a:rPr lang="en-US" altLang="zh-TW" sz="1800" dirty="0" smtClean="0"/>
              <a:t>No way for double bond, ring joining</a:t>
            </a:r>
          </a:p>
          <a:p>
            <a:pPr marL="1258888" lvl="2" indent="-344488" defTabSz="912813">
              <a:lnSpc>
                <a:spcPct val="90000"/>
              </a:lnSpc>
            </a:pPr>
            <a:r>
              <a:rPr lang="en-US" altLang="zh-TW" sz="2000" dirty="0" smtClean="0"/>
              <a:t>No support for P and 2-letter elements, e.g. </a:t>
            </a:r>
            <a:r>
              <a:rPr lang="en-US" altLang="zh-TW" sz="2000" dirty="0" err="1" smtClean="0"/>
              <a:t>Cl</a:t>
            </a:r>
            <a:r>
              <a:rPr lang="en-US" altLang="zh-TW" sz="2000" dirty="0" smtClean="0"/>
              <a:t>, Br</a:t>
            </a:r>
          </a:p>
          <a:p>
            <a:pPr marL="1604963" lvl="3" indent="-346075" defTabSz="912813">
              <a:lnSpc>
                <a:spcPct val="90000"/>
              </a:lnSpc>
            </a:pPr>
            <a:r>
              <a:rPr lang="en-US" altLang="zh-TW" sz="1800" dirty="0" smtClean="0"/>
              <a:t>ATP, </a:t>
            </a:r>
            <a:r>
              <a:rPr lang="en-US" altLang="zh-TW" sz="1800" dirty="0" err="1" smtClean="0"/>
              <a:t>Etravirine</a:t>
            </a:r>
            <a:endParaRPr lang="en-US" altLang="zh-TW" sz="1800" dirty="0" smtClean="0"/>
          </a:p>
          <a:p>
            <a:pPr marL="1258888" lvl="2" indent="-344488" defTabSz="912813">
              <a:lnSpc>
                <a:spcPct val="90000"/>
              </a:lnSpc>
            </a:pPr>
            <a:r>
              <a:rPr lang="en-US" altLang="zh-TW" sz="2000" dirty="0" smtClean="0"/>
              <a:t>Drug-like properties ignored</a:t>
            </a:r>
          </a:p>
          <a:p>
            <a:pPr marL="1604963" lvl="3" indent="-346075" defTabSz="912813">
              <a:lnSpc>
                <a:spcPct val="90000"/>
              </a:lnSpc>
            </a:pPr>
            <a:r>
              <a:rPr lang="en-US" altLang="zh-TW" sz="1800" dirty="0" smtClean="0"/>
              <a:t>Excessively large</a:t>
            </a:r>
          </a:p>
          <a:p>
            <a:pPr marL="1604963" lvl="3" indent="-346075" defTabSz="912813">
              <a:lnSpc>
                <a:spcPct val="90000"/>
              </a:lnSpc>
            </a:pPr>
            <a:r>
              <a:rPr lang="en-US" altLang="zh-TW" sz="1800" dirty="0" smtClean="0"/>
              <a:t>Not absorbable</a:t>
            </a:r>
          </a:p>
          <a:p>
            <a:pPr marL="914400" lvl="1" indent="-396875" defTabSz="912813">
              <a:lnSpc>
                <a:spcPct val="90000"/>
              </a:lnSpc>
            </a:pPr>
            <a:endParaRPr lang="en-US" altLang="zh-TW" sz="2400" dirty="0" smtClean="0"/>
          </a:p>
          <a:p>
            <a:pPr marL="914400" lvl="1" indent="-396875" defTabSz="912813">
              <a:lnSpc>
                <a:spcPct val="90000"/>
              </a:lnSpc>
            </a:pPr>
            <a:r>
              <a:rPr lang="en-US" altLang="zh-TW" sz="2400" dirty="0" smtClean="0"/>
              <a:t>Computationally</a:t>
            </a:r>
          </a:p>
          <a:p>
            <a:pPr marL="1258888" lvl="2" indent="-344488" defTabSz="912813">
              <a:lnSpc>
                <a:spcPct val="90000"/>
              </a:lnSpc>
            </a:pPr>
            <a:r>
              <a:rPr lang="en-US" altLang="zh-TW" sz="2000" dirty="0" smtClean="0"/>
              <a:t>Extremely slow, &gt; 3h for one run on an 8-core PC</a:t>
            </a:r>
          </a:p>
          <a:p>
            <a:pPr marL="1258888" lvl="2" indent="-344488" defTabSz="912813">
              <a:lnSpc>
                <a:spcPct val="90000"/>
              </a:lnSpc>
            </a:pPr>
            <a:r>
              <a:rPr lang="en-US" altLang="zh-TW" sz="2000" dirty="0" smtClean="0"/>
              <a:t>Fail to run under Windows</a:t>
            </a:r>
          </a:p>
          <a:p>
            <a:pPr marL="1258888" lvl="2" indent="-344488" defTabSz="912813">
              <a:lnSpc>
                <a:spcPct val="90000"/>
              </a:lnSpc>
            </a:pPr>
            <a:endParaRPr lang="en-US" altLang="zh-TW" sz="2000" dirty="0" smtClean="0"/>
          </a:p>
          <a:p>
            <a:pPr marL="1258888" lvl="2" indent="-344488" defTabSz="912813">
              <a:lnSpc>
                <a:spcPct val="90000"/>
              </a:lnSpc>
              <a:buFont typeface="Wingdings" pitchFamily="2" charset="2"/>
              <a:buNone/>
            </a:pPr>
            <a:r>
              <a:rPr lang="en-US" altLang="zh-TW" sz="2000" dirty="0" smtClean="0"/>
              <a:t> </a:t>
            </a:r>
          </a:p>
        </p:txBody>
      </p:sp>
      <p:pic>
        <p:nvPicPr>
          <p:cNvPr id="4" name="Picture 2" descr="AT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05400" y="2987675"/>
            <a:ext cx="3505200" cy="822325"/>
          </a:xfrm>
          <a:prstGeom prst="rect">
            <a:avLst/>
          </a:prstGeom>
          <a:noFill/>
          <a:ln w="9525">
            <a:noFill/>
            <a:miter lim="800000"/>
            <a:headEnd/>
            <a:tailEnd/>
          </a:ln>
        </p:spPr>
      </p:pic>
      <p:pic>
        <p:nvPicPr>
          <p:cNvPr id="5" name="Picture 4"/>
          <p:cNvPicPr>
            <a:picLocks noChangeAspect="1"/>
          </p:cNvPicPr>
          <p:nvPr/>
        </p:nvPicPr>
        <p:blipFill>
          <a:blip r:embed="rId5" cstate="print"/>
          <a:srcRect/>
          <a:stretch>
            <a:fillRect/>
          </a:stretch>
        </p:blipFill>
        <p:spPr bwMode="auto">
          <a:xfrm>
            <a:off x="5967413" y="1446213"/>
            <a:ext cx="1781175" cy="1176337"/>
          </a:xfrm>
          <a:prstGeom prst="rect">
            <a:avLst/>
          </a:prstGeom>
          <a:noFill/>
          <a:ln w="9525">
            <a:noFill/>
            <a:miter lim="800000"/>
            <a:headEnd/>
            <a:tailEnd/>
          </a:ln>
        </p:spPr>
      </p:pic>
      <p:pic>
        <p:nvPicPr>
          <p:cNvPr id="7" name="Picture 6" descr="Mutation.png"/>
          <p:cNvPicPr>
            <a:picLocks noChangeAspect="1"/>
          </p:cNvPicPr>
          <p:nvPr/>
        </p:nvPicPr>
        <p:blipFill>
          <a:blip r:embed="rId6" cstate="print"/>
          <a:srcRect/>
          <a:stretch>
            <a:fillRect/>
          </a:stretch>
        </p:blipFill>
        <p:spPr bwMode="auto">
          <a:xfrm>
            <a:off x="3733800" y="3978275"/>
            <a:ext cx="3505200" cy="1030288"/>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6881813" y="1093788"/>
            <a:ext cx="1314450" cy="868362"/>
          </a:xfrm>
          <a:prstGeom prst="rect">
            <a:avLst/>
          </a:prstGeom>
          <a:noFill/>
          <a:ln w="9525">
            <a:noFill/>
            <a:miter lim="800000"/>
            <a:headEnd/>
            <a:tailEnd/>
          </a:ln>
        </p:spPr>
      </p:pic>
      <p:sp>
        <p:nvSpPr>
          <p:cNvPr id="125961" name="Rectangle 9"/>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Motivations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1000"/>
                                        <p:tgtEl>
                                          <p:spTgt spid="3">
                                            <p:txEl>
                                              <p:pRg st="10" end="10"/>
                                            </p:txEl>
                                          </p:spTgt>
                                        </p:tgtEl>
                                      </p:cBhvr>
                                    </p:animEffect>
                                    <p:anim calcmode="lin" valueType="num">
                                      <p:cBhvr>
                                        <p:cTn id="1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1000"/>
                                        <p:tgtEl>
                                          <p:spTgt spid="3">
                                            <p:txEl>
                                              <p:pRg st="6" end="6"/>
                                            </p:txEl>
                                          </p:spTgt>
                                        </p:tgtEl>
                                      </p:cBhvr>
                                    </p:animEffect>
                                    <p:anim calcmode="lin" valueType="num">
                                      <p:cBhvr>
                                        <p:cTn id="6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fade">
                                      <p:cBhvr>
                                        <p:cTn id="68" dur="1000"/>
                                        <p:tgtEl>
                                          <p:spTgt spid="3">
                                            <p:txEl>
                                              <p:pRg st="7" end="7"/>
                                            </p:txEl>
                                          </p:spTgt>
                                        </p:tgtEl>
                                      </p:cBhvr>
                                    </p:animEffect>
                                    <p:anim calcmode="lin" valueType="num">
                                      <p:cBhvr>
                                        <p:cTn id="6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Effect transition="in" filter="fade">
                                      <p:cBhvr>
                                        <p:cTn id="73" dur="1000"/>
                                        <p:tgtEl>
                                          <p:spTgt spid="3">
                                            <p:txEl>
                                              <p:pRg st="8" end="8"/>
                                            </p:txEl>
                                          </p:spTgt>
                                        </p:tgtEl>
                                      </p:cBhvr>
                                    </p:animEffect>
                                    <p:anim calcmode="lin" valueType="num">
                                      <p:cBhvr>
                                        <p:cTn id="7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8" end="8"/>
                                            </p:txEl>
                                          </p:spTgt>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nodeType="clickEffect">
                                  <p:stCondLst>
                                    <p:cond delay="0"/>
                                  </p:stCondLst>
                                  <p:childTnLst>
                                    <p:set>
                                      <p:cBhvr>
                                        <p:cTn id="84" dur="1" fill="hold">
                                          <p:stCondLst>
                                            <p:cond delay="0"/>
                                          </p:stCondLst>
                                        </p:cTn>
                                        <p:tgtEl>
                                          <p:spTgt spid="3">
                                            <p:txEl>
                                              <p:pRg st="11" end="11"/>
                                            </p:txEl>
                                          </p:spTgt>
                                        </p:tgtEl>
                                        <p:attrNameLst>
                                          <p:attrName>style.visibility</p:attrName>
                                        </p:attrNameLst>
                                      </p:cBhvr>
                                      <p:to>
                                        <p:strVal val="visible"/>
                                      </p:to>
                                    </p:set>
                                    <p:animEffect transition="in" filter="fade">
                                      <p:cBhvr>
                                        <p:cTn id="85" dur="1000"/>
                                        <p:tgtEl>
                                          <p:spTgt spid="3">
                                            <p:txEl>
                                              <p:pRg st="11" end="11"/>
                                            </p:txEl>
                                          </p:spTgt>
                                        </p:tgtEl>
                                      </p:cBhvr>
                                    </p:animEffect>
                                    <p:anim calcmode="lin" valueType="num">
                                      <p:cBhvr>
                                        <p:cTn id="8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88" presetID="47" presetClass="entr" presetSubtype="0" fill="hold" nodeType="withEffect">
                                  <p:stCondLst>
                                    <p:cond delay="0"/>
                                  </p:stCondLst>
                                  <p:childTnLst>
                                    <p:set>
                                      <p:cBhvr>
                                        <p:cTn id="89" dur="1" fill="hold">
                                          <p:stCondLst>
                                            <p:cond delay="0"/>
                                          </p:stCondLst>
                                        </p:cTn>
                                        <p:tgtEl>
                                          <p:spTgt spid="3">
                                            <p:txEl>
                                              <p:pRg st="12" end="12"/>
                                            </p:txEl>
                                          </p:spTgt>
                                        </p:tgtEl>
                                        <p:attrNameLst>
                                          <p:attrName>style.visibility</p:attrName>
                                        </p:attrNameLst>
                                      </p:cBhvr>
                                      <p:to>
                                        <p:strVal val="visible"/>
                                      </p:to>
                                    </p:set>
                                    <p:animEffect transition="in" filter="fade">
                                      <p:cBhvr>
                                        <p:cTn id="90" dur="1000"/>
                                        <p:tgtEl>
                                          <p:spTgt spid="3">
                                            <p:txEl>
                                              <p:pRg st="12" end="12"/>
                                            </p:txEl>
                                          </p:spTgt>
                                        </p:tgtEl>
                                      </p:cBhvr>
                                    </p:animEffect>
                                    <p:anim calcmode="lin" valueType="num">
                                      <p:cBhvr>
                                        <p:cTn id="91"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2"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93" presetID="47" presetClass="entr" presetSubtype="0" fill="hold" nodeType="withEffect">
                                  <p:stCondLst>
                                    <p:cond delay="0"/>
                                  </p:stCondLst>
                                  <p:childTnLst>
                                    <p:set>
                                      <p:cBhvr>
                                        <p:cTn id="94" dur="1" fill="hold">
                                          <p:stCondLst>
                                            <p:cond delay="0"/>
                                          </p:stCondLst>
                                        </p:cTn>
                                        <p:tgtEl>
                                          <p:spTgt spid="3">
                                            <p:txEl>
                                              <p:pRg st="14" end="14"/>
                                            </p:txEl>
                                          </p:spTgt>
                                        </p:tgtEl>
                                        <p:attrNameLst>
                                          <p:attrName>style.visibility</p:attrName>
                                        </p:attrNameLst>
                                      </p:cBhvr>
                                      <p:to>
                                        <p:strVal val="visible"/>
                                      </p:to>
                                    </p:set>
                                    <p:animEffect transition="in" filter="fade">
                                      <p:cBhvr>
                                        <p:cTn id="95" dur="1000"/>
                                        <p:tgtEl>
                                          <p:spTgt spid="3">
                                            <p:txEl>
                                              <p:pRg st="14" end="14"/>
                                            </p:txEl>
                                          </p:spTgt>
                                        </p:tgtEl>
                                      </p:cBhvr>
                                    </p:animEffect>
                                    <p:anim calcmode="lin" valueType="num">
                                      <p:cBhvr>
                                        <p:cTn id="96"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7"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a:ln/>
        </p:spPr>
        <p:txBody>
          <a:bodyPr/>
          <a:lstStyle/>
          <a:p>
            <a:pPr>
              <a:defRPr/>
            </a:pPr>
            <a:fld id="{6857617F-4CED-4C68-B212-02CDABA4DDC2}" type="slidenum">
              <a:rPr lang="en-US" altLang="zh-TW"/>
              <a:pPr>
                <a:defRPr/>
              </a:pPr>
              <a:t>32</a:t>
            </a:fld>
            <a:endParaRPr lang="en-US" altLang="zh-TW"/>
          </a:p>
        </p:txBody>
      </p:sp>
      <p:sp>
        <p:nvSpPr>
          <p:cNvPr id="157698" name="Rectangle 2"/>
          <p:cNvSpPr>
            <a:spLocks noGrp="1" noChangeArrowheads="1"/>
          </p:cNvSpPr>
          <p:nvPr>
            <p:ph type="title"/>
          </p:nvPr>
        </p:nvSpPr>
        <p:spPr/>
        <p:txBody>
          <a:bodyPr/>
          <a:lstStyle/>
          <a:p>
            <a:r>
              <a:rPr lang="en-US" altLang="zh-TW" smtClean="0"/>
              <a:t>Objectives</a:t>
            </a:r>
          </a:p>
        </p:txBody>
      </p:sp>
      <p:sp>
        <p:nvSpPr>
          <p:cNvPr id="157699" name="Rectangle 3"/>
          <p:cNvSpPr>
            <a:spLocks noGrp="1" noChangeArrowheads="1"/>
          </p:cNvSpPr>
          <p:nvPr>
            <p:ph type="body" idx="1"/>
          </p:nvPr>
        </p:nvSpPr>
        <p:spPr>
          <a:xfrm>
            <a:off x="457200" y="1600200"/>
            <a:ext cx="8229600" cy="4800600"/>
          </a:xfrm>
        </p:spPr>
        <p:txBody>
          <a:bodyPr/>
          <a:lstStyle/>
          <a:p>
            <a:pPr>
              <a:lnSpc>
                <a:spcPct val="80000"/>
              </a:lnSpc>
            </a:pPr>
            <a:r>
              <a:rPr lang="en-US" altLang="zh-TW" sz="2500" smtClean="0"/>
              <a:t>Development of SmartGrow</a:t>
            </a:r>
          </a:p>
          <a:p>
            <a:pPr lvl="1">
              <a:lnSpc>
                <a:spcPct val="80000"/>
              </a:lnSpc>
            </a:pPr>
            <a:r>
              <a:rPr lang="en-US" altLang="zh-TW" sz="2400" smtClean="0"/>
              <a:t>Functionally</a:t>
            </a:r>
          </a:p>
          <a:p>
            <a:pPr lvl="2">
              <a:lnSpc>
                <a:spcPct val="80000"/>
              </a:lnSpc>
            </a:pPr>
            <a:r>
              <a:rPr lang="en-US" altLang="zh-TW" sz="2000" smtClean="0"/>
              <a:t>Ligand diversity</a:t>
            </a:r>
          </a:p>
          <a:p>
            <a:pPr lvl="3">
              <a:lnSpc>
                <a:spcPct val="80000"/>
              </a:lnSpc>
            </a:pPr>
            <a:r>
              <a:rPr lang="en-US" altLang="zh-TW" smtClean="0"/>
              <a:t>Split, merging, ring joining</a:t>
            </a:r>
          </a:p>
          <a:p>
            <a:pPr lvl="2">
              <a:lnSpc>
                <a:spcPct val="80000"/>
              </a:lnSpc>
            </a:pPr>
            <a:r>
              <a:rPr lang="en-US" altLang="zh-TW" sz="2000" smtClean="0"/>
              <a:t>Support for P and Cl, Br</a:t>
            </a:r>
          </a:p>
          <a:p>
            <a:pPr lvl="2">
              <a:lnSpc>
                <a:spcPct val="80000"/>
              </a:lnSpc>
            </a:pPr>
            <a:r>
              <a:rPr lang="en-US" altLang="zh-TW" sz="2000" smtClean="0"/>
              <a:t>Druggability testing</a:t>
            </a:r>
          </a:p>
          <a:p>
            <a:pPr lvl="3">
              <a:lnSpc>
                <a:spcPct val="80000"/>
              </a:lnSpc>
            </a:pPr>
            <a:r>
              <a:rPr lang="en-US" altLang="zh-TW" smtClean="0"/>
              <a:t>Lipinski’s rule of five</a:t>
            </a:r>
          </a:p>
          <a:p>
            <a:pPr lvl="1">
              <a:lnSpc>
                <a:spcPct val="80000"/>
              </a:lnSpc>
            </a:pPr>
            <a:endParaRPr lang="en-US" altLang="zh-TW" sz="2100" smtClean="0"/>
          </a:p>
          <a:p>
            <a:pPr lvl="1">
              <a:lnSpc>
                <a:spcPct val="80000"/>
              </a:lnSpc>
            </a:pPr>
            <a:r>
              <a:rPr lang="en-US" altLang="zh-TW" sz="2400" smtClean="0"/>
              <a:t>Computationally</a:t>
            </a:r>
          </a:p>
          <a:p>
            <a:pPr lvl="2">
              <a:lnSpc>
                <a:spcPct val="80000"/>
              </a:lnSpc>
            </a:pPr>
            <a:r>
              <a:rPr lang="en-US" altLang="zh-TW" sz="2000" smtClean="0"/>
              <a:t>&gt; 20% faster</a:t>
            </a:r>
          </a:p>
          <a:p>
            <a:pPr lvl="3">
              <a:lnSpc>
                <a:spcPct val="80000"/>
              </a:lnSpc>
            </a:pPr>
            <a:r>
              <a:rPr lang="en-US" altLang="zh-TW" smtClean="0"/>
              <a:t>C++ over Java</a:t>
            </a:r>
          </a:p>
          <a:p>
            <a:pPr lvl="2">
              <a:lnSpc>
                <a:spcPct val="80000"/>
              </a:lnSpc>
            </a:pPr>
            <a:r>
              <a:rPr lang="en-US" altLang="zh-TW" sz="2000" smtClean="0"/>
              <a:t>Cross platform</a:t>
            </a:r>
          </a:p>
          <a:p>
            <a:pPr lvl="3">
              <a:lnSpc>
                <a:spcPct val="80000"/>
              </a:lnSpc>
            </a:pPr>
            <a:r>
              <a:rPr lang="en-US" altLang="zh-TW" smtClean="0"/>
              <a:t>Linux and Windows</a:t>
            </a:r>
          </a:p>
          <a:p>
            <a:pPr lvl="3">
              <a:lnSpc>
                <a:spcPct val="80000"/>
              </a:lnSpc>
              <a:buFont typeface="Wingdings" pitchFamily="2" charset="2"/>
              <a:buNone/>
            </a:pPr>
            <a:r>
              <a:rPr lang="zh-TW" altLang="en-US" sz="1400" smtClean="0"/>
              <a:t> </a:t>
            </a:r>
          </a:p>
        </p:txBody>
      </p:sp>
      <p:pic>
        <p:nvPicPr>
          <p:cNvPr id="4" name="Picture 2" descr="ATP"/>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105400" y="2987675"/>
            <a:ext cx="3505200" cy="82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Grp="1" noChangeArrowheads="1"/>
          </p:cNvSpPr>
          <p:nvPr>
            <p:ph type="sldNum" sz="quarter" idx="12"/>
          </p:nvPr>
        </p:nvSpPr>
        <p:spPr>
          <a:ln/>
        </p:spPr>
        <p:txBody>
          <a:bodyPr/>
          <a:lstStyle/>
          <a:p>
            <a:pPr>
              <a:defRPr/>
            </a:pPr>
            <a:fld id="{BF09A42D-52F2-4FBA-A7C1-6B9587C4F24D}" type="slidenum">
              <a:rPr lang="en-US" altLang="zh-TW"/>
              <a:pPr>
                <a:defRPr/>
              </a:pPr>
              <a:t>33</a:t>
            </a:fld>
            <a:endParaRPr lang="en-US" altLang="zh-TW"/>
          </a:p>
        </p:txBody>
      </p:sp>
      <p:graphicFrame>
        <p:nvGraphicFramePr>
          <p:cNvPr id="128004" name="Object 5"/>
          <p:cNvGraphicFramePr>
            <a:graphicFrameLocks noChangeAspect="1"/>
          </p:cNvGraphicFramePr>
          <p:nvPr/>
        </p:nvGraphicFramePr>
        <p:xfrm>
          <a:off x="1676400" y="1344613"/>
          <a:ext cx="6629400" cy="5513387"/>
        </p:xfrm>
        <a:graphic>
          <a:graphicData uri="http://schemas.openxmlformats.org/presentationml/2006/ole">
            <p:oleObj spid="_x0000_s128004" name="Visio" r:id="rId4" imgW="6721448" imgH="7921260" progId="">
              <p:embed/>
            </p:oleObj>
          </a:graphicData>
        </a:graphic>
      </p:graphicFrame>
      <p:sp>
        <p:nvSpPr>
          <p:cNvPr id="7" name="Rectangle 6"/>
          <p:cNvSpPr>
            <a:spLocks noChangeArrowheads="1"/>
          </p:cNvSpPr>
          <p:nvPr/>
        </p:nvSpPr>
        <p:spPr bwMode="auto">
          <a:xfrm>
            <a:off x="2552700" y="1752600"/>
            <a:ext cx="1900238" cy="517525"/>
          </a:xfrm>
          <a:prstGeom prst="rect">
            <a:avLst/>
          </a:prstGeom>
          <a:noFill/>
          <a:ln w="9525">
            <a:noFill/>
            <a:miter lim="800000"/>
            <a:headEnd/>
            <a:tailEnd/>
          </a:ln>
        </p:spPr>
        <p:txBody>
          <a:bodyPr wrap="none">
            <a:spAutoFit/>
          </a:bodyPr>
          <a:lstStyle/>
          <a:p>
            <a:r>
              <a:rPr lang="en-US" altLang="zh-TW" sz="1400" b="1">
                <a:solidFill>
                  <a:srgbClr val="800000"/>
                </a:solidFill>
                <a:latin typeface="Calibri" pitchFamily="34" charset="0"/>
              </a:rPr>
              <a:t>Computational docking</a:t>
            </a:r>
          </a:p>
          <a:p>
            <a:r>
              <a:rPr lang="en-US" altLang="zh-TW" sz="1400" b="1">
                <a:solidFill>
                  <a:srgbClr val="800000"/>
                </a:solidFill>
                <a:latin typeface="Calibri" pitchFamily="34" charset="0"/>
              </a:rPr>
              <a:t>or scoring only</a:t>
            </a:r>
          </a:p>
        </p:txBody>
      </p:sp>
      <p:sp>
        <p:nvSpPr>
          <p:cNvPr id="9" name="Rectangle 8"/>
          <p:cNvSpPr>
            <a:spLocks noChangeArrowheads="1"/>
          </p:cNvSpPr>
          <p:nvPr/>
        </p:nvSpPr>
        <p:spPr bwMode="auto">
          <a:xfrm>
            <a:off x="5372100" y="1673225"/>
            <a:ext cx="1895475" cy="304800"/>
          </a:xfrm>
          <a:prstGeom prst="rect">
            <a:avLst/>
          </a:prstGeom>
          <a:noFill/>
          <a:ln w="9525">
            <a:noFill/>
            <a:miter lim="800000"/>
            <a:headEnd/>
            <a:tailEnd/>
          </a:ln>
        </p:spPr>
        <p:txBody>
          <a:bodyPr wrap="none">
            <a:spAutoFit/>
          </a:bodyPr>
          <a:lstStyle/>
          <a:p>
            <a:r>
              <a:rPr lang="en-US" altLang="zh-TW" sz="1400" b="1">
                <a:solidFill>
                  <a:srgbClr val="800000"/>
                </a:solidFill>
                <a:latin typeface="Calibri" pitchFamily="34" charset="0"/>
              </a:rPr>
              <a:t>Number of generations</a:t>
            </a:r>
          </a:p>
        </p:txBody>
      </p:sp>
      <p:sp>
        <p:nvSpPr>
          <p:cNvPr id="10" name="Rectangle 9"/>
          <p:cNvSpPr>
            <a:spLocks noChangeArrowheads="1"/>
          </p:cNvSpPr>
          <p:nvPr/>
        </p:nvSpPr>
        <p:spPr bwMode="auto">
          <a:xfrm>
            <a:off x="5372100" y="3349625"/>
            <a:ext cx="2841625" cy="304800"/>
          </a:xfrm>
          <a:prstGeom prst="rect">
            <a:avLst/>
          </a:prstGeom>
          <a:noFill/>
          <a:ln w="9525">
            <a:noFill/>
            <a:miter lim="800000"/>
            <a:headEnd/>
            <a:tailEnd/>
          </a:ln>
        </p:spPr>
        <p:txBody>
          <a:bodyPr wrap="none">
            <a:spAutoFit/>
          </a:bodyPr>
          <a:lstStyle/>
          <a:p>
            <a:r>
              <a:rPr lang="en-US" altLang="zh-TW" sz="1400" b="1">
                <a:solidFill>
                  <a:srgbClr val="800000"/>
                </a:solidFill>
                <a:latin typeface="Calibri" pitchFamily="34" charset="0"/>
              </a:rPr>
              <a:t>Weighted sum of molecular weights</a:t>
            </a:r>
          </a:p>
        </p:txBody>
      </p:sp>
      <p:sp>
        <p:nvSpPr>
          <p:cNvPr id="11" name="Rectangle 10"/>
          <p:cNvSpPr>
            <a:spLocks noChangeArrowheads="1"/>
          </p:cNvSpPr>
          <p:nvPr/>
        </p:nvSpPr>
        <p:spPr bwMode="auto">
          <a:xfrm>
            <a:off x="4991100" y="4572000"/>
            <a:ext cx="1412875" cy="304800"/>
          </a:xfrm>
          <a:prstGeom prst="rect">
            <a:avLst/>
          </a:prstGeom>
          <a:noFill/>
          <a:ln w="9525">
            <a:noFill/>
            <a:miter lim="800000"/>
            <a:headEnd/>
            <a:tailEnd/>
          </a:ln>
        </p:spPr>
        <p:txBody>
          <a:bodyPr wrap="none">
            <a:spAutoFit/>
          </a:bodyPr>
          <a:lstStyle/>
          <a:p>
            <a:r>
              <a:rPr lang="en-US" altLang="zh-TW" sz="1400" b="1">
                <a:solidFill>
                  <a:srgbClr val="800000"/>
                </a:solidFill>
                <a:latin typeface="Calibri" pitchFamily="34" charset="0"/>
              </a:rPr>
              <a:t>Excessively large</a:t>
            </a:r>
          </a:p>
        </p:txBody>
      </p:sp>
      <p:graphicFrame>
        <p:nvGraphicFramePr>
          <p:cNvPr id="128049" name="Group 49"/>
          <p:cNvGraphicFramePr>
            <a:graphicFrameLocks noGrp="1"/>
          </p:cNvGraphicFramePr>
          <p:nvPr/>
        </p:nvGraphicFramePr>
        <p:xfrm>
          <a:off x="152400" y="1676400"/>
          <a:ext cx="1524000" cy="4572000"/>
        </p:xfrm>
        <a:graphic>
          <a:graphicData uri="http://schemas.openxmlformats.org/drawingml/2006/table">
            <a:tbl>
              <a:tblPr/>
              <a:tblGrid>
                <a:gridCol w="685800"/>
                <a:gridCol w="838200"/>
              </a:tblGrid>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400" b="1" i="0" u="none" strike="noStrike" cap="none" normalizeH="0" baseline="0" smtClean="0">
                          <a:ln>
                            <a:noFill/>
                          </a:ln>
                          <a:solidFill>
                            <a:srgbClr val="FFFFFF"/>
                          </a:solidFill>
                          <a:effectLst/>
                          <a:latin typeface="Arial" pitchFamily="34" charset="0"/>
                          <a:ea typeface="新細明體" pitchFamily="18" charset="-120"/>
                        </a:rPr>
                        <a:t>Rank</a:t>
                      </a:r>
                    </a:p>
                  </a:txBody>
                  <a:tcPr anchor="ctr" horzOverflow="overflow">
                    <a:lnL>
                      <a:noFill/>
                    </a:lnL>
                    <a:lnR>
                      <a:noFill/>
                    </a:lnR>
                    <a:lnT w="25400" cap="flat" cmpd="sng" algn="ctr">
                      <a:solidFill>
                        <a:schemeClr val="bg1"/>
                      </a:solidFill>
                      <a:prstDash val="solid"/>
                      <a:round/>
                      <a:headEnd type="none" w="med" len="med"/>
                      <a:tailEnd type="none" w="med" len="med"/>
                    </a:lnT>
                    <a:lnB w="2540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400" b="1" i="0" u="none" strike="noStrike" cap="none" normalizeH="0" baseline="0" smtClean="0">
                          <a:ln>
                            <a:noFill/>
                          </a:ln>
                          <a:solidFill>
                            <a:srgbClr val="FFFFFF"/>
                          </a:solidFill>
                          <a:effectLst/>
                          <a:latin typeface="Arial" pitchFamily="34" charset="0"/>
                          <a:ea typeface="新細明體" pitchFamily="18" charset="-120"/>
                        </a:rPr>
                        <a:t>Energy</a:t>
                      </a:r>
                    </a:p>
                  </a:txBody>
                  <a:tcPr anchor="ctr" horzOverflow="overflow">
                    <a:lnL>
                      <a:noFill/>
                    </a:lnL>
                    <a:lnR>
                      <a:noFill/>
                    </a:lnR>
                    <a:lnT w="25400" cap="flat" cmpd="sng" algn="ctr">
                      <a:solidFill>
                        <a:schemeClr val="bg1"/>
                      </a:solidFill>
                      <a:prstDash val="solid"/>
                      <a:round/>
                      <a:headEnd type="none" w="med" len="med"/>
                      <a:tailEnd type="none" w="med" len="med"/>
                    </a:lnT>
                    <a:lnB w="25400" cap="flat" cmpd="sng" algn="ctr">
                      <a:solidFill>
                        <a:schemeClr val="bg1"/>
                      </a:solidFill>
                      <a:prstDash val="solid"/>
                      <a:round/>
                      <a:headEnd type="none" w="med" len="med"/>
                      <a:tailEnd type="none" w="med" len="med"/>
                    </a:lnB>
                    <a:lnTlToBr>
                      <a:noFill/>
                    </a:lnTlToBr>
                    <a:lnBlToTr>
                      <a:noFill/>
                    </a:lnBlToTr>
                    <a:solidFill>
                      <a:srgbClr val="FF6600"/>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1</a:t>
                      </a:r>
                    </a:p>
                  </a:txBody>
                  <a:tcPr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-7.0</a:t>
                      </a:r>
                    </a:p>
                  </a:txBody>
                  <a:tcPr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2</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-6.1</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3</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-6.0</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4</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-5.9</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-5.9</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6</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-5.8</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7</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-5.8</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8</a:t>
                      </a: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-5.7</a:t>
                      </a:r>
                    </a:p>
                  </a:txBody>
                  <a:tcPr anchor="ctr" horzOverflow="overflow">
                    <a:lnL>
                      <a:noFill/>
                    </a:lnL>
                    <a:lnR>
                      <a:noFill/>
                    </a:lnR>
                    <a:lnT>
                      <a:noFill/>
                    </a:lnT>
                    <a:lnB>
                      <a:noFill/>
                    </a:lnB>
                    <a:lnTlToBr>
                      <a:noFill/>
                    </a:lnTlToBr>
                    <a:lnBlToTr>
                      <a:noFill/>
                    </a:lnBlToTr>
                    <a:solidFill>
                      <a:schemeClr val="bg1"/>
                    </a:solidFill>
                  </a:tcPr>
                </a:tc>
              </a:tr>
              <a:tr h="4572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9</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700" b="0" i="0" u="none" strike="noStrike" cap="none" normalizeH="0" baseline="0" smtClean="0">
                          <a:ln>
                            <a:noFill/>
                          </a:ln>
                          <a:solidFill>
                            <a:srgbClr val="000000"/>
                          </a:solidFill>
                          <a:effectLst/>
                          <a:latin typeface="Arial" pitchFamily="34" charset="0"/>
                          <a:ea typeface="新細明體" pitchFamily="18" charset="-120"/>
                        </a:rPr>
                        <a:t>-5.6</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bg1"/>
                    </a:solidFill>
                  </a:tcPr>
                </a:tc>
              </a:tr>
            </a:tbl>
          </a:graphicData>
        </a:graphic>
      </p:graphicFrame>
      <p:sp>
        <p:nvSpPr>
          <p:cNvPr id="128047" name="Rectangle 47"/>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Flowchart</a:t>
            </a:r>
          </a:p>
        </p:txBody>
      </p:sp>
      <p:sp>
        <p:nvSpPr>
          <p:cNvPr id="20487" name="Rectangle 7"/>
          <p:cNvSpPr>
            <a:spLocks noChangeArrowheads="1"/>
          </p:cNvSpPr>
          <p:nvPr/>
        </p:nvSpPr>
        <p:spPr bwMode="auto">
          <a:xfrm>
            <a:off x="3886200" y="4953000"/>
            <a:ext cx="1066800" cy="533400"/>
          </a:xfrm>
          <a:prstGeom prst="rect">
            <a:avLst/>
          </a:prstGeom>
          <a:noFill/>
          <a:ln w="28575">
            <a:solidFill>
              <a:srgbClr val="FF6600"/>
            </a:solidFill>
            <a:miter lim="800000"/>
            <a:headEnd/>
            <a:tailEnd/>
          </a:ln>
        </p:spPr>
        <p:txBody>
          <a:bodyPr wrap="none" anchor="ctr"/>
          <a:lstStyle/>
          <a:p>
            <a:endParaRPr lang="zh-TW" altLang="en-US"/>
          </a:p>
        </p:txBody>
      </p:sp>
      <p:sp>
        <p:nvSpPr>
          <p:cNvPr id="2" name="Rectangle 7"/>
          <p:cNvSpPr>
            <a:spLocks noChangeArrowheads="1"/>
          </p:cNvSpPr>
          <p:nvPr/>
        </p:nvSpPr>
        <p:spPr bwMode="auto">
          <a:xfrm>
            <a:off x="6629400" y="4495800"/>
            <a:ext cx="1066800" cy="533400"/>
          </a:xfrm>
          <a:prstGeom prst="rect">
            <a:avLst/>
          </a:prstGeom>
          <a:noFill/>
          <a:ln w="28575">
            <a:solidFill>
              <a:srgbClr val="FF6600"/>
            </a:solidFill>
            <a:miter lim="800000"/>
            <a:headEnd/>
            <a:tailEnd/>
          </a:ln>
        </p:spPr>
        <p:txBody>
          <a:bodyPr wrap="none" anchor="ctr"/>
          <a:lstStyle/>
          <a:p>
            <a:endParaRPr lang="zh-TW" altLang="en-US"/>
          </a:p>
        </p:txBody>
      </p:sp>
      <p:sp>
        <p:nvSpPr>
          <p:cNvPr id="3" name="Rectangle 7"/>
          <p:cNvSpPr>
            <a:spLocks noChangeArrowheads="1"/>
          </p:cNvSpPr>
          <p:nvPr/>
        </p:nvSpPr>
        <p:spPr bwMode="auto">
          <a:xfrm>
            <a:off x="6553200" y="6019800"/>
            <a:ext cx="1066800" cy="533400"/>
          </a:xfrm>
          <a:prstGeom prst="rect">
            <a:avLst/>
          </a:prstGeom>
          <a:noFill/>
          <a:ln w="28575">
            <a:solidFill>
              <a:srgbClr val="FF6600"/>
            </a:solidFill>
            <a:miter lim="800000"/>
            <a:headEnd/>
            <a:tailEnd/>
          </a:ln>
        </p:spPr>
        <p:txBody>
          <a:bodyPr wrap="none" anchor="ctr"/>
          <a:lstStyle/>
          <a:p>
            <a:endParaRPr lang="zh-TW" altLang="en-US"/>
          </a:p>
        </p:txBody>
      </p:sp>
      <p:sp>
        <p:nvSpPr>
          <p:cNvPr id="4" name="Rectangle 7"/>
          <p:cNvSpPr>
            <a:spLocks noChangeArrowheads="1"/>
          </p:cNvSpPr>
          <p:nvPr/>
        </p:nvSpPr>
        <p:spPr bwMode="auto">
          <a:xfrm>
            <a:off x="2286000" y="6019800"/>
            <a:ext cx="1066800" cy="533400"/>
          </a:xfrm>
          <a:prstGeom prst="rect">
            <a:avLst/>
          </a:prstGeom>
          <a:noFill/>
          <a:ln w="28575">
            <a:solidFill>
              <a:srgbClr val="FF6600"/>
            </a:solidFill>
            <a:miter lim="800000"/>
            <a:headEnd/>
            <a:tailEnd/>
          </a:ln>
        </p:spPr>
        <p:txBody>
          <a:bodyPr wrap="none" anchor="ctr"/>
          <a:lstStyle/>
          <a:p>
            <a:endParaRPr lang="zh-TW" altLang="en-US"/>
          </a:p>
        </p:txBody>
      </p:sp>
      <p:sp>
        <p:nvSpPr>
          <p:cNvPr id="14" name="TextBox 13"/>
          <p:cNvSpPr txBox="1"/>
          <p:nvPr/>
        </p:nvSpPr>
        <p:spPr>
          <a:xfrm>
            <a:off x="6172200" y="5163979"/>
            <a:ext cx="457200" cy="246221"/>
          </a:xfrm>
          <a:prstGeom prst="rect">
            <a:avLst/>
          </a:prstGeom>
          <a:solidFill>
            <a:schemeClr val="bg1"/>
          </a:solidFill>
        </p:spPr>
        <p:txBody>
          <a:bodyPr wrap="square" rtlCol="0">
            <a:spAutoFit/>
          </a:bodyPr>
          <a:lstStyle/>
          <a:p>
            <a:r>
              <a:rPr lang="en-US" sz="1000" b="1" dirty="0" smtClean="0"/>
              <a:t>Yes</a:t>
            </a:r>
            <a:endParaRPr lang="en-US" sz="1000" b="1" dirty="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8049"/>
                                        </p:tgtEl>
                                        <p:attrNameLst>
                                          <p:attrName>style.visibility</p:attrName>
                                        </p:attrNameLst>
                                      </p:cBhvr>
                                      <p:to>
                                        <p:strVal val="visible"/>
                                      </p:to>
                                    </p:set>
                                    <p:animEffect transition="in" filter="fade">
                                      <p:cBhvr>
                                        <p:cTn id="13" dur="500"/>
                                        <p:tgtEl>
                                          <p:spTgt spid="128049"/>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0487"/>
                                        </p:tgtEl>
                                        <p:attrNameLst>
                                          <p:attrName>style.visibility</p:attrName>
                                        </p:attrNameLst>
                                      </p:cBhvr>
                                      <p:to>
                                        <p:strVal val="visible"/>
                                      </p:to>
                                    </p:set>
                                    <p:animEffect transition="in" filter="dissolve">
                                      <p:cBhvr>
                                        <p:cTn id="39" dur="500"/>
                                        <p:tgtEl>
                                          <p:spTgt spid="2048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dissolve">
                                      <p:cBhvr>
                                        <p:cTn id="42" dur="500"/>
                                        <p:tgtEl>
                                          <p:spTgt spid="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dissolve">
                                      <p:cBhvr>
                                        <p:cTn id="45" dur="500"/>
                                        <p:tgtEl>
                                          <p:spTgt spid="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dissolv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20487" grpId="0" animBg="1"/>
      <p:bldP spid="2" grpId="0" animBg="1"/>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p:cNvSpPr>
            <a:spLocks noGrp="1" noChangeArrowheads="1"/>
          </p:cNvSpPr>
          <p:nvPr>
            <p:ph type="sldNum" sz="quarter" idx="12"/>
          </p:nvPr>
        </p:nvSpPr>
        <p:spPr>
          <a:ln/>
        </p:spPr>
        <p:txBody>
          <a:bodyPr/>
          <a:lstStyle/>
          <a:p>
            <a:pPr>
              <a:defRPr/>
            </a:pPr>
            <a:fld id="{BEEC25F7-E39A-453A-892F-CE83A25D1CBB}" type="slidenum">
              <a:rPr lang="en-US" altLang="zh-TW"/>
              <a:pPr>
                <a:defRPr/>
              </a:pPr>
              <a:t>34</a:t>
            </a:fld>
            <a:endParaRPr lang="en-US" altLang="zh-TW"/>
          </a:p>
        </p:txBody>
      </p:sp>
      <p:sp>
        <p:nvSpPr>
          <p:cNvPr id="3" name="Text Placeholder 2"/>
          <p:cNvSpPr>
            <a:spLocks noGrp="1"/>
          </p:cNvSpPr>
          <p:nvPr>
            <p:ph type="body" sz="quarter" idx="4294967295"/>
          </p:nvPr>
        </p:nvSpPr>
        <p:spPr>
          <a:xfrm>
            <a:off x="381000" y="1411552"/>
            <a:ext cx="8382000" cy="443198"/>
          </a:xfrm>
          <a:noFill/>
          <a:ln/>
        </p:spPr>
        <p:txBody>
          <a:bodyPr lIns="0" tIns="0" rIns="0" bIns="0" numCol="2" rtlCol="0">
            <a:spAutoFit/>
          </a:bodyPr>
          <a:lstStyle/>
          <a:p>
            <a:pPr marL="396875" indent="-396875" defTabSz="914363" eaLnBrk="1" fontAlgn="auto" hangingPunct="1">
              <a:lnSpc>
                <a:spcPct val="90000"/>
              </a:lnSpc>
              <a:spcAft>
                <a:spcPts val="0"/>
              </a:spcAft>
              <a:buClrTx/>
              <a:buFontTx/>
              <a:buBlip>
                <a:blip r:embed="rId2"/>
              </a:buBlip>
              <a:defRPr/>
            </a:pPr>
            <a:r>
              <a:rPr kumimoji="0" lang="en-US" sz="3200" kern="1200" dirty="0" smtClean="0"/>
              <a:t>Mutation</a:t>
            </a:r>
          </a:p>
          <a:p>
            <a:pPr marL="396875" indent="-396875" defTabSz="914363" eaLnBrk="1" fontAlgn="auto" hangingPunct="1">
              <a:lnSpc>
                <a:spcPct val="90000"/>
              </a:lnSpc>
              <a:spcAft>
                <a:spcPts val="0"/>
              </a:spcAft>
              <a:buClrTx/>
              <a:buFontTx/>
              <a:buBlip>
                <a:blip r:embed="rId2"/>
              </a:buBlip>
              <a:defRPr/>
            </a:pPr>
            <a:r>
              <a:rPr kumimoji="0" lang="en-US" sz="3200" kern="1200" dirty="0" smtClean="0"/>
              <a:t>Crossover</a:t>
            </a:r>
            <a:endParaRPr kumimoji="0" lang="en-US" sz="3200" kern="1200" dirty="0"/>
          </a:p>
        </p:txBody>
      </p:sp>
      <p:sp>
        <p:nvSpPr>
          <p:cNvPr id="4" name="Oval 3"/>
          <p:cNvSpPr/>
          <p:nvPr/>
        </p:nvSpPr>
        <p:spPr>
          <a:xfrm>
            <a:off x="947738" y="3576638"/>
            <a:ext cx="762000" cy="762000"/>
          </a:xfrm>
          <a:prstGeom prst="ellipse">
            <a:avLst/>
          </a:prstGeom>
          <a:solidFill>
            <a:srgbClr val="94B6D2"/>
          </a:solidFill>
          <a:ln w="19050" cap="flat" cmpd="sng" algn="ctr">
            <a:solidFill>
              <a:srgbClr val="94B6D2">
                <a:shade val="50000"/>
              </a:srgbClr>
            </a:solidFill>
            <a:prstDash val="solid"/>
          </a:ln>
          <a:effectLst/>
        </p:spPr>
        <p:txBody>
          <a:bodyPr anchor="ctr"/>
          <a:lstStyle/>
          <a:p>
            <a:pPr algn="ctr"/>
            <a:r>
              <a:rPr lang="en-US" altLang="zh-TW">
                <a:solidFill>
                  <a:srgbClr val="FFFFFF"/>
                </a:solidFill>
                <a:latin typeface="Tw Cen MT" pitchFamily="34" charset="0"/>
              </a:rPr>
              <a:t>I</a:t>
            </a:r>
          </a:p>
        </p:txBody>
      </p:sp>
      <p:sp>
        <p:nvSpPr>
          <p:cNvPr id="5" name="Oval 4"/>
          <p:cNvSpPr/>
          <p:nvPr/>
        </p:nvSpPr>
        <p:spPr>
          <a:xfrm>
            <a:off x="1709738" y="2814638"/>
            <a:ext cx="762000" cy="762000"/>
          </a:xfrm>
          <a:prstGeom prst="ellipse">
            <a:avLst/>
          </a:prstGeom>
          <a:solidFill>
            <a:srgbClr val="D8B25C"/>
          </a:solidFill>
          <a:ln w="19050" cap="flat" cmpd="sng" algn="ctr">
            <a:solidFill>
              <a:srgbClr val="D8B25C">
                <a:lumMod val="50000"/>
              </a:srgbClr>
            </a:solidFill>
            <a:prstDash val="solid"/>
          </a:ln>
          <a:effectLst/>
        </p:spPr>
        <p:txBody>
          <a:bodyPr anchor="ctr"/>
          <a:lstStyle/>
          <a:p>
            <a:pPr algn="ctr"/>
            <a:r>
              <a:rPr lang="en-US" altLang="zh-TW">
                <a:solidFill>
                  <a:srgbClr val="FFFFFF"/>
                </a:solidFill>
                <a:latin typeface="Tw Cen MT" pitchFamily="34" charset="0"/>
              </a:rPr>
              <a:t>A</a:t>
            </a:r>
          </a:p>
        </p:txBody>
      </p:sp>
      <p:cxnSp>
        <p:nvCxnSpPr>
          <p:cNvPr id="6" name="Straight Connector 5"/>
          <p:cNvCxnSpPr>
            <a:cxnSpLocks noChangeShapeType="1"/>
            <a:stCxn id="5" idx="3"/>
            <a:endCxn id="4" idx="7"/>
          </p:cNvCxnSpPr>
          <p:nvPr/>
        </p:nvCxnSpPr>
        <p:spPr bwMode="auto">
          <a:xfrm rot="5400000">
            <a:off x="1597025" y="3463925"/>
            <a:ext cx="223838" cy="223838"/>
          </a:xfrm>
          <a:prstGeom prst="line">
            <a:avLst/>
          </a:prstGeom>
          <a:noFill/>
          <a:ln w="25400" algn="ctr">
            <a:solidFill>
              <a:srgbClr val="94B6D2"/>
            </a:solidFill>
            <a:round/>
            <a:headEnd/>
            <a:tailEnd/>
          </a:ln>
        </p:spPr>
      </p:cxnSp>
      <p:sp>
        <p:nvSpPr>
          <p:cNvPr id="7" name="Oval 6"/>
          <p:cNvSpPr>
            <a:spLocks noChangeArrowheads="1"/>
          </p:cNvSpPr>
          <p:nvPr/>
        </p:nvSpPr>
        <p:spPr bwMode="auto">
          <a:xfrm>
            <a:off x="2852738" y="3424238"/>
            <a:ext cx="762000" cy="762000"/>
          </a:xfrm>
          <a:prstGeom prst="ellipse">
            <a:avLst/>
          </a:prstGeom>
          <a:solidFill>
            <a:srgbClr val="FF99CC"/>
          </a:solidFill>
          <a:ln w="19050" algn="ctr">
            <a:solidFill>
              <a:srgbClr val="FF0066"/>
            </a:solidFill>
            <a:round/>
            <a:headEnd/>
            <a:tailEnd/>
          </a:ln>
        </p:spPr>
        <p:txBody>
          <a:bodyPr anchor="ctr"/>
          <a:lstStyle/>
          <a:p>
            <a:pPr algn="ctr"/>
            <a:r>
              <a:rPr lang="en-US" altLang="zh-TW">
                <a:solidFill>
                  <a:srgbClr val="FFFFFF"/>
                </a:solidFill>
                <a:latin typeface="Tw Cen MT" pitchFamily="34" charset="0"/>
              </a:rPr>
              <a:t>C</a:t>
            </a:r>
          </a:p>
        </p:txBody>
      </p:sp>
      <p:cxnSp>
        <p:nvCxnSpPr>
          <p:cNvPr id="8" name="Straight Connector 7"/>
          <p:cNvCxnSpPr>
            <a:cxnSpLocks noChangeShapeType="1"/>
            <a:stCxn id="5" idx="6"/>
            <a:endCxn id="7" idx="1"/>
          </p:cNvCxnSpPr>
          <p:nvPr/>
        </p:nvCxnSpPr>
        <p:spPr bwMode="auto">
          <a:xfrm>
            <a:off x="2471738" y="3195638"/>
            <a:ext cx="492125" cy="339725"/>
          </a:xfrm>
          <a:prstGeom prst="line">
            <a:avLst/>
          </a:prstGeom>
          <a:noFill/>
          <a:ln w="25400" algn="ctr">
            <a:solidFill>
              <a:srgbClr val="94B6D2"/>
            </a:solidFill>
            <a:round/>
            <a:headEnd/>
            <a:tailEnd/>
          </a:ln>
        </p:spPr>
      </p:cxnSp>
      <p:sp>
        <p:nvSpPr>
          <p:cNvPr id="9" name="Oval 8"/>
          <p:cNvSpPr/>
          <p:nvPr/>
        </p:nvSpPr>
        <p:spPr>
          <a:xfrm>
            <a:off x="1481138" y="4795838"/>
            <a:ext cx="762000" cy="762000"/>
          </a:xfrm>
          <a:prstGeom prst="ellipse">
            <a:avLst/>
          </a:prstGeom>
          <a:solidFill>
            <a:srgbClr val="DD8047"/>
          </a:solidFill>
          <a:ln w="19050" cap="flat" cmpd="sng" algn="ctr">
            <a:solidFill>
              <a:srgbClr val="DD8047">
                <a:lumMod val="75000"/>
              </a:srgbClr>
            </a:solidFill>
            <a:prstDash val="solid"/>
          </a:ln>
          <a:effectLst/>
        </p:spPr>
        <p:txBody>
          <a:bodyPr anchor="ctr"/>
          <a:lstStyle/>
          <a:p>
            <a:pPr algn="ctr"/>
            <a:r>
              <a:rPr lang="en-US" altLang="zh-TW">
                <a:solidFill>
                  <a:srgbClr val="FFFFFF"/>
                </a:solidFill>
                <a:latin typeface="Tw Cen MT" pitchFamily="34" charset="0"/>
              </a:rPr>
              <a:t>B</a:t>
            </a:r>
          </a:p>
        </p:txBody>
      </p:sp>
      <p:cxnSp>
        <p:nvCxnSpPr>
          <p:cNvPr id="10" name="Straight Connector 9"/>
          <p:cNvCxnSpPr>
            <a:cxnSpLocks noChangeShapeType="1"/>
            <a:stCxn id="9" idx="1"/>
            <a:endCxn id="4" idx="4"/>
          </p:cNvCxnSpPr>
          <p:nvPr/>
        </p:nvCxnSpPr>
        <p:spPr bwMode="auto">
          <a:xfrm rot="16200000" flipV="1">
            <a:off x="1176338" y="4491038"/>
            <a:ext cx="568325" cy="263525"/>
          </a:xfrm>
          <a:prstGeom prst="line">
            <a:avLst/>
          </a:prstGeom>
          <a:noFill/>
          <a:ln w="25400" algn="ctr">
            <a:solidFill>
              <a:srgbClr val="94B6D2"/>
            </a:solidFill>
            <a:round/>
            <a:headEnd/>
            <a:tailEnd/>
          </a:ln>
        </p:spPr>
      </p:cxnSp>
      <p:sp>
        <p:nvSpPr>
          <p:cNvPr id="11" name="Oval 10"/>
          <p:cNvSpPr/>
          <p:nvPr/>
        </p:nvSpPr>
        <p:spPr>
          <a:xfrm>
            <a:off x="5638800" y="5334000"/>
            <a:ext cx="762000" cy="762000"/>
          </a:xfrm>
          <a:prstGeom prst="ellipse">
            <a:avLst/>
          </a:prstGeom>
          <a:solidFill>
            <a:srgbClr val="94B6D2"/>
          </a:solidFill>
          <a:ln w="19050" cap="flat" cmpd="sng" algn="ctr">
            <a:solidFill>
              <a:srgbClr val="94B6D2">
                <a:shade val="50000"/>
              </a:srgbClr>
            </a:solidFill>
            <a:prstDash val="solid"/>
          </a:ln>
          <a:effectLst/>
        </p:spPr>
        <p:txBody>
          <a:bodyPr anchor="ctr"/>
          <a:lstStyle/>
          <a:p>
            <a:pPr algn="ctr"/>
            <a:r>
              <a:rPr lang="en-US" altLang="zh-TW">
                <a:solidFill>
                  <a:srgbClr val="FFFFFF"/>
                </a:solidFill>
                <a:latin typeface="Tw Cen MT" pitchFamily="34" charset="0"/>
              </a:rPr>
              <a:t>I</a:t>
            </a:r>
          </a:p>
        </p:txBody>
      </p:sp>
      <p:sp>
        <p:nvSpPr>
          <p:cNvPr id="12" name="Oval 11"/>
          <p:cNvSpPr>
            <a:spLocks noChangeArrowheads="1"/>
          </p:cNvSpPr>
          <p:nvPr/>
        </p:nvSpPr>
        <p:spPr bwMode="auto">
          <a:xfrm>
            <a:off x="6400800" y="4572000"/>
            <a:ext cx="762000" cy="762000"/>
          </a:xfrm>
          <a:prstGeom prst="ellipse">
            <a:avLst/>
          </a:prstGeom>
          <a:solidFill>
            <a:srgbClr val="FF99CC"/>
          </a:solidFill>
          <a:ln w="19050" algn="ctr">
            <a:solidFill>
              <a:srgbClr val="FF0066"/>
            </a:solidFill>
            <a:round/>
            <a:headEnd/>
            <a:tailEnd/>
          </a:ln>
        </p:spPr>
        <p:txBody>
          <a:bodyPr anchor="ctr"/>
          <a:lstStyle/>
          <a:p>
            <a:pPr algn="ctr"/>
            <a:r>
              <a:rPr lang="en-US" altLang="zh-TW">
                <a:solidFill>
                  <a:srgbClr val="FFFFFF"/>
                </a:solidFill>
                <a:latin typeface="Tw Cen MT" pitchFamily="34" charset="0"/>
              </a:rPr>
              <a:t>D</a:t>
            </a:r>
          </a:p>
        </p:txBody>
      </p:sp>
      <p:cxnSp>
        <p:nvCxnSpPr>
          <p:cNvPr id="13" name="Straight Connector 12"/>
          <p:cNvCxnSpPr>
            <a:cxnSpLocks noChangeShapeType="1"/>
            <a:stCxn id="12" idx="3"/>
            <a:endCxn id="11" idx="7"/>
          </p:cNvCxnSpPr>
          <p:nvPr/>
        </p:nvCxnSpPr>
        <p:spPr bwMode="auto">
          <a:xfrm rot="5400000">
            <a:off x="6289675" y="5222875"/>
            <a:ext cx="222250" cy="222250"/>
          </a:xfrm>
          <a:prstGeom prst="line">
            <a:avLst/>
          </a:prstGeom>
          <a:noFill/>
          <a:ln w="25400" algn="ctr">
            <a:solidFill>
              <a:srgbClr val="94B6D2"/>
            </a:solidFill>
            <a:round/>
            <a:headEnd/>
            <a:tailEnd/>
          </a:ln>
        </p:spPr>
      </p:cxnSp>
      <p:sp>
        <p:nvSpPr>
          <p:cNvPr id="14" name="Oval 13"/>
          <p:cNvSpPr/>
          <p:nvPr/>
        </p:nvSpPr>
        <p:spPr>
          <a:xfrm>
            <a:off x="6934200" y="5486400"/>
            <a:ext cx="762000" cy="762000"/>
          </a:xfrm>
          <a:prstGeom prst="ellipse">
            <a:avLst/>
          </a:prstGeom>
          <a:solidFill>
            <a:srgbClr val="DD8047"/>
          </a:solidFill>
          <a:ln w="19050" cap="flat" cmpd="sng" algn="ctr">
            <a:solidFill>
              <a:srgbClr val="DD8047">
                <a:lumMod val="75000"/>
              </a:srgbClr>
            </a:solidFill>
            <a:prstDash val="solid"/>
          </a:ln>
          <a:effectLst/>
        </p:spPr>
        <p:txBody>
          <a:bodyPr anchor="ctr"/>
          <a:lstStyle/>
          <a:p>
            <a:pPr algn="ctr"/>
            <a:r>
              <a:rPr lang="en-US" altLang="zh-TW">
                <a:solidFill>
                  <a:srgbClr val="FFFFFF"/>
                </a:solidFill>
                <a:latin typeface="Tw Cen MT" pitchFamily="34" charset="0"/>
              </a:rPr>
              <a:t>B</a:t>
            </a:r>
          </a:p>
        </p:txBody>
      </p:sp>
      <p:cxnSp>
        <p:nvCxnSpPr>
          <p:cNvPr id="15" name="Straight Connector 14"/>
          <p:cNvCxnSpPr>
            <a:cxnSpLocks noChangeShapeType="1"/>
            <a:stCxn id="11" idx="6"/>
            <a:endCxn id="14" idx="2"/>
          </p:cNvCxnSpPr>
          <p:nvPr/>
        </p:nvCxnSpPr>
        <p:spPr bwMode="auto">
          <a:xfrm>
            <a:off x="6400800" y="5715000"/>
            <a:ext cx="533400" cy="152400"/>
          </a:xfrm>
          <a:prstGeom prst="line">
            <a:avLst/>
          </a:prstGeom>
          <a:noFill/>
          <a:ln w="25400" algn="ctr">
            <a:solidFill>
              <a:srgbClr val="94B6D2"/>
            </a:solidFill>
            <a:round/>
            <a:headEnd/>
            <a:tailEnd/>
          </a:ln>
        </p:spPr>
      </p:cxnSp>
      <p:sp>
        <p:nvSpPr>
          <p:cNvPr id="16" name="Oval 15"/>
          <p:cNvSpPr/>
          <p:nvPr/>
        </p:nvSpPr>
        <p:spPr>
          <a:xfrm>
            <a:off x="5638800" y="3124200"/>
            <a:ext cx="762000" cy="762000"/>
          </a:xfrm>
          <a:prstGeom prst="ellipse">
            <a:avLst/>
          </a:prstGeom>
          <a:solidFill>
            <a:srgbClr val="94B6D2"/>
          </a:solidFill>
          <a:ln w="19050" cap="flat" cmpd="sng" algn="ctr">
            <a:solidFill>
              <a:srgbClr val="94B6D2">
                <a:shade val="50000"/>
              </a:srgbClr>
            </a:solidFill>
            <a:prstDash val="solid"/>
          </a:ln>
          <a:effectLst/>
        </p:spPr>
        <p:txBody>
          <a:bodyPr anchor="ctr"/>
          <a:lstStyle/>
          <a:p>
            <a:pPr algn="ctr"/>
            <a:r>
              <a:rPr lang="en-US" altLang="zh-TW">
                <a:solidFill>
                  <a:srgbClr val="FFFFFF"/>
                </a:solidFill>
                <a:latin typeface="Tw Cen MT" pitchFamily="34" charset="0"/>
              </a:rPr>
              <a:t>I</a:t>
            </a:r>
          </a:p>
        </p:txBody>
      </p:sp>
      <p:sp>
        <p:nvSpPr>
          <p:cNvPr id="17" name="Oval 16"/>
          <p:cNvSpPr/>
          <p:nvPr/>
        </p:nvSpPr>
        <p:spPr>
          <a:xfrm>
            <a:off x="6400800" y="2362200"/>
            <a:ext cx="762000" cy="762000"/>
          </a:xfrm>
          <a:prstGeom prst="ellipse">
            <a:avLst/>
          </a:prstGeom>
          <a:solidFill>
            <a:srgbClr val="D8B25C"/>
          </a:solidFill>
          <a:ln w="19050" cap="flat" cmpd="sng" algn="ctr">
            <a:solidFill>
              <a:srgbClr val="D8B25C">
                <a:lumMod val="50000"/>
              </a:srgbClr>
            </a:solidFill>
            <a:prstDash val="solid"/>
          </a:ln>
          <a:effectLst/>
        </p:spPr>
        <p:txBody>
          <a:bodyPr anchor="ctr"/>
          <a:lstStyle/>
          <a:p>
            <a:pPr algn="ctr"/>
            <a:r>
              <a:rPr lang="en-US" altLang="zh-TW">
                <a:solidFill>
                  <a:srgbClr val="FFFFFF"/>
                </a:solidFill>
                <a:latin typeface="Tw Cen MT" pitchFamily="34" charset="0"/>
              </a:rPr>
              <a:t>A</a:t>
            </a:r>
          </a:p>
        </p:txBody>
      </p:sp>
      <p:cxnSp>
        <p:nvCxnSpPr>
          <p:cNvPr id="18" name="Straight Connector 17"/>
          <p:cNvCxnSpPr>
            <a:cxnSpLocks noChangeShapeType="1"/>
            <a:stCxn id="17" idx="3"/>
            <a:endCxn id="16" idx="7"/>
          </p:cNvCxnSpPr>
          <p:nvPr/>
        </p:nvCxnSpPr>
        <p:spPr bwMode="auto">
          <a:xfrm rot="5400000">
            <a:off x="6289675" y="3013075"/>
            <a:ext cx="222250" cy="222250"/>
          </a:xfrm>
          <a:prstGeom prst="line">
            <a:avLst/>
          </a:prstGeom>
          <a:noFill/>
          <a:ln w="25400" algn="ctr">
            <a:solidFill>
              <a:srgbClr val="94B6D2"/>
            </a:solidFill>
            <a:round/>
            <a:headEnd/>
            <a:tailEnd/>
          </a:ln>
        </p:spPr>
      </p:cxnSp>
      <p:sp>
        <p:nvSpPr>
          <p:cNvPr id="19" name="Oval 18"/>
          <p:cNvSpPr/>
          <p:nvPr/>
        </p:nvSpPr>
        <p:spPr>
          <a:xfrm>
            <a:off x="6858000" y="3200400"/>
            <a:ext cx="762000" cy="762000"/>
          </a:xfrm>
          <a:prstGeom prst="ellipse">
            <a:avLst/>
          </a:prstGeom>
          <a:solidFill>
            <a:srgbClr val="7BA79D"/>
          </a:solidFill>
          <a:ln w="19050" cap="flat" cmpd="sng" algn="ctr">
            <a:solidFill>
              <a:srgbClr val="7BA79D">
                <a:lumMod val="50000"/>
              </a:srgbClr>
            </a:solidFill>
            <a:prstDash val="solid"/>
          </a:ln>
          <a:effectLst/>
        </p:spPr>
        <p:txBody>
          <a:bodyPr anchor="ctr"/>
          <a:lstStyle/>
          <a:p>
            <a:pPr algn="ctr"/>
            <a:r>
              <a:rPr lang="en-US" altLang="zh-TW">
                <a:solidFill>
                  <a:srgbClr val="FFFFFF"/>
                </a:solidFill>
                <a:latin typeface="Tw Cen MT" pitchFamily="34" charset="0"/>
              </a:rPr>
              <a:t>C</a:t>
            </a:r>
          </a:p>
        </p:txBody>
      </p:sp>
      <p:cxnSp>
        <p:nvCxnSpPr>
          <p:cNvPr id="20" name="Straight Connector 19"/>
          <p:cNvCxnSpPr>
            <a:cxnSpLocks noChangeShapeType="1"/>
            <a:stCxn id="16" idx="6"/>
            <a:endCxn id="19" idx="2"/>
          </p:cNvCxnSpPr>
          <p:nvPr/>
        </p:nvCxnSpPr>
        <p:spPr bwMode="auto">
          <a:xfrm>
            <a:off x="6400800" y="3505200"/>
            <a:ext cx="457200" cy="76200"/>
          </a:xfrm>
          <a:prstGeom prst="line">
            <a:avLst/>
          </a:prstGeom>
          <a:noFill/>
          <a:ln w="25400" algn="ctr">
            <a:solidFill>
              <a:srgbClr val="94B6D2"/>
            </a:solidFill>
            <a:round/>
            <a:headEnd/>
            <a:tailEnd/>
          </a:ln>
        </p:spPr>
      </p:cxnSp>
      <p:sp>
        <p:nvSpPr>
          <p:cNvPr id="129045" name="Rectangle 21"/>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Genetic Operators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1000"/>
                                        <p:tgtEl>
                                          <p:spTgt spid="12"/>
                                        </p:tgtEl>
                                      </p:cBhvr>
                                    </p:animEffect>
                                    <p:set>
                                      <p:cBhvr>
                                        <p:cTn id="68" dur="1" fill="hold">
                                          <p:stCondLst>
                                            <p:cond delay="999"/>
                                          </p:stCondLst>
                                        </p:cTn>
                                        <p:tgtEl>
                                          <p:spTgt spid="1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13"/>
                                        </p:tgtEl>
                                      </p:cBhvr>
                                    </p:animEffect>
                                    <p:set>
                                      <p:cBhvr>
                                        <p:cTn id="71" dur="1" fill="hold">
                                          <p:stCondLst>
                                            <p:cond delay="999"/>
                                          </p:stCondLst>
                                        </p:cTn>
                                        <p:tgtEl>
                                          <p:spTgt spid="13"/>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20"/>
                                        </p:tgtEl>
                                      </p:cBhvr>
                                    </p:animEffect>
                                    <p:set>
                                      <p:cBhvr>
                                        <p:cTn id="77" dur="1" fill="hold">
                                          <p:stCondLst>
                                            <p:cond delay="999"/>
                                          </p:stCondLst>
                                        </p:cTn>
                                        <p:tgtEl>
                                          <p:spTgt spid="2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64" presetClass="path" presetSubtype="0" accel="50000" decel="50000" fill="hold" grpId="0" nodeType="clickEffect">
                                  <p:stCondLst>
                                    <p:cond delay="0"/>
                                  </p:stCondLst>
                                  <p:childTnLst>
                                    <p:animMotion origin="layout" path="M 3.33333E-6 4.21832E-6 L 3.33333E-6 -0.32193 " pathEditMode="relative" rAng="0" ptsTypes="AA">
                                      <p:cBhvr>
                                        <p:cTn id="81" dur="1000" fill="hold"/>
                                        <p:tgtEl>
                                          <p:spTgt spid="11"/>
                                        </p:tgtEl>
                                        <p:attrNameLst>
                                          <p:attrName>ppt_x</p:attrName>
                                          <p:attrName>ppt_y</p:attrName>
                                        </p:attrNameLst>
                                      </p:cBhvr>
                                      <p:rCtr x="0" y="-161"/>
                                    </p:animMotion>
                                  </p:childTnLst>
                                </p:cTn>
                              </p:par>
                              <p:par>
                                <p:cTn id="82" presetID="64" presetClass="path" presetSubtype="0" accel="50000" decel="50000" fill="hold" nodeType="withEffect">
                                  <p:stCondLst>
                                    <p:cond delay="0"/>
                                  </p:stCondLst>
                                  <p:childTnLst>
                                    <p:animMotion origin="layout" path="M 0 3.38575E-6 L -0.00417 -0.32193 " pathEditMode="relative" rAng="0" ptsTypes="AA">
                                      <p:cBhvr>
                                        <p:cTn id="83" dur="1000" fill="hold"/>
                                        <p:tgtEl>
                                          <p:spTgt spid="15"/>
                                        </p:tgtEl>
                                        <p:attrNameLst>
                                          <p:attrName>ppt_x</p:attrName>
                                          <p:attrName>ppt_y</p:attrName>
                                        </p:attrNameLst>
                                      </p:cBhvr>
                                      <p:rCtr x="-2" y="-161"/>
                                    </p:animMotion>
                                  </p:childTnLst>
                                </p:cTn>
                              </p:par>
                              <p:par>
                                <p:cTn id="84" presetID="64" presetClass="path" presetSubtype="0" accel="50000" decel="50000" fill="hold" grpId="0" nodeType="withEffect">
                                  <p:stCondLst>
                                    <p:cond delay="0"/>
                                  </p:stCondLst>
                                  <p:childTnLst>
                                    <p:animMotion origin="layout" path="M -3.33333E-6 3.33333E-6 L -0.00833 -0.33334 " pathEditMode="relative" rAng="0" ptsTypes="AA">
                                      <p:cBhvr>
                                        <p:cTn id="85" dur="1000" fill="hold"/>
                                        <p:tgtEl>
                                          <p:spTgt spid="14"/>
                                        </p:tgtEl>
                                        <p:attrNameLst>
                                          <p:attrName>ppt_x</p:attrName>
                                          <p:attrName>ppt_y</p:attrName>
                                        </p:attrNameLst>
                                      </p:cBhvr>
                                      <p:rCtr x="-4" y="-167"/>
                                    </p:animMotion>
                                  </p:childTnLst>
                                </p:cTn>
                              </p:par>
                            </p:childTnLst>
                          </p:cTn>
                        </p:par>
                        <p:par>
                          <p:cTn id="86" fill="hold">
                            <p:stCondLst>
                              <p:cond delay="1000"/>
                            </p:stCondLst>
                            <p:childTnLst>
                              <p:par>
                                <p:cTn id="87" presetID="1" presetClass="exit" presetSubtype="0" fill="hold" grpId="1" nodeType="afterEffect">
                                  <p:stCondLst>
                                    <p:cond delay="0"/>
                                  </p:stCondLst>
                                  <p:childTnLst>
                                    <p:set>
                                      <p:cBhvr>
                                        <p:cTn id="8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1" grpId="0" animBg="1"/>
      <p:bldP spid="11" grpId="1" animBg="1"/>
      <p:bldP spid="11" grpId="2" animBg="1"/>
      <p:bldP spid="12" grpId="0" animBg="1"/>
      <p:bldP spid="12" grpId="1" animBg="1"/>
      <p:bldP spid="14" grpId="0" animBg="1"/>
      <p:bldP spid="14" grpId="1" animBg="1"/>
      <p:bldP spid="16" grpId="0" animBg="1"/>
      <p:bldP spid="17" grpId="0" animBg="1"/>
      <p:bldP spid="19" grpId="0" animBg="1"/>
      <p:bldP spid="1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7"/>
          <p:cNvSpPr>
            <a:spLocks noGrp="1" noChangeArrowheads="1"/>
          </p:cNvSpPr>
          <p:nvPr>
            <p:ph type="sldNum" sz="quarter" idx="12"/>
          </p:nvPr>
        </p:nvSpPr>
        <p:spPr>
          <a:ln/>
        </p:spPr>
        <p:txBody>
          <a:bodyPr/>
          <a:lstStyle/>
          <a:p>
            <a:pPr>
              <a:defRPr/>
            </a:pPr>
            <a:fld id="{158D8E36-7278-4516-A73F-9E5D178FD7C2}" type="slidenum">
              <a:rPr lang="en-US" altLang="zh-TW"/>
              <a:pPr>
                <a:defRPr/>
              </a:pPr>
              <a:t>35</a:t>
            </a:fld>
            <a:endParaRPr lang="en-US" altLang="zh-TW"/>
          </a:p>
        </p:txBody>
      </p:sp>
      <p:sp>
        <p:nvSpPr>
          <p:cNvPr id="3" name="Text Placeholder 2"/>
          <p:cNvSpPr>
            <a:spLocks noGrp="1"/>
          </p:cNvSpPr>
          <p:nvPr>
            <p:ph type="body" sz="quarter" idx="4294967295"/>
          </p:nvPr>
        </p:nvSpPr>
        <p:spPr>
          <a:xfrm>
            <a:off x="381000" y="1411552"/>
            <a:ext cx="8382000" cy="443198"/>
          </a:xfrm>
          <a:noFill/>
          <a:ln/>
        </p:spPr>
        <p:txBody>
          <a:bodyPr lIns="0" tIns="0" rIns="0" bIns="0" numCol="2" rtlCol="0">
            <a:spAutoFit/>
          </a:bodyPr>
          <a:lstStyle/>
          <a:p>
            <a:pPr marL="396875" indent="-396875" defTabSz="914363" eaLnBrk="1" fontAlgn="auto" hangingPunct="1">
              <a:lnSpc>
                <a:spcPct val="90000"/>
              </a:lnSpc>
              <a:spcAft>
                <a:spcPts val="0"/>
              </a:spcAft>
              <a:buClrTx/>
              <a:buFontTx/>
              <a:buBlip>
                <a:blip r:embed="rId2"/>
              </a:buBlip>
              <a:defRPr/>
            </a:pPr>
            <a:r>
              <a:rPr kumimoji="0" lang="en-US" sz="3200" kern="1200" dirty="0" smtClean="0"/>
              <a:t>Split</a:t>
            </a:r>
          </a:p>
          <a:p>
            <a:pPr marL="396875" indent="-396875" defTabSz="914363" eaLnBrk="1" fontAlgn="auto" hangingPunct="1">
              <a:lnSpc>
                <a:spcPct val="90000"/>
              </a:lnSpc>
              <a:spcAft>
                <a:spcPts val="0"/>
              </a:spcAft>
              <a:buClrTx/>
              <a:buFontTx/>
              <a:buBlip>
                <a:blip r:embed="rId2"/>
              </a:buBlip>
              <a:defRPr/>
            </a:pPr>
            <a:r>
              <a:rPr kumimoji="0" lang="en-US" sz="3200" kern="1200" dirty="0" smtClean="0"/>
              <a:t>Merging</a:t>
            </a:r>
            <a:endParaRPr kumimoji="0" lang="en-US" sz="3200" kern="1200" dirty="0"/>
          </a:p>
        </p:txBody>
      </p:sp>
      <p:grpSp>
        <p:nvGrpSpPr>
          <p:cNvPr id="21" name="Group 20"/>
          <p:cNvGrpSpPr>
            <a:grpSpLocks/>
          </p:cNvGrpSpPr>
          <p:nvPr/>
        </p:nvGrpSpPr>
        <p:grpSpPr bwMode="auto">
          <a:xfrm>
            <a:off x="1790700" y="2505075"/>
            <a:ext cx="1981200" cy="1600200"/>
            <a:chOff x="6324600" y="1409700"/>
            <a:chExt cx="1981200" cy="1600200"/>
          </a:xfrm>
        </p:grpSpPr>
        <p:sp>
          <p:nvSpPr>
            <p:cNvPr id="22" name="Oval 21"/>
            <p:cNvSpPr/>
            <p:nvPr/>
          </p:nvSpPr>
          <p:spPr>
            <a:xfrm>
              <a:off x="6324600" y="2171700"/>
              <a:ext cx="762000" cy="762000"/>
            </a:xfrm>
            <a:prstGeom prst="ellipse">
              <a:avLst/>
            </a:prstGeom>
            <a:solidFill>
              <a:srgbClr val="94B6D2"/>
            </a:solidFill>
            <a:ln w="19050" cap="flat" cmpd="sng" algn="ctr">
              <a:solidFill>
                <a:srgbClr val="94B6D2">
                  <a:shade val="50000"/>
                </a:srgbClr>
              </a:solidFill>
              <a:prstDash val="solid"/>
            </a:ln>
            <a:effectLst/>
          </p:spPr>
          <p:txBody>
            <a:bodyPr anchor="ctr"/>
            <a:lstStyle/>
            <a:p>
              <a:pPr algn="ctr"/>
              <a:r>
                <a:rPr lang="en-US" altLang="zh-TW">
                  <a:solidFill>
                    <a:srgbClr val="FFFFFF"/>
                  </a:solidFill>
                  <a:latin typeface="Tw Cen MT" pitchFamily="34" charset="0"/>
                </a:rPr>
                <a:t>I</a:t>
              </a:r>
            </a:p>
          </p:txBody>
        </p:sp>
        <p:sp>
          <p:nvSpPr>
            <p:cNvPr id="23" name="Oval 22"/>
            <p:cNvSpPr/>
            <p:nvPr/>
          </p:nvSpPr>
          <p:spPr>
            <a:xfrm>
              <a:off x="7086600" y="1409700"/>
              <a:ext cx="762000" cy="762000"/>
            </a:xfrm>
            <a:prstGeom prst="ellipse">
              <a:avLst/>
            </a:prstGeom>
            <a:solidFill>
              <a:srgbClr val="D8B25C"/>
            </a:solidFill>
            <a:ln w="19050" cap="flat" cmpd="sng" algn="ctr">
              <a:solidFill>
                <a:srgbClr val="D8B25C">
                  <a:lumMod val="50000"/>
                </a:srgbClr>
              </a:solidFill>
              <a:prstDash val="solid"/>
            </a:ln>
            <a:effectLst/>
          </p:spPr>
          <p:txBody>
            <a:bodyPr anchor="ctr"/>
            <a:lstStyle/>
            <a:p>
              <a:pPr algn="ctr"/>
              <a:r>
                <a:rPr lang="en-US" altLang="zh-TW">
                  <a:solidFill>
                    <a:srgbClr val="FFFFFF"/>
                  </a:solidFill>
                  <a:latin typeface="Tw Cen MT" pitchFamily="34" charset="0"/>
                </a:rPr>
                <a:t>A</a:t>
              </a:r>
            </a:p>
          </p:txBody>
        </p:sp>
        <p:cxnSp>
          <p:nvCxnSpPr>
            <p:cNvPr id="130055" name="Straight Connector 23"/>
            <p:cNvCxnSpPr>
              <a:cxnSpLocks noChangeShapeType="1"/>
              <a:stCxn id="23" idx="3"/>
              <a:endCxn id="22" idx="7"/>
            </p:cNvCxnSpPr>
            <p:nvPr/>
          </p:nvCxnSpPr>
          <p:spPr bwMode="auto">
            <a:xfrm rot="5400000">
              <a:off x="6975008" y="2060108"/>
              <a:ext cx="223184" cy="223184"/>
            </a:xfrm>
            <a:prstGeom prst="line">
              <a:avLst/>
            </a:prstGeom>
            <a:noFill/>
            <a:ln w="25400" algn="ctr">
              <a:solidFill>
                <a:srgbClr val="94B6D2"/>
              </a:solidFill>
              <a:round/>
              <a:headEnd/>
              <a:tailEnd/>
            </a:ln>
          </p:spPr>
        </p:cxnSp>
        <p:sp>
          <p:nvSpPr>
            <p:cNvPr id="25" name="Oval 24"/>
            <p:cNvSpPr/>
            <p:nvPr/>
          </p:nvSpPr>
          <p:spPr>
            <a:xfrm>
              <a:off x="7543800" y="2247900"/>
              <a:ext cx="762000" cy="762000"/>
            </a:xfrm>
            <a:prstGeom prst="ellipse">
              <a:avLst/>
            </a:prstGeom>
            <a:solidFill>
              <a:srgbClr val="7BA79D"/>
            </a:solidFill>
            <a:ln w="19050" cap="flat" cmpd="sng" algn="ctr">
              <a:solidFill>
                <a:srgbClr val="7BA79D">
                  <a:lumMod val="50000"/>
                </a:srgbClr>
              </a:solidFill>
              <a:prstDash val="solid"/>
            </a:ln>
            <a:effectLst/>
          </p:spPr>
          <p:txBody>
            <a:bodyPr anchor="ctr"/>
            <a:lstStyle/>
            <a:p>
              <a:pPr algn="ctr"/>
              <a:r>
                <a:rPr lang="en-US" altLang="zh-TW">
                  <a:solidFill>
                    <a:srgbClr val="FFFFFF"/>
                  </a:solidFill>
                  <a:latin typeface="Tw Cen MT" pitchFamily="34" charset="0"/>
                </a:rPr>
                <a:t>C</a:t>
              </a:r>
            </a:p>
          </p:txBody>
        </p:sp>
        <p:cxnSp>
          <p:nvCxnSpPr>
            <p:cNvPr id="130057" name="Straight Connector 25"/>
            <p:cNvCxnSpPr>
              <a:cxnSpLocks noChangeShapeType="1"/>
              <a:stCxn id="22" idx="6"/>
              <a:endCxn id="25" idx="2"/>
            </p:cNvCxnSpPr>
            <p:nvPr/>
          </p:nvCxnSpPr>
          <p:spPr bwMode="auto">
            <a:xfrm>
              <a:off x="7086600" y="2552700"/>
              <a:ext cx="457200" cy="76200"/>
            </a:xfrm>
            <a:prstGeom prst="line">
              <a:avLst/>
            </a:prstGeom>
            <a:noFill/>
            <a:ln w="25400" algn="ctr">
              <a:solidFill>
                <a:srgbClr val="94B6D2"/>
              </a:solidFill>
              <a:round/>
              <a:headEnd/>
              <a:tailEnd/>
            </a:ln>
          </p:spPr>
        </p:cxnSp>
      </p:grpSp>
      <p:grpSp>
        <p:nvGrpSpPr>
          <p:cNvPr id="27" name="Group 26"/>
          <p:cNvGrpSpPr>
            <a:grpSpLocks/>
          </p:cNvGrpSpPr>
          <p:nvPr/>
        </p:nvGrpSpPr>
        <p:grpSpPr bwMode="auto">
          <a:xfrm>
            <a:off x="952500" y="3267075"/>
            <a:ext cx="2819400" cy="1524000"/>
            <a:chOff x="6019800" y="3695700"/>
            <a:chExt cx="2819400" cy="1524000"/>
          </a:xfrm>
        </p:grpSpPr>
        <p:sp>
          <p:nvSpPr>
            <p:cNvPr id="28" name="Oval 27"/>
            <p:cNvSpPr/>
            <p:nvPr/>
          </p:nvSpPr>
          <p:spPr>
            <a:xfrm>
              <a:off x="6858000" y="3695700"/>
              <a:ext cx="762000" cy="762000"/>
            </a:xfrm>
            <a:prstGeom prst="ellipse">
              <a:avLst/>
            </a:prstGeom>
            <a:solidFill>
              <a:srgbClr val="94B6D2"/>
            </a:solidFill>
            <a:ln w="19050" cap="flat" cmpd="sng" algn="ctr">
              <a:solidFill>
                <a:srgbClr val="94B6D2">
                  <a:shade val="50000"/>
                </a:srgbClr>
              </a:solidFill>
              <a:prstDash val="solid"/>
            </a:ln>
            <a:effectLst/>
          </p:spPr>
          <p:txBody>
            <a:bodyPr anchor="ctr"/>
            <a:lstStyle/>
            <a:p>
              <a:pPr algn="ctr"/>
              <a:r>
                <a:rPr lang="en-US" altLang="zh-TW">
                  <a:solidFill>
                    <a:srgbClr val="FFFFFF"/>
                  </a:solidFill>
                  <a:latin typeface="Tw Cen MT" pitchFamily="34" charset="0"/>
                </a:rPr>
                <a:t>I</a:t>
              </a:r>
            </a:p>
          </p:txBody>
        </p:sp>
        <p:sp>
          <p:nvSpPr>
            <p:cNvPr id="29" name="Oval 28"/>
            <p:cNvSpPr/>
            <p:nvPr/>
          </p:nvSpPr>
          <p:spPr>
            <a:xfrm>
              <a:off x="8077200" y="3771900"/>
              <a:ext cx="762000" cy="762000"/>
            </a:xfrm>
            <a:prstGeom prst="ellipse">
              <a:avLst/>
            </a:prstGeom>
            <a:solidFill>
              <a:srgbClr val="7BA79D"/>
            </a:solidFill>
            <a:ln w="19050" cap="flat" cmpd="sng" algn="ctr">
              <a:solidFill>
                <a:srgbClr val="7BA79D">
                  <a:lumMod val="50000"/>
                </a:srgbClr>
              </a:solidFill>
              <a:prstDash val="solid"/>
            </a:ln>
            <a:effectLst/>
          </p:spPr>
          <p:txBody>
            <a:bodyPr anchor="ctr"/>
            <a:lstStyle/>
            <a:p>
              <a:pPr algn="ctr"/>
              <a:r>
                <a:rPr lang="en-US" altLang="zh-TW">
                  <a:solidFill>
                    <a:srgbClr val="FFFFFF"/>
                  </a:solidFill>
                  <a:latin typeface="Tw Cen MT" pitchFamily="34" charset="0"/>
                </a:rPr>
                <a:t>C</a:t>
              </a:r>
            </a:p>
          </p:txBody>
        </p:sp>
        <p:cxnSp>
          <p:nvCxnSpPr>
            <p:cNvPr id="130061" name="Straight Connector 29"/>
            <p:cNvCxnSpPr>
              <a:cxnSpLocks noChangeShapeType="1"/>
              <a:stCxn id="28" idx="6"/>
              <a:endCxn id="29" idx="2"/>
            </p:cNvCxnSpPr>
            <p:nvPr/>
          </p:nvCxnSpPr>
          <p:spPr bwMode="auto">
            <a:xfrm>
              <a:off x="7620000" y="4076700"/>
              <a:ext cx="457200" cy="76200"/>
            </a:xfrm>
            <a:prstGeom prst="line">
              <a:avLst/>
            </a:prstGeom>
            <a:noFill/>
            <a:ln w="25400" algn="ctr">
              <a:solidFill>
                <a:srgbClr val="94B6D2"/>
              </a:solidFill>
              <a:round/>
              <a:headEnd/>
              <a:tailEnd/>
            </a:ln>
          </p:spPr>
        </p:cxnSp>
        <p:sp>
          <p:nvSpPr>
            <p:cNvPr id="31" name="Oval 30"/>
            <p:cNvSpPr/>
            <p:nvPr/>
          </p:nvSpPr>
          <p:spPr>
            <a:xfrm>
              <a:off x="6019800" y="4457700"/>
              <a:ext cx="762000" cy="762000"/>
            </a:xfrm>
            <a:prstGeom prst="ellipse">
              <a:avLst/>
            </a:prstGeom>
            <a:solidFill>
              <a:srgbClr val="DD8047"/>
            </a:solidFill>
            <a:ln w="19050" cap="flat" cmpd="sng" algn="ctr">
              <a:solidFill>
                <a:srgbClr val="DD8047">
                  <a:lumMod val="75000"/>
                </a:srgbClr>
              </a:solidFill>
              <a:prstDash val="solid"/>
            </a:ln>
            <a:effectLst/>
          </p:spPr>
          <p:txBody>
            <a:bodyPr anchor="ctr"/>
            <a:lstStyle/>
            <a:p>
              <a:pPr algn="ctr"/>
              <a:r>
                <a:rPr lang="en-US" altLang="zh-TW">
                  <a:solidFill>
                    <a:srgbClr val="FFFFFF"/>
                  </a:solidFill>
                  <a:latin typeface="Tw Cen MT" pitchFamily="34" charset="0"/>
                </a:rPr>
                <a:t>B</a:t>
              </a:r>
            </a:p>
          </p:txBody>
        </p:sp>
        <p:cxnSp>
          <p:nvCxnSpPr>
            <p:cNvPr id="130063" name="Straight Connector 31"/>
            <p:cNvCxnSpPr>
              <a:cxnSpLocks noChangeShapeType="1"/>
              <a:stCxn id="28" idx="3"/>
              <a:endCxn id="31" idx="7"/>
            </p:cNvCxnSpPr>
            <p:nvPr/>
          </p:nvCxnSpPr>
          <p:spPr bwMode="auto">
            <a:xfrm rot="5400000">
              <a:off x="6708308" y="4308008"/>
              <a:ext cx="223184" cy="299384"/>
            </a:xfrm>
            <a:prstGeom prst="line">
              <a:avLst/>
            </a:prstGeom>
            <a:noFill/>
            <a:ln w="25400" algn="ctr">
              <a:solidFill>
                <a:srgbClr val="94B6D2"/>
              </a:solidFill>
              <a:round/>
              <a:headEnd/>
              <a:tailEnd/>
            </a:ln>
          </p:spPr>
        </p:cxnSp>
      </p:grpSp>
      <p:grpSp>
        <p:nvGrpSpPr>
          <p:cNvPr id="33" name="Group 32"/>
          <p:cNvGrpSpPr>
            <a:grpSpLocks/>
          </p:cNvGrpSpPr>
          <p:nvPr/>
        </p:nvGrpSpPr>
        <p:grpSpPr bwMode="auto">
          <a:xfrm>
            <a:off x="533400" y="5410200"/>
            <a:ext cx="1981200" cy="838200"/>
            <a:chOff x="4343400" y="1485900"/>
            <a:chExt cx="1981200" cy="838200"/>
          </a:xfrm>
        </p:grpSpPr>
        <p:sp>
          <p:nvSpPr>
            <p:cNvPr id="34" name="Oval 33"/>
            <p:cNvSpPr/>
            <p:nvPr/>
          </p:nvSpPr>
          <p:spPr>
            <a:xfrm>
              <a:off x="4343400" y="1485900"/>
              <a:ext cx="762000" cy="762000"/>
            </a:xfrm>
            <a:prstGeom prst="ellipse">
              <a:avLst/>
            </a:prstGeom>
            <a:solidFill>
              <a:srgbClr val="94B6D2"/>
            </a:solidFill>
            <a:ln w="19050" cap="flat" cmpd="sng" algn="ctr">
              <a:solidFill>
                <a:srgbClr val="94B6D2">
                  <a:shade val="50000"/>
                </a:srgbClr>
              </a:solidFill>
              <a:prstDash val="solid"/>
            </a:ln>
            <a:effectLst/>
          </p:spPr>
          <p:txBody>
            <a:bodyPr anchor="ctr"/>
            <a:lstStyle/>
            <a:p>
              <a:pPr algn="ctr"/>
              <a:r>
                <a:rPr lang="en-US" altLang="zh-TW">
                  <a:solidFill>
                    <a:srgbClr val="FFFFFF"/>
                  </a:solidFill>
                  <a:latin typeface="Tw Cen MT" pitchFamily="34" charset="0"/>
                </a:rPr>
                <a:t>I</a:t>
              </a:r>
            </a:p>
          </p:txBody>
        </p:sp>
        <p:sp>
          <p:nvSpPr>
            <p:cNvPr id="35" name="Oval 34"/>
            <p:cNvSpPr/>
            <p:nvPr/>
          </p:nvSpPr>
          <p:spPr>
            <a:xfrm>
              <a:off x="5562600" y="1562100"/>
              <a:ext cx="762000" cy="762000"/>
            </a:xfrm>
            <a:prstGeom prst="ellipse">
              <a:avLst/>
            </a:prstGeom>
            <a:solidFill>
              <a:srgbClr val="7BA79D"/>
            </a:solidFill>
            <a:ln w="19050" cap="flat" cmpd="sng" algn="ctr">
              <a:solidFill>
                <a:srgbClr val="7BA79D">
                  <a:lumMod val="50000"/>
                </a:srgbClr>
              </a:solidFill>
              <a:prstDash val="solid"/>
            </a:ln>
            <a:effectLst/>
          </p:spPr>
          <p:txBody>
            <a:bodyPr anchor="ctr"/>
            <a:lstStyle/>
            <a:p>
              <a:pPr algn="ctr"/>
              <a:r>
                <a:rPr lang="en-US" altLang="zh-TW">
                  <a:solidFill>
                    <a:srgbClr val="FFFFFF"/>
                  </a:solidFill>
                  <a:latin typeface="Tw Cen MT" pitchFamily="34" charset="0"/>
                </a:rPr>
                <a:t>C</a:t>
              </a:r>
            </a:p>
          </p:txBody>
        </p:sp>
        <p:cxnSp>
          <p:nvCxnSpPr>
            <p:cNvPr id="130067" name="Straight Connector 35"/>
            <p:cNvCxnSpPr>
              <a:cxnSpLocks noChangeShapeType="1"/>
              <a:stCxn id="34" idx="6"/>
              <a:endCxn id="35" idx="2"/>
            </p:cNvCxnSpPr>
            <p:nvPr/>
          </p:nvCxnSpPr>
          <p:spPr bwMode="auto">
            <a:xfrm>
              <a:off x="5105400" y="1866900"/>
              <a:ext cx="457200" cy="76200"/>
            </a:xfrm>
            <a:prstGeom prst="line">
              <a:avLst/>
            </a:prstGeom>
            <a:noFill/>
            <a:ln w="25400" algn="ctr">
              <a:solidFill>
                <a:srgbClr val="94B6D2"/>
              </a:solidFill>
              <a:round/>
              <a:headEnd/>
              <a:tailEnd/>
            </a:ln>
          </p:spPr>
        </p:cxnSp>
      </p:grpSp>
      <p:grpSp>
        <p:nvGrpSpPr>
          <p:cNvPr id="37" name="Group 36"/>
          <p:cNvGrpSpPr>
            <a:grpSpLocks/>
          </p:cNvGrpSpPr>
          <p:nvPr/>
        </p:nvGrpSpPr>
        <p:grpSpPr bwMode="auto">
          <a:xfrm>
            <a:off x="4800600" y="2081213"/>
            <a:ext cx="1981200" cy="1600200"/>
            <a:chOff x="4495800" y="1485900"/>
            <a:chExt cx="1981200" cy="1600200"/>
          </a:xfrm>
        </p:grpSpPr>
        <p:sp>
          <p:nvSpPr>
            <p:cNvPr id="38" name="Oval 37"/>
            <p:cNvSpPr/>
            <p:nvPr/>
          </p:nvSpPr>
          <p:spPr>
            <a:xfrm>
              <a:off x="4495800" y="2247900"/>
              <a:ext cx="762000" cy="762000"/>
            </a:xfrm>
            <a:prstGeom prst="ellipse">
              <a:avLst/>
            </a:prstGeom>
            <a:solidFill>
              <a:srgbClr val="94B6D2"/>
            </a:solidFill>
            <a:ln w="19050" cap="flat" cmpd="sng" algn="ctr">
              <a:solidFill>
                <a:srgbClr val="94B6D2">
                  <a:shade val="50000"/>
                </a:srgbClr>
              </a:solidFill>
              <a:prstDash val="solid"/>
            </a:ln>
            <a:effectLst/>
          </p:spPr>
          <p:txBody>
            <a:bodyPr anchor="ctr"/>
            <a:lstStyle/>
            <a:p>
              <a:pPr algn="ctr"/>
              <a:r>
                <a:rPr lang="en-US" altLang="zh-TW">
                  <a:solidFill>
                    <a:srgbClr val="FFFFFF"/>
                  </a:solidFill>
                  <a:latin typeface="Tw Cen MT" pitchFamily="34" charset="0"/>
                </a:rPr>
                <a:t>I</a:t>
              </a:r>
            </a:p>
          </p:txBody>
        </p:sp>
        <p:sp>
          <p:nvSpPr>
            <p:cNvPr id="39" name="Oval 38"/>
            <p:cNvSpPr/>
            <p:nvPr/>
          </p:nvSpPr>
          <p:spPr>
            <a:xfrm>
              <a:off x="5257800" y="1485900"/>
              <a:ext cx="762000" cy="762000"/>
            </a:xfrm>
            <a:prstGeom prst="ellipse">
              <a:avLst/>
            </a:prstGeom>
            <a:solidFill>
              <a:srgbClr val="D8B25C"/>
            </a:solidFill>
            <a:ln w="19050" cap="flat" cmpd="sng" algn="ctr">
              <a:solidFill>
                <a:srgbClr val="D8B25C">
                  <a:lumMod val="50000"/>
                </a:srgbClr>
              </a:solidFill>
              <a:prstDash val="solid"/>
            </a:ln>
            <a:effectLst/>
          </p:spPr>
          <p:txBody>
            <a:bodyPr anchor="ctr"/>
            <a:lstStyle/>
            <a:p>
              <a:pPr algn="ctr"/>
              <a:r>
                <a:rPr lang="en-US" altLang="zh-TW">
                  <a:solidFill>
                    <a:srgbClr val="FFFFFF"/>
                  </a:solidFill>
                  <a:latin typeface="Tw Cen MT" pitchFamily="34" charset="0"/>
                </a:rPr>
                <a:t>A</a:t>
              </a:r>
            </a:p>
          </p:txBody>
        </p:sp>
        <p:cxnSp>
          <p:nvCxnSpPr>
            <p:cNvPr id="130071" name="Straight Connector 39"/>
            <p:cNvCxnSpPr>
              <a:cxnSpLocks noChangeShapeType="1"/>
              <a:stCxn id="39" idx="3"/>
              <a:endCxn id="38" idx="7"/>
            </p:cNvCxnSpPr>
            <p:nvPr/>
          </p:nvCxnSpPr>
          <p:spPr bwMode="auto">
            <a:xfrm rot="5400000">
              <a:off x="5146208" y="2136308"/>
              <a:ext cx="223184" cy="223184"/>
            </a:xfrm>
            <a:prstGeom prst="line">
              <a:avLst/>
            </a:prstGeom>
            <a:noFill/>
            <a:ln w="25400" algn="ctr">
              <a:solidFill>
                <a:srgbClr val="94B6D2"/>
              </a:solidFill>
              <a:round/>
              <a:headEnd/>
              <a:tailEnd/>
            </a:ln>
          </p:spPr>
        </p:cxnSp>
        <p:sp>
          <p:nvSpPr>
            <p:cNvPr id="41" name="Oval 40"/>
            <p:cNvSpPr/>
            <p:nvPr/>
          </p:nvSpPr>
          <p:spPr>
            <a:xfrm>
              <a:off x="5715000" y="2324100"/>
              <a:ext cx="762000" cy="762000"/>
            </a:xfrm>
            <a:prstGeom prst="ellipse">
              <a:avLst/>
            </a:prstGeom>
            <a:solidFill>
              <a:srgbClr val="7BA79D"/>
            </a:solidFill>
            <a:ln w="19050" cap="flat" cmpd="sng" algn="ctr">
              <a:solidFill>
                <a:srgbClr val="7BA79D">
                  <a:lumMod val="50000"/>
                </a:srgbClr>
              </a:solidFill>
              <a:prstDash val="solid"/>
            </a:ln>
            <a:effectLst/>
          </p:spPr>
          <p:txBody>
            <a:bodyPr anchor="ctr"/>
            <a:lstStyle/>
            <a:p>
              <a:pPr algn="ctr"/>
              <a:r>
                <a:rPr lang="en-US" altLang="zh-TW">
                  <a:solidFill>
                    <a:srgbClr val="FFFFFF"/>
                  </a:solidFill>
                  <a:latin typeface="Tw Cen MT" pitchFamily="34" charset="0"/>
                </a:rPr>
                <a:t>C</a:t>
              </a:r>
            </a:p>
          </p:txBody>
        </p:sp>
        <p:cxnSp>
          <p:nvCxnSpPr>
            <p:cNvPr id="130073" name="Straight Connector 41"/>
            <p:cNvCxnSpPr>
              <a:cxnSpLocks noChangeShapeType="1"/>
              <a:stCxn id="38" idx="6"/>
              <a:endCxn id="41" idx="2"/>
            </p:cNvCxnSpPr>
            <p:nvPr/>
          </p:nvCxnSpPr>
          <p:spPr bwMode="auto">
            <a:xfrm>
              <a:off x="5257800" y="2628900"/>
              <a:ext cx="457200" cy="76200"/>
            </a:xfrm>
            <a:prstGeom prst="line">
              <a:avLst/>
            </a:prstGeom>
            <a:noFill/>
            <a:ln w="25400" algn="ctr">
              <a:solidFill>
                <a:srgbClr val="94B6D2"/>
              </a:solidFill>
              <a:round/>
              <a:headEnd/>
              <a:tailEnd/>
            </a:ln>
          </p:spPr>
        </p:cxnSp>
      </p:grpSp>
      <p:grpSp>
        <p:nvGrpSpPr>
          <p:cNvPr id="43" name="Group 42"/>
          <p:cNvGrpSpPr>
            <a:grpSpLocks/>
          </p:cNvGrpSpPr>
          <p:nvPr/>
        </p:nvGrpSpPr>
        <p:grpSpPr bwMode="auto">
          <a:xfrm>
            <a:off x="4648200" y="4367213"/>
            <a:ext cx="1600200" cy="1524000"/>
            <a:chOff x="4343400" y="3771900"/>
            <a:chExt cx="1600200" cy="1524000"/>
          </a:xfrm>
        </p:grpSpPr>
        <p:sp>
          <p:nvSpPr>
            <p:cNvPr id="44" name="Oval 43"/>
            <p:cNvSpPr/>
            <p:nvPr/>
          </p:nvSpPr>
          <p:spPr>
            <a:xfrm>
              <a:off x="5181600" y="3771900"/>
              <a:ext cx="762000" cy="762000"/>
            </a:xfrm>
            <a:prstGeom prst="ellipse">
              <a:avLst/>
            </a:prstGeom>
            <a:solidFill>
              <a:srgbClr val="94B6D2"/>
            </a:solidFill>
            <a:ln w="19050" cap="flat" cmpd="sng" algn="ctr">
              <a:solidFill>
                <a:srgbClr val="94B6D2">
                  <a:shade val="50000"/>
                </a:srgbClr>
              </a:solidFill>
              <a:prstDash val="solid"/>
            </a:ln>
            <a:effectLst/>
          </p:spPr>
          <p:txBody>
            <a:bodyPr anchor="ctr"/>
            <a:lstStyle/>
            <a:p>
              <a:pPr algn="ctr"/>
              <a:r>
                <a:rPr lang="en-US" altLang="zh-TW">
                  <a:solidFill>
                    <a:srgbClr val="FFFFFF"/>
                  </a:solidFill>
                  <a:latin typeface="Tw Cen MT" pitchFamily="34" charset="0"/>
                </a:rPr>
                <a:t>I</a:t>
              </a:r>
            </a:p>
          </p:txBody>
        </p:sp>
        <p:sp>
          <p:nvSpPr>
            <p:cNvPr id="45" name="Oval 44"/>
            <p:cNvSpPr/>
            <p:nvPr/>
          </p:nvSpPr>
          <p:spPr>
            <a:xfrm>
              <a:off x="4343400" y="4533900"/>
              <a:ext cx="762000" cy="762000"/>
            </a:xfrm>
            <a:prstGeom prst="ellipse">
              <a:avLst/>
            </a:prstGeom>
            <a:solidFill>
              <a:srgbClr val="DD8047"/>
            </a:solidFill>
            <a:ln w="19050" cap="flat" cmpd="sng" algn="ctr">
              <a:solidFill>
                <a:srgbClr val="DD8047">
                  <a:lumMod val="75000"/>
                </a:srgbClr>
              </a:solidFill>
              <a:prstDash val="solid"/>
            </a:ln>
            <a:effectLst/>
          </p:spPr>
          <p:txBody>
            <a:bodyPr anchor="ctr"/>
            <a:lstStyle/>
            <a:p>
              <a:pPr algn="ctr"/>
              <a:r>
                <a:rPr lang="en-US" altLang="zh-TW">
                  <a:solidFill>
                    <a:srgbClr val="FFFFFF"/>
                  </a:solidFill>
                  <a:latin typeface="Tw Cen MT" pitchFamily="34" charset="0"/>
                </a:rPr>
                <a:t>B</a:t>
              </a:r>
            </a:p>
          </p:txBody>
        </p:sp>
        <p:cxnSp>
          <p:nvCxnSpPr>
            <p:cNvPr id="130077" name="Straight Connector 45"/>
            <p:cNvCxnSpPr>
              <a:cxnSpLocks noChangeShapeType="1"/>
              <a:stCxn id="44" idx="3"/>
              <a:endCxn id="45" idx="7"/>
            </p:cNvCxnSpPr>
            <p:nvPr/>
          </p:nvCxnSpPr>
          <p:spPr bwMode="auto">
            <a:xfrm rot="5400000">
              <a:off x="5031908" y="4384208"/>
              <a:ext cx="223184" cy="299384"/>
            </a:xfrm>
            <a:prstGeom prst="line">
              <a:avLst/>
            </a:prstGeom>
            <a:noFill/>
            <a:ln w="25400" algn="ctr">
              <a:solidFill>
                <a:srgbClr val="94B6D2"/>
              </a:solidFill>
              <a:round/>
              <a:headEnd/>
              <a:tailEnd/>
            </a:ln>
          </p:spPr>
        </p:cxnSp>
      </p:grpSp>
      <p:sp>
        <p:nvSpPr>
          <p:cNvPr id="130078" name="Rectangle 30"/>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Genetic Operators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33333E-6 -3.33333E-6 L 0.14167 -0.31111 " pathEditMode="relative" rAng="0" ptsTypes="AA">
                                      <p:cBhvr>
                                        <p:cTn id="17" dur="2000" fill="hold"/>
                                        <p:tgtEl>
                                          <p:spTgt spid="33"/>
                                        </p:tgtEl>
                                        <p:attrNameLst>
                                          <p:attrName>ppt_x</p:attrName>
                                          <p:attrName>ppt_y</p:attrName>
                                        </p:attrNameLst>
                                      </p:cBhvr>
                                      <p:rCtr x="71" y="-156"/>
                                    </p:animMotion>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3.33333E-6 -0.00055 L -0.00017 0.15866 " pathEditMode="relative" rAng="0" ptsTypes="AA">
                                      <p:cBhvr>
                                        <p:cTn id="23" dur="2000" fill="hold"/>
                                        <p:tgtEl>
                                          <p:spTgt spid="27"/>
                                        </p:tgtEl>
                                        <p:attrNameLst>
                                          <p:attrName>ppt_x</p:attrName>
                                          <p:attrName>ppt_y</p:attrName>
                                        </p:attrNameLst>
                                      </p:cBhvr>
                                      <p:rCtr x="0" y="1"/>
                                    </p:animMotion>
                                  </p:childTnLst>
                                </p:cTn>
                              </p:par>
                              <p:par>
                                <p:cTn id="24" presetID="64" presetClass="path" presetSubtype="0" accel="50000" decel="50000" fill="hold" nodeType="withEffect">
                                  <p:stCondLst>
                                    <p:cond delay="0"/>
                                  </p:stCondLst>
                                  <p:childTnLst>
                                    <p:animMotion origin="layout" path="M 3.33333E-6 -4.08447E-7 L 3.33333E-6 -0.11336 " pathEditMode="relative" rAng="0" ptsTypes="AA">
                                      <p:cBhvr>
                                        <p:cTn id="25" dur="2000" fill="hold"/>
                                        <p:tgtEl>
                                          <p:spTgt spid="21"/>
                                        </p:tgtEl>
                                        <p:attrNameLst>
                                          <p:attrName>ppt_x</p:attrName>
                                          <p:attrName>ppt_y</p:attrName>
                                        </p:attrNameLst>
                                      </p:cBhvr>
                                      <p:rCtr x="0" y="-1"/>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5.55112E-17 -3.51526E-6 L 0.25 0.13044 " pathEditMode="relative" rAng="0" ptsTypes="AA">
                                      <p:cBhvr>
                                        <p:cTn id="37" dur="2000" fill="hold"/>
                                        <p:tgtEl>
                                          <p:spTgt spid="37"/>
                                        </p:tgtEl>
                                        <p:attrNameLst>
                                          <p:attrName>ppt_x</p:attrName>
                                          <p:attrName>ppt_y</p:attrName>
                                        </p:attrNameLst>
                                      </p:cBhvr>
                                      <p:rCtr x="125" y="65"/>
                                    </p:animMotion>
                                  </p:childTnLst>
                                </p:cTn>
                              </p:par>
                              <p:par>
                                <p:cTn id="38" presetID="0" presetClass="path" presetSubtype="0" accel="50000" decel="50000" fill="hold" nodeType="withEffect">
                                  <p:stCondLst>
                                    <p:cond delay="0"/>
                                  </p:stCondLst>
                                  <p:childTnLst>
                                    <p:animMotion origin="layout" path="M -5.55556E-7 3.33333E-6 L 0.17465 -0.09236 " pathEditMode="relative" rAng="0" ptsTypes="AA">
                                      <p:cBhvr>
                                        <p:cTn id="39" dur="2000" fill="hold"/>
                                        <p:tgtEl>
                                          <p:spTgt spid="43"/>
                                        </p:tgtEl>
                                        <p:attrNameLst>
                                          <p:attrName>ppt_x</p:attrName>
                                          <p:attrName>ppt_y</p:attrName>
                                        </p:attrNameLst>
                                      </p:cBhvr>
                                      <p:rCtr x="87"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E9B51F53-D537-40A9-AC5C-648C45DF3D1D}" type="slidenum">
              <a:rPr lang="en-US" altLang="zh-TW"/>
              <a:pPr>
                <a:defRPr/>
              </a:pPr>
              <a:t>36</a:t>
            </a:fld>
            <a:endParaRPr lang="en-US" altLang="zh-TW"/>
          </a:p>
        </p:txBody>
      </p:sp>
      <p:sp>
        <p:nvSpPr>
          <p:cNvPr id="158722" name="Rectangle 2"/>
          <p:cNvSpPr>
            <a:spLocks noGrp="1" noChangeArrowheads="1"/>
          </p:cNvSpPr>
          <p:nvPr>
            <p:ph type="title"/>
          </p:nvPr>
        </p:nvSpPr>
        <p:spPr/>
        <p:txBody>
          <a:bodyPr/>
          <a:lstStyle/>
          <a:p>
            <a:r>
              <a:rPr lang="en-US" altLang="zh-TW" smtClean="0"/>
              <a:t>Experimental Results</a:t>
            </a:r>
          </a:p>
        </p:txBody>
      </p:sp>
      <p:sp>
        <p:nvSpPr>
          <p:cNvPr id="158723" name="Rectangle 3"/>
          <p:cNvSpPr>
            <a:spLocks noGrp="1" noChangeArrowheads="1"/>
          </p:cNvSpPr>
          <p:nvPr>
            <p:ph type="body" idx="1"/>
          </p:nvPr>
        </p:nvSpPr>
        <p:spPr/>
        <p:txBody>
          <a:bodyPr/>
          <a:lstStyle/>
          <a:p>
            <a:r>
              <a:rPr lang="zh-TW" altLang="en-US" smtClean="0"/>
              <a:t> </a:t>
            </a:r>
            <a:r>
              <a:rPr lang="en-US" altLang="zh-TW" smtClean="0"/>
              <a:t>Data Preparation</a:t>
            </a:r>
          </a:p>
          <a:p>
            <a:r>
              <a:rPr lang="en-US" altLang="zh-TW" smtClean="0"/>
              <a:t> Experiment Settings</a:t>
            </a:r>
          </a:p>
          <a:p>
            <a:r>
              <a:rPr lang="en-US" altLang="zh-TW" smtClean="0"/>
              <a:t> Results and Comparisons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7"/>
          <p:cNvSpPr>
            <a:spLocks noGrp="1" noChangeArrowheads="1"/>
          </p:cNvSpPr>
          <p:nvPr>
            <p:ph type="sldNum" sz="quarter" idx="12"/>
          </p:nvPr>
        </p:nvSpPr>
        <p:spPr>
          <a:ln/>
        </p:spPr>
        <p:txBody>
          <a:bodyPr/>
          <a:lstStyle/>
          <a:p>
            <a:pPr>
              <a:defRPr/>
            </a:pPr>
            <a:fld id="{27D61BC0-DB2F-4AA8-B072-E4257C3064FF}" type="slidenum">
              <a:rPr lang="en-US" altLang="zh-TW"/>
              <a:pPr>
                <a:defRPr/>
              </a:pPr>
              <a:t>37</a:t>
            </a:fld>
            <a:endParaRPr lang="en-US" altLang="zh-TW"/>
          </a:p>
        </p:txBody>
      </p:sp>
      <p:graphicFrame>
        <p:nvGraphicFramePr>
          <p:cNvPr id="4" name="Diagram 3"/>
          <p:cNvGraphicFramePr/>
          <p:nvPr/>
        </p:nvGraphicFramePr>
        <p:xfrm>
          <a:off x="323938" y="1444558"/>
          <a:ext cx="1231217" cy="4618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 Placeholder 2"/>
          <p:cNvSpPr>
            <a:spLocks noGrp="1"/>
          </p:cNvSpPr>
          <p:nvPr>
            <p:ph type="body" sz="quarter" idx="4294967295"/>
          </p:nvPr>
        </p:nvSpPr>
        <p:spPr>
          <a:xfrm>
            <a:off x="1981200" y="1411288"/>
            <a:ext cx="6934200" cy="5118100"/>
          </a:xfrm>
        </p:spPr>
        <p:txBody>
          <a:bodyPr lIns="0" tIns="0" rIns="0" bIns="0">
            <a:spAutoFit/>
          </a:bodyPr>
          <a:lstStyle/>
          <a:p>
            <a:pPr marL="396875" indent="-396875" defTabSz="912813">
              <a:lnSpc>
                <a:spcPct val="90000"/>
              </a:lnSpc>
            </a:pPr>
            <a:r>
              <a:rPr lang="en-US" altLang="zh-TW" sz="2100" smtClean="0"/>
              <a:t>3 proteins from PDB</a:t>
            </a:r>
          </a:p>
          <a:p>
            <a:pPr marL="396875" indent="-396875" defTabSz="912813">
              <a:lnSpc>
                <a:spcPct val="90000"/>
              </a:lnSpc>
            </a:pPr>
            <a:endParaRPr lang="en-US" altLang="zh-TW" sz="2100" smtClean="0"/>
          </a:p>
          <a:p>
            <a:pPr marL="396875" indent="-396875" defTabSz="912813">
              <a:lnSpc>
                <a:spcPct val="90000"/>
              </a:lnSpc>
            </a:pPr>
            <a:endParaRPr lang="en-US" altLang="zh-TW" sz="2100" smtClean="0"/>
          </a:p>
          <a:p>
            <a:pPr marL="396875" indent="-396875" defTabSz="912813">
              <a:lnSpc>
                <a:spcPct val="90000"/>
              </a:lnSpc>
            </a:pPr>
            <a:endParaRPr lang="en-US" altLang="zh-TW" sz="2100" smtClean="0"/>
          </a:p>
          <a:p>
            <a:pPr marL="396875" indent="-396875" defTabSz="912813">
              <a:lnSpc>
                <a:spcPct val="90000"/>
              </a:lnSpc>
            </a:pPr>
            <a:endParaRPr lang="en-US" altLang="zh-TW" sz="2100" smtClean="0"/>
          </a:p>
          <a:p>
            <a:pPr marL="396875" indent="-396875" defTabSz="912813">
              <a:lnSpc>
                <a:spcPct val="90000"/>
              </a:lnSpc>
            </a:pPr>
            <a:endParaRPr lang="en-US" altLang="zh-TW" sz="2100" smtClean="0"/>
          </a:p>
          <a:p>
            <a:pPr marL="396875" indent="-396875" defTabSz="912813">
              <a:lnSpc>
                <a:spcPct val="90000"/>
              </a:lnSpc>
            </a:pPr>
            <a:r>
              <a:rPr lang="en-US" altLang="zh-TW" sz="2100" smtClean="0"/>
              <a:t>8 unique initial ligands</a:t>
            </a:r>
          </a:p>
          <a:p>
            <a:pPr marL="914400" lvl="1" indent="-396875" defTabSz="912813">
              <a:lnSpc>
                <a:spcPct val="90000"/>
              </a:lnSpc>
            </a:pPr>
            <a:r>
              <a:rPr lang="en-US" altLang="zh-TW" sz="2000" smtClean="0"/>
              <a:t>3 from PDB complexes</a:t>
            </a:r>
          </a:p>
          <a:p>
            <a:pPr marL="914400" lvl="1" indent="-396875" defTabSz="912813">
              <a:lnSpc>
                <a:spcPct val="90000"/>
              </a:lnSpc>
            </a:pPr>
            <a:r>
              <a:rPr lang="en-US" altLang="zh-TW" sz="2000" smtClean="0"/>
              <a:t>5 from ZINC</a:t>
            </a:r>
          </a:p>
          <a:p>
            <a:pPr marL="396875" indent="-396875" defTabSz="912813">
              <a:lnSpc>
                <a:spcPct val="90000"/>
              </a:lnSpc>
            </a:pPr>
            <a:endParaRPr lang="en-US" altLang="zh-TW" sz="2100" smtClean="0"/>
          </a:p>
          <a:p>
            <a:pPr marL="396875" indent="-396875" defTabSz="912813">
              <a:lnSpc>
                <a:spcPct val="90000"/>
              </a:lnSpc>
            </a:pPr>
            <a:r>
              <a:rPr lang="en-US" altLang="zh-TW" sz="2100" smtClean="0"/>
              <a:t>Fragment library</a:t>
            </a:r>
          </a:p>
          <a:p>
            <a:pPr marL="914400" lvl="1" indent="-396875" defTabSz="912813">
              <a:lnSpc>
                <a:spcPct val="90000"/>
              </a:lnSpc>
            </a:pPr>
            <a:r>
              <a:rPr lang="en-US" altLang="zh-TW" sz="2000" smtClean="0"/>
              <a:t>Small-fragment library</a:t>
            </a:r>
          </a:p>
          <a:p>
            <a:pPr marL="914400" lvl="1" indent="-396875" defTabSz="912813">
              <a:lnSpc>
                <a:spcPct val="90000"/>
              </a:lnSpc>
            </a:pPr>
            <a:r>
              <a:rPr lang="en-US" altLang="zh-TW" sz="2000" smtClean="0"/>
              <a:t>Provided by AutoGrow</a:t>
            </a:r>
          </a:p>
          <a:p>
            <a:pPr marL="914400" lvl="1" indent="-396875" defTabSz="912813">
              <a:lnSpc>
                <a:spcPct val="90000"/>
              </a:lnSpc>
            </a:pPr>
            <a:endParaRPr lang="en-US" altLang="zh-TW" sz="2000" smtClean="0"/>
          </a:p>
          <a:p>
            <a:pPr marL="914400" lvl="1" indent="-396875" defTabSz="912813">
              <a:lnSpc>
                <a:spcPct val="90000"/>
              </a:lnSpc>
              <a:buFont typeface="Wingdings" pitchFamily="2" charset="2"/>
              <a:buNone/>
            </a:pPr>
            <a:r>
              <a:rPr lang="en-US" altLang="zh-TW" sz="2000" smtClean="0"/>
              <a:t> </a:t>
            </a:r>
          </a:p>
        </p:txBody>
      </p:sp>
      <p:pic>
        <p:nvPicPr>
          <p:cNvPr id="132101" name="Picture 2"/>
          <p:cNvPicPr>
            <a:picLocks noChangeAspect="1" noChangeArrowheads="1"/>
          </p:cNvPicPr>
          <p:nvPr/>
        </p:nvPicPr>
        <p:blipFill>
          <a:blip r:embed="rId9" cstate="print"/>
          <a:srcRect/>
          <a:stretch>
            <a:fillRect/>
          </a:stretch>
        </p:blipFill>
        <p:spPr bwMode="auto">
          <a:xfrm>
            <a:off x="7011988" y="1292225"/>
            <a:ext cx="2065337" cy="2060575"/>
          </a:xfrm>
          <a:prstGeom prst="rect">
            <a:avLst/>
          </a:prstGeom>
          <a:noFill/>
          <a:ln w="9525">
            <a:noFill/>
            <a:miter lim="800000"/>
            <a:headEnd/>
            <a:tailEnd/>
          </a:ln>
          <a:effectLst/>
        </p:spPr>
      </p:pic>
      <p:pic>
        <p:nvPicPr>
          <p:cNvPr id="132102" name="Picture 3"/>
          <p:cNvPicPr>
            <a:picLocks noChangeAspect="1" noChangeArrowheads="1"/>
          </p:cNvPicPr>
          <p:nvPr/>
        </p:nvPicPr>
        <p:blipFill>
          <a:blip r:embed="rId10" cstate="print"/>
          <a:srcRect/>
          <a:stretch>
            <a:fillRect/>
          </a:stretch>
        </p:blipFill>
        <p:spPr bwMode="auto">
          <a:xfrm>
            <a:off x="5991225" y="1292225"/>
            <a:ext cx="666750" cy="596900"/>
          </a:xfrm>
          <a:prstGeom prst="rect">
            <a:avLst/>
          </a:prstGeom>
          <a:noFill/>
          <a:ln w="9525">
            <a:noFill/>
            <a:miter lim="800000"/>
            <a:headEnd/>
            <a:tailEnd/>
          </a:ln>
          <a:effectLst/>
        </p:spPr>
      </p:pic>
      <p:pic>
        <p:nvPicPr>
          <p:cNvPr id="7" name="Picture 3"/>
          <p:cNvPicPr>
            <a:picLocks noChangeAspect="1" noChangeArrowheads="1"/>
          </p:cNvPicPr>
          <p:nvPr/>
        </p:nvPicPr>
        <p:blipFill>
          <a:blip r:embed="rId11" cstate="print"/>
          <a:srcRect/>
          <a:stretch>
            <a:fillRect/>
          </a:stretch>
        </p:blipFill>
        <p:spPr bwMode="auto">
          <a:xfrm>
            <a:off x="2019300" y="1866900"/>
            <a:ext cx="1562100" cy="1562100"/>
          </a:xfrm>
          <a:prstGeom prst="rect">
            <a:avLst/>
          </a:prstGeom>
          <a:noFill/>
          <a:ln w="9525">
            <a:noFill/>
            <a:miter lim="800000"/>
            <a:headEnd/>
            <a:tailEnd/>
          </a:ln>
          <a:effectLst/>
        </p:spPr>
      </p:pic>
      <p:pic>
        <p:nvPicPr>
          <p:cNvPr id="8" name="Picture 3"/>
          <p:cNvPicPr>
            <a:picLocks noChangeAspect="1" noChangeArrowheads="1"/>
          </p:cNvPicPr>
          <p:nvPr/>
        </p:nvPicPr>
        <p:blipFill>
          <a:blip r:embed="rId12" cstate="print"/>
          <a:srcRect/>
          <a:stretch>
            <a:fillRect/>
          </a:stretch>
        </p:blipFill>
        <p:spPr bwMode="auto">
          <a:xfrm>
            <a:off x="3581400" y="1866900"/>
            <a:ext cx="1562100" cy="1562100"/>
          </a:xfrm>
          <a:prstGeom prst="rect">
            <a:avLst/>
          </a:prstGeom>
          <a:noFill/>
          <a:ln w="9525">
            <a:noFill/>
            <a:miter lim="800000"/>
            <a:headEnd/>
            <a:tailEnd/>
          </a:ln>
          <a:effectLst/>
        </p:spPr>
      </p:pic>
      <p:pic>
        <p:nvPicPr>
          <p:cNvPr id="9" name="Picture 2"/>
          <p:cNvPicPr>
            <a:picLocks noChangeAspect="1" noChangeArrowheads="1"/>
          </p:cNvPicPr>
          <p:nvPr/>
        </p:nvPicPr>
        <p:blipFill>
          <a:blip r:embed="rId13" cstate="print"/>
          <a:srcRect/>
          <a:stretch>
            <a:fillRect/>
          </a:stretch>
        </p:blipFill>
        <p:spPr bwMode="auto">
          <a:xfrm>
            <a:off x="5143500" y="1866900"/>
            <a:ext cx="1562100" cy="1562100"/>
          </a:xfrm>
          <a:prstGeom prst="rect">
            <a:avLst/>
          </a:prstGeom>
          <a:noFill/>
          <a:ln w="9525">
            <a:noFill/>
            <a:miter lim="800000"/>
            <a:headEnd/>
            <a:tailEnd/>
          </a:ln>
          <a:effectLst/>
        </p:spPr>
      </p:pic>
      <p:pic>
        <p:nvPicPr>
          <p:cNvPr id="10" name="Picture 9"/>
          <p:cNvPicPr>
            <a:picLocks noChangeAspect="1"/>
          </p:cNvPicPr>
          <p:nvPr/>
        </p:nvPicPr>
        <p:blipFill>
          <a:blip r:embed="rId14" cstate="print"/>
          <a:srcRect/>
          <a:stretch>
            <a:fillRect/>
          </a:stretch>
        </p:blipFill>
        <p:spPr bwMode="auto">
          <a:xfrm>
            <a:off x="7469188" y="3451225"/>
            <a:ext cx="731837" cy="674688"/>
          </a:xfrm>
          <a:prstGeom prst="rect">
            <a:avLst/>
          </a:prstGeom>
          <a:noFill/>
          <a:ln w="9525">
            <a:noFill/>
            <a:miter lim="800000"/>
            <a:headEnd/>
            <a:tailEnd/>
          </a:ln>
        </p:spPr>
      </p:pic>
      <p:pic>
        <p:nvPicPr>
          <p:cNvPr id="11" name="Picture 10"/>
          <p:cNvPicPr>
            <a:picLocks noChangeAspect="1"/>
          </p:cNvPicPr>
          <p:nvPr/>
        </p:nvPicPr>
        <p:blipFill>
          <a:blip r:embed="rId15" cstate="print"/>
          <a:srcRect/>
          <a:stretch>
            <a:fillRect/>
          </a:stretch>
        </p:blipFill>
        <p:spPr bwMode="auto">
          <a:xfrm>
            <a:off x="6738938" y="3451225"/>
            <a:ext cx="730250" cy="674688"/>
          </a:xfrm>
          <a:prstGeom prst="rect">
            <a:avLst/>
          </a:prstGeom>
          <a:noFill/>
          <a:ln w="9525">
            <a:noFill/>
            <a:miter lim="800000"/>
            <a:headEnd/>
            <a:tailEnd/>
          </a:ln>
        </p:spPr>
      </p:pic>
      <p:pic>
        <p:nvPicPr>
          <p:cNvPr id="12" name="Picture 11"/>
          <p:cNvPicPr>
            <a:picLocks noChangeAspect="1"/>
          </p:cNvPicPr>
          <p:nvPr/>
        </p:nvPicPr>
        <p:blipFill>
          <a:blip r:embed="rId16" cstate="print"/>
          <a:srcRect/>
          <a:stretch>
            <a:fillRect/>
          </a:stretch>
        </p:blipFill>
        <p:spPr bwMode="auto">
          <a:xfrm>
            <a:off x="6007100" y="3451225"/>
            <a:ext cx="731838" cy="674688"/>
          </a:xfrm>
          <a:prstGeom prst="rect">
            <a:avLst/>
          </a:prstGeom>
          <a:noFill/>
          <a:ln w="9525">
            <a:noFill/>
            <a:miter lim="800000"/>
            <a:headEnd/>
            <a:tailEnd/>
          </a:ln>
        </p:spPr>
      </p:pic>
      <p:pic>
        <p:nvPicPr>
          <p:cNvPr id="13" name="Picture 12"/>
          <p:cNvPicPr>
            <a:picLocks noChangeAspect="1"/>
          </p:cNvPicPr>
          <p:nvPr/>
        </p:nvPicPr>
        <p:blipFill>
          <a:blip r:embed="rId17" cstate="print"/>
          <a:srcRect/>
          <a:stretch>
            <a:fillRect/>
          </a:stretch>
        </p:blipFill>
        <p:spPr bwMode="auto">
          <a:xfrm>
            <a:off x="5275263" y="4125913"/>
            <a:ext cx="731837" cy="674687"/>
          </a:xfrm>
          <a:prstGeom prst="rect">
            <a:avLst/>
          </a:prstGeom>
          <a:noFill/>
          <a:ln w="9525">
            <a:noFill/>
            <a:miter lim="800000"/>
            <a:headEnd/>
            <a:tailEnd/>
          </a:ln>
        </p:spPr>
      </p:pic>
      <p:pic>
        <p:nvPicPr>
          <p:cNvPr id="14" name="Picture 13"/>
          <p:cNvPicPr>
            <a:picLocks noChangeAspect="1"/>
          </p:cNvPicPr>
          <p:nvPr/>
        </p:nvPicPr>
        <p:blipFill>
          <a:blip r:embed="rId18" cstate="print"/>
          <a:srcRect/>
          <a:stretch>
            <a:fillRect/>
          </a:stretch>
        </p:blipFill>
        <p:spPr bwMode="auto">
          <a:xfrm>
            <a:off x="5989638" y="4125913"/>
            <a:ext cx="730250" cy="674687"/>
          </a:xfrm>
          <a:prstGeom prst="rect">
            <a:avLst/>
          </a:prstGeom>
          <a:noFill/>
          <a:ln w="9525">
            <a:noFill/>
            <a:miter lim="800000"/>
            <a:headEnd/>
            <a:tailEnd/>
          </a:ln>
        </p:spPr>
      </p:pic>
      <p:pic>
        <p:nvPicPr>
          <p:cNvPr id="15" name="Picture 14"/>
          <p:cNvPicPr>
            <a:picLocks noChangeAspect="1"/>
          </p:cNvPicPr>
          <p:nvPr/>
        </p:nvPicPr>
        <p:blipFill>
          <a:blip r:embed="rId19" cstate="print"/>
          <a:srcRect/>
          <a:stretch>
            <a:fillRect/>
          </a:stretch>
        </p:blipFill>
        <p:spPr bwMode="auto">
          <a:xfrm>
            <a:off x="6719888" y="4125913"/>
            <a:ext cx="731837" cy="674687"/>
          </a:xfrm>
          <a:prstGeom prst="rect">
            <a:avLst/>
          </a:prstGeom>
          <a:noFill/>
          <a:ln w="9525">
            <a:noFill/>
            <a:miter lim="800000"/>
            <a:headEnd/>
            <a:tailEnd/>
          </a:ln>
        </p:spPr>
      </p:pic>
      <p:pic>
        <p:nvPicPr>
          <p:cNvPr id="16" name="Picture 15"/>
          <p:cNvPicPr>
            <a:picLocks noChangeAspect="1"/>
          </p:cNvPicPr>
          <p:nvPr/>
        </p:nvPicPr>
        <p:blipFill>
          <a:blip r:embed="rId20" cstate="print"/>
          <a:srcRect/>
          <a:stretch>
            <a:fillRect/>
          </a:stretch>
        </p:blipFill>
        <p:spPr bwMode="auto">
          <a:xfrm>
            <a:off x="7451725" y="4121150"/>
            <a:ext cx="731838" cy="674688"/>
          </a:xfrm>
          <a:prstGeom prst="rect">
            <a:avLst/>
          </a:prstGeom>
          <a:noFill/>
          <a:ln w="9525">
            <a:noFill/>
            <a:miter lim="800000"/>
            <a:headEnd/>
            <a:tailEnd/>
          </a:ln>
        </p:spPr>
      </p:pic>
      <p:pic>
        <p:nvPicPr>
          <p:cNvPr id="17" name="Picture 16"/>
          <p:cNvPicPr>
            <a:picLocks noChangeAspect="1"/>
          </p:cNvPicPr>
          <p:nvPr/>
        </p:nvPicPr>
        <p:blipFill>
          <a:blip r:embed="rId21" cstate="print"/>
          <a:srcRect/>
          <a:stretch>
            <a:fillRect/>
          </a:stretch>
        </p:blipFill>
        <p:spPr bwMode="auto">
          <a:xfrm>
            <a:off x="8183563" y="4125913"/>
            <a:ext cx="731837" cy="674687"/>
          </a:xfrm>
          <a:prstGeom prst="rect">
            <a:avLst/>
          </a:prstGeom>
          <a:noFill/>
          <a:ln w="9525">
            <a:noFill/>
            <a:miter lim="800000"/>
            <a:headEnd/>
            <a:tailEnd/>
          </a:ln>
        </p:spPr>
      </p:pic>
      <p:pic>
        <p:nvPicPr>
          <p:cNvPr id="18" name="Picture 2"/>
          <p:cNvPicPr>
            <a:picLocks noChangeAspect="1" noChangeArrowheads="1"/>
          </p:cNvPicPr>
          <p:nvPr/>
        </p:nvPicPr>
        <p:blipFill>
          <a:blip r:embed="rId22" cstate="print">
            <a:clrChange>
              <a:clrFrom>
                <a:srgbClr val="FFFFFF"/>
              </a:clrFrom>
              <a:clrTo>
                <a:srgbClr val="FFFFFF">
                  <a:alpha val="0"/>
                </a:srgbClr>
              </a:clrTo>
            </a:clrChange>
          </a:blip>
          <a:srcRect t="34972"/>
          <a:stretch>
            <a:fillRect/>
          </a:stretch>
        </p:blipFill>
        <p:spPr bwMode="auto">
          <a:xfrm>
            <a:off x="5837238" y="5029200"/>
            <a:ext cx="2316162" cy="1425575"/>
          </a:xfrm>
          <a:prstGeom prst="rect">
            <a:avLst/>
          </a:prstGeom>
          <a:noFill/>
          <a:ln w="9525">
            <a:noFill/>
            <a:miter lim="800000"/>
            <a:headEnd/>
            <a:tailEnd/>
          </a:ln>
        </p:spPr>
      </p:pic>
      <p:pic>
        <p:nvPicPr>
          <p:cNvPr id="132115" name="Picture 18"/>
          <p:cNvPicPr>
            <a:picLocks noChangeAspect="1"/>
          </p:cNvPicPr>
          <p:nvPr/>
        </p:nvPicPr>
        <p:blipFill>
          <a:blip r:embed="rId23" cstate="print"/>
          <a:srcRect/>
          <a:stretch>
            <a:fillRect/>
          </a:stretch>
        </p:blipFill>
        <p:spPr bwMode="auto">
          <a:xfrm>
            <a:off x="5365750" y="1419225"/>
            <a:ext cx="504825" cy="333375"/>
          </a:xfrm>
          <a:prstGeom prst="rect">
            <a:avLst/>
          </a:prstGeom>
          <a:noFill/>
          <a:ln w="9525">
            <a:noFill/>
            <a:miter lim="800000"/>
            <a:headEnd/>
            <a:tailEnd/>
          </a:ln>
        </p:spPr>
      </p:pic>
      <p:sp>
        <p:nvSpPr>
          <p:cNvPr id="20" name="Rectangle 19"/>
          <p:cNvSpPr>
            <a:spLocks noChangeArrowheads="1"/>
          </p:cNvSpPr>
          <p:nvPr/>
        </p:nvSpPr>
        <p:spPr bwMode="auto">
          <a:xfrm>
            <a:off x="2635250" y="3195638"/>
            <a:ext cx="565150" cy="461962"/>
          </a:xfrm>
          <a:prstGeom prst="rect">
            <a:avLst/>
          </a:prstGeom>
          <a:noFill/>
          <a:ln w="9525">
            <a:noFill/>
            <a:miter lim="800000"/>
            <a:headEnd/>
            <a:tailEnd/>
          </a:ln>
        </p:spPr>
        <p:txBody>
          <a:bodyPr wrap="none">
            <a:spAutoFit/>
          </a:bodyPr>
          <a:lstStyle/>
          <a:p>
            <a:r>
              <a:rPr lang="en-US" altLang="zh-TW" sz="2400" b="1">
                <a:solidFill>
                  <a:srgbClr val="C00000"/>
                </a:solidFill>
                <a:latin typeface="Calibri" pitchFamily="34" charset="0"/>
              </a:rPr>
              <a:t>AD</a:t>
            </a:r>
          </a:p>
        </p:txBody>
      </p:sp>
      <p:sp>
        <p:nvSpPr>
          <p:cNvPr id="21" name="Rectangle 20"/>
          <p:cNvSpPr>
            <a:spLocks noChangeArrowheads="1"/>
          </p:cNvSpPr>
          <p:nvPr/>
        </p:nvSpPr>
        <p:spPr bwMode="auto">
          <a:xfrm>
            <a:off x="4079875" y="3198813"/>
            <a:ext cx="792163" cy="460375"/>
          </a:xfrm>
          <a:prstGeom prst="rect">
            <a:avLst/>
          </a:prstGeom>
          <a:noFill/>
          <a:ln w="9525">
            <a:noFill/>
            <a:miter lim="800000"/>
            <a:headEnd/>
            <a:tailEnd/>
          </a:ln>
        </p:spPr>
        <p:txBody>
          <a:bodyPr wrap="none">
            <a:spAutoFit/>
          </a:bodyPr>
          <a:lstStyle/>
          <a:p>
            <a:r>
              <a:rPr lang="en-US" altLang="zh-TW" sz="2400" b="1">
                <a:solidFill>
                  <a:srgbClr val="C00000"/>
                </a:solidFill>
                <a:latin typeface="Calibri" pitchFamily="34" charset="0"/>
              </a:rPr>
              <a:t>AIDS</a:t>
            </a:r>
          </a:p>
        </p:txBody>
      </p:sp>
      <p:sp>
        <p:nvSpPr>
          <p:cNvPr id="22" name="Rectangle 21"/>
          <p:cNvSpPr>
            <a:spLocks noChangeArrowheads="1"/>
          </p:cNvSpPr>
          <p:nvPr/>
        </p:nvSpPr>
        <p:spPr bwMode="auto">
          <a:xfrm>
            <a:off x="5619750" y="3190875"/>
            <a:ext cx="792163" cy="461963"/>
          </a:xfrm>
          <a:prstGeom prst="rect">
            <a:avLst/>
          </a:prstGeom>
          <a:noFill/>
          <a:ln w="9525">
            <a:noFill/>
            <a:miter lim="800000"/>
            <a:headEnd/>
            <a:tailEnd/>
          </a:ln>
        </p:spPr>
        <p:txBody>
          <a:bodyPr wrap="none">
            <a:spAutoFit/>
          </a:bodyPr>
          <a:lstStyle/>
          <a:p>
            <a:r>
              <a:rPr lang="en-US" altLang="zh-TW" sz="2400" b="1">
                <a:solidFill>
                  <a:srgbClr val="C00000"/>
                </a:solidFill>
                <a:latin typeface="Calibri" pitchFamily="34" charset="0"/>
              </a:rPr>
              <a:t>AIDS</a:t>
            </a:r>
          </a:p>
        </p:txBody>
      </p:sp>
      <p:sp>
        <p:nvSpPr>
          <p:cNvPr id="132119" name="Rectangle 23"/>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Data Preparation</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47" presetClass="entr" presetSubtype="0"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anim calcmode="lin" valueType="num">
                                      <p:cBhvr>
                                        <p:cTn id="63" dur="1000" fill="hold"/>
                                        <p:tgtEl>
                                          <p:spTgt spid="10"/>
                                        </p:tgtEl>
                                        <p:attrNameLst>
                                          <p:attrName>ppt_x</p:attrName>
                                        </p:attrNameLst>
                                      </p:cBhvr>
                                      <p:tavLst>
                                        <p:tav tm="0">
                                          <p:val>
                                            <p:strVal val="#ppt_x"/>
                                          </p:val>
                                        </p:tav>
                                        <p:tav tm="100000">
                                          <p:val>
                                            <p:strVal val="#ppt_x"/>
                                          </p:val>
                                        </p:tav>
                                      </p:tavLst>
                                    </p:anim>
                                    <p:anim calcmode="lin" valueType="num">
                                      <p:cBhvr>
                                        <p:cTn id="64" dur="1000" fill="hold"/>
                                        <p:tgtEl>
                                          <p:spTgt spid="10"/>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1000"/>
                                        <p:tgtEl>
                                          <p:spTgt spid="15"/>
                                        </p:tgtEl>
                                      </p:cBhvr>
                                    </p:animEffect>
                                    <p:anim calcmode="lin" valueType="num">
                                      <p:cBhvr>
                                        <p:cTn id="88" dur="1000" fill="hold"/>
                                        <p:tgtEl>
                                          <p:spTgt spid="15"/>
                                        </p:tgtEl>
                                        <p:attrNameLst>
                                          <p:attrName>ppt_x</p:attrName>
                                        </p:attrNameLst>
                                      </p:cBhvr>
                                      <p:tavLst>
                                        <p:tav tm="0">
                                          <p:val>
                                            <p:strVal val="#ppt_x"/>
                                          </p:val>
                                        </p:tav>
                                        <p:tav tm="100000">
                                          <p:val>
                                            <p:strVal val="#ppt_x"/>
                                          </p:val>
                                        </p:tav>
                                      </p:tavLst>
                                    </p:anim>
                                    <p:anim calcmode="lin" valueType="num">
                                      <p:cBhvr>
                                        <p:cTn id="89" dur="1000" fill="hold"/>
                                        <p:tgtEl>
                                          <p:spTgt spid="15"/>
                                        </p:tgtEl>
                                        <p:attrNameLst>
                                          <p:attrName>ppt_y</p:attrName>
                                        </p:attrNameLst>
                                      </p:cBhvr>
                                      <p:tavLst>
                                        <p:tav tm="0">
                                          <p:val>
                                            <p:strVal val="#ppt_y-.1"/>
                                          </p:val>
                                        </p:tav>
                                        <p:tav tm="100000">
                                          <p:val>
                                            <p:strVal val="#ppt_y"/>
                                          </p:val>
                                        </p:tav>
                                      </p:tavLst>
                                    </p:anim>
                                  </p:childTnLst>
                                </p:cTn>
                              </p:par>
                              <p:par>
                                <p:cTn id="90" presetID="47" presetClass="entr" presetSubtype="0" fill="hold"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1000"/>
                                        <p:tgtEl>
                                          <p:spTgt spid="16"/>
                                        </p:tgtEl>
                                      </p:cBhvr>
                                    </p:animEffect>
                                    <p:anim calcmode="lin" valueType="num">
                                      <p:cBhvr>
                                        <p:cTn id="93" dur="1000" fill="hold"/>
                                        <p:tgtEl>
                                          <p:spTgt spid="16"/>
                                        </p:tgtEl>
                                        <p:attrNameLst>
                                          <p:attrName>ppt_x</p:attrName>
                                        </p:attrNameLst>
                                      </p:cBhvr>
                                      <p:tavLst>
                                        <p:tav tm="0">
                                          <p:val>
                                            <p:strVal val="#ppt_x"/>
                                          </p:val>
                                        </p:tav>
                                        <p:tav tm="100000">
                                          <p:val>
                                            <p:strVal val="#ppt_x"/>
                                          </p:val>
                                        </p:tav>
                                      </p:tavLst>
                                    </p:anim>
                                    <p:anim calcmode="lin" valueType="num">
                                      <p:cBhvr>
                                        <p:cTn id="94" dur="1000" fill="hold"/>
                                        <p:tgtEl>
                                          <p:spTgt spid="16"/>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nodeType="clickEffect">
                                  <p:stCondLst>
                                    <p:cond delay="0"/>
                                  </p:stCondLst>
                                  <p:childTnLst>
                                    <p:set>
                                      <p:cBhvr>
                                        <p:cTn id="103" dur="1" fill="hold">
                                          <p:stCondLst>
                                            <p:cond delay="0"/>
                                          </p:stCondLst>
                                        </p:cTn>
                                        <p:tgtEl>
                                          <p:spTgt spid="3">
                                            <p:txEl>
                                              <p:pRg st="10" end="10"/>
                                            </p:txEl>
                                          </p:spTgt>
                                        </p:tgtEl>
                                        <p:attrNameLst>
                                          <p:attrName>style.visibility</p:attrName>
                                        </p:attrNameLst>
                                      </p:cBhvr>
                                      <p:to>
                                        <p:strVal val="visible"/>
                                      </p:to>
                                    </p:set>
                                    <p:animEffect transition="in" filter="fade">
                                      <p:cBhvr>
                                        <p:cTn id="104" dur="1000"/>
                                        <p:tgtEl>
                                          <p:spTgt spid="3">
                                            <p:txEl>
                                              <p:pRg st="10" end="10"/>
                                            </p:txEl>
                                          </p:spTgt>
                                        </p:tgtEl>
                                      </p:cBhvr>
                                    </p:animEffect>
                                    <p:anim calcmode="lin" valueType="num">
                                      <p:cBhvr>
                                        <p:cTn id="10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0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107" presetID="47" presetClass="entr" presetSubtype="0" fill="hold" nodeType="withEffect">
                                  <p:stCondLst>
                                    <p:cond delay="0"/>
                                  </p:stCondLst>
                                  <p:childTnLst>
                                    <p:set>
                                      <p:cBhvr>
                                        <p:cTn id="108" dur="1" fill="hold">
                                          <p:stCondLst>
                                            <p:cond delay="0"/>
                                          </p:stCondLst>
                                        </p:cTn>
                                        <p:tgtEl>
                                          <p:spTgt spid="3">
                                            <p:txEl>
                                              <p:pRg st="11" end="11"/>
                                            </p:txEl>
                                          </p:spTgt>
                                        </p:tgtEl>
                                        <p:attrNameLst>
                                          <p:attrName>style.visibility</p:attrName>
                                        </p:attrNameLst>
                                      </p:cBhvr>
                                      <p:to>
                                        <p:strVal val="visible"/>
                                      </p:to>
                                    </p:set>
                                    <p:animEffect transition="in" filter="fade">
                                      <p:cBhvr>
                                        <p:cTn id="109" dur="1000"/>
                                        <p:tgtEl>
                                          <p:spTgt spid="3">
                                            <p:txEl>
                                              <p:pRg st="11" end="11"/>
                                            </p:txEl>
                                          </p:spTgt>
                                        </p:tgtEl>
                                      </p:cBhvr>
                                    </p:animEffect>
                                    <p:anim calcmode="lin" valueType="num">
                                      <p:cBhvr>
                                        <p:cTn id="11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11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112" presetID="47" presetClass="entr" presetSubtype="0" fill="hold" nodeType="withEffect">
                                  <p:stCondLst>
                                    <p:cond delay="0"/>
                                  </p:stCondLst>
                                  <p:childTnLst>
                                    <p:set>
                                      <p:cBhvr>
                                        <p:cTn id="113" dur="1" fill="hold">
                                          <p:stCondLst>
                                            <p:cond delay="0"/>
                                          </p:stCondLst>
                                        </p:cTn>
                                        <p:tgtEl>
                                          <p:spTgt spid="3">
                                            <p:txEl>
                                              <p:pRg st="12" end="12"/>
                                            </p:txEl>
                                          </p:spTgt>
                                        </p:tgtEl>
                                        <p:attrNameLst>
                                          <p:attrName>style.visibility</p:attrName>
                                        </p:attrNameLst>
                                      </p:cBhvr>
                                      <p:to>
                                        <p:strVal val="visible"/>
                                      </p:to>
                                    </p:set>
                                    <p:animEffect transition="in" filter="fade">
                                      <p:cBhvr>
                                        <p:cTn id="114" dur="1000"/>
                                        <p:tgtEl>
                                          <p:spTgt spid="3">
                                            <p:txEl>
                                              <p:pRg st="12" end="12"/>
                                            </p:txEl>
                                          </p:spTgt>
                                        </p:tgtEl>
                                      </p:cBhvr>
                                    </p:animEffect>
                                    <p:anim calcmode="lin" valueType="num">
                                      <p:cBhvr>
                                        <p:cTn id="11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16"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117" presetID="47" presetClass="entr" presetSubtype="0" fill="hold" nodeType="withEffect">
                                  <p:stCondLst>
                                    <p:cond delay="0"/>
                                  </p:stCondLst>
                                  <p:childTnLst>
                                    <p:set>
                                      <p:cBhvr>
                                        <p:cTn id="118" dur="1" fill="hold">
                                          <p:stCondLst>
                                            <p:cond delay="0"/>
                                          </p:stCondLst>
                                        </p:cTn>
                                        <p:tgtEl>
                                          <p:spTgt spid="3">
                                            <p:txEl>
                                              <p:pRg st="14" end="14"/>
                                            </p:txEl>
                                          </p:spTgt>
                                        </p:tgtEl>
                                        <p:attrNameLst>
                                          <p:attrName>style.visibility</p:attrName>
                                        </p:attrNameLst>
                                      </p:cBhvr>
                                      <p:to>
                                        <p:strVal val="visible"/>
                                      </p:to>
                                    </p:set>
                                    <p:animEffect transition="in" filter="fade">
                                      <p:cBhvr>
                                        <p:cTn id="119" dur="1000"/>
                                        <p:tgtEl>
                                          <p:spTgt spid="3">
                                            <p:txEl>
                                              <p:pRg st="14" end="14"/>
                                            </p:txEl>
                                          </p:spTgt>
                                        </p:tgtEl>
                                      </p:cBhvr>
                                    </p:animEffect>
                                    <p:anim calcmode="lin" valueType="num">
                                      <p:cBhvr>
                                        <p:cTn id="12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21"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par>
                          <p:cTn id="122" fill="hold">
                            <p:stCondLst>
                              <p:cond delay="1000"/>
                            </p:stCondLst>
                            <p:childTnLst>
                              <p:par>
                                <p:cTn id="123" presetID="47" presetClass="entr" presetSubtype="0" fill="hold" nodeType="after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1000"/>
                                        <p:tgtEl>
                                          <p:spTgt spid="18"/>
                                        </p:tgtEl>
                                      </p:cBhvr>
                                    </p:animEffect>
                                    <p:anim calcmode="lin" valueType="num">
                                      <p:cBhvr>
                                        <p:cTn id="126" dur="1000" fill="hold"/>
                                        <p:tgtEl>
                                          <p:spTgt spid="18"/>
                                        </p:tgtEl>
                                        <p:attrNameLst>
                                          <p:attrName>ppt_x</p:attrName>
                                        </p:attrNameLst>
                                      </p:cBhvr>
                                      <p:tavLst>
                                        <p:tav tm="0">
                                          <p:val>
                                            <p:strVal val="#ppt_x"/>
                                          </p:val>
                                        </p:tav>
                                        <p:tav tm="100000">
                                          <p:val>
                                            <p:strVal val="#ppt_x"/>
                                          </p:val>
                                        </p:tav>
                                      </p:tavLst>
                                    </p:anim>
                                    <p:anim calcmode="lin" valueType="num">
                                      <p:cBhvr>
                                        <p:cTn id="1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12"/>
          </p:nvPr>
        </p:nvSpPr>
        <p:spPr>
          <a:ln/>
        </p:spPr>
        <p:txBody>
          <a:bodyPr/>
          <a:lstStyle/>
          <a:p>
            <a:pPr>
              <a:defRPr/>
            </a:pPr>
            <a:fld id="{9E1C80BC-9BC2-426E-A28D-C0448E691BE5}" type="slidenum">
              <a:rPr lang="en-US" altLang="zh-TW"/>
              <a:pPr>
                <a:defRPr/>
              </a:pPr>
              <a:t>38</a:t>
            </a:fld>
            <a:endParaRPr lang="en-US" altLang="zh-TW"/>
          </a:p>
        </p:txBody>
      </p:sp>
      <p:sp>
        <p:nvSpPr>
          <p:cNvPr id="140291" name="Text Placeholder 2"/>
          <p:cNvSpPr>
            <a:spLocks noGrp="1"/>
          </p:cNvSpPr>
          <p:nvPr>
            <p:ph type="body" sz="quarter" idx="4294967295"/>
          </p:nvPr>
        </p:nvSpPr>
        <p:spPr>
          <a:xfrm>
            <a:off x="381000" y="1411288"/>
            <a:ext cx="8382000" cy="2211387"/>
          </a:xfrm>
        </p:spPr>
        <p:txBody>
          <a:bodyPr lIns="0" tIns="0" rIns="0" bIns="0">
            <a:spAutoFit/>
          </a:bodyPr>
          <a:lstStyle/>
          <a:p>
            <a:pPr marL="396875" indent="-396875" defTabSz="912813"/>
            <a:endParaRPr lang="zh-TW" altLang="en-US" sz="2900" smtClean="0"/>
          </a:p>
        </p:txBody>
      </p:sp>
      <p:graphicFrame>
        <p:nvGraphicFramePr>
          <p:cNvPr id="140359" name="Group 71"/>
          <p:cNvGraphicFramePr>
            <a:graphicFrameLocks noGrp="1"/>
          </p:cNvGraphicFramePr>
          <p:nvPr/>
        </p:nvGraphicFramePr>
        <p:xfrm>
          <a:off x="2057400" y="1447800"/>
          <a:ext cx="6324600" cy="5008208"/>
        </p:xfrm>
        <a:graphic>
          <a:graphicData uri="http://schemas.openxmlformats.org/drawingml/2006/table">
            <a:tbl>
              <a:tblPr/>
              <a:tblGrid>
                <a:gridCol w="2590800"/>
                <a:gridCol w="1524000"/>
                <a:gridCol w="2209800"/>
              </a:tblGrid>
              <a:tr h="363538">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1" i="0" u="none" strike="noStrike" cap="none" normalizeH="0" baseline="0" smtClean="0">
                          <a:ln>
                            <a:noFill/>
                          </a:ln>
                          <a:solidFill>
                            <a:srgbClr val="FFFFFF"/>
                          </a:solidFill>
                          <a:effectLst/>
                          <a:latin typeface="Arial" pitchFamily="34" charset="0"/>
                          <a:ea typeface="新細明體" pitchFamily="18" charset="-120"/>
                        </a:rPr>
                        <a:t>Initial Ligand</a:t>
                      </a:r>
                    </a:p>
                  </a:txBody>
                  <a:tcPr marL="7574" marR="7574" marT="7574" marB="0" anchor="ctr" horzOverflow="overflow">
                    <a:lnL>
                      <a:noFill/>
                    </a:lnL>
                    <a:lnR>
                      <a:noFill/>
                    </a:lnR>
                    <a:lnT w="254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1" i="0" u="none" strike="noStrike" cap="none" normalizeH="0" baseline="0" smtClean="0">
                          <a:ln>
                            <a:noFill/>
                          </a:ln>
                          <a:solidFill>
                            <a:srgbClr val="FFFFFF"/>
                          </a:solidFill>
                          <a:effectLst/>
                          <a:latin typeface="Arial" pitchFamily="34" charset="0"/>
                          <a:ea typeface="新細明體" pitchFamily="18" charset="-120"/>
                        </a:rPr>
                        <a:t>Free Energy</a:t>
                      </a:r>
                    </a:p>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1" i="0" u="none" strike="noStrike" cap="none" normalizeH="0" baseline="0" smtClean="0">
                          <a:ln>
                            <a:noFill/>
                          </a:ln>
                          <a:solidFill>
                            <a:srgbClr val="FFFFFF"/>
                          </a:solidFill>
                          <a:effectLst/>
                          <a:latin typeface="Arial" pitchFamily="34" charset="0"/>
                          <a:ea typeface="新細明體" pitchFamily="18" charset="-120"/>
                        </a:rPr>
                        <a:t>(kcal/mol)</a:t>
                      </a:r>
                    </a:p>
                  </a:txBody>
                  <a:tcPr marL="7574" marR="7574" marT="7574" marB="0" anchor="ctr" horzOverflow="overflow">
                    <a:lnL>
                      <a:noFill/>
                    </a:lnL>
                    <a:lnR>
                      <a:noFill/>
                    </a:lnR>
                    <a:lnT w="254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1" i="0" u="none" strike="noStrike" cap="none" normalizeH="0" baseline="0" smtClean="0">
                          <a:ln>
                            <a:noFill/>
                          </a:ln>
                          <a:solidFill>
                            <a:srgbClr val="FFFFFF"/>
                          </a:solidFill>
                          <a:effectLst/>
                          <a:latin typeface="Arial" pitchFamily="34" charset="0"/>
                          <a:ea typeface="新細明體" pitchFamily="18" charset="-120"/>
                        </a:rPr>
                        <a:t>Molecular Weight</a:t>
                      </a:r>
                    </a:p>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1" i="0" u="none" strike="noStrike" cap="none" normalizeH="0" baseline="0" smtClean="0">
                          <a:ln>
                            <a:noFill/>
                          </a:ln>
                          <a:solidFill>
                            <a:srgbClr val="FFFFFF"/>
                          </a:solidFill>
                          <a:effectLst/>
                          <a:latin typeface="Arial" pitchFamily="34" charset="0"/>
                          <a:ea typeface="新細明體" pitchFamily="18" charset="-120"/>
                        </a:rPr>
                        <a:t>(Da)</a:t>
                      </a:r>
                    </a:p>
                  </a:txBody>
                  <a:tcPr marL="7574" marR="7574" marT="7574" marB="0" anchor="ctr" horzOverflow="overflow">
                    <a:lnL>
                      <a:noFill/>
                    </a:lnL>
                    <a:lnR>
                      <a:noFill/>
                    </a:lnR>
                    <a:lnT w="254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00"/>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TRS</a:t>
                      </a:r>
                    </a:p>
                  </a:txBody>
                  <a:tcPr marL="7574" marR="7574" marT="7574" marB="0" anchor="ctr" horzOverflow="overflow">
                    <a:lnL>
                      <a:noFill/>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-3.8</a:t>
                      </a:r>
                    </a:p>
                  </a:txBody>
                  <a:tcPr marL="7574" marR="7574" marT="7574" marB="0" anchor="ctr" horzOverflow="overflow">
                    <a:lnL>
                      <a:noFill/>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122</a:t>
                      </a:r>
                    </a:p>
                  </a:txBody>
                  <a:tcPr marL="7574" marR="7574" marT="7574" marB="0" anchor="ctr" horzOverflow="overflow">
                    <a:lnL>
                      <a:noFill/>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ZINC01019824</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-6.9</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194</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ZINC08442219</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-6.5</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224</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ZINC09365179</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-8.3</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278</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ZINC18153302</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-4.2</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142</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ZINC20030231</a:t>
                      </a:r>
                    </a:p>
                  </a:txBody>
                  <a:tcPr marL="7574" marR="7574" marT="7574"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-5.6</a:t>
                      </a:r>
                    </a:p>
                  </a:txBody>
                  <a:tcPr marL="7574" marR="7574" marT="7574"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209</a:t>
                      </a:r>
                    </a:p>
                  </a:txBody>
                  <a:tcPr marL="7574" marR="7574" marT="7574"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T27</a:t>
                      </a:r>
                    </a:p>
                  </a:txBody>
                  <a:tcPr marL="7574" marR="7574" marT="7574" marB="0" anchor="ctr" horzOverflow="overflow">
                    <a:lnL>
                      <a:noFill/>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-13.9</a:t>
                      </a:r>
                    </a:p>
                  </a:txBody>
                  <a:tcPr marL="7574" marR="7574" marT="7574" marB="0" anchor="ctr" horzOverflow="overflow">
                    <a:lnL>
                      <a:noFill/>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373</a:t>
                      </a:r>
                    </a:p>
                  </a:txBody>
                  <a:tcPr marL="7574" marR="7574" marT="7574" marB="0" anchor="ctr" horzOverflow="overflow">
                    <a:lnL>
                      <a:noFill/>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ZINC01019824</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-9.6</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194</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ZINC08442219</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-9.1</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224</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ZINC09365179</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-11.0</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278</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ZINC18153302</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-5.8</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142</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ZINC20030231</a:t>
                      </a:r>
                    </a:p>
                  </a:txBody>
                  <a:tcPr marL="7574" marR="7574" marT="7574"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-7.1</a:t>
                      </a:r>
                    </a:p>
                  </a:txBody>
                  <a:tcPr marL="7574" marR="7574" marT="7574"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209</a:t>
                      </a:r>
                    </a:p>
                  </a:txBody>
                  <a:tcPr marL="7574" marR="7574" marT="7574"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4DX</a:t>
                      </a:r>
                    </a:p>
                  </a:txBody>
                  <a:tcPr marL="7574" marR="7574" marT="7574" marB="0" anchor="ctr" horzOverflow="overflow">
                    <a:lnL>
                      <a:noFill/>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-4.0</a:t>
                      </a:r>
                    </a:p>
                  </a:txBody>
                  <a:tcPr marL="7574" marR="7574" marT="7574" marB="0" anchor="ctr" horzOverflow="overflow">
                    <a:lnL>
                      <a:noFill/>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114</a:t>
                      </a:r>
                    </a:p>
                  </a:txBody>
                  <a:tcPr marL="7574" marR="7574" marT="7574" marB="0" anchor="ctr" horzOverflow="overflow">
                    <a:lnL>
                      <a:noFill/>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ZINC01019824</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-5.9</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194</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ZINC08442219</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-5.6</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224</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ZINC09365179</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-6.4</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278</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ZINC18153302</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-4.1</a:t>
                      </a:r>
                    </a:p>
                  </a:txBody>
                  <a:tcPr marL="7574" marR="7574" marT="7574" marB="0" anchor="ctr" horzOverflow="overflow">
                    <a:lnL>
                      <a:noFill/>
                    </a:lnL>
                    <a:lnR>
                      <a:noFill/>
                    </a:lnR>
                    <a:lnT>
                      <a:noFill/>
                    </a:lnT>
                    <a:lnB>
                      <a:noFill/>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142</a:t>
                      </a:r>
                    </a:p>
                  </a:txBody>
                  <a:tcPr marL="7574" marR="7574" marT="7574" marB="0" anchor="ctr" horzOverflow="overflow">
                    <a:lnL>
                      <a:noFill/>
                    </a:lnL>
                    <a:lnR>
                      <a:noFill/>
                    </a:lnR>
                    <a:lnT>
                      <a:noFill/>
                    </a:lnT>
                    <a:lnB>
                      <a:noFill/>
                    </a:lnB>
                    <a:lnTlToBr>
                      <a:noFill/>
                    </a:lnTlToBr>
                    <a:lnBlToTr>
                      <a:noFill/>
                    </a:lnBlToTr>
                    <a:solidFill>
                      <a:srgbClr val="FFCC99"/>
                    </a:solidFill>
                  </a:tcPr>
                </a:tc>
              </a:tr>
              <a:tr h="252413">
                <a:tc>
                  <a:txBody>
                    <a:bodyPr/>
                    <a:lstStyle/>
                    <a:p>
                      <a:pPr marL="0" marR="0" lvl="0" indent="0" algn="ct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ZINC20030231</a:t>
                      </a:r>
                    </a:p>
                  </a:txBody>
                  <a:tcPr marL="7574" marR="7574" marT="7574" marB="0"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-4.9</a:t>
                      </a:r>
                    </a:p>
                  </a:txBody>
                  <a:tcPr marL="7574" marR="7574" marT="7574" marB="0"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2813" rtl="0" eaLnBrk="0" fontAlgn="b" latinLnBrk="0" hangingPunct="0">
                        <a:lnSpc>
                          <a:spcPct val="100000"/>
                        </a:lnSpc>
                        <a:spcBef>
                          <a:spcPct val="0"/>
                        </a:spcBef>
                        <a:spcAft>
                          <a:spcPct val="0"/>
                        </a:spcAft>
                        <a:buClr>
                          <a:srgbClr val="FF6600"/>
                        </a:buClr>
                        <a:buSzTx/>
                        <a:buFont typeface="Wingdings" pitchFamily="2" charset="2"/>
                        <a:buNone/>
                        <a:tabLst/>
                      </a:pPr>
                      <a:r>
                        <a:rPr kumimoji="1" lang="en-US" altLang="zh-TW" sz="1500" b="0" i="0" u="none" strike="noStrike" cap="none" normalizeH="0" baseline="0" smtClean="0">
                          <a:ln>
                            <a:noFill/>
                          </a:ln>
                          <a:solidFill>
                            <a:srgbClr val="000000"/>
                          </a:solidFill>
                          <a:effectLst/>
                          <a:latin typeface="Arial" pitchFamily="34" charset="0"/>
                          <a:ea typeface="新細明體" pitchFamily="18" charset="-120"/>
                        </a:rPr>
                        <a:t>209</a:t>
                      </a:r>
                    </a:p>
                  </a:txBody>
                  <a:tcPr marL="7574" marR="7574" marT="7574" marB="0"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rgbClr val="FFCC99"/>
                    </a:solidFill>
                  </a:tcPr>
                </a:tc>
              </a:tr>
            </a:tbl>
          </a:graphicData>
        </a:graphic>
      </p:graphicFrame>
      <p:pic>
        <p:nvPicPr>
          <p:cNvPr id="140355" name="Picture 3"/>
          <p:cNvPicPr>
            <a:picLocks noChangeAspect="1" noChangeArrowheads="1"/>
          </p:cNvPicPr>
          <p:nvPr/>
        </p:nvPicPr>
        <p:blipFill>
          <a:blip r:embed="rId3" cstate="print"/>
          <a:srcRect/>
          <a:stretch>
            <a:fillRect/>
          </a:stretch>
        </p:blipFill>
        <p:spPr bwMode="auto">
          <a:xfrm>
            <a:off x="309563" y="1797050"/>
            <a:ext cx="1562100" cy="1562100"/>
          </a:xfrm>
          <a:prstGeom prst="rect">
            <a:avLst/>
          </a:prstGeom>
          <a:noFill/>
          <a:ln w="9525">
            <a:noFill/>
            <a:miter lim="800000"/>
            <a:headEnd/>
            <a:tailEnd/>
          </a:ln>
          <a:effectLst/>
        </p:spPr>
      </p:pic>
      <p:pic>
        <p:nvPicPr>
          <p:cNvPr id="140356" name="Picture 3"/>
          <p:cNvPicPr>
            <a:picLocks noChangeAspect="1" noChangeArrowheads="1"/>
          </p:cNvPicPr>
          <p:nvPr/>
        </p:nvPicPr>
        <p:blipFill>
          <a:blip r:embed="rId4" cstate="print"/>
          <a:srcRect/>
          <a:stretch>
            <a:fillRect/>
          </a:stretch>
        </p:blipFill>
        <p:spPr bwMode="auto">
          <a:xfrm>
            <a:off x="304800" y="3359150"/>
            <a:ext cx="1562100" cy="1562100"/>
          </a:xfrm>
          <a:prstGeom prst="rect">
            <a:avLst/>
          </a:prstGeom>
          <a:noFill/>
          <a:ln w="9525">
            <a:noFill/>
            <a:miter lim="800000"/>
            <a:headEnd/>
            <a:tailEnd/>
          </a:ln>
          <a:effectLst/>
        </p:spPr>
      </p:pic>
      <p:pic>
        <p:nvPicPr>
          <p:cNvPr id="140357" name="Picture 2"/>
          <p:cNvPicPr>
            <a:picLocks noChangeAspect="1" noChangeArrowheads="1"/>
          </p:cNvPicPr>
          <p:nvPr/>
        </p:nvPicPr>
        <p:blipFill>
          <a:blip r:embed="rId5" cstate="print"/>
          <a:srcRect/>
          <a:stretch>
            <a:fillRect/>
          </a:stretch>
        </p:blipFill>
        <p:spPr bwMode="auto">
          <a:xfrm>
            <a:off x="309563" y="4914900"/>
            <a:ext cx="1562100" cy="1562100"/>
          </a:xfrm>
          <a:prstGeom prst="rect">
            <a:avLst/>
          </a:prstGeom>
          <a:noFill/>
          <a:ln w="9525">
            <a:noFill/>
            <a:miter lim="800000"/>
            <a:headEnd/>
            <a:tailEnd/>
          </a:ln>
          <a:effectLst/>
        </p:spPr>
      </p:pic>
      <p:sp>
        <p:nvSpPr>
          <p:cNvPr id="140360" name="Rectangle 72"/>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18 Test Cases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12"/>
          </p:nvPr>
        </p:nvSpPr>
        <p:spPr>
          <a:ln/>
        </p:spPr>
        <p:txBody>
          <a:bodyPr/>
          <a:lstStyle/>
          <a:p>
            <a:pPr>
              <a:defRPr/>
            </a:pPr>
            <a:fld id="{6C1FF279-E9F4-404E-983B-8022DC522B30}" type="slidenum">
              <a:rPr lang="en-US" altLang="zh-TW"/>
              <a:pPr>
                <a:defRPr/>
              </a:pPr>
              <a:t>39</a:t>
            </a:fld>
            <a:endParaRPr lang="en-US" altLang="zh-TW"/>
          </a:p>
        </p:txBody>
      </p:sp>
      <p:pic>
        <p:nvPicPr>
          <p:cNvPr id="142338" name="Picture 2"/>
          <p:cNvPicPr>
            <a:picLocks noChangeAspect="1" noChangeArrowheads="1"/>
          </p:cNvPicPr>
          <p:nvPr/>
        </p:nvPicPr>
        <p:blipFill>
          <a:blip r:embed="rId2" cstate="print">
            <a:clrChange>
              <a:clrFrom>
                <a:srgbClr val="FFFFFF"/>
              </a:clrFrom>
              <a:clrTo>
                <a:srgbClr val="FFFFFF">
                  <a:alpha val="0"/>
                </a:srgbClr>
              </a:clrTo>
            </a:clrChange>
          </a:blip>
          <a:srcRect l="50000" t="12949"/>
          <a:stretch>
            <a:fillRect/>
          </a:stretch>
        </p:blipFill>
        <p:spPr bwMode="auto">
          <a:xfrm>
            <a:off x="76200" y="3505200"/>
            <a:ext cx="4043363" cy="3051175"/>
          </a:xfrm>
          <a:prstGeom prst="rect">
            <a:avLst/>
          </a:prstGeom>
          <a:noFill/>
          <a:ln w="9525">
            <a:noFill/>
            <a:miter lim="800000"/>
            <a:headEnd/>
            <a:tailEnd/>
          </a:ln>
        </p:spPr>
      </p:pic>
      <p:pic>
        <p:nvPicPr>
          <p:cNvPr id="142340" name="Picture 2"/>
          <p:cNvPicPr>
            <a:picLocks noChangeAspect="1" noChangeArrowheads="1"/>
          </p:cNvPicPr>
          <p:nvPr/>
        </p:nvPicPr>
        <p:blipFill>
          <a:blip r:embed="rId3" cstate="print">
            <a:clrChange>
              <a:clrFrom>
                <a:srgbClr val="FFFFFF"/>
              </a:clrFrom>
              <a:clrTo>
                <a:srgbClr val="FFFFFF">
                  <a:alpha val="0"/>
                </a:srgbClr>
              </a:clrTo>
            </a:clrChange>
          </a:blip>
          <a:srcRect t="34972"/>
          <a:stretch>
            <a:fillRect/>
          </a:stretch>
        </p:blipFill>
        <p:spPr bwMode="auto">
          <a:xfrm>
            <a:off x="4267200" y="1401763"/>
            <a:ext cx="4727575" cy="4541837"/>
          </a:xfrm>
          <a:prstGeom prst="rect">
            <a:avLst/>
          </a:prstGeom>
          <a:noFill/>
          <a:ln w="9525">
            <a:noFill/>
            <a:miter lim="800000"/>
            <a:headEnd/>
            <a:tailEnd/>
          </a:ln>
        </p:spPr>
      </p:pic>
      <p:sp>
        <p:nvSpPr>
          <p:cNvPr id="142341" name="Text Placeholder 2"/>
          <p:cNvSpPr>
            <a:spLocks noGrp="1"/>
          </p:cNvSpPr>
          <p:nvPr>
            <p:ph type="body" sz="quarter" idx="4294967295"/>
          </p:nvPr>
        </p:nvSpPr>
        <p:spPr>
          <a:xfrm>
            <a:off x="381000" y="1411288"/>
            <a:ext cx="8610600" cy="2032000"/>
          </a:xfrm>
        </p:spPr>
        <p:txBody>
          <a:bodyPr lIns="0" tIns="0" rIns="0" bIns="0">
            <a:spAutoFit/>
          </a:bodyPr>
          <a:lstStyle/>
          <a:p>
            <a:pPr marL="396875" indent="-396875" defTabSz="912813"/>
            <a:r>
              <a:rPr lang="en-US" altLang="zh-TW" sz="2500" smtClean="0"/>
              <a:t>Small-fragment library</a:t>
            </a:r>
          </a:p>
          <a:p>
            <a:pPr marL="914400" lvl="1" indent="-396875" defTabSz="912813"/>
            <a:r>
              <a:rPr lang="en-US" altLang="zh-TW" sz="1800" smtClean="0"/>
              <a:t>Provided by AutoGrow</a:t>
            </a:r>
          </a:p>
          <a:p>
            <a:pPr marL="914400" lvl="1" indent="-396875" defTabSz="912813"/>
            <a:r>
              <a:rPr lang="en-US" altLang="zh-TW" sz="1800" smtClean="0"/>
              <a:t>46 fragments</a:t>
            </a:r>
          </a:p>
          <a:p>
            <a:pPr marL="914400" lvl="1" indent="-396875" defTabSz="912813"/>
            <a:r>
              <a:rPr lang="en-US" altLang="zh-TW" sz="1800" smtClean="0"/>
              <a:t>3 to 15 atoms</a:t>
            </a:r>
          </a:p>
          <a:p>
            <a:pPr marL="914400" lvl="1" indent="-396875" defTabSz="912813"/>
            <a:r>
              <a:rPr lang="en-US" altLang="zh-TW" sz="1800" smtClean="0"/>
              <a:t>Average 9.6 atoms</a:t>
            </a:r>
          </a:p>
          <a:p>
            <a:pPr marL="914400" lvl="1" indent="-396875" defTabSz="912813"/>
            <a:r>
              <a:rPr lang="en-US" altLang="zh-TW" sz="1800" smtClean="0"/>
              <a:t>Standard deviation 2.8</a:t>
            </a:r>
          </a:p>
        </p:txBody>
      </p:sp>
      <p:sp>
        <p:nvSpPr>
          <p:cNvPr id="142342" name="Rectangle 6"/>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Fragment Library</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p:cNvSpPr>
            <a:spLocks noGrp="1" noChangeArrowheads="1"/>
          </p:cNvSpPr>
          <p:nvPr>
            <p:ph type="sldNum" sz="quarter" idx="12"/>
          </p:nvPr>
        </p:nvSpPr>
        <p:spPr>
          <a:ln/>
        </p:spPr>
        <p:txBody>
          <a:bodyPr/>
          <a:lstStyle/>
          <a:p>
            <a:pPr>
              <a:defRPr/>
            </a:pPr>
            <a:fld id="{7EEE9201-DC6F-4D76-BFEF-CF500A1C9C71}" type="slidenum">
              <a:rPr lang="en-US" altLang="zh-TW"/>
              <a:pPr>
                <a:defRPr/>
              </a:pPr>
              <a:t>4</a:t>
            </a:fld>
            <a:endParaRPr lang="en-US" altLang="zh-TW"/>
          </a:p>
        </p:txBody>
      </p:sp>
      <p:sp>
        <p:nvSpPr>
          <p:cNvPr id="17411" name="Rectangle 2"/>
          <p:cNvSpPr>
            <a:spLocks noGrp="1" noChangeArrowheads="1"/>
          </p:cNvSpPr>
          <p:nvPr>
            <p:ph type="title"/>
          </p:nvPr>
        </p:nvSpPr>
        <p:spPr/>
        <p:txBody>
          <a:bodyPr/>
          <a:lstStyle/>
          <a:p>
            <a:pPr eaLnBrk="1" hangingPunct="1"/>
            <a:r>
              <a:rPr lang="en-US" altLang="zh-TW" smtClean="0"/>
              <a:t>Introduction</a:t>
            </a:r>
          </a:p>
        </p:txBody>
      </p:sp>
      <p:sp>
        <p:nvSpPr>
          <p:cNvPr id="17412" name="Rectangle 3"/>
          <p:cNvSpPr>
            <a:spLocks noGrp="1" noChangeArrowheads="1"/>
          </p:cNvSpPr>
          <p:nvPr>
            <p:ph type="body" idx="1"/>
          </p:nvPr>
        </p:nvSpPr>
        <p:spPr/>
        <p:txBody>
          <a:bodyPr/>
          <a:lstStyle/>
          <a:p>
            <a:pPr eaLnBrk="1" hangingPunct="1"/>
            <a:r>
              <a:rPr lang="en-US" altLang="zh-TW" smtClean="0"/>
              <a:t> Bioinformatics</a:t>
            </a:r>
          </a:p>
          <a:p>
            <a:pPr lvl="1" eaLnBrk="1" hangingPunct="1"/>
            <a:r>
              <a:rPr lang="en-US" altLang="zh-TW" smtClean="0"/>
              <a:t> </a:t>
            </a:r>
            <a:r>
              <a:rPr lang="en-US" altLang="zh-TW" sz="2000" smtClean="0"/>
              <a:t>More and more crucial in life sciences and biomedical applications for analysis and new discoveries</a:t>
            </a:r>
            <a:endParaRPr lang="en-US" altLang="zh-TW" sz="2000" b="1" smtClean="0"/>
          </a:p>
          <a:p>
            <a:pPr lvl="1" eaLnBrk="1" hangingPunct="1"/>
            <a:endParaRPr lang="en-US" altLang="zh-TW" smtClean="0"/>
          </a:p>
          <a:p>
            <a:pPr lvl="1" eaLnBrk="1" hangingPunct="1"/>
            <a:endParaRPr lang="en-US" altLang="zh-TW" smtClean="0"/>
          </a:p>
          <a:p>
            <a:pPr lvl="1" eaLnBrk="1" hangingPunct="1"/>
            <a:endParaRPr lang="en-US" altLang="zh-TW" smtClean="0"/>
          </a:p>
          <a:p>
            <a:pPr eaLnBrk="1" hangingPunct="1">
              <a:buFont typeface="Wingdings" pitchFamily="2" charset="2"/>
              <a:buNone/>
            </a:pPr>
            <a:endParaRPr lang="en-US" altLang="zh-TW" smtClean="0"/>
          </a:p>
        </p:txBody>
      </p:sp>
      <p:sp>
        <p:nvSpPr>
          <p:cNvPr id="17413" name="AutoShape 4"/>
          <p:cNvSpPr>
            <a:spLocks noChangeArrowheads="1"/>
          </p:cNvSpPr>
          <p:nvPr/>
        </p:nvSpPr>
        <p:spPr bwMode="auto">
          <a:xfrm>
            <a:off x="609600" y="3505200"/>
            <a:ext cx="2209800" cy="1752600"/>
          </a:xfrm>
          <a:prstGeom prst="cloudCallout">
            <a:avLst>
              <a:gd name="adj1" fmla="val 36352"/>
              <a:gd name="adj2" fmla="val 57338"/>
            </a:avLst>
          </a:prstGeom>
          <a:solidFill>
            <a:srgbClr val="FFFFCC"/>
          </a:solidFill>
          <a:ln w="38100">
            <a:solidFill>
              <a:srgbClr val="FFCC99"/>
            </a:solidFill>
            <a:round/>
            <a:headEnd/>
            <a:tailEnd/>
          </a:ln>
        </p:spPr>
        <p:txBody>
          <a:bodyPr/>
          <a:lstStyle/>
          <a:p>
            <a:pPr algn="ctr"/>
            <a:endParaRPr lang="zh-TW" altLang="zh-TW"/>
          </a:p>
        </p:txBody>
      </p:sp>
      <p:sp>
        <p:nvSpPr>
          <p:cNvPr id="30725" name="Rectangle 5"/>
          <p:cNvSpPr>
            <a:spLocks noChangeArrowheads="1"/>
          </p:cNvSpPr>
          <p:nvPr/>
        </p:nvSpPr>
        <p:spPr bwMode="auto">
          <a:xfrm>
            <a:off x="869950" y="3657600"/>
            <a:ext cx="1949450" cy="366713"/>
          </a:xfrm>
          <a:prstGeom prst="rect">
            <a:avLst/>
          </a:prstGeom>
          <a:noFill/>
          <a:ln w="9525">
            <a:noFill/>
            <a:miter lim="800000"/>
            <a:headEnd/>
            <a:tailEnd/>
          </a:ln>
        </p:spPr>
        <p:txBody>
          <a:bodyPr wrap="none">
            <a:spAutoFit/>
          </a:bodyPr>
          <a:lstStyle/>
          <a:p>
            <a:r>
              <a:rPr kumimoji="1" lang="en-US" altLang="zh-TW" b="1">
                <a:solidFill>
                  <a:srgbClr val="FF9966"/>
                </a:solidFill>
              </a:rPr>
              <a:t>Huge noisy data</a:t>
            </a:r>
          </a:p>
        </p:txBody>
      </p:sp>
      <p:sp>
        <p:nvSpPr>
          <p:cNvPr id="30726" name="Rectangle 6"/>
          <p:cNvSpPr>
            <a:spLocks noChangeArrowheads="1"/>
          </p:cNvSpPr>
          <p:nvPr/>
        </p:nvSpPr>
        <p:spPr bwMode="auto">
          <a:xfrm>
            <a:off x="609600" y="4114800"/>
            <a:ext cx="2241550" cy="366713"/>
          </a:xfrm>
          <a:prstGeom prst="rect">
            <a:avLst/>
          </a:prstGeom>
          <a:noFill/>
          <a:ln w="9525">
            <a:noFill/>
            <a:miter lim="800000"/>
            <a:headEnd/>
            <a:tailEnd/>
          </a:ln>
        </p:spPr>
        <p:txBody>
          <a:bodyPr wrap="none">
            <a:spAutoFit/>
          </a:bodyPr>
          <a:lstStyle/>
          <a:p>
            <a:r>
              <a:rPr kumimoji="1" lang="en-US" altLang="zh-TW" b="1">
                <a:solidFill>
                  <a:srgbClr val="FF9966"/>
                </a:solidFill>
              </a:rPr>
              <a:t>Costly annotations</a:t>
            </a:r>
          </a:p>
        </p:txBody>
      </p:sp>
      <p:sp>
        <p:nvSpPr>
          <p:cNvPr id="30727" name="Rectangle 7"/>
          <p:cNvSpPr>
            <a:spLocks noChangeArrowheads="1"/>
          </p:cNvSpPr>
          <p:nvPr/>
        </p:nvSpPr>
        <p:spPr bwMode="auto">
          <a:xfrm>
            <a:off x="457200" y="4572000"/>
            <a:ext cx="2393950" cy="366713"/>
          </a:xfrm>
          <a:prstGeom prst="rect">
            <a:avLst/>
          </a:prstGeom>
          <a:noFill/>
          <a:ln w="9525">
            <a:noFill/>
            <a:miter lim="800000"/>
            <a:headEnd/>
            <a:tailEnd/>
          </a:ln>
        </p:spPr>
        <p:txBody>
          <a:bodyPr wrap="none">
            <a:spAutoFit/>
          </a:bodyPr>
          <a:lstStyle/>
          <a:p>
            <a:r>
              <a:rPr kumimoji="1" lang="en-US" altLang="zh-TW" b="1">
                <a:solidFill>
                  <a:srgbClr val="FF9966"/>
                </a:solidFill>
              </a:rPr>
              <a:t>Individual &amp; specific</a:t>
            </a:r>
          </a:p>
        </p:txBody>
      </p:sp>
      <p:sp>
        <p:nvSpPr>
          <p:cNvPr id="30728" name="AutoShape 8"/>
          <p:cNvSpPr>
            <a:spLocks noChangeArrowheads="1"/>
          </p:cNvSpPr>
          <p:nvPr/>
        </p:nvSpPr>
        <p:spPr bwMode="auto">
          <a:xfrm>
            <a:off x="6019800" y="3581400"/>
            <a:ext cx="2209800" cy="1676400"/>
          </a:xfrm>
          <a:prstGeom prst="cube">
            <a:avLst>
              <a:gd name="adj" fmla="val 25000"/>
            </a:avLst>
          </a:prstGeom>
          <a:solidFill>
            <a:srgbClr val="FFFFCC"/>
          </a:solidFill>
          <a:ln w="38100">
            <a:solidFill>
              <a:srgbClr val="FFCC99"/>
            </a:solidFill>
            <a:miter lim="800000"/>
            <a:headEnd/>
            <a:tailEnd/>
          </a:ln>
        </p:spPr>
        <p:txBody>
          <a:bodyPr wrap="none" anchor="ctr"/>
          <a:lstStyle/>
          <a:p>
            <a:endParaRPr lang="zh-TW" altLang="en-US"/>
          </a:p>
        </p:txBody>
      </p:sp>
      <p:sp>
        <p:nvSpPr>
          <p:cNvPr id="17418" name="Text Box 9"/>
          <p:cNvSpPr txBox="1">
            <a:spLocks noChangeArrowheads="1"/>
          </p:cNvSpPr>
          <p:nvPr/>
        </p:nvSpPr>
        <p:spPr bwMode="auto">
          <a:xfrm>
            <a:off x="990600" y="5257800"/>
            <a:ext cx="1022350" cy="366713"/>
          </a:xfrm>
          <a:prstGeom prst="rect">
            <a:avLst/>
          </a:prstGeom>
          <a:noFill/>
          <a:ln w="9525">
            <a:noFill/>
            <a:miter lim="800000"/>
            <a:headEnd/>
            <a:tailEnd/>
          </a:ln>
        </p:spPr>
        <p:txBody>
          <a:bodyPr wrap="none">
            <a:spAutoFit/>
          </a:bodyPr>
          <a:lstStyle/>
          <a:p>
            <a:r>
              <a:rPr lang="en-US" altLang="zh-TW" b="1">
                <a:solidFill>
                  <a:srgbClr val="FF6600"/>
                </a:solidFill>
              </a:rPr>
              <a:t>Biology</a:t>
            </a:r>
          </a:p>
        </p:txBody>
      </p:sp>
      <p:sp>
        <p:nvSpPr>
          <p:cNvPr id="30730" name="Text Box 10"/>
          <p:cNvSpPr txBox="1">
            <a:spLocks noChangeArrowheads="1"/>
          </p:cNvSpPr>
          <p:nvPr/>
        </p:nvSpPr>
        <p:spPr bwMode="auto">
          <a:xfrm>
            <a:off x="5734050" y="5226050"/>
            <a:ext cx="2800350" cy="641350"/>
          </a:xfrm>
          <a:prstGeom prst="rect">
            <a:avLst/>
          </a:prstGeom>
          <a:noFill/>
          <a:ln w="9525">
            <a:noFill/>
            <a:miter lim="800000"/>
            <a:headEnd/>
            <a:tailEnd/>
          </a:ln>
        </p:spPr>
        <p:txBody>
          <a:bodyPr wrap="none">
            <a:spAutoFit/>
          </a:bodyPr>
          <a:lstStyle/>
          <a:p>
            <a:pPr algn="ctr"/>
            <a:r>
              <a:rPr lang="en-US" altLang="zh-TW" b="1">
                <a:solidFill>
                  <a:srgbClr val="FF6600"/>
                </a:solidFill>
              </a:rPr>
              <a:t>Informatics </a:t>
            </a:r>
          </a:p>
          <a:p>
            <a:pPr algn="ctr"/>
            <a:r>
              <a:rPr lang="en-US" altLang="zh-TW" b="1">
                <a:solidFill>
                  <a:srgbClr val="FF6600"/>
                </a:solidFill>
              </a:rPr>
              <a:t>(e.g. Computer Science)</a:t>
            </a:r>
          </a:p>
        </p:txBody>
      </p:sp>
      <p:sp>
        <p:nvSpPr>
          <p:cNvPr id="30731" name="Rectangle 11"/>
          <p:cNvSpPr>
            <a:spLocks noChangeArrowheads="1"/>
          </p:cNvSpPr>
          <p:nvPr/>
        </p:nvSpPr>
        <p:spPr bwMode="auto">
          <a:xfrm>
            <a:off x="5467350" y="3671888"/>
            <a:ext cx="3168650" cy="366712"/>
          </a:xfrm>
          <a:prstGeom prst="rect">
            <a:avLst/>
          </a:prstGeom>
          <a:noFill/>
          <a:ln w="9525">
            <a:noFill/>
            <a:miter lim="800000"/>
            <a:headEnd/>
            <a:tailEnd/>
          </a:ln>
        </p:spPr>
        <p:txBody>
          <a:bodyPr wrap="none">
            <a:spAutoFit/>
          </a:bodyPr>
          <a:lstStyle/>
          <a:p>
            <a:r>
              <a:rPr kumimoji="1" lang="en-US" altLang="zh-TW" b="1">
                <a:solidFill>
                  <a:srgbClr val="FF6600"/>
                </a:solidFill>
              </a:rPr>
              <a:t>Curated and well-organized</a:t>
            </a:r>
          </a:p>
        </p:txBody>
      </p:sp>
      <p:sp>
        <p:nvSpPr>
          <p:cNvPr id="30732" name="Rectangle 12"/>
          <p:cNvSpPr>
            <a:spLocks noChangeArrowheads="1"/>
          </p:cNvSpPr>
          <p:nvPr/>
        </p:nvSpPr>
        <p:spPr bwMode="auto">
          <a:xfrm>
            <a:off x="5257800" y="4191000"/>
            <a:ext cx="3511550" cy="366713"/>
          </a:xfrm>
          <a:prstGeom prst="rect">
            <a:avLst/>
          </a:prstGeom>
          <a:noFill/>
          <a:ln w="9525">
            <a:noFill/>
            <a:miter lim="800000"/>
            <a:headEnd/>
            <a:tailEnd/>
          </a:ln>
        </p:spPr>
        <p:txBody>
          <a:bodyPr wrap="none">
            <a:spAutoFit/>
          </a:bodyPr>
          <a:lstStyle/>
          <a:p>
            <a:r>
              <a:rPr kumimoji="1" lang="en-US" altLang="zh-TW" b="1">
                <a:solidFill>
                  <a:srgbClr val="FF6600"/>
                </a:solidFill>
              </a:rPr>
              <a:t>Effective and efficient analysis</a:t>
            </a:r>
          </a:p>
        </p:txBody>
      </p:sp>
      <p:sp>
        <p:nvSpPr>
          <p:cNvPr id="30733" name="Rectangle 13"/>
          <p:cNvSpPr>
            <a:spLocks noChangeArrowheads="1"/>
          </p:cNvSpPr>
          <p:nvPr/>
        </p:nvSpPr>
        <p:spPr bwMode="auto">
          <a:xfrm>
            <a:off x="5657850" y="4648200"/>
            <a:ext cx="2724150" cy="366713"/>
          </a:xfrm>
          <a:prstGeom prst="rect">
            <a:avLst/>
          </a:prstGeom>
          <a:noFill/>
          <a:ln w="9525">
            <a:noFill/>
            <a:miter lim="800000"/>
            <a:headEnd/>
            <a:tailEnd/>
          </a:ln>
        </p:spPr>
        <p:txBody>
          <a:bodyPr wrap="none">
            <a:spAutoFit/>
          </a:bodyPr>
          <a:lstStyle/>
          <a:p>
            <a:r>
              <a:rPr kumimoji="1" lang="en-US" altLang="zh-TW" b="1">
                <a:solidFill>
                  <a:srgbClr val="FF6600"/>
                </a:solidFill>
              </a:rPr>
              <a:t>Generalized knowledge</a:t>
            </a:r>
          </a:p>
        </p:txBody>
      </p:sp>
      <p:grpSp>
        <p:nvGrpSpPr>
          <p:cNvPr id="2" name="Group 17"/>
          <p:cNvGrpSpPr>
            <a:grpSpLocks/>
          </p:cNvGrpSpPr>
          <p:nvPr/>
        </p:nvGrpSpPr>
        <p:grpSpPr bwMode="auto">
          <a:xfrm>
            <a:off x="3276600" y="4191000"/>
            <a:ext cx="1784350" cy="747713"/>
            <a:chOff x="2188" y="2832"/>
            <a:chExt cx="1124" cy="471"/>
          </a:xfrm>
        </p:grpSpPr>
        <p:sp>
          <p:nvSpPr>
            <p:cNvPr id="17425" name="Line 14"/>
            <p:cNvSpPr>
              <a:spLocks noChangeShapeType="1"/>
            </p:cNvSpPr>
            <p:nvPr/>
          </p:nvSpPr>
          <p:spPr bwMode="auto">
            <a:xfrm>
              <a:off x="2256" y="3072"/>
              <a:ext cx="1008" cy="0"/>
            </a:xfrm>
            <a:prstGeom prst="line">
              <a:avLst/>
            </a:prstGeom>
            <a:noFill/>
            <a:ln w="38100">
              <a:solidFill>
                <a:srgbClr val="990000"/>
              </a:solidFill>
              <a:round/>
              <a:headEnd/>
              <a:tailEnd type="stealth" w="lg" len="lg"/>
            </a:ln>
          </p:spPr>
          <p:txBody>
            <a:bodyPr wrap="none" anchor="ctr"/>
            <a:lstStyle/>
            <a:p>
              <a:endParaRPr lang="zh-TW" altLang="en-US"/>
            </a:p>
          </p:txBody>
        </p:sp>
        <p:sp>
          <p:nvSpPr>
            <p:cNvPr id="17426" name="Text Box 15"/>
            <p:cNvSpPr txBox="1">
              <a:spLocks noChangeArrowheads="1"/>
            </p:cNvSpPr>
            <p:nvPr/>
          </p:nvSpPr>
          <p:spPr bwMode="auto">
            <a:xfrm>
              <a:off x="2188" y="2832"/>
              <a:ext cx="1124" cy="231"/>
            </a:xfrm>
            <a:prstGeom prst="rect">
              <a:avLst/>
            </a:prstGeom>
            <a:noFill/>
            <a:ln w="9525">
              <a:noFill/>
              <a:miter lim="800000"/>
              <a:headEnd/>
              <a:tailEnd/>
            </a:ln>
          </p:spPr>
          <p:txBody>
            <a:bodyPr wrap="none">
              <a:spAutoFit/>
            </a:bodyPr>
            <a:lstStyle/>
            <a:p>
              <a:r>
                <a:rPr lang="en-US" altLang="zh-TW" b="1">
                  <a:solidFill>
                    <a:srgbClr val="990000"/>
                  </a:solidFill>
                </a:rPr>
                <a:t>Bioinformatics</a:t>
              </a:r>
            </a:p>
          </p:txBody>
        </p:sp>
        <p:sp>
          <p:nvSpPr>
            <p:cNvPr id="17427" name="Text Box 16"/>
            <p:cNvSpPr txBox="1">
              <a:spLocks noChangeArrowheads="1"/>
            </p:cNvSpPr>
            <p:nvPr/>
          </p:nvSpPr>
          <p:spPr bwMode="auto">
            <a:xfrm>
              <a:off x="2412" y="3072"/>
              <a:ext cx="708" cy="231"/>
            </a:xfrm>
            <a:prstGeom prst="rect">
              <a:avLst/>
            </a:prstGeom>
            <a:noFill/>
            <a:ln w="9525">
              <a:noFill/>
              <a:miter lim="800000"/>
              <a:headEnd/>
              <a:tailEnd/>
            </a:ln>
          </p:spPr>
          <p:txBody>
            <a:bodyPr wrap="none">
              <a:spAutoFit/>
            </a:bodyPr>
            <a:lstStyle/>
            <a:p>
              <a:r>
                <a:rPr lang="en-US" altLang="zh-TW" b="1">
                  <a:solidFill>
                    <a:srgbClr val="990000"/>
                  </a:solidFill>
                </a:rPr>
                <a:t>Bridging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dissolve">
                                      <p:cBhvr>
                                        <p:cTn id="7" dur="500"/>
                                        <p:tgtEl>
                                          <p:spTgt spid="307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726"/>
                                        </p:tgtEl>
                                        <p:attrNameLst>
                                          <p:attrName>style.visibility</p:attrName>
                                        </p:attrNameLst>
                                      </p:cBhvr>
                                      <p:to>
                                        <p:strVal val="visible"/>
                                      </p:to>
                                    </p:set>
                                    <p:animEffect transition="in" filter="dissolve">
                                      <p:cBhvr>
                                        <p:cTn id="10" dur="500"/>
                                        <p:tgtEl>
                                          <p:spTgt spid="307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727"/>
                                        </p:tgtEl>
                                        <p:attrNameLst>
                                          <p:attrName>style.visibility</p:attrName>
                                        </p:attrNameLst>
                                      </p:cBhvr>
                                      <p:to>
                                        <p:strVal val="visible"/>
                                      </p:to>
                                    </p:set>
                                    <p:animEffect transition="in" filter="dissolve">
                                      <p:cBhvr>
                                        <p:cTn id="13" dur="500"/>
                                        <p:tgtEl>
                                          <p:spTgt spid="3072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0728"/>
                                        </p:tgtEl>
                                        <p:attrNameLst>
                                          <p:attrName>style.visibility</p:attrName>
                                        </p:attrNameLst>
                                      </p:cBhvr>
                                      <p:to>
                                        <p:strVal val="visible"/>
                                      </p:to>
                                    </p:set>
                                    <p:animEffect transition="in" filter="dissolve">
                                      <p:cBhvr>
                                        <p:cTn id="23" dur="500"/>
                                        <p:tgtEl>
                                          <p:spTgt spid="3072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0730"/>
                                        </p:tgtEl>
                                        <p:attrNameLst>
                                          <p:attrName>style.visibility</p:attrName>
                                        </p:attrNameLst>
                                      </p:cBhvr>
                                      <p:to>
                                        <p:strVal val="visible"/>
                                      </p:to>
                                    </p:set>
                                    <p:animEffect transition="in" filter="dissolve">
                                      <p:cBhvr>
                                        <p:cTn id="26" dur="500"/>
                                        <p:tgtEl>
                                          <p:spTgt spid="3073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0731"/>
                                        </p:tgtEl>
                                        <p:attrNameLst>
                                          <p:attrName>style.visibility</p:attrName>
                                        </p:attrNameLst>
                                      </p:cBhvr>
                                      <p:to>
                                        <p:strVal val="visible"/>
                                      </p:to>
                                    </p:set>
                                    <p:animEffect transition="in" filter="dissolve">
                                      <p:cBhvr>
                                        <p:cTn id="31" dur="500"/>
                                        <p:tgtEl>
                                          <p:spTgt spid="3073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0732"/>
                                        </p:tgtEl>
                                        <p:attrNameLst>
                                          <p:attrName>style.visibility</p:attrName>
                                        </p:attrNameLst>
                                      </p:cBhvr>
                                      <p:to>
                                        <p:strVal val="visible"/>
                                      </p:to>
                                    </p:set>
                                    <p:animEffect transition="in" filter="dissolve">
                                      <p:cBhvr>
                                        <p:cTn id="34" dur="500"/>
                                        <p:tgtEl>
                                          <p:spTgt spid="3073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0733"/>
                                        </p:tgtEl>
                                        <p:attrNameLst>
                                          <p:attrName>style.visibility</p:attrName>
                                        </p:attrNameLst>
                                      </p:cBhvr>
                                      <p:to>
                                        <p:strVal val="visible"/>
                                      </p:to>
                                    </p:set>
                                    <p:animEffect transition="in" filter="dissolve">
                                      <p:cBhvr>
                                        <p:cTn id="37" dur="500"/>
                                        <p:tgtEl>
                                          <p:spTgt spid="30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6" grpId="0"/>
      <p:bldP spid="30727" grpId="0"/>
      <p:bldP spid="30728" grpId="0" animBg="1"/>
      <p:bldP spid="30730" grpId="0"/>
      <p:bldP spid="30731" grpId="0"/>
      <p:bldP spid="30732" grpId="0"/>
      <p:bldP spid="307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12"/>
          </p:nvPr>
        </p:nvSpPr>
        <p:spPr>
          <a:ln/>
        </p:spPr>
        <p:txBody>
          <a:bodyPr/>
          <a:lstStyle/>
          <a:p>
            <a:pPr>
              <a:defRPr/>
            </a:pPr>
            <a:fld id="{56EE5271-48F9-4557-9523-993920333D9F}" type="slidenum">
              <a:rPr lang="en-US" altLang="zh-TW"/>
              <a:pPr>
                <a:defRPr/>
              </a:pPr>
              <a:t>40</a:t>
            </a:fld>
            <a:endParaRPr lang="en-US" altLang="zh-TW"/>
          </a:p>
        </p:txBody>
      </p:sp>
      <p:sp>
        <p:nvSpPr>
          <p:cNvPr id="3" name="Text Placeholder 2"/>
          <p:cNvSpPr>
            <a:spLocks noGrp="1"/>
          </p:cNvSpPr>
          <p:nvPr>
            <p:ph type="body" sz="quarter" idx="4294967295"/>
          </p:nvPr>
        </p:nvSpPr>
        <p:spPr>
          <a:xfrm>
            <a:off x="381000" y="1411288"/>
            <a:ext cx="8763000" cy="4648200"/>
          </a:xfrm>
        </p:spPr>
        <p:txBody>
          <a:bodyPr lIns="0" tIns="0" rIns="0" bIns="0">
            <a:spAutoFit/>
          </a:bodyPr>
          <a:lstStyle/>
          <a:p>
            <a:pPr marL="396875" indent="-396875" defTabSz="912813"/>
            <a:endParaRPr lang="zh-TW" altLang="en-US" sz="2900" dirty="0" smtClean="0"/>
          </a:p>
          <a:p>
            <a:pPr marL="396875" indent="-396875" defTabSz="912813"/>
            <a:endParaRPr lang="zh-TW" altLang="en-US" sz="2900" dirty="0" smtClean="0"/>
          </a:p>
          <a:p>
            <a:pPr marL="396875" indent="-396875" defTabSz="912813"/>
            <a:endParaRPr lang="zh-TW" altLang="en-US" sz="2900" dirty="0" smtClean="0"/>
          </a:p>
          <a:p>
            <a:pPr marL="396875" indent="-396875" defTabSz="912813"/>
            <a:endParaRPr lang="zh-TW" altLang="en-US" sz="2900" dirty="0" smtClean="0"/>
          </a:p>
          <a:p>
            <a:pPr marL="396875" indent="-396875" defTabSz="912813"/>
            <a:endParaRPr lang="zh-TW" altLang="en-US" sz="2900" dirty="0" smtClean="0"/>
          </a:p>
          <a:p>
            <a:pPr marL="396875" indent="-396875" defTabSz="912813"/>
            <a:endParaRPr lang="zh-TW" altLang="en-US" sz="2900" dirty="0" smtClean="0"/>
          </a:p>
          <a:p>
            <a:pPr marL="396875" indent="-396875" defTabSz="912813"/>
            <a:endParaRPr lang="zh-TW" altLang="en-US" sz="2900" dirty="0" smtClean="0"/>
          </a:p>
          <a:p>
            <a:pPr marL="396875" indent="-396875" defTabSz="912813"/>
            <a:r>
              <a:rPr lang="en-US" altLang="zh-TW" sz="2000" dirty="0" smtClean="0"/>
              <a:t>Dual Xeon Quad Core 2.4GHz, 32GB RAM, </a:t>
            </a:r>
            <a:r>
              <a:rPr lang="en-US" altLang="zh-TW" sz="2000" dirty="0" err="1" smtClean="0"/>
              <a:t>Ubuntu</a:t>
            </a:r>
            <a:endParaRPr lang="en-US" altLang="zh-TW" sz="2000" dirty="0" smtClean="0"/>
          </a:p>
          <a:p>
            <a:pPr marL="914400" lvl="1" indent="-396875" defTabSz="912813"/>
            <a:r>
              <a:rPr lang="en-US" altLang="zh-TW" sz="1800" dirty="0" err="1" smtClean="0"/>
              <a:t>AutoGrow</a:t>
            </a:r>
            <a:r>
              <a:rPr lang="en-US" altLang="zh-TW" sz="1800" dirty="0" smtClean="0"/>
              <a:t>:   18 </a:t>
            </a:r>
            <a:r>
              <a:rPr lang="en-US" altLang="zh-TW" sz="1800" dirty="0" err="1" smtClean="0"/>
              <a:t>testcases</a:t>
            </a:r>
            <a:r>
              <a:rPr lang="en-US" altLang="zh-TW" sz="1800" dirty="0" smtClean="0"/>
              <a:t> × 9 runs × 3.0 h = 486 h</a:t>
            </a:r>
          </a:p>
          <a:p>
            <a:pPr marL="914400" lvl="1" indent="-396875" defTabSz="912813"/>
            <a:r>
              <a:rPr lang="en-US" altLang="zh-TW" sz="1800" dirty="0" smtClean="0"/>
              <a:t>SmartGrow: 18 </a:t>
            </a:r>
            <a:r>
              <a:rPr lang="en-US" altLang="zh-TW" sz="1800" dirty="0" err="1" smtClean="0"/>
              <a:t>testcases</a:t>
            </a:r>
            <a:r>
              <a:rPr lang="en-US" altLang="zh-TW" sz="1800" dirty="0" smtClean="0"/>
              <a:t> × 9 runs × 2.4 h = 388 h</a:t>
            </a:r>
          </a:p>
        </p:txBody>
      </p:sp>
      <p:graphicFrame>
        <p:nvGraphicFramePr>
          <p:cNvPr id="143398" name="Group 38"/>
          <p:cNvGraphicFramePr>
            <a:graphicFrameLocks noGrp="1"/>
          </p:cNvGraphicFramePr>
          <p:nvPr/>
        </p:nvGraphicFramePr>
        <p:xfrm>
          <a:off x="476250" y="1371600"/>
          <a:ext cx="8191500" cy="3111500"/>
        </p:xfrm>
        <a:graphic>
          <a:graphicData uri="http://schemas.openxmlformats.org/drawingml/2006/table">
            <a:tbl>
              <a:tblPr/>
              <a:tblGrid>
                <a:gridCol w="3113088"/>
                <a:gridCol w="2347912"/>
                <a:gridCol w="2730500"/>
              </a:tblGrid>
              <a:tr h="444500">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rPr>
                        <a:t>Parameters</a:t>
                      </a:r>
                    </a:p>
                  </a:txBody>
                  <a:tcPr marT="54864" marB="54864" horzOverflow="overflow">
                    <a:lnL>
                      <a:noFill/>
                    </a:lnL>
                    <a:lnR>
                      <a:noFill/>
                    </a:lnR>
                    <a:lnT w="25400" cap="flat" cmpd="sng" algn="ctr">
                      <a:solidFill>
                        <a:schemeClr val="bg1"/>
                      </a:solidFill>
                      <a:prstDash val="solid"/>
                      <a:round/>
                      <a:headEnd type="none" w="med" len="med"/>
                      <a:tailEnd type="none" w="med" len="med"/>
                    </a:lnT>
                    <a:lnB w="2540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rPr>
                        <a:t>AutoGrow</a:t>
                      </a:r>
                    </a:p>
                  </a:txBody>
                  <a:tcPr marT="54864" marB="54864" horzOverflow="overflow">
                    <a:lnL>
                      <a:noFill/>
                    </a:lnL>
                    <a:lnR>
                      <a:noFill/>
                    </a:lnR>
                    <a:lnT w="25400" cap="flat" cmpd="sng" algn="ctr">
                      <a:solidFill>
                        <a:schemeClr val="bg1"/>
                      </a:solidFill>
                      <a:prstDash val="solid"/>
                      <a:round/>
                      <a:headEnd type="none" w="med" len="med"/>
                      <a:tailEnd type="none" w="med" len="med"/>
                    </a:lnT>
                    <a:lnB w="2540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rPr>
                        <a:t>SmartGrow</a:t>
                      </a:r>
                    </a:p>
                  </a:txBody>
                  <a:tcPr marT="54864" marB="54864" horzOverflow="overflow">
                    <a:lnL>
                      <a:noFill/>
                    </a:lnL>
                    <a:lnR>
                      <a:noFill/>
                    </a:lnR>
                    <a:lnT w="25400" cap="flat" cmpd="sng" algn="ctr">
                      <a:solidFill>
                        <a:schemeClr val="bg1"/>
                      </a:solidFill>
                      <a:prstDash val="solid"/>
                      <a:round/>
                      <a:headEnd type="none" w="med" len="med"/>
                      <a:tailEnd type="none" w="med" len="med"/>
                    </a:lnT>
                    <a:lnB w="25400" cap="flat" cmpd="sng" algn="ctr">
                      <a:solidFill>
                        <a:schemeClr val="bg1"/>
                      </a:solidFill>
                      <a:prstDash val="solid"/>
                      <a:round/>
                      <a:headEnd type="none" w="med" len="med"/>
                      <a:tailEnd type="none" w="med" len="med"/>
                    </a:lnB>
                    <a:lnTlToBr>
                      <a:noFill/>
                    </a:lnTlToBr>
                    <a:lnBlToTr>
                      <a:noFill/>
                    </a:lnBlToTr>
                    <a:solidFill>
                      <a:srgbClr val="FF6600"/>
                    </a:solidFill>
                  </a:tcPr>
                </a:tc>
              </a:tr>
              <a:tr h="4445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Number of elitists</a:t>
                      </a:r>
                    </a:p>
                  </a:txBody>
                  <a:tcPr marT="54864" marB="54864"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10</a:t>
                      </a:r>
                    </a:p>
                  </a:txBody>
                  <a:tcPr marT="54864" marB="54864"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10</a:t>
                      </a:r>
                    </a:p>
                  </a:txBody>
                  <a:tcPr marT="54864" marB="54864"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FFCC99"/>
                    </a:solidFill>
                  </a:tcPr>
                </a:tc>
              </a:tr>
              <a:tr h="4445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Number of children</a:t>
                      </a:r>
                    </a:p>
                  </a:txBody>
                  <a:tcPr marT="54864" marB="54864" horzOverflow="overflow">
                    <a:lnL>
                      <a:noFill/>
                    </a:lnL>
                    <a:lnR>
                      <a:noFill/>
                    </a:lnR>
                    <a:lnT>
                      <a:noFill/>
                    </a:lnT>
                    <a:lnB>
                      <a:noFill/>
                    </a:lnB>
                    <a:lnTlToBr>
                      <a:noFill/>
                    </a:lnTlToBr>
                    <a:lnBlToTr>
                      <a:noFill/>
                    </a:lnBlToTr>
                    <a:solidFill>
                      <a:srgbClr val="FFFF66"/>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20</a:t>
                      </a:r>
                    </a:p>
                  </a:txBody>
                  <a:tcPr marT="54864" marB="54864" horzOverflow="overflow">
                    <a:lnL>
                      <a:noFill/>
                    </a:lnL>
                    <a:lnR>
                      <a:noFill/>
                    </a:lnR>
                    <a:lnT>
                      <a:noFill/>
                    </a:lnT>
                    <a:lnB>
                      <a:noFill/>
                    </a:lnB>
                    <a:lnTlToBr>
                      <a:noFill/>
                    </a:lnTlToBr>
                    <a:lnBlToTr>
                      <a:noFill/>
                    </a:lnBlToTr>
                    <a:solidFill>
                      <a:srgbClr val="FFFF66"/>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20</a:t>
                      </a:r>
                    </a:p>
                  </a:txBody>
                  <a:tcPr marT="54864" marB="54864" horzOverflow="overflow">
                    <a:lnL>
                      <a:noFill/>
                    </a:lnL>
                    <a:lnR>
                      <a:noFill/>
                    </a:lnR>
                    <a:lnT>
                      <a:noFill/>
                    </a:lnT>
                    <a:lnB>
                      <a:noFill/>
                    </a:lnB>
                    <a:lnTlToBr>
                      <a:noFill/>
                    </a:lnTlToBr>
                    <a:lnBlToTr>
                      <a:noFill/>
                    </a:lnBlToTr>
                    <a:solidFill>
                      <a:srgbClr val="FFFF66"/>
                    </a:solidFill>
                  </a:tcPr>
                </a:tc>
              </a:tr>
              <a:tr h="4445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Number of mutants</a:t>
                      </a:r>
                    </a:p>
                  </a:txBody>
                  <a:tcPr marT="54864" marB="54864" horzOverflow="overflow">
                    <a:lnL>
                      <a:noFill/>
                    </a:lnL>
                    <a:lnR>
                      <a:noFill/>
                    </a:lnR>
                    <a:lnT>
                      <a:noFill/>
                    </a:lnT>
                    <a:lnB>
                      <a:noFill/>
                    </a:lnB>
                    <a:lnTlToBr>
                      <a:noFill/>
                    </a:lnTlToBr>
                    <a:lnBlToTr>
                      <a:noFill/>
                    </a:lnBlToTr>
                    <a:solidFill>
                      <a:srgbClr val="FFCC99"/>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20</a:t>
                      </a:r>
                    </a:p>
                  </a:txBody>
                  <a:tcPr marT="54864" marB="54864" horzOverflow="overflow">
                    <a:lnL>
                      <a:noFill/>
                    </a:lnL>
                    <a:lnR>
                      <a:noFill/>
                    </a:lnR>
                    <a:lnT>
                      <a:noFill/>
                    </a:lnT>
                    <a:lnB>
                      <a:noFill/>
                    </a:lnB>
                    <a:lnTlToBr>
                      <a:noFill/>
                    </a:lnTlToBr>
                    <a:lnBlToTr>
                      <a:noFill/>
                    </a:lnBlToTr>
                    <a:solidFill>
                      <a:srgbClr val="FFCC99"/>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20</a:t>
                      </a:r>
                    </a:p>
                  </a:txBody>
                  <a:tcPr marT="54864" marB="54864" horzOverflow="overflow">
                    <a:lnL>
                      <a:noFill/>
                    </a:lnL>
                    <a:lnR>
                      <a:noFill/>
                    </a:lnR>
                    <a:lnT>
                      <a:noFill/>
                    </a:lnT>
                    <a:lnB>
                      <a:noFill/>
                    </a:lnB>
                    <a:lnTlToBr>
                      <a:noFill/>
                    </a:lnTlToBr>
                    <a:lnBlToTr>
                      <a:noFill/>
                    </a:lnBlToTr>
                    <a:solidFill>
                      <a:srgbClr val="FFCC99"/>
                    </a:solidFill>
                  </a:tcPr>
                </a:tc>
              </a:tr>
              <a:tr h="4445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Number of generations</a:t>
                      </a:r>
                    </a:p>
                  </a:txBody>
                  <a:tcPr marT="54864" marB="54864" horzOverflow="overflow">
                    <a:lnL>
                      <a:noFill/>
                    </a:lnL>
                    <a:lnR>
                      <a:noFill/>
                    </a:lnR>
                    <a:lnT>
                      <a:noFill/>
                    </a:lnT>
                    <a:lnB>
                      <a:noFill/>
                    </a:lnB>
                    <a:lnTlToBr>
                      <a:noFill/>
                    </a:lnTlToBr>
                    <a:lnBlToTr>
                      <a:noFill/>
                    </a:lnBlToTr>
                    <a:solidFill>
                      <a:srgbClr val="FFFF66"/>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8</a:t>
                      </a:r>
                    </a:p>
                  </a:txBody>
                  <a:tcPr marT="54864" marB="54864" horzOverflow="overflow">
                    <a:lnL>
                      <a:noFill/>
                    </a:lnL>
                    <a:lnR>
                      <a:noFill/>
                    </a:lnR>
                    <a:lnT>
                      <a:noFill/>
                    </a:lnT>
                    <a:lnB>
                      <a:noFill/>
                    </a:lnB>
                    <a:lnTlToBr>
                      <a:noFill/>
                    </a:lnTlToBr>
                    <a:lnBlToTr>
                      <a:noFill/>
                    </a:lnBlToTr>
                    <a:solidFill>
                      <a:srgbClr val="FFFF66"/>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24</a:t>
                      </a:r>
                    </a:p>
                  </a:txBody>
                  <a:tcPr marT="54864" marB="54864" horzOverflow="overflow">
                    <a:lnL>
                      <a:noFill/>
                    </a:lnL>
                    <a:lnR>
                      <a:noFill/>
                    </a:lnR>
                    <a:lnT>
                      <a:noFill/>
                    </a:lnT>
                    <a:lnB>
                      <a:noFill/>
                    </a:lnB>
                    <a:lnTlToBr>
                      <a:noFill/>
                    </a:lnTlToBr>
                    <a:lnBlToTr>
                      <a:noFill/>
                    </a:lnBlToTr>
                    <a:solidFill>
                      <a:srgbClr val="FFFF66"/>
                    </a:solidFill>
                  </a:tcPr>
                </a:tc>
              </a:tr>
              <a:tr h="4445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Docking frequency</a:t>
                      </a:r>
                    </a:p>
                  </a:txBody>
                  <a:tcPr marT="54864" marB="54864" horzOverflow="overflow">
                    <a:lnL>
                      <a:noFill/>
                    </a:lnL>
                    <a:lnR>
                      <a:noFill/>
                    </a:lnR>
                    <a:lnT>
                      <a:noFill/>
                    </a:lnT>
                    <a:lnB>
                      <a:noFill/>
                    </a:lnB>
                    <a:lnTlToBr>
                      <a:noFill/>
                    </a:lnTlToBr>
                    <a:lnBlToTr>
                      <a:noFill/>
                    </a:lnBlToTr>
                    <a:solidFill>
                      <a:srgbClr val="FFCC99"/>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1</a:t>
                      </a:r>
                    </a:p>
                  </a:txBody>
                  <a:tcPr marT="54864" marB="54864" horzOverflow="overflow">
                    <a:lnL>
                      <a:noFill/>
                    </a:lnL>
                    <a:lnR>
                      <a:noFill/>
                    </a:lnR>
                    <a:lnT>
                      <a:noFill/>
                    </a:lnT>
                    <a:lnB>
                      <a:noFill/>
                    </a:lnB>
                    <a:lnTlToBr>
                      <a:noFill/>
                    </a:lnTlToBr>
                    <a:lnBlToTr>
                      <a:noFill/>
                    </a:lnBlToTr>
                    <a:solidFill>
                      <a:srgbClr val="FFCC99"/>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3</a:t>
                      </a:r>
                    </a:p>
                  </a:txBody>
                  <a:tcPr marT="54864" marB="54864" horzOverflow="overflow">
                    <a:lnL>
                      <a:noFill/>
                    </a:lnL>
                    <a:lnR>
                      <a:noFill/>
                    </a:lnR>
                    <a:lnT>
                      <a:noFill/>
                    </a:lnT>
                    <a:lnB>
                      <a:noFill/>
                    </a:lnB>
                    <a:lnTlToBr>
                      <a:noFill/>
                    </a:lnTlToBr>
                    <a:lnBlToTr>
                      <a:noFill/>
                    </a:lnBlToTr>
                    <a:solidFill>
                      <a:srgbClr val="FFCC99"/>
                    </a:solidFill>
                  </a:tcPr>
                </a:tc>
              </a:tr>
              <a:tr h="444500">
                <a:tc>
                  <a:txBody>
                    <a:bodyPr/>
                    <a:lstStyle/>
                    <a:p>
                      <a:pPr marL="0" marR="0" lvl="0" indent="0" algn="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Max number of atoms</a:t>
                      </a:r>
                    </a:p>
                  </a:txBody>
                  <a:tcPr marT="54864" marB="54864"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80</a:t>
                      </a:r>
                    </a:p>
                  </a:txBody>
                  <a:tcPr marT="54864" marB="54864"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2813" rtl="0" eaLnBrk="0" fontAlgn="base" latinLnBrk="0" hangingPunct="0">
                        <a:lnSpc>
                          <a:spcPct val="100000"/>
                        </a:lnSpc>
                        <a:spcBef>
                          <a:spcPct val="0"/>
                        </a:spcBef>
                        <a:spcAft>
                          <a:spcPct val="0"/>
                        </a:spcAft>
                        <a:buClr>
                          <a:srgbClr val="FF6600"/>
                        </a:buClr>
                        <a:buSzTx/>
                        <a:buFont typeface="Wingdings" pitchFamily="2" charset="2"/>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80</a:t>
                      </a:r>
                    </a:p>
                  </a:txBody>
                  <a:tcPr marT="54864" marB="54864"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rgbClr val="FFFF66"/>
                    </a:solidFill>
                  </a:tcPr>
                </a:tc>
              </a:tr>
            </a:tbl>
          </a:graphicData>
        </a:graphic>
      </p:graphicFrame>
      <p:sp>
        <p:nvSpPr>
          <p:cNvPr id="6" name="Rectangle 5"/>
          <p:cNvSpPr/>
          <p:nvPr/>
        </p:nvSpPr>
        <p:spPr>
          <a:xfrm>
            <a:off x="4295312" y="4505980"/>
            <a:ext cx="939681" cy="52322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spc="-100" dirty="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3.0 h</a:t>
            </a:r>
            <a:endParaRPr lang="en-US" sz="2800" b="1" spc="-100" dirty="0">
              <a:ln/>
              <a:solidFill>
                <a:srgbClr val="C00000"/>
              </a:solidFill>
              <a:effectLst>
                <a:reflection blurRad="10000" stA="55000" endPos="48000" dist="500" dir="5400000" sy="-100000" algn="bl" rotWithShape="0"/>
              </a:effectLst>
              <a:latin typeface="+mn-lt"/>
              <a:ea typeface="+mn-ea"/>
            </a:endParaRPr>
          </a:p>
        </p:txBody>
      </p:sp>
      <p:sp>
        <p:nvSpPr>
          <p:cNvPr id="7" name="Rectangle 6"/>
          <p:cNvSpPr/>
          <p:nvPr/>
        </p:nvSpPr>
        <p:spPr>
          <a:xfrm>
            <a:off x="6874397" y="4505980"/>
            <a:ext cx="939681" cy="52322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spc="-100" dirty="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2.4 h</a:t>
            </a:r>
            <a:endParaRPr lang="en-US" sz="2800" b="1" spc="-100" dirty="0">
              <a:ln/>
              <a:solidFill>
                <a:srgbClr val="C00000"/>
              </a:solidFill>
              <a:effectLst>
                <a:reflection blurRad="10000" stA="55000" endPos="48000" dist="500" dir="5400000" sy="-100000" algn="bl" rotWithShape="0"/>
              </a:effectLst>
              <a:latin typeface="+mn-lt"/>
              <a:ea typeface="+mn-ea"/>
            </a:endParaRPr>
          </a:p>
        </p:txBody>
      </p:sp>
      <p:sp>
        <p:nvSpPr>
          <p:cNvPr id="8" name="Rectangle 7"/>
          <p:cNvSpPr/>
          <p:nvPr/>
        </p:nvSpPr>
        <p:spPr>
          <a:xfrm>
            <a:off x="161510" y="4475202"/>
            <a:ext cx="4261103" cy="52322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spc="-100" dirty="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Run time for one </a:t>
            </a:r>
            <a:r>
              <a:rPr lang="en-US" sz="2800" b="1" spc="-100" dirty="0" err="1">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testcase</a:t>
            </a:r>
            <a:endParaRPr lang="en-US" sz="2800" b="1" spc="-100" dirty="0">
              <a:ln/>
              <a:solidFill>
                <a:srgbClr val="C00000"/>
              </a:solidFill>
              <a:effectLst>
                <a:reflection blurRad="10000" stA="55000" endPos="48000" dist="500" dir="5400000" sy="-100000" algn="bl" rotWithShape="0"/>
              </a:effectLst>
              <a:latin typeface="+mn-lt"/>
              <a:ea typeface="+mn-ea"/>
            </a:endParaRPr>
          </a:p>
        </p:txBody>
      </p:sp>
      <p:sp>
        <p:nvSpPr>
          <p:cNvPr id="143399" name="Rectangle 39"/>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Parameter Settings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anim calcmode="lin" valueType="num">
                                      <p:cBhvr>
                                        <p:cTn id="3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1000"/>
                                        <p:tgtEl>
                                          <p:spTgt spid="3">
                                            <p:txEl>
                                              <p:pRg st="9" end="9"/>
                                            </p:txEl>
                                          </p:spTgt>
                                        </p:tgtEl>
                                      </p:cBhvr>
                                    </p:animEffect>
                                    <p:anim calcmode="lin" valueType="num">
                                      <p:cBhvr>
                                        <p:cTn id="3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12"/>
          </p:nvPr>
        </p:nvSpPr>
        <p:spPr>
          <a:ln/>
        </p:spPr>
        <p:txBody>
          <a:bodyPr/>
          <a:lstStyle/>
          <a:p>
            <a:pPr>
              <a:defRPr/>
            </a:pPr>
            <a:fld id="{45807697-EBCC-4C89-9E8C-93E7DC441F2E}" type="slidenum">
              <a:rPr lang="en-US" altLang="zh-TW"/>
              <a:pPr>
                <a:defRPr/>
              </a:pPr>
              <a:t>41</a:t>
            </a:fld>
            <a:endParaRPr lang="en-US" altLang="zh-TW"/>
          </a:p>
        </p:txBody>
      </p:sp>
      <p:pic>
        <p:nvPicPr>
          <p:cNvPr id="144387" name="Picture 3"/>
          <p:cNvPicPr>
            <a:picLocks noChangeAspect="1"/>
          </p:cNvPicPr>
          <p:nvPr/>
        </p:nvPicPr>
        <p:blipFill>
          <a:blip r:embed="rId2" cstate="print"/>
          <a:srcRect/>
          <a:stretch>
            <a:fillRect/>
          </a:stretch>
        </p:blipFill>
        <p:spPr bwMode="auto">
          <a:xfrm>
            <a:off x="3078163" y="2057400"/>
            <a:ext cx="3017837" cy="2005013"/>
          </a:xfrm>
          <a:prstGeom prst="rect">
            <a:avLst/>
          </a:prstGeom>
          <a:noFill/>
          <a:ln w="9525">
            <a:noFill/>
            <a:miter lim="800000"/>
            <a:headEnd/>
            <a:tailEnd/>
          </a:ln>
        </p:spPr>
      </p:pic>
      <p:pic>
        <p:nvPicPr>
          <p:cNvPr id="144388" name="Picture 4"/>
          <p:cNvPicPr>
            <a:picLocks noChangeAspect="1"/>
          </p:cNvPicPr>
          <p:nvPr/>
        </p:nvPicPr>
        <p:blipFill>
          <a:blip r:embed="rId3" cstate="print"/>
          <a:srcRect/>
          <a:stretch>
            <a:fillRect/>
          </a:stretch>
        </p:blipFill>
        <p:spPr bwMode="auto">
          <a:xfrm>
            <a:off x="0" y="2057400"/>
            <a:ext cx="3017838" cy="2005013"/>
          </a:xfrm>
          <a:prstGeom prst="rect">
            <a:avLst/>
          </a:prstGeom>
          <a:noFill/>
          <a:ln w="9525">
            <a:noFill/>
            <a:miter lim="800000"/>
            <a:headEnd/>
            <a:tailEnd/>
          </a:ln>
        </p:spPr>
      </p:pic>
      <p:pic>
        <p:nvPicPr>
          <p:cNvPr id="144389" name="Picture 5"/>
          <p:cNvPicPr>
            <a:picLocks noChangeAspect="1"/>
          </p:cNvPicPr>
          <p:nvPr/>
        </p:nvPicPr>
        <p:blipFill>
          <a:blip r:embed="rId4" cstate="print"/>
          <a:srcRect/>
          <a:stretch>
            <a:fillRect/>
          </a:stretch>
        </p:blipFill>
        <p:spPr bwMode="auto">
          <a:xfrm>
            <a:off x="-3175" y="4075113"/>
            <a:ext cx="3017838" cy="2782887"/>
          </a:xfrm>
          <a:prstGeom prst="rect">
            <a:avLst/>
          </a:prstGeom>
          <a:noFill/>
          <a:ln w="9525">
            <a:noFill/>
            <a:miter lim="800000"/>
            <a:headEnd/>
            <a:tailEnd/>
          </a:ln>
        </p:spPr>
      </p:pic>
      <p:pic>
        <p:nvPicPr>
          <p:cNvPr id="144390" name="Picture 6"/>
          <p:cNvPicPr>
            <a:picLocks noChangeAspect="1"/>
          </p:cNvPicPr>
          <p:nvPr/>
        </p:nvPicPr>
        <p:blipFill>
          <a:blip r:embed="rId5" cstate="print"/>
          <a:srcRect/>
          <a:stretch>
            <a:fillRect/>
          </a:stretch>
        </p:blipFill>
        <p:spPr bwMode="auto">
          <a:xfrm>
            <a:off x="3078163" y="4071938"/>
            <a:ext cx="3017837" cy="2781300"/>
          </a:xfrm>
          <a:prstGeom prst="rect">
            <a:avLst/>
          </a:prstGeom>
          <a:noFill/>
          <a:ln w="9525">
            <a:noFill/>
            <a:miter lim="800000"/>
            <a:headEnd/>
            <a:tailEnd/>
          </a:ln>
        </p:spPr>
      </p:pic>
      <p:pic>
        <p:nvPicPr>
          <p:cNvPr id="144391" name="Picture 10"/>
          <p:cNvPicPr>
            <a:picLocks noChangeAspect="1"/>
          </p:cNvPicPr>
          <p:nvPr/>
        </p:nvPicPr>
        <p:blipFill>
          <a:blip r:embed="rId6" cstate="print"/>
          <a:srcRect/>
          <a:stretch>
            <a:fillRect/>
          </a:stretch>
        </p:blipFill>
        <p:spPr bwMode="auto">
          <a:xfrm>
            <a:off x="6126163" y="4075113"/>
            <a:ext cx="3017837" cy="2782887"/>
          </a:xfrm>
          <a:prstGeom prst="rect">
            <a:avLst/>
          </a:prstGeom>
          <a:noFill/>
          <a:ln w="9525">
            <a:noFill/>
            <a:miter lim="800000"/>
            <a:headEnd/>
            <a:tailEnd/>
          </a:ln>
        </p:spPr>
      </p:pic>
      <p:pic>
        <p:nvPicPr>
          <p:cNvPr id="144392" name="Picture 11"/>
          <p:cNvPicPr>
            <a:picLocks noChangeAspect="1"/>
          </p:cNvPicPr>
          <p:nvPr/>
        </p:nvPicPr>
        <p:blipFill>
          <a:blip r:embed="rId7" cstate="print"/>
          <a:srcRect/>
          <a:stretch>
            <a:fillRect/>
          </a:stretch>
        </p:blipFill>
        <p:spPr bwMode="auto">
          <a:xfrm>
            <a:off x="6126163" y="2057400"/>
            <a:ext cx="3017837" cy="2005013"/>
          </a:xfrm>
          <a:prstGeom prst="rect">
            <a:avLst/>
          </a:prstGeom>
          <a:noFill/>
          <a:ln w="9525">
            <a:noFill/>
            <a:miter lim="800000"/>
            <a:headEnd/>
            <a:tailEnd/>
          </a:ln>
        </p:spPr>
      </p:pic>
      <p:sp>
        <p:nvSpPr>
          <p:cNvPr id="13" name="Text Placeholder 2"/>
          <p:cNvSpPr>
            <a:spLocks noGrp="1"/>
          </p:cNvSpPr>
          <p:nvPr>
            <p:ph type="body" sz="quarter" idx="4294967295"/>
          </p:nvPr>
        </p:nvSpPr>
        <p:spPr>
          <a:xfrm>
            <a:off x="381000" y="1362339"/>
            <a:ext cx="8382000" cy="794064"/>
          </a:xfrm>
          <a:noFill/>
          <a:ln/>
        </p:spPr>
        <p:txBody>
          <a:bodyPr lIns="0" tIns="0" rIns="0" bIns="0" numCol="3" rtlCol="0">
            <a:spAutoFit/>
          </a:bodyPr>
          <a:lstStyle/>
          <a:p>
            <a:pPr marL="396875" indent="-396875" defTabSz="914363" eaLnBrk="1" fontAlgn="auto" hangingPunct="1">
              <a:lnSpc>
                <a:spcPct val="90000"/>
              </a:lnSpc>
              <a:spcAft>
                <a:spcPts val="0"/>
              </a:spcAft>
              <a:buClrTx/>
              <a:buFontTx/>
              <a:buBlip>
                <a:blip r:embed="rId8"/>
              </a:buBlip>
              <a:defRPr/>
            </a:pPr>
            <a:r>
              <a:rPr kumimoji="0" lang="en-US" sz="2800" kern="1200" dirty="0" smtClean="0"/>
              <a:t>Initial ligand</a:t>
            </a:r>
          </a:p>
          <a:p>
            <a:pPr marL="914400" lvl="1" indent="-396875" defTabSz="914363" eaLnBrk="1" fontAlgn="auto" hangingPunct="1">
              <a:lnSpc>
                <a:spcPct val="90000"/>
              </a:lnSpc>
              <a:spcAft>
                <a:spcPts val="0"/>
              </a:spcAft>
              <a:buClrTx/>
              <a:buFontTx/>
              <a:buBlip>
                <a:blip r:embed="rId9"/>
              </a:buBlip>
              <a:defRPr/>
            </a:pPr>
            <a:r>
              <a:rPr kumimoji="0" lang="en-US" sz="2400" kern="1200" dirty="0" smtClean="0">
                <a:solidFill>
                  <a:srgbClr val="800000"/>
                </a:solidFill>
                <a:cs typeface="+mn-cs"/>
              </a:rPr>
              <a:t>-6.9, 194</a:t>
            </a:r>
          </a:p>
          <a:p>
            <a:pPr marL="396875" indent="-396875" defTabSz="914363" eaLnBrk="1" fontAlgn="auto" hangingPunct="1">
              <a:lnSpc>
                <a:spcPct val="90000"/>
              </a:lnSpc>
              <a:spcAft>
                <a:spcPts val="0"/>
              </a:spcAft>
              <a:buClrTx/>
              <a:buFontTx/>
              <a:buBlip>
                <a:blip r:embed="rId8"/>
              </a:buBlip>
              <a:defRPr/>
            </a:pPr>
            <a:r>
              <a:rPr kumimoji="0" lang="en-US" sz="2800" kern="1200" dirty="0" err="1" smtClean="0"/>
              <a:t>AutoGrow</a:t>
            </a:r>
            <a:endParaRPr kumimoji="0" lang="en-US" sz="2800" kern="1200" dirty="0" smtClean="0"/>
          </a:p>
          <a:p>
            <a:pPr marL="914400" lvl="1" indent="-396875" defTabSz="914363" eaLnBrk="1" fontAlgn="auto" hangingPunct="1">
              <a:lnSpc>
                <a:spcPct val="90000"/>
              </a:lnSpc>
              <a:spcAft>
                <a:spcPts val="0"/>
              </a:spcAft>
              <a:buClrTx/>
              <a:buFontTx/>
              <a:buBlip>
                <a:blip r:embed="rId9"/>
              </a:buBlip>
              <a:defRPr/>
            </a:pPr>
            <a:r>
              <a:rPr kumimoji="0" lang="en-US" sz="2400" kern="1200" dirty="0" smtClean="0">
                <a:solidFill>
                  <a:srgbClr val="800000"/>
                </a:solidFill>
                <a:cs typeface="+mn-cs"/>
              </a:rPr>
              <a:t>-11.9, 572</a:t>
            </a:r>
            <a:endParaRPr kumimoji="0" lang="en-US" sz="2400" kern="1200" dirty="0">
              <a:solidFill>
                <a:srgbClr val="800000"/>
              </a:solidFill>
              <a:cs typeface="+mn-cs"/>
            </a:endParaRPr>
          </a:p>
          <a:p>
            <a:pPr marL="396875" indent="-396875" defTabSz="914363" eaLnBrk="1" fontAlgn="auto" hangingPunct="1">
              <a:lnSpc>
                <a:spcPct val="90000"/>
              </a:lnSpc>
              <a:spcAft>
                <a:spcPts val="0"/>
              </a:spcAft>
              <a:buClrTx/>
              <a:buFontTx/>
              <a:buBlip>
                <a:blip r:embed="rId8"/>
              </a:buBlip>
              <a:defRPr/>
            </a:pPr>
            <a:r>
              <a:rPr kumimoji="0" lang="en-US" sz="2800" kern="1200" dirty="0" err="1" smtClean="0"/>
              <a:t>SmartGrow</a:t>
            </a:r>
            <a:endParaRPr kumimoji="0" lang="en-US" sz="2800" kern="1200" dirty="0" smtClean="0"/>
          </a:p>
          <a:p>
            <a:pPr marL="914400" lvl="1" indent="-396875" defTabSz="914363" eaLnBrk="1" fontAlgn="auto" hangingPunct="1">
              <a:lnSpc>
                <a:spcPct val="90000"/>
              </a:lnSpc>
              <a:spcAft>
                <a:spcPts val="0"/>
              </a:spcAft>
              <a:buClrTx/>
              <a:buFontTx/>
              <a:buBlip>
                <a:blip r:embed="rId9"/>
              </a:buBlip>
              <a:defRPr/>
            </a:pPr>
            <a:r>
              <a:rPr kumimoji="0" lang="en-US" sz="2400" kern="1200" dirty="0" smtClean="0">
                <a:solidFill>
                  <a:srgbClr val="800000"/>
                </a:solidFill>
                <a:cs typeface="+mn-cs"/>
              </a:rPr>
              <a:t>-11.2, 505</a:t>
            </a:r>
            <a:endParaRPr kumimoji="0" lang="en-US" sz="2400" kern="1200" dirty="0">
              <a:solidFill>
                <a:srgbClr val="800000"/>
              </a:solidFill>
              <a:cs typeface="+mn-cs"/>
            </a:endParaRPr>
          </a:p>
        </p:txBody>
      </p:sp>
      <p:sp>
        <p:nvSpPr>
          <p:cNvPr id="144394" name="Rectangle 10"/>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Results: GSK3</a:t>
            </a:r>
            <a:r>
              <a:rPr kumimoji="1" lang="el-GR" altLang="zh-TW" sz="4200" b="1">
                <a:solidFill>
                  <a:srgbClr val="FF6600"/>
                </a:solidFill>
                <a:latin typeface="Garamond" pitchFamily="18" charset="0"/>
              </a:rPr>
              <a:t>β</a:t>
            </a:r>
            <a:r>
              <a:rPr kumimoji="1" lang="en-US" altLang="zh-TW" sz="4200" b="1">
                <a:solidFill>
                  <a:srgbClr val="FF6600"/>
                </a:solidFill>
                <a:latin typeface="Garamond" pitchFamily="18" charset="0"/>
              </a:rPr>
              <a:t>-ZINC01019824</a:t>
            </a:r>
            <a:endParaRPr kumimoji="1" lang="el-GR" altLang="zh-TW" sz="4200" b="1">
              <a:solidFill>
                <a:srgbClr val="FF6600"/>
              </a:solidFill>
              <a:latin typeface="Garamond"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12"/>
          </p:nvPr>
        </p:nvSpPr>
        <p:spPr>
          <a:ln/>
        </p:spPr>
        <p:txBody>
          <a:bodyPr/>
          <a:lstStyle/>
          <a:p>
            <a:pPr>
              <a:defRPr/>
            </a:pPr>
            <a:fld id="{77E798F6-02F7-42E4-9BF0-D66F1CDBA4CD}" type="slidenum">
              <a:rPr lang="en-US" altLang="zh-TW"/>
              <a:pPr>
                <a:defRPr/>
              </a:pPr>
              <a:t>42</a:t>
            </a:fld>
            <a:endParaRPr lang="en-US" altLang="zh-TW"/>
          </a:p>
        </p:txBody>
      </p:sp>
      <p:pic>
        <p:nvPicPr>
          <p:cNvPr id="145411" name="Picture 3"/>
          <p:cNvPicPr>
            <a:picLocks noChangeAspect="1"/>
          </p:cNvPicPr>
          <p:nvPr/>
        </p:nvPicPr>
        <p:blipFill>
          <a:blip r:embed="rId2" cstate="print"/>
          <a:srcRect/>
          <a:stretch>
            <a:fillRect/>
          </a:stretch>
        </p:blipFill>
        <p:spPr bwMode="auto">
          <a:xfrm>
            <a:off x="3078163" y="2057400"/>
            <a:ext cx="3017837" cy="2005013"/>
          </a:xfrm>
          <a:prstGeom prst="rect">
            <a:avLst/>
          </a:prstGeom>
          <a:noFill/>
          <a:ln w="9525">
            <a:noFill/>
            <a:miter lim="800000"/>
            <a:headEnd/>
            <a:tailEnd/>
          </a:ln>
        </p:spPr>
      </p:pic>
      <p:pic>
        <p:nvPicPr>
          <p:cNvPr id="145412" name="Picture 4"/>
          <p:cNvPicPr>
            <a:picLocks noChangeAspect="1"/>
          </p:cNvPicPr>
          <p:nvPr/>
        </p:nvPicPr>
        <p:blipFill>
          <a:blip r:embed="rId3" cstate="print"/>
          <a:srcRect/>
          <a:stretch>
            <a:fillRect/>
          </a:stretch>
        </p:blipFill>
        <p:spPr bwMode="auto">
          <a:xfrm>
            <a:off x="0" y="2057400"/>
            <a:ext cx="3017838" cy="2005013"/>
          </a:xfrm>
          <a:prstGeom prst="rect">
            <a:avLst/>
          </a:prstGeom>
          <a:noFill/>
          <a:ln w="9525">
            <a:noFill/>
            <a:miter lim="800000"/>
            <a:headEnd/>
            <a:tailEnd/>
          </a:ln>
        </p:spPr>
      </p:pic>
      <p:pic>
        <p:nvPicPr>
          <p:cNvPr id="145413" name="Picture 5"/>
          <p:cNvPicPr>
            <a:picLocks noChangeAspect="1"/>
          </p:cNvPicPr>
          <p:nvPr/>
        </p:nvPicPr>
        <p:blipFill>
          <a:blip r:embed="rId4" cstate="print"/>
          <a:srcRect/>
          <a:stretch>
            <a:fillRect/>
          </a:stretch>
        </p:blipFill>
        <p:spPr bwMode="auto">
          <a:xfrm>
            <a:off x="-3175" y="4075113"/>
            <a:ext cx="3017838" cy="2782887"/>
          </a:xfrm>
          <a:prstGeom prst="rect">
            <a:avLst/>
          </a:prstGeom>
          <a:noFill/>
          <a:ln w="9525">
            <a:noFill/>
            <a:miter lim="800000"/>
            <a:headEnd/>
            <a:tailEnd/>
          </a:ln>
        </p:spPr>
      </p:pic>
      <p:pic>
        <p:nvPicPr>
          <p:cNvPr id="145414" name="Picture 6"/>
          <p:cNvPicPr>
            <a:picLocks noChangeAspect="1"/>
          </p:cNvPicPr>
          <p:nvPr/>
        </p:nvPicPr>
        <p:blipFill>
          <a:blip r:embed="rId5" cstate="print"/>
          <a:srcRect/>
          <a:stretch>
            <a:fillRect/>
          </a:stretch>
        </p:blipFill>
        <p:spPr bwMode="auto">
          <a:xfrm>
            <a:off x="3078163" y="4071938"/>
            <a:ext cx="3017837" cy="2781300"/>
          </a:xfrm>
          <a:prstGeom prst="rect">
            <a:avLst/>
          </a:prstGeom>
          <a:noFill/>
          <a:ln w="9525">
            <a:noFill/>
            <a:miter lim="800000"/>
            <a:headEnd/>
            <a:tailEnd/>
          </a:ln>
        </p:spPr>
      </p:pic>
      <p:pic>
        <p:nvPicPr>
          <p:cNvPr id="145415" name="Picture 10"/>
          <p:cNvPicPr>
            <a:picLocks noChangeAspect="1"/>
          </p:cNvPicPr>
          <p:nvPr/>
        </p:nvPicPr>
        <p:blipFill>
          <a:blip r:embed="rId6" cstate="print"/>
          <a:srcRect/>
          <a:stretch>
            <a:fillRect/>
          </a:stretch>
        </p:blipFill>
        <p:spPr bwMode="auto">
          <a:xfrm>
            <a:off x="6126163" y="4075113"/>
            <a:ext cx="3017837" cy="2782887"/>
          </a:xfrm>
          <a:prstGeom prst="rect">
            <a:avLst/>
          </a:prstGeom>
          <a:noFill/>
          <a:ln w="9525">
            <a:noFill/>
            <a:miter lim="800000"/>
            <a:headEnd/>
            <a:tailEnd/>
          </a:ln>
        </p:spPr>
      </p:pic>
      <p:pic>
        <p:nvPicPr>
          <p:cNvPr id="145416" name="Picture 11"/>
          <p:cNvPicPr>
            <a:picLocks noChangeAspect="1"/>
          </p:cNvPicPr>
          <p:nvPr/>
        </p:nvPicPr>
        <p:blipFill>
          <a:blip r:embed="rId7" cstate="print"/>
          <a:srcRect/>
          <a:stretch>
            <a:fillRect/>
          </a:stretch>
        </p:blipFill>
        <p:spPr bwMode="auto">
          <a:xfrm>
            <a:off x="6126163" y="2057400"/>
            <a:ext cx="3017837" cy="2005013"/>
          </a:xfrm>
          <a:prstGeom prst="rect">
            <a:avLst/>
          </a:prstGeom>
          <a:noFill/>
          <a:ln w="9525">
            <a:noFill/>
            <a:miter lim="800000"/>
            <a:headEnd/>
            <a:tailEnd/>
          </a:ln>
        </p:spPr>
      </p:pic>
      <p:sp>
        <p:nvSpPr>
          <p:cNvPr id="15" name="Text Placeholder 2"/>
          <p:cNvSpPr>
            <a:spLocks noGrp="1"/>
          </p:cNvSpPr>
          <p:nvPr>
            <p:ph type="body" sz="quarter" idx="4294967295"/>
          </p:nvPr>
        </p:nvSpPr>
        <p:spPr>
          <a:xfrm>
            <a:off x="381000" y="1411552"/>
            <a:ext cx="8382000" cy="794064"/>
          </a:xfrm>
          <a:noFill/>
          <a:ln/>
        </p:spPr>
        <p:txBody>
          <a:bodyPr lIns="0" tIns="0" rIns="0" bIns="0" numCol="3" rtlCol="0">
            <a:spAutoFit/>
          </a:bodyPr>
          <a:lstStyle/>
          <a:p>
            <a:pPr marL="396875" indent="-396875" defTabSz="914363" eaLnBrk="1" fontAlgn="auto" hangingPunct="1">
              <a:lnSpc>
                <a:spcPct val="90000"/>
              </a:lnSpc>
              <a:spcAft>
                <a:spcPts val="0"/>
              </a:spcAft>
              <a:buClrTx/>
              <a:buFontTx/>
              <a:buBlip>
                <a:blip r:embed="rId8"/>
              </a:buBlip>
              <a:defRPr/>
            </a:pPr>
            <a:r>
              <a:rPr kumimoji="0" lang="en-US" sz="2800" kern="1200" dirty="0" smtClean="0"/>
              <a:t>Initial ligand</a:t>
            </a:r>
          </a:p>
          <a:p>
            <a:pPr marL="914400" lvl="1" indent="-396875" defTabSz="914363" eaLnBrk="1" fontAlgn="auto" hangingPunct="1">
              <a:lnSpc>
                <a:spcPct val="90000"/>
              </a:lnSpc>
              <a:spcAft>
                <a:spcPts val="0"/>
              </a:spcAft>
              <a:buClrTx/>
              <a:buFontTx/>
              <a:buBlip>
                <a:blip r:embed="rId9"/>
              </a:buBlip>
              <a:defRPr/>
            </a:pPr>
            <a:r>
              <a:rPr kumimoji="0" lang="en-US" sz="2400" kern="1200" dirty="0" smtClean="0">
                <a:solidFill>
                  <a:srgbClr val="800000"/>
                </a:solidFill>
                <a:cs typeface="+mn-cs"/>
              </a:rPr>
              <a:t>-9.1, 224</a:t>
            </a:r>
          </a:p>
          <a:p>
            <a:pPr marL="396875" indent="-396875" defTabSz="914363" eaLnBrk="1" fontAlgn="auto" hangingPunct="1">
              <a:lnSpc>
                <a:spcPct val="90000"/>
              </a:lnSpc>
              <a:spcAft>
                <a:spcPts val="0"/>
              </a:spcAft>
              <a:buClrTx/>
              <a:buFontTx/>
              <a:buBlip>
                <a:blip r:embed="rId8"/>
              </a:buBlip>
              <a:defRPr/>
            </a:pPr>
            <a:r>
              <a:rPr kumimoji="0" lang="en-US" sz="2800" kern="1200" dirty="0" err="1" smtClean="0"/>
              <a:t>AutoGrow</a:t>
            </a:r>
            <a:endParaRPr kumimoji="0" lang="en-US" sz="2800" kern="1200" dirty="0" smtClean="0"/>
          </a:p>
          <a:p>
            <a:pPr marL="914400" lvl="1" indent="-396875" defTabSz="914363" eaLnBrk="1" fontAlgn="auto" hangingPunct="1">
              <a:lnSpc>
                <a:spcPct val="90000"/>
              </a:lnSpc>
              <a:spcAft>
                <a:spcPts val="0"/>
              </a:spcAft>
              <a:buClrTx/>
              <a:buFontTx/>
              <a:buBlip>
                <a:blip r:embed="rId9"/>
              </a:buBlip>
              <a:defRPr/>
            </a:pPr>
            <a:r>
              <a:rPr kumimoji="0" lang="en-US" sz="2400" kern="1200" dirty="0" smtClean="0">
                <a:solidFill>
                  <a:srgbClr val="800000"/>
                </a:solidFill>
                <a:cs typeface="+mn-cs"/>
              </a:rPr>
              <a:t>-11.3, 433</a:t>
            </a:r>
            <a:endParaRPr kumimoji="0" lang="en-US" sz="2400" kern="1200" dirty="0">
              <a:solidFill>
                <a:srgbClr val="800000"/>
              </a:solidFill>
              <a:cs typeface="+mn-cs"/>
            </a:endParaRPr>
          </a:p>
          <a:p>
            <a:pPr marL="396875" indent="-396875" defTabSz="914363" eaLnBrk="1" fontAlgn="auto" hangingPunct="1">
              <a:lnSpc>
                <a:spcPct val="90000"/>
              </a:lnSpc>
              <a:spcAft>
                <a:spcPts val="0"/>
              </a:spcAft>
              <a:buClrTx/>
              <a:buFontTx/>
              <a:buBlip>
                <a:blip r:embed="rId8"/>
              </a:buBlip>
              <a:defRPr/>
            </a:pPr>
            <a:r>
              <a:rPr kumimoji="0" lang="en-US" sz="2800" kern="1200" dirty="0" err="1" smtClean="0"/>
              <a:t>SmartGrow</a:t>
            </a:r>
            <a:endParaRPr kumimoji="0" lang="en-US" sz="2800" kern="1200" dirty="0" smtClean="0"/>
          </a:p>
          <a:p>
            <a:pPr marL="914400" lvl="1" indent="-396875" defTabSz="914363" eaLnBrk="1" fontAlgn="auto" hangingPunct="1">
              <a:lnSpc>
                <a:spcPct val="90000"/>
              </a:lnSpc>
              <a:spcAft>
                <a:spcPts val="0"/>
              </a:spcAft>
              <a:buClrTx/>
              <a:buFontTx/>
              <a:buBlip>
                <a:blip r:embed="rId9"/>
              </a:buBlip>
              <a:defRPr/>
            </a:pPr>
            <a:r>
              <a:rPr kumimoji="0" lang="en-US" sz="2400" kern="1200" dirty="0" smtClean="0">
                <a:solidFill>
                  <a:srgbClr val="800000"/>
                </a:solidFill>
                <a:cs typeface="+mn-cs"/>
              </a:rPr>
              <a:t>-11.8, 392</a:t>
            </a:r>
            <a:endParaRPr kumimoji="0" lang="en-US" sz="2400" kern="1200" dirty="0">
              <a:solidFill>
                <a:srgbClr val="800000"/>
              </a:solidFill>
              <a:cs typeface="+mn-cs"/>
            </a:endParaRPr>
          </a:p>
        </p:txBody>
      </p:sp>
      <p:sp>
        <p:nvSpPr>
          <p:cNvPr id="145418" name="Rectangle 10"/>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Results: HIV RT-ZINC08442219</a:t>
            </a:r>
            <a:endParaRPr kumimoji="1" lang="el-GR" altLang="zh-TW" sz="4200" b="1">
              <a:solidFill>
                <a:srgbClr val="FF6600"/>
              </a:solidFill>
              <a:latin typeface="Garamond"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12"/>
          </p:nvPr>
        </p:nvSpPr>
        <p:spPr>
          <a:ln/>
        </p:spPr>
        <p:txBody>
          <a:bodyPr/>
          <a:lstStyle/>
          <a:p>
            <a:pPr>
              <a:defRPr/>
            </a:pPr>
            <a:fld id="{5D373B2A-593E-4A5D-A350-F9B5D97772C4}" type="slidenum">
              <a:rPr lang="en-US" altLang="zh-TW"/>
              <a:pPr>
                <a:defRPr/>
              </a:pPr>
              <a:t>43</a:t>
            </a:fld>
            <a:endParaRPr lang="en-US" altLang="zh-TW"/>
          </a:p>
        </p:txBody>
      </p:sp>
      <p:pic>
        <p:nvPicPr>
          <p:cNvPr id="146435" name="Picture 3"/>
          <p:cNvPicPr>
            <a:picLocks noChangeAspect="1"/>
          </p:cNvPicPr>
          <p:nvPr/>
        </p:nvPicPr>
        <p:blipFill>
          <a:blip r:embed="rId2" cstate="print"/>
          <a:srcRect/>
          <a:stretch>
            <a:fillRect/>
          </a:stretch>
        </p:blipFill>
        <p:spPr bwMode="auto">
          <a:xfrm>
            <a:off x="3078163" y="2057400"/>
            <a:ext cx="3017837" cy="2005013"/>
          </a:xfrm>
          <a:prstGeom prst="rect">
            <a:avLst/>
          </a:prstGeom>
          <a:noFill/>
          <a:ln w="9525">
            <a:noFill/>
            <a:miter lim="800000"/>
            <a:headEnd/>
            <a:tailEnd/>
          </a:ln>
        </p:spPr>
      </p:pic>
      <p:pic>
        <p:nvPicPr>
          <p:cNvPr id="146436" name="Picture 4"/>
          <p:cNvPicPr>
            <a:picLocks noChangeAspect="1"/>
          </p:cNvPicPr>
          <p:nvPr/>
        </p:nvPicPr>
        <p:blipFill>
          <a:blip r:embed="rId3" cstate="print"/>
          <a:srcRect/>
          <a:stretch>
            <a:fillRect/>
          </a:stretch>
        </p:blipFill>
        <p:spPr bwMode="auto">
          <a:xfrm>
            <a:off x="0" y="2057400"/>
            <a:ext cx="3017838" cy="2005013"/>
          </a:xfrm>
          <a:prstGeom prst="rect">
            <a:avLst/>
          </a:prstGeom>
          <a:noFill/>
          <a:ln w="9525">
            <a:noFill/>
            <a:miter lim="800000"/>
            <a:headEnd/>
            <a:tailEnd/>
          </a:ln>
        </p:spPr>
      </p:pic>
      <p:pic>
        <p:nvPicPr>
          <p:cNvPr id="146437" name="Picture 5"/>
          <p:cNvPicPr>
            <a:picLocks noChangeAspect="1"/>
          </p:cNvPicPr>
          <p:nvPr/>
        </p:nvPicPr>
        <p:blipFill>
          <a:blip r:embed="rId4" cstate="print"/>
          <a:srcRect/>
          <a:stretch>
            <a:fillRect/>
          </a:stretch>
        </p:blipFill>
        <p:spPr bwMode="auto">
          <a:xfrm>
            <a:off x="-3175" y="4075113"/>
            <a:ext cx="3017838" cy="2782887"/>
          </a:xfrm>
          <a:prstGeom prst="rect">
            <a:avLst/>
          </a:prstGeom>
          <a:noFill/>
          <a:ln w="9525">
            <a:noFill/>
            <a:miter lim="800000"/>
            <a:headEnd/>
            <a:tailEnd/>
          </a:ln>
        </p:spPr>
      </p:pic>
      <p:pic>
        <p:nvPicPr>
          <p:cNvPr id="146438" name="Picture 6"/>
          <p:cNvPicPr>
            <a:picLocks noChangeAspect="1"/>
          </p:cNvPicPr>
          <p:nvPr/>
        </p:nvPicPr>
        <p:blipFill>
          <a:blip r:embed="rId5" cstate="print"/>
          <a:srcRect/>
          <a:stretch>
            <a:fillRect/>
          </a:stretch>
        </p:blipFill>
        <p:spPr bwMode="auto">
          <a:xfrm>
            <a:off x="3078163" y="4071938"/>
            <a:ext cx="3017837" cy="2781300"/>
          </a:xfrm>
          <a:prstGeom prst="rect">
            <a:avLst/>
          </a:prstGeom>
          <a:noFill/>
          <a:ln w="9525">
            <a:noFill/>
            <a:miter lim="800000"/>
            <a:headEnd/>
            <a:tailEnd/>
          </a:ln>
        </p:spPr>
      </p:pic>
      <p:pic>
        <p:nvPicPr>
          <p:cNvPr id="146439" name="Picture 10"/>
          <p:cNvPicPr>
            <a:picLocks noChangeAspect="1"/>
          </p:cNvPicPr>
          <p:nvPr/>
        </p:nvPicPr>
        <p:blipFill>
          <a:blip r:embed="rId6" cstate="print"/>
          <a:srcRect/>
          <a:stretch>
            <a:fillRect/>
          </a:stretch>
        </p:blipFill>
        <p:spPr bwMode="auto">
          <a:xfrm>
            <a:off x="6126163" y="4075113"/>
            <a:ext cx="3017837" cy="2782887"/>
          </a:xfrm>
          <a:prstGeom prst="rect">
            <a:avLst/>
          </a:prstGeom>
          <a:noFill/>
          <a:ln w="9525">
            <a:noFill/>
            <a:miter lim="800000"/>
            <a:headEnd/>
            <a:tailEnd/>
          </a:ln>
        </p:spPr>
      </p:pic>
      <p:pic>
        <p:nvPicPr>
          <p:cNvPr id="146440" name="Picture 11"/>
          <p:cNvPicPr>
            <a:picLocks noChangeAspect="1"/>
          </p:cNvPicPr>
          <p:nvPr/>
        </p:nvPicPr>
        <p:blipFill>
          <a:blip r:embed="rId7" cstate="print"/>
          <a:srcRect/>
          <a:stretch>
            <a:fillRect/>
          </a:stretch>
        </p:blipFill>
        <p:spPr bwMode="auto">
          <a:xfrm>
            <a:off x="6126163" y="2057400"/>
            <a:ext cx="3017837" cy="2005013"/>
          </a:xfrm>
          <a:prstGeom prst="rect">
            <a:avLst/>
          </a:prstGeom>
          <a:noFill/>
          <a:ln w="9525">
            <a:noFill/>
            <a:miter lim="800000"/>
            <a:headEnd/>
            <a:tailEnd/>
          </a:ln>
        </p:spPr>
      </p:pic>
      <p:sp>
        <p:nvSpPr>
          <p:cNvPr id="14" name="Text Placeholder 2"/>
          <p:cNvSpPr>
            <a:spLocks noGrp="1"/>
          </p:cNvSpPr>
          <p:nvPr>
            <p:ph type="body" sz="quarter" idx="4294967295"/>
          </p:nvPr>
        </p:nvSpPr>
        <p:spPr>
          <a:xfrm>
            <a:off x="381000" y="1411552"/>
            <a:ext cx="8382000" cy="794064"/>
          </a:xfrm>
          <a:noFill/>
          <a:ln/>
        </p:spPr>
        <p:txBody>
          <a:bodyPr lIns="0" tIns="0" rIns="0" bIns="0" numCol="3" rtlCol="0">
            <a:spAutoFit/>
          </a:bodyPr>
          <a:lstStyle/>
          <a:p>
            <a:pPr marL="396875" indent="-396875" defTabSz="914363" eaLnBrk="1" fontAlgn="auto" hangingPunct="1">
              <a:lnSpc>
                <a:spcPct val="90000"/>
              </a:lnSpc>
              <a:spcAft>
                <a:spcPts val="0"/>
              </a:spcAft>
              <a:buClrTx/>
              <a:buFontTx/>
              <a:buBlip>
                <a:blip r:embed="rId8"/>
              </a:buBlip>
              <a:defRPr/>
            </a:pPr>
            <a:r>
              <a:rPr kumimoji="0" lang="en-US" sz="2800" kern="1200" dirty="0" smtClean="0"/>
              <a:t>Initial ligand</a:t>
            </a:r>
          </a:p>
          <a:p>
            <a:pPr marL="914400" lvl="1" indent="-396875" defTabSz="914363" eaLnBrk="1" fontAlgn="auto" hangingPunct="1">
              <a:lnSpc>
                <a:spcPct val="90000"/>
              </a:lnSpc>
              <a:spcAft>
                <a:spcPts val="0"/>
              </a:spcAft>
              <a:buClrTx/>
              <a:buFontTx/>
              <a:buBlip>
                <a:blip r:embed="rId9"/>
              </a:buBlip>
              <a:defRPr/>
            </a:pPr>
            <a:r>
              <a:rPr kumimoji="0" lang="en-US" sz="2400" kern="1200" dirty="0" smtClean="0">
                <a:solidFill>
                  <a:srgbClr val="800000"/>
                </a:solidFill>
                <a:cs typeface="+mn-cs"/>
              </a:rPr>
              <a:t>-4.9, 209</a:t>
            </a:r>
          </a:p>
          <a:p>
            <a:pPr marL="396875" indent="-396875" defTabSz="914363" eaLnBrk="1" fontAlgn="auto" hangingPunct="1">
              <a:lnSpc>
                <a:spcPct val="90000"/>
              </a:lnSpc>
              <a:spcAft>
                <a:spcPts val="0"/>
              </a:spcAft>
              <a:buClrTx/>
              <a:buFontTx/>
              <a:buBlip>
                <a:blip r:embed="rId8"/>
              </a:buBlip>
              <a:defRPr/>
            </a:pPr>
            <a:r>
              <a:rPr kumimoji="0" lang="en-US" sz="2800" kern="1200" dirty="0" err="1" smtClean="0"/>
              <a:t>AutoGrow</a:t>
            </a:r>
            <a:endParaRPr kumimoji="0" lang="en-US" sz="2800" kern="1200" dirty="0" smtClean="0"/>
          </a:p>
          <a:p>
            <a:pPr marL="914400" lvl="1" indent="-396875" defTabSz="914363" eaLnBrk="1" fontAlgn="auto" hangingPunct="1">
              <a:lnSpc>
                <a:spcPct val="90000"/>
              </a:lnSpc>
              <a:spcAft>
                <a:spcPts val="0"/>
              </a:spcAft>
              <a:buClrTx/>
              <a:buFontTx/>
              <a:buBlip>
                <a:blip r:embed="rId9"/>
              </a:buBlip>
              <a:defRPr/>
            </a:pPr>
            <a:r>
              <a:rPr kumimoji="0" lang="en-US" sz="2400" kern="1200" dirty="0" smtClean="0">
                <a:solidFill>
                  <a:srgbClr val="800000"/>
                </a:solidFill>
                <a:cs typeface="+mn-cs"/>
              </a:rPr>
              <a:t>-7.3, 683</a:t>
            </a:r>
            <a:endParaRPr kumimoji="0" lang="en-US" sz="2400" kern="1200" dirty="0">
              <a:solidFill>
                <a:srgbClr val="800000"/>
              </a:solidFill>
              <a:cs typeface="+mn-cs"/>
            </a:endParaRPr>
          </a:p>
          <a:p>
            <a:pPr marL="396875" indent="-396875" defTabSz="914363" eaLnBrk="1" fontAlgn="auto" hangingPunct="1">
              <a:lnSpc>
                <a:spcPct val="90000"/>
              </a:lnSpc>
              <a:spcAft>
                <a:spcPts val="0"/>
              </a:spcAft>
              <a:buClrTx/>
              <a:buFontTx/>
              <a:buBlip>
                <a:blip r:embed="rId8"/>
              </a:buBlip>
              <a:defRPr/>
            </a:pPr>
            <a:r>
              <a:rPr kumimoji="0" lang="en-US" sz="2800" kern="1200" dirty="0" err="1" smtClean="0"/>
              <a:t>SmartGrow</a:t>
            </a:r>
            <a:endParaRPr kumimoji="0" lang="en-US" sz="2800" kern="1200" dirty="0" smtClean="0"/>
          </a:p>
          <a:p>
            <a:pPr marL="914400" lvl="1" indent="-396875" defTabSz="914363" eaLnBrk="1" fontAlgn="auto" hangingPunct="1">
              <a:lnSpc>
                <a:spcPct val="90000"/>
              </a:lnSpc>
              <a:spcAft>
                <a:spcPts val="0"/>
              </a:spcAft>
              <a:buClrTx/>
              <a:buFontTx/>
              <a:buBlip>
                <a:blip r:embed="rId9"/>
              </a:buBlip>
              <a:defRPr/>
            </a:pPr>
            <a:r>
              <a:rPr kumimoji="0" lang="en-US" sz="2400" kern="1200" dirty="0" smtClean="0">
                <a:solidFill>
                  <a:srgbClr val="800000"/>
                </a:solidFill>
                <a:cs typeface="+mn-cs"/>
              </a:rPr>
              <a:t>-7.5, 489</a:t>
            </a:r>
            <a:endParaRPr kumimoji="0" lang="en-US" sz="2400" kern="1200" dirty="0">
              <a:solidFill>
                <a:srgbClr val="800000"/>
              </a:solidFill>
              <a:cs typeface="+mn-cs"/>
            </a:endParaRPr>
          </a:p>
        </p:txBody>
      </p:sp>
      <p:sp>
        <p:nvSpPr>
          <p:cNvPr id="146442" name="Rectangle 10"/>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Results: HIV PR-ZINC20030231</a:t>
            </a:r>
            <a:endParaRPr kumimoji="1" lang="el-GR" altLang="zh-TW" sz="4200" b="1">
              <a:solidFill>
                <a:srgbClr val="FF6600"/>
              </a:solidFill>
              <a:latin typeface="Garamond"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12"/>
          </p:nvPr>
        </p:nvSpPr>
        <p:spPr>
          <a:ln/>
        </p:spPr>
        <p:txBody>
          <a:bodyPr/>
          <a:lstStyle/>
          <a:p>
            <a:pPr>
              <a:defRPr/>
            </a:pPr>
            <a:fld id="{BD625B12-EB98-4512-9CE1-CE5D0B440B9F}" type="slidenum">
              <a:rPr lang="en-US" altLang="zh-TW"/>
              <a:pPr>
                <a:defRPr/>
              </a:pPr>
              <a:t>44</a:t>
            </a:fld>
            <a:endParaRPr lang="en-US" altLang="zh-TW"/>
          </a:p>
        </p:txBody>
      </p:sp>
      <p:sp>
        <p:nvSpPr>
          <p:cNvPr id="147459" name="Text Placeholder 2"/>
          <p:cNvSpPr>
            <a:spLocks noGrp="1"/>
          </p:cNvSpPr>
          <p:nvPr>
            <p:ph type="body" sz="quarter" idx="4294967295"/>
          </p:nvPr>
        </p:nvSpPr>
        <p:spPr>
          <a:xfrm>
            <a:off x="381000" y="1335088"/>
            <a:ext cx="8382000" cy="2211387"/>
          </a:xfrm>
        </p:spPr>
        <p:txBody>
          <a:bodyPr lIns="0" tIns="0" rIns="0" bIns="0">
            <a:spAutoFit/>
          </a:bodyPr>
          <a:lstStyle/>
          <a:p>
            <a:pPr marL="396875" indent="-396875" defTabSz="912813"/>
            <a:endParaRPr lang="zh-TW" altLang="en-US" sz="2900" smtClean="0"/>
          </a:p>
        </p:txBody>
      </p:sp>
      <p:pic>
        <p:nvPicPr>
          <p:cNvPr id="147460" name="Picture 3"/>
          <p:cNvPicPr>
            <a:picLocks noChangeAspect="1"/>
          </p:cNvPicPr>
          <p:nvPr/>
        </p:nvPicPr>
        <p:blipFill>
          <a:blip r:embed="rId2" cstate="print"/>
          <a:srcRect/>
          <a:stretch>
            <a:fillRect/>
          </a:stretch>
        </p:blipFill>
        <p:spPr bwMode="auto">
          <a:xfrm>
            <a:off x="-28575" y="1295400"/>
            <a:ext cx="2974975" cy="2743200"/>
          </a:xfrm>
          <a:prstGeom prst="rect">
            <a:avLst/>
          </a:prstGeom>
          <a:noFill/>
          <a:ln w="9525">
            <a:noFill/>
            <a:miter lim="800000"/>
            <a:headEnd/>
            <a:tailEnd/>
          </a:ln>
        </p:spPr>
      </p:pic>
      <p:pic>
        <p:nvPicPr>
          <p:cNvPr id="147461" name="Picture 4"/>
          <p:cNvPicPr>
            <a:picLocks noChangeAspect="1"/>
          </p:cNvPicPr>
          <p:nvPr/>
        </p:nvPicPr>
        <p:blipFill>
          <a:blip r:embed="rId3" cstate="print"/>
          <a:srcRect/>
          <a:stretch>
            <a:fillRect/>
          </a:stretch>
        </p:blipFill>
        <p:spPr bwMode="auto">
          <a:xfrm>
            <a:off x="3084513" y="1295400"/>
            <a:ext cx="2974975" cy="2743200"/>
          </a:xfrm>
          <a:prstGeom prst="rect">
            <a:avLst/>
          </a:prstGeom>
          <a:noFill/>
          <a:ln w="9525">
            <a:noFill/>
            <a:miter lim="800000"/>
            <a:headEnd/>
            <a:tailEnd/>
          </a:ln>
        </p:spPr>
      </p:pic>
      <p:pic>
        <p:nvPicPr>
          <p:cNvPr id="147462" name="Picture 5"/>
          <p:cNvPicPr>
            <a:picLocks noChangeAspect="1"/>
          </p:cNvPicPr>
          <p:nvPr/>
        </p:nvPicPr>
        <p:blipFill>
          <a:blip r:embed="rId4" cstate="print"/>
          <a:srcRect/>
          <a:stretch>
            <a:fillRect/>
          </a:stretch>
        </p:blipFill>
        <p:spPr bwMode="auto">
          <a:xfrm>
            <a:off x="0" y="4114800"/>
            <a:ext cx="2974975" cy="2743200"/>
          </a:xfrm>
          <a:prstGeom prst="rect">
            <a:avLst/>
          </a:prstGeom>
          <a:noFill/>
          <a:ln w="9525">
            <a:noFill/>
            <a:miter lim="800000"/>
            <a:headEnd/>
            <a:tailEnd/>
          </a:ln>
        </p:spPr>
      </p:pic>
      <p:pic>
        <p:nvPicPr>
          <p:cNvPr id="147463" name="Picture 6"/>
          <p:cNvPicPr>
            <a:picLocks noChangeAspect="1"/>
          </p:cNvPicPr>
          <p:nvPr/>
        </p:nvPicPr>
        <p:blipFill>
          <a:blip r:embed="rId5" cstate="print"/>
          <a:srcRect/>
          <a:stretch>
            <a:fillRect/>
          </a:stretch>
        </p:blipFill>
        <p:spPr bwMode="auto">
          <a:xfrm>
            <a:off x="6169025" y="1295400"/>
            <a:ext cx="2974975" cy="2743200"/>
          </a:xfrm>
          <a:prstGeom prst="rect">
            <a:avLst/>
          </a:prstGeom>
          <a:noFill/>
          <a:ln w="9525">
            <a:noFill/>
            <a:miter lim="800000"/>
            <a:headEnd/>
            <a:tailEnd/>
          </a:ln>
        </p:spPr>
      </p:pic>
      <p:pic>
        <p:nvPicPr>
          <p:cNvPr id="147464" name="Picture 7"/>
          <p:cNvPicPr>
            <a:picLocks noChangeAspect="1"/>
          </p:cNvPicPr>
          <p:nvPr/>
        </p:nvPicPr>
        <p:blipFill>
          <a:blip r:embed="rId6" cstate="print"/>
          <a:srcRect/>
          <a:stretch>
            <a:fillRect/>
          </a:stretch>
        </p:blipFill>
        <p:spPr bwMode="auto">
          <a:xfrm>
            <a:off x="3094038" y="4114800"/>
            <a:ext cx="2974975" cy="2743200"/>
          </a:xfrm>
          <a:prstGeom prst="rect">
            <a:avLst/>
          </a:prstGeom>
          <a:noFill/>
          <a:ln w="9525">
            <a:noFill/>
            <a:miter lim="800000"/>
            <a:headEnd/>
            <a:tailEnd/>
          </a:ln>
        </p:spPr>
      </p:pic>
      <p:pic>
        <p:nvPicPr>
          <p:cNvPr id="147465" name="Picture 8"/>
          <p:cNvPicPr>
            <a:picLocks noChangeAspect="1"/>
          </p:cNvPicPr>
          <p:nvPr/>
        </p:nvPicPr>
        <p:blipFill>
          <a:blip r:embed="rId7" cstate="print"/>
          <a:srcRect/>
          <a:stretch>
            <a:fillRect/>
          </a:stretch>
        </p:blipFill>
        <p:spPr bwMode="auto">
          <a:xfrm>
            <a:off x="6189663" y="4114800"/>
            <a:ext cx="2974975" cy="2743200"/>
          </a:xfrm>
          <a:prstGeom prst="rect">
            <a:avLst/>
          </a:prstGeom>
          <a:noFill/>
          <a:ln w="9525">
            <a:noFill/>
            <a:miter lim="800000"/>
            <a:headEnd/>
            <a:tailEnd/>
          </a:ln>
        </p:spPr>
      </p:pic>
      <p:pic>
        <p:nvPicPr>
          <p:cNvPr id="11" name="Picture 3"/>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7372" t="83696" r="7052" b="1413"/>
          <a:stretch/>
        </p:blipFill>
        <p:spPr bwMode="auto">
          <a:xfrm>
            <a:off x="5980911" y="76200"/>
            <a:ext cx="3086889" cy="1005840"/>
          </a:xfrm>
          <a:prstGeom prst="roundRect">
            <a:avLst>
              <a:gd name="adj" fmla="val 4167"/>
            </a:avLst>
          </a:prstGeom>
          <a:solidFill>
            <a:srgbClr val="FFFFFF"/>
          </a:solidFill>
          <a:ln w="76200" cap="sq">
            <a:solidFill>
              <a:srgbClr val="EAEAEA"/>
            </a:solidFill>
            <a:miter lim="800000"/>
          </a:ln>
          <a:effectLst>
            <a:outerShdw dist="35921" dir="2700000" algn="ctr" rotWithShape="0">
              <a:schemeClr val="bg2"/>
            </a:outerShdw>
          </a:effectLst>
          <a:scene3d>
            <a:camera prst="orthographicFront"/>
            <a:lightRig rig="threePt" dir="t">
              <a:rot lat="0" lon="0" rev="2700000"/>
            </a:lightRig>
          </a:scene3d>
          <a:sp3d contourW="6350">
            <a:bevelT h="38100"/>
            <a:contourClr>
              <a:srgbClr val="C0C0C0"/>
            </a:contourClr>
          </a:sp3d>
          <a:extLst/>
        </p:spPr>
      </p:pic>
      <p:sp>
        <p:nvSpPr>
          <p:cNvPr id="147467" name="Rectangle 11"/>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Results: GSK3</a:t>
            </a:r>
            <a:r>
              <a:rPr kumimoji="1" lang="el-GR" altLang="zh-TW" sz="4200" b="1">
                <a:solidFill>
                  <a:srgbClr val="FF6600"/>
                </a:solidFill>
                <a:latin typeface="Garamond" pitchFamily="18" charset="0"/>
              </a:rPr>
              <a:t>β</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12"/>
          </p:nvPr>
        </p:nvSpPr>
        <p:spPr>
          <a:ln/>
        </p:spPr>
        <p:txBody>
          <a:bodyPr/>
          <a:lstStyle/>
          <a:p>
            <a:pPr>
              <a:defRPr/>
            </a:pPr>
            <a:fld id="{44A53EDC-49D4-47B7-86A5-7D053553B62F}" type="slidenum">
              <a:rPr lang="en-US" altLang="zh-TW"/>
              <a:pPr>
                <a:defRPr/>
              </a:pPr>
              <a:t>45</a:t>
            </a:fld>
            <a:endParaRPr lang="en-US" altLang="zh-TW"/>
          </a:p>
        </p:txBody>
      </p:sp>
      <p:sp>
        <p:nvSpPr>
          <p:cNvPr id="148483" name="Text Placeholder 2"/>
          <p:cNvSpPr>
            <a:spLocks noGrp="1"/>
          </p:cNvSpPr>
          <p:nvPr>
            <p:ph type="body" sz="quarter" idx="4294967295"/>
          </p:nvPr>
        </p:nvSpPr>
        <p:spPr>
          <a:xfrm>
            <a:off x="381000" y="1411288"/>
            <a:ext cx="8382000" cy="2211387"/>
          </a:xfrm>
        </p:spPr>
        <p:txBody>
          <a:bodyPr lIns="0" tIns="0" rIns="0" bIns="0">
            <a:spAutoFit/>
          </a:bodyPr>
          <a:lstStyle/>
          <a:p>
            <a:pPr marL="396875" indent="-396875" defTabSz="912813"/>
            <a:endParaRPr lang="zh-TW" altLang="en-US" sz="2900" smtClean="0"/>
          </a:p>
        </p:txBody>
      </p:sp>
      <p:pic>
        <p:nvPicPr>
          <p:cNvPr id="148484" name="Picture 3"/>
          <p:cNvPicPr>
            <a:picLocks noChangeAspect="1"/>
          </p:cNvPicPr>
          <p:nvPr/>
        </p:nvPicPr>
        <p:blipFill>
          <a:blip r:embed="rId2" cstate="print"/>
          <a:srcRect/>
          <a:stretch>
            <a:fillRect/>
          </a:stretch>
        </p:blipFill>
        <p:spPr bwMode="auto">
          <a:xfrm>
            <a:off x="-6350" y="1295400"/>
            <a:ext cx="2974975" cy="2743200"/>
          </a:xfrm>
          <a:prstGeom prst="rect">
            <a:avLst/>
          </a:prstGeom>
          <a:noFill/>
          <a:ln w="9525">
            <a:noFill/>
            <a:miter lim="800000"/>
            <a:headEnd/>
            <a:tailEnd/>
          </a:ln>
        </p:spPr>
      </p:pic>
      <p:pic>
        <p:nvPicPr>
          <p:cNvPr id="148485" name="Picture 4"/>
          <p:cNvPicPr>
            <a:picLocks noChangeAspect="1"/>
          </p:cNvPicPr>
          <p:nvPr/>
        </p:nvPicPr>
        <p:blipFill>
          <a:blip r:embed="rId3" cstate="print"/>
          <a:srcRect/>
          <a:stretch>
            <a:fillRect/>
          </a:stretch>
        </p:blipFill>
        <p:spPr bwMode="auto">
          <a:xfrm>
            <a:off x="3084513" y="1304925"/>
            <a:ext cx="2974975" cy="2743200"/>
          </a:xfrm>
          <a:prstGeom prst="rect">
            <a:avLst/>
          </a:prstGeom>
          <a:noFill/>
          <a:ln w="9525">
            <a:noFill/>
            <a:miter lim="800000"/>
            <a:headEnd/>
            <a:tailEnd/>
          </a:ln>
        </p:spPr>
      </p:pic>
      <p:pic>
        <p:nvPicPr>
          <p:cNvPr id="148486" name="Picture 5"/>
          <p:cNvPicPr>
            <a:picLocks noChangeAspect="1"/>
          </p:cNvPicPr>
          <p:nvPr/>
        </p:nvPicPr>
        <p:blipFill>
          <a:blip r:embed="rId4" cstate="print"/>
          <a:srcRect/>
          <a:stretch>
            <a:fillRect/>
          </a:stretch>
        </p:blipFill>
        <p:spPr bwMode="auto">
          <a:xfrm>
            <a:off x="6169025" y="1295400"/>
            <a:ext cx="2974975" cy="2743200"/>
          </a:xfrm>
          <a:prstGeom prst="rect">
            <a:avLst/>
          </a:prstGeom>
          <a:noFill/>
          <a:ln w="9525">
            <a:noFill/>
            <a:miter lim="800000"/>
            <a:headEnd/>
            <a:tailEnd/>
          </a:ln>
        </p:spPr>
      </p:pic>
      <p:pic>
        <p:nvPicPr>
          <p:cNvPr id="148487" name="Picture 6"/>
          <p:cNvPicPr>
            <a:picLocks noChangeAspect="1"/>
          </p:cNvPicPr>
          <p:nvPr/>
        </p:nvPicPr>
        <p:blipFill>
          <a:blip r:embed="rId5" cstate="print"/>
          <a:srcRect/>
          <a:stretch>
            <a:fillRect/>
          </a:stretch>
        </p:blipFill>
        <p:spPr bwMode="auto">
          <a:xfrm>
            <a:off x="-15875" y="4114800"/>
            <a:ext cx="2974975" cy="2743200"/>
          </a:xfrm>
          <a:prstGeom prst="rect">
            <a:avLst/>
          </a:prstGeom>
          <a:noFill/>
          <a:ln w="9525">
            <a:noFill/>
            <a:miter lim="800000"/>
            <a:headEnd/>
            <a:tailEnd/>
          </a:ln>
        </p:spPr>
      </p:pic>
      <p:pic>
        <p:nvPicPr>
          <p:cNvPr id="148488" name="Picture 7"/>
          <p:cNvPicPr>
            <a:picLocks noChangeAspect="1"/>
          </p:cNvPicPr>
          <p:nvPr/>
        </p:nvPicPr>
        <p:blipFill>
          <a:blip r:embed="rId6" cstate="print"/>
          <a:srcRect/>
          <a:stretch>
            <a:fillRect/>
          </a:stretch>
        </p:blipFill>
        <p:spPr bwMode="auto">
          <a:xfrm>
            <a:off x="3084513" y="4114800"/>
            <a:ext cx="2974975" cy="2743200"/>
          </a:xfrm>
          <a:prstGeom prst="rect">
            <a:avLst/>
          </a:prstGeom>
          <a:noFill/>
          <a:ln w="9525">
            <a:noFill/>
            <a:miter lim="800000"/>
            <a:headEnd/>
            <a:tailEnd/>
          </a:ln>
        </p:spPr>
      </p:pic>
      <p:pic>
        <p:nvPicPr>
          <p:cNvPr id="148489" name="Picture 8"/>
          <p:cNvPicPr>
            <a:picLocks noChangeAspect="1"/>
          </p:cNvPicPr>
          <p:nvPr/>
        </p:nvPicPr>
        <p:blipFill>
          <a:blip r:embed="rId7" cstate="print"/>
          <a:srcRect/>
          <a:stretch>
            <a:fillRect/>
          </a:stretch>
        </p:blipFill>
        <p:spPr bwMode="auto">
          <a:xfrm>
            <a:off x="6169025" y="4114800"/>
            <a:ext cx="2974975" cy="2743200"/>
          </a:xfrm>
          <a:prstGeom prst="rect">
            <a:avLst/>
          </a:prstGeom>
          <a:noFill/>
          <a:ln w="9525">
            <a:noFill/>
            <a:miter lim="800000"/>
            <a:headEnd/>
            <a:tailEnd/>
          </a:ln>
        </p:spPr>
      </p:pic>
      <p:pic>
        <p:nvPicPr>
          <p:cNvPr id="10" name="Picture 3"/>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7372" t="83696" r="7052" b="1413"/>
          <a:stretch/>
        </p:blipFill>
        <p:spPr bwMode="auto">
          <a:xfrm>
            <a:off x="5980911" y="76200"/>
            <a:ext cx="3086889" cy="1005840"/>
          </a:xfrm>
          <a:prstGeom prst="roundRect">
            <a:avLst>
              <a:gd name="adj" fmla="val 4167"/>
            </a:avLst>
          </a:prstGeom>
          <a:solidFill>
            <a:srgbClr val="FFFFFF"/>
          </a:solidFill>
          <a:ln w="76200" cap="sq">
            <a:solidFill>
              <a:srgbClr val="EAEAEA"/>
            </a:solidFill>
            <a:miter lim="800000"/>
          </a:ln>
          <a:effectLst>
            <a:outerShdw dist="35921" dir="2700000" algn="ctr" rotWithShape="0">
              <a:schemeClr val="bg2"/>
            </a:outerShdw>
          </a:effectLst>
          <a:scene3d>
            <a:camera prst="orthographicFront"/>
            <a:lightRig rig="threePt" dir="t">
              <a:rot lat="0" lon="0" rev="2700000"/>
            </a:lightRig>
          </a:scene3d>
          <a:sp3d contourW="6350">
            <a:bevelT h="38100"/>
            <a:contourClr>
              <a:srgbClr val="C0C0C0"/>
            </a:contourClr>
          </a:sp3d>
          <a:extLst/>
        </p:spPr>
      </p:pic>
      <p:sp>
        <p:nvSpPr>
          <p:cNvPr id="148491" name="Rectangle 11"/>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Results: HIV RT</a:t>
            </a:r>
            <a:endParaRPr kumimoji="1" lang="el-GR" altLang="zh-TW" sz="4200" b="1">
              <a:solidFill>
                <a:srgbClr val="FF6600"/>
              </a:solidFill>
              <a:latin typeface="Garamond" pitchFamily="18"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12"/>
          </p:nvPr>
        </p:nvSpPr>
        <p:spPr>
          <a:ln/>
        </p:spPr>
        <p:txBody>
          <a:bodyPr/>
          <a:lstStyle/>
          <a:p>
            <a:pPr>
              <a:defRPr/>
            </a:pPr>
            <a:fld id="{3A371898-DE48-467D-A7A2-0FAFE6463DB0}" type="slidenum">
              <a:rPr lang="en-US" altLang="zh-TW"/>
              <a:pPr>
                <a:defRPr/>
              </a:pPr>
              <a:t>46</a:t>
            </a:fld>
            <a:endParaRPr lang="en-US" altLang="zh-TW"/>
          </a:p>
        </p:txBody>
      </p:sp>
      <p:sp>
        <p:nvSpPr>
          <p:cNvPr id="149507" name="Text Placeholder 2"/>
          <p:cNvSpPr>
            <a:spLocks noGrp="1"/>
          </p:cNvSpPr>
          <p:nvPr>
            <p:ph type="body" sz="quarter" idx="4294967295"/>
          </p:nvPr>
        </p:nvSpPr>
        <p:spPr>
          <a:xfrm>
            <a:off x="381000" y="1373188"/>
            <a:ext cx="8382000" cy="2211387"/>
          </a:xfrm>
        </p:spPr>
        <p:txBody>
          <a:bodyPr lIns="0" tIns="0" rIns="0" bIns="0">
            <a:spAutoFit/>
          </a:bodyPr>
          <a:lstStyle/>
          <a:p>
            <a:pPr marL="396875" indent="-396875" defTabSz="912813"/>
            <a:endParaRPr lang="zh-TW" altLang="en-US" sz="2900" smtClean="0"/>
          </a:p>
        </p:txBody>
      </p:sp>
      <p:pic>
        <p:nvPicPr>
          <p:cNvPr id="149508" name="Picture 3"/>
          <p:cNvPicPr>
            <a:picLocks noChangeAspect="1"/>
          </p:cNvPicPr>
          <p:nvPr/>
        </p:nvPicPr>
        <p:blipFill>
          <a:blip r:embed="rId2" cstate="print"/>
          <a:srcRect/>
          <a:stretch>
            <a:fillRect/>
          </a:stretch>
        </p:blipFill>
        <p:spPr bwMode="auto">
          <a:xfrm>
            <a:off x="9525" y="1295400"/>
            <a:ext cx="2974975" cy="2743200"/>
          </a:xfrm>
          <a:prstGeom prst="rect">
            <a:avLst/>
          </a:prstGeom>
          <a:noFill/>
          <a:ln w="9525">
            <a:noFill/>
            <a:miter lim="800000"/>
            <a:headEnd/>
            <a:tailEnd/>
          </a:ln>
        </p:spPr>
      </p:pic>
      <p:pic>
        <p:nvPicPr>
          <p:cNvPr id="149509" name="Picture 4"/>
          <p:cNvPicPr>
            <a:picLocks noChangeAspect="1"/>
          </p:cNvPicPr>
          <p:nvPr/>
        </p:nvPicPr>
        <p:blipFill>
          <a:blip r:embed="rId3" cstate="print"/>
          <a:srcRect/>
          <a:stretch>
            <a:fillRect/>
          </a:stretch>
        </p:blipFill>
        <p:spPr bwMode="auto">
          <a:xfrm>
            <a:off x="3084513" y="1295400"/>
            <a:ext cx="2974975" cy="2743200"/>
          </a:xfrm>
          <a:prstGeom prst="rect">
            <a:avLst/>
          </a:prstGeom>
          <a:noFill/>
          <a:ln w="9525">
            <a:noFill/>
            <a:miter lim="800000"/>
            <a:headEnd/>
            <a:tailEnd/>
          </a:ln>
        </p:spPr>
      </p:pic>
      <p:pic>
        <p:nvPicPr>
          <p:cNvPr id="149510" name="Picture 5"/>
          <p:cNvPicPr>
            <a:picLocks noChangeAspect="1"/>
          </p:cNvPicPr>
          <p:nvPr/>
        </p:nvPicPr>
        <p:blipFill>
          <a:blip r:embed="rId4" cstate="print"/>
          <a:srcRect/>
          <a:stretch>
            <a:fillRect/>
          </a:stretch>
        </p:blipFill>
        <p:spPr bwMode="auto">
          <a:xfrm>
            <a:off x="6169025" y="1295400"/>
            <a:ext cx="2974975" cy="2743200"/>
          </a:xfrm>
          <a:prstGeom prst="rect">
            <a:avLst/>
          </a:prstGeom>
          <a:noFill/>
          <a:ln w="9525">
            <a:noFill/>
            <a:miter lim="800000"/>
            <a:headEnd/>
            <a:tailEnd/>
          </a:ln>
        </p:spPr>
      </p:pic>
      <p:pic>
        <p:nvPicPr>
          <p:cNvPr id="149511" name="Picture 6"/>
          <p:cNvPicPr>
            <a:picLocks noChangeAspect="1"/>
          </p:cNvPicPr>
          <p:nvPr/>
        </p:nvPicPr>
        <p:blipFill>
          <a:blip r:embed="rId5" cstate="print"/>
          <a:srcRect/>
          <a:stretch>
            <a:fillRect/>
          </a:stretch>
        </p:blipFill>
        <p:spPr bwMode="auto">
          <a:xfrm>
            <a:off x="9525" y="4114800"/>
            <a:ext cx="2974975" cy="2743200"/>
          </a:xfrm>
          <a:prstGeom prst="rect">
            <a:avLst/>
          </a:prstGeom>
          <a:noFill/>
          <a:ln w="9525">
            <a:noFill/>
            <a:miter lim="800000"/>
            <a:headEnd/>
            <a:tailEnd/>
          </a:ln>
        </p:spPr>
      </p:pic>
      <p:pic>
        <p:nvPicPr>
          <p:cNvPr id="149512" name="Picture 7"/>
          <p:cNvPicPr>
            <a:picLocks noChangeAspect="1"/>
          </p:cNvPicPr>
          <p:nvPr/>
        </p:nvPicPr>
        <p:blipFill>
          <a:blip r:embed="rId6" cstate="print"/>
          <a:srcRect/>
          <a:stretch>
            <a:fillRect/>
          </a:stretch>
        </p:blipFill>
        <p:spPr bwMode="auto">
          <a:xfrm>
            <a:off x="3084513" y="4114800"/>
            <a:ext cx="2974975" cy="2743200"/>
          </a:xfrm>
          <a:prstGeom prst="rect">
            <a:avLst/>
          </a:prstGeom>
          <a:noFill/>
          <a:ln w="9525">
            <a:noFill/>
            <a:miter lim="800000"/>
            <a:headEnd/>
            <a:tailEnd/>
          </a:ln>
        </p:spPr>
      </p:pic>
      <p:pic>
        <p:nvPicPr>
          <p:cNvPr id="149513" name="Picture 8"/>
          <p:cNvPicPr>
            <a:picLocks noChangeAspect="1"/>
          </p:cNvPicPr>
          <p:nvPr/>
        </p:nvPicPr>
        <p:blipFill>
          <a:blip r:embed="rId7" cstate="print"/>
          <a:srcRect/>
          <a:stretch>
            <a:fillRect/>
          </a:stretch>
        </p:blipFill>
        <p:spPr bwMode="auto">
          <a:xfrm>
            <a:off x="6169025" y="4114800"/>
            <a:ext cx="2974975" cy="2743200"/>
          </a:xfrm>
          <a:prstGeom prst="rect">
            <a:avLst/>
          </a:prstGeom>
          <a:noFill/>
          <a:ln w="9525">
            <a:noFill/>
            <a:miter lim="800000"/>
            <a:headEnd/>
            <a:tailEnd/>
          </a:ln>
        </p:spPr>
      </p:pic>
      <p:pic>
        <p:nvPicPr>
          <p:cNvPr id="10" name="Picture 3"/>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7372" t="83696" r="7052" b="1413"/>
          <a:stretch/>
        </p:blipFill>
        <p:spPr bwMode="auto">
          <a:xfrm>
            <a:off x="5980911" y="76200"/>
            <a:ext cx="3086889" cy="1005840"/>
          </a:xfrm>
          <a:prstGeom prst="roundRect">
            <a:avLst>
              <a:gd name="adj" fmla="val 4167"/>
            </a:avLst>
          </a:prstGeom>
          <a:solidFill>
            <a:srgbClr val="FFFFFF"/>
          </a:solidFill>
          <a:ln w="76200" cap="sq">
            <a:solidFill>
              <a:srgbClr val="EAEAEA"/>
            </a:solidFill>
            <a:miter lim="800000"/>
          </a:ln>
          <a:effectLst>
            <a:outerShdw dist="35921" dir="2700000" algn="ctr" rotWithShape="0">
              <a:schemeClr val="bg2"/>
            </a:outerShdw>
          </a:effectLst>
          <a:scene3d>
            <a:camera prst="orthographicFront"/>
            <a:lightRig rig="threePt" dir="t">
              <a:rot lat="0" lon="0" rev="2700000"/>
            </a:lightRig>
          </a:scene3d>
          <a:sp3d contourW="6350">
            <a:bevelT h="38100"/>
            <a:contourClr>
              <a:srgbClr val="C0C0C0"/>
            </a:contourClr>
          </a:sp3d>
          <a:extLst/>
        </p:spPr>
      </p:pic>
      <p:sp>
        <p:nvSpPr>
          <p:cNvPr id="149515" name="Rectangle 11"/>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Results: HIV PR</a:t>
            </a:r>
            <a:endParaRPr kumimoji="1" lang="el-GR" altLang="zh-TW" sz="4200" b="1">
              <a:solidFill>
                <a:srgbClr val="FF6600"/>
              </a:solidFill>
              <a:latin typeface="Garamond"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12"/>
          </p:nvPr>
        </p:nvSpPr>
        <p:spPr>
          <a:ln/>
        </p:spPr>
        <p:txBody>
          <a:bodyPr/>
          <a:lstStyle/>
          <a:p>
            <a:pPr>
              <a:defRPr/>
            </a:pPr>
            <a:fld id="{D9C2271F-14F5-424C-85F5-FC2DDCD5BD98}" type="slidenum">
              <a:rPr lang="en-US" altLang="zh-TW"/>
              <a:pPr>
                <a:defRPr/>
              </a:pPr>
              <a:t>47</a:t>
            </a:fld>
            <a:endParaRPr lang="en-US" altLang="zh-TW"/>
          </a:p>
        </p:txBody>
      </p:sp>
      <p:pic>
        <p:nvPicPr>
          <p:cNvPr id="150531" name="Picture 11"/>
          <p:cNvPicPr>
            <a:picLocks noChangeAspect="1"/>
          </p:cNvPicPr>
          <p:nvPr/>
        </p:nvPicPr>
        <p:blipFill>
          <a:blip r:embed="rId2" cstate="print"/>
          <a:srcRect/>
          <a:stretch>
            <a:fillRect/>
          </a:stretch>
        </p:blipFill>
        <p:spPr bwMode="auto">
          <a:xfrm>
            <a:off x="0" y="1295400"/>
            <a:ext cx="2965450" cy="2738438"/>
          </a:xfrm>
          <a:prstGeom prst="rect">
            <a:avLst/>
          </a:prstGeom>
          <a:noFill/>
          <a:ln w="9525">
            <a:noFill/>
            <a:miter lim="800000"/>
            <a:headEnd/>
            <a:tailEnd/>
          </a:ln>
        </p:spPr>
      </p:pic>
      <p:pic>
        <p:nvPicPr>
          <p:cNvPr id="150532" name="Picture 12"/>
          <p:cNvPicPr>
            <a:picLocks noChangeAspect="1"/>
          </p:cNvPicPr>
          <p:nvPr/>
        </p:nvPicPr>
        <p:blipFill>
          <a:blip r:embed="rId3" cstate="print"/>
          <a:srcRect/>
          <a:stretch>
            <a:fillRect/>
          </a:stretch>
        </p:blipFill>
        <p:spPr bwMode="auto">
          <a:xfrm>
            <a:off x="3089275" y="1295400"/>
            <a:ext cx="2965450" cy="2738438"/>
          </a:xfrm>
          <a:prstGeom prst="rect">
            <a:avLst/>
          </a:prstGeom>
          <a:noFill/>
          <a:ln w="9525">
            <a:noFill/>
            <a:miter lim="800000"/>
            <a:headEnd/>
            <a:tailEnd/>
          </a:ln>
        </p:spPr>
      </p:pic>
      <p:pic>
        <p:nvPicPr>
          <p:cNvPr id="150533" name="Picture 13"/>
          <p:cNvPicPr>
            <a:picLocks noChangeAspect="1"/>
          </p:cNvPicPr>
          <p:nvPr/>
        </p:nvPicPr>
        <p:blipFill>
          <a:blip r:embed="rId4" cstate="print"/>
          <a:srcRect/>
          <a:stretch>
            <a:fillRect/>
          </a:stretch>
        </p:blipFill>
        <p:spPr bwMode="auto">
          <a:xfrm>
            <a:off x="6213475" y="1295400"/>
            <a:ext cx="2965450" cy="2738438"/>
          </a:xfrm>
          <a:prstGeom prst="rect">
            <a:avLst/>
          </a:prstGeom>
          <a:noFill/>
          <a:ln w="9525">
            <a:noFill/>
            <a:miter lim="800000"/>
            <a:headEnd/>
            <a:tailEnd/>
          </a:ln>
        </p:spPr>
      </p:pic>
      <p:pic>
        <p:nvPicPr>
          <p:cNvPr id="15" name="Picture 14"/>
          <p:cNvPicPr>
            <a:picLocks noChangeAspect="1"/>
          </p:cNvPicPr>
          <p:nvPr/>
        </p:nvPicPr>
        <p:blipFill>
          <a:blip r:embed="rId5" cstate="print"/>
          <a:srcRect/>
          <a:stretch>
            <a:fillRect/>
          </a:stretch>
        </p:blipFill>
        <p:spPr bwMode="auto">
          <a:xfrm>
            <a:off x="0" y="4114800"/>
            <a:ext cx="2965450" cy="2738438"/>
          </a:xfrm>
          <a:prstGeom prst="rect">
            <a:avLst/>
          </a:prstGeom>
          <a:noFill/>
          <a:ln w="9525">
            <a:noFill/>
            <a:miter lim="800000"/>
            <a:headEnd/>
            <a:tailEnd/>
          </a:ln>
        </p:spPr>
      </p:pic>
      <p:pic>
        <p:nvPicPr>
          <p:cNvPr id="16" name="Picture 15"/>
          <p:cNvPicPr>
            <a:picLocks noChangeAspect="1"/>
          </p:cNvPicPr>
          <p:nvPr/>
        </p:nvPicPr>
        <p:blipFill>
          <a:blip r:embed="rId6" cstate="print"/>
          <a:srcRect/>
          <a:stretch>
            <a:fillRect/>
          </a:stretch>
        </p:blipFill>
        <p:spPr bwMode="auto">
          <a:xfrm>
            <a:off x="3117850" y="4132263"/>
            <a:ext cx="2965450" cy="2740025"/>
          </a:xfrm>
          <a:prstGeom prst="rect">
            <a:avLst/>
          </a:prstGeom>
          <a:noFill/>
          <a:ln w="9525">
            <a:noFill/>
            <a:miter lim="800000"/>
            <a:headEnd/>
            <a:tailEnd/>
          </a:ln>
        </p:spPr>
      </p:pic>
      <p:sp>
        <p:nvSpPr>
          <p:cNvPr id="5" name="Explosion 2 4"/>
          <p:cNvSpPr/>
          <p:nvPr/>
        </p:nvSpPr>
        <p:spPr bwMode="auto">
          <a:xfrm>
            <a:off x="5257800" y="2743200"/>
            <a:ext cx="2286000" cy="2011680"/>
          </a:xfrm>
          <a:prstGeom prst="irregularSeal2">
            <a:avLst/>
          </a:prstGeom>
          <a:noFill/>
          <a:ln w="381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r>
              <a:rPr lang="en-US" altLang="zh-TW" sz="2800" b="1">
                <a:solidFill>
                  <a:srgbClr val="800000"/>
                </a:solidFill>
                <a:latin typeface="Segoe"/>
              </a:rPr>
              <a:t>30%</a:t>
            </a:r>
            <a:endParaRPr lang="en-US" altLang="zh-TW" b="1">
              <a:solidFill>
                <a:srgbClr val="800000"/>
              </a:solidFill>
              <a:latin typeface="Segoe"/>
            </a:endParaRPr>
          </a:p>
        </p:txBody>
      </p:sp>
      <p:pic>
        <p:nvPicPr>
          <p:cNvPr id="17" name="Picture 16"/>
          <p:cNvPicPr>
            <a:picLocks noChangeAspect="1"/>
          </p:cNvPicPr>
          <p:nvPr/>
        </p:nvPicPr>
        <p:blipFill>
          <a:blip r:embed="rId7" cstate="print"/>
          <a:srcRect/>
          <a:stretch>
            <a:fillRect/>
          </a:stretch>
        </p:blipFill>
        <p:spPr bwMode="auto">
          <a:xfrm>
            <a:off x="6194425" y="4114800"/>
            <a:ext cx="2965450" cy="2738438"/>
          </a:xfrm>
          <a:prstGeom prst="rect">
            <a:avLst/>
          </a:prstGeom>
          <a:noFill/>
          <a:ln w="9525">
            <a:noFill/>
            <a:miter lim="800000"/>
            <a:headEnd/>
            <a:tailEnd/>
          </a:ln>
        </p:spPr>
      </p:pic>
      <p:sp>
        <p:nvSpPr>
          <p:cNvPr id="150540" name="Rectangle 12"/>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a:solidFill>
                  <a:srgbClr val="FF6600"/>
                </a:solidFill>
                <a:latin typeface="Garamond" pitchFamily="18" charset="0"/>
              </a:rPr>
              <a:t>Results: Execution Time</a:t>
            </a:r>
            <a:endParaRPr kumimoji="1" lang="el-GR" altLang="zh-TW" sz="4200" b="1">
              <a:solidFill>
                <a:srgbClr val="FF6600"/>
              </a:solidFill>
              <a:latin typeface="Garamond"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12"/>
          </p:nvPr>
        </p:nvSpPr>
        <p:spPr>
          <a:ln/>
        </p:spPr>
        <p:txBody>
          <a:bodyPr/>
          <a:lstStyle/>
          <a:p>
            <a:pPr>
              <a:defRPr/>
            </a:pPr>
            <a:fld id="{2923B69A-ADC5-40BE-87FE-A06D84E9970E}" type="slidenum">
              <a:rPr lang="en-US" altLang="zh-TW"/>
              <a:pPr>
                <a:defRPr/>
              </a:pPr>
              <a:t>48</a:t>
            </a:fld>
            <a:endParaRPr lang="en-US" altLang="zh-TW"/>
          </a:p>
        </p:txBody>
      </p:sp>
      <p:pic>
        <p:nvPicPr>
          <p:cNvPr id="151555" name="Content Placeholder 3"/>
          <p:cNvPicPr>
            <a:picLocks noGrp="1" noChangeAspect="1"/>
          </p:cNvPicPr>
          <p:nvPr>
            <p:ph idx="4294967295"/>
          </p:nvPr>
        </p:nvPicPr>
        <p:blipFill>
          <a:blip r:embed="rId2" cstate="print"/>
          <a:srcRect/>
          <a:stretch>
            <a:fillRect/>
          </a:stretch>
        </p:blipFill>
        <p:spPr>
          <a:xfrm>
            <a:off x="152400" y="2590800"/>
            <a:ext cx="4343400" cy="4005263"/>
          </a:xfrm>
        </p:spPr>
      </p:pic>
      <p:pic>
        <p:nvPicPr>
          <p:cNvPr id="151556" name="Picture 4"/>
          <p:cNvPicPr>
            <a:picLocks noChangeAspect="1"/>
          </p:cNvPicPr>
          <p:nvPr/>
        </p:nvPicPr>
        <p:blipFill>
          <a:blip r:embed="rId3" cstate="print"/>
          <a:srcRect/>
          <a:stretch>
            <a:fillRect/>
          </a:stretch>
        </p:blipFill>
        <p:spPr bwMode="auto">
          <a:xfrm>
            <a:off x="4381500" y="2466975"/>
            <a:ext cx="4762500" cy="4391025"/>
          </a:xfrm>
          <a:prstGeom prst="rect">
            <a:avLst/>
          </a:prstGeom>
          <a:noFill/>
          <a:ln w="9525">
            <a:noFill/>
            <a:miter lim="800000"/>
            <a:headEnd/>
            <a:tailEnd/>
          </a:ln>
        </p:spPr>
      </p:pic>
      <p:pic>
        <p:nvPicPr>
          <p:cNvPr id="151557" name="Picture 5"/>
          <p:cNvPicPr>
            <a:picLocks noChangeAspect="1"/>
          </p:cNvPicPr>
          <p:nvPr/>
        </p:nvPicPr>
        <p:blipFill>
          <a:blip r:embed="rId4" cstate="print"/>
          <a:srcRect/>
          <a:stretch>
            <a:fillRect/>
          </a:stretch>
        </p:blipFill>
        <p:spPr bwMode="auto">
          <a:xfrm>
            <a:off x="1806575" y="1419225"/>
            <a:ext cx="1882775" cy="941388"/>
          </a:xfrm>
          <a:prstGeom prst="rect">
            <a:avLst/>
          </a:prstGeom>
          <a:noFill/>
          <a:ln w="9525">
            <a:noFill/>
            <a:miter lim="800000"/>
            <a:headEnd/>
            <a:tailEnd/>
          </a:ln>
        </p:spPr>
      </p:pic>
      <p:pic>
        <p:nvPicPr>
          <p:cNvPr id="151558" name="Picture 6"/>
          <p:cNvPicPr>
            <a:picLocks noChangeAspect="1"/>
          </p:cNvPicPr>
          <p:nvPr/>
        </p:nvPicPr>
        <p:blipFill>
          <a:blip r:embed="rId5" cstate="print"/>
          <a:srcRect/>
          <a:stretch>
            <a:fillRect/>
          </a:stretch>
        </p:blipFill>
        <p:spPr bwMode="auto">
          <a:xfrm>
            <a:off x="4606925" y="1295400"/>
            <a:ext cx="2009775" cy="1189038"/>
          </a:xfrm>
          <a:prstGeom prst="rect">
            <a:avLst/>
          </a:prstGeom>
          <a:noFill/>
          <a:ln w="9525">
            <a:noFill/>
            <a:miter lim="800000"/>
            <a:headEnd/>
            <a:tailEnd/>
          </a:ln>
        </p:spPr>
      </p:pic>
      <p:grpSp>
        <p:nvGrpSpPr>
          <p:cNvPr id="151559" name="Group 7"/>
          <p:cNvGrpSpPr>
            <a:grpSpLocks/>
          </p:cNvGrpSpPr>
          <p:nvPr/>
        </p:nvGrpSpPr>
        <p:grpSpPr bwMode="auto">
          <a:xfrm>
            <a:off x="3975100" y="1789113"/>
            <a:ext cx="390525" cy="457200"/>
            <a:chOff x="2025937" y="228943"/>
            <a:chExt cx="390702" cy="456513"/>
          </a:xfrm>
        </p:grpSpPr>
        <p:sp>
          <p:nvSpPr>
            <p:cNvPr id="9" name="Right Arrow 8"/>
            <p:cNvSpPr/>
            <p:nvPr/>
          </p:nvSpPr>
          <p:spPr>
            <a:xfrm>
              <a:off x="2025937" y="228943"/>
              <a:ext cx="390702" cy="456513"/>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10" name="Right Arrow 4"/>
            <p:cNvSpPr/>
            <p:nvPr/>
          </p:nvSpPr>
          <p:spPr>
            <a:xfrm>
              <a:off x="2025937" y="320880"/>
              <a:ext cx="273174" cy="272640"/>
            </a:xfrm>
            <a:prstGeom prst="rect">
              <a:avLst/>
            </a:prstGeom>
          </p:spPr>
          <p:style>
            <a:lnRef idx="0">
              <a:scrgbClr r="0" g="0" b="0"/>
            </a:lnRef>
            <a:fillRef idx="0">
              <a:scrgbClr r="0" g="0" b="0"/>
            </a:fillRef>
            <a:effectRef idx="0">
              <a:scrgbClr r="0" g="0" b="0"/>
            </a:effectRef>
            <a:fontRef idx="minor">
              <a:schemeClr val="lt1"/>
            </a:fontRef>
          </p:style>
          <p:txBody>
            <a:bodyPr lIns="0" tIns="0" rIns="0" bIns="0" anchor="ctr"/>
            <a:lstStyle/>
            <a:p>
              <a:pPr algn="ctr" defTabSz="844550">
                <a:lnSpc>
                  <a:spcPct val="90000"/>
                </a:lnSpc>
                <a:spcAft>
                  <a:spcPct val="35000"/>
                </a:spcAft>
              </a:pPr>
              <a:endParaRPr lang="zh-TW" altLang="en-US" sz="1900">
                <a:solidFill>
                  <a:srgbClr val="FFFFFF"/>
                </a:solidFill>
                <a:latin typeface="Calibri" pitchFamily="34" charset="0"/>
              </a:endParaRPr>
            </a:p>
          </p:txBody>
        </p:sp>
      </p:grpSp>
      <p:sp>
        <p:nvSpPr>
          <p:cNvPr id="151564" name="Rectangle 10"/>
          <p:cNvSpPr>
            <a:spLocks noChangeArrowheads="1"/>
          </p:cNvSpPr>
          <p:nvPr/>
        </p:nvSpPr>
        <p:spPr bwMode="auto">
          <a:xfrm>
            <a:off x="6604000" y="1508125"/>
            <a:ext cx="2540000" cy="831850"/>
          </a:xfrm>
          <a:prstGeom prst="rect">
            <a:avLst/>
          </a:prstGeom>
          <a:noFill/>
          <a:ln w="9525">
            <a:noFill/>
            <a:miter lim="800000"/>
            <a:headEnd/>
            <a:tailEnd/>
          </a:ln>
        </p:spPr>
        <p:txBody>
          <a:bodyPr wrap="none">
            <a:spAutoFit/>
          </a:bodyPr>
          <a:lstStyle/>
          <a:p>
            <a:r>
              <a:rPr lang="en-US" altLang="zh-TW" sz="2400" b="1">
                <a:solidFill>
                  <a:schemeClr val="bg1"/>
                </a:solidFill>
                <a:latin typeface="Calibri" pitchFamily="34" charset="0"/>
              </a:rPr>
              <a:t>Synthesized ligand</a:t>
            </a:r>
          </a:p>
          <a:p>
            <a:r>
              <a:rPr lang="en-US" altLang="zh-TW" sz="2400" b="1">
                <a:solidFill>
                  <a:schemeClr val="bg1"/>
                </a:solidFill>
                <a:latin typeface="Calibri" pitchFamily="34" charset="0"/>
              </a:rPr>
              <a:t>by SmartGrow</a:t>
            </a:r>
          </a:p>
        </p:txBody>
      </p:sp>
      <p:sp>
        <p:nvSpPr>
          <p:cNvPr id="151565" name="Rectangle 11"/>
          <p:cNvSpPr>
            <a:spLocks noChangeArrowheads="1"/>
          </p:cNvSpPr>
          <p:nvPr/>
        </p:nvSpPr>
        <p:spPr bwMode="auto">
          <a:xfrm>
            <a:off x="0" y="1693863"/>
            <a:ext cx="1760538" cy="460375"/>
          </a:xfrm>
          <a:prstGeom prst="rect">
            <a:avLst/>
          </a:prstGeom>
          <a:noFill/>
          <a:ln w="9525">
            <a:noFill/>
            <a:miter lim="800000"/>
            <a:headEnd/>
            <a:tailEnd/>
          </a:ln>
        </p:spPr>
        <p:txBody>
          <a:bodyPr wrap="none">
            <a:spAutoFit/>
          </a:bodyPr>
          <a:lstStyle/>
          <a:p>
            <a:r>
              <a:rPr lang="en-US" altLang="zh-TW" sz="2400" b="1">
                <a:solidFill>
                  <a:schemeClr val="bg1"/>
                </a:solidFill>
                <a:latin typeface="Calibri" pitchFamily="34" charset="0"/>
              </a:rPr>
              <a:t>Initial ligand</a:t>
            </a:r>
          </a:p>
        </p:txBody>
      </p:sp>
      <p:sp>
        <p:nvSpPr>
          <p:cNvPr id="151566" name="Rectangle 14"/>
          <p:cNvSpPr>
            <a:spLocks noChangeArrowheads="1"/>
          </p:cNvSpPr>
          <p:nvPr/>
        </p:nvSpPr>
        <p:spPr bwMode="auto">
          <a:xfrm>
            <a:off x="457200" y="277813"/>
            <a:ext cx="8229600" cy="1139825"/>
          </a:xfrm>
          <a:prstGeom prst="rect">
            <a:avLst/>
          </a:prstGeom>
          <a:noFill/>
          <a:ln w="9525">
            <a:noFill/>
            <a:miter lim="800000"/>
            <a:headEnd/>
            <a:tailEnd/>
          </a:ln>
        </p:spPr>
        <p:txBody>
          <a:bodyPr/>
          <a:lstStyle/>
          <a:p>
            <a:pPr eaLnBrk="0" hangingPunct="0"/>
            <a:r>
              <a:rPr kumimoji="1" lang="en-US" altLang="zh-TW" sz="4200" b="1" dirty="0">
                <a:solidFill>
                  <a:srgbClr val="FF6600"/>
                </a:solidFill>
                <a:latin typeface="Garamond" pitchFamily="18" charset="0"/>
              </a:rPr>
              <a:t>Results: Handling </a:t>
            </a:r>
            <a:r>
              <a:rPr kumimoji="1" lang="en-US" altLang="zh-TW" sz="4200" b="1" dirty="0" smtClean="0">
                <a:solidFill>
                  <a:srgbClr val="FF6600"/>
                </a:solidFill>
                <a:latin typeface="Garamond" pitchFamily="18" charset="0"/>
              </a:rPr>
              <a:t>Phosphorus(P)</a:t>
            </a:r>
            <a:endParaRPr kumimoji="1" lang="el-GR" altLang="zh-TW" sz="4200" b="1" dirty="0">
              <a:solidFill>
                <a:srgbClr val="FF6600"/>
              </a:solidFill>
              <a:latin typeface="Garamond"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CEEEF046-5F7B-4004-BB8A-FED077AD36C0}" type="slidenum">
              <a:rPr lang="en-US" altLang="zh-TW"/>
              <a:pPr>
                <a:defRPr/>
              </a:pPr>
              <a:t>49</a:t>
            </a:fld>
            <a:endParaRPr lang="en-US" altLang="zh-TW"/>
          </a:p>
        </p:txBody>
      </p:sp>
      <p:sp>
        <p:nvSpPr>
          <p:cNvPr id="159746" name="Rectangle 2"/>
          <p:cNvSpPr>
            <a:spLocks noGrp="1" noChangeArrowheads="1"/>
          </p:cNvSpPr>
          <p:nvPr>
            <p:ph type="title"/>
          </p:nvPr>
        </p:nvSpPr>
        <p:spPr/>
        <p:txBody>
          <a:bodyPr/>
          <a:lstStyle/>
          <a:p>
            <a:r>
              <a:rPr lang="en-US" altLang="zh-TW" smtClean="0"/>
              <a:t>Discussion</a:t>
            </a:r>
            <a:endParaRPr lang="zh-TW" altLang="en-US" smtClean="0"/>
          </a:p>
        </p:txBody>
      </p:sp>
      <p:sp>
        <p:nvSpPr>
          <p:cNvPr id="159747" name="Rectangle 3"/>
          <p:cNvSpPr>
            <a:spLocks noGrp="1" noChangeArrowheads="1"/>
          </p:cNvSpPr>
          <p:nvPr>
            <p:ph type="body" idx="1"/>
          </p:nvPr>
        </p:nvSpPr>
        <p:spPr/>
        <p:txBody>
          <a:bodyPr/>
          <a:lstStyle/>
          <a:p>
            <a:pPr>
              <a:lnSpc>
                <a:spcPct val="80000"/>
              </a:lnSpc>
            </a:pPr>
            <a:r>
              <a:rPr lang="en-US" altLang="zh-TW" sz="2500" smtClean="0"/>
              <a:t>SmartGrow</a:t>
            </a:r>
          </a:p>
          <a:p>
            <a:pPr lvl="1">
              <a:lnSpc>
                <a:spcPct val="80000"/>
              </a:lnSpc>
            </a:pPr>
            <a:endParaRPr lang="en-US" altLang="zh-TW" sz="2100" smtClean="0"/>
          </a:p>
          <a:p>
            <a:pPr lvl="1">
              <a:lnSpc>
                <a:spcPct val="80000"/>
              </a:lnSpc>
            </a:pPr>
            <a:r>
              <a:rPr lang="en-US" altLang="zh-TW" sz="2100" smtClean="0"/>
              <a:t>Functionally</a:t>
            </a:r>
          </a:p>
          <a:p>
            <a:pPr lvl="2">
              <a:lnSpc>
                <a:spcPct val="80000"/>
              </a:lnSpc>
            </a:pPr>
            <a:r>
              <a:rPr lang="en-US" altLang="zh-TW" sz="1900" smtClean="0"/>
              <a:t>An efficient tool for computational synthesis of potent ligands for drug discovery</a:t>
            </a:r>
          </a:p>
          <a:p>
            <a:pPr lvl="2">
              <a:lnSpc>
                <a:spcPct val="80000"/>
              </a:lnSpc>
            </a:pPr>
            <a:r>
              <a:rPr lang="en-US" altLang="zh-TW" sz="1900" smtClean="0"/>
              <a:t>Enriched ligand diversity</a:t>
            </a:r>
          </a:p>
          <a:p>
            <a:pPr lvl="3">
              <a:lnSpc>
                <a:spcPct val="80000"/>
              </a:lnSpc>
            </a:pPr>
            <a:r>
              <a:rPr lang="en-US" altLang="zh-TW" sz="1800" smtClean="0"/>
              <a:t>Split, merging, ring joining</a:t>
            </a:r>
          </a:p>
          <a:p>
            <a:pPr lvl="2">
              <a:lnSpc>
                <a:spcPct val="80000"/>
              </a:lnSpc>
            </a:pPr>
            <a:r>
              <a:rPr lang="en-US" altLang="zh-TW" sz="1900" smtClean="0"/>
              <a:t>Support for P and Cl, Br</a:t>
            </a:r>
          </a:p>
          <a:p>
            <a:pPr lvl="2">
              <a:lnSpc>
                <a:spcPct val="80000"/>
              </a:lnSpc>
            </a:pPr>
            <a:r>
              <a:rPr lang="en-US" altLang="zh-TW" sz="1900" smtClean="0"/>
              <a:t>Druggability testing</a:t>
            </a:r>
          </a:p>
          <a:p>
            <a:pPr lvl="3">
              <a:lnSpc>
                <a:spcPct val="80000"/>
              </a:lnSpc>
            </a:pPr>
            <a:r>
              <a:rPr lang="en-US" altLang="zh-TW" sz="1800" smtClean="0"/>
              <a:t>Low molecular weight, &lt; 500 Da</a:t>
            </a:r>
          </a:p>
          <a:p>
            <a:pPr lvl="1">
              <a:lnSpc>
                <a:spcPct val="80000"/>
              </a:lnSpc>
            </a:pPr>
            <a:endParaRPr lang="en-US" altLang="zh-TW" sz="2100" smtClean="0"/>
          </a:p>
          <a:p>
            <a:pPr lvl="1">
              <a:lnSpc>
                <a:spcPct val="80000"/>
              </a:lnSpc>
            </a:pPr>
            <a:r>
              <a:rPr lang="en-US" altLang="zh-TW" sz="2100" smtClean="0"/>
              <a:t>Computationally</a:t>
            </a:r>
          </a:p>
          <a:p>
            <a:pPr lvl="2">
              <a:lnSpc>
                <a:spcPct val="80000"/>
              </a:lnSpc>
            </a:pPr>
            <a:r>
              <a:rPr lang="en-US" altLang="zh-TW" sz="1900" smtClean="0"/>
              <a:t>20% ~ 30% faster, avg. 2.4 h for one run</a:t>
            </a:r>
          </a:p>
          <a:p>
            <a:pPr lvl="2">
              <a:lnSpc>
                <a:spcPct val="80000"/>
              </a:lnSpc>
            </a:pPr>
            <a:r>
              <a:rPr lang="en-US" altLang="zh-TW" sz="1900" smtClean="0"/>
              <a:t>Cross platform</a:t>
            </a:r>
          </a:p>
          <a:p>
            <a:pPr lvl="3">
              <a:lnSpc>
                <a:spcPct val="80000"/>
              </a:lnSpc>
            </a:pPr>
            <a:r>
              <a:rPr lang="en-US" altLang="zh-TW" sz="1800" smtClean="0"/>
              <a:t>Linux and Windows</a:t>
            </a:r>
          </a:p>
          <a:p>
            <a:pPr>
              <a:lnSpc>
                <a:spcPct val="80000"/>
              </a:lnSpc>
            </a:pPr>
            <a:endParaRPr lang="zh-TW" altLang="en-US" sz="19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4C8F43B9-D629-47F4-8AC7-FEDEAAAA70AB}" type="slidenum">
              <a:rPr lang="en-US" altLang="zh-TW"/>
              <a:pPr>
                <a:defRPr/>
              </a:pPr>
              <a:t>5</a:t>
            </a:fld>
            <a:endParaRPr lang="en-US" altLang="zh-TW"/>
          </a:p>
        </p:txBody>
      </p:sp>
      <p:sp>
        <p:nvSpPr>
          <p:cNvPr id="112642" name="Rectangle 2"/>
          <p:cNvSpPr>
            <a:spLocks noGrp="1" noChangeArrowheads="1"/>
          </p:cNvSpPr>
          <p:nvPr>
            <p:ph type="title"/>
          </p:nvPr>
        </p:nvSpPr>
        <p:spPr/>
        <p:txBody>
          <a:bodyPr/>
          <a:lstStyle/>
          <a:p>
            <a:r>
              <a:rPr lang="en-US" altLang="zh-TW" smtClean="0"/>
              <a:t>Bioinformatics Research Areas</a:t>
            </a:r>
          </a:p>
        </p:txBody>
      </p:sp>
      <p:sp>
        <p:nvSpPr>
          <p:cNvPr id="112643" name="Rectangle 3"/>
          <p:cNvSpPr>
            <a:spLocks noGrp="1" noChangeArrowheads="1"/>
          </p:cNvSpPr>
          <p:nvPr>
            <p:ph type="body" idx="1"/>
          </p:nvPr>
        </p:nvSpPr>
        <p:spPr/>
        <p:txBody>
          <a:bodyPr/>
          <a:lstStyle/>
          <a:p>
            <a:pPr>
              <a:lnSpc>
                <a:spcPct val="80000"/>
              </a:lnSpc>
            </a:pPr>
            <a:r>
              <a:rPr lang="en-US" altLang="zh-TW" sz="2600" dirty="0" smtClean="0"/>
              <a:t>Many (crossing) areas: </a:t>
            </a:r>
          </a:p>
          <a:p>
            <a:pPr lvl="1">
              <a:lnSpc>
                <a:spcPct val="80000"/>
              </a:lnSpc>
            </a:pPr>
            <a:r>
              <a:rPr lang="en-US" altLang="zh-TW" sz="2200" dirty="0" smtClean="0"/>
              <a:t>(Genome-scale) Sequence Analysis</a:t>
            </a:r>
          </a:p>
          <a:p>
            <a:pPr lvl="2">
              <a:lnSpc>
                <a:spcPct val="80000"/>
              </a:lnSpc>
            </a:pPr>
            <a:r>
              <a:rPr lang="en-US" altLang="zh-TW" sz="2000" dirty="0" smtClean="0">
                <a:solidFill>
                  <a:srgbClr val="C00000"/>
                </a:solidFill>
              </a:rPr>
              <a:t>Sequence alignments, motif discovery, genome-wide association (</a:t>
            </a:r>
            <a:r>
              <a:rPr lang="en-US" altLang="zh-TW" sz="1100" dirty="0" smtClean="0">
                <a:solidFill>
                  <a:srgbClr val="C00000"/>
                </a:solidFill>
              </a:rPr>
              <a:t>to study diseases such as cancers</a:t>
            </a:r>
            <a:r>
              <a:rPr lang="en-US" altLang="zh-TW" sz="2000" dirty="0" smtClean="0">
                <a:solidFill>
                  <a:srgbClr val="C00000"/>
                </a:solidFill>
              </a:rPr>
              <a:t>)</a:t>
            </a:r>
          </a:p>
          <a:p>
            <a:pPr lvl="1">
              <a:lnSpc>
                <a:spcPct val="80000"/>
              </a:lnSpc>
            </a:pPr>
            <a:r>
              <a:rPr lang="en-US" altLang="zh-TW" sz="2200" dirty="0" smtClean="0"/>
              <a:t>Computational Evolutionary Biology</a:t>
            </a:r>
          </a:p>
          <a:p>
            <a:pPr lvl="2">
              <a:lnSpc>
                <a:spcPct val="80000"/>
              </a:lnSpc>
            </a:pPr>
            <a:r>
              <a:rPr lang="en-US" altLang="zh-TW" sz="2000" dirty="0" err="1" smtClean="0">
                <a:solidFill>
                  <a:srgbClr val="C00000"/>
                </a:solidFill>
              </a:rPr>
              <a:t>Phylogenetics</a:t>
            </a:r>
            <a:r>
              <a:rPr lang="en-US" altLang="zh-TW" sz="2000" dirty="0" smtClean="0"/>
              <a:t>, evolution modeling</a:t>
            </a:r>
          </a:p>
          <a:p>
            <a:pPr lvl="1">
              <a:lnSpc>
                <a:spcPct val="80000"/>
              </a:lnSpc>
            </a:pPr>
            <a:r>
              <a:rPr lang="en-US" altLang="zh-TW" sz="2200" dirty="0" smtClean="0"/>
              <a:t>Analysis of Gene Regulation</a:t>
            </a:r>
          </a:p>
          <a:p>
            <a:pPr lvl="2">
              <a:lnSpc>
                <a:spcPct val="80000"/>
              </a:lnSpc>
            </a:pPr>
            <a:r>
              <a:rPr lang="en-US" altLang="zh-TW" sz="2000" dirty="0" smtClean="0"/>
              <a:t>Gene expression analysis, </a:t>
            </a:r>
            <a:r>
              <a:rPr lang="en-US" altLang="zh-TW" sz="2000" dirty="0" smtClean="0">
                <a:solidFill>
                  <a:srgbClr val="C00000"/>
                </a:solidFill>
              </a:rPr>
              <a:t>alternative splicing</a:t>
            </a:r>
            <a:r>
              <a:rPr lang="en-US" altLang="zh-TW" sz="2000" dirty="0" smtClean="0"/>
              <a:t>, </a:t>
            </a:r>
            <a:r>
              <a:rPr lang="en-US" altLang="zh-TW" sz="2000" dirty="0" smtClean="0">
                <a:solidFill>
                  <a:srgbClr val="FF0066"/>
                </a:solidFill>
              </a:rPr>
              <a:t>protein-DNA interactions</a:t>
            </a:r>
            <a:r>
              <a:rPr lang="en-US" altLang="zh-TW" sz="2000" dirty="0" smtClean="0"/>
              <a:t>, </a:t>
            </a:r>
            <a:r>
              <a:rPr lang="en-US" altLang="zh-TW" sz="2000" dirty="0" smtClean="0">
                <a:solidFill>
                  <a:srgbClr val="C00000"/>
                </a:solidFill>
              </a:rPr>
              <a:t>gene regulatory networks</a:t>
            </a:r>
          </a:p>
          <a:p>
            <a:pPr lvl="1">
              <a:lnSpc>
                <a:spcPct val="80000"/>
              </a:lnSpc>
            </a:pPr>
            <a:r>
              <a:rPr lang="en-US" altLang="zh-TW" sz="2200" dirty="0" smtClean="0"/>
              <a:t>Structural Biology</a:t>
            </a:r>
          </a:p>
          <a:p>
            <a:pPr lvl="2">
              <a:lnSpc>
                <a:spcPct val="80000"/>
              </a:lnSpc>
            </a:pPr>
            <a:r>
              <a:rPr lang="en-US" altLang="zh-TW" sz="2000" dirty="0" smtClean="0">
                <a:solidFill>
                  <a:srgbClr val="FF0066"/>
                </a:solidFill>
              </a:rPr>
              <a:t>Drug discovery</a:t>
            </a:r>
            <a:r>
              <a:rPr lang="en-US" altLang="zh-TW" sz="2000" dirty="0" smtClean="0"/>
              <a:t>, protein folding, </a:t>
            </a:r>
            <a:r>
              <a:rPr lang="en-US" altLang="zh-TW" sz="2000" dirty="0" smtClean="0">
                <a:solidFill>
                  <a:srgbClr val="C00000"/>
                </a:solidFill>
              </a:rPr>
              <a:t>protein-protein interactions</a:t>
            </a:r>
          </a:p>
          <a:p>
            <a:pPr lvl="1">
              <a:lnSpc>
                <a:spcPct val="80000"/>
              </a:lnSpc>
            </a:pPr>
            <a:r>
              <a:rPr lang="en-US" altLang="zh-TW" sz="2200" dirty="0" smtClean="0"/>
              <a:t>Synthetic Biology</a:t>
            </a:r>
          </a:p>
          <a:p>
            <a:pPr lvl="1">
              <a:lnSpc>
                <a:spcPct val="80000"/>
              </a:lnSpc>
            </a:pPr>
            <a:r>
              <a:rPr lang="en-US" altLang="zh-TW" sz="2200" dirty="0" smtClean="0"/>
              <a:t>High throughput Imaging Analysis</a:t>
            </a:r>
          </a:p>
          <a:p>
            <a:pPr lvl="1">
              <a:lnSpc>
                <a:spcPct val="80000"/>
              </a:lnSpc>
            </a:pPr>
            <a:r>
              <a:rPr lang="en-US" altLang="zh-TW" sz="2200" dirty="0" smtClean="0"/>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A6CBB074-8093-48F8-AF07-5D4172B5474F}" type="slidenum">
              <a:rPr lang="en-US" altLang="zh-TW"/>
              <a:pPr>
                <a:defRPr/>
              </a:pPr>
              <a:t>50</a:t>
            </a:fld>
            <a:endParaRPr lang="en-US" altLang="zh-TW"/>
          </a:p>
        </p:txBody>
      </p:sp>
      <p:sp>
        <p:nvSpPr>
          <p:cNvPr id="160770" name="Rectangle 2"/>
          <p:cNvSpPr>
            <a:spLocks noGrp="1" noChangeArrowheads="1"/>
          </p:cNvSpPr>
          <p:nvPr>
            <p:ph type="title"/>
          </p:nvPr>
        </p:nvSpPr>
        <p:spPr/>
        <p:txBody>
          <a:bodyPr/>
          <a:lstStyle/>
          <a:p>
            <a:r>
              <a:rPr lang="en-US" altLang="zh-TW" smtClean="0"/>
              <a:t>Future Improvements</a:t>
            </a:r>
          </a:p>
        </p:txBody>
      </p:sp>
      <p:sp>
        <p:nvSpPr>
          <p:cNvPr id="160771" name="Rectangle 3"/>
          <p:cNvSpPr>
            <a:spLocks noGrp="1" noChangeArrowheads="1"/>
          </p:cNvSpPr>
          <p:nvPr>
            <p:ph type="body" idx="1"/>
          </p:nvPr>
        </p:nvSpPr>
        <p:spPr/>
        <p:txBody>
          <a:bodyPr/>
          <a:lstStyle/>
          <a:p>
            <a:pPr>
              <a:lnSpc>
                <a:spcPct val="80000"/>
              </a:lnSpc>
            </a:pPr>
            <a:r>
              <a:rPr lang="en-US" altLang="zh-TW" sz="2100" dirty="0" smtClean="0"/>
              <a:t>Integrate SmartGrow into </a:t>
            </a:r>
            <a:r>
              <a:rPr lang="en-US" altLang="zh-TW" sz="2100" dirty="0" err="1" smtClean="0"/>
              <a:t>AutoDock</a:t>
            </a:r>
            <a:r>
              <a:rPr lang="en-US" altLang="zh-TW" sz="2100" dirty="0" smtClean="0"/>
              <a:t> </a:t>
            </a:r>
            <a:r>
              <a:rPr lang="en-US" altLang="zh-TW" sz="2100" dirty="0" err="1" smtClean="0"/>
              <a:t>Vina</a:t>
            </a:r>
            <a:endParaRPr lang="en-US" altLang="zh-TW" sz="2100" dirty="0" smtClean="0"/>
          </a:p>
          <a:p>
            <a:pPr lvl="1">
              <a:lnSpc>
                <a:spcPct val="80000"/>
              </a:lnSpc>
            </a:pPr>
            <a:r>
              <a:rPr lang="en-US" altLang="zh-TW" sz="2000" dirty="0" smtClean="0"/>
              <a:t>Receptor structure</a:t>
            </a:r>
          </a:p>
          <a:p>
            <a:pPr lvl="1">
              <a:lnSpc>
                <a:spcPct val="80000"/>
              </a:lnSpc>
            </a:pPr>
            <a:r>
              <a:rPr lang="en-US" altLang="zh-TW" sz="2000" dirty="0" smtClean="0"/>
              <a:t>Uniform interface</a:t>
            </a:r>
          </a:p>
          <a:p>
            <a:pPr lvl="1">
              <a:lnSpc>
                <a:spcPct val="80000"/>
              </a:lnSpc>
            </a:pPr>
            <a:r>
              <a:rPr lang="en-US" altLang="zh-TW" sz="2000" dirty="0" smtClean="0"/>
              <a:t>File I/O reduced</a:t>
            </a:r>
          </a:p>
          <a:p>
            <a:pPr lvl="1">
              <a:lnSpc>
                <a:spcPct val="80000"/>
              </a:lnSpc>
            </a:pPr>
            <a:endParaRPr lang="en-US" altLang="zh-TW" sz="2000" dirty="0" smtClean="0"/>
          </a:p>
          <a:p>
            <a:pPr>
              <a:lnSpc>
                <a:spcPct val="80000"/>
              </a:lnSpc>
            </a:pPr>
            <a:r>
              <a:rPr lang="en-US" altLang="zh-TW" sz="2100" dirty="0" smtClean="0"/>
              <a:t>ADMET</a:t>
            </a:r>
          </a:p>
          <a:p>
            <a:pPr lvl="1">
              <a:lnSpc>
                <a:spcPct val="80000"/>
              </a:lnSpc>
            </a:pPr>
            <a:r>
              <a:rPr lang="en-US" altLang="zh-TW" sz="2000" dirty="0" smtClean="0"/>
              <a:t>Adsorption, Distribution, Metabolism, Excretion, and Toxicity</a:t>
            </a:r>
          </a:p>
          <a:p>
            <a:pPr lvl="1">
              <a:lnSpc>
                <a:spcPct val="80000"/>
              </a:lnSpc>
            </a:pPr>
            <a:endParaRPr lang="en-US" altLang="zh-TW" sz="2000" dirty="0" smtClean="0"/>
          </a:p>
          <a:p>
            <a:pPr>
              <a:lnSpc>
                <a:spcPct val="80000"/>
              </a:lnSpc>
            </a:pPr>
            <a:r>
              <a:rPr lang="en-US" altLang="zh-TW" sz="2100" dirty="0" smtClean="0"/>
              <a:t>Parallelization by </a:t>
            </a:r>
            <a:r>
              <a:rPr lang="en-US" altLang="zh-TW" sz="2100" dirty="0" smtClean="0">
                <a:solidFill>
                  <a:srgbClr val="FF0066"/>
                </a:solidFill>
              </a:rPr>
              <a:t>GPU</a:t>
            </a:r>
            <a:r>
              <a:rPr lang="en-US" altLang="zh-TW" sz="2100" dirty="0" smtClean="0"/>
              <a:t> hardware</a:t>
            </a:r>
          </a:p>
          <a:p>
            <a:pPr>
              <a:lnSpc>
                <a:spcPct val="80000"/>
              </a:lnSpc>
            </a:pPr>
            <a:endParaRPr lang="en-US" altLang="zh-TW" sz="2100" dirty="0" smtClean="0"/>
          </a:p>
          <a:p>
            <a:pPr>
              <a:lnSpc>
                <a:spcPct val="80000"/>
              </a:lnSpc>
            </a:pPr>
            <a:r>
              <a:rPr lang="en-US" altLang="zh-TW" sz="2100" dirty="0" smtClean="0"/>
              <a:t>Web interface</a:t>
            </a:r>
          </a:p>
          <a:p>
            <a:pPr>
              <a:lnSpc>
                <a:spcPct val="80000"/>
              </a:lnSpc>
            </a:pPr>
            <a:endParaRPr lang="en-US" altLang="zh-TW" sz="2100" dirty="0" smtClean="0"/>
          </a:p>
          <a:p>
            <a:pPr>
              <a:lnSpc>
                <a:spcPct val="80000"/>
              </a:lnSpc>
            </a:pPr>
            <a:r>
              <a:rPr lang="en-US" altLang="zh-TW" sz="2100" dirty="0" smtClean="0"/>
              <a:t>Real life applications</a:t>
            </a:r>
          </a:p>
          <a:p>
            <a:pPr lvl="1">
              <a:lnSpc>
                <a:spcPct val="80000"/>
              </a:lnSpc>
            </a:pPr>
            <a:r>
              <a:rPr lang="en-US" altLang="zh-TW" sz="2000" dirty="0" smtClean="0"/>
              <a:t>Alzheimer’s Disease, HIV/AIDS, HBV (</a:t>
            </a:r>
            <a:r>
              <a:rPr lang="en-US" altLang="zh-TW" sz="2000" smtClean="0"/>
              <a:t>liver cancer)</a:t>
            </a:r>
            <a:endParaRPr lang="en-US" altLang="zh-TW" sz="2000" dirty="0" smtClean="0"/>
          </a:p>
          <a:p>
            <a:pPr>
              <a:lnSpc>
                <a:spcPct val="80000"/>
              </a:lnSpc>
            </a:pPr>
            <a:endParaRPr lang="zh-TW" altLang="en-US" sz="21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6314BB6C-FD1E-4AEE-8513-888464BA58E4}" type="slidenum">
              <a:rPr lang="en-US" altLang="zh-TW"/>
              <a:pPr>
                <a:defRPr/>
              </a:pPr>
              <a:t>51</a:t>
            </a:fld>
            <a:endParaRPr lang="en-US" altLang="zh-TW"/>
          </a:p>
        </p:txBody>
      </p:sp>
      <p:sp>
        <p:nvSpPr>
          <p:cNvPr id="164866" name="Rectangle 2"/>
          <p:cNvSpPr>
            <a:spLocks noGrp="1" noChangeArrowheads="1"/>
          </p:cNvSpPr>
          <p:nvPr>
            <p:ph type="title"/>
          </p:nvPr>
        </p:nvSpPr>
        <p:spPr/>
        <p:txBody>
          <a:bodyPr/>
          <a:lstStyle/>
          <a:p>
            <a:r>
              <a:rPr lang="en-US" altLang="zh-TW" smtClean="0"/>
              <a:t>IV. Discussion and Conclusion</a:t>
            </a:r>
            <a:endParaRPr lang="zh-TW" altLang="en-US" smtClean="0"/>
          </a:p>
        </p:txBody>
      </p:sp>
      <p:sp>
        <p:nvSpPr>
          <p:cNvPr id="164867" name="Rectangle 3"/>
          <p:cNvSpPr>
            <a:spLocks noGrp="1" noChangeArrowheads="1"/>
          </p:cNvSpPr>
          <p:nvPr>
            <p:ph type="body" idx="1"/>
          </p:nvPr>
        </p:nvSpPr>
        <p:spPr/>
        <p:txBody>
          <a:bodyPr/>
          <a:lstStyle/>
          <a:p>
            <a:r>
              <a:rPr lang="zh-TW" altLang="en-US" smtClean="0"/>
              <a:t> </a:t>
            </a:r>
            <a:r>
              <a:rPr lang="en-US" altLang="zh-TW" smtClean="0"/>
              <a:t>Summary</a:t>
            </a:r>
          </a:p>
          <a:p>
            <a:r>
              <a:rPr lang="en-US" altLang="zh-TW" smtClean="0"/>
              <a:t> Discussion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55229A83-1AA2-4660-85FA-48A774E81F9B}" type="slidenum">
              <a:rPr lang="en-US" altLang="zh-TW"/>
              <a:pPr>
                <a:defRPr/>
              </a:pPr>
              <a:t>52</a:t>
            </a:fld>
            <a:endParaRPr lang="en-US" altLang="zh-TW"/>
          </a:p>
        </p:txBody>
      </p:sp>
      <p:sp>
        <p:nvSpPr>
          <p:cNvPr id="162818" name="Rectangle 2"/>
          <p:cNvSpPr>
            <a:spLocks noGrp="1" noChangeArrowheads="1"/>
          </p:cNvSpPr>
          <p:nvPr>
            <p:ph type="title"/>
          </p:nvPr>
        </p:nvSpPr>
        <p:spPr/>
        <p:txBody>
          <a:bodyPr/>
          <a:lstStyle/>
          <a:p>
            <a:r>
              <a:rPr lang="en-US" altLang="zh-TW" smtClean="0"/>
              <a:t>Summary</a:t>
            </a:r>
          </a:p>
        </p:txBody>
      </p:sp>
      <p:sp>
        <p:nvSpPr>
          <p:cNvPr id="162819" name="Rectangle 3"/>
          <p:cNvSpPr>
            <a:spLocks noGrp="1" noChangeArrowheads="1"/>
          </p:cNvSpPr>
          <p:nvPr>
            <p:ph type="body" idx="1"/>
          </p:nvPr>
        </p:nvSpPr>
        <p:spPr/>
        <p:txBody>
          <a:bodyPr/>
          <a:lstStyle/>
          <a:p>
            <a:r>
              <a:rPr lang="en-US" altLang="zh-TW" sz="2600" smtClean="0"/>
              <a:t>In this lecture</a:t>
            </a:r>
          </a:p>
          <a:p>
            <a:pPr lvl="1"/>
            <a:r>
              <a:rPr lang="en-US" altLang="zh-TW" sz="2200" smtClean="0"/>
              <a:t>A brief introduction to Bioinformatics research problems </a:t>
            </a:r>
          </a:p>
          <a:p>
            <a:pPr lvl="1"/>
            <a:r>
              <a:rPr lang="en-US" altLang="zh-TW" sz="2200" smtClean="0"/>
              <a:t>Discovering approximate protein-DNA interaction sequence patterns for better understanding gene regulation (the essential control mechanisms of life)</a:t>
            </a:r>
          </a:p>
          <a:p>
            <a:pPr lvl="1"/>
            <a:r>
              <a:rPr lang="en-US" altLang="zh-TW" sz="2200" smtClean="0"/>
              <a:t>Drug synthesis based on synthesizing drug candidates and optimizing the conformations of 3D protein-ligand interactions effectively and efficiently with computers</a:t>
            </a:r>
          </a:p>
          <a:p>
            <a:pPr lvl="1"/>
            <a:r>
              <a:rPr lang="en-US" altLang="zh-TW" sz="2200" smtClean="0"/>
              <a:t>Encouraging results have been achieved and promising direction has been pointed out</a:t>
            </a:r>
          </a:p>
          <a:p>
            <a:pPr lvl="1"/>
            <a:endParaRPr lang="en-US" altLang="zh-TW" sz="220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D766A151-40CE-425A-930B-27ACF5263B7D}" type="slidenum">
              <a:rPr lang="en-US" altLang="zh-TW"/>
              <a:pPr>
                <a:defRPr/>
              </a:pPr>
              <a:t>53</a:t>
            </a:fld>
            <a:endParaRPr lang="en-US" altLang="zh-TW"/>
          </a:p>
        </p:txBody>
      </p:sp>
      <p:sp>
        <p:nvSpPr>
          <p:cNvPr id="163842" name="Rectangle 2"/>
          <p:cNvSpPr>
            <a:spLocks noGrp="1" noChangeArrowheads="1"/>
          </p:cNvSpPr>
          <p:nvPr>
            <p:ph type="title"/>
          </p:nvPr>
        </p:nvSpPr>
        <p:spPr/>
        <p:txBody>
          <a:bodyPr/>
          <a:lstStyle/>
          <a:p>
            <a:r>
              <a:rPr lang="en-US" altLang="zh-TW" smtClean="0"/>
              <a:t>Discussion</a:t>
            </a:r>
          </a:p>
        </p:txBody>
      </p:sp>
      <p:sp>
        <p:nvSpPr>
          <p:cNvPr id="163843" name="Rectangle 3"/>
          <p:cNvSpPr>
            <a:spLocks noGrp="1" noChangeArrowheads="1"/>
          </p:cNvSpPr>
          <p:nvPr>
            <p:ph type="body" idx="1"/>
          </p:nvPr>
        </p:nvSpPr>
        <p:spPr/>
        <p:txBody>
          <a:bodyPr/>
          <a:lstStyle/>
          <a:p>
            <a:r>
              <a:rPr lang="zh-TW" altLang="en-US" sz="2600" smtClean="0"/>
              <a:t> </a:t>
            </a:r>
            <a:r>
              <a:rPr lang="en-US" altLang="zh-TW" sz="2600" smtClean="0"/>
              <a:t>Bioinformatics becomes more and more important in life sciences and biomedical applications</a:t>
            </a:r>
          </a:p>
          <a:p>
            <a:r>
              <a:rPr lang="en-US" altLang="zh-TW" sz="2600" smtClean="0"/>
              <a:t> Most computational fields (ranging from string algorithms to graphics) have applications in Bioinformatics</a:t>
            </a:r>
          </a:p>
          <a:p>
            <a:r>
              <a:rPr lang="en-US" altLang="zh-TW" sz="2600" smtClean="0"/>
              <a:t> Still long way to go (</a:t>
            </a:r>
            <a:r>
              <a:rPr lang="en-US" altLang="zh-TW" sz="1800" smtClean="0"/>
              <a:t>strong potentials to explore</a:t>
            </a:r>
            <a:r>
              <a:rPr lang="en-US" altLang="zh-TW" sz="2600" smtClean="0"/>
              <a:t>)</a:t>
            </a:r>
          </a:p>
          <a:p>
            <a:pPr lvl="1"/>
            <a:r>
              <a:rPr lang="en-US" altLang="zh-TW" sz="2200" smtClean="0"/>
              <a:t> Massive data are available but annotations are still limited</a:t>
            </a:r>
          </a:p>
          <a:p>
            <a:pPr lvl="1"/>
            <a:r>
              <a:rPr lang="en-US" altLang="zh-TW" sz="2200" smtClean="0"/>
              <a:t> Lack of full knowledge in many biological mechanisms</a:t>
            </a:r>
          </a:p>
          <a:p>
            <a:pPr lvl="1"/>
            <a:r>
              <a:rPr lang="en-US" altLang="zh-TW" sz="2200" smtClean="0"/>
              <a:t> Biological systems are very complicated and stochastic</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E1511FD4-0E6E-4602-A9AA-E1295FE2A9FC}" type="slidenum">
              <a:rPr lang="en-US" altLang="zh-TW"/>
              <a:pPr>
                <a:defRPr/>
              </a:pPr>
              <a:t>54</a:t>
            </a:fld>
            <a:endParaRPr lang="en-US" altLang="zh-TW"/>
          </a:p>
        </p:txBody>
      </p:sp>
      <p:sp>
        <p:nvSpPr>
          <p:cNvPr id="165890" name="Rectangle 2"/>
          <p:cNvSpPr>
            <a:spLocks noGrp="1" noChangeArrowheads="1"/>
          </p:cNvSpPr>
          <p:nvPr>
            <p:ph type="title"/>
          </p:nvPr>
        </p:nvSpPr>
        <p:spPr/>
        <p:txBody>
          <a:bodyPr/>
          <a:lstStyle/>
          <a:p>
            <a:r>
              <a:rPr lang="en-US" altLang="zh-TW" smtClean="0"/>
              <a:t>The End</a:t>
            </a:r>
          </a:p>
        </p:txBody>
      </p:sp>
      <p:sp>
        <p:nvSpPr>
          <p:cNvPr id="165891" name="Rectangle 3"/>
          <p:cNvSpPr>
            <a:spLocks noGrp="1" noChangeArrowheads="1"/>
          </p:cNvSpPr>
          <p:nvPr>
            <p:ph type="body" idx="1"/>
          </p:nvPr>
        </p:nvSpPr>
        <p:spPr/>
        <p:txBody>
          <a:bodyPr/>
          <a:lstStyle/>
          <a:p>
            <a:r>
              <a:rPr lang="zh-TW" altLang="en-US" smtClean="0"/>
              <a:t> </a:t>
            </a:r>
            <a:r>
              <a:rPr lang="en-US" altLang="zh-TW" smtClean="0"/>
              <a:t>Thank you!</a:t>
            </a:r>
          </a:p>
          <a:p>
            <a:r>
              <a:rPr lang="en-US" altLang="zh-TW" smtClean="0"/>
              <a:t> Q&amp;A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D5964460-F447-430D-84D6-9969F42E16C6}" type="slidenum">
              <a:rPr lang="en-US" altLang="zh-TW"/>
              <a:pPr>
                <a:defRPr/>
              </a:pPr>
              <a:t>55</a:t>
            </a:fld>
            <a:endParaRPr lang="en-US" altLang="zh-TW"/>
          </a:p>
        </p:txBody>
      </p:sp>
      <p:sp>
        <p:nvSpPr>
          <p:cNvPr id="161795" name="Rectangle 3"/>
          <p:cNvSpPr>
            <a:spLocks noGrp="1" noChangeArrowheads="1"/>
          </p:cNvSpPr>
          <p:nvPr>
            <p:ph type="body" idx="1"/>
          </p:nvPr>
        </p:nvSpPr>
        <p:spPr/>
        <p:txBody>
          <a:bodyPr/>
          <a:lstStyle/>
          <a:p>
            <a:r>
              <a:rPr lang="en-US" altLang="zh-TW" dirty="0" smtClean="0"/>
              <a:t>II: Results and Analysis: Statistical Significance</a:t>
            </a:r>
            <a:r>
              <a:rPr lang="zh-TW" altLang="en-US" dirty="0" smtClean="0"/>
              <a:t> </a:t>
            </a:r>
            <a:endParaRPr lang="en-US" altLang="zh-TW" dirty="0" smtClean="0"/>
          </a:p>
          <a:p>
            <a:r>
              <a:rPr lang="en-US" altLang="zh-TW" dirty="0" smtClean="0"/>
              <a:t>III: The details for the 3 proteins and the 8 ligands used in the experiments</a:t>
            </a:r>
          </a:p>
        </p:txBody>
      </p:sp>
      <p:sp>
        <p:nvSpPr>
          <p:cNvPr id="6" name="Rectangle 2"/>
          <p:cNvSpPr txBox="1">
            <a:spLocks noGrp="1" noChangeArrowheads="1"/>
          </p:cNvSpPr>
          <p:nvPr>
            <p:ph type="title"/>
          </p:nvPr>
        </p:nvSpPr>
        <p:spPr bwMode="auto">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200" b="1" i="0" u="none" strike="noStrike" kern="0" cap="none" spc="0" normalizeH="0" baseline="0" noProof="0" dirty="0" smtClean="0">
                <a:ln>
                  <a:noFill/>
                </a:ln>
                <a:solidFill>
                  <a:srgbClr val="FF6600"/>
                </a:solidFill>
                <a:effectLst/>
                <a:uLnTx/>
                <a:uFillTx/>
                <a:latin typeface="+mj-lt"/>
                <a:ea typeface="+mj-ea"/>
                <a:cs typeface="+mj-cs"/>
              </a:rPr>
              <a:t>Appendix</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12"/>
          </p:nvPr>
        </p:nvSpPr>
        <p:spPr>
          <a:ln/>
        </p:spPr>
        <p:txBody>
          <a:bodyPr/>
          <a:lstStyle/>
          <a:p>
            <a:pPr>
              <a:defRPr/>
            </a:pPr>
            <a:fld id="{FDF2C102-3C63-404C-9836-3923D6F2D6EF}" type="slidenum">
              <a:rPr lang="en-US" altLang="zh-TW"/>
              <a:pPr>
                <a:defRPr/>
              </a:pPr>
              <a:t>56</a:t>
            </a:fld>
            <a:endParaRPr lang="en-US" altLang="zh-TW"/>
          </a:p>
        </p:txBody>
      </p:sp>
      <p:sp>
        <p:nvSpPr>
          <p:cNvPr id="5" name="Rectangle 7"/>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p>
            <a:pPr algn="r">
              <a:defRPr/>
            </a:pPr>
            <a:fld id="{9D338EC0-0E4B-4C1B-A627-27339D39F070}" type="slidenum">
              <a:rPr lang="en-US" altLang="zh-TW" sz="1200">
                <a:latin typeface="+mj-lt"/>
              </a:rPr>
              <a:pPr algn="r">
                <a:defRPr/>
              </a:pPr>
              <a:t>56</a:t>
            </a:fld>
            <a:endParaRPr lang="en-US" altLang="zh-TW" sz="1200">
              <a:latin typeface="+mj-lt"/>
            </a:endParaRPr>
          </a:p>
        </p:txBody>
      </p:sp>
      <p:sp>
        <p:nvSpPr>
          <p:cNvPr id="92163" name="Rectangle 2"/>
          <p:cNvSpPr>
            <a:spLocks noGrp="1" noChangeArrowheads="1"/>
          </p:cNvSpPr>
          <p:nvPr>
            <p:ph type="title"/>
          </p:nvPr>
        </p:nvSpPr>
        <p:spPr/>
        <p:txBody>
          <a:bodyPr/>
          <a:lstStyle/>
          <a:p>
            <a:pPr eaLnBrk="1" hangingPunct="1"/>
            <a:r>
              <a:rPr lang="en-US" altLang="zh-TW" dirty="0" smtClean="0"/>
              <a:t>II: Results and Analysis</a:t>
            </a:r>
          </a:p>
        </p:txBody>
      </p:sp>
      <p:sp>
        <p:nvSpPr>
          <p:cNvPr id="92164" name="Rectangle 3"/>
          <p:cNvSpPr>
            <a:spLocks noGrp="1" noChangeArrowheads="1"/>
          </p:cNvSpPr>
          <p:nvPr>
            <p:ph type="body" idx="1"/>
          </p:nvPr>
        </p:nvSpPr>
        <p:spPr/>
        <p:txBody>
          <a:bodyPr/>
          <a:lstStyle/>
          <a:p>
            <a:pPr eaLnBrk="1" hangingPunct="1"/>
            <a:r>
              <a:rPr lang="en-US" altLang="zh-TW" smtClean="0"/>
              <a:t> Statistical Significance (</a:t>
            </a:r>
            <a:r>
              <a:rPr lang="en-US" altLang="zh-TW" i="1" smtClean="0">
                <a:latin typeface="Times New Roman" pitchFamily="18" charset="0"/>
              </a:rPr>
              <a:t>W</a:t>
            </a:r>
            <a:r>
              <a:rPr lang="en-US" altLang="zh-TW" smtClean="0"/>
              <a:t>=5)</a:t>
            </a:r>
          </a:p>
          <a:p>
            <a:pPr lvl="1" eaLnBrk="1" hangingPunct="1"/>
            <a:r>
              <a:rPr lang="en-US" altLang="zh-TW" smtClean="0"/>
              <a:t>Simulated on over 100,000 rules for each setting</a:t>
            </a:r>
          </a:p>
          <a:p>
            <a:pPr lvl="1" eaLnBrk="1" hangingPunct="1"/>
            <a:r>
              <a:rPr lang="en-US" altLang="zh-TW" smtClean="0"/>
              <a:t>The majority (</a:t>
            </a:r>
            <a:r>
              <a:rPr lang="en-US" altLang="zh-TW" b="1" smtClean="0">
                <a:solidFill>
                  <a:srgbClr val="FF0000"/>
                </a:solidFill>
              </a:rPr>
              <a:t>64%-79%</a:t>
            </a:r>
            <a:r>
              <a:rPr lang="en-US" altLang="zh-TW" smtClean="0"/>
              <a:t>) for </a:t>
            </a:r>
            <a:r>
              <a:rPr lang="en-US" altLang="zh-TW" i="1" smtClean="0">
                <a:latin typeface="Times New Roman" pitchFamily="18" charset="0"/>
              </a:rPr>
              <a:t>R</a:t>
            </a:r>
            <a:r>
              <a:rPr lang="en-US" altLang="zh-TW" i="1" baseline="-25000" smtClean="0">
                <a:latin typeface="Times New Roman" pitchFamily="18" charset="0"/>
              </a:rPr>
              <a:t>TF-TFBS</a:t>
            </a:r>
            <a:r>
              <a:rPr lang="en-US" altLang="zh-TW" smtClean="0"/>
              <a:t> are statistically significant</a:t>
            </a:r>
          </a:p>
          <a:p>
            <a:pPr lvl="1" eaLnBrk="1" hangingPunct="1"/>
            <a:r>
              <a:rPr lang="en-US" altLang="zh-TW" smtClean="0"/>
              <a:t>For </a:t>
            </a:r>
            <a:r>
              <a:rPr lang="en-US" altLang="zh-TW" i="1" smtClean="0">
                <a:latin typeface="Times New Roman" pitchFamily="18" charset="0"/>
              </a:rPr>
              <a:t>E</a:t>
            </a:r>
            <a:r>
              <a:rPr lang="en-US" altLang="zh-TW" smtClean="0"/>
              <a:t>=0, although the 0.05&lt;p(</a:t>
            </a:r>
            <a:r>
              <a:rPr lang="en-US" altLang="zh-TW" i="1" smtClean="0">
                <a:latin typeface="Times New Roman" pitchFamily="18" charset="0"/>
              </a:rPr>
              <a:t>R</a:t>
            </a:r>
            <a:r>
              <a:rPr lang="en-US" altLang="zh-TW" i="1" baseline="-25000" smtClean="0">
                <a:latin typeface="Times New Roman" pitchFamily="18" charset="0"/>
              </a:rPr>
              <a:t>TF</a:t>
            </a:r>
            <a:r>
              <a:rPr lang="en-US" altLang="zh-TW" smtClean="0">
                <a:cs typeface="Arial" pitchFamily="34" charset="0"/>
              </a:rPr>
              <a:t>≥</a:t>
            </a:r>
            <a:r>
              <a:rPr lang="en-US" altLang="zh-TW" smtClean="0"/>
              <a:t>1)&lt;0.07, the majority (</a:t>
            </a:r>
            <a:r>
              <a:rPr lang="en-US" altLang="zh-TW" b="1" smtClean="0">
                <a:solidFill>
                  <a:srgbClr val="FF0000"/>
                </a:solidFill>
              </a:rPr>
              <a:t>74%-82%</a:t>
            </a:r>
            <a:r>
              <a:rPr lang="en-US" altLang="zh-TW" smtClean="0"/>
              <a:t>) achieve the best possible p-values</a:t>
            </a:r>
          </a:p>
        </p:txBody>
      </p:sp>
      <p:pic>
        <p:nvPicPr>
          <p:cNvPr id="92165"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2400" y="4724400"/>
            <a:ext cx="8763000" cy="1109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12"/>
          </p:nvPr>
        </p:nvSpPr>
        <p:spPr>
          <a:ln/>
        </p:spPr>
        <p:txBody>
          <a:bodyPr/>
          <a:lstStyle/>
          <a:p>
            <a:pPr>
              <a:defRPr/>
            </a:pPr>
            <a:fld id="{4D49295D-DA5B-426C-B458-E2C200923165}" type="slidenum">
              <a:rPr lang="en-US" altLang="zh-TW"/>
              <a:pPr>
                <a:defRPr/>
              </a:pPr>
              <a:t>57</a:t>
            </a:fld>
            <a:endParaRPr lang="en-US" altLang="zh-TW"/>
          </a:p>
        </p:txBody>
      </p:sp>
      <p:sp>
        <p:nvSpPr>
          <p:cNvPr id="2" name="Title 1"/>
          <p:cNvSpPr>
            <a:spLocks noGrp="1"/>
          </p:cNvSpPr>
          <p:nvPr>
            <p:ph type="title" idx="4294967295"/>
          </p:nvPr>
        </p:nvSpPr>
        <p:spPr>
          <a:xfrm>
            <a:off x="381000" y="230188"/>
            <a:ext cx="8763000" cy="747897"/>
          </a:xfrm>
          <a:noFill/>
          <a:ln/>
        </p:spPr>
        <p:txBody>
          <a:bodyPr lIns="0" tIns="0" rIns="0" bIns="0" rtlCol="0">
            <a:spAutoFit/>
          </a:bodyPr>
          <a:lstStyle/>
          <a:p>
            <a:pPr defTabSz="914363" eaLnBrk="1" fontAlgn="auto" hangingPunct="1">
              <a:lnSpc>
                <a:spcPct val="90000"/>
              </a:lnSpc>
              <a:spcAft>
                <a:spcPts val="0"/>
              </a:spcAft>
              <a:defRPr/>
            </a:pPr>
            <a:r>
              <a:rPr kumimoji="0" lang="en-US" sz="5400" kern="1200"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III: 3 proteins</a:t>
            </a:r>
            <a:endParaRPr kumimoji="0" lang="en-US" sz="5400" kern="1200" spc="-125"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sp>
        <p:nvSpPr>
          <p:cNvPr id="134147" name="Text Placeholder 2"/>
          <p:cNvSpPr>
            <a:spLocks noGrp="1"/>
          </p:cNvSpPr>
          <p:nvPr>
            <p:ph type="body" sz="quarter" idx="4294967295"/>
          </p:nvPr>
        </p:nvSpPr>
        <p:spPr>
          <a:xfrm>
            <a:off x="457200" y="1597025"/>
            <a:ext cx="8229600" cy="1946275"/>
          </a:xfrm>
        </p:spPr>
        <p:txBody>
          <a:bodyPr lIns="0" tIns="0" rIns="0" bIns="0">
            <a:spAutoFit/>
          </a:bodyPr>
          <a:lstStyle/>
          <a:p>
            <a:pPr marL="396875" indent="-396875" defTabSz="912813"/>
            <a:r>
              <a:rPr lang="en-US" altLang="zh-TW" sz="2900" smtClean="0"/>
              <a:t>Glycogen synthase kinase 3 beta (GSK3</a:t>
            </a:r>
            <a:r>
              <a:rPr lang="el-GR" sz="2900" smtClean="0"/>
              <a:t>β</a:t>
            </a:r>
            <a:r>
              <a:rPr lang="en-US" altLang="zh-TW" sz="2900" smtClean="0"/>
              <a:t>)</a:t>
            </a:r>
          </a:p>
          <a:p>
            <a:pPr marL="914400" lvl="1" indent="-396875" defTabSz="912813"/>
            <a:r>
              <a:rPr lang="en-US" altLang="zh-TW" sz="2800" smtClean="0"/>
              <a:t>Alzheimer's disease (AD), Type-2 diabetes</a:t>
            </a:r>
          </a:p>
        </p:txBody>
      </p:sp>
      <p:pic>
        <p:nvPicPr>
          <p:cNvPr id="134148" name="Picture 2"/>
          <p:cNvPicPr>
            <a:picLocks noChangeAspect="1" noChangeArrowheads="1"/>
          </p:cNvPicPr>
          <p:nvPr/>
        </p:nvPicPr>
        <p:blipFill>
          <a:blip r:embed="rId3" cstate="print"/>
          <a:srcRect/>
          <a:stretch>
            <a:fillRect/>
          </a:stretch>
        </p:blipFill>
        <p:spPr bwMode="auto">
          <a:xfrm>
            <a:off x="0" y="2527300"/>
            <a:ext cx="9144000" cy="4330700"/>
          </a:xfrm>
          <a:prstGeom prst="rect">
            <a:avLst/>
          </a:prstGeom>
          <a:noFill/>
          <a:ln w="9525">
            <a:noFill/>
            <a:miter lim="800000"/>
            <a:headEnd/>
            <a:tailEnd/>
          </a:ln>
          <a:effectLst/>
        </p:spPr>
      </p:pic>
      <p:sp>
        <p:nvSpPr>
          <p:cNvPr id="6" name="Rectangle 5"/>
          <p:cNvSpPr/>
          <p:nvPr/>
        </p:nvSpPr>
        <p:spPr>
          <a:xfrm>
            <a:off x="0" y="6448455"/>
            <a:ext cx="2638479"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Source: Protein Data Bank</a:t>
            </a:r>
            <a:endParaRPr lang="en-US" sz="2000" b="1" spc="-100" dirty="0">
              <a:ln/>
              <a:solidFill>
                <a:schemeClr val="bg1"/>
              </a:solidFill>
              <a:effectLst>
                <a:reflection blurRad="10000" stA="55000" endPos="48000" dist="500" dir="5400000" sy="-100000" algn="bl" rotWithShape="0"/>
              </a:effectLst>
              <a:latin typeface="+mn-lt"/>
              <a:ea typeface="+mn-ea"/>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12"/>
          </p:nvPr>
        </p:nvSpPr>
        <p:spPr>
          <a:ln/>
        </p:spPr>
        <p:txBody>
          <a:bodyPr/>
          <a:lstStyle/>
          <a:p>
            <a:pPr>
              <a:defRPr/>
            </a:pPr>
            <a:fld id="{52B6638B-2AEE-40B6-82BD-A83B8E9AE41F}" type="slidenum">
              <a:rPr lang="en-US" altLang="zh-TW"/>
              <a:pPr>
                <a:defRPr/>
              </a:pPr>
              <a:t>58</a:t>
            </a:fld>
            <a:endParaRPr lang="en-US" altLang="zh-TW"/>
          </a:p>
        </p:txBody>
      </p:sp>
      <p:sp>
        <p:nvSpPr>
          <p:cNvPr id="2" name="Title 1"/>
          <p:cNvSpPr>
            <a:spLocks noGrp="1"/>
          </p:cNvSpPr>
          <p:nvPr>
            <p:ph type="title" idx="4294967295"/>
          </p:nvPr>
        </p:nvSpPr>
        <p:spPr>
          <a:xfrm>
            <a:off x="381000" y="230188"/>
            <a:ext cx="8382000" cy="747897"/>
          </a:xfrm>
          <a:noFill/>
          <a:ln/>
        </p:spPr>
        <p:txBody>
          <a:bodyPr lIns="0" tIns="0" rIns="0" bIns="0" rtlCol="0">
            <a:spAutoFit/>
          </a:bodyPr>
          <a:lstStyle/>
          <a:p>
            <a:pPr defTabSz="914363" eaLnBrk="1" fontAlgn="auto" hangingPunct="1">
              <a:lnSpc>
                <a:spcPct val="90000"/>
              </a:lnSpc>
              <a:spcAft>
                <a:spcPts val="0"/>
              </a:spcAft>
              <a:defRPr/>
            </a:pPr>
            <a:r>
              <a:rPr kumimoji="0" lang="en-US" sz="5400" kern="1200"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3 </a:t>
            </a:r>
            <a:r>
              <a:rPr kumimoji="0" lang="en-US" sz="5400" kern="1200" spc="-125"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proteins</a:t>
            </a:r>
          </a:p>
        </p:txBody>
      </p:sp>
      <p:sp>
        <p:nvSpPr>
          <p:cNvPr id="136195" name="Text Placeholder 2"/>
          <p:cNvSpPr>
            <a:spLocks noGrp="1"/>
          </p:cNvSpPr>
          <p:nvPr>
            <p:ph type="body" sz="quarter" idx="4294967295"/>
          </p:nvPr>
        </p:nvSpPr>
        <p:spPr>
          <a:xfrm>
            <a:off x="457200" y="1597025"/>
            <a:ext cx="8229600" cy="1946275"/>
          </a:xfrm>
        </p:spPr>
        <p:txBody>
          <a:bodyPr lIns="0" tIns="0" rIns="0" bIns="0">
            <a:spAutoFit/>
          </a:bodyPr>
          <a:lstStyle/>
          <a:p>
            <a:pPr marL="396875" indent="-396875" defTabSz="912813"/>
            <a:r>
              <a:rPr lang="en-US" altLang="zh-TW" sz="2900" smtClean="0"/>
              <a:t>HIV reverse transcriptase (HIV RT)</a:t>
            </a:r>
          </a:p>
          <a:p>
            <a:pPr marL="914400" lvl="1" indent="-396875" defTabSz="912813"/>
            <a:r>
              <a:rPr lang="en-US" altLang="zh-TW" sz="2800" smtClean="0"/>
              <a:t>AIDS</a:t>
            </a:r>
          </a:p>
        </p:txBody>
      </p:sp>
      <p:pic>
        <p:nvPicPr>
          <p:cNvPr id="136196" name="Picture 4" descr="2ZD1.png"/>
          <p:cNvPicPr>
            <a:picLocks noChangeAspect="1"/>
          </p:cNvPicPr>
          <p:nvPr/>
        </p:nvPicPr>
        <p:blipFill>
          <a:blip r:embed="rId2" cstate="print"/>
          <a:srcRect b="1666"/>
          <a:stretch>
            <a:fillRect/>
          </a:stretch>
        </p:blipFill>
        <p:spPr bwMode="auto">
          <a:xfrm>
            <a:off x="0" y="2362200"/>
            <a:ext cx="9144000" cy="4495800"/>
          </a:xfrm>
          <a:prstGeom prst="rect">
            <a:avLst/>
          </a:prstGeom>
          <a:noFill/>
          <a:ln w="9525">
            <a:noFill/>
            <a:miter lim="800000"/>
            <a:headEnd/>
            <a:tailEnd/>
          </a:ln>
        </p:spPr>
      </p:pic>
      <p:sp>
        <p:nvSpPr>
          <p:cNvPr id="7" name="Rectangle 6"/>
          <p:cNvSpPr/>
          <p:nvPr/>
        </p:nvSpPr>
        <p:spPr>
          <a:xfrm>
            <a:off x="0" y="6445142"/>
            <a:ext cx="2638479"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Source: Protein Data Bank</a:t>
            </a:r>
            <a:endParaRPr lang="en-US" sz="2000" b="1" spc="-100" dirty="0">
              <a:ln/>
              <a:solidFill>
                <a:schemeClr val="bg1"/>
              </a:solidFill>
              <a:effectLst>
                <a:reflection blurRad="10000" stA="55000" endPos="48000" dist="500" dir="5400000" sy="-100000" algn="bl" rotWithShape="0"/>
              </a:effectLst>
              <a:latin typeface="+mn-lt"/>
              <a:ea typeface="+mn-ea"/>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12"/>
          </p:nvPr>
        </p:nvSpPr>
        <p:spPr>
          <a:ln/>
        </p:spPr>
        <p:txBody>
          <a:bodyPr/>
          <a:lstStyle/>
          <a:p>
            <a:pPr>
              <a:defRPr/>
            </a:pPr>
            <a:fld id="{DCDC5411-F253-4C02-B25C-9F225A263886}" type="slidenum">
              <a:rPr lang="en-US" altLang="zh-TW"/>
              <a:pPr>
                <a:defRPr/>
              </a:pPr>
              <a:t>59</a:t>
            </a:fld>
            <a:endParaRPr lang="en-US" altLang="zh-TW"/>
          </a:p>
        </p:txBody>
      </p:sp>
      <p:sp>
        <p:nvSpPr>
          <p:cNvPr id="2" name="Title 1"/>
          <p:cNvSpPr>
            <a:spLocks noGrp="1"/>
          </p:cNvSpPr>
          <p:nvPr>
            <p:ph type="title" idx="4294967295"/>
          </p:nvPr>
        </p:nvSpPr>
        <p:spPr>
          <a:xfrm>
            <a:off x="381000" y="230188"/>
            <a:ext cx="8382000" cy="747897"/>
          </a:xfrm>
          <a:noFill/>
          <a:ln/>
        </p:spPr>
        <p:txBody>
          <a:bodyPr lIns="0" tIns="0" rIns="0" bIns="0" rtlCol="0">
            <a:spAutoFit/>
          </a:bodyPr>
          <a:lstStyle/>
          <a:p>
            <a:pPr defTabSz="914363" eaLnBrk="1" fontAlgn="auto" hangingPunct="1">
              <a:lnSpc>
                <a:spcPct val="90000"/>
              </a:lnSpc>
              <a:spcAft>
                <a:spcPts val="0"/>
              </a:spcAft>
              <a:defRPr/>
            </a:pPr>
            <a:r>
              <a:rPr kumimoji="0" lang="en-US" sz="5400" kern="1200" spc="-125"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3 proteins</a:t>
            </a:r>
          </a:p>
        </p:txBody>
      </p:sp>
      <p:sp>
        <p:nvSpPr>
          <p:cNvPr id="137219" name="Text Placeholder 2"/>
          <p:cNvSpPr>
            <a:spLocks noGrp="1"/>
          </p:cNvSpPr>
          <p:nvPr>
            <p:ph type="body" sz="quarter" idx="4294967295"/>
          </p:nvPr>
        </p:nvSpPr>
        <p:spPr>
          <a:xfrm>
            <a:off x="457200" y="1597025"/>
            <a:ext cx="8229600" cy="1946275"/>
          </a:xfrm>
        </p:spPr>
        <p:txBody>
          <a:bodyPr lIns="0" tIns="0" rIns="0" bIns="0">
            <a:spAutoFit/>
          </a:bodyPr>
          <a:lstStyle/>
          <a:p>
            <a:pPr marL="396875" indent="-396875" defTabSz="912813"/>
            <a:r>
              <a:rPr lang="en-US" altLang="zh-TW" sz="2900" smtClean="0"/>
              <a:t>HIV protease (HIV PR)</a:t>
            </a:r>
          </a:p>
          <a:p>
            <a:pPr marL="914400" lvl="1" indent="-396875" defTabSz="912813"/>
            <a:r>
              <a:rPr lang="en-US" altLang="zh-TW" sz="2800" smtClean="0"/>
              <a:t>AIDS</a:t>
            </a:r>
          </a:p>
        </p:txBody>
      </p:sp>
      <p:pic>
        <p:nvPicPr>
          <p:cNvPr id="137220" name="Picture 2"/>
          <p:cNvPicPr>
            <a:picLocks noChangeAspect="1" noChangeArrowheads="1"/>
          </p:cNvPicPr>
          <p:nvPr/>
        </p:nvPicPr>
        <p:blipFill>
          <a:blip r:embed="rId2" cstate="print"/>
          <a:srcRect/>
          <a:stretch>
            <a:fillRect/>
          </a:stretch>
        </p:blipFill>
        <p:spPr bwMode="auto">
          <a:xfrm>
            <a:off x="0" y="2570163"/>
            <a:ext cx="9144000" cy="4287837"/>
          </a:xfrm>
          <a:prstGeom prst="rect">
            <a:avLst/>
          </a:prstGeom>
          <a:noFill/>
          <a:ln w="9525">
            <a:noFill/>
            <a:miter lim="800000"/>
            <a:headEnd/>
            <a:tailEnd/>
          </a:ln>
          <a:effectLst/>
        </p:spPr>
      </p:pic>
      <p:sp>
        <p:nvSpPr>
          <p:cNvPr id="6" name="Rectangle 5"/>
          <p:cNvSpPr/>
          <p:nvPr/>
        </p:nvSpPr>
        <p:spPr>
          <a:xfrm>
            <a:off x="0" y="6445142"/>
            <a:ext cx="2638479"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Source: Protein Data Bank</a:t>
            </a:r>
            <a:endParaRPr lang="en-US" sz="2000" b="1" spc="-100" dirty="0">
              <a:ln/>
              <a:solidFill>
                <a:schemeClr val="bg1"/>
              </a:solidFill>
              <a:effectLst>
                <a:reflection blurRad="10000" stA="55000" endPos="48000" dist="500" dir="5400000" sy="-100000" algn="bl" rotWithShape="0"/>
              </a:effectLst>
              <a:latin typeface="+mn-lt"/>
              <a:ea typeface="+mn-ea"/>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ln/>
        </p:spPr>
        <p:txBody>
          <a:bodyPr/>
          <a:lstStyle/>
          <a:p>
            <a:pPr>
              <a:defRPr/>
            </a:pPr>
            <a:fld id="{F8EA228B-3D5C-4E02-B9AC-EFE89C3AEEBF}" type="slidenum">
              <a:rPr lang="en-US" altLang="zh-TW"/>
              <a:pPr>
                <a:defRPr/>
              </a:pPr>
              <a:t>6</a:t>
            </a:fld>
            <a:endParaRPr lang="en-US" altLang="zh-TW"/>
          </a:p>
        </p:txBody>
      </p:sp>
      <p:sp>
        <p:nvSpPr>
          <p:cNvPr id="113666" name="Rectangle 2"/>
          <p:cNvSpPr>
            <a:spLocks noGrp="1" noChangeArrowheads="1"/>
          </p:cNvSpPr>
          <p:nvPr>
            <p:ph type="title"/>
          </p:nvPr>
        </p:nvSpPr>
        <p:spPr/>
        <p:txBody>
          <a:bodyPr/>
          <a:lstStyle/>
          <a:p>
            <a:r>
              <a:rPr lang="en-US" altLang="zh-TW" smtClean="0"/>
              <a:t>Our Research Roadmap</a:t>
            </a:r>
          </a:p>
        </p:txBody>
      </p:sp>
      <p:pic>
        <p:nvPicPr>
          <p:cNvPr id="113670" name="Picture 6" descr="Road_Map_IMG"/>
          <p:cNvPicPr>
            <a:picLocks noChangeAspect="1" noChangeArrowheads="1"/>
          </p:cNvPicPr>
          <p:nvPr/>
        </p:nvPicPr>
        <p:blipFill>
          <a:blip r:embed="rId3" cstate="print">
            <a:clrChange>
              <a:clrFrom>
                <a:srgbClr val="FFFFFF"/>
              </a:clrFrom>
              <a:clrTo>
                <a:srgbClr val="FFFFFF">
                  <a:alpha val="0"/>
                </a:srgbClr>
              </a:clrTo>
            </a:clrChange>
          </a:blip>
          <a:srcRect t="13277"/>
          <a:stretch>
            <a:fillRect/>
          </a:stretch>
        </p:blipFill>
        <p:spPr bwMode="auto">
          <a:xfrm>
            <a:off x="304800" y="1311275"/>
            <a:ext cx="8572500" cy="4479925"/>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p:cNvSpPr>
            <a:spLocks noGrp="1" noChangeArrowheads="1"/>
          </p:cNvSpPr>
          <p:nvPr>
            <p:ph type="sldNum" sz="quarter" idx="12"/>
          </p:nvPr>
        </p:nvSpPr>
        <p:spPr>
          <a:ln/>
        </p:spPr>
        <p:txBody>
          <a:bodyPr/>
          <a:lstStyle/>
          <a:p>
            <a:pPr>
              <a:defRPr/>
            </a:pPr>
            <a:fld id="{9BDB1BFA-031A-4908-9A3F-EE19A0294633}" type="slidenum">
              <a:rPr lang="en-US" altLang="zh-TW"/>
              <a:pPr>
                <a:defRPr/>
              </a:pPr>
              <a:t>60</a:t>
            </a:fld>
            <a:endParaRPr lang="en-US" altLang="zh-TW"/>
          </a:p>
        </p:txBody>
      </p:sp>
      <p:sp>
        <p:nvSpPr>
          <p:cNvPr id="2" name="Title 1"/>
          <p:cNvSpPr>
            <a:spLocks noGrp="1"/>
          </p:cNvSpPr>
          <p:nvPr>
            <p:ph type="title" idx="4294967295"/>
          </p:nvPr>
        </p:nvSpPr>
        <p:spPr>
          <a:xfrm>
            <a:off x="381000" y="230188"/>
            <a:ext cx="8382000" cy="747897"/>
          </a:xfrm>
          <a:noFill/>
          <a:ln/>
        </p:spPr>
        <p:txBody>
          <a:bodyPr lIns="0" tIns="0" rIns="0" bIns="0" rtlCol="0">
            <a:spAutoFit/>
          </a:bodyPr>
          <a:lstStyle/>
          <a:p>
            <a:pPr defTabSz="914363" eaLnBrk="1" fontAlgn="auto" hangingPunct="1">
              <a:lnSpc>
                <a:spcPct val="90000"/>
              </a:lnSpc>
              <a:spcAft>
                <a:spcPts val="0"/>
              </a:spcAft>
              <a:defRPr/>
            </a:pPr>
            <a:r>
              <a:rPr kumimoji="0" lang="en-US" sz="5400" kern="1200"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8 unique initial ligands</a:t>
            </a:r>
            <a:endParaRPr kumimoji="0" lang="en-US" sz="5400" kern="1200" spc="-125"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endParaRPr>
          </a:p>
        </p:txBody>
      </p:sp>
      <p:pic>
        <p:nvPicPr>
          <p:cNvPr id="138243" name="Picture 22"/>
          <p:cNvPicPr>
            <a:picLocks noChangeAspect="1"/>
          </p:cNvPicPr>
          <p:nvPr/>
        </p:nvPicPr>
        <p:blipFill>
          <a:blip r:embed="rId3" cstate="print"/>
          <a:srcRect/>
          <a:stretch>
            <a:fillRect/>
          </a:stretch>
        </p:blipFill>
        <p:spPr bwMode="auto">
          <a:xfrm>
            <a:off x="4567238" y="1325563"/>
            <a:ext cx="2286000" cy="2108200"/>
          </a:xfrm>
          <a:prstGeom prst="rect">
            <a:avLst/>
          </a:prstGeom>
          <a:noFill/>
          <a:ln w="9525">
            <a:noFill/>
            <a:miter lim="800000"/>
            <a:headEnd/>
            <a:tailEnd/>
          </a:ln>
        </p:spPr>
      </p:pic>
      <p:pic>
        <p:nvPicPr>
          <p:cNvPr id="138244" name="Picture 23"/>
          <p:cNvPicPr>
            <a:picLocks noChangeAspect="1"/>
          </p:cNvPicPr>
          <p:nvPr/>
        </p:nvPicPr>
        <p:blipFill>
          <a:blip r:embed="rId4" cstate="print"/>
          <a:srcRect/>
          <a:stretch>
            <a:fillRect/>
          </a:stretch>
        </p:blipFill>
        <p:spPr bwMode="auto">
          <a:xfrm>
            <a:off x="2286000" y="1295400"/>
            <a:ext cx="2286000" cy="2108200"/>
          </a:xfrm>
          <a:prstGeom prst="rect">
            <a:avLst/>
          </a:prstGeom>
          <a:noFill/>
          <a:ln w="9525">
            <a:noFill/>
            <a:miter lim="800000"/>
            <a:headEnd/>
            <a:tailEnd/>
          </a:ln>
        </p:spPr>
      </p:pic>
      <p:pic>
        <p:nvPicPr>
          <p:cNvPr id="138245" name="Picture 24"/>
          <p:cNvPicPr>
            <a:picLocks noChangeAspect="1"/>
          </p:cNvPicPr>
          <p:nvPr/>
        </p:nvPicPr>
        <p:blipFill>
          <a:blip r:embed="rId5" cstate="print"/>
          <a:srcRect/>
          <a:stretch>
            <a:fillRect/>
          </a:stretch>
        </p:blipFill>
        <p:spPr bwMode="auto">
          <a:xfrm>
            <a:off x="0" y="1295400"/>
            <a:ext cx="2286000" cy="2108200"/>
          </a:xfrm>
          <a:prstGeom prst="rect">
            <a:avLst/>
          </a:prstGeom>
          <a:noFill/>
          <a:ln w="9525">
            <a:noFill/>
            <a:miter lim="800000"/>
            <a:headEnd/>
            <a:tailEnd/>
          </a:ln>
        </p:spPr>
      </p:pic>
      <p:pic>
        <p:nvPicPr>
          <p:cNvPr id="138246" name="Picture 25"/>
          <p:cNvPicPr>
            <a:picLocks noChangeAspect="1"/>
          </p:cNvPicPr>
          <p:nvPr/>
        </p:nvPicPr>
        <p:blipFill>
          <a:blip r:embed="rId6" cstate="print"/>
          <a:srcRect/>
          <a:stretch>
            <a:fillRect/>
          </a:stretch>
        </p:blipFill>
        <p:spPr bwMode="auto">
          <a:xfrm>
            <a:off x="6853238" y="1295400"/>
            <a:ext cx="2286000" cy="2108200"/>
          </a:xfrm>
          <a:prstGeom prst="rect">
            <a:avLst/>
          </a:prstGeom>
          <a:noFill/>
          <a:ln w="9525">
            <a:noFill/>
            <a:miter lim="800000"/>
            <a:headEnd/>
            <a:tailEnd/>
          </a:ln>
        </p:spPr>
      </p:pic>
      <p:pic>
        <p:nvPicPr>
          <p:cNvPr id="138247" name="Picture 26"/>
          <p:cNvPicPr>
            <a:picLocks noChangeAspect="1"/>
          </p:cNvPicPr>
          <p:nvPr/>
        </p:nvPicPr>
        <p:blipFill>
          <a:blip r:embed="rId7" cstate="print"/>
          <a:srcRect/>
          <a:stretch>
            <a:fillRect/>
          </a:stretch>
        </p:blipFill>
        <p:spPr bwMode="auto">
          <a:xfrm>
            <a:off x="0" y="4114800"/>
            <a:ext cx="2286000" cy="2108200"/>
          </a:xfrm>
          <a:prstGeom prst="rect">
            <a:avLst/>
          </a:prstGeom>
          <a:noFill/>
          <a:ln w="9525">
            <a:noFill/>
            <a:miter lim="800000"/>
            <a:headEnd/>
            <a:tailEnd/>
          </a:ln>
        </p:spPr>
      </p:pic>
      <p:pic>
        <p:nvPicPr>
          <p:cNvPr id="138248" name="Picture 27"/>
          <p:cNvPicPr>
            <a:picLocks noChangeAspect="1"/>
          </p:cNvPicPr>
          <p:nvPr/>
        </p:nvPicPr>
        <p:blipFill>
          <a:blip r:embed="rId8" cstate="print"/>
          <a:srcRect/>
          <a:stretch>
            <a:fillRect/>
          </a:stretch>
        </p:blipFill>
        <p:spPr bwMode="auto">
          <a:xfrm>
            <a:off x="2286000" y="4138613"/>
            <a:ext cx="2286000" cy="2108200"/>
          </a:xfrm>
          <a:prstGeom prst="rect">
            <a:avLst/>
          </a:prstGeom>
          <a:noFill/>
          <a:ln w="9525">
            <a:noFill/>
            <a:miter lim="800000"/>
            <a:headEnd/>
            <a:tailEnd/>
          </a:ln>
        </p:spPr>
      </p:pic>
      <p:pic>
        <p:nvPicPr>
          <p:cNvPr id="138249" name="Picture 28"/>
          <p:cNvPicPr>
            <a:picLocks noChangeAspect="1"/>
          </p:cNvPicPr>
          <p:nvPr/>
        </p:nvPicPr>
        <p:blipFill>
          <a:blip r:embed="rId9" cstate="print"/>
          <a:srcRect/>
          <a:stretch>
            <a:fillRect/>
          </a:stretch>
        </p:blipFill>
        <p:spPr bwMode="auto">
          <a:xfrm>
            <a:off x="4567238" y="4138613"/>
            <a:ext cx="2286000" cy="2108200"/>
          </a:xfrm>
          <a:prstGeom prst="rect">
            <a:avLst/>
          </a:prstGeom>
          <a:noFill/>
          <a:ln w="9525">
            <a:noFill/>
            <a:miter lim="800000"/>
            <a:headEnd/>
            <a:tailEnd/>
          </a:ln>
        </p:spPr>
      </p:pic>
      <p:pic>
        <p:nvPicPr>
          <p:cNvPr id="138250" name="Picture 29"/>
          <p:cNvPicPr>
            <a:picLocks noChangeAspect="1"/>
          </p:cNvPicPr>
          <p:nvPr/>
        </p:nvPicPr>
        <p:blipFill>
          <a:blip r:embed="rId10" cstate="print"/>
          <a:srcRect/>
          <a:stretch>
            <a:fillRect/>
          </a:stretch>
        </p:blipFill>
        <p:spPr bwMode="auto">
          <a:xfrm>
            <a:off x="6853238" y="4114800"/>
            <a:ext cx="2286000" cy="2108200"/>
          </a:xfrm>
          <a:prstGeom prst="rect">
            <a:avLst/>
          </a:prstGeom>
          <a:noFill/>
          <a:ln w="9525">
            <a:noFill/>
            <a:miter lim="800000"/>
            <a:headEnd/>
            <a:tailEnd/>
          </a:ln>
        </p:spPr>
      </p:pic>
      <p:sp>
        <p:nvSpPr>
          <p:cNvPr id="31" name="Rectangle 30"/>
          <p:cNvSpPr/>
          <p:nvPr/>
        </p:nvSpPr>
        <p:spPr>
          <a:xfrm>
            <a:off x="721250" y="3406914"/>
            <a:ext cx="843501"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TRS</a:t>
            </a:r>
          </a:p>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122 Da</a:t>
            </a:r>
            <a:endParaRPr lang="en-US" sz="2000" b="1" spc="-100" dirty="0">
              <a:ln/>
              <a:solidFill>
                <a:schemeClr val="bg1"/>
              </a:solidFill>
              <a:effectLst>
                <a:reflection blurRad="10000" stA="55000" endPos="48000" dist="500" dir="5400000" sy="-100000" algn="bl" rotWithShape="0"/>
              </a:effectLst>
              <a:latin typeface="+mn-lt"/>
              <a:ea typeface="+mn-ea"/>
            </a:endParaRPr>
          </a:p>
        </p:txBody>
      </p:sp>
      <p:sp>
        <p:nvSpPr>
          <p:cNvPr id="32" name="Rectangle 31"/>
          <p:cNvSpPr/>
          <p:nvPr/>
        </p:nvSpPr>
        <p:spPr>
          <a:xfrm>
            <a:off x="3007248" y="3403092"/>
            <a:ext cx="843501"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T27</a:t>
            </a:r>
          </a:p>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373 Da</a:t>
            </a:r>
            <a:endParaRPr lang="en-US" sz="2000" b="1" spc="-100" dirty="0">
              <a:ln/>
              <a:solidFill>
                <a:schemeClr val="bg1"/>
              </a:solidFill>
              <a:effectLst>
                <a:reflection blurRad="10000" stA="55000" endPos="48000" dist="500" dir="5400000" sy="-100000" algn="bl" rotWithShape="0"/>
              </a:effectLst>
              <a:latin typeface="+mn-lt"/>
              <a:ea typeface="+mn-ea"/>
            </a:endParaRPr>
          </a:p>
        </p:txBody>
      </p:sp>
      <p:sp>
        <p:nvSpPr>
          <p:cNvPr id="33" name="Rectangle 32"/>
          <p:cNvSpPr/>
          <p:nvPr/>
        </p:nvSpPr>
        <p:spPr>
          <a:xfrm>
            <a:off x="7213494" y="3403092"/>
            <a:ext cx="1564852"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ZINC01019824</a:t>
            </a:r>
          </a:p>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194 Da</a:t>
            </a:r>
            <a:endParaRPr lang="en-US" sz="2000" b="1" spc="-100" dirty="0">
              <a:ln/>
              <a:solidFill>
                <a:schemeClr val="bg1"/>
              </a:solidFill>
              <a:effectLst>
                <a:reflection blurRad="10000" stA="55000" endPos="48000" dist="500" dir="5400000" sy="-100000" algn="bl" rotWithShape="0"/>
              </a:effectLst>
              <a:latin typeface="+mn-lt"/>
              <a:ea typeface="+mn-ea"/>
            </a:endParaRPr>
          </a:p>
        </p:txBody>
      </p:sp>
      <p:sp>
        <p:nvSpPr>
          <p:cNvPr id="34" name="Rectangle 33"/>
          <p:cNvSpPr/>
          <p:nvPr/>
        </p:nvSpPr>
        <p:spPr>
          <a:xfrm>
            <a:off x="5288169" y="3403092"/>
            <a:ext cx="843501"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4DX</a:t>
            </a:r>
          </a:p>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114 Da</a:t>
            </a:r>
            <a:endParaRPr lang="en-US" sz="2000" b="1" spc="-100" dirty="0">
              <a:ln/>
              <a:solidFill>
                <a:schemeClr val="bg1"/>
              </a:solidFill>
              <a:effectLst>
                <a:reflection blurRad="10000" stA="55000" endPos="48000" dist="500" dir="5400000" sy="-100000" algn="bl" rotWithShape="0"/>
              </a:effectLst>
              <a:latin typeface="+mn-lt"/>
              <a:ea typeface="+mn-ea"/>
            </a:endParaRPr>
          </a:p>
        </p:txBody>
      </p:sp>
      <p:sp>
        <p:nvSpPr>
          <p:cNvPr id="35" name="Rectangle 34"/>
          <p:cNvSpPr/>
          <p:nvPr/>
        </p:nvSpPr>
        <p:spPr>
          <a:xfrm>
            <a:off x="360574" y="6150114"/>
            <a:ext cx="1564852"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ZINC08442219</a:t>
            </a:r>
          </a:p>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224 Da</a:t>
            </a:r>
            <a:endParaRPr lang="en-US" sz="2000" b="1" spc="-100" dirty="0">
              <a:ln/>
              <a:solidFill>
                <a:schemeClr val="bg1"/>
              </a:solidFill>
              <a:effectLst>
                <a:reflection blurRad="10000" stA="55000" endPos="48000" dist="500" dir="5400000" sy="-100000" algn="bl" rotWithShape="0"/>
              </a:effectLst>
              <a:latin typeface="+mn-lt"/>
              <a:ea typeface="+mn-ea"/>
            </a:endParaRPr>
          </a:p>
        </p:txBody>
      </p:sp>
      <p:sp>
        <p:nvSpPr>
          <p:cNvPr id="37" name="Rectangle 36"/>
          <p:cNvSpPr/>
          <p:nvPr/>
        </p:nvSpPr>
        <p:spPr>
          <a:xfrm>
            <a:off x="2819400" y="6150114"/>
            <a:ext cx="1564852"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ZINC09365179</a:t>
            </a:r>
          </a:p>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278 Da</a:t>
            </a:r>
            <a:endParaRPr lang="en-US" sz="2000" b="1" spc="-100" dirty="0">
              <a:ln/>
              <a:solidFill>
                <a:schemeClr val="bg1"/>
              </a:solidFill>
              <a:effectLst>
                <a:reflection blurRad="10000" stA="55000" endPos="48000" dist="500" dir="5400000" sy="-100000" algn="bl" rotWithShape="0"/>
              </a:effectLst>
              <a:latin typeface="+mn-lt"/>
              <a:ea typeface="+mn-ea"/>
            </a:endParaRPr>
          </a:p>
        </p:txBody>
      </p:sp>
      <p:sp>
        <p:nvSpPr>
          <p:cNvPr id="38" name="Rectangle 37"/>
          <p:cNvSpPr/>
          <p:nvPr/>
        </p:nvSpPr>
        <p:spPr>
          <a:xfrm>
            <a:off x="7086600" y="6150114"/>
            <a:ext cx="1564852"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ZINC20030231</a:t>
            </a:r>
          </a:p>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209 Da</a:t>
            </a:r>
            <a:endParaRPr lang="en-US" sz="2000" b="1" spc="-100" dirty="0">
              <a:ln/>
              <a:solidFill>
                <a:schemeClr val="bg1"/>
              </a:solidFill>
              <a:effectLst>
                <a:reflection blurRad="10000" stA="55000" endPos="48000" dist="500" dir="5400000" sy="-100000" algn="bl" rotWithShape="0"/>
              </a:effectLst>
              <a:latin typeface="+mn-lt"/>
              <a:ea typeface="+mn-ea"/>
            </a:endParaRPr>
          </a:p>
        </p:txBody>
      </p:sp>
      <p:sp>
        <p:nvSpPr>
          <p:cNvPr id="40" name="Rectangle 39"/>
          <p:cNvSpPr/>
          <p:nvPr/>
        </p:nvSpPr>
        <p:spPr>
          <a:xfrm>
            <a:off x="4927493" y="6150114"/>
            <a:ext cx="1564852"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ZINC18153302</a:t>
            </a:r>
          </a:p>
          <a:p>
            <a:pPr algn="ctr" fontAlgn="auto">
              <a:spcBef>
                <a:spcPts val="0"/>
              </a:spcBef>
              <a:spcAft>
                <a:spcPts val="0"/>
              </a:spcAft>
              <a:defRPr/>
            </a:pPr>
            <a:r>
              <a:rPr lang="en-US" sz="2000" b="1" spc="-100"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142 Da</a:t>
            </a:r>
            <a:endParaRPr lang="en-US" sz="2000" b="1" spc="-100" dirty="0">
              <a:ln/>
              <a:solidFill>
                <a:schemeClr val="bg1"/>
              </a:solidFill>
              <a:effectLst>
                <a:reflection blurRad="10000" stA="55000" endPos="48000" dist="500" dir="5400000" sy="-100000" algn="bl" rotWithShape="0"/>
              </a:effectLst>
              <a:latin typeface="+mn-lt"/>
              <a:ea typeface="+mn-ea"/>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zh-CN" sz="4000" dirty="0" smtClean="0"/>
              <a:t>Genome-wide Association</a:t>
            </a:r>
            <a:endParaRPr lang="en-US" altLang="zh-TW" sz="4000" dirty="0"/>
          </a:p>
        </p:txBody>
      </p:sp>
      <p:grpSp>
        <p:nvGrpSpPr>
          <p:cNvPr id="2" name="Group 59"/>
          <p:cNvGrpSpPr>
            <a:grpSpLocks/>
          </p:cNvGrpSpPr>
          <p:nvPr/>
        </p:nvGrpSpPr>
        <p:grpSpPr bwMode="auto">
          <a:xfrm>
            <a:off x="152400" y="1447800"/>
            <a:ext cx="5246688" cy="4322763"/>
            <a:chOff x="96" y="912"/>
            <a:chExt cx="4166" cy="3349"/>
          </a:xfrm>
        </p:grpSpPr>
        <p:grpSp>
          <p:nvGrpSpPr>
            <p:cNvPr id="3" name="Group 55"/>
            <p:cNvGrpSpPr>
              <a:grpSpLocks/>
            </p:cNvGrpSpPr>
            <p:nvPr/>
          </p:nvGrpSpPr>
          <p:grpSpPr bwMode="auto">
            <a:xfrm>
              <a:off x="96" y="1248"/>
              <a:ext cx="3072" cy="1536"/>
              <a:chOff x="96" y="1248"/>
              <a:chExt cx="3072" cy="1536"/>
            </a:xfrm>
          </p:grpSpPr>
          <p:grpSp>
            <p:nvGrpSpPr>
              <p:cNvPr id="4" name="Group 9"/>
              <p:cNvGrpSpPr>
                <a:grpSpLocks/>
              </p:cNvGrpSpPr>
              <p:nvPr/>
            </p:nvGrpSpPr>
            <p:grpSpPr bwMode="auto">
              <a:xfrm>
                <a:off x="96" y="1248"/>
                <a:ext cx="3072" cy="144"/>
                <a:chOff x="96" y="1536"/>
                <a:chExt cx="3072" cy="144"/>
              </a:xfrm>
            </p:grpSpPr>
            <p:sp>
              <p:nvSpPr>
                <p:cNvPr id="16388" name="Rectangle 4"/>
                <p:cNvSpPr>
                  <a:spLocks noChangeArrowheads="1"/>
                </p:cNvSpPr>
                <p:nvPr/>
              </p:nvSpPr>
              <p:spPr bwMode="auto">
                <a:xfrm>
                  <a:off x="96" y="1536"/>
                  <a:ext cx="3072" cy="144"/>
                </a:xfrm>
                <a:prstGeom prst="rect">
                  <a:avLst/>
                </a:prstGeom>
                <a:solidFill>
                  <a:srgbClr val="CCFF99"/>
                </a:solidFill>
                <a:ln w="28575">
                  <a:solidFill>
                    <a:schemeClr val="hlink"/>
                  </a:solidFill>
                  <a:miter lim="800000"/>
                  <a:headEnd/>
                  <a:tailEnd/>
                </a:ln>
                <a:effectLst/>
              </p:spPr>
              <p:txBody>
                <a:bodyPr wrap="none" anchor="ctr"/>
                <a:lstStyle/>
                <a:p>
                  <a:endParaRPr lang="zh-TW" altLang="en-US"/>
                </a:p>
              </p:txBody>
            </p:sp>
            <p:sp>
              <p:nvSpPr>
                <p:cNvPr id="16390" name="Rectangle 6"/>
                <p:cNvSpPr>
                  <a:spLocks noChangeArrowheads="1"/>
                </p:cNvSpPr>
                <p:nvPr/>
              </p:nvSpPr>
              <p:spPr bwMode="auto">
                <a:xfrm>
                  <a:off x="1008" y="1536"/>
                  <a:ext cx="96" cy="144"/>
                </a:xfrm>
                <a:prstGeom prst="rect">
                  <a:avLst/>
                </a:prstGeom>
                <a:solidFill>
                  <a:srgbClr val="008080"/>
                </a:solidFill>
                <a:ln w="9525">
                  <a:noFill/>
                  <a:miter lim="800000"/>
                  <a:headEnd/>
                  <a:tailEnd/>
                </a:ln>
                <a:effectLst/>
              </p:spPr>
              <p:txBody>
                <a:bodyPr wrap="none" anchor="ctr"/>
                <a:lstStyle/>
                <a:p>
                  <a:endParaRPr lang="zh-TW" altLang="en-US"/>
                </a:p>
              </p:txBody>
            </p:sp>
            <p:sp>
              <p:nvSpPr>
                <p:cNvPr id="16391" name="Rectangle 7"/>
                <p:cNvSpPr>
                  <a:spLocks noChangeArrowheads="1"/>
                </p:cNvSpPr>
                <p:nvPr/>
              </p:nvSpPr>
              <p:spPr bwMode="auto">
                <a:xfrm>
                  <a:off x="1920" y="1536"/>
                  <a:ext cx="96" cy="144"/>
                </a:xfrm>
                <a:prstGeom prst="rect">
                  <a:avLst/>
                </a:prstGeom>
                <a:solidFill>
                  <a:srgbClr val="808000"/>
                </a:solidFill>
                <a:ln w="9525">
                  <a:noFill/>
                  <a:miter lim="800000"/>
                  <a:headEnd/>
                  <a:tailEnd/>
                </a:ln>
                <a:effectLst/>
              </p:spPr>
              <p:txBody>
                <a:bodyPr wrap="none" anchor="ctr"/>
                <a:lstStyle/>
                <a:p>
                  <a:endParaRPr lang="zh-TW" altLang="en-US"/>
                </a:p>
              </p:txBody>
            </p:sp>
            <p:sp>
              <p:nvSpPr>
                <p:cNvPr id="16392" name="Rectangle 8"/>
                <p:cNvSpPr>
                  <a:spLocks noChangeArrowheads="1"/>
                </p:cNvSpPr>
                <p:nvPr/>
              </p:nvSpPr>
              <p:spPr bwMode="auto">
                <a:xfrm>
                  <a:off x="2112" y="1536"/>
                  <a:ext cx="96" cy="144"/>
                </a:xfrm>
                <a:prstGeom prst="rect">
                  <a:avLst/>
                </a:prstGeom>
                <a:solidFill>
                  <a:srgbClr val="6699FF"/>
                </a:solidFill>
                <a:ln w="9525">
                  <a:noFill/>
                  <a:miter lim="800000"/>
                  <a:headEnd/>
                  <a:tailEnd/>
                </a:ln>
                <a:effectLst/>
              </p:spPr>
              <p:txBody>
                <a:bodyPr wrap="none" anchor="ctr"/>
                <a:lstStyle/>
                <a:p>
                  <a:endParaRPr lang="zh-TW" altLang="en-US"/>
                </a:p>
              </p:txBody>
            </p:sp>
          </p:grpSp>
          <p:sp>
            <p:nvSpPr>
              <p:cNvPr id="16395" name="Rectangle 11"/>
              <p:cNvSpPr>
                <a:spLocks noChangeArrowheads="1"/>
              </p:cNvSpPr>
              <p:nvPr/>
            </p:nvSpPr>
            <p:spPr bwMode="auto">
              <a:xfrm>
                <a:off x="96" y="1440"/>
                <a:ext cx="3072" cy="144"/>
              </a:xfrm>
              <a:prstGeom prst="rect">
                <a:avLst/>
              </a:prstGeom>
              <a:solidFill>
                <a:srgbClr val="CCFF99"/>
              </a:solidFill>
              <a:ln w="28575">
                <a:solidFill>
                  <a:schemeClr val="hlink"/>
                </a:solidFill>
                <a:miter lim="800000"/>
                <a:headEnd/>
                <a:tailEnd/>
              </a:ln>
              <a:effectLst/>
            </p:spPr>
            <p:txBody>
              <a:bodyPr wrap="none" anchor="ctr"/>
              <a:lstStyle/>
              <a:p>
                <a:endParaRPr lang="zh-TW" altLang="en-US"/>
              </a:p>
            </p:txBody>
          </p:sp>
          <p:sp>
            <p:nvSpPr>
              <p:cNvPr id="16396" name="Rectangle 12"/>
              <p:cNvSpPr>
                <a:spLocks noChangeArrowheads="1"/>
              </p:cNvSpPr>
              <p:nvPr/>
            </p:nvSpPr>
            <p:spPr bwMode="auto">
              <a:xfrm>
                <a:off x="1008" y="1440"/>
                <a:ext cx="96" cy="144"/>
              </a:xfrm>
              <a:prstGeom prst="rect">
                <a:avLst/>
              </a:prstGeom>
              <a:solidFill>
                <a:srgbClr val="008080"/>
              </a:solidFill>
              <a:ln w="9525">
                <a:noFill/>
                <a:miter lim="800000"/>
                <a:headEnd/>
                <a:tailEnd/>
              </a:ln>
              <a:effectLst/>
            </p:spPr>
            <p:txBody>
              <a:bodyPr wrap="none" anchor="ctr"/>
              <a:lstStyle/>
              <a:p>
                <a:endParaRPr lang="zh-TW" altLang="en-US"/>
              </a:p>
            </p:txBody>
          </p:sp>
          <p:sp>
            <p:nvSpPr>
              <p:cNvPr id="16397" name="Rectangle 13"/>
              <p:cNvSpPr>
                <a:spLocks noChangeArrowheads="1"/>
              </p:cNvSpPr>
              <p:nvPr/>
            </p:nvSpPr>
            <p:spPr bwMode="auto">
              <a:xfrm>
                <a:off x="1920" y="1440"/>
                <a:ext cx="96" cy="144"/>
              </a:xfrm>
              <a:prstGeom prst="rect">
                <a:avLst/>
              </a:prstGeom>
              <a:solidFill>
                <a:srgbClr val="808000"/>
              </a:solidFill>
              <a:ln w="9525">
                <a:noFill/>
                <a:miter lim="800000"/>
                <a:headEnd/>
                <a:tailEnd/>
              </a:ln>
              <a:effectLst/>
            </p:spPr>
            <p:txBody>
              <a:bodyPr wrap="none" anchor="ctr"/>
              <a:lstStyle/>
              <a:p>
                <a:endParaRPr lang="zh-TW" altLang="en-US"/>
              </a:p>
            </p:txBody>
          </p:sp>
          <p:sp>
            <p:nvSpPr>
              <p:cNvPr id="16398" name="Rectangle 14"/>
              <p:cNvSpPr>
                <a:spLocks noChangeArrowheads="1"/>
              </p:cNvSpPr>
              <p:nvPr/>
            </p:nvSpPr>
            <p:spPr bwMode="auto">
              <a:xfrm>
                <a:off x="2112" y="1440"/>
                <a:ext cx="96" cy="144"/>
              </a:xfrm>
              <a:prstGeom prst="rect">
                <a:avLst/>
              </a:prstGeom>
              <a:solidFill>
                <a:srgbClr val="00CC66"/>
              </a:solidFill>
              <a:ln w="9525">
                <a:noFill/>
                <a:miter lim="800000"/>
                <a:headEnd/>
                <a:tailEnd/>
              </a:ln>
              <a:effectLst/>
            </p:spPr>
            <p:txBody>
              <a:bodyPr wrap="none" anchor="ctr"/>
              <a:lstStyle/>
              <a:p>
                <a:endParaRPr lang="zh-TW" altLang="en-US"/>
              </a:p>
            </p:txBody>
          </p:sp>
          <p:sp>
            <p:nvSpPr>
              <p:cNvPr id="16400" name="Rectangle 16"/>
              <p:cNvSpPr>
                <a:spLocks noChangeArrowheads="1"/>
              </p:cNvSpPr>
              <p:nvPr/>
            </p:nvSpPr>
            <p:spPr bwMode="auto">
              <a:xfrm>
                <a:off x="96" y="1632"/>
                <a:ext cx="3072" cy="144"/>
              </a:xfrm>
              <a:prstGeom prst="rect">
                <a:avLst/>
              </a:prstGeom>
              <a:solidFill>
                <a:srgbClr val="CCFF99"/>
              </a:solidFill>
              <a:ln w="28575">
                <a:solidFill>
                  <a:schemeClr val="hlink"/>
                </a:solidFill>
                <a:miter lim="800000"/>
                <a:headEnd/>
                <a:tailEnd/>
              </a:ln>
              <a:effectLst/>
            </p:spPr>
            <p:txBody>
              <a:bodyPr wrap="none" anchor="ctr"/>
              <a:lstStyle/>
              <a:p>
                <a:endParaRPr lang="zh-TW" altLang="en-US"/>
              </a:p>
            </p:txBody>
          </p:sp>
          <p:sp>
            <p:nvSpPr>
              <p:cNvPr id="16401" name="Rectangle 17"/>
              <p:cNvSpPr>
                <a:spLocks noChangeArrowheads="1"/>
              </p:cNvSpPr>
              <p:nvPr/>
            </p:nvSpPr>
            <p:spPr bwMode="auto">
              <a:xfrm>
                <a:off x="1008" y="1632"/>
                <a:ext cx="96" cy="144"/>
              </a:xfrm>
              <a:prstGeom prst="rect">
                <a:avLst/>
              </a:prstGeom>
              <a:solidFill>
                <a:srgbClr val="333399"/>
              </a:solidFill>
              <a:ln w="9525">
                <a:noFill/>
                <a:miter lim="800000"/>
                <a:headEnd/>
                <a:tailEnd/>
              </a:ln>
              <a:effectLst/>
            </p:spPr>
            <p:txBody>
              <a:bodyPr wrap="none" anchor="ctr"/>
              <a:lstStyle/>
              <a:p>
                <a:endParaRPr lang="zh-TW" altLang="en-US"/>
              </a:p>
            </p:txBody>
          </p:sp>
          <p:sp>
            <p:nvSpPr>
              <p:cNvPr id="16402" name="Rectangle 18"/>
              <p:cNvSpPr>
                <a:spLocks noChangeArrowheads="1"/>
              </p:cNvSpPr>
              <p:nvPr/>
            </p:nvSpPr>
            <p:spPr bwMode="auto">
              <a:xfrm>
                <a:off x="1920" y="1632"/>
                <a:ext cx="96" cy="144"/>
              </a:xfrm>
              <a:prstGeom prst="rect">
                <a:avLst/>
              </a:prstGeom>
              <a:solidFill>
                <a:srgbClr val="99CC00"/>
              </a:solidFill>
              <a:ln w="9525">
                <a:noFill/>
                <a:miter lim="800000"/>
                <a:headEnd/>
                <a:tailEnd/>
              </a:ln>
              <a:effectLst/>
            </p:spPr>
            <p:txBody>
              <a:bodyPr wrap="none" anchor="ctr"/>
              <a:lstStyle/>
              <a:p>
                <a:endParaRPr lang="zh-TW" altLang="en-US"/>
              </a:p>
            </p:txBody>
          </p:sp>
          <p:sp>
            <p:nvSpPr>
              <p:cNvPr id="16403" name="Rectangle 19"/>
              <p:cNvSpPr>
                <a:spLocks noChangeArrowheads="1"/>
              </p:cNvSpPr>
              <p:nvPr/>
            </p:nvSpPr>
            <p:spPr bwMode="auto">
              <a:xfrm>
                <a:off x="2112" y="1632"/>
                <a:ext cx="96" cy="144"/>
              </a:xfrm>
              <a:prstGeom prst="rect">
                <a:avLst/>
              </a:prstGeom>
              <a:solidFill>
                <a:srgbClr val="6699FF"/>
              </a:solidFill>
              <a:ln w="9525">
                <a:noFill/>
                <a:miter lim="800000"/>
                <a:headEnd/>
                <a:tailEnd/>
              </a:ln>
              <a:effectLst/>
            </p:spPr>
            <p:txBody>
              <a:bodyPr wrap="none" anchor="ctr"/>
              <a:lstStyle/>
              <a:p>
                <a:endParaRPr lang="zh-TW" altLang="en-US"/>
              </a:p>
            </p:txBody>
          </p:sp>
          <p:sp>
            <p:nvSpPr>
              <p:cNvPr id="16415" name="Rectangle 31"/>
              <p:cNvSpPr>
                <a:spLocks noChangeArrowheads="1"/>
              </p:cNvSpPr>
              <p:nvPr/>
            </p:nvSpPr>
            <p:spPr bwMode="auto">
              <a:xfrm>
                <a:off x="96" y="2256"/>
                <a:ext cx="3072" cy="144"/>
              </a:xfrm>
              <a:prstGeom prst="rect">
                <a:avLst/>
              </a:prstGeom>
              <a:solidFill>
                <a:srgbClr val="CCFF99"/>
              </a:solidFill>
              <a:ln w="28575">
                <a:solidFill>
                  <a:schemeClr val="hlink"/>
                </a:solidFill>
                <a:miter lim="800000"/>
                <a:headEnd/>
                <a:tailEnd/>
              </a:ln>
              <a:effectLst/>
            </p:spPr>
            <p:txBody>
              <a:bodyPr wrap="none" anchor="ctr"/>
              <a:lstStyle/>
              <a:p>
                <a:endParaRPr lang="zh-TW" altLang="en-US"/>
              </a:p>
            </p:txBody>
          </p:sp>
          <p:sp>
            <p:nvSpPr>
              <p:cNvPr id="16416" name="Rectangle 32"/>
              <p:cNvSpPr>
                <a:spLocks noChangeArrowheads="1"/>
              </p:cNvSpPr>
              <p:nvPr/>
            </p:nvSpPr>
            <p:spPr bwMode="auto">
              <a:xfrm>
                <a:off x="1008" y="2256"/>
                <a:ext cx="96" cy="144"/>
              </a:xfrm>
              <a:prstGeom prst="rect">
                <a:avLst/>
              </a:prstGeom>
              <a:solidFill>
                <a:srgbClr val="008080"/>
              </a:solidFill>
              <a:ln w="9525">
                <a:noFill/>
                <a:miter lim="800000"/>
                <a:headEnd/>
                <a:tailEnd/>
              </a:ln>
              <a:effectLst/>
            </p:spPr>
            <p:txBody>
              <a:bodyPr wrap="none" anchor="ctr"/>
              <a:lstStyle/>
              <a:p>
                <a:endParaRPr lang="zh-TW" altLang="en-US"/>
              </a:p>
            </p:txBody>
          </p:sp>
          <p:sp>
            <p:nvSpPr>
              <p:cNvPr id="16417" name="Rectangle 33"/>
              <p:cNvSpPr>
                <a:spLocks noChangeArrowheads="1"/>
              </p:cNvSpPr>
              <p:nvPr/>
            </p:nvSpPr>
            <p:spPr bwMode="auto">
              <a:xfrm>
                <a:off x="1920" y="2256"/>
                <a:ext cx="96" cy="144"/>
              </a:xfrm>
              <a:prstGeom prst="rect">
                <a:avLst/>
              </a:prstGeom>
              <a:solidFill>
                <a:srgbClr val="808000"/>
              </a:solidFill>
              <a:ln w="9525">
                <a:noFill/>
                <a:miter lim="800000"/>
                <a:headEnd/>
                <a:tailEnd/>
              </a:ln>
              <a:effectLst/>
            </p:spPr>
            <p:txBody>
              <a:bodyPr wrap="none" anchor="ctr"/>
              <a:lstStyle/>
              <a:p>
                <a:endParaRPr lang="zh-TW" altLang="en-US"/>
              </a:p>
            </p:txBody>
          </p:sp>
          <p:sp>
            <p:nvSpPr>
              <p:cNvPr id="16418" name="Rectangle 34"/>
              <p:cNvSpPr>
                <a:spLocks noChangeArrowheads="1"/>
              </p:cNvSpPr>
              <p:nvPr/>
            </p:nvSpPr>
            <p:spPr bwMode="auto">
              <a:xfrm>
                <a:off x="2112" y="2256"/>
                <a:ext cx="96" cy="144"/>
              </a:xfrm>
              <a:prstGeom prst="rect">
                <a:avLst/>
              </a:prstGeom>
              <a:solidFill>
                <a:srgbClr val="FF0000"/>
              </a:solidFill>
              <a:ln w="9525">
                <a:noFill/>
                <a:miter lim="800000"/>
                <a:headEnd/>
                <a:tailEnd/>
              </a:ln>
              <a:effectLst/>
            </p:spPr>
            <p:txBody>
              <a:bodyPr wrap="none" anchor="ctr"/>
              <a:lstStyle/>
              <a:p>
                <a:endParaRPr lang="zh-TW" altLang="en-US"/>
              </a:p>
            </p:txBody>
          </p:sp>
          <p:sp>
            <p:nvSpPr>
              <p:cNvPr id="16420" name="Rectangle 36"/>
              <p:cNvSpPr>
                <a:spLocks noChangeArrowheads="1"/>
              </p:cNvSpPr>
              <p:nvPr/>
            </p:nvSpPr>
            <p:spPr bwMode="auto">
              <a:xfrm>
                <a:off x="96" y="2448"/>
                <a:ext cx="3072" cy="144"/>
              </a:xfrm>
              <a:prstGeom prst="rect">
                <a:avLst/>
              </a:prstGeom>
              <a:solidFill>
                <a:srgbClr val="CCFF99"/>
              </a:solidFill>
              <a:ln w="28575">
                <a:solidFill>
                  <a:schemeClr val="hlink"/>
                </a:solidFill>
                <a:miter lim="800000"/>
                <a:headEnd/>
                <a:tailEnd/>
              </a:ln>
              <a:effectLst/>
            </p:spPr>
            <p:txBody>
              <a:bodyPr wrap="none" anchor="ctr"/>
              <a:lstStyle/>
              <a:p>
                <a:endParaRPr lang="zh-TW" altLang="en-US"/>
              </a:p>
            </p:txBody>
          </p:sp>
          <p:sp>
            <p:nvSpPr>
              <p:cNvPr id="16421" name="Rectangle 37"/>
              <p:cNvSpPr>
                <a:spLocks noChangeArrowheads="1"/>
              </p:cNvSpPr>
              <p:nvPr/>
            </p:nvSpPr>
            <p:spPr bwMode="auto">
              <a:xfrm>
                <a:off x="1008" y="2448"/>
                <a:ext cx="96" cy="144"/>
              </a:xfrm>
              <a:prstGeom prst="rect">
                <a:avLst/>
              </a:prstGeom>
              <a:solidFill>
                <a:srgbClr val="FF6600"/>
              </a:solidFill>
              <a:ln w="9525">
                <a:noFill/>
                <a:miter lim="800000"/>
                <a:headEnd/>
                <a:tailEnd/>
              </a:ln>
              <a:effectLst/>
            </p:spPr>
            <p:txBody>
              <a:bodyPr wrap="none" anchor="ctr"/>
              <a:lstStyle/>
              <a:p>
                <a:endParaRPr lang="zh-TW" altLang="en-US"/>
              </a:p>
            </p:txBody>
          </p:sp>
          <p:sp>
            <p:nvSpPr>
              <p:cNvPr id="16422" name="Rectangle 38"/>
              <p:cNvSpPr>
                <a:spLocks noChangeArrowheads="1"/>
              </p:cNvSpPr>
              <p:nvPr/>
            </p:nvSpPr>
            <p:spPr bwMode="auto">
              <a:xfrm>
                <a:off x="1920" y="2448"/>
                <a:ext cx="96" cy="144"/>
              </a:xfrm>
              <a:prstGeom prst="rect">
                <a:avLst/>
              </a:prstGeom>
              <a:solidFill>
                <a:srgbClr val="808000"/>
              </a:solidFill>
              <a:ln w="9525">
                <a:noFill/>
                <a:miter lim="800000"/>
                <a:headEnd/>
                <a:tailEnd/>
              </a:ln>
              <a:effectLst/>
            </p:spPr>
            <p:txBody>
              <a:bodyPr wrap="none" anchor="ctr"/>
              <a:lstStyle/>
              <a:p>
                <a:endParaRPr lang="zh-TW" altLang="en-US"/>
              </a:p>
            </p:txBody>
          </p:sp>
          <p:sp>
            <p:nvSpPr>
              <p:cNvPr id="16423" name="Rectangle 39"/>
              <p:cNvSpPr>
                <a:spLocks noChangeArrowheads="1"/>
              </p:cNvSpPr>
              <p:nvPr/>
            </p:nvSpPr>
            <p:spPr bwMode="auto">
              <a:xfrm>
                <a:off x="2112" y="2448"/>
                <a:ext cx="96" cy="144"/>
              </a:xfrm>
              <a:prstGeom prst="rect">
                <a:avLst/>
              </a:prstGeom>
              <a:solidFill>
                <a:srgbClr val="FF0000"/>
              </a:solidFill>
              <a:ln w="9525">
                <a:noFill/>
                <a:miter lim="800000"/>
                <a:headEnd/>
                <a:tailEnd/>
              </a:ln>
              <a:effectLst/>
            </p:spPr>
            <p:txBody>
              <a:bodyPr wrap="none" anchor="ctr"/>
              <a:lstStyle/>
              <a:p>
                <a:endParaRPr lang="zh-TW" altLang="en-US"/>
              </a:p>
            </p:txBody>
          </p:sp>
          <p:sp>
            <p:nvSpPr>
              <p:cNvPr id="16425" name="Rectangle 41"/>
              <p:cNvSpPr>
                <a:spLocks noChangeArrowheads="1"/>
              </p:cNvSpPr>
              <p:nvPr/>
            </p:nvSpPr>
            <p:spPr bwMode="auto">
              <a:xfrm>
                <a:off x="96" y="2640"/>
                <a:ext cx="3072" cy="144"/>
              </a:xfrm>
              <a:prstGeom prst="rect">
                <a:avLst/>
              </a:prstGeom>
              <a:solidFill>
                <a:srgbClr val="CCFF99"/>
              </a:solidFill>
              <a:ln w="28575">
                <a:solidFill>
                  <a:schemeClr val="hlink"/>
                </a:solidFill>
                <a:miter lim="800000"/>
                <a:headEnd/>
                <a:tailEnd/>
              </a:ln>
              <a:effectLst/>
            </p:spPr>
            <p:txBody>
              <a:bodyPr wrap="none" anchor="ctr"/>
              <a:lstStyle/>
              <a:p>
                <a:endParaRPr lang="zh-TW" altLang="en-US"/>
              </a:p>
            </p:txBody>
          </p:sp>
          <p:sp>
            <p:nvSpPr>
              <p:cNvPr id="16426" name="Rectangle 42"/>
              <p:cNvSpPr>
                <a:spLocks noChangeArrowheads="1"/>
              </p:cNvSpPr>
              <p:nvPr/>
            </p:nvSpPr>
            <p:spPr bwMode="auto">
              <a:xfrm>
                <a:off x="1008" y="2640"/>
                <a:ext cx="96" cy="144"/>
              </a:xfrm>
              <a:prstGeom prst="rect">
                <a:avLst/>
              </a:prstGeom>
              <a:solidFill>
                <a:srgbClr val="008080"/>
              </a:solidFill>
              <a:ln w="9525">
                <a:noFill/>
                <a:miter lim="800000"/>
                <a:headEnd/>
                <a:tailEnd/>
              </a:ln>
              <a:effectLst/>
            </p:spPr>
            <p:txBody>
              <a:bodyPr wrap="none" anchor="ctr"/>
              <a:lstStyle/>
              <a:p>
                <a:endParaRPr lang="zh-TW" altLang="en-US"/>
              </a:p>
            </p:txBody>
          </p:sp>
          <p:sp>
            <p:nvSpPr>
              <p:cNvPr id="16427" name="Rectangle 43"/>
              <p:cNvSpPr>
                <a:spLocks noChangeArrowheads="1"/>
              </p:cNvSpPr>
              <p:nvPr/>
            </p:nvSpPr>
            <p:spPr bwMode="auto">
              <a:xfrm>
                <a:off x="1920" y="2640"/>
                <a:ext cx="96" cy="144"/>
              </a:xfrm>
              <a:prstGeom prst="rect">
                <a:avLst/>
              </a:prstGeom>
              <a:solidFill>
                <a:srgbClr val="808000"/>
              </a:solidFill>
              <a:ln w="9525">
                <a:noFill/>
                <a:miter lim="800000"/>
                <a:headEnd/>
                <a:tailEnd/>
              </a:ln>
              <a:effectLst/>
            </p:spPr>
            <p:txBody>
              <a:bodyPr wrap="none" anchor="ctr"/>
              <a:lstStyle/>
              <a:p>
                <a:endParaRPr lang="zh-TW" altLang="en-US"/>
              </a:p>
            </p:txBody>
          </p:sp>
          <p:sp>
            <p:nvSpPr>
              <p:cNvPr id="16428" name="Rectangle 44"/>
              <p:cNvSpPr>
                <a:spLocks noChangeArrowheads="1"/>
              </p:cNvSpPr>
              <p:nvPr/>
            </p:nvSpPr>
            <p:spPr bwMode="auto">
              <a:xfrm>
                <a:off x="2112" y="2640"/>
                <a:ext cx="96" cy="144"/>
              </a:xfrm>
              <a:prstGeom prst="rect">
                <a:avLst/>
              </a:prstGeom>
              <a:solidFill>
                <a:srgbClr val="FF5050"/>
              </a:solidFill>
              <a:ln w="9525">
                <a:noFill/>
                <a:miter lim="800000"/>
                <a:headEnd/>
                <a:tailEnd/>
              </a:ln>
              <a:effectLst/>
            </p:spPr>
            <p:txBody>
              <a:bodyPr wrap="none" anchor="ctr"/>
              <a:lstStyle/>
              <a:p>
                <a:endParaRPr lang="zh-TW" altLang="en-US"/>
              </a:p>
            </p:txBody>
          </p:sp>
          <p:sp>
            <p:nvSpPr>
              <p:cNvPr id="16429" name="Text Box 45"/>
              <p:cNvSpPr txBox="1">
                <a:spLocks noChangeArrowheads="1"/>
              </p:cNvSpPr>
              <p:nvPr/>
            </p:nvSpPr>
            <p:spPr bwMode="auto">
              <a:xfrm>
                <a:off x="1515" y="1881"/>
                <a:ext cx="328" cy="284"/>
              </a:xfrm>
              <a:prstGeom prst="rect">
                <a:avLst/>
              </a:prstGeom>
              <a:noFill/>
              <a:ln w="9525">
                <a:noFill/>
                <a:miter lim="800000"/>
                <a:headEnd/>
                <a:tailEnd/>
              </a:ln>
              <a:effectLst/>
            </p:spPr>
            <p:txBody>
              <a:bodyPr wrap="none">
                <a:spAutoFit/>
              </a:bodyPr>
              <a:lstStyle/>
              <a:p>
                <a:r>
                  <a:rPr lang="en-US" altLang="zh-CN"/>
                  <a:t>…</a:t>
                </a:r>
                <a:endParaRPr lang="en-US" altLang="zh-TW"/>
              </a:p>
            </p:txBody>
          </p:sp>
        </p:grpSp>
        <p:sp>
          <p:nvSpPr>
            <p:cNvPr id="16430" name="Text Box 46"/>
            <p:cNvSpPr txBox="1">
              <a:spLocks noChangeArrowheads="1"/>
            </p:cNvSpPr>
            <p:nvPr/>
          </p:nvSpPr>
          <p:spPr bwMode="auto">
            <a:xfrm>
              <a:off x="96" y="912"/>
              <a:ext cx="2092" cy="284"/>
            </a:xfrm>
            <a:prstGeom prst="rect">
              <a:avLst/>
            </a:prstGeom>
            <a:noFill/>
            <a:ln w="9525">
              <a:noFill/>
              <a:miter lim="800000"/>
              <a:headEnd/>
              <a:tailEnd/>
            </a:ln>
            <a:effectLst/>
          </p:spPr>
          <p:txBody>
            <a:bodyPr wrap="none">
              <a:spAutoFit/>
            </a:bodyPr>
            <a:lstStyle/>
            <a:p>
              <a:r>
                <a:rPr lang="en-US" altLang="zh-CN"/>
                <a:t>Human DNA sequences</a:t>
              </a:r>
              <a:endParaRPr lang="en-US" altLang="zh-TW"/>
            </a:p>
          </p:txBody>
        </p:sp>
        <p:sp>
          <p:nvSpPr>
            <p:cNvPr id="16431" name="Line 47"/>
            <p:cNvSpPr>
              <a:spLocks noChangeShapeType="1"/>
            </p:cNvSpPr>
            <p:nvPr/>
          </p:nvSpPr>
          <p:spPr bwMode="auto">
            <a:xfrm flipH="1" flipV="1">
              <a:off x="1056" y="2928"/>
              <a:ext cx="384" cy="720"/>
            </a:xfrm>
            <a:prstGeom prst="line">
              <a:avLst/>
            </a:prstGeom>
            <a:noFill/>
            <a:ln w="38100">
              <a:solidFill>
                <a:schemeClr val="hlink"/>
              </a:solidFill>
              <a:round/>
              <a:headEnd/>
              <a:tailEnd type="triangle" w="med" len="med"/>
            </a:ln>
            <a:effectLst/>
          </p:spPr>
          <p:txBody>
            <a:bodyPr wrap="none" anchor="ctr"/>
            <a:lstStyle/>
            <a:p>
              <a:endParaRPr lang="zh-TW" altLang="en-US"/>
            </a:p>
          </p:txBody>
        </p:sp>
        <p:sp>
          <p:nvSpPr>
            <p:cNvPr id="16432" name="Line 48"/>
            <p:cNvSpPr>
              <a:spLocks noChangeShapeType="1"/>
            </p:cNvSpPr>
            <p:nvPr/>
          </p:nvSpPr>
          <p:spPr bwMode="auto">
            <a:xfrm flipV="1">
              <a:off x="1440" y="2928"/>
              <a:ext cx="480" cy="720"/>
            </a:xfrm>
            <a:prstGeom prst="line">
              <a:avLst/>
            </a:prstGeom>
            <a:noFill/>
            <a:ln w="38100">
              <a:solidFill>
                <a:schemeClr val="hlink"/>
              </a:solidFill>
              <a:round/>
              <a:headEnd/>
              <a:tailEnd type="triangle" w="med" len="med"/>
            </a:ln>
            <a:effectLst/>
          </p:spPr>
          <p:txBody>
            <a:bodyPr wrap="none" anchor="ctr"/>
            <a:lstStyle/>
            <a:p>
              <a:endParaRPr lang="zh-TW" altLang="en-US"/>
            </a:p>
          </p:txBody>
        </p:sp>
        <p:sp>
          <p:nvSpPr>
            <p:cNvPr id="16433" name="Line 49"/>
            <p:cNvSpPr>
              <a:spLocks noChangeShapeType="1"/>
            </p:cNvSpPr>
            <p:nvPr/>
          </p:nvSpPr>
          <p:spPr bwMode="auto">
            <a:xfrm flipV="1">
              <a:off x="1440" y="2928"/>
              <a:ext cx="672" cy="720"/>
            </a:xfrm>
            <a:prstGeom prst="line">
              <a:avLst/>
            </a:prstGeom>
            <a:noFill/>
            <a:ln w="38100">
              <a:solidFill>
                <a:schemeClr val="hlink"/>
              </a:solidFill>
              <a:round/>
              <a:headEnd/>
              <a:tailEnd type="triangle" w="med" len="med"/>
            </a:ln>
            <a:effectLst/>
          </p:spPr>
          <p:txBody>
            <a:bodyPr wrap="none" anchor="ctr"/>
            <a:lstStyle/>
            <a:p>
              <a:endParaRPr lang="zh-TW" altLang="en-US"/>
            </a:p>
          </p:txBody>
        </p:sp>
        <p:sp>
          <p:nvSpPr>
            <p:cNvPr id="16434" name="Text Box 50"/>
            <p:cNvSpPr txBox="1">
              <a:spLocks noChangeArrowheads="1"/>
            </p:cNvSpPr>
            <p:nvPr/>
          </p:nvSpPr>
          <p:spPr bwMode="auto">
            <a:xfrm>
              <a:off x="433" y="3551"/>
              <a:ext cx="2400" cy="710"/>
            </a:xfrm>
            <a:prstGeom prst="rect">
              <a:avLst/>
            </a:prstGeom>
            <a:noFill/>
            <a:ln w="9525">
              <a:noFill/>
              <a:miter lim="800000"/>
              <a:headEnd/>
              <a:tailEnd/>
            </a:ln>
            <a:effectLst/>
          </p:spPr>
          <p:txBody>
            <a:bodyPr>
              <a:spAutoFit/>
            </a:bodyPr>
            <a:lstStyle/>
            <a:p>
              <a:r>
                <a:rPr lang="en-US" altLang="zh-CN"/>
                <a:t>SNPs (single nucleotide polymorphism; &gt;5% variations)</a:t>
              </a:r>
              <a:endParaRPr lang="en-US" altLang="zh-TW"/>
            </a:p>
          </p:txBody>
        </p:sp>
        <p:sp>
          <p:nvSpPr>
            <p:cNvPr id="16435" name="AutoShape 51"/>
            <p:cNvSpPr>
              <a:spLocks/>
            </p:cNvSpPr>
            <p:nvPr/>
          </p:nvSpPr>
          <p:spPr bwMode="auto">
            <a:xfrm>
              <a:off x="3216" y="1200"/>
              <a:ext cx="192" cy="624"/>
            </a:xfrm>
            <a:prstGeom prst="rightBrace">
              <a:avLst>
                <a:gd name="adj1" fmla="val 27083"/>
                <a:gd name="adj2" fmla="val 50000"/>
              </a:avLst>
            </a:prstGeom>
            <a:noFill/>
            <a:ln w="38100">
              <a:solidFill>
                <a:schemeClr val="hlink"/>
              </a:solidFill>
              <a:round/>
              <a:headEnd/>
              <a:tailEnd/>
            </a:ln>
            <a:effectLst/>
          </p:spPr>
          <p:txBody>
            <a:bodyPr wrap="none" anchor="ctr"/>
            <a:lstStyle/>
            <a:p>
              <a:endParaRPr lang="zh-TW" altLang="en-US"/>
            </a:p>
          </p:txBody>
        </p:sp>
        <p:sp>
          <p:nvSpPr>
            <p:cNvPr id="16436" name="AutoShape 52"/>
            <p:cNvSpPr>
              <a:spLocks/>
            </p:cNvSpPr>
            <p:nvPr/>
          </p:nvSpPr>
          <p:spPr bwMode="auto">
            <a:xfrm>
              <a:off x="3216" y="2208"/>
              <a:ext cx="192" cy="624"/>
            </a:xfrm>
            <a:prstGeom prst="rightBrace">
              <a:avLst>
                <a:gd name="adj1" fmla="val 27083"/>
                <a:gd name="adj2" fmla="val 50000"/>
              </a:avLst>
            </a:prstGeom>
            <a:noFill/>
            <a:ln w="38100">
              <a:solidFill>
                <a:schemeClr val="hlink"/>
              </a:solidFill>
              <a:round/>
              <a:headEnd/>
              <a:tailEnd/>
            </a:ln>
            <a:effectLst/>
          </p:spPr>
          <p:txBody>
            <a:bodyPr wrap="none" anchor="ctr"/>
            <a:lstStyle/>
            <a:p>
              <a:endParaRPr lang="zh-TW" altLang="en-US"/>
            </a:p>
          </p:txBody>
        </p:sp>
        <p:sp>
          <p:nvSpPr>
            <p:cNvPr id="16437" name="Text Box 53"/>
            <p:cNvSpPr txBox="1">
              <a:spLocks noChangeArrowheads="1"/>
            </p:cNvSpPr>
            <p:nvPr/>
          </p:nvSpPr>
          <p:spPr bwMode="auto">
            <a:xfrm>
              <a:off x="3399" y="1367"/>
              <a:ext cx="731" cy="284"/>
            </a:xfrm>
            <a:prstGeom prst="rect">
              <a:avLst/>
            </a:prstGeom>
            <a:noFill/>
            <a:ln w="9525">
              <a:noFill/>
              <a:miter lim="800000"/>
              <a:headEnd/>
              <a:tailEnd/>
            </a:ln>
            <a:effectLst/>
          </p:spPr>
          <p:txBody>
            <a:bodyPr wrap="none">
              <a:spAutoFit/>
            </a:bodyPr>
            <a:lstStyle/>
            <a:p>
              <a:r>
                <a:rPr lang="en-US" altLang="zh-CN"/>
                <a:t>Normal</a:t>
              </a:r>
              <a:endParaRPr lang="en-US" altLang="zh-TW"/>
            </a:p>
          </p:txBody>
        </p:sp>
        <p:sp>
          <p:nvSpPr>
            <p:cNvPr id="16438" name="Text Box 54"/>
            <p:cNvSpPr txBox="1">
              <a:spLocks noChangeArrowheads="1"/>
            </p:cNvSpPr>
            <p:nvPr/>
          </p:nvSpPr>
          <p:spPr bwMode="auto">
            <a:xfrm>
              <a:off x="3379" y="2401"/>
              <a:ext cx="883" cy="285"/>
            </a:xfrm>
            <a:prstGeom prst="rect">
              <a:avLst/>
            </a:prstGeom>
            <a:noFill/>
            <a:ln w="9525">
              <a:noFill/>
              <a:miter lim="800000"/>
              <a:headEnd/>
              <a:tailEnd/>
            </a:ln>
            <a:effectLst/>
          </p:spPr>
          <p:txBody>
            <a:bodyPr wrap="none">
              <a:spAutoFit/>
            </a:bodyPr>
            <a:lstStyle/>
            <a:p>
              <a:r>
                <a:rPr lang="en-US" altLang="zh-CN" b="1">
                  <a:solidFill>
                    <a:srgbClr val="FF5050"/>
                  </a:solidFill>
                </a:rPr>
                <a:t>Disease</a:t>
              </a:r>
              <a:r>
                <a:rPr lang="en-US" altLang="zh-CN">
                  <a:solidFill>
                    <a:srgbClr val="FF5050"/>
                  </a:solidFill>
                </a:rPr>
                <a:t>!</a:t>
              </a:r>
              <a:endParaRPr lang="en-US" altLang="zh-TW">
                <a:solidFill>
                  <a:srgbClr val="FF5050"/>
                </a:solidFill>
              </a:endParaRPr>
            </a:p>
          </p:txBody>
        </p:sp>
      </p:grpSp>
      <p:grpSp>
        <p:nvGrpSpPr>
          <p:cNvPr id="5" name="Group 60"/>
          <p:cNvGrpSpPr>
            <a:grpSpLocks/>
          </p:cNvGrpSpPr>
          <p:nvPr/>
        </p:nvGrpSpPr>
        <p:grpSpPr bwMode="auto">
          <a:xfrm>
            <a:off x="5410200" y="1828800"/>
            <a:ext cx="3597275" cy="2503488"/>
            <a:chOff x="3408" y="1152"/>
            <a:chExt cx="2266" cy="1577"/>
          </a:xfrm>
        </p:grpSpPr>
        <p:sp>
          <p:nvSpPr>
            <p:cNvPr id="16441" name="Text Box 57"/>
            <p:cNvSpPr txBox="1">
              <a:spLocks noChangeArrowheads="1"/>
            </p:cNvSpPr>
            <p:nvPr/>
          </p:nvSpPr>
          <p:spPr bwMode="auto">
            <a:xfrm>
              <a:off x="3408" y="1536"/>
              <a:ext cx="2266" cy="1193"/>
            </a:xfrm>
            <a:prstGeom prst="rect">
              <a:avLst/>
            </a:prstGeom>
            <a:noFill/>
            <a:ln w="9525">
              <a:noFill/>
              <a:miter lim="800000"/>
              <a:headEnd/>
              <a:tailEnd/>
            </a:ln>
            <a:effectLst/>
          </p:spPr>
          <p:txBody>
            <a:bodyPr>
              <a:spAutoFit/>
            </a:bodyPr>
            <a:lstStyle/>
            <a:p>
              <a:r>
                <a:rPr lang="en-US" altLang="zh-CN">
                  <a:solidFill>
                    <a:srgbClr val="FF9933"/>
                  </a:solidFill>
                </a:rPr>
                <a:t>Targets:</a:t>
              </a:r>
              <a:r>
                <a:rPr lang="en-US" altLang="zh-CN"/>
                <a:t> </a:t>
              </a:r>
              <a:r>
                <a:rPr lang="en-US" altLang="zh-CN" sz="1600"/>
                <a:t>SNPs that are associated with genetic diseases; Diagnosis and healthcare for high-risk patent </a:t>
              </a:r>
            </a:p>
            <a:p>
              <a:r>
                <a:rPr lang="en-US" altLang="zh-CN">
                  <a:solidFill>
                    <a:srgbClr val="FF9933"/>
                  </a:solidFill>
                </a:rPr>
                <a:t>Methods:</a:t>
              </a:r>
              <a:r>
                <a:rPr lang="en-US" altLang="zh-CN"/>
                <a:t> Feature selection; mutual information; </a:t>
              </a:r>
              <a:r>
                <a:rPr lang="en-US" altLang="zh-CN" sz="1600"/>
                <a:t>non-linear integrals; Support Vector Machine (SVM);</a:t>
              </a:r>
              <a:endParaRPr lang="en-US" altLang="zh-TW" sz="1600"/>
            </a:p>
          </p:txBody>
        </p:sp>
        <p:sp>
          <p:nvSpPr>
            <p:cNvPr id="16442" name="Oval 58"/>
            <p:cNvSpPr>
              <a:spLocks noChangeArrowheads="1"/>
            </p:cNvSpPr>
            <p:nvPr/>
          </p:nvSpPr>
          <p:spPr bwMode="auto">
            <a:xfrm>
              <a:off x="3456" y="1152"/>
              <a:ext cx="336" cy="336"/>
            </a:xfrm>
            <a:prstGeom prst="ellipse">
              <a:avLst/>
            </a:prstGeom>
            <a:solidFill>
              <a:srgbClr val="FFFFCC"/>
            </a:solidFill>
            <a:ln w="38100">
              <a:solidFill>
                <a:srgbClr val="FF9900"/>
              </a:solidFill>
              <a:round/>
              <a:headEnd/>
              <a:tailEnd/>
            </a:ln>
            <a:effectLst/>
          </p:spPr>
          <p:txBody>
            <a:bodyPr wrap="none" anchor="ctr"/>
            <a:lstStyle/>
            <a:p>
              <a:pPr algn="ctr"/>
              <a:r>
                <a:rPr lang="en-US" altLang="zh-CN" sz="3200" b="1">
                  <a:solidFill>
                    <a:srgbClr val="FF9933"/>
                  </a:solidFill>
                </a:rPr>
                <a:t>!</a:t>
              </a:r>
              <a:endParaRPr lang="en-US" altLang="zh-TW" sz="3200" b="1">
                <a:solidFill>
                  <a:srgbClr val="FF9933"/>
                </a:solidFill>
              </a:endParaRPr>
            </a:p>
          </p:txBody>
        </p:sp>
      </p:grpSp>
      <p:sp>
        <p:nvSpPr>
          <p:cNvPr id="16446" name="Rectangle 62"/>
          <p:cNvSpPr>
            <a:spLocks noChangeArrowheads="1"/>
          </p:cNvSpPr>
          <p:nvPr/>
        </p:nvSpPr>
        <p:spPr bwMode="auto">
          <a:xfrm>
            <a:off x="2971800" y="6172200"/>
            <a:ext cx="6172200" cy="507831"/>
          </a:xfrm>
          <a:prstGeom prst="rect">
            <a:avLst/>
          </a:prstGeom>
          <a:noFill/>
          <a:ln w="9525">
            <a:noFill/>
            <a:miter lim="800000"/>
            <a:headEnd/>
            <a:tailEnd/>
          </a:ln>
          <a:effectLst/>
        </p:spPr>
        <p:txBody>
          <a:bodyPr wrap="square">
            <a:spAutoFit/>
          </a:bodyPr>
          <a:lstStyle/>
          <a:p>
            <a:r>
              <a:rPr lang="en-US" altLang="zh-TW" sz="900" dirty="0" smtClean="0"/>
              <a:t>KS </a:t>
            </a:r>
            <a:r>
              <a:rPr lang="en-US" altLang="zh-TW" sz="900" dirty="0"/>
              <a:t>Leung, KH Lee, (JF Wang), (Eddie YT Ng), Henry LY Chan, Stephen KW </a:t>
            </a:r>
            <a:r>
              <a:rPr lang="en-US" altLang="zh-TW" sz="900" dirty="0" err="1"/>
              <a:t>Tsui</a:t>
            </a:r>
            <a:r>
              <a:rPr lang="en-US" altLang="zh-TW" sz="900" dirty="0"/>
              <a:t>, Tony SK </a:t>
            </a:r>
            <a:r>
              <a:rPr lang="en-US" altLang="zh-TW" sz="900" dirty="0" err="1"/>
              <a:t>Mok</a:t>
            </a:r>
            <a:r>
              <a:rPr lang="en-US" altLang="zh-TW" sz="900" dirty="0"/>
              <a:t>, Chi-Hang </a:t>
            </a:r>
            <a:r>
              <a:rPr lang="en-US" altLang="zh-TW" sz="900" dirty="0" err="1"/>
              <a:t>Tse</a:t>
            </a:r>
            <a:r>
              <a:rPr lang="en-US" altLang="zh-TW" sz="900" dirty="0"/>
              <a:t>, Joseph JY Sung, “Data Mining on DNA Sequences of Hepatitis B Virus”. </a:t>
            </a:r>
            <a:r>
              <a:rPr lang="en-US" altLang="zh-TW" sz="900" b="1" dirty="0"/>
              <a:t>IEEE/ACM Transactions on Computational Biology and Bioinformatics</a:t>
            </a:r>
            <a:r>
              <a:rPr lang="en-US" altLang="zh-TW" sz="900" dirty="0"/>
              <a:t>. </a:t>
            </a:r>
            <a:r>
              <a:rPr lang="en-US" altLang="zh-TW" sz="900" dirty="0" smtClean="0"/>
              <a:t>2011</a:t>
            </a:r>
            <a:endParaRPr lang="en-US" altLang="zh-CN" sz="9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zh-CN" dirty="0"/>
              <a:t>HBV Project </a:t>
            </a:r>
            <a:r>
              <a:rPr lang="en-US" altLang="zh-CN" dirty="0" smtClean="0"/>
              <a:t>(Example)</a:t>
            </a:r>
            <a:endParaRPr lang="en-US" altLang="zh-TW" dirty="0"/>
          </a:p>
        </p:txBody>
      </p:sp>
      <p:sp>
        <p:nvSpPr>
          <p:cNvPr id="24583" name="Rectangle 7"/>
          <p:cNvSpPr>
            <a:spLocks noChangeArrowheads="1"/>
          </p:cNvSpPr>
          <p:nvPr/>
        </p:nvSpPr>
        <p:spPr bwMode="auto">
          <a:xfrm>
            <a:off x="152400" y="1881188"/>
            <a:ext cx="3868738" cy="185737"/>
          </a:xfrm>
          <a:prstGeom prst="rect">
            <a:avLst/>
          </a:prstGeom>
          <a:solidFill>
            <a:srgbClr val="FFCCCC"/>
          </a:solidFill>
          <a:ln w="28575">
            <a:solidFill>
              <a:srgbClr val="CC0000"/>
            </a:solidFill>
            <a:miter lim="800000"/>
            <a:headEnd/>
            <a:tailEnd/>
          </a:ln>
          <a:effectLst/>
        </p:spPr>
        <p:txBody>
          <a:bodyPr wrap="none" anchor="ctr"/>
          <a:lstStyle/>
          <a:p>
            <a:endParaRPr lang="zh-TW" altLang="en-US"/>
          </a:p>
        </p:txBody>
      </p:sp>
      <p:sp>
        <p:nvSpPr>
          <p:cNvPr id="24587" name="Rectangle 11"/>
          <p:cNvSpPr>
            <a:spLocks noChangeArrowheads="1"/>
          </p:cNvSpPr>
          <p:nvPr/>
        </p:nvSpPr>
        <p:spPr bwMode="auto">
          <a:xfrm>
            <a:off x="152400" y="2128838"/>
            <a:ext cx="3868738" cy="185737"/>
          </a:xfrm>
          <a:prstGeom prst="rect">
            <a:avLst/>
          </a:prstGeom>
          <a:solidFill>
            <a:srgbClr val="FFCCCC"/>
          </a:solidFill>
          <a:ln w="28575">
            <a:solidFill>
              <a:srgbClr val="CC0000"/>
            </a:solidFill>
            <a:miter lim="800000"/>
            <a:headEnd/>
            <a:tailEnd/>
          </a:ln>
          <a:effectLst/>
        </p:spPr>
        <p:txBody>
          <a:bodyPr wrap="none" anchor="ctr"/>
          <a:lstStyle/>
          <a:p>
            <a:endParaRPr lang="zh-TW" altLang="en-US"/>
          </a:p>
        </p:txBody>
      </p:sp>
      <p:sp>
        <p:nvSpPr>
          <p:cNvPr id="24591" name="Rectangle 15"/>
          <p:cNvSpPr>
            <a:spLocks noChangeArrowheads="1"/>
          </p:cNvSpPr>
          <p:nvPr/>
        </p:nvSpPr>
        <p:spPr bwMode="auto">
          <a:xfrm>
            <a:off x="152400" y="2376488"/>
            <a:ext cx="3868738" cy="185737"/>
          </a:xfrm>
          <a:prstGeom prst="rect">
            <a:avLst/>
          </a:prstGeom>
          <a:solidFill>
            <a:srgbClr val="FFCCCC"/>
          </a:solidFill>
          <a:ln w="28575">
            <a:solidFill>
              <a:srgbClr val="CC0000"/>
            </a:solidFill>
            <a:miter lim="800000"/>
            <a:headEnd/>
            <a:tailEnd/>
          </a:ln>
          <a:effectLst/>
        </p:spPr>
        <p:txBody>
          <a:bodyPr wrap="none" anchor="ctr"/>
          <a:lstStyle/>
          <a:p>
            <a:endParaRPr lang="zh-TW" altLang="en-US"/>
          </a:p>
        </p:txBody>
      </p:sp>
      <p:sp>
        <p:nvSpPr>
          <p:cNvPr id="24595" name="Rectangle 19"/>
          <p:cNvSpPr>
            <a:spLocks noChangeArrowheads="1"/>
          </p:cNvSpPr>
          <p:nvPr/>
        </p:nvSpPr>
        <p:spPr bwMode="auto">
          <a:xfrm>
            <a:off x="152400" y="3182938"/>
            <a:ext cx="3868738" cy="185737"/>
          </a:xfrm>
          <a:prstGeom prst="rect">
            <a:avLst/>
          </a:prstGeom>
          <a:solidFill>
            <a:srgbClr val="FFCCCC"/>
          </a:solidFill>
          <a:ln w="28575">
            <a:solidFill>
              <a:srgbClr val="CC0000"/>
            </a:solidFill>
            <a:miter lim="800000"/>
            <a:headEnd/>
            <a:tailEnd/>
          </a:ln>
          <a:effectLst/>
        </p:spPr>
        <p:txBody>
          <a:bodyPr wrap="none" anchor="ctr"/>
          <a:lstStyle/>
          <a:p>
            <a:endParaRPr lang="zh-TW" altLang="en-US"/>
          </a:p>
        </p:txBody>
      </p:sp>
      <p:sp>
        <p:nvSpPr>
          <p:cNvPr id="24599" name="Rectangle 23"/>
          <p:cNvSpPr>
            <a:spLocks noChangeArrowheads="1"/>
          </p:cNvSpPr>
          <p:nvPr/>
        </p:nvSpPr>
        <p:spPr bwMode="auto">
          <a:xfrm>
            <a:off x="152400" y="3430588"/>
            <a:ext cx="3868738" cy="185737"/>
          </a:xfrm>
          <a:prstGeom prst="rect">
            <a:avLst/>
          </a:prstGeom>
          <a:solidFill>
            <a:srgbClr val="FFCCCC"/>
          </a:solidFill>
          <a:ln w="28575">
            <a:solidFill>
              <a:srgbClr val="CC0000"/>
            </a:solidFill>
            <a:miter lim="800000"/>
            <a:headEnd/>
            <a:tailEnd/>
          </a:ln>
          <a:effectLst/>
        </p:spPr>
        <p:txBody>
          <a:bodyPr wrap="none" anchor="ctr"/>
          <a:lstStyle/>
          <a:p>
            <a:endParaRPr lang="zh-TW" altLang="en-US"/>
          </a:p>
        </p:txBody>
      </p:sp>
      <p:sp>
        <p:nvSpPr>
          <p:cNvPr id="24603" name="Rectangle 27"/>
          <p:cNvSpPr>
            <a:spLocks noChangeArrowheads="1"/>
          </p:cNvSpPr>
          <p:nvPr/>
        </p:nvSpPr>
        <p:spPr bwMode="auto">
          <a:xfrm>
            <a:off x="152400" y="3678238"/>
            <a:ext cx="3868738" cy="185737"/>
          </a:xfrm>
          <a:prstGeom prst="rect">
            <a:avLst/>
          </a:prstGeom>
          <a:solidFill>
            <a:srgbClr val="FFCCCC"/>
          </a:solidFill>
          <a:ln w="28575">
            <a:solidFill>
              <a:srgbClr val="CC0000"/>
            </a:solidFill>
            <a:miter lim="800000"/>
            <a:headEnd/>
            <a:tailEnd/>
          </a:ln>
          <a:effectLst/>
        </p:spPr>
        <p:txBody>
          <a:bodyPr wrap="none" anchor="ctr"/>
          <a:lstStyle/>
          <a:p>
            <a:endParaRPr lang="zh-TW" altLang="en-US"/>
          </a:p>
        </p:txBody>
      </p:sp>
      <p:sp>
        <p:nvSpPr>
          <p:cNvPr id="24607" name="Text Box 31"/>
          <p:cNvSpPr txBox="1">
            <a:spLocks noChangeArrowheads="1"/>
          </p:cNvSpPr>
          <p:nvPr/>
        </p:nvSpPr>
        <p:spPr bwMode="auto">
          <a:xfrm>
            <a:off x="1939925" y="2698750"/>
            <a:ext cx="412750" cy="366713"/>
          </a:xfrm>
          <a:prstGeom prst="rect">
            <a:avLst/>
          </a:prstGeom>
          <a:noFill/>
          <a:ln w="9525">
            <a:noFill/>
            <a:miter lim="800000"/>
            <a:headEnd/>
            <a:tailEnd/>
          </a:ln>
          <a:effectLst/>
        </p:spPr>
        <p:txBody>
          <a:bodyPr wrap="none">
            <a:spAutoFit/>
          </a:bodyPr>
          <a:lstStyle/>
          <a:p>
            <a:r>
              <a:rPr lang="en-US" altLang="zh-CN"/>
              <a:t>…</a:t>
            </a:r>
            <a:endParaRPr lang="en-US" altLang="zh-TW"/>
          </a:p>
        </p:txBody>
      </p:sp>
      <p:sp>
        <p:nvSpPr>
          <p:cNvPr id="24608" name="Text Box 32"/>
          <p:cNvSpPr txBox="1">
            <a:spLocks noChangeArrowheads="1"/>
          </p:cNvSpPr>
          <p:nvPr/>
        </p:nvSpPr>
        <p:spPr bwMode="auto">
          <a:xfrm>
            <a:off x="152400" y="1447800"/>
            <a:ext cx="1822450" cy="366713"/>
          </a:xfrm>
          <a:prstGeom prst="rect">
            <a:avLst/>
          </a:prstGeom>
          <a:noFill/>
          <a:ln w="9525">
            <a:noFill/>
            <a:miter lim="800000"/>
            <a:headEnd/>
            <a:tailEnd/>
          </a:ln>
          <a:effectLst/>
        </p:spPr>
        <p:txBody>
          <a:bodyPr wrap="none">
            <a:spAutoFit/>
          </a:bodyPr>
          <a:lstStyle/>
          <a:p>
            <a:r>
              <a:rPr lang="en-US" altLang="zh-CN"/>
              <a:t>HBV sequences</a:t>
            </a:r>
            <a:endParaRPr lang="en-US" altLang="zh-TW"/>
          </a:p>
        </p:txBody>
      </p:sp>
      <p:sp>
        <p:nvSpPr>
          <p:cNvPr id="24613" name="AutoShape 37"/>
          <p:cNvSpPr>
            <a:spLocks/>
          </p:cNvSpPr>
          <p:nvPr/>
        </p:nvSpPr>
        <p:spPr bwMode="auto">
          <a:xfrm>
            <a:off x="4081463" y="1819275"/>
            <a:ext cx="241300" cy="806450"/>
          </a:xfrm>
          <a:prstGeom prst="rightBrace">
            <a:avLst>
              <a:gd name="adj1" fmla="val 27851"/>
              <a:gd name="adj2" fmla="val 50000"/>
            </a:avLst>
          </a:prstGeom>
          <a:noFill/>
          <a:ln w="38100">
            <a:solidFill>
              <a:srgbClr val="CC0000"/>
            </a:solidFill>
            <a:round/>
            <a:headEnd/>
            <a:tailEnd/>
          </a:ln>
          <a:effectLst/>
        </p:spPr>
        <p:txBody>
          <a:bodyPr wrap="none" anchor="ctr"/>
          <a:lstStyle/>
          <a:p>
            <a:endParaRPr lang="zh-TW" altLang="en-US"/>
          </a:p>
        </p:txBody>
      </p:sp>
      <p:sp>
        <p:nvSpPr>
          <p:cNvPr id="24614" name="AutoShape 38"/>
          <p:cNvSpPr>
            <a:spLocks/>
          </p:cNvSpPr>
          <p:nvPr/>
        </p:nvSpPr>
        <p:spPr bwMode="auto">
          <a:xfrm>
            <a:off x="4081463" y="3121025"/>
            <a:ext cx="241300" cy="804863"/>
          </a:xfrm>
          <a:prstGeom prst="rightBrace">
            <a:avLst>
              <a:gd name="adj1" fmla="val 27796"/>
              <a:gd name="adj2" fmla="val 50000"/>
            </a:avLst>
          </a:prstGeom>
          <a:noFill/>
          <a:ln w="38100">
            <a:solidFill>
              <a:srgbClr val="CC0000"/>
            </a:solidFill>
            <a:round/>
            <a:headEnd/>
            <a:tailEnd/>
          </a:ln>
          <a:effectLst/>
        </p:spPr>
        <p:txBody>
          <a:bodyPr wrap="none" anchor="ctr"/>
          <a:lstStyle/>
          <a:p>
            <a:endParaRPr lang="zh-TW" altLang="en-US"/>
          </a:p>
        </p:txBody>
      </p:sp>
      <p:sp>
        <p:nvSpPr>
          <p:cNvPr id="24615" name="Text Box 39"/>
          <p:cNvSpPr txBox="1">
            <a:spLocks noChangeArrowheads="1"/>
          </p:cNvSpPr>
          <p:nvPr/>
        </p:nvSpPr>
        <p:spPr bwMode="auto">
          <a:xfrm>
            <a:off x="4191000" y="1905000"/>
            <a:ext cx="1555750" cy="923330"/>
          </a:xfrm>
          <a:prstGeom prst="rect">
            <a:avLst/>
          </a:prstGeom>
          <a:noFill/>
          <a:ln w="9525">
            <a:noFill/>
            <a:miter lim="800000"/>
            <a:headEnd/>
            <a:tailEnd/>
          </a:ln>
          <a:effectLst/>
        </p:spPr>
        <p:txBody>
          <a:bodyPr>
            <a:spAutoFit/>
          </a:bodyPr>
          <a:lstStyle/>
          <a:p>
            <a:r>
              <a:rPr lang="en-US" altLang="zh-CN" dirty="0"/>
              <a:t>Hepatitis B (</a:t>
            </a:r>
            <a:r>
              <a:rPr lang="en-US" altLang="zh-CN" dirty="0" err="1"/>
              <a:t>Hep</a:t>
            </a:r>
            <a:r>
              <a:rPr lang="en-US" altLang="zh-CN" dirty="0"/>
              <a:t> B</a:t>
            </a:r>
            <a:r>
              <a:rPr lang="en-US" altLang="zh-CN" dirty="0" smtClean="0"/>
              <a:t>)</a:t>
            </a:r>
          </a:p>
          <a:p>
            <a:r>
              <a:rPr lang="en-US" altLang="zh-CN" b="1" dirty="0" smtClean="0">
                <a:sym typeface="Wingdings" pitchFamily="2" charset="2"/>
              </a:rPr>
              <a:t></a:t>
            </a:r>
            <a:r>
              <a:rPr lang="en-US" altLang="zh-TW" dirty="0" smtClean="0"/>
              <a:t>Normal</a:t>
            </a:r>
            <a:endParaRPr lang="en-US" altLang="zh-TW" dirty="0"/>
          </a:p>
        </p:txBody>
      </p:sp>
      <p:sp>
        <p:nvSpPr>
          <p:cNvPr id="24616" name="Text Box 40"/>
          <p:cNvSpPr txBox="1">
            <a:spLocks noChangeArrowheads="1"/>
          </p:cNvSpPr>
          <p:nvPr/>
        </p:nvSpPr>
        <p:spPr bwMode="auto">
          <a:xfrm>
            <a:off x="4191000" y="3200400"/>
            <a:ext cx="1504950" cy="641350"/>
          </a:xfrm>
          <a:prstGeom prst="rect">
            <a:avLst/>
          </a:prstGeom>
          <a:noFill/>
          <a:ln w="9525">
            <a:noFill/>
            <a:miter lim="800000"/>
            <a:headEnd/>
            <a:tailEnd/>
          </a:ln>
          <a:effectLst/>
        </p:spPr>
        <p:txBody>
          <a:bodyPr>
            <a:spAutoFit/>
          </a:bodyPr>
          <a:lstStyle/>
          <a:p>
            <a:r>
              <a:rPr lang="en-US" altLang="zh-CN" b="1" dirty="0" err="1">
                <a:solidFill>
                  <a:srgbClr val="FF5050"/>
                </a:solidFill>
              </a:rPr>
              <a:t>Hep</a:t>
            </a:r>
            <a:r>
              <a:rPr lang="en-US" altLang="zh-CN" b="1" dirty="0">
                <a:solidFill>
                  <a:srgbClr val="FF5050"/>
                </a:solidFill>
              </a:rPr>
              <a:t> B </a:t>
            </a:r>
            <a:r>
              <a:rPr lang="en-US" altLang="zh-CN" b="1" dirty="0">
                <a:solidFill>
                  <a:srgbClr val="FF5050"/>
                </a:solidFill>
                <a:sym typeface="Wingdings" pitchFamily="2" charset="2"/>
              </a:rPr>
              <a:t> Cancer!</a:t>
            </a:r>
            <a:endParaRPr lang="en-US" altLang="zh-TW" dirty="0">
              <a:solidFill>
                <a:srgbClr val="FF5050"/>
              </a:solidFill>
            </a:endParaRPr>
          </a:p>
        </p:txBody>
      </p:sp>
      <p:grpSp>
        <p:nvGrpSpPr>
          <p:cNvPr id="2" name="Group 55"/>
          <p:cNvGrpSpPr>
            <a:grpSpLocks/>
          </p:cNvGrpSpPr>
          <p:nvPr/>
        </p:nvGrpSpPr>
        <p:grpSpPr bwMode="auto">
          <a:xfrm>
            <a:off x="1844675" y="1881188"/>
            <a:ext cx="966788" cy="3098800"/>
            <a:chOff x="1162" y="1185"/>
            <a:chExt cx="609" cy="1952"/>
          </a:xfrm>
        </p:grpSpPr>
        <p:sp>
          <p:nvSpPr>
            <p:cNvPr id="24586" name="Rectangle 10"/>
            <p:cNvSpPr>
              <a:spLocks noChangeArrowheads="1"/>
            </p:cNvSpPr>
            <p:nvPr/>
          </p:nvSpPr>
          <p:spPr bwMode="auto">
            <a:xfrm>
              <a:off x="1695" y="1185"/>
              <a:ext cx="76" cy="117"/>
            </a:xfrm>
            <a:prstGeom prst="rect">
              <a:avLst/>
            </a:prstGeom>
            <a:solidFill>
              <a:srgbClr val="FFFFCC"/>
            </a:solidFill>
            <a:ln w="9525">
              <a:noFill/>
              <a:miter lim="800000"/>
              <a:headEnd/>
              <a:tailEnd/>
            </a:ln>
            <a:effectLst/>
          </p:spPr>
          <p:txBody>
            <a:bodyPr wrap="none" anchor="ctr"/>
            <a:lstStyle/>
            <a:p>
              <a:endParaRPr lang="zh-TW" altLang="en-US"/>
            </a:p>
          </p:txBody>
        </p:sp>
        <p:sp>
          <p:nvSpPr>
            <p:cNvPr id="24590" name="Rectangle 14"/>
            <p:cNvSpPr>
              <a:spLocks noChangeArrowheads="1"/>
            </p:cNvSpPr>
            <p:nvPr/>
          </p:nvSpPr>
          <p:spPr bwMode="auto">
            <a:xfrm>
              <a:off x="1695" y="1341"/>
              <a:ext cx="76" cy="117"/>
            </a:xfrm>
            <a:prstGeom prst="rect">
              <a:avLst/>
            </a:prstGeom>
            <a:solidFill>
              <a:srgbClr val="FFFFCC"/>
            </a:solidFill>
            <a:ln w="9525">
              <a:noFill/>
              <a:miter lim="800000"/>
              <a:headEnd/>
              <a:tailEnd/>
            </a:ln>
            <a:effectLst/>
          </p:spPr>
          <p:txBody>
            <a:bodyPr wrap="none" anchor="ctr"/>
            <a:lstStyle/>
            <a:p>
              <a:endParaRPr lang="zh-TW" altLang="en-US"/>
            </a:p>
          </p:txBody>
        </p:sp>
        <p:sp>
          <p:nvSpPr>
            <p:cNvPr id="24594" name="Rectangle 18"/>
            <p:cNvSpPr>
              <a:spLocks noChangeArrowheads="1"/>
            </p:cNvSpPr>
            <p:nvPr/>
          </p:nvSpPr>
          <p:spPr bwMode="auto">
            <a:xfrm>
              <a:off x="1695" y="1497"/>
              <a:ext cx="76" cy="117"/>
            </a:xfrm>
            <a:prstGeom prst="rect">
              <a:avLst/>
            </a:prstGeom>
            <a:solidFill>
              <a:srgbClr val="FFFFCC"/>
            </a:solidFill>
            <a:ln w="9525">
              <a:noFill/>
              <a:miter lim="800000"/>
              <a:headEnd/>
              <a:tailEnd/>
            </a:ln>
            <a:effectLst/>
          </p:spPr>
          <p:txBody>
            <a:bodyPr wrap="none" anchor="ctr"/>
            <a:lstStyle/>
            <a:p>
              <a:endParaRPr lang="zh-TW" altLang="en-US"/>
            </a:p>
          </p:txBody>
        </p:sp>
        <p:sp>
          <p:nvSpPr>
            <p:cNvPr id="24598" name="Rectangle 22"/>
            <p:cNvSpPr>
              <a:spLocks noChangeArrowheads="1"/>
            </p:cNvSpPr>
            <p:nvPr/>
          </p:nvSpPr>
          <p:spPr bwMode="auto">
            <a:xfrm>
              <a:off x="1695" y="2005"/>
              <a:ext cx="76" cy="117"/>
            </a:xfrm>
            <a:prstGeom prst="rect">
              <a:avLst/>
            </a:prstGeom>
            <a:solidFill>
              <a:srgbClr val="FF0000"/>
            </a:solidFill>
            <a:ln w="9525">
              <a:noFill/>
              <a:miter lim="800000"/>
              <a:headEnd/>
              <a:tailEnd/>
            </a:ln>
            <a:effectLst/>
          </p:spPr>
          <p:txBody>
            <a:bodyPr wrap="none" anchor="ctr"/>
            <a:lstStyle/>
            <a:p>
              <a:endParaRPr lang="zh-TW" altLang="en-US"/>
            </a:p>
          </p:txBody>
        </p:sp>
        <p:sp>
          <p:nvSpPr>
            <p:cNvPr id="24602" name="Rectangle 26"/>
            <p:cNvSpPr>
              <a:spLocks noChangeArrowheads="1"/>
            </p:cNvSpPr>
            <p:nvPr/>
          </p:nvSpPr>
          <p:spPr bwMode="auto">
            <a:xfrm>
              <a:off x="1695" y="2161"/>
              <a:ext cx="76" cy="117"/>
            </a:xfrm>
            <a:prstGeom prst="rect">
              <a:avLst/>
            </a:prstGeom>
            <a:solidFill>
              <a:srgbClr val="FF0000"/>
            </a:solidFill>
            <a:ln w="9525">
              <a:noFill/>
              <a:miter lim="800000"/>
              <a:headEnd/>
              <a:tailEnd/>
            </a:ln>
            <a:effectLst/>
          </p:spPr>
          <p:txBody>
            <a:bodyPr wrap="none" anchor="ctr"/>
            <a:lstStyle/>
            <a:p>
              <a:endParaRPr lang="zh-TW" altLang="en-US"/>
            </a:p>
          </p:txBody>
        </p:sp>
        <p:sp>
          <p:nvSpPr>
            <p:cNvPr id="24606" name="Rectangle 30"/>
            <p:cNvSpPr>
              <a:spLocks noChangeArrowheads="1"/>
            </p:cNvSpPr>
            <p:nvPr/>
          </p:nvSpPr>
          <p:spPr bwMode="auto">
            <a:xfrm>
              <a:off x="1695" y="2317"/>
              <a:ext cx="76" cy="117"/>
            </a:xfrm>
            <a:prstGeom prst="rect">
              <a:avLst/>
            </a:prstGeom>
            <a:solidFill>
              <a:srgbClr val="FFFFCC"/>
            </a:solidFill>
            <a:ln w="9525">
              <a:noFill/>
              <a:miter lim="800000"/>
              <a:headEnd/>
              <a:tailEnd/>
            </a:ln>
            <a:effectLst/>
          </p:spPr>
          <p:txBody>
            <a:bodyPr wrap="none" anchor="ctr"/>
            <a:lstStyle/>
            <a:p>
              <a:endParaRPr lang="zh-TW" altLang="en-US"/>
            </a:p>
          </p:txBody>
        </p:sp>
        <p:sp>
          <p:nvSpPr>
            <p:cNvPr id="24611" name="Line 35"/>
            <p:cNvSpPr>
              <a:spLocks noChangeShapeType="1"/>
            </p:cNvSpPr>
            <p:nvPr/>
          </p:nvSpPr>
          <p:spPr bwMode="auto">
            <a:xfrm flipV="1">
              <a:off x="1162" y="2551"/>
              <a:ext cx="533" cy="586"/>
            </a:xfrm>
            <a:prstGeom prst="line">
              <a:avLst/>
            </a:prstGeom>
            <a:noFill/>
            <a:ln w="38100">
              <a:solidFill>
                <a:srgbClr val="CC0000"/>
              </a:solidFill>
              <a:round/>
              <a:headEnd/>
              <a:tailEnd type="triangle" w="med" len="med"/>
            </a:ln>
            <a:effectLst/>
          </p:spPr>
          <p:txBody>
            <a:bodyPr wrap="none" anchor="ctr"/>
            <a:lstStyle/>
            <a:p>
              <a:endParaRPr lang="zh-TW" altLang="en-US"/>
            </a:p>
          </p:txBody>
        </p:sp>
        <p:sp>
          <p:nvSpPr>
            <p:cNvPr id="24617" name="Text Box 41"/>
            <p:cNvSpPr txBox="1">
              <a:spLocks noChangeArrowheads="1"/>
            </p:cNvSpPr>
            <p:nvPr/>
          </p:nvSpPr>
          <p:spPr bwMode="auto">
            <a:xfrm>
              <a:off x="1440" y="2688"/>
              <a:ext cx="196" cy="231"/>
            </a:xfrm>
            <a:prstGeom prst="rect">
              <a:avLst/>
            </a:prstGeom>
            <a:noFill/>
            <a:ln w="9525">
              <a:noFill/>
              <a:miter lim="800000"/>
              <a:headEnd/>
              <a:tailEnd/>
            </a:ln>
            <a:effectLst/>
          </p:spPr>
          <p:txBody>
            <a:bodyPr wrap="none">
              <a:spAutoFit/>
            </a:bodyPr>
            <a:lstStyle/>
            <a:p>
              <a:r>
                <a:rPr lang="en-US" altLang="zh-CN"/>
                <a:t>?</a:t>
              </a:r>
              <a:endParaRPr lang="en-US" altLang="zh-TW"/>
            </a:p>
          </p:txBody>
        </p:sp>
      </p:grpSp>
      <p:grpSp>
        <p:nvGrpSpPr>
          <p:cNvPr id="3" name="Group 53"/>
          <p:cNvGrpSpPr>
            <a:grpSpLocks/>
          </p:cNvGrpSpPr>
          <p:nvPr/>
        </p:nvGrpSpPr>
        <p:grpSpPr bwMode="auto">
          <a:xfrm>
            <a:off x="1295400" y="1881188"/>
            <a:ext cx="549275" cy="3098800"/>
            <a:chOff x="816" y="1185"/>
            <a:chExt cx="346" cy="1952"/>
          </a:xfrm>
        </p:grpSpPr>
        <p:sp>
          <p:nvSpPr>
            <p:cNvPr id="24584" name="Rectangle 8"/>
            <p:cNvSpPr>
              <a:spLocks noChangeArrowheads="1"/>
            </p:cNvSpPr>
            <p:nvPr/>
          </p:nvSpPr>
          <p:spPr bwMode="auto">
            <a:xfrm>
              <a:off x="819" y="1185"/>
              <a:ext cx="77" cy="117"/>
            </a:xfrm>
            <a:prstGeom prst="rect">
              <a:avLst/>
            </a:prstGeom>
            <a:solidFill>
              <a:srgbClr val="FF6600"/>
            </a:solidFill>
            <a:ln w="9525">
              <a:noFill/>
              <a:miter lim="800000"/>
              <a:headEnd/>
              <a:tailEnd/>
            </a:ln>
            <a:effectLst/>
          </p:spPr>
          <p:txBody>
            <a:bodyPr wrap="none" anchor="ctr"/>
            <a:lstStyle/>
            <a:p>
              <a:endParaRPr lang="zh-TW" altLang="en-US"/>
            </a:p>
          </p:txBody>
        </p:sp>
        <p:sp>
          <p:nvSpPr>
            <p:cNvPr id="24588" name="Rectangle 12"/>
            <p:cNvSpPr>
              <a:spLocks noChangeArrowheads="1"/>
            </p:cNvSpPr>
            <p:nvPr/>
          </p:nvSpPr>
          <p:spPr bwMode="auto">
            <a:xfrm>
              <a:off x="819" y="1341"/>
              <a:ext cx="77" cy="117"/>
            </a:xfrm>
            <a:prstGeom prst="rect">
              <a:avLst/>
            </a:prstGeom>
            <a:solidFill>
              <a:srgbClr val="FF6600"/>
            </a:solidFill>
            <a:ln w="9525">
              <a:noFill/>
              <a:miter lim="800000"/>
              <a:headEnd/>
              <a:tailEnd/>
            </a:ln>
            <a:effectLst/>
          </p:spPr>
          <p:txBody>
            <a:bodyPr wrap="none" anchor="ctr"/>
            <a:lstStyle/>
            <a:p>
              <a:endParaRPr lang="zh-TW" altLang="en-US"/>
            </a:p>
          </p:txBody>
        </p:sp>
        <p:sp>
          <p:nvSpPr>
            <p:cNvPr id="24592" name="Rectangle 16"/>
            <p:cNvSpPr>
              <a:spLocks noChangeArrowheads="1"/>
            </p:cNvSpPr>
            <p:nvPr/>
          </p:nvSpPr>
          <p:spPr bwMode="auto">
            <a:xfrm>
              <a:off x="819" y="1497"/>
              <a:ext cx="77" cy="117"/>
            </a:xfrm>
            <a:prstGeom prst="rect">
              <a:avLst/>
            </a:prstGeom>
            <a:solidFill>
              <a:srgbClr val="FF6600"/>
            </a:solidFill>
            <a:ln w="9525">
              <a:noFill/>
              <a:miter lim="800000"/>
              <a:headEnd/>
              <a:tailEnd/>
            </a:ln>
            <a:effectLst/>
          </p:spPr>
          <p:txBody>
            <a:bodyPr wrap="none" anchor="ctr"/>
            <a:lstStyle/>
            <a:p>
              <a:endParaRPr lang="zh-TW" altLang="en-US"/>
            </a:p>
          </p:txBody>
        </p:sp>
        <p:sp>
          <p:nvSpPr>
            <p:cNvPr id="24596" name="Rectangle 20"/>
            <p:cNvSpPr>
              <a:spLocks noChangeArrowheads="1"/>
            </p:cNvSpPr>
            <p:nvPr/>
          </p:nvSpPr>
          <p:spPr bwMode="auto">
            <a:xfrm>
              <a:off x="819" y="2005"/>
              <a:ext cx="77" cy="117"/>
            </a:xfrm>
            <a:prstGeom prst="rect">
              <a:avLst/>
            </a:prstGeom>
            <a:solidFill>
              <a:srgbClr val="FF6600"/>
            </a:solidFill>
            <a:ln w="9525">
              <a:noFill/>
              <a:miter lim="800000"/>
              <a:headEnd/>
              <a:tailEnd/>
            </a:ln>
            <a:effectLst/>
          </p:spPr>
          <p:txBody>
            <a:bodyPr wrap="none" anchor="ctr"/>
            <a:lstStyle/>
            <a:p>
              <a:endParaRPr lang="zh-TW" altLang="en-US"/>
            </a:p>
          </p:txBody>
        </p:sp>
        <p:sp>
          <p:nvSpPr>
            <p:cNvPr id="24600" name="Rectangle 24"/>
            <p:cNvSpPr>
              <a:spLocks noChangeArrowheads="1"/>
            </p:cNvSpPr>
            <p:nvPr/>
          </p:nvSpPr>
          <p:spPr bwMode="auto">
            <a:xfrm>
              <a:off x="819" y="2161"/>
              <a:ext cx="77" cy="117"/>
            </a:xfrm>
            <a:prstGeom prst="rect">
              <a:avLst/>
            </a:prstGeom>
            <a:solidFill>
              <a:srgbClr val="FF6600"/>
            </a:solidFill>
            <a:ln w="9525">
              <a:noFill/>
              <a:miter lim="800000"/>
              <a:headEnd/>
              <a:tailEnd/>
            </a:ln>
            <a:effectLst/>
          </p:spPr>
          <p:txBody>
            <a:bodyPr wrap="none" anchor="ctr"/>
            <a:lstStyle/>
            <a:p>
              <a:endParaRPr lang="zh-TW" altLang="en-US"/>
            </a:p>
          </p:txBody>
        </p:sp>
        <p:sp>
          <p:nvSpPr>
            <p:cNvPr id="24604" name="Rectangle 28"/>
            <p:cNvSpPr>
              <a:spLocks noChangeArrowheads="1"/>
            </p:cNvSpPr>
            <p:nvPr/>
          </p:nvSpPr>
          <p:spPr bwMode="auto">
            <a:xfrm>
              <a:off x="819" y="2317"/>
              <a:ext cx="77" cy="117"/>
            </a:xfrm>
            <a:prstGeom prst="rect">
              <a:avLst/>
            </a:prstGeom>
            <a:solidFill>
              <a:srgbClr val="FF6600"/>
            </a:solidFill>
            <a:ln w="9525">
              <a:noFill/>
              <a:miter lim="800000"/>
              <a:headEnd/>
              <a:tailEnd/>
            </a:ln>
            <a:effectLst/>
          </p:spPr>
          <p:txBody>
            <a:bodyPr wrap="none" anchor="ctr"/>
            <a:lstStyle/>
            <a:p>
              <a:endParaRPr lang="zh-TW" altLang="en-US"/>
            </a:p>
          </p:txBody>
        </p:sp>
        <p:sp>
          <p:nvSpPr>
            <p:cNvPr id="24609" name="Line 33"/>
            <p:cNvSpPr>
              <a:spLocks noChangeShapeType="1"/>
            </p:cNvSpPr>
            <p:nvPr/>
          </p:nvSpPr>
          <p:spPr bwMode="auto">
            <a:xfrm flipH="1" flipV="1">
              <a:off x="858" y="2551"/>
              <a:ext cx="304" cy="586"/>
            </a:xfrm>
            <a:prstGeom prst="line">
              <a:avLst/>
            </a:prstGeom>
            <a:noFill/>
            <a:ln w="38100">
              <a:solidFill>
                <a:srgbClr val="CC0000"/>
              </a:solidFill>
              <a:round/>
              <a:headEnd/>
              <a:tailEnd type="triangle" w="med" len="med"/>
            </a:ln>
            <a:effectLst/>
          </p:spPr>
          <p:txBody>
            <a:bodyPr wrap="none" anchor="ctr"/>
            <a:lstStyle/>
            <a:p>
              <a:endParaRPr lang="zh-TW" altLang="en-US"/>
            </a:p>
          </p:txBody>
        </p:sp>
        <p:sp>
          <p:nvSpPr>
            <p:cNvPr id="24618" name="Text Box 42"/>
            <p:cNvSpPr txBox="1">
              <a:spLocks noChangeArrowheads="1"/>
            </p:cNvSpPr>
            <p:nvPr/>
          </p:nvSpPr>
          <p:spPr bwMode="auto">
            <a:xfrm>
              <a:off x="816" y="2688"/>
              <a:ext cx="196" cy="231"/>
            </a:xfrm>
            <a:prstGeom prst="rect">
              <a:avLst/>
            </a:prstGeom>
            <a:noFill/>
            <a:ln w="9525">
              <a:noFill/>
              <a:miter lim="800000"/>
              <a:headEnd/>
              <a:tailEnd/>
            </a:ln>
            <a:effectLst/>
          </p:spPr>
          <p:txBody>
            <a:bodyPr wrap="none">
              <a:spAutoFit/>
            </a:bodyPr>
            <a:lstStyle/>
            <a:p>
              <a:r>
                <a:rPr lang="en-US" altLang="zh-CN"/>
                <a:t>?</a:t>
              </a:r>
              <a:endParaRPr lang="en-US" altLang="zh-TW"/>
            </a:p>
          </p:txBody>
        </p:sp>
      </p:grpSp>
      <p:grpSp>
        <p:nvGrpSpPr>
          <p:cNvPr id="4" name="Group 54"/>
          <p:cNvGrpSpPr>
            <a:grpSpLocks/>
          </p:cNvGrpSpPr>
          <p:nvPr/>
        </p:nvGrpSpPr>
        <p:grpSpPr bwMode="auto">
          <a:xfrm>
            <a:off x="1844675" y="1881188"/>
            <a:ext cx="725488" cy="3098800"/>
            <a:chOff x="1162" y="1185"/>
            <a:chExt cx="457" cy="1952"/>
          </a:xfrm>
        </p:grpSpPr>
        <p:sp>
          <p:nvSpPr>
            <p:cNvPr id="24585" name="Rectangle 9"/>
            <p:cNvSpPr>
              <a:spLocks noChangeArrowheads="1"/>
            </p:cNvSpPr>
            <p:nvPr/>
          </p:nvSpPr>
          <p:spPr bwMode="auto">
            <a:xfrm>
              <a:off x="1543" y="1185"/>
              <a:ext cx="76" cy="117"/>
            </a:xfrm>
            <a:prstGeom prst="rect">
              <a:avLst/>
            </a:prstGeom>
            <a:solidFill>
              <a:srgbClr val="FFCC00"/>
            </a:solidFill>
            <a:ln w="9525">
              <a:noFill/>
              <a:miter lim="800000"/>
              <a:headEnd/>
              <a:tailEnd/>
            </a:ln>
            <a:effectLst/>
          </p:spPr>
          <p:txBody>
            <a:bodyPr wrap="none" anchor="ctr"/>
            <a:lstStyle/>
            <a:p>
              <a:endParaRPr lang="zh-TW" altLang="en-US"/>
            </a:p>
          </p:txBody>
        </p:sp>
        <p:sp>
          <p:nvSpPr>
            <p:cNvPr id="24589" name="Rectangle 13"/>
            <p:cNvSpPr>
              <a:spLocks noChangeArrowheads="1"/>
            </p:cNvSpPr>
            <p:nvPr/>
          </p:nvSpPr>
          <p:spPr bwMode="auto">
            <a:xfrm>
              <a:off x="1543" y="1341"/>
              <a:ext cx="76" cy="117"/>
            </a:xfrm>
            <a:prstGeom prst="rect">
              <a:avLst/>
            </a:prstGeom>
            <a:solidFill>
              <a:srgbClr val="CC99FF"/>
            </a:solidFill>
            <a:ln w="9525">
              <a:noFill/>
              <a:miter lim="800000"/>
              <a:headEnd/>
              <a:tailEnd/>
            </a:ln>
            <a:effectLst/>
          </p:spPr>
          <p:txBody>
            <a:bodyPr wrap="none" anchor="ctr"/>
            <a:lstStyle/>
            <a:p>
              <a:endParaRPr lang="zh-TW" altLang="en-US"/>
            </a:p>
          </p:txBody>
        </p:sp>
        <p:sp>
          <p:nvSpPr>
            <p:cNvPr id="24593" name="Rectangle 17"/>
            <p:cNvSpPr>
              <a:spLocks noChangeArrowheads="1"/>
            </p:cNvSpPr>
            <p:nvPr/>
          </p:nvSpPr>
          <p:spPr bwMode="auto">
            <a:xfrm>
              <a:off x="1543" y="1497"/>
              <a:ext cx="76" cy="117"/>
            </a:xfrm>
            <a:prstGeom prst="rect">
              <a:avLst/>
            </a:prstGeom>
            <a:solidFill>
              <a:srgbClr val="FF0000"/>
            </a:solidFill>
            <a:ln w="9525">
              <a:noFill/>
              <a:miter lim="800000"/>
              <a:headEnd/>
              <a:tailEnd/>
            </a:ln>
            <a:effectLst/>
          </p:spPr>
          <p:txBody>
            <a:bodyPr wrap="none" anchor="ctr"/>
            <a:lstStyle/>
            <a:p>
              <a:endParaRPr lang="zh-TW" altLang="en-US"/>
            </a:p>
          </p:txBody>
        </p:sp>
        <p:sp>
          <p:nvSpPr>
            <p:cNvPr id="24597" name="Rectangle 21"/>
            <p:cNvSpPr>
              <a:spLocks noChangeArrowheads="1"/>
            </p:cNvSpPr>
            <p:nvPr/>
          </p:nvSpPr>
          <p:spPr bwMode="auto">
            <a:xfrm>
              <a:off x="1543" y="2005"/>
              <a:ext cx="76" cy="117"/>
            </a:xfrm>
            <a:prstGeom prst="rect">
              <a:avLst/>
            </a:prstGeom>
            <a:solidFill>
              <a:srgbClr val="FFCC00"/>
            </a:solidFill>
            <a:ln w="9525">
              <a:noFill/>
              <a:miter lim="800000"/>
              <a:headEnd/>
              <a:tailEnd/>
            </a:ln>
            <a:effectLst/>
          </p:spPr>
          <p:txBody>
            <a:bodyPr wrap="none" anchor="ctr"/>
            <a:lstStyle/>
            <a:p>
              <a:endParaRPr lang="zh-TW" altLang="en-US"/>
            </a:p>
          </p:txBody>
        </p:sp>
        <p:sp>
          <p:nvSpPr>
            <p:cNvPr id="24601" name="Rectangle 25"/>
            <p:cNvSpPr>
              <a:spLocks noChangeArrowheads="1"/>
            </p:cNvSpPr>
            <p:nvPr/>
          </p:nvSpPr>
          <p:spPr bwMode="auto">
            <a:xfrm>
              <a:off x="1543" y="2161"/>
              <a:ext cx="76" cy="117"/>
            </a:xfrm>
            <a:prstGeom prst="rect">
              <a:avLst/>
            </a:prstGeom>
            <a:solidFill>
              <a:srgbClr val="CC99FF"/>
            </a:solidFill>
            <a:ln w="9525">
              <a:noFill/>
              <a:miter lim="800000"/>
              <a:headEnd/>
              <a:tailEnd/>
            </a:ln>
            <a:effectLst/>
          </p:spPr>
          <p:txBody>
            <a:bodyPr wrap="none" anchor="ctr"/>
            <a:lstStyle/>
            <a:p>
              <a:endParaRPr lang="zh-TW" altLang="en-US"/>
            </a:p>
          </p:txBody>
        </p:sp>
        <p:sp>
          <p:nvSpPr>
            <p:cNvPr id="24605" name="Rectangle 29"/>
            <p:cNvSpPr>
              <a:spLocks noChangeArrowheads="1"/>
            </p:cNvSpPr>
            <p:nvPr/>
          </p:nvSpPr>
          <p:spPr bwMode="auto">
            <a:xfrm>
              <a:off x="1543" y="2317"/>
              <a:ext cx="76" cy="117"/>
            </a:xfrm>
            <a:prstGeom prst="rect">
              <a:avLst/>
            </a:prstGeom>
            <a:solidFill>
              <a:srgbClr val="FF0000"/>
            </a:solidFill>
            <a:ln w="9525">
              <a:noFill/>
              <a:miter lim="800000"/>
              <a:headEnd/>
              <a:tailEnd/>
            </a:ln>
            <a:effectLst/>
          </p:spPr>
          <p:txBody>
            <a:bodyPr wrap="none" anchor="ctr"/>
            <a:lstStyle/>
            <a:p>
              <a:endParaRPr lang="zh-TW" altLang="en-US"/>
            </a:p>
          </p:txBody>
        </p:sp>
        <p:sp>
          <p:nvSpPr>
            <p:cNvPr id="24610" name="Line 34"/>
            <p:cNvSpPr>
              <a:spLocks noChangeShapeType="1"/>
            </p:cNvSpPr>
            <p:nvPr/>
          </p:nvSpPr>
          <p:spPr bwMode="auto">
            <a:xfrm flipV="1">
              <a:off x="1162" y="2551"/>
              <a:ext cx="381" cy="586"/>
            </a:xfrm>
            <a:prstGeom prst="line">
              <a:avLst/>
            </a:prstGeom>
            <a:noFill/>
            <a:ln w="38100">
              <a:solidFill>
                <a:srgbClr val="CC0000"/>
              </a:solidFill>
              <a:round/>
              <a:headEnd/>
              <a:tailEnd type="triangle" w="med" len="med"/>
            </a:ln>
            <a:effectLst/>
          </p:spPr>
          <p:txBody>
            <a:bodyPr wrap="none" anchor="ctr"/>
            <a:lstStyle/>
            <a:p>
              <a:endParaRPr lang="zh-TW" altLang="en-US"/>
            </a:p>
          </p:txBody>
        </p:sp>
        <p:sp>
          <p:nvSpPr>
            <p:cNvPr id="24619" name="Text Box 43"/>
            <p:cNvSpPr txBox="1">
              <a:spLocks noChangeArrowheads="1"/>
            </p:cNvSpPr>
            <p:nvPr/>
          </p:nvSpPr>
          <p:spPr bwMode="auto">
            <a:xfrm>
              <a:off x="1200" y="2640"/>
              <a:ext cx="196" cy="231"/>
            </a:xfrm>
            <a:prstGeom prst="rect">
              <a:avLst/>
            </a:prstGeom>
            <a:noFill/>
            <a:ln w="9525">
              <a:noFill/>
              <a:miter lim="800000"/>
              <a:headEnd/>
              <a:tailEnd/>
            </a:ln>
            <a:effectLst/>
          </p:spPr>
          <p:txBody>
            <a:bodyPr wrap="none">
              <a:spAutoFit/>
            </a:bodyPr>
            <a:lstStyle/>
            <a:p>
              <a:r>
                <a:rPr lang="en-US" altLang="zh-CN"/>
                <a:t>?</a:t>
              </a:r>
              <a:endParaRPr lang="en-US" altLang="zh-TW"/>
            </a:p>
          </p:txBody>
        </p:sp>
      </p:grpSp>
      <p:grpSp>
        <p:nvGrpSpPr>
          <p:cNvPr id="5" name="Group 58"/>
          <p:cNvGrpSpPr>
            <a:grpSpLocks/>
          </p:cNvGrpSpPr>
          <p:nvPr/>
        </p:nvGrpSpPr>
        <p:grpSpPr bwMode="auto">
          <a:xfrm>
            <a:off x="4876800" y="1295400"/>
            <a:ext cx="3048000" cy="4495800"/>
            <a:chOff x="3072" y="912"/>
            <a:chExt cx="1920" cy="2832"/>
          </a:xfrm>
        </p:grpSpPr>
        <p:sp>
          <p:nvSpPr>
            <p:cNvPr id="24620" name="Rectangle 44"/>
            <p:cNvSpPr>
              <a:spLocks noChangeArrowheads="1"/>
            </p:cNvSpPr>
            <p:nvPr/>
          </p:nvSpPr>
          <p:spPr bwMode="auto">
            <a:xfrm>
              <a:off x="3504" y="912"/>
              <a:ext cx="1056" cy="384"/>
            </a:xfrm>
            <a:prstGeom prst="rect">
              <a:avLst/>
            </a:prstGeom>
            <a:solidFill>
              <a:srgbClr val="CCFFCC"/>
            </a:solidFill>
            <a:ln w="38100">
              <a:solidFill>
                <a:schemeClr val="hlink"/>
              </a:solidFill>
              <a:miter lim="800000"/>
              <a:headEnd/>
              <a:tailEnd/>
            </a:ln>
            <a:effectLst/>
          </p:spPr>
          <p:txBody>
            <a:bodyPr wrap="none" anchor="ctr"/>
            <a:lstStyle/>
            <a:p>
              <a:pPr algn="ctr"/>
              <a:r>
                <a:rPr lang="en-US" altLang="zh-CN" sz="1600">
                  <a:solidFill>
                    <a:schemeClr val="hlink"/>
                  </a:solidFill>
                </a:rPr>
                <a:t>Feature Selection</a:t>
              </a:r>
              <a:endParaRPr lang="en-US" altLang="zh-TW" sz="1600">
                <a:solidFill>
                  <a:schemeClr val="hlink"/>
                </a:solidFill>
              </a:endParaRPr>
            </a:p>
          </p:txBody>
        </p:sp>
        <p:sp>
          <p:nvSpPr>
            <p:cNvPr id="24622" name="Rectangle 46"/>
            <p:cNvSpPr>
              <a:spLocks noChangeArrowheads="1"/>
            </p:cNvSpPr>
            <p:nvPr/>
          </p:nvSpPr>
          <p:spPr bwMode="auto">
            <a:xfrm>
              <a:off x="3456" y="1584"/>
              <a:ext cx="1200" cy="576"/>
            </a:xfrm>
            <a:prstGeom prst="rect">
              <a:avLst/>
            </a:prstGeom>
            <a:solidFill>
              <a:srgbClr val="CCFFCC"/>
            </a:solidFill>
            <a:ln w="38100">
              <a:solidFill>
                <a:schemeClr val="hlink"/>
              </a:solidFill>
              <a:miter lim="800000"/>
              <a:headEnd/>
              <a:tailEnd/>
            </a:ln>
            <a:effectLst/>
          </p:spPr>
          <p:txBody>
            <a:bodyPr wrap="none" anchor="ctr"/>
            <a:lstStyle/>
            <a:p>
              <a:pPr algn="ctr"/>
              <a:r>
                <a:rPr lang="en-US" altLang="zh-CN" sz="1600">
                  <a:solidFill>
                    <a:schemeClr val="hlink"/>
                  </a:solidFill>
                </a:rPr>
                <a:t>Non-linear Integral</a:t>
              </a:r>
            </a:p>
            <a:p>
              <a:pPr algn="ctr"/>
              <a:r>
                <a:rPr lang="en-US" altLang="zh-CN" sz="1600">
                  <a:solidFill>
                    <a:schemeClr val="hlink"/>
                  </a:solidFill>
                </a:rPr>
                <a:t>(Problem Modeling)</a:t>
              </a:r>
              <a:endParaRPr lang="en-US" altLang="zh-TW" sz="1600">
                <a:solidFill>
                  <a:schemeClr val="hlink"/>
                </a:solidFill>
              </a:endParaRPr>
            </a:p>
          </p:txBody>
        </p:sp>
        <p:sp>
          <p:nvSpPr>
            <p:cNvPr id="24623" name="Rectangle 47"/>
            <p:cNvSpPr>
              <a:spLocks noChangeArrowheads="1"/>
            </p:cNvSpPr>
            <p:nvPr/>
          </p:nvSpPr>
          <p:spPr bwMode="auto">
            <a:xfrm>
              <a:off x="3456" y="2400"/>
              <a:ext cx="1200" cy="480"/>
            </a:xfrm>
            <a:prstGeom prst="rect">
              <a:avLst/>
            </a:prstGeom>
            <a:solidFill>
              <a:srgbClr val="CCFFCC"/>
            </a:solidFill>
            <a:ln w="38100">
              <a:solidFill>
                <a:schemeClr val="hlink"/>
              </a:solidFill>
              <a:miter lim="800000"/>
              <a:headEnd/>
              <a:tailEnd/>
            </a:ln>
            <a:effectLst/>
          </p:spPr>
          <p:txBody>
            <a:bodyPr wrap="none" anchor="ctr"/>
            <a:lstStyle/>
            <a:p>
              <a:pPr algn="ctr"/>
              <a:r>
                <a:rPr lang="en-US" altLang="zh-CN" sz="1600">
                  <a:solidFill>
                    <a:schemeClr val="hlink"/>
                  </a:solidFill>
                </a:rPr>
                <a:t>Optimization and </a:t>
              </a:r>
            </a:p>
            <a:p>
              <a:pPr algn="ctr"/>
              <a:r>
                <a:rPr lang="en-US" altLang="zh-CN" sz="1600">
                  <a:solidFill>
                    <a:schemeClr val="hlink"/>
                  </a:solidFill>
                </a:rPr>
                <a:t>Classification</a:t>
              </a:r>
            </a:p>
          </p:txBody>
        </p:sp>
        <p:sp>
          <p:nvSpPr>
            <p:cNvPr id="24624" name="Oval 48"/>
            <p:cNvSpPr>
              <a:spLocks noChangeArrowheads="1"/>
            </p:cNvSpPr>
            <p:nvPr/>
          </p:nvSpPr>
          <p:spPr bwMode="auto">
            <a:xfrm>
              <a:off x="3072" y="3168"/>
              <a:ext cx="1920" cy="576"/>
            </a:xfrm>
            <a:prstGeom prst="ellipse">
              <a:avLst/>
            </a:prstGeom>
            <a:solidFill>
              <a:srgbClr val="FFCCCC"/>
            </a:solidFill>
            <a:ln w="38100" algn="ctr">
              <a:solidFill>
                <a:srgbClr val="FF0000"/>
              </a:solidFill>
              <a:round/>
              <a:headEnd/>
              <a:tailEnd/>
            </a:ln>
            <a:effectLst/>
          </p:spPr>
          <p:txBody>
            <a:bodyPr wrap="none" anchor="ctr"/>
            <a:lstStyle/>
            <a:p>
              <a:pPr algn="ctr"/>
              <a:r>
                <a:rPr lang="en-US" altLang="zh-CN">
                  <a:solidFill>
                    <a:srgbClr val="CC0000"/>
                  </a:solidFill>
                </a:rPr>
                <a:t>Explicit Diagnosis Rules</a:t>
              </a:r>
            </a:p>
            <a:p>
              <a:pPr algn="ctr"/>
              <a:r>
                <a:rPr lang="en-US" altLang="zh-CN" sz="1200" b="1">
                  <a:solidFill>
                    <a:srgbClr val="CC0000"/>
                  </a:solidFill>
                </a:rPr>
                <a:t>(if sites XX &amp; YY are A &amp; T, then …)</a:t>
              </a:r>
              <a:endParaRPr lang="en-US" altLang="zh-TW" sz="1200" b="1">
                <a:solidFill>
                  <a:srgbClr val="CC0000"/>
                </a:solidFill>
              </a:endParaRPr>
            </a:p>
          </p:txBody>
        </p:sp>
        <p:sp>
          <p:nvSpPr>
            <p:cNvPr id="24626" name="Line 50"/>
            <p:cNvSpPr>
              <a:spLocks noChangeShapeType="1"/>
            </p:cNvSpPr>
            <p:nvPr/>
          </p:nvSpPr>
          <p:spPr bwMode="auto">
            <a:xfrm>
              <a:off x="4080" y="1296"/>
              <a:ext cx="0" cy="288"/>
            </a:xfrm>
            <a:prstGeom prst="line">
              <a:avLst/>
            </a:prstGeom>
            <a:noFill/>
            <a:ln w="38100">
              <a:solidFill>
                <a:schemeClr val="hlink"/>
              </a:solidFill>
              <a:round/>
              <a:headEnd/>
              <a:tailEnd type="triangle" w="med" len="med"/>
            </a:ln>
            <a:effectLst/>
          </p:spPr>
          <p:txBody>
            <a:bodyPr wrap="none" anchor="ctr"/>
            <a:lstStyle/>
            <a:p>
              <a:endParaRPr lang="zh-TW" altLang="en-US"/>
            </a:p>
          </p:txBody>
        </p:sp>
        <p:sp>
          <p:nvSpPr>
            <p:cNvPr id="24627" name="Line 51"/>
            <p:cNvSpPr>
              <a:spLocks noChangeShapeType="1"/>
            </p:cNvSpPr>
            <p:nvPr/>
          </p:nvSpPr>
          <p:spPr bwMode="auto">
            <a:xfrm>
              <a:off x="4032" y="2160"/>
              <a:ext cx="0" cy="240"/>
            </a:xfrm>
            <a:prstGeom prst="line">
              <a:avLst/>
            </a:prstGeom>
            <a:noFill/>
            <a:ln w="38100">
              <a:solidFill>
                <a:schemeClr val="hlink"/>
              </a:solidFill>
              <a:round/>
              <a:headEnd/>
              <a:tailEnd type="triangle" w="med" len="med"/>
            </a:ln>
            <a:effectLst/>
          </p:spPr>
          <p:txBody>
            <a:bodyPr wrap="none" anchor="ctr"/>
            <a:lstStyle/>
            <a:p>
              <a:endParaRPr lang="zh-TW" altLang="en-US"/>
            </a:p>
          </p:txBody>
        </p:sp>
        <p:sp>
          <p:nvSpPr>
            <p:cNvPr id="24628" name="Line 52"/>
            <p:cNvSpPr>
              <a:spLocks noChangeShapeType="1"/>
            </p:cNvSpPr>
            <p:nvPr/>
          </p:nvSpPr>
          <p:spPr bwMode="auto">
            <a:xfrm>
              <a:off x="4032" y="2880"/>
              <a:ext cx="0" cy="288"/>
            </a:xfrm>
            <a:prstGeom prst="line">
              <a:avLst/>
            </a:prstGeom>
            <a:noFill/>
            <a:ln w="38100">
              <a:solidFill>
                <a:schemeClr val="hlink"/>
              </a:solidFill>
              <a:round/>
              <a:headEnd/>
              <a:tailEnd type="triangle" w="med" len="med"/>
            </a:ln>
            <a:effectLst/>
          </p:spPr>
          <p:txBody>
            <a:bodyPr wrap="none" anchor="ctr"/>
            <a:lstStyle/>
            <a:p>
              <a:endParaRPr lang="zh-TW" altLang="en-US"/>
            </a:p>
          </p:txBody>
        </p:sp>
      </p:grpSp>
      <p:sp>
        <p:nvSpPr>
          <p:cNvPr id="24612" name="Text Box 36"/>
          <p:cNvSpPr txBox="1">
            <a:spLocks noChangeArrowheads="1"/>
          </p:cNvSpPr>
          <p:nvPr/>
        </p:nvSpPr>
        <p:spPr bwMode="auto">
          <a:xfrm>
            <a:off x="254000" y="4905375"/>
            <a:ext cx="3327400" cy="646331"/>
          </a:xfrm>
          <a:prstGeom prst="rect">
            <a:avLst/>
          </a:prstGeom>
          <a:noFill/>
          <a:ln w="9525">
            <a:noFill/>
            <a:miter lim="800000"/>
            <a:headEnd/>
            <a:tailEnd/>
          </a:ln>
          <a:effectLst/>
        </p:spPr>
        <p:txBody>
          <a:bodyPr wrap="square">
            <a:spAutoFit/>
          </a:bodyPr>
          <a:lstStyle/>
          <a:p>
            <a:r>
              <a:rPr lang="en-US" altLang="zh-CN" dirty="0" smtClean="0"/>
              <a:t>SNPs </a:t>
            </a:r>
            <a:r>
              <a:rPr lang="en-US" altLang="zh-CN" dirty="0"/>
              <a:t>are not </a:t>
            </a:r>
            <a:r>
              <a:rPr lang="en-US" altLang="zh-CN" dirty="0" smtClean="0"/>
              <a:t>known </a:t>
            </a:r>
            <a:r>
              <a:rPr lang="en-US" altLang="zh-CN" dirty="0"/>
              <a:t>and to be </a:t>
            </a:r>
            <a:r>
              <a:rPr lang="en-US" altLang="zh-CN" dirty="0" smtClean="0"/>
              <a:t>discovered by alignments</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par>
                          <p:cTn id="12" fill="hold">
                            <p:stCondLst>
                              <p:cond delay="1500"/>
                            </p:stCondLst>
                            <p:childTnLst>
                              <p:par>
                                <p:cTn id="13" presetID="3" presetClass="entr" presetSubtype="10"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7"/>
          <p:cNvSpPr>
            <a:spLocks noGrp="1" noChangeArrowheads="1"/>
          </p:cNvSpPr>
          <p:nvPr>
            <p:ph type="sldNum" sz="quarter" idx="12"/>
          </p:nvPr>
        </p:nvSpPr>
        <p:spPr>
          <a:ln/>
        </p:spPr>
        <p:txBody>
          <a:bodyPr/>
          <a:lstStyle/>
          <a:p>
            <a:pPr>
              <a:defRPr/>
            </a:pPr>
            <a:fld id="{E2C0EAED-E88E-4148-BB13-E9B212484547}" type="slidenum">
              <a:rPr lang="en-US" altLang="zh-TW"/>
              <a:pPr>
                <a:defRPr/>
              </a:pPr>
              <a:t>9</a:t>
            </a:fld>
            <a:endParaRPr lang="en-US" altLang="zh-TW"/>
          </a:p>
        </p:txBody>
      </p:sp>
      <p:sp>
        <p:nvSpPr>
          <p:cNvPr id="1029" name="Rectangle 2"/>
          <p:cNvSpPr>
            <a:spLocks noGrp="1" noChangeArrowheads="1"/>
          </p:cNvSpPr>
          <p:nvPr>
            <p:ph type="title"/>
          </p:nvPr>
        </p:nvSpPr>
        <p:spPr/>
        <p:txBody>
          <a:bodyPr/>
          <a:lstStyle/>
          <a:p>
            <a:pPr eaLnBrk="1" hangingPunct="1"/>
            <a:r>
              <a:rPr lang="en-US" altLang="zh-TW" smtClean="0"/>
              <a:t>Biological Basics</a:t>
            </a:r>
          </a:p>
        </p:txBody>
      </p:sp>
      <p:pic>
        <p:nvPicPr>
          <p:cNvPr id="1030" name="Picture 13"/>
          <p:cNvPicPr>
            <a:picLocks noChangeAspect="1" noChangeArrowheads="1"/>
          </p:cNvPicPr>
          <p:nvPr/>
        </p:nvPicPr>
        <p:blipFill>
          <a:blip r:embed="rId3" cstate="print">
            <a:clrChange>
              <a:clrFrom>
                <a:srgbClr val="FFFFFF"/>
              </a:clrFrom>
              <a:clrTo>
                <a:srgbClr val="FFFFFF">
                  <a:alpha val="0"/>
                </a:srgbClr>
              </a:clrTo>
            </a:clrChange>
          </a:blip>
          <a:srcRect t="8696" b="4347"/>
          <a:stretch>
            <a:fillRect/>
          </a:stretch>
        </p:blipFill>
        <p:spPr bwMode="auto">
          <a:xfrm>
            <a:off x="36513" y="1524000"/>
            <a:ext cx="4505325" cy="4572000"/>
          </a:xfrm>
          <a:prstGeom prst="rect">
            <a:avLst/>
          </a:prstGeom>
          <a:noFill/>
          <a:ln w="12700" cap="sq">
            <a:noFill/>
            <a:miter lim="800000"/>
            <a:headEnd type="none" w="sm" len="sm"/>
            <a:tailEnd type="none" w="sm" len="sm"/>
          </a:ln>
        </p:spPr>
      </p:pic>
      <p:sp>
        <p:nvSpPr>
          <p:cNvPr id="1031" name="Text Box 14"/>
          <p:cNvSpPr txBox="1">
            <a:spLocks noChangeArrowheads="1"/>
          </p:cNvSpPr>
          <p:nvPr/>
        </p:nvSpPr>
        <p:spPr bwMode="auto">
          <a:xfrm>
            <a:off x="1408113" y="2833688"/>
            <a:ext cx="657225" cy="366712"/>
          </a:xfrm>
          <a:prstGeom prst="rect">
            <a:avLst/>
          </a:prstGeom>
          <a:solidFill>
            <a:schemeClr val="bg1">
              <a:alpha val="50195"/>
            </a:schemeClr>
          </a:solidFill>
          <a:ln w="12700" cap="sq">
            <a:noFill/>
            <a:miter lim="800000"/>
            <a:headEnd type="none" w="sm" len="sm"/>
            <a:tailEnd type="none" w="sm" len="sm"/>
          </a:ln>
        </p:spPr>
        <p:txBody>
          <a:bodyPr wrap="none">
            <a:spAutoFit/>
          </a:bodyPr>
          <a:lstStyle/>
          <a:p>
            <a:r>
              <a:rPr kumimoji="1" lang="en-US" altLang="zh-TW" b="1">
                <a:solidFill>
                  <a:srgbClr val="FF6600"/>
                </a:solidFill>
                <a:latin typeface="Verdana" pitchFamily="34" charset="0"/>
              </a:rPr>
              <a:t>Cell</a:t>
            </a:r>
          </a:p>
        </p:txBody>
      </p:sp>
      <p:sp>
        <p:nvSpPr>
          <p:cNvPr id="1032" name="Text Box 15"/>
          <p:cNvSpPr txBox="1">
            <a:spLocks noChangeArrowheads="1"/>
          </p:cNvSpPr>
          <p:nvPr/>
        </p:nvSpPr>
        <p:spPr bwMode="auto">
          <a:xfrm>
            <a:off x="2855913" y="1295400"/>
            <a:ext cx="1868487" cy="366713"/>
          </a:xfrm>
          <a:prstGeom prst="rect">
            <a:avLst/>
          </a:prstGeom>
          <a:solidFill>
            <a:schemeClr val="bg1">
              <a:alpha val="50195"/>
            </a:schemeClr>
          </a:solidFill>
          <a:ln w="12700" cap="sq">
            <a:noFill/>
            <a:miter lim="800000"/>
            <a:headEnd type="none" w="sm" len="sm"/>
            <a:tailEnd type="none" w="sm" len="sm"/>
          </a:ln>
        </p:spPr>
        <p:txBody>
          <a:bodyPr wrap="none">
            <a:spAutoFit/>
          </a:bodyPr>
          <a:lstStyle/>
          <a:p>
            <a:r>
              <a:rPr kumimoji="1" lang="en-US" altLang="zh-TW" b="1">
                <a:solidFill>
                  <a:srgbClr val="FF6600"/>
                </a:solidFill>
                <a:latin typeface="Verdana" pitchFamily="34" charset="0"/>
              </a:rPr>
              <a:t>Chromosome</a:t>
            </a:r>
          </a:p>
        </p:txBody>
      </p:sp>
      <p:sp>
        <p:nvSpPr>
          <p:cNvPr id="1033" name="Text Box 16"/>
          <p:cNvSpPr txBox="1">
            <a:spLocks noChangeArrowheads="1"/>
          </p:cNvSpPr>
          <p:nvPr/>
        </p:nvSpPr>
        <p:spPr bwMode="auto">
          <a:xfrm>
            <a:off x="188913" y="5302250"/>
            <a:ext cx="1425575" cy="641350"/>
          </a:xfrm>
          <a:prstGeom prst="rect">
            <a:avLst/>
          </a:prstGeom>
          <a:noFill/>
          <a:ln w="12700" cap="sq">
            <a:noFill/>
            <a:miter lim="800000"/>
            <a:headEnd type="none" w="sm" len="sm"/>
            <a:tailEnd type="none" w="sm" len="sm"/>
          </a:ln>
        </p:spPr>
        <p:txBody>
          <a:bodyPr wrap="none">
            <a:spAutoFit/>
          </a:bodyPr>
          <a:lstStyle/>
          <a:p>
            <a:r>
              <a:rPr kumimoji="1" lang="en-US" altLang="zh-TW" b="1">
                <a:solidFill>
                  <a:srgbClr val="FF6600"/>
                </a:solidFill>
                <a:latin typeface="Verdana" pitchFamily="34" charset="0"/>
              </a:rPr>
              <a:t>DNA </a:t>
            </a:r>
          </a:p>
          <a:p>
            <a:r>
              <a:rPr kumimoji="1" lang="en-US" altLang="zh-TW" b="1">
                <a:solidFill>
                  <a:srgbClr val="FF6600"/>
                </a:solidFill>
                <a:latin typeface="Verdana" pitchFamily="34" charset="0"/>
              </a:rPr>
              <a:t>Sequence</a:t>
            </a:r>
          </a:p>
        </p:txBody>
      </p:sp>
      <p:sp>
        <p:nvSpPr>
          <p:cNvPr id="1034" name="Text Box 17"/>
          <p:cNvSpPr txBox="1">
            <a:spLocks noChangeArrowheads="1"/>
          </p:cNvSpPr>
          <p:nvPr/>
        </p:nvSpPr>
        <p:spPr bwMode="auto">
          <a:xfrm>
            <a:off x="722313" y="1981200"/>
            <a:ext cx="1236662" cy="366713"/>
          </a:xfrm>
          <a:prstGeom prst="rect">
            <a:avLst/>
          </a:prstGeom>
          <a:solidFill>
            <a:schemeClr val="bg1">
              <a:alpha val="50195"/>
            </a:schemeClr>
          </a:solidFill>
          <a:ln w="12700" cap="sq">
            <a:noFill/>
            <a:miter lim="800000"/>
            <a:headEnd type="none" w="sm" len="sm"/>
            <a:tailEnd type="none" w="sm" len="sm"/>
          </a:ln>
        </p:spPr>
        <p:txBody>
          <a:bodyPr wrap="none">
            <a:spAutoFit/>
          </a:bodyPr>
          <a:lstStyle/>
          <a:p>
            <a:r>
              <a:rPr kumimoji="1" lang="en-US" altLang="zh-TW" b="1">
                <a:solidFill>
                  <a:srgbClr val="FF6600"/>
                </a:solidFill>
                <a:latin typeface="Verdana" pitchFamily="34" charset="0"/>
              </a:rPr>
              <a:t>Genome</a:t>
            </a:r>
          </a:p>
        </p:txBody>
      </p:sp>
      <p:sp>
        <p:nvSpPr>
          <p:cNvPr id="31763" name="Line 19"/>
          <p:cNvSpPr>
            <a:spLocks noChangeShapeType="1"/>
          </p:cNvSpPr>
          <p:nvPr/>
        </p:nvSpPr>
        <p:spPr bwMode="auto">
          <a:xfrm>
            <a:off x="2743200" y="5562600"/>
            <a:ext cx="381000" cy="0"/>
          </a:xfrm>
          <a:prstGeom prst="line">
            <a:avLst/>
          </a:prstGeom>
          <a:noFill/>
          <a:ln w="25400">
            <a:solidFill>
              <a:schemeClr val="tx1"/>
            </a:solidFill>
            <a:round/>
            <a:headEnd/>
            <a:tailEnd type="stealth" w="lg" len="lg"/>
          </a:ln>
        </p:spPr>
        <p:txBody>
          <a:bodyPr wrap="none" anchor="ctr"/>
          <a:lstStyle/>
          <a:p>
            <a:endParaRPr lang="zh-TW" altLang="en-US"/>
          </a:p>
        </p:txBody>
      </p:sp>
      <p:sp>
        <p:nvSpPr>
          <p:cNvPr id="31764" name="Text Box 20"/>
          <p:cNvSpPr txBox="1">
            <a:spLocks noChangeArrowheads="1"/>
          </p:cNvSpPr>
          <p:nvPr/>
        </p:nvSpPr>
        <p:spPr bwMode="auto">
          <a:xfrm>
            <a:off x="3048000" y="5334000"/>
            <a:ext cx="2743200" cy="336550"/>
          </a:xfrm>
          <a:prstGeom prst="rect">
            <a:avLst/>
          </a:prstGeom>
          <a:noFill/>
          <a:ln w="9525" algn="ctr">
            <a:noFill/>
            <a:miter lim="800000"/>
            <a:headEnd/>
            <a:tailEnd/>
          </a:ln>
        </p:spPr>
        <p:txBody>
          <a:bodyPr>
            <a:spAutoFit/>
          </a:bodyPr>
          <a:lstStyle/>
          <a:p>
            <a:pPr>
              <a:spcBef>
                <a:spcPct val="50000"/>
              </a:spcBef>
            </a:pPr>
            <a:r>
              <a:rPr kumimoji="1" lang="en-US" altLang="zh-TW" sz="1600" b="1">
                <a:solidFill>
                  <a:srgbClr val="663300"/>
                </a:solidFill>
                <a:latin typeface="Courier" pitchFamily="49" charset="0"/>
              </a:rPr>
              <a:t>5’...AGACTGCGGA...3’</a:t>
            </a:r>
            <a:endParaRPr kumimoji="1" lang="en-US" altLang="zh-TW" sz="1600" b="1">
              <a:solidFill>
                <a:srgbClr val="663300"/>
              </a:solidFill>
            </a:endParaRPr>
          </a:p>
        </p:txBody>
      </p:sp>
      <p:sp>
        <p:nvSpPr>
          <p:cNvPr id="1037" name="Rectangle 21"/>
          <p:cNvSpPr>
            <a:spLocks noChangeArrowheads="1"/>
          </p:cNvSpPr>
          <p:nvPr/>
        </p:nvSpPr>
        <p:spPr bwMode="auto">
          <a:xfrm>
            <a:off x="3794125" y="6461125"/>
            <a:ext cx="5349875" cy="396875"/>
          </a:xfrm>
          <a:prstGeom prst="rect">
            <a:avLst/>
          </a:prstGeom>
          <a:noFill/>
          <a:ln w="12700" cap="sq">
            <a:noFill/>
            <a:miter lim="800000"/>
            <a:headEnd type="none" w="sm" len="sm"/>
            <a:tailEnd type="none" w="sm" len="sm"/>
          </a:ln>
        </p:spPr>
        <p:txBody>
          <a:bodyPr wrap="none">
            <a:spAutoFit/>
          </a:bodyPr>
          <a:lstStyle/>
          <a:p>
            <a:r>
              <a:rPr kumimoji="1" lang="en-US" altLang="zh-TW" sz="1000">
                <a:solidFill>
                  <a:srgbClr val="FF9999"/>
                </a:solidFill>
                <a:latin typeface="Verdana" pitchFamily="34" charset="0"/>
              </a:rPr>
              <a:t>http://www.jeffdonofrio.net/DNA/DNA%20graphics/chromosome.gif</a:t>
            </a:r>
          </a:p>
          <a:p>
            <a:r>
              <a:rPr kumimoji="1" lang="en-US" altLang="zh-TW" sz="1000">
                <a:solidFill>
                  <a:srgbClr val="FF9999"/>
                </a:solidFill>
                <a:latin typeface="Verdana" pitchFamily="34" charset="0"/>
              </a:rPr>
              <a:t>http://upload.wikimedia.org/wikipedia/commons/7/7a/Protein_conformation.jpg</a:t>
            </a:r>
          </a:p>
        </p:txBody>
      </p:sp>
      <p:sp>
        <p:nvSpPr>
          <p:cNvPr id="31767" name="Rectangle 23"/>
          <p:cNvSpPr>
            <a:spLocks noChangeArrowheads="1"/>
          </p:cNvSpPr>
          <p:nvPr/>
        </p:nvSpPr>
        <p:spPr bwMode="auto">
          <a:xfrm>
            <a:off x="3048000" y="5530850"/>
            <a:ext cx="2628900" cy="336550"/>
          </a:xfrm>
          <a:prstGeom prst="rect">
            <a:avLst/>
          </a:prstGeom>
          <a:noFill/>
          <a:ln w="9525">
            <a:noFill/>
            <a:miter lim="800000"/>
            <a:headEnd/>
            <a:tailEnd/>
          </a:ln>
        </p:spPr>
        <p:txBody>
          <a:bodyPr wrap="none">
            <a:spAutoFit/>
          </a:bodyPr>
          <a:lstStyle/>
          <a:p>
            <a:r>
              <a:rPr kumimoji="1" lang="en-US" altLang="zh-TW" sz="1600" b="1">
                <a:solidFill>
                  <a:srgbClr val="FF9999"/>
                </a:solidFill>
                <a:latin typeface="Courier" pitchFamily="49" charset="0"/>
              </a:rPr>
              <a:t>3’...TCTGACGCCT...5’</a:t>
            </a:r>
          </a:p>
        </p:txBody>
      </p:sp>
      <p:sp>
        <p:nvSpPr>
          <p:cNvPr id="1039" name="Text Box 24"/>
          <p:cNvSpPr txBox="1">
            <a:spLocks noChangeArrowheads="1"/>
          </p:cNvSpPr>
          <p:nvPr/>
        </p:nvSpPr>
        <p:spPr bwMode="auto">
          <a:xfrm>
            <a:off x="0" y="4281488"/>
            <a:ext cx="1524000" cy="366712"/>
          </a:xfrm>
          <a:prstGeom prst="rect">
            <a:avLst/>
          </a:prstGeom>
          <a:solidFill>
            <a:schemeClr val="bg1">
              <a:alpha val="50195"/>
            </a:schemeClr>
          </a:solidFill>
          <a:ln w="12700" cap="sq">
            <a:noFill/>
            <a:miter lim="800000"/>
            <a:headEnd type="none" w="sm" len="sm"/>
            <a:tailEnd type="none" w="sm" len="sm"/>
          </a:ln>
        </p:spPr>
        <p:txBody>
          <a:bodyPr wrap="none">
            <a:spAutoFit/>
          </a:bodyPr>
          <a:lstStyle/>
          <a:p>
            <a:r>
              <a:rPr kumimoji="1" lang="en-US" altLang="zh-TW" b="1">
                <a:solidFill>
                  <a:srgbClr val="FF6600"/>
                </a:solidFill>
                <a:latin typeface="Verdana" pitchFamily="34" charset="0"/>
              </a:rPr>
              <a:t>Base Pairs</a:t>
            </a:r>
          </a:p>
        </p:txBody>
      </p:sp>
      <p:sp>
        <p:nvSpPr>
          <p:cNvPr id="1040" name="Text Box 25"/>
          <p:cNvSpPr txBox="1">
            <a:spLocks noChangeArrowheads="1"/>
          </p:cNvSpPr>
          <p:nvPr/>
        </p:nvSpPr>
        <p:spPr bwMode="auto">
          <a:xfrm>
            <a:off x="0" y="4524375"/>
            <a:ext cx="550863" cy="581025"/>
          </a:xfrm>
          <a:prstGeom prst="rect">
            <a:avLst/>
          </a:prstGeom>
          <a:noFill/>
          <a:ln w="9525">
            <a:noFill/>
            <a:miter lim="800000"/>
            <a:headEnd/>
            <a:tailEnd/>
          </a:ln>
        </p:spPr>
        <p:txBody>
          <a:bodyPr wrap="none">
            <a:spAutoFit/>
          </a:bodyPr>
          <a:lstStyle/>
          <a:p>
            <a:r>
              <a:rPr lang="en-US" altLang="zh-TW" sz="1600" b="1">
                <a:latin typeface="Courier" pitchFamily="49" charset="0"/>
              </a:rPr>
              <a:t>A-T</a:t>
            </a:r>
          </a:p>
          <a:p>
            <a:r>
              <a:rPr lang="en-US" altLang="zh-TW" sz="1600" b="1">
                <a:latin typeface="Courier" pitchFamily="49" charset="0"/>
              </a:rPr>
              <a:t>C-G</a:t>
            </a:r>
          </a:p>
        </p:txBody>
      </p:sp>
      <p:grpSp>
        <p:nvGrpSpPr>
          <p:cNvPr id="2" name="Group 30"/>
          <p:cNvGrpSpPr>
            <a:grpSpLocks/>
          </p:cNvGrpSpPr>
          <p:nvPr/>
        </p:nvGrpSpPr>
        <p:grpSpPr bwMode="auto">
          <a:xfrm>
            <a:off x="1905000" y="3429000"/>
            <a:ext cx="2286000" cy="762000"/>
            <a:chOff x="1248" y="2160"/>
            <a:chExt cx="1344" cy="480"/>
          </a:xfrm>
        </p:grpSpPr>
        <p:sp>
          <p:nvSpPr>
            <p:cNvPr id="1069" name="Rectangle 26"/>
            <p:cNvSpPr>
              <a:spLocks noChangeArrowheads="1"/>
            </p:cNvSpPr>
            <p:nvPr/>
          </p:nvSpPr>
          <p:spPr bwMode="auto">
            <a:xfrm>
              <a:off x="1248" y="2208"/>
              <a:ext cx="1344" cy="432"/>
            </a:xfrm>
            <a:prstGeom prst="rect">
              <a:avLst/>
            </a:prstGeom>
            <a:gradFill rotWithShape="1">
              <a:gsLst>
                <a:gs pos="0">
                  <a:srgbClr val="FF3399">
                    <a:alpha val="89998"/>
                  </a:srgbClr>
                </a:gs>
                <a:gs pos="100000">
                  <a:srgbClr val="FF66CC">
                    <a:alpha val="70000"/>
                  </a:srgbClr>
                </a:gs>
              </a:gsLst>
              <a:lin ang="5400000" scaled="1"/>
            </a:gradFill>
            <a:ln w="9525">
              <a:noFill/>
              <a:miter lim="800000"/>
              <a:headEnd/>
              <a:tailEnd/>
            </a:ln>
          </p:spPr>
          <p:txBody>
            <a:bodyPr wrap="none" anchor="ctr"/>
            <a:lstStyle/>
            <a:p>
              <a:endParaRPr lang="zh-TW" altLang="en-US"/>
            </a:p>
          </p:txBody>
        </p:sp>
        <p:sp>
          <p:nvSpPr>
            <p:cNvPr id="1070" name="Text Box 27"/>
            <p:cNvSpPr txBox="1">
              <a:spLocks noChangeArrowheads="1"/>
            </p:cNvSpPr>
            <p:nvPr/>
          </p:nvSpPr>
          <p:spPr bwMode="auto">
            <a:xfrm>
              <a:off x="1680" y="2160"/>
              <a:ext cx="493" cy="231"/>
            </a:xfrm>
            <a:prstGeom prst="rect">
              <a:avLst/>
            </a:prstGeom>
            <a:noFill/>
            <a:ln w="12700" cap="sq">
              <a:noFill/>
              <a:miter lim="800000"/>
              <a:headEnd type="none" w="sm" len="sm"/>
              <a:tailEnd type="none" w="sm" len="sm"/>
            </a:ln>
          </p:spPr>
          <p:txBody>
            <a:bodyPr wrap="none">
              <a:spAutoFit/>
            </a:bodyPr>
            <a:lstStyle/>
            <a:p>
              <a:r>
                <a:rPr kumimoji="1" lang="en-US" altLang="zh-TW" b="1">
                  <a:solidFill>
                    <a:schemeClr val="bg1"/>
                  </a:solidFill>
                  <a:latin typeface="Verdana" pitchFamily="34" charset="0"/>
                </a:rPr>
                <a:t>Gene</a:t>
              </a:r>
            </a:p>
          </p:txBody>
        </p:sp>
      </p:grpSp>
      <p:sp>
        <p:nvSpPr>
          <p:cNvPr id="31776" name="Rectangle 32"/>
          <p:cNvSpPr>
            <a:spLocks noChangeArrowheads="1"/>
          </p:cNvSpPr>
          <p:nvPr/>
        </p:nvSpPr>
        <p:spPr bwMode="auto">
          <a:xfrm rot="-2475835">
            <a:off x="3562350" y="2971800"/>
            <a:ext cx="419100" cy="228600"/>
          </a:xfrm>
          <a:prstGeom prst="rect">
            <a:avLst/>
          </a:prstGeom>
          <a:gradFill rotWithShape="1">
            <a:gsLst>
              <a:gs pos="0">
                <a:srgbClr val="FF3399">
                  <a:alpha val="89998"/>
                </a:srgbClr>
              </a:gs>
              <a:gs pos="100000">
                <a:srgbClr val="FF66CC">
                  <a:alpha val="70000"/>
                </a:srgbClr>
              </a:gs>
            </a:gsLst>
            <a:lin ang="5400000" scaled="1"/>
          </a:gradFill>
          <a:ln w="9525">
            <a:noFill/>
            <a:miter lim="800000"/>
            <a:headEnd/>
            <a:tailEnd/>
          </a:ln>
        </p:spPr>
        <p:txBody>
          <a:bodyPr wrap="none" anchor="ctr"/>
          <a:lstStyle/>
          <a:p>
            <a:pPr algn="ctr"/>
            <a:endParaRPr lang="zh-TW" altLang="zh-TW" b="1"/>
          </a:p>
        </p:txBody>
      </p:sp>
      <p:sp>
        <p:nvSpPr>
          <p:cNvPr id="31778" name="Rectangle 34"/>
          <p:cNvSpPr>
            <a:spLocks noChangeArrowheads="1"/>
          </p:cNvSpPr>
          <p:nvPr/>
        </p:nvSpPr>
        <p:spPr bwMode="auto">
          <a:xfrm rot="-5967740">
            <a:off x="3651250" y="2209800"/>
            <a:ext cx="152400" cy="152400"/>
          </a:xfrm>
          <a:prstGeom prst="rect">
            <a:avLst/>
          </a:prstGeom>
          <a:gradFill rotWithShape="1">
            <a:gsLst>
              <a:gs pos="0">
                <a:srgbClr val="FF3399">
                  <a:alpha val="89998"/>
                </a:srgbClr>
              </a:gs>
              <a:gs pos="100000">
                <a:srgbClr val="FF66CC">
                  <a:alpha val="70000"/>
                </a:srgbClr>
              </a:gs>
            </a:gsLst>
            <a:lin ang="5400000" scaled="1"/>
          </a:gradFill>
          <a:ln w="9525">
            <a:noFill/>
            <a:miter lim="800000"/>
            <a:headEnd/>
            <a:tailEnd/>
          </a:ln>
        </p:spPr>
        <p:txBody>
          <a:bodyPr vert="eaVert" wrap="none" anchor="ctr"/>
          <a:lstStyle/>
          <a:p>
            <a:pPr algn="ctr"/>
            <a:endParaRPr lang="zh-TW" altLang="zh-TW" b="1"/>
          </a:p>
        </p:txBody>
      </p:sp>
      <p:sp>
        <p:nvSpPr>
          <p:cNvPr id="31779" name="Rectangle 35"/>
          <p:cNvSpPr>
            <a:spLocks noChangeArrowheads="1"/>
          </p:cNvSpPr>
          <p:nvPr/>
        </p:nvSpPr>
        <p:spPr bwMode="auto">
          <a:xfrm rot="-4750786">
            <a:off x="3657600" y="1981200"/>
            <a:ext cx="152400" cy="152400"/>
          </a:xfrm>
          <a:prstGeom prst="rect">
            <a:avLst/>
          </a:prstGeom>
          <a:gradFill rotWithShape="1">
            <a:gsLst>
              <a:gs pos="0">
                <a:srgbClr val="FF3399">
                  <a:alpha val="89998"/>
                </a:srgbClr>
              </a:gs>
              <a:gs pos="100000">
                <a:srgbClr val="FF66CC">
                  <a:alpha val="70000"/>
                </a:srgbClr>
              </a:gs>
            </a:gsLst>
            <a:lin ang="5400000" scaled="1"/>
          </a:gradFill>
          <a:ln w="9525">
            <a:noFill/>
            <a:miter lim="800000"/>
            <a:headEnd/>
            <a:tailEnd/>
          </a:ln>
        </p:spPr>
        <p:txBody>
          <a:bodyPr vert="eaVert" wrap="none" anchor="ctr"/>
          <a:lstStyle/>
          <a:p>
            <a:pPr algn="ctr"/>
            <a:endParaRPr lang="zh-TW" altLang="zh-TW" b="1"/>
          </a:p>
        </p:txBody>
      </p:sp>
      <p:sp>
        <p:nvSpPr>
          <p:cNvPr id="31780" name="Text Box 36"/>
          <p:cNvSpPr txBox="1">
            <a:spLocks noChangeArrowheads="1"/>
          </p:cNvSpPr>
          <p:nvPr/>
        </p:nvSpPr>
        <p:spPr bwMode="auto">
          <a:xfrm>
            <a:off x="6019800" y="5334000"/>
            <a:ext cx="2209800" cy="336550"/>
          </a:xfrm>
          <a:prstGeom prst="rect">
            <a:avLst/>
          </a:prstGeom>
          <a:noFill/>
          <a:ln w="9525" algn="ctr">
            <a:noFill/>
            <a:miter lim="800000"/>
            <a:headEnd/>
            <a:tailEnd/>
          </a:ln>
        </p:spPr>
        <p:txBody>
          <a:bodyPr>
            <a:spAutoFit/>
          </a:bodyPr>
          <a:lstStyle/>
          <a:p>
            <a:pPr>
              <a:spcBef>
                <a:spcPct val="50000"/>
              </a:spcBef>
            </a:pPr>
            <a:r>
              <a:rPr kumimoji="1" lang="en-US" altLang="zh-TW" sz="1600" b="1">
                <a:solidFill>
                  <a:srgbClr val="663300"/>
                </a:solidFill>
                <a:latin typeface="Courier" pitchFamily="49" charset="0"/>
              </a:rPr>
              <a:t>...AGACTGCGGA...</a:t>
            </a:r>
            <a:endParaRPr kumimoji="1" lang="en-US" altLang="zh-TW" sz="1600" b="1">
              <a:solidFill>
                <a:srgbClr val="663300"/>
              </a:solidFill>
            </a:endParaRPr>
          </a:p>
        </p:txBody>
      </p:sp>
      <p:sp>
        <p:nvSpPr>
          <p:cNvPr id="31782" name="Line 38"/>
          <p:cNvSpPr>
            <a:spLocks noChangeShapeType="1"/>
          </p:cNvSpPr>
          <p:nvPr/>
        </p:nvSpPr>
        <p:spPr bwMode="auto">
          <a:xfrm>
            <a:off x="5562600" y="5562600"/>
            <a:ext cx="381000" cy="0"/>
          </a:xfrm>
          <a:prstGeom prst="line">
            <a:avLst/>
          </a:prstGeom>
          <a:noFill/>
          <a:ln w="25400">
            <a:solidFill>
              <a:schemeClr val="tx1"/>
            </a:solidFill>
            <a:round/>
            <a:headEnd/>
            <a:tailEnd type="stealth" w="lg" len="lg"/>
          </a:ln>
        </p:spPr>
        <p:txBody>
          <a:bodyPr wrap="none" anchor="ctr"/>
          <a:lstStyle/>
          <a:p>
            <a:endParaRPr lang="zh-TW" altLang="en-US"/>
          </a:p>
        </p:txBody>
      </p:sp>
      <p:grpSp>
        <p:nvGrpSpPr>
          <p:cNvPr id="3" name="Group 41"/>
          <p:cNvGrpSpPr>
            <a:grpSpLocks/>
          </p:cNvGrpSpPr>
          <p:nvPr/>
        </p:nvGrpSpPr>
        <p:grpSpPr bwMode="auto">
          <a:xfrm>
            <a:off x="6019800" y="5562600"/>
            <a:ext cx="2368550" cy="603250"/>
            <a:chOff x="3840" y="3033"/>
            <a:chExt cx="1492" cy="380"/>
          </a:xfrm>
        </p:grpSpPr>
        <p:sp>
          <p:nvSpPr>
            <p:cNvPr id="1068" name="Text Box 39"/>
            <p:cNvSpPr txBox="1">
              <a:spLocks noChangeArrowheads="1"/>
            </p:cNvSpPr>
            <p:nvPr/>
          </p:nvSpPr>
          <p:spPr bwMode="auto">
            <a:xfrm>
              <a:off x="3840" y="3033"/>
              <a:ext cx="1492" cy="231"/>
            </a:xfrm>
            <a:prstGeom prst="rect">
              <a:avLst/>
            </a:prstGeom>
            <a:noFill/>
            <a:ln w="9525">
              <a:noFill/>
              <a:miter lim="800000"/>
              <a:headEnd/>
              <a:tailEnd/>
            </a:ln>
          </p:spPr>
          <p:txBody>
            <a:bodyPr wrap="none">
              <a:spAutoFit/>
            </a:bodyPr>
            <a:lstStyle/>
            <a:p>
              <a:r>
                <a:rPr lang="en-US" altLang="zh-TW"/>
                <a:t>A string with alphabet</a:t>
              </a:r>
            </a:p>
          </p:txBody>
        </p:sp>
        <p:graphicFrame>
          <p:nvGraphicFramePr>
            <p:cNvPr id="1027" name="Object 40"/>
            <p:cNvGraphicFramePr>
              <a:graphicFrameLocks noChangeAspect="1"/>
            </p:cNvGraphicFramePr>
            <p:nvPr/>
          </p:nvGraphicFramePr>
          <p:xfrm>
            <a:off x="3898" y="3216"/>
            <a:ext cx="1046" cy="197"/>
          </p:xfrm>
          <a:graphic>
            <a:graphicData uri="http://schemas.openxmlformats.org/presentationml/2006/ole">
              <p:oleObj spid="_x0000_s1027" name="Equation" r:id="rId4" imgW="1079280" imgH="203040" progId="Equation.3">
                <p:embed/>
              </p:oleObj>
            </a:graphicData>
          </a:graphic>
        </p:graphicFrame>
      </p:grpSp>
      <p:sp>
        <p:nvSpPr>
          <p:cNvPr id="31786" name="Line 42"/>
          <p:cNvSpPr>
            <a:spLocks noChangeShapeType="1"/>
          </p:cNvSpPr>
          <p:nvPr/>
        </p:nvSpPr>
        <p:spPr bwMode="auto">
          <a:xfrm>
            <a:off x="4267200" y="3886200"/>
            <a:ext cx="1295400" cy="0"/>
          </a:xfrm>
          <a:prstGeom prst="line">
            <a:avLst/>
          </a:prstGeom>
          <a:noFill/>
          <a:ln w="25400">
            <a:solidFill>
              <a:schemeClr val="tx1"/>
            </a:solidFill>
            <a:round/>
            <a:headEnd/>
            <a:tailEnd type="stealth" w="lg" len="lg"/>
          </a:ln>
        </p:spPr>
        <p:txBody>
          <a:bodyPr wrap="none" anchor="ctr"/>
          <a:lstStyle/>
          <a:p>
            <a:endParaRPr lang="zh-TW" altLang="en-US"/>
          </a:p>
        </p:txBody>
      </p:sp>
      <p:sp>
        <p:nvSpPr>
          <p:cNvPr id="31787" name="Text Box 43"/>
          <p:cNvSpPr txBox="1">
            <a:spLocks noChangeArrowheads="1"/>
          </p:cNvSpPr>
          <p:nvPr/>
        </p:nvSpPr>
        <p:spPr bwMode="auto">
          <a:xfrm>
            <a:off x="5513388" y="3667125"/>
            <a:ext cx="735012" cy="366713"/>
          </a:xfrm>
          <a:prstGeom prst="rect">
            <a:avLst/>
          </a:prstGeom>
          <a:noFill/>
          <a:ln w="9525">
            <a:noFill/>
            <a:miter lim="800000"/>
            <a:headEnd/>
            <a:tailEnd/>
          </a:ln>
        </p:spPr>
        <p:txBody>
          <a:bodyPr wrap="none">
            <a:spAutoFit/>
          </a:bodyPr>
          <a:lstStyle/>
          <a:p>
            <a:r>
              <a:rPr kumimoji="1" lang="en-US" altLang="zh-TW" b="1">
                <a:solidFill>
                  <a:srgbClr val="FF6600"/>
                </a:solidFill>
                <a:latin typeface="Verdana" pitchFamily="34" charset="0"/>
              </a:rPr>
              <a:t>RNA</a:t>
            </a:r>
          </a:p>
        </p:txBody>
      </p:sp>
      <p:sp>
        <p:nvSpPr>
          <p:cNvPr id="31791" name="Text Box 47"/>
          <p:cNvSpPr txBox="1">
            <a:spLocks noChangeArrowheads="1"/>
          </p:cNvSpPr>
          <p:nvPr/>
        </p:nvSpPr>
        <p:spPr bwMode="auto">
          <a:xfrm>
            <a:off x="6553200" y="1143000"/>
            <a:ext cx="2495550" cy="366713"/>
          </a:xfrm>
          <a:prstGeom prst="rect">
            <a:avLst/>
          </a:prstGeom>
          <a:noFill/>
          <a:ln w="9525">
            <a:noFill/>
            <a:miter lim="800000"/>
            <a:headEnd/>
            <a:tailEnd/>
          </a:ln>
        </p:spPr>
        <p:txBody>
          <a:bodyPr wrap="none">
            <a:spAutoFit/>
          </a:bodyPr>
          <a:lstStyle/>
          <a:p>
            <a:r>
              <a:rPr lang="en-US" altLang="zh-TW"/>
              <a:t>A string of amino acids</a:t>
            </a:r>
          </a:p>
        </p:txBody>
      </p:sp>
      <p:graphicFrame>
        <p:nvGraphicFramePr>
          <p:cNvPr id="31792" name="Object 48"/>
          <p:cNvGraphicFramePr>
            <a:graphicFrameLocks noChangeAspect="1"/>
          </p:cNvGraphicFramePr>
          <p:nvPr/>
        </p:nvGraphicFramePr>
        <p:xfrm>
          <a:off x="6629400" y="1524000"/>
          <a:ext cx="2324100" cy="665163"/>
        </p:xfrm>
        <a:graphic>
          <a:graphicData uri="http://schemas.openxmlformats.org/presentationml/2006/ole">
            <p:oleObj spid="_x0000_s1026" name="Equation" r:id="rId5" imgW="1511280" imgH="431640" progId="Equation.3">
              <p:embed/>
            </p:oleObj>
          </a:graphicData>
        </a:graphic>
      </p:graphicFrame>
      <p:sp>
        <p:nvSpPr>
          <p:cNvPr id="31799" name="Text Box 55"/>
          <p:cNvSpPr txBox="1">
            <a:spLocks noChangeArrowheads="1"/>
          </p:cNvSpPr>
          <p:nvPr/>
        </p:nvSpPr>
        <p:spPr bwMode="auto">
          <a:xfrm>
            <a:off x="4114800" y="4038600"/>
            <a:ext cx="1644650" cy="366713"/>
          </a:xfrm>
          <a:prstGeom prst="rect">
            <a:avLst/>
          </a:prstGeom>
          <a:noFill/>
          <a:ln w="9525">
            <a:noFill/>
            <a:miter lim="800000"/>
            <a:headEnd/>
            <a:tailEnd/>
          </a:ln>
        </p:spPr>
        <p:txBody>
          <a:bodyPr wrap="none">
            <a:spAutoFit/>
          </a:bodyPr>
          <a:lstStyle/>
          <a:p>
            <a:r>
              <a:rPr lang="en-US" altLang="zh-TW" b="1">
                <a:solidFill>
                  <a:srgbClr val="990000"/>
                </a:solidFill>
              </a:rPr>
              <a:t>Transcription</a:t>
            </a:r>
          </a:p>
        </p:txBody>
      </p:sp>
      <p:grpSp>
        <p:nvGrpSpPr>
          <p:cNvPr id="4" name="Group 59"/>
          <p:cNvGrpSpPr>
            <a:grpSpLocks/>
          </p:cNvGrpSpPr>
          <p:nvPr/>
        </p:nvGrpSpPr>
        <p:grpSpPr bwMode="auto">
          <a:xfrm>
            <a:off x="6172200" y="2057400"/>
            <a:ext cx="2895600" cy="2362200"/>
            <a:chOff x="3888" y="1296"/>
            <a:chExt cx="1824" cy="1488"/>
          </a:xfrm>
        </p:grpSpPr>
        <p:sp>
          <p:nvSpPr>
            <p:cNvPr id="1063" name="Line 44"/>
            <p:cNvSpPr>
              <a:spLocks noChangeShapeType="1"/>
            </p:cNvSpPr>
            <p:nvPr/>
          </p:nvSpPr>
          <p:spPr bwMode="auto">
            <a:xfrm>
              <a:off x="3936" y="2448"/>
              <a:ext cx="768" cy="0"/>
            </a:xfrm>
            <a:prstGeom prst="line">
              <a:avLst/>
            </a:prstGeom>
            <a:noFill/>
            <a:ln w="25400">
              <a:solidFill>
                <a:schemeClr val="tx1"/>
              </a:solidFill>
              <a:round/>
              <a:headEnd/>
              <a:tailEnd type="stealth" w="lg" len="lg"/>
            </a:ln>
          </p:spPr>
          <p:txBody>
            <a:bodyPr wrap="none" anchor="ctr"/>
            <a:lstStyle/>
            <a:p>
              <a:endParaRPr lang="zh-TW" altLang="en-US"/>
            </a:p>
          </p:txBody>
        </p:sp>
        <p:sp>
          <p:nvSpPr>
            <p:cNvPr id="1064" name="Text Box 45"/>
            <p:cNvSpPr txBox="1">
              <a:spLocks noChangeArrowheads="1"/>
            </p:cNvSpPr>
            <p:nvPr/>
          </p:nvSpPr>
          <p:spPr bwMode="auto">
            <a:xfrm>
              <a:off x="4708" y="2313"/>
              <a:ext cx="707" cy="231"/>
            </a:xfrm>
            <a:prstGeom prst="rect">
              <a:avLst/>
            </a:prstGeom>
            <a:noFill/>
            <a:ln w="9525">
              <a:noFill/>
              <a:miter lim="800000"/>
              <a:headEnd/>
              <a:tailEnd/>
            </a:ln>
          </p:spPr>
          <p:txBody>
            <a:bodyPr wrap="none">
              <a:spAutoFit/>
            </a:bodyPr>
            <a:lstStyle/>
            <a:p>
              <a:r>
                <a:rPr kumimoji="1" lang="en-US" altLang="zh-TW" b="1">
                  <a:solidFill>
                    <a:srgbClr val="FF6600"/>
                  </a:solidFill>
                  <a:latin typeface="Verdana" pitchFamily="34" charset="0"/>
                </a:rPr>
                <a:t>Protein</a:t>
              </a:r>
            </a:p>
          </p:txBody>
        </p:sp>
        <p:pic>
          <p:nvPicPr>
            <p:cNvPr id="1065" name="Picture 52"/>
            <p:cNvPicPr>
              <a:picLocks noChangeAspect="1" noChangeArrowheads="1"/>
            </p:cNvPicPr>
            <p:nvPr/>
          </p:nvPicPr>
          <p:blipFill>
            <a:blip r:embed="rId6" cstate="print"/>
            <a:srcRect/>
            <a:stretch>
              <a:fillRect/>
            </a:stretch>
          </p:blipFill>
          <p:spPr bwMode="auto">
            <a:xfrm>
              <a:off x="4512" y="1372"/>
              <a:ext cx="1104" cy="932"/>
            </a:xfrm>
            <a:prstGeom prst="rect">
              <a:avLst/>
            </a:prstGeom>
            <a:noFill/>
            <a:ln w="9525">
              <a:noFill/>
              <a:miter lim="800000"/>
              <a:headEnd/>
              <a:tailEnd/>
            </a:ln>
          </p:spPr>
        </p:pic>
        <p:sp>
          <p:nvSpPr>
            <p:cNvPr id="1066" name="Oval 53"/>
            <p:cNvSpPr>
              <a:spLocks noChangeArrowheads="1"/>
            </p:cNvSpPr>
            <p:nvPr/>
          </p:nvSpPr>
          <p:spPr bwMode="auto">
            <a:xfrm>
              <a:off x="4320" y="1296"/>
              <a:ext cx="1392" cy="1008"/>
            </a:xfrm>
            <a:prstGeom prst="ellipse">
              <a:avLst/>
            </a:prstGeom>
            <a:solidFill>
              <a:srgbClr val="FF0000">
                <a:alpha val="50195"/>
              </a:srgbClr>
            </a:solidFill>
            <a:ln w="9525">
              <a:noFill/>
              <a:round/>
              <a:headEnd/>
              <a:tailEnd/>
            </a:ln>
          </p:spPr>
          <p:txBody>
            <a:bodyPr wrap="none" anchor="ctr"/>
            <a:lstStyle/>
            <a:p>
              <a:endParaRPr lang="zh-TW" altLang="en-US"/>
            </a:p>
          </p:txBody>
        </p:sp>
        <p:sp>
          <p:nvSpPr>
            <p:cNvPr id="1067" name="Text Box 56"/>
            <p:cNvSpPr txBox="1">
              <a:spLocks noChangeArrowheads="1"/>
            </p:cNvSpPr>
            <p:nvPr/>
          </p:nvSpPr>
          <p:spPr bwMode="auto">
            <a:xfrm>
              <a:off x="3888" y="2553"/>
              <a:ext cx="892" cy="231"/>
            </a:xfrm>
            <a:prstGeom prst="rect">
              <a:avLst/>
            </a:prstGeom>
            <a:noFill/>
            <a:ln w="9525">
              <a:noFill/>
              <a:miter lim="800000"/>
              <a:headEnd/>
              <a:tailEnd/>
            </a:ln>
          </p:spPr>
          <p:txBody>
            <a:bodyPr wrap="none">
              <a:spAutoFit/>
            </a:bodyPr>
            <a:lstStyle/>
            <a:p>
              <a:r>
                <a:rPr lang="en-US" altLang="zh-TW" b="1">
                  <a:solidFill>
                    <a:srgbClr val="990000"/>
                  </a:solidFill>
                </a:rPr>
                <a:t>Translation</a:t>
              </a:r>
            </a:p>
          </p:txBody>
        </p:sp>
      </p:grpSp>
      <p:sp>
        <p:nvSpPr>
          <p:cNvPr id="31801" name="Rectangle 57"/>
          <p:cNvSpPr>
            <a:spLocks noChangeArrowheads="1"/>
          </p:cNvSpPr>
          <p:nvPr/>
        </p:nvSpPr>
        <p:spPr bwMode="auto">
          <a:xfrm rot="-5901526">
            <a:off x="3619500" y="2552700"/>
            <a:ext cx="228600" cy="152400"/>
          </a:xfrm>
          <a:prstGeom prst="rect">
            <a:avLst/>
          </a:prstGeom>
          <a:gradFill rotWithShape="1">
            <a:gsLst>
              <a:gs pos="0">
                <a:srgbClr val="FF3399">
                  <a:alpha val="89998"/>
                </a:srgbClr>
              </a:gs>
              <a:gs pos="100000">
                <a:srgbClr val="FF66CC">
                  <a:alpha val="70000"/>
                </a:srgbClr>
              </a:gs>
            </a:gsLst>
            <a:lin ang="5400000" scaled="1"/>
          </a:gradFill>
          <a:ln w="9525">
            <a:noFill/>
            <a:miter lim="800000"/>
            <a:headEnd/>
            <a:tailEnd/>
          </a:ln>
        </p:spPr>
        <p:txBody>
          <a:bodyPr vert="eaVert" wrap="none" anchor="ctr"/>
          <a:lstStyle/>
          <a:p>
            <a:pPr algn="ctr"/>
            <a:endParaRPr lang="zh-TW" altLang="zh-TW" b="1"/>
          </a:p>
        </p:txBody>
      </p:sp>
      <p:sp>
        <p:nvSpPr>
          <p:cNvPr id="31805" name="AutoShape 61"/>
          <p:cNvSpPr>
            <a:spLocks noChangeArrowheads="1"/>
          </p:cNvSpPr>
          <p:nvPr/>
        </p:nvSpPr>
        <p:spPr bwMode="auto">
          <a:xfrm rot="-9114218">
            <a:off x="5108575" y="2133600"/>
            <a:ext cx="3030538" cy="3352800"/>
          </a:xfrm>
          <a:custGeom>
            <a:avLst/>
            <a:gdLst>
              <a:gd name="T0" fmla="*/ 66259199 w 21600"/>
              <a:gd name="T1" fmla="*/ 71438538 h 21600"/>
              <a:gd name="T2" fmla="*/ 35885494 w 21600"/>
              <a:gd name="T3" fmla="*/ 335532115 h 21600"/>
              <a:gd name="T4" fmla="*/ 101357324 w 21600"/>
              <a:gd name="T5" fmla="*/ 116735179 h 21600"/>
              <a:gd name="T6" fmla="*/ 313028226 w 21600"/>
              <a:gd name="T7" fmla="*/ -40935675 h 21600"/>
              <a:gd name="T8" fmla="*/ 356118532 w 21600"/>
              <a:gd name="T9" fmla="*/ 84569732 h 21600"/>
              <a:gd name="T10" fmla="*/ 253580105 w 21600"/>
              <a:gd name="T11" fmla="*/ 13731127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902" y="3199"/>
                </a:moveTo>
                <a:cubicBezTo>
                  <a:pt x="12917" y="2797"/>
                  <a:pt x="11863" y="2591"/>
                  <a:pt x="10800" y="2591"/>
                </a:cubicBezTo>
                <a:cubicBezTo>
                  <a:pt x="6266" y="2591"/>
                  <a:pt x="2591" y="6266"/>
                  <a:pt x="2591" y="10800"/>
                </a:cubicBezTo>
                <a:cubicBezTo>
                  <a:pt x="2590" y="11719"/>
                  <a:pt x="2745" y="12631"/>
                  <a:pt x="3047" y="13499"/>
                </a:cubicBezTo>
                <a:lnTo>
                  <a:pt x="600" y="14351"/>
                </a:lnTo>
                <a:cubicBezTo>
                  <a:pt x="203" y="13209"/>
                  <a:pt x="0" y="12009"/>
                  <a:pt x="0" y="10800"/>
                </a:cubicBezTo>
                <a:cubicBezTo>
                  <a:pt x="0" y="4835"/>
                  <a:pt x="4835" y="0"/>
                  <a:pt x="10800" y="0"/>
                </a:cubicBezTo>
                <a:cubicBezTo>
                  <a:pt x="12199" y="-1"/>
                  <a:pt x="13586" y="272"/>
                  <a:pt x="14881" y="801"/>
                </a:cubicBezTo>
                <a:lnTo>
                  <a:pt x="15902" y="-1699"/>
                </a:lnTo>
                <a:lnTo>
                  <a:pt x="18091" y="3510"/>
                </a:lnTo>
                <a:lnTo>
                  <a:pt x="12882" y="5699"/>
                </a:lnTo>
                <a:lnTo>
                  <a:pt x="13902" y="3199"/>
                </a:lnTo>
                <a:close/>
              </a:path>
            </a:pathLst>
          </a:custGeom>
          <a:gradFill rotWithShape="1">
            <a:gsLst>
              <a:gs pos="0">
                <a:srgbClr val="FF0000">
                  <a:alpha val="70000"/>
                </a:srgbClr>
              </a:gs>
              <a:gs pos="100000">
                <a:srgbClr val="FF5050">
                  <a:alpha val="0"/>
                </a:srgbClr>
              </a:gs>
            </a:gsLst>
            <a:lin ang="2700000" scaled="1"/>
          </a:gradFill>
          <a:ln w="9525">
            <a:noFill/>
            <a:miter lim="800000"/>
            <a:headEnd/>
            <a:tailEnd/>
          </a:ln>
        </p:spPr>
        <p:txBody>
          <a:bodyPr wrap="none" anchor="ctr"/>
          <a:lstStyle/>
          <a:p>
            <a:endParaRPr lang="zh-TW" altLang="en-US"/>
          </a:p>
        </p:txBody>
      </p:sp>
      <p:sp>
        <p:nvSpPr>
          <p:cNvPr id="31806" name="Rectangle 62"/>
          <p:cNvSpPr>
            <a:spLocks noChangeArrowheads="1"/>
          </p:cNvSpPr>
          <p:nvPr/>
        </p:nvSpPr>
        <p:spPr bwMode="auto">
          <a:xfrm rot="-7301741">
            <a:off x="1809750" y="4819650"/>
            <a:ext cx="419100" cy="228600"/>
          </a:xfrm>
          <a:prstGeom prst="rect">
            <a:avLst/>
          </a:prstGeom>
          <a:gradFill rotWithShape="1">
            <a:gsLst>
              <a:gs pos="0">
                <a:srgbClr val="FF6600">
                  <a:alpha val="79999"/>
                </a:srgbClr>
              </a:gs>
              <a:gs pos="100000">
                <a:srgbClr val="FFCC99">
                  <a:alpha val="70000"/>
                </a:srgbClr>
              </a:gs>
            </a:gsLst>
            <a:lin ang="5400000" scaled="1"/>
          </a:gradFill>
          <a:ln w="9525">
            <a:noFill/>
            <a:miter lim="800000"/>
            <a:headEnd/>
            <a:tailEnd/>
          </a:ln>
        </p:spPr>
        <p:txBody>
          <a:bodyPr vert="eaVert" wrap="none" anchor="ctr"/>
          <a:lstStyle/>
          <a:p>
            <a:pPr algn="ctr"/>
            <a:endParaRPr lang="zh-TW" altLang="zh-TW" b="1"/>
          </a:p>
        </p:txBody>
      </p:sp>
      <p:sp>
        <p:nvSpPr>
          <p:cNvPr id="31807" name="Rectangle 63"/>
          <p:cNvSpPr>
            <a:spLocks noChangeArrowheads="1"/>
          </p:cNvSpPr>
          <p:nvPr/>
        </p:nvSpPr>
        <p:spPr bwMode="auto">
          <a:xfrm rot="1562109">
            <a:off x="1581150" y="5486400"/>
            <a:ext cx="857250" cy="438150"/>
          </a:xfrm>
          <a:prstGeom prst="rect">
            <a:avLst/>
          </a:prstGeom>
          <a:gradFill rotWithShape="1">
            <a:gsLst>
              <a:gs pos="0">
                <a:srgbClr val="FF6600">
                  <a:alpha val="79999"/>
                </a:srgbClr>
              </a:gs>
              <a:gs pos="100000">
                <a:srgbClr val="FFCC99">
                  <a:alpha val="70000"/>
                </a:srgbClr>
              </a:gs>
            </a:gsLst>
            <a:lin ang="5400000" scaled="1"/>
          </a:gradFill>
          <a:ln w="9525">
            <a:noFill/>
            <a:miter lim="800000"/>
            <a:headEnd/>
            <a:tailEnd/>
          </a:ln>
        </p:spPr>
        <p:txBody>
          <a:bodyPr wrap="none" anchor="ctr"/>
          <a:lstStyle/>
          <a:p>
            <a:pPr algn="ctr"/>
            <a:endParaRPr lang="zh-TW" altLang="zh-TW" b="1"/>
          </a:p>
        </p:txBody>
      </p:sp>
      <p:sp>
        <p:nvSpPr>
          <p:cNvPr id="31809" name="Line 65"/>
          <p:cNvSpPr>
            <a:spLocks noChangeShapeType="1"/>
          </p:cNvSpPr>
          <p:nvPr/>
        </p:nvSpPr>
        <p:spPr bwMode="auto">
          <a:xfrm flipH="1">
            <a:off x="2286000" y="4419600"/>
            <a:ext cx="2667000" cy="533400"/>
          </a:xfrm>
          <a:prstGeom prst="line">
            <a:avLst/>
          </a:prstGeom>
          <a:noFill/>
          <a:ln w="38100">
            <a:solidFill>
              <a:srgbClr val="FF5050"/>
            </a:solidFill>
            <a:round/>
            <a:headEnd/>
            <a:tailEnd type="stealth" w="lg" len="lg"/>
          </a:ln>
        </p:spPr>
        <p:txBody>
          <a:bodyPr wrap="none" anchor="ctr"/>
          <a:lstStyle/>
          <a:p>
            <a:endParaRPr lang="zh-TW" altLang="en-US"/>
          </a:p>
        </p:txBody>
      </p:sp>
      <p:sp>
        <p:nvSpPr>
          <p:cNvPr id="31810" name="Line 66"/>
          <p:cNvSpPr>
            <a:spLocks noChangeShapeType="1"/>
          </p:cNvSpPr>
          <p:nvPr/>
        </p:nvSpPr>
        <p:spPr bwMode="auto">
          <a:xfrm flipH="1">
            <a:off x="2133600" y="4419600"/>
            <a:ext cx="2819400" cy="1066800"/>
          </a:xfrm>
          <a:prstGeom prst="line">
            <a:avLst/>
          </a:prstGeom>
          <a:noFill/>
          <a:ln w="38100">
            <a:solidFill>
              <a:srgbClr val="FF5050"/>
            </a:solidFill>
            <a:round/>
            <a:headEnd/>
            <a:tailEnd type="stealth" w="lg" len="lg"/>
          </a:ln>
        </p:spPr>
        <p:txBody>
          <a:bodyPr wrap="none" anchor="ctr"/>
          <a:lstStyle/>
          <a:p>
            <a:endParaRPr lang="zh-TW" altLang="en-US"/>
          </a:p>
        </p:txBody>
      </p:sp>
      <p:sp>
        <p:nvSpPr>
          <p:cNvPr id="31808" name="Text Box 64"/>
          <p:cNvSpPr txBox="1">
            <a:spLocks noChangeArrowheads="1"/>
          </p:cNvSpPr>
          <p:nvPr/>
        </p:nvSpPr>
        <p:spPr bwMode="auto">
          <a:xfrm>
            <a:off x="3810000" y="4572000"/>
            <a:ext cx="2724150" cy="396875"/>
          </a:xfrm>
          <a:prstGeom prst="rect">
            <a:avLst/>
          </a:prstGeom>
          <a:noFill/>
          <a:ln w="9525">
            <a:noFill/>
            <a:miter lim="800000"/>
            <a:headEnd/>
            <a:tailEnd/>
          </a:ln>
        </p:spPr>
        <p:txBody>
          <a:bodyPr wrap="none">
            <a:spAutoFit/>
          </a:bodyPr>
          <a:lstStyle/>
          <a:p>
            <a:r>
              <a:rPr lang="en-US" altLang="zh-TW" sz="2000" b="1">
                <a:solidFill>
                  <a:srgbClr val="990000"/>
                </a:solidFill>
              </a:rPr>
              <a:t>Regulatory functions</a:t>
            </a:r>
          </a:p>
        </p:txBody>
      </p:sp>
      <p:grpSp>
        <p:nvGrpSpPr>
          <p:cNvPr id="5" name="Group 48"/>
          <p:cNvGrpSpPr>
            <a:grpSpLocks/>
          </p:cNvGrpSpPr>
          <p:nvPr/>
        </p:nvGrpSpPr>
        <p:grpSpPr bwMode="auto">
          <a:xfrm>
            <a:off x="4895850" y="1447800"/>
            <a:ext cx="1962150" cy="2301875"/>
            <a:chOff x="3084" y="912"/>
            <a:chExt cx="1236" cy="1450"/>
          </a:xfrm>
        </p:grpSpPr>
        <p:sp>
          <p:nvSpPr>
            <p:cNvPr id="1061" name="TextBox 45"/>
            <p:cNvSpPr txBox="1">
              <a:spLocks noChangeArrowheads="1"/>
            </p:cNvSpPr>
            <p:nvPr/>
          </p:nvSpPr>
          <p:spPr bwMode="auto">
            <a:xfrm>
              <a:off x="3084" y="1785"/>
              <a:ext cx="1236" cy="577"/>
            </a:xfrm>
            <a:prstGeom prst="rect">
              <a:avLst/>
            </a:prstGeom>
            <a:noFill/>
            <a:ln w="9525">
              <a:noFill/>
              <a:miter lim="800000"/>
              <a:headEnd/>
              <a:tailEnd/>
            </a:ln>
          </p:spPr>
          <p:txBody>
            <a:bodyPr wrap="none">
              <a:spAutoFit/>
            </a:bodyPr>
            <a:lstStyle/>
            <a:p>
              <a:r>
                <a:rPr lang="en-US" altLang="zh-TW" b="1">
                  <a:solidFill>
                    <a:srgbClr val="800000"/>
                  </a:solidFill>
                </a:rPr>
                <a:t>Other functions:</a:t>
              </a:r>
            </a:p>
            <a:p>
              <a:r>
                <a:rPr lang="en-US" altLang="zh-TW" b="1">
                  <a:solidFill>
                    <a:srgbClr val="800000"/>
                  </a:solidFill>
                </a:rPr>
                <a:t>Protein-protein</a:t>
              </a:r>
            </a:p>
            <a:p>
              <a:r>
                <a:rPr lang="en-US" altLang="zh-TW" b="1">
                  <a:solidFill>
                    <a:srgbClr val="800000"/>
                  </a:solidFill>
                </a:rPr>
                <a:t>Protein-ligand</a:t>
              </a:r>
            </a:p>
          </p:txBody>
        </p:sp>
        <p:sp>
          <p:nvSpPr>
            <p:cNvPr id="1062" name="AutoShape 47"/>
            <p:cNvSpPr>
              <a:spLocks noChangeArrowheads="1"/>
            </p:cNvSpPr>
            <p:nvPr/>
          </p:nvSpPr>
          <p:spPr bwMode="auto">
            <a:xfrm rot="-5400000">
              <a:off x="3216" y="864"/>
              <a:ext cx="912" cy="1008"/>
            </a:xfrm>
            <a:custGeom>
              <a:avLst/>
              <a:gdLst>
                <a:gd name="T0" fmla="*/ 688 w 21600"/>
                <a:gd name="T1" fmla="*/ 0 h 21600"/>
                <a:gd name="T2" fmla="*/ 688 w 21600"/>
                <a:gd name="T3" fmla="*/ 567 h 21600"/>
                <a:gd name="T4" fmla="*/ 86 w 21600"/>
                <a:gd name="T5" fmla="*/ 1008 h 21600"/>
                <a:gd name="T6" fmla="*/ 912 w 21600"/>
                <a:gd name="T7" fmla="*/ 284 h 21600"/>
                <a:gd name="T8" fmla="*/ 17694720 60000 65536"/>
                <a:gd name="T9" fmla="*/ 5898240 60000 65536"/>
                <a:gd name="T10" fmla="*/ 5898240 60000 65536"/>
                <a:gd name="T11" fmla="*/ 0 60000 65536"/>
                <a:gd name="T12" fmla="*/ 12434 w 21600"/>
                <a:gd name="T13" fmla="*/ 4071 h 21600"/>
                <a:gd name="T14" fmla="*/ 19847 w 21600"/>
                <a:gd name="T15" fmla="*/ 8079 h 21600"/>
              </a:gdLst>
              <a:ahLst/>
              <a:cxnLst>
                <a:cxn ang="T8">
                  <a:pos x="T0" y="T1"/>
                </a:cxn>
                <a:cxn ang="T9">
                  <a:pos x="T2" y="T3"/>
                </a:cxn>
                <a:cxn ang="T10">
                  <a:pos x="T4" y="T5"/>
                </a:cxn>
                <a:cxn ang="T11">
                  <a:pos x="T6" y="T7"/>
                </a:cxn>
              </a:cxnLst>
              <a:rect l="T12" t="T13" r="T14" b="T15"/>
              <a:pathLst>
                <a:path w="21600" h="21600">
                  <a:moveTo>
                    <a:pt x="21600" y="6079"/>
                  </a:moveTo>
                  <a:lnTo>
                    <a:pt x="16295" y="0"/>
                  </a:lnTo>
                  <a:lnTo>
                    <a:pt x="16295" y="4076"/>
                  </a:lnTo>
                  <a:lnTo>
                    <a:pt x="12427" y="4076"/>
                  </a:lnTo>
                  <a:cubicBezTo>
                    <a:pt x="5564" y="4076"/>
                    <a:pt x="0" y="7694"/>
                    <a:pt x="0" y="12158"/>
                  </a:cubicBezTo>
                  <a:lnTo>
                    <a:pt x="0" y="21600"/>
                  </a:lnTo>
                  <a:lnTo>
                    <a:pt x="4095" y="21600"/>
                  </a:lnTo>
                  <a:lnTo>
                    <a:pt x="4095" y="12158"/>
                  </a:lnTo>
                  <a:cubicBezTo>
                    <a:pt x="4095" y="9907"/>
                    <a:pt x="7825" y="8082"/>
                    <a:pt x="12427" y="8082"/>
                  </a:cubicBezTo>
                  <a:lnTo>
                    <a:pt x="16295" y="8082"/>
                  </a:lnTo>
                  <a:lnTo>
                    <a:pt x="16295" y="12158"/>
                  </a:lnTo>
                  <a:close/>
                </a:path>
              </a:pathLst>
            </a:custGeom>
            <a:gradFill rotWithShape="1">
              <a:gsLst>
                <a:gs pos="0">
                  <a:srgbClr val="FF0000">
                    <a:alpha val="70000"/>
                  </a:srgbClr>
                </a:gs>
                <a:gs pos="100000">
                  <a:srgbClr val="FF5050">
                    <a:alpha val="50000"/>
                  </a:srgbClr>
                </a:gs>
              </a:gsLst>
              <a:lin ang="2700000" scaled="1"/>
            </a:gradFill>
            <a:ln w="9525">
              <a:noFill/>
              <a:miter lim="800000"/>
              <a:headEnd/>
              <a:tailEnd/>
            </a:ln>
          </p:spPr>
          <p:txBody>
            <a:bodyPr wrap="none" anchor="ctr"/>
            <a:lstStyle/>
            <a:p>
              <a:endParaRPr lang="zh-TW"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63"/>
                                        </p:tgtEl>
                                        <p:attrNameLst>
                                          <p:attrName>style.visibility</p:attrName>
                                        </p:attrNameLst>
                                      </p:cBhvr>
                                      <p:to>
                                        <p:strVal val="visible"/>
                                      </p:to>
                                    </p:set>
                                    <p:animEffect transition="in" filter="dissolve">
                                      <p:cBhvr>
                                        <p:cTn id="7" dur="500"/>
                                        <p:tgtEl>
                                          <p:spTgt spid="3176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764"/>
                                        </p:tgtEl>
                                        <p:attrNameLst>
                                          <p:attrName>style.visibility</p:attrName>
                                        </p:attrNameLst>
                                      </p:cBhvr>
                                      <p:to>
                                        <p:strVal val="visible"/>
                                      </p:to>
                                    </p:set>
                                    <p:animEffect transition="in" filter="dissolve">
                                      <p:cBhvr>
                                        <p:cTn id="10" dur="500"/>
                                        <p:tgtEl>
                                          <p:spTgt spid="3176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1767"/>
                                        </p:tgtEl>
                                        <p:attrNameLst>
                                          <p:attrName>style.visibility</p:attrName>
                                        </p:attrNameLst>
                                      </p:cBhvr>
                                      <p:to>
                                        <p:strVal val="visible"/>
                                      </p:to>
                                    </p:set>
                                    <p:animEffect transition="in" filter="blinds(horizontal)">
                                      <p:cBhvr>
                                        <p:cTn id="13" dur="500"/>
                                        <p:tgtEl>
                                          <p:spTgt spid="3176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1780"/>
                                        </p:tgtEl>
                                        <p:attrNameLst>
                                          <p:attrName>style.visibility</p:attrName>
                                        </p:attrNameLst>
                                      </p:cBhvr>
                                      <p:to>
                                        <p:strVal val="visible"/>
                                      </p:to>
                                    </p:set>
                                    <p:animEffect transition="in" filter="dissolve">
                                      <p:cBhvr>
                                        <p:cTn id="18" dur="500"/>
                                        <p:tgtEl>
                                          <p:spTgt spid="3178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1782"/>
                                        </p:tgtEl>
                                        <p:attrNameLst>
                                          <p:attrName>style.visibility</p:attrName>
                                        </p:attrNameLst>
                                      </p:cBhvr>
                                      <p:to>
                                        <p:strVal val="visible"/>
                                      </p:to>
                                    </p:set>
                                    <p:animEffect transition="in" filter="dissolve">
                                      <p:cBhvr>
                                        <p:cTn id="21" dur="500"/>
                                        <p:tgtEl>
                                          <p:spTgt spid="31782"/>
                                        </p:tgtEl>
                                      </p:cBhvr>
                                    </p:animEffect>
                                  </p:childTnLst>
                                </p:cTn>
                              </p:par>
                              <p:par>
                                <p:cTn id="22" presetID="9" presetClass="exit" presetSubtype="0" fill="hold" grpId="1" nodeType="withEffect">
                                  <p:stCondLst>
                                    <p:cond delay="0"/>
                                  </p:stCondLst>
                                  <p:childTnLst>
                                    <p:animEffect transition="out" filter="dissolve">
                                      <p:cBhvr>
                                        <p:cTn id="23" dur="500"/>
                                        <p:tgtEl>
                                          <p:spTgt spid="31767"/>
                                        </p:tgtEl>
                                      </p:cBhvr>
                                    </p:animEffect>
                                    <p:set>
                                      <p:cBhvr>
                                        <p:cTn id="24" dur="1" fill="hold">
                                          <p:stCondLst>
                                            <p:cond delay="499"/>
                                          </p:stCondLst>
                                        </p:cTn>
                                        <p:tgtEl>
                                          <p:spTgt spid="31767"/>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nodeType="afterEffect">
                                  <p:stCondLst>
                                    <p:cond delay="30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779"/>
                                        </p:tgtEl>
                                        <p:attrNameLst>
                                          <p:attrName>style.visibility</p:attrName>
                                        </p:attrNameLst>
                                      </p:cBhvr>
                                      <p:to>
                                        <p:strVal val="visible"/>
                                      </p:to>
                                    </p:set>
                                    <p:animEffect transition="in" filter="dissolve">
                                      <p:cBhvr>
                                        <p:cTn id="32" dur="500"/>
                                        <p:tgtEl>
                                          <p:spTgt spid="3177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1778"/>
                                        </p:tgtEl>
                                        <p:attrNameLst>
                                          <p:attrName>style.visibility</p:attrName>
                                        </p:attrNameLst>
                                      </p:cBhvr>
                                      <p:to>
                                        <p:strVal val="visible"/>
                                      </p:to>
                                    </p:set>
                                    <p:animEffect transition="in" filter="dissolve">
                                      <p:cBhvr>
                                        <p:cTn id="35" dur="500"/>
                                        <p:tgtEl>
                                          <p:spTgt spid="3177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1776"/>
                                        </p:tgtEl>
                                        <p:attrNameLst>
                                          <p:attrName>style.visibility</p:attrName>
                                        </p:attrNameLst>
                                      </p:cBhvr>
                                      <p:to>
                                        <p:strVal val="visible"/>
                                      </p:to>
                                    </p:set>
                                    <p:animEffect transition="in" filter="dissolve">
                                      <p:cBhvr>
                                        <p:cTn id="38" dur="500"/>
                                        <p:tgtEl>
                                          <p:spTgt spid="31776"/>
                                        </p:tgtEl>
                                      </p:cBhvr>
                                    </p:animEffect>
                                  </p:childTnLst>
                                </p:cTn>
                              </p:par>
                              <p:par>
                                <p:cTn id="39" presetID="9"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dissolve">
                                      <p:cBhvr>
                                        <p:cTn id="41" dur="500"/>
                                        <p:tgtEl>
                                          <p:spTgt spid="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1801"/>
                                        </p:tgtEl>
                                        <p:attrNameLst>
                                          <p:attrName>style.visibility</p:attrName>
                                        </p:attrNameLst>
                                      </p:cBhvr>
                                      <p:to>
                                        <p:strVal val="visible"/>
                                      </p:to>
                                    </p:set>
                                    <p:animEffect transition="in" filter="dissolve">
                                      <p:cBhvr>
                                        <p:cTn id="44" dur="500"/>
                                        <p:tgtEl>
                                          <p:spTgt spid="3180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1786"/>
                                        </p:tgtEl>
                                        <p:attrNameLst>
                                          <p:attrName>style.visibility</p:attrName>
                                        </p:attrNameLst>
                                      </p:cBhvr>
                                      <p:to>
                                        <p:strVal val="visible"/>
                                      </p:to>
                                    </p:set>
                                    <p:animEffect transition="in" filter="blinds(horizontal)">
                                      <p:cBhvr>
                                        <p:cTn id="49" dur="500"/>
                                        <p:tgtEl>
                                          <p:spTgt spid="31786"/>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1799"/>
                                        </p:tgtEl>
                                        <p:attrNameLst>
                                          <p:attrName>style.visibility</p:attrName>
                                        </p:attrNameLst>
                                      </p:cBhvr>
                                      <p:to>
                                        <p:strVal val="visible"/>
                                      </p:to>
                                    </p:set>
                                    <p:animEffect transition="in" filter="blinds(horizontal)">
                                      <p:cBhvr>
                                        <p:cTn id="52" dur="500"/>
                                        <p:tgtEl>
                                          <p:spTgt spid="31799"/>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1787"/>
                                        </p:tgtEl>
                                        <p:attrNameLst>
                                          <p:attrName>style.visibility</p:attrName>
                                        </p:attrNameLst>
                                      </p:cBhvr>
                                      <p:to>
                                        <p:strVal val="visible"/>
                                      </p:to>
                                    </p:set>
                                    <p:animEffect transition="in" filter="blinds(horizontal)">
                                      <p:cBhvr>
                                        <p:cTn id="55" dur="500"/>
                                        <p:tgtEl>
                                          <p:spTgt spid="31787"/>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blinds(horizontal)">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1791"/>
                                        </p:tgtEl>
                                        <p:attrNameLst>
                                          <p:attrName>style.visibility</p:attrName>
                                        </p:attrNameLst>
                                      </p:cBhvr>
                                      <p:to>
                                        <p:strVal val="visible"/>
                                      </p:to>
                                    </p:set>
                                    <p:animEffect transition="in" filter="dissolve">
                                      <p:cBhvr>
                                        <p:cTn id="65" dur="500"/>
                                        <p:tgtEl>
                                          <p:spTgt spid="31791"/>
                                        </p:tgtEl>
                                      </p:cBhvr>
                                    </p:animEffect>
                                  </p:childTnLst>
                                </p:cTn>
                              </p:par>
                              <p:par>
                                <p:cTn id="66" presetID="9" presetClass="entr" presetSubtype="0" fill="hold" nodeType="withEffect">
                                  <p:stCondLst>
                                    <p:cond delay="0"/>
                                  </p:stCondLst>
                                  <p:childTnLst>
                                    <p:set>
                                      <p:cBhvr>
                                        <p:cTn id="67" dur="1" fill="hold">
                                          <p:stCondLst>
                                            <p:cond delay="0"/>
                                          </p:stCondLst>
                                        </p:cTn>
                                        <p:tgtEl>
                                          <p:spTgt spid="31792"/>
                                        </p:tgtEl>
                                        <p:attrNameLst>
                                          <p:attrName>style.visibility</p:attrName>
                                        </p:attrNameLst>
                                      </p:cBhvr>
                                      <p:to>
                                        <p:strVal val="visible"/>
                                      </p:to>
                                    </p:set>
                                    <p:animEffect transition="in" filter="dissolve">
                                      <p:cBhvr>
                                        <p:cTn id="68" dur="500"/>
                                        <p:tgtEl>
                                          <p:spTgt spid="31792"/>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dissolv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31805"/>
                                        </p:tgtEl>
                                        <p:attrNameLst>
                                          <p:attrName>style.visibility</p:attrName>
                                        </p:attrNameLst>
                                      </p:cBhvr>
                                      <p:to>
                                        <p:strVal val="visible"/>
                                      </p:to>
                                    </p:set>
                                    <p:animEffect transition="in" filter="dissolve">
                                      <p:cBhvr>
                                        <p:cTn id="78" dur="500"/>
                                        <p:tgtEl>
                                          <p:spTgt spid="31805"/>
                                        </p:tgtEl>
                                      </p:cBhvr>
                                    </p:animEffect>
                                  </p:childTnLst>
                                </p:cTn>
                              </p:par>
                              <p:par>
                                <p:cTn id="79" presetID="1" presetClass="entr" presetSubtype="0" fill="hold" grpId="0" nodeType="withEffect">
                                  <p:stCondLst>
                                    <p:cond delay="0"/>
                                  </p:stCondLst>
                                  <p:childTnLst>
                                    <p:set>
                                      <p:cBhvr>
                                        <p:cTn id="80" dur="1" fill="hold">
                                          <p:stCondLst>
                                            <p:cond delay="0"/>
                                          </p:stCondLst>
                                        </p:cTn>
                                        <p:tgtEl>
                                          <p:spTgt spid="31808"/>
                                        </p:tgtEl>
                                        <p:attrNameLst>
                                          <p:attrName>style.visibility</p:attrName>
                                        </p:attrNameLst>
                                      </p:cBhvr>
                                      <p:to>
                                        <p:strVal val="visible"/>
                                      </p:to>
                                    </p:set>
                                  </p:childTnLst>
                                </p:cTn>
                              </p:par>
                              <p:par>
                                <p:cTn id="81" presetID="9" presetClass="entr" presetSubtype="0" fill="hold" grpId="0" nodeType="withEffect">
                                  <p:stCondLst>
                                    <p:cond delay="0"/>
                                  </p:stCondLst>
                                  <p:childTnLst>
                                    <p:set>
                                      <p:cBhvr>
                                        <p:cTn id="82" dur="1" fill="hold">
                                          <p:stCondLst>
                                            <p:cond delay="0"/>
                                          </p:stCondLst>
                                        </p:cTn>
                                        <p:tgtEl>
                                          <p:spTgt spid="31809"/>
                                        </p:tgtEl>
                                        <p:attrNameLst>
                                          <p:attrName>style.visibility</p:attrName>
                                        </p:attrNameLst>
                                      </p:cBhvr>
                                      <p:to>
                                        <p:strVal val="visible"/>
                                      </p:to>
                                    </p:set>
                                    <p:animEffect transition="in" filter="dissolve">
                                      <p:cBhvr>
                                        <p:cTn id="83" dur="500"/>
                                        <p:tgtEl>
                                          <p:spTgt spid="31809"/>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31810"/>
                                        </p:tgtEl>
                                        <p:attrNameLst>
                                          <p:attrName>style.visibility</p:attrName>
                                        </p:attrNameLst>
                                      </p:cBhvr>
                                      <p:to>
                                        <p:strVal val="visible"/>
                                      </p:to>
                                    </p:set>
                                    <p:animEffect transition="in" filter="dissolve">
                                      <p:cBhvr>
                                        <p:cTn id="86" dur="500"/>
                                        <p:tgtEl>
                                          <p:spTgt spid="31810"/>
                                        </p:tgtEl>
                                      </p:cBhvr>
                                    </p:animEffect>
                                  </p:childTnLst>
                                </p:cTn>
                              </p:par>
                            </p:childTnLst>
                          </p:cTn>
                        </p:par>
                        <p:par>
                          <p:cTn id="87" fill="hold">
                            <p:stCondLst>
                              <p:cond delay="500"/>
                            </p:stCondLst>
                            <p:childTnLst>
                              <p:par>
                                <p:cTn id="88" presetID="9" presetClass="entr" presetSubtype="0" fill="hold" grpId="0" nodeType="afterEffect">
                                  <p:stCondLst>
                                    <p:cond delay="300"/>
                                  </p:stCondLst>
                                  <p:childTnLst>
                                    <p:set>
                                      <p:cBhvr>
                                        <p:cTn id="89" dur="1" fill="hold">
                                          <p:stCondLst>
                                            <p:cond delay="0"/>
                                          </p:stCondLst>
                                        </p:cTn>
                                        <p:tgtEl>
                                          <p:spTgt spid="31806"/>
                                        </p:tgtEl>
                                        <p:attrNameLst>
                                          <p:attrName>style.visibility</p:attrName>
                                        </p:attrNameLst>
                                      </p:cBhvr>
                                      <p:to>
                                        <p:strVal val="visible"/>
                                      </p:to>
                                    </p:set>
                                    <p:animEffect transition="in" filter="dissolve">
                                      <p:cBhvr>
                                        <p:cTn id="90" dur="500"/>
                                        <p:tgtEl>
                                          <p:spTgt spid="31806"/>
                                        </p:tgtEl>
                                      </p:cBhvr>
                                    </p:animEffect>
                                  </p:childTnLst>
                                </p:cTn>
                              </p:par>
                              <p:par>
                                <p:cTn id="91" presetID="9" presetClass="entr" presetSubtype="0" fill="hold" grpId="0" nodeType="withEffect">
                                  <p:stCondLst>
                                    <p:cond delay="300"/>
                                  </p:stCondLst>
                                  <p:childTnLst>
                                    <p:set>
                                      <p:cBhvr>
                                        <p:cTn id="92" dur="1" fill="hold">
                                          <p:stCondLst>
                                            <p:cond delay="0"/>
                                          </p:stCondLst>
                                        </p:cTn>
                                        <p:tgtEl>
                                          <p:spTgt spid="31807"/>
                                        </p:tgtEl>
                                        <p:attrNameLst>
                                          <p:attrName>style.visibility</p:attrName>
                                        </p:attrNameLst>
                                      </p:cBhvr>
                                      <p:to>
                                        <p:strVal val="visible"/>
                                      </p:to>
                                    </p:set>
                                    <p:animEffect transition="in" filter="dissolve">
                                      <p:cBhvr>
                                        <p:cTn id="93" dur="500"/>
                                        <p:tgtEl>
                                          <p:spTgt spid="31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3" grpId="0" animBg="1"/>
      <p:bldP spid="31764" grpId="0"/>
      <p:bldP spid="31767" grpId="0"/>
      <p:bldP spid="31767" grpId="1"/>
      <p:bldP spid="31776" grpId="0" animBg="1"/>
      <p:bldP spid="31778" grpId="0" animBg="1"/>
      <p:bldP spid="31779" grpId="0" animBg="1"/>
      <p:bldP spid="31780" grpId="0"/>
      <p:bldP spid="31782" grpId="0" animBg="1"/>
      <p:bldP spid="31786" grpId="0" animBg="1"/>
      <p:bldP spid="31787" grpId="0"/>
      <p:bldP spid="31791" grpId="0"/>
      <p:bldP spid="31799" grpId="0"/>
      <p:bldP spid="31801" grpId="0" animBg="1"/>
      <p:bldP spid="31805" grpId="0" animBg="1"/>
      <p:bldP spid="31806" grpId="0" animBg="1"/>
      <p:bldP spid="31807" grpId="0" animBg="1"/>
      <p:bldP spid="31809" grpId="0" animBg="1"/>
      <p:bldP spid="31810" grpId="0" animBg="1"/>
      <p:bldP spid="3180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5"/>
</p:tagLst>
</file>

<file path=ppt/tags/tag2.xml><?xml version="1.0" encoding="utf-8"?>
<p:tagLst xmlns:a="http://schemas.openxmlformats.org/drawingml/2006/main" xmlns:r="http://schemas.openxmlformats.org/officeDocument/2006/relationships" xmlns:p="http://schemas.openxmlformats.org/presentationml/2006/main">
  <p:tag name="TIMING" val="|38.4"/>
</p:tagLst>
</file>

<file path=ppt/tags/tag3.xml><?xml version="1.0" encoding="utf-8"?>
<p:tagLst xmlns:a="http://schemas.openxmlformats.org/drawingml/2006/main" xmlns:r="http://schemas.openxmlformats.org/officeDocument/2006/relationships" xmlns:p="http://schemas.openxmlformats.org/presentationml/2006/main">
  <p:tag name="TIMING" val="|38.4"/>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Stack of books design template</Template>
  <TotalTime>12759</TotalTime>
  <Words>2952</Words>
  <Application>Microsoft Office PowerPoint</Application>
  <PresentationFormat>On-screen Show (4:3)</PresentationFormat>
  <Paragraphs>773</Paragraphs>
  <Slides>60</Slides>
  <Notes>18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63" baseType="lpstr">
      <vt:lpstr>Edge</vt:lpstr>
      <vt:lpstr>Equation</vt:lpstr>
      <vt:lpstr>Visio</vt:lpstr>
      <vt:lpstr>An Introduction to Bioinformatics  and its application in  Protein-DNA/Protein  Interactions Research  and Drug Discovery </vt:lpstr>
      <vt:lpstr>Outline</vt:lpstr>
      <vt:lpstr>I. Introduction to Bioinformatics</vt:lpstr>
      <vt:lpstr>Introduction</vt:lpstr>
      <vt:lpstr>Bioinformatics Research Areas</vt:lpstr>
      <vt:lpstr>Our Research Roadmap</vt:lpstr>
      <vt:lpstr>Genome-wide Association</vt:lpstr>
      <vt:lpstr>HBV Project (Example)</vt:lpstr>
      <vt:lpstr>Biological Basics</vt:lpstr>
      <vt:lpstr>Protein-ligand Interactions</vt:lpstr>
      <vt:lpstr>Transcriptional Regulation</vt:lpstr>
      <vt:lpstr>II. Protein-DNA Interactions</vt:lpstr>
      <vt:lpstr>Introduction</vt:lpstr>
      <vt:lpstr>Conservation</vt:lpstr>
      <vt:lpstr>Motivations</vt:lpstr>
      <vt:lpstr>Overall Methodology</vt:lpstr>
      <vt:lpstr>TF Side: Core TF Motif Discovery</vt:lpstr>
      <vt:lpstr>Slide 18</vt:lpstr>
      <vt:lpstr>Biological verification</vt:lpstr>
      <vt:lpstr>Results and Analysis</vt:lpstr>
      <vt:lpstr>Results and Analysis</vt:lpstr>
      <vt:lpstr>Results and Analysis</vt:lpstr>
      <vt:lpstr>Discussion</vt:lpstr>
      <vt:lpstr>Discussion</vt:lpstr>
      <vt:lpstr>III. Drug Discovery</vt:lpstr>
      <vt:lpstr>Slide 26</vt:lpstr>
      <vt:lpstr>Slide 27</vt:lpstr>
      <vt:lpstr>Slide 28</vt:lpstr>
      <vt:lpstr>Slide 29</vt:lpstr>
      <vt:lpstr>Slide 30</vt:lpstr>
      <vt:lpstr>Slide 31</vt:lpstr>
      <vt:lpstr>Objectives</vt:lpstr>
      <vt:lpstr>Slide 33</vt:lpstr>
      <vt:lpstr>Slide 34</vt:lpstr>
      <vt:lpstr>Slide 35</vt:lpstr>
      <vt:lpstr>Experimental Results</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Discussion</vt:lpstr>
      <vt:lpstr>Future Improvements</vt:lpstr>
      <vt:lpstr>IV. Discussion and Conclusion</vt:lpstr>
      <vt:lpstr>Summary</vt:lpstr>
      <vt:lpstr>Discussion</vt:lpstr>
      <vt:lpstr>The End</vt:lpstr>
      <vt:lpstr>Appendix</vt:lpstr>
      <vt:lpstr>II: Results and Analysis</vt:lpstr>
      <vt:lpstr>III: 3 proteins</vt:lpstr>
      <vt:lpstr>3 proteins</vt:lpstr>
      <vt:lpstr>3 proteins</vt:lpstr>
      <vt:lpstr>8 unique initial ligands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ksleung</cp:lastModifiedBy>
  <cp:revision>1689</cp:revision>
  <cp:lastPrinted>1601-01-01T00:00:00Z</cp:lastPrinted>
  <dcterms:created xsi:type="dcterms:W3CDTF">1601-01-01T00:00:00Z</dcterms:created>
  <dcterms:modified xsi:type="dcterms:W3CDTF">2012-03-26T10:48:06Z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