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48"/>
  </p:notesMasterIdLst>
  <p:sldIdLst>
    <p:sldId id="257" r:id="rId2"/>
    <p:sldId id="307" r:id="rId3"/>
    <p:sldId id="308" r:id="rId4"/>
    <p:sldId id="311" r:id="rId5"/>
    <p:sldId id="313" r:id="rId6"/>
    <p:sldId id="338" r:id="rId7"/>
    <p:sldId id="342" r:id="rId8"/>
    <p:sldId id="312" r:id="rId9"/>
    <p:sldId id="317" r:id="rId10"/>
    <p:sldId id="314" r:id="rId11"/>
    <p:sldId id="316" r:id="rId12"/>
    <p:sldId id="318" r:id="rId13"/>
    <p:sldId id="319" r:id="rId14"/>
    <p:sldId id="322" r:id="rId15"/>
    <p:sldId id="323" r:id="rId16"/>
    <p:sldId id="321" r:id="rId17"/>
    <p:sldId id="326" r:id="rId18"/>
    <p:sldId id="327" r:id="rId19"/>
    <p:sldId id="328" r:id="rId20"/>
    <p:sldId id="329" r:id="rId21"/>
    <p:sldId id="331" r:id="rId22"/>
    <p:sldId id="357" r:id="rId23"/>
    <p:sldId id="356" r:id="rId24"/>
    <p:sldId id="333" r:id="rId25"/>
    <p:sldId id="334" r:id="rId26"/>
    <p:sldId id="335" r:id="rId27"/>
    <p:sldId id="336" r:id="rId28"/>
    <p:sldId id="359" r:id="rId29"/>
    <p:sldId id="337" r:id="rId30"/>
    <p:sldId id="340" r:id="rId31"/>
    <p:sldId id="341" r:id="rId32"/>
    <p:sldId id="339" r:id="rId33"/>
    <p:sldId id="358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0000FF"/>
    <a:srgbClr val="0066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8869" autoAdjust="0"/>
  </p:normalViewPr>
  <p:slideViewPr>
    <p:cSldViewPr>
      <p:cViewPr varScale="1">
        <p:scale>
          <a:sx n="81" d="100"/>
          <a:sy n="81" d="100"/>
        </p:scale>
        <p:origin x="122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noProof="0" smtClean="0"/>
              <a:t>Click to edit Master text styles</a:t>
            </a:r>
          </a:p>
          <a:p>
            <a:pPr lvl="1"/>
            <a:r>
              <a:rPr lang="en-US" altLang="zh-HK" noProof="0" smtClean="0"/>
              <a:t>Second level</a:t>
            </a:r>
          </a:p>
          <a:p>
            <a:pPr lvl="2"/>
            <a:r>
              <a:rPr lang="en-US" altLang="zh-HK" noProof="0" smtClean="0"/>
              <a:t>Third level</a:t>
            </a:r>
          </a:p>
          <a:p>
            <a:pPr lvl="3"/>
            <a:r>
              <a:rPr lang="en-US" altLang="zh-HK" noProof="0" smtClean="0"/>
              <a:t>Fourth level</a:t>
            </a:r>
          </a:p>
          <a:p>
            <a:pPr lvl="4"/>
            <a:r>
              <a:rPr lang="en-US" altLang="zh-HK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C22BBE8-9CF0-409D-9086-148E65669247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016605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21" tIns="44011" rIns="88021" bIns="44011"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B23F34A3-5827-4777-9B44-D8737CECD802}" type="slidenum">
              <a:rPr kumimoji="1" lang="en-US" altLang="zh-CN" sz="1200" b="0">
                <a:latin typeface="Times New Roman" pitchFamily="18" charset="0"/>
              </a:rPr>
              <a:pPr algn="r" eaLnBrk="1" hangingPunct="1"/>
              <a:t>7</a:t>
            </a:fld>
            <a:endParaRPr kumimoji="1" lang="en-US" altLang="zh-CN" sz="1200" b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3355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Line color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2BBE8-9CF0-409D-9086-148E65669247}" type="slidenum">
              <a:rPr lang="en-US" altLang="zh-HK" smtClean="0"/>
              <a:pPr>
                <a:defRPr/>
              </a:pPr>
              <a:t>8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445185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Line color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2BBE8-9CF0-409D-9086-148E65669247}" type="slidenum">
              <a:rPr lang="en-US" altLang="zh-HK" smtClean="0"/>
              <a:pPr>
                <a:defRPr/>
              </a:pPr>
              <a:t>9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445185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Check out an example.</a:t>
            </a:r>
            <a:r>
              <a:rPr lang="en-US" altLang="zh-HK" baseline="0" dirty="0" smtClean="0"/>
              <a:t> 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22BBE8-9CF0-409D-9086-148E65669247}" type="slidenum">
              <a:rPr lang="en-US" altLang="zh-HK" smtClean="0"/>
              <a:pPr>
                <a:defRPr/>
              </a:pPr>
              <a:t>15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07211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21" tIns="44011" rIns="88021" bIns="44011"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B23F34A3-5827-4777-9B44-D8737CECD802}" type="slidenum">
              <a:rPr kumimoji="1" lang="en-US" altLang="zh-CN" sz="1200" b="0">
                <a:latin typeface="Times New Roman" pitchFamily="18" charset="0"/>
              </a:rPr>
              <a:pPr algn="r" eaLnBrk="1" hangingPunct="1"/>
              <a:t>16</a:t>
            </a:fld>
            <a:endParaRPr kumimoji="1" lang="en-US" altLang="zh-CN" sz="1200" b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661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21" tIns="44011" rIns="88021" bIns="44011"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AF0A6452-292D-44DA-9C86-293707685753}" type="slidenum">
              <a:rPr kumimoji="1" lang="en-US" altLang="zh-CN" sz="1200" b="0">
                <a:latin typeface="Times New Roman" pitchFamily="18" charset="0"/>
              </a:rPr>
              <a:pPr algn="r" eaLnBrk="1" hangingPunct="1"/>
              <a:t>21</a:t>
            </a:fld>
            <a:endParaRPr kumimoji="1" lang="en-US" altLang="zh-CN" sz="1200" b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0226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021" tIns="44011" rIns="88021" bIns="44011"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AF0A6452-292D-44DA-9C86-293707685753}" type="slidenum">
              <a:rPr kumimoji="1" lang="en-US" altLang="zh-CN" sz="1200" b="0">
                <a:latin typeface="Times New Roman" pitchFamily="18" charset="0"/>
              </a:rPr>
              <a:pPr algn="r" eaLnBrk="1" hangingPunct="1"/>
              <a:t>22</a:t>
            </a:fld>
            <a:endParaRPr kumimoji="1" lang="en-US" altLang="zh-CN" sz="1200" b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503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FF3F4E-F2C4-4BDB-ACCB-A3F7799A12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78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C8CF6-5C34-40B1-BD1E-2AEE59018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8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1C6E3-882D-47AD-8974-F85E01E081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779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2D11-EB7A-4185-9250-21B0F60F1B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66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91021-483D-436F-9A8C-2A93CFFE7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9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DA874-836B-4971-A834-6A2A9CC64D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1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7856A-2059-407B-B4CA-091BE176A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8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8447A-1FAA-4106-919C-D26BC283F4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96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78022-9175-4728-8853-5FA9D7B86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9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FC54E-D3FF-49D7-A7A6-0A5BC0854D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02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B11AC-B591-4539-962A-BC9548A6F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01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71A20-DF85-49E3-B298-3FEE279A2D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80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706B6461-C53D-48E5-84E5-51A660677E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3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0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10.png"/><Relationship Id="rId7" Type="http://schemas.openxmlformats.org/officeDocument/2006/relationships/image" Target="../media/image111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5" Type="http://schemas.openxmlformats.org/officeDocument/2006/relationships/image" Target="../media/image1060.png"/><Relationship Id="rId10" Type="http://schemas.openxmlformats.org/officeDocument/2006/relationships/image" Target="../media/image113.png"/><Relationship Id="rId4" Type="http://schemas.openxmlformats.org/officeDocument/2006/relationships/image" Target="../media/image1050.png"/><Relationship Id="rId9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0.png"/><Relationship Id="rId7" Type="http://schemas.openxmlformats.org/officeDocument/2006/relationships/image" Target="../media/image118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1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pPr eaLnBrk="1" hangingPunct="1"/>
            <a:r>
              <a:rPr lang="en-US" altLang="zh-HK" sz="2600" smtClean="0">
                <a:ea typeface="新細明體" charset="-120"/>
              </a:rPr>
              <a:t>Instructor: 	Shengyu Zhang</a:t>
            </a:r>
          </a:p>
          <a:p>
            <a:pPr eaLnBrk="1" hangingPunct="1"/>
            <a:endParaRPr lang="en-US" altLang="zh-HK" sz="2600" smtClean="0">
              <a:ea typeface="新細明體" charset="-120"/>
            </a:endParaRPr>
          </a:p>
        </p:txBody>
      </p: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1447800" y="3352800"/>
            <a:ext cx="6324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</a:t>
            </a:r>
            <a:r>
              <a:rPr lang="en-US" altLang="zh-HK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10: Stable Matching and Secretary Problem</a:t>
            </a:r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CSC3160: Design and Analysis of Algorithms</a:t>
            </a:r>
            <a:endParaRPr lang="zh-HK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F3F4E-F2C4-4BDB-ACCB-A3F7799A1256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Real applications</a:t>
            </a:r>
            <a:endParaRPr lang="zh-HK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53400" cy="4530725"/>
          </a:xfrm>
        </p:spPr>
        <p:txBody>
          <a:bodyPr>
            <a:normAutofit/>
          </a:bodyPr>
          <a:lstStyle/>
          <a:p>
            <a:pPr eaLnBrk="1" hangingPunct="1">
              <a:buSzPct val="80000"/>
              <a:defRPr/>
            </a:pPr>
            <a:r>
              <a:rPr lang="en-US" altLang="zh-HK" sz="3200" dirty="0" smtClean="0"/>
              <a:t>If you think marriage is a bit artificial since there is no centralized arranger, here is a </a:t>
            </a:r>
            <a:r>
              <a:rPr lang="en-US" altLang="zh-HK" sz="3200" dirty="0" smtClean="0">
                <a:solidFill>
                  <a:srgbClr val="0000FF"/>
                </a:solidFill>
              </a:rPr>
              <a:t>real application</a:t>
            </a:r>
            <a:r>
              <a:rPr lang="en-US" altLang="zh-HK" sz="3200" dirty="0" smtClean="0"/>
              <a:t>. </a:t>
            </a:r>
          </a:p>
          <a:p>
            <a:pPr eaLnBrk="1" hangingPunct="1">
              <a:buSzPct val="80000"/>
              <a:defRPr/>
            </a:pPr>
            <a:r>
              <a:rPr lang="en-US" altLang="zh-HK" sz="3200" dirty="0" smtClean="0"/>
              <a:t>Medical </a:t>
            </a:r>
            <a:r>
              <a:rPr lang="en-US" altLang="zh-HK" sz="3200" dirty="0"/>
              <a:t>students work as interns at hospitals.</a:t>
            </a:r>
          </a:p>
          <a:p>
            <a:pPr lvl="1" eaLnBrk="1" hangingPunct="1">
              <a:buSzPct val="80000"/>
              <a:defRPr/>
            </a:pPr>
            <a:r>
              <a:rPr lang="en-US" altLang="zh-HK" sz="2800" dirty="0"/>
              <a:t>In the US more than 20,000 medical students and 4,000 hospitals are matched through a clearinghouse, called NRMP </a:t>
            </a:r>
            <a:br>
              <a:rPr lang="en-US" altLang="zh-HK" sz="2800" dirty="0"/>
            </a:br>
            <a:r>
              <a:rPr lang="en-US" altLang="zh-HK" sz="2800" dirty="0"/>
              <a:t>(National Resident Matching Program).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45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Real applications</a:t>
            </a:r>
            <a:endParaRPr lang="zh-HK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53400" cy="4530725"/>
          </a:xfrm>
        </p:spPr>
        <p:txBody>
          <a:bodyPr>
            <a:normAutofit/>
          </a:bodyPr>
          <a:lstStyle/>
          <a:p>
            <a:pPr eaLnBrk="1" hangingPunct="1">
              <a:buSzPct val="80000"/>
              <a:defRPr/>
            </a:pPr>
            <a:r>
              <a:rPr lang="en-US" altLang="zh-HK" sz="3200" dirty="0" smtClean="0"/>
              <a:t>Students and </a:t>
            </a:r>
            <a:r>
              <a:rPr lang="en-US" altLang="zh-HK" sz="3200" dirty="0"/>
              <a:t>hospitals submit preference rankings to the clearinghouse, who uses a specified rule to decide who works where.</a:t>
            </a:r>
          </a:p>
          <a:p>
            <a:pPr eaLnBrk="1" hangingPunct="1">
              <a:buSzPct val="80000"/>
              <a:defRPr/>
            </a:pPr>
            <a:endParaRPr lang="en-US" altLang="zh-HK" sz="3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Pct val="80000"/>
              <a:defRPr/>
            </a:pPr>
            <a:r>
              <a:rPr lang="en-US" altLang="zh-HK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en-US" altLang="zh-HK" sz="3200" i="1" dirty="0" smtClean="0">
                <a:latin typeface="Times New Roman" pitchFamily="18" charset="0"/>
                <a:cs typeface="Times New Roman" pitchFamily="18" charset="0"/>
              </a:rPr>
              <a:t>: What </a:t>
            </a:r>
            <a:r>
              <a:rPr lang="en-US" altLang="zh-HK" sz="3200" i="1" dirty="0">
                <a:latin typeface="Times New Roman" pitchFamily="18" charset="0"/>
                <a:cs typeface="Times New Roman" pitchFamily="18" charset="0"/>
              </a:rPr>
              <a:t>is a good way to match students and hospitals?</a:t>
            </a:r>
          </a:p>
          <a:p>
            <a:endParaRPr lang="zh-HK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7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More than one question</a:t>
            </a:r>
            <a:endParaRPr lang="zh-HK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Question: </a:t>
            </a:r>
            <a:r>
              <a:rPr lang="en-US" altLang="zh-HK" i="1" dirty="0" smtClean="0">
                <a:latin typeface="Times New Roman" pitchFamily="18" charset="0"/>
                <a:cs typeface="Times New Roman" pitchFamily="18" charset="0"/>
              </a:rPr>
              <a:t>Does </a:t>
            </a:r>
            <a:r>
              <a:rPr lang="en-US" altLang="zh-HK" i="1" dirty="0">
                <a:latin typeface="Times New Roman" pitchFamily="18" charset="0"/>
                <a:cs typeface="Times New Roman" pitchFamily="18" charset="0"/>
              </a:rPr>
              <a:t>a stable matching always exist?</a:t>
            </a:r>
          </a:p>
          <a:p>
            <a:endParaRPr lang="en-US" altLang="zh-HK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H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Question: </a:t>
            </a:r>
            <a:r>
              <a:rPr lang="en-US" altLang="zh-HK" i="1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altLang="zh-HK" i="1" dirty="0">
                <a:latin typeface="Times New Roman" pitchFamily="18" charset="0"/>
                <a:cs typeface="Times New Roman" pitchFamily="18" charset="0"/>
              </a:rPr>
              <a:t>yes, how to find one? </a:t>
            </a:r>
          </a:p>
          <a:p>
            <a:endParaRPr lang="en-US" altLang="zh-HK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H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Question: </a:t>
            </a:r>
            <a:r>
              <a:rPr lang="en-US" altLang="zh-HK" i="1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zh-HK" i="1" dirty="0">
                <a:latin typeface="Times New Roman" pitchFamily="18" charset="0"/>
                <a:cs typeface="Times New Roman" pitchFamily="18" charset="0"/>
              </a:rPr>
              <a:t>mathematical / economic properties it has?  </a:t>
            </a:r>
          </a:p>
          <a:p>
            <a:endParaRPr lang="en-US" altLang="zh-HK" i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HK" i="1" dirty="0">
              <a:latin typeface="Times New Roman" pitchFamily="18" charset="0"/>
              <a:cs typeface="Times New Roman" pitchFamily="18" charset="0"/>
            </a:endParaRPr>
          </a:p>
          <a:p>
            <a:endParaRPr lang="zh-HK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45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600" dirty="0" smtClean="0"/>
              <a:t>Good news: Stable matchings always exist.</a:t>
            </a:r>
            <a:endParaRPr lang="zh-HK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00FF"/>
                </a:solidFill>
                <a:ea typeface="宋体" pitchFamily="2" charset="-122"/>
              </a:rPr>
              <a:t>Theorem</a:t>
            </a:r>
            <a:r>
              <a:rPr lang="en-US" altLang="zh-CN" sz="3200" b="1" dirty="0" smtClean="0">
                <a:ea typeface="宋体" pitchFamily="2" charset="-122"/>
              </a:rPr>
              <a:t> </a:t>
            </a:r>
            <a:r>
              <a:rPr lang="en-US" altLang="zh-CN" sz="3200" dirty="0" smtClean="0">
                <a:ea typeface="宋体" pitchFamily="2" charset="-122"/>
              </a:rPr>
              <a:t>(Gale-Shapley) For any given preference lists, </a:t>
            </a:r>
            <a:r>
              <a:rPr lang="en-US" altLang="zh-CN" sz="3200" dirty="0" smtClean="0">
                <a:solidFill>
                  <a:srgbClr val="FF0000"/>
                </a:solidFill>
                <a:ea typeface="宋体" pitchFamily="2" charset="-122"/>
              </a:rPr>
              <a:t>there always exists </a:t>
            </a:r>
            <a:r>
              <a:rPr lang="en-US" altLang="zh-CN" sz="3200" dirty="0" smtClean="0">
                <a:ea typeface="宋体" pitchFamily="2" charset="-122"/>
              </a:rPr>
              <a:t>a </a:t>
            </a:r>
            <a:r>
              <a:rPr lang="en-US" altLang="zh-CN" sz="3200" dirty="0">
                <a:ea typeface="宋体" pitchFamily="2" charset="-122"/>
              </a:rPr>
              <a:t>stable matching</a:t>
            </a:r>
            <a:r>
              <a:rPr lang="en-US" altLang="zh-CN" sz="3200" dirty="0" smtClean="0">
                <a:ea typeface="宋体" pitchFamily="2" charset="-122"/>
              </a:rPr>
              <a:t>.</a:t>
            </a:r>
          </a:p>
          <a:p>
            <a:endParaRPr lang="en-US" altLang="zh-HK" sz="3200" dirty="0">
              <a:ea typeface="宋体" pitchFamily="2" charset="-122"/>
            </a:endParaRPr>
          </a:p>
          <a:p>
            <a:r>
              <a:rPr lang="en-US" altLang="zh-HK" sz="3200" dirty="0" smtClean="0">
                <a:ea typeface="宋体" pitchFamily="2" charset="-122"/>
              </a:rPr>
              <a:t>They actually gave an </a:t>
            </a:r>
            <a:r>
              <a:rPr lang="en-US" altLang="zh-HK" sz="3200" dirty="0" smtClean="0">
                <a:solidFill>
                  <a:srgbClr val="FF0000"/>
                </a:solidFill>
                <a:ea typeface="宋体" pitchFamily="2" charset="-122"/>
              </a:rPr>
              <a:t>algorithm</a:t>
            </a:r>
            <a:r>
              <a:rPr lang="en-US" altLang="zh-HK" sz="3200" dirty="0" smtClean="0">
                <a:ea typeface="宋体" pitchFamily="2" charset="-122"/>
              </a:rPr>
              <a:t>, which bears some resemblance to real marriages.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4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Consider </a:t>
            </a:r>
            <a:r>
              <a:rPr lang="en-US" altLang="zh-HK" dirty="0" smtClean="0"/>
              <a:t>a simple dynamics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081337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∀</m:t>
                    </m:r>
                  </m:oMath>
                </a14:m>
                <a:r>
                  <a:rPr lang="en-US" altLang="zh-HK" dirty="0" smtClean="0"/>
                  <a:t> matching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∀</m:t>
                    </m:r>
                  </m:oMath>
                </a14:m>
                <a:r>
                  <a:rPr lang="en-US" altLang="zh-HK" dirty="0" smtClean="0"/>
                  <a:t> blocking pair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</a:rPr>
                      <m:t>𝑚</m:t>
                    </m:r>
                    <m:r>
                      <a:rPr lang="en-US" altLang="zh-HK" i="1" dirty="0" err="1">
                        <a:latin typeface="Cambria Math"/>
                      </a:rPr>
                      <m:t>,</m:t>
                    </m:r>
                    <m:r>
                      <a:rPr lang="en-US" altLang="zh-HK" i="1" dirty="0" err="1">
                        <a:latin typeface="Cambria Math"/>
                      </a:rPr>
                      <m:t>𝑤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,</a:t>
                </a:r>
              </a:p>
              <a:p>
                <a:pPr lvl="1"/>
                <a:r>
                  <a:rPr lang="en-US" altLang="zh-HK" dirty="0" smtClean="0"/>
                  <a:t>Remove the old pairing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 dirty="0" err="1" smtClean="0">
                            <a:latin typeface="Cambria Math"/>
                          </a:rPr>
                          <m:t>𝑚</m:t>
                        </m:r>
                        <m:r>
                          <a:rPr lang="en-US" altLang="zh-HK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altLang="zh-HK" i="1" dirty="0" err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HK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 smtClean="0"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HK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𝑤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latin typeface="Cambria Math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endParaRPr lang="en-US" altLang="zh-HK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𝑓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>
                        <a:latin typeface="Cambria Math"/>
                      </a:rPr>
                      <m:t>𝑚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/>
                  <a:t>: the woman matched to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/>
                  <a:t> in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/>
                  <a:t>. </a:t>
                </a:r>
                <a:r>
                  <a:rPr lang="en-US" altLang="zh-HK" dirty="0" smtClean="0"/>
                  <a:t>	(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𝑓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>
                        <a:latin typeface="Cambria Math"/>
                      </a:rPr>
                      <m:t>𝑤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/>
                  <a:t>: similar.)</a:t>
                </a:r>
              </a:p>
              <a:p>
                <a:pPr lvl="1"/>
                <a:r>
                  <a:rPr lang="en-US" altLang="zh-HK" dirty="0" smtClean="0"/>
                  <a:t>Match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HK" i="1" smtClean="0">
                        <a:latin typeface="Cambria Math"/>
                      </a:rPr>
                      <m:t>𝑤</m:t>
                    </m:r>
                  </m:oMath>
                </a14:m>
                <a:endParaRPr lang="en-US" altLang="zh-HK" dirty="0" smtClean="0"/>
              </a:p>
              <a:p>
                <a:pPr lvl="1"/>
                <a:r>
                  <a:rPr lang="en-US" altLang="zh-HK" dirty="0"/>
                  <a:t>M</a:t>
                </a:r>
                <a:r>
                  <a:rPr lang="en-US" altLang="zh-HK" dirty="0" smtClean="0"/>
                  <a:t>atch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HK" b="0" i="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latin typeface="Cambria Math"/>
                      </a:rPr>
                      <m:t>𝑤</m:t>
                    </m:r>
                    <m:r>
                      <a:rPr lang="en-US" altLang="zh-HK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altLang="zh-HK" dirty="0" smtClean="0"/>
              </a:p>
              <a:p>
                <a:r>
                  <a:rPr lang="en-US" altLang="zh-HK" dirty="0" smtClean="0"/>
                  <a:t>Question: Would repeating this finally lead to a stable matching?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081337"/>
              </a:xfrm>
              <a:blipFill rotWithShape="1">
                <a:blip r:embed="rId2"/>
                <a:stretch>
                  <a:fillRect l="-444" t="-3366" b="-19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>
            <a:stCxn id="28" idx="5"/>
            <a:endCxn id="29" idx="1"/>
          </p:cNvCxnSpPr>
          <p:nvPr/>
        </p:nvCxnSpPr>
        <p:spPr bwMode="auto">
          <a:xfrm>
            <a:off x="4111776" y="5108367"/>
            <a:ext cx="847781" cy="5608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31" idx="7"/>
            <a:endCxn id="30" idx="3"/>
          </p:cNvCxnSpPr>
          <p:nvPr/>
        </p:nvCxnSpPr>
        <p:spPr bwMode="auto">
          <a:xfrm flipV="1">
            <a:off x="4145114" y="5108367"/>
            <a:ext cx="814443" cy="5608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>
            <a:stCxn id="28" idx="6"/>
            <a:endCxn id="30" idx="2"/>
          </p:cNvCxnSpPr>
          <p:nvPr/>
        </p:nvCxnSpPr>
        <p:spPr bwMode="auto">
          <a:xfrm>
            <a:off x="4185008" y="4931569"/>
            <a:ext cx="70131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>
            <a:stCxn id="31" idx="6"/>
            <a:endCxn id="29" idx="2"/>
          </p:cNvCxnSpPr>
          <p:nvPr/>
        </p:nvCxnSpPr>
        <p:spPr bwMode="auto">
          <a:xfrm>
            <a:off x="4218346" y="5845969"/>
            <a:ext cx="66797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/>
              <p:cNvSpPr/>
              <p:nvPr/>
            </p:nvSpPr>
            <p:spPr bwMode="auto">
              <a:xfrm>
                <a:off x="3684946" y="46815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8" name="Oval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4946" y="4681537"/>
                <a:ext cx="500062" cy="500063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/>
              <p:cNvSpPr/>
              <p:nvPr/>
            </p:nvSpPr>
            <p:spPr bwMode="auto">
              <a:xfrm>
                <a:off x="4886325" y="55959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9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6325" y="5595937"/>
                <a:ext cx="500062" cy="500063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 bwMode="auto">
              <a:xfrm>
                <a:off x="4886325" y="46815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6325" y="4681537"/>
                <a:ext cx="500062" cy="500063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 bwMode="auto">
              <a:xfrm>
                <a:off x="3718284" y="55959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8284" y="5595937"/>
                <a:ext cx="500062" cy="500063"/>
              </a:xfrm>
              <a:prstGeom prst="ellipse">
                <a:avLst/>
              </a:prstGeom>
              <a:blipFill rotWithShape="1">
                <a:blip r:embed="rId6"/>
                <a:stretch>
                  <a:fillRect r="-1190"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"/>
              <p:cNvSpPr txBox="1">
                <a:spLocks noChangeArrowheads="1"/>
              </p:cNvSpPr>
              <p:nvPr/>
            </p:nvSpPr>
            <p:spPr bwMode="auto">
              <a:xfrm>
                <a:off x="2209800" y="4676775"/>
                <a:ext cx="1246546" cy="5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3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4676775"/>
                <a:ext cx="1246546" cy="500062"/>
              </a:xfrm>
              <a:prstGeom prst="rect">
                <a:avLst/>
              </a:prstGeom>
              <a:blipFill rotWithShape="1">
                <a:blip r:embed="rId7"/>
                <a:stretch>
                  <a:fillRect r="-7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"/>
              <p:cNvSpPr txBox="1">
                <a:spLocks noChangeArrowheads="1"/>
              </p:cNvSpPr>
              <p:nvPr/>
            </p:nvSpPr>
            <p:spPr bwMode="auto">
              <a:xfrm>
                <a:off x="2209800" y="5595936"/>
                <a:ext cx="1246546" cy="500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3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5595936"/>
                <a:ext cx="1246546" cy="500063"/>
              </a:xfrm>
              <a:prstGeom prst="rect">
                <a:avLst/>
              </a:prstGeom>
              <a:blipFill rotWithShape="1">
                <a:blip r:embed="rId8"/>
                <a:stretch>
                  <a:fillRect r="-7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5386387" y="4681538"/>
                <a:ext cx="1422759" cy="49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6387" y="4681538"/>
                <a:ext cx="1422759" cy="495300"/>
              </a:xfrm>
              <a:prstGeom prst="rect">
                <a:avLst/>
              </a:prstGeom>
              <a:blipFill rotWithShape="1">
                <a:blip r:embed="rId9"/>
                <a:stretch>
                  <a:fillRect r="-30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5386387" y="5595937"/>
                <a:ext cx="1422759" cy="500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3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6387" y="5595937"/>
                <a:ext cx="1422759" cy="500063"/>
              </a:xfrm>
              <a:prstGeom prst="rect">
                <a:avLst/>
              </a:prstGeom>
              <a:blipFill rotWithShape="1">
                <a:blip r:embed="rId10"/>
                <a:stretch>
                  <a:fillRect r="-30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00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Example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Can you find an counterexample? </a:t>
            </a:r>
          </a:p>
          <a:p>
            <a:endParaRPr lang="en-US" altLang="zh-HK" dirty="0"/>
          </a:p>
          <a:p>
            <a:endParaRPr lang="en-US" altLang="zh-HK" dirty="0" smtClean="0"/>
          </a:p>
          <a:p>
            <a:r>
              <a:rPr lang="en-US" altLang="zh-HK" dirty="0" smtClean="0"/>
              <a:t>Next we’ll give an algorithm that actually works. </a:t>
            </a:r>
          </a:p>
          <a:p>
            <a:r>
              <a:rPr lang="en-US" altLang="zh-HK" dirty="0" smtClean="0"/>
              <a:t>Let’s first run the algorithm on an example.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4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50" name="Straight Connector 4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" name="Straight Connector 2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3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 smtClean="0">
                <a:ea typeface="宋体" pitchFamily="2" charset="-122"/>
              </a:rPr>
              <a:t>Algorithm by an example</a:t>
            </a:r>
          </a:p>
        </p:txBody>
      </p:sp>
      <p:cxnSp>
        <p:nvCxnSpPr>
          <p:cNvPr id="27655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6" name="Straight Connector 21"/>
          <p:cNvCxnSpPr>
            <a:cxnSpLocks noChangeShapeType="1"/>
            <a:stCxn id="110" idx="6"/>
            <a:endCxn id="115" idx="2"/>
          </p:cNvCxnSpPr>
          <p:nvPr/>
        </p:nvCxnSpPr>
        <p:spPr bwMode="auto">
          <a:xfrm>
            <a:off x="3319463" y="2264569"/>
            <a:ext cx="204787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7" name="Straight Connector 21"/>
          <p:cNvCxnSpPr>
            <a:cxnSpLocks noChangeShapeType="1"/>
            <a:stCxn id="56" idx="6"/>
            <a:endCxn id="62" idx="2"/>
          </p:cNvCxnSpPr>
          <p:nvPr/>
        </p:nvCxnSpPr>
        <p:spPr bwMode="auto">
          <a:xfrm>
            <a:off x="3319463" y="3298032"/>
            <a:ext cx="2047875" cy="990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8" name="Straight Connector 21"/>
          <p:cNvCxnSpPr>
            <a:cxnSpLocks noChangeShapeType="1"/>
            <a:stCxn id="57" idx="6"/>
            <a:endCxn id="61" idx="2"/>
          </p:cNvCxnSpPr>
          <p:nvPr/>
        </p:nvCxnSpPr>
        <p:spPr bwMode="auto">
          <a:xfrm flipV="1">
            <a:off x="3319463" y="3298032"/>
            <a:ext cx="2047875" cy="990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9" name="Straight Connector 21"/>
          <p:cNvCxnSpPr>
            <a:cxnSpLocks noChangeShapeType="1"/>
            <a:stCxn id="56" idx="6"/>
            <a:endCxn id="115" idx="2"/>
          </p:cNvCxnSpPr>
          <p:nvPr/>
        </p:nvCxnSpPr>
        <p:spPr bwMode="auto">
          <a:xfrm flipV="1">
            <a:off x="3319463" y="2264569"/>
            <a:ext cx="2047875" cy="10334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3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664" name="Rectangle 3"/>
              <p:cNvSpPr txBox="1">
                <a:spLocks noChangeArrowheads="1"/>
              </p:cNvSpPr>
              <p:nvPr/>
            </p:nvSpPr>
            <p:spPr bwMode="auto">
              <a:xfrm>
                <a:off x="5867400" y="2019300"/>
                <a:ext cx="27765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76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2019300"/>
                <a:ext cx="2776538" cy="571500"/>
              </a:xfrm>
              <a:prstGeom prst="rect">
                <a:avLst/>
              </a:prstGeom>
              <a:blipFill rotWithShape="1">
                <a:blip r:embed="rId3"/>
                <a:stretch>
                  <a:fillRect r="-32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65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666" name="Rectangle 3"/>
              <p:cNvSpPr txBox="1">
                <a:spLocks noChangeArrowheads="1"/>
              </p:cNvSpPr>
              <p:nvPr/>
            </p:nvSpPr>
            <p:spPr bwMode="auto">
              <a:xfrm>
                <a:off x="5867400" y="3048000"/>
                <a:ext cx="27765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766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3048000"/>
                <a:ext cx="2776538" cy="571500"/>
              </a:xfrm>
              <a:prstGeom prst="rect">
                <a:avLst/>
              </a:prstGeom>
              <a:blipFill rotWithShape="1">
                <a:blip r:embed="rId4"/>
                <a:stretch>
                  <a:fillRect r="-32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67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668" name="Rectangle 3"/>
              <p:cNvSpPr txBox="1">
                <a:spLocks noChangeArrowheads="1"/>
              </p:cNvSpPr>
              <p:nvPr/>
            </p:nvSpPr>
            <p:spPr bwMode="auto">
              <a:xfrm>
                <a:off x="5867400" y="4038600"/>
                <a:ext cx="27765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766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4038600"/>
                <a:ext cx="2776538" cy="571500"/>
              </a:xfrm>
              <a:prstGeom prst="rect">
                <a:avLst/>
              </a:prstGeom>
              <a:blipFill rotWithShape="1">
                <a:blip r:embed="rId5"/>
                <a:stretch>
                  <a:fillRect r="-32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69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670" name="Rectangle 3"/>
              <p:cNvSpPr txBox="1">
                <a:spLocks noChangeArrowheads="1"/>
              </p:cNvSpPr>
              <p:nvPr/>
            </p:nvSpPr>
            <p:spPr bwMode="auto">
              <a:xfrm>
                <a:off x="5867400" y="5029200"/>
                <a:ext cx="27765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767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5029200"/>
                <a:ext cx="2776538" cy="571500"/>
              </a:xfrm>
              <a:prstGeom prst="rect">
                <a:avLst/>
              </a:prstGeom>
              <a:blipFill rotWithShape="1">
                <a:blip r:embed="rId6"/>
                <a:stretch>
                  <a:fillRect r="-32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71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4" name="Straight Connector 21"/>
          <p:cNvCxnSpPr>
            <a:cxnSpLocks noChangeShapeType="1"/>
            <a:stCxn id="56" idx="6"/>
            <a:endCxn id="61" idx="2"/>
          </p:cNvCxnSpPr>
          <p:nvPr/>
        </p:nvCxnSpPr>
        <p:spPr bwMode="auto">
          <a:xfrm>
            <a:off x="3319463" y="3298032"/>
            <a:ext cx="204787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Oval 109"/>
              <p:cNvSpPr/>
              <p:nvPr/>
            </p:nvSpPr>
            <p:spPr bwMode="auto">
              <a:xfrm>
                <a:off x="2819400" y="2014537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10" name="Oval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2014537"/>
                <a:ext cx="500063" cy="500063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75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7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9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1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3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/>
              <p:cNvSpPr/>
              <p:nvPr/>
            </p:nvSpPr>
            <p:spPr bwMode="auto">
              <a:xfrm>
                <a:off x="5367338" y="20145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b="0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15" name="Oval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7338" y="2014537"/>
                <a:ext cx="500062" cy="500063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85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7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9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690" name="Rectangle 3"/>
              <p:cNvSpPr txBox="1">
                <a:spLocks noChangeArrowheads="1"/>
              </p:cNvSpPr>
              <p:nvPr/>
            </p:nvSpPr>
            <p:spPr bwMode="auto">
              <a:xfrm>
                <a:off x="228600" y="2019300"/>
                <a:ext cx="2628901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769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019300"/>
                <a:ext cx="2628901" cy="571500"/>
              </a:xfrm>
              <a:prstGeom prst="rect">
                <a:avLst/>
              </a:prstGeom>
              <a:blipFill rotWithShape="1">
                <a:blip r:embed="rId9"/>
                <a:stretch>
                  <a:fillRect r="-32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91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692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3048000"/>
                <a:ext cx="26289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769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3048000"/>
                <a:ext cx="2628900" cy="571500"/>
              </a:xfrm>
              <a:prstGeom prst="rect">
                <a:avLst/>
              </a:prstGeom>
              <a:blipFill rotWithShape="1">
                <a:blip r:embed="rId10"/>
                <a:stretch>
                  <a:fillRect r="-32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93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694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4000500"/>
                <a:ext cx="2628899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769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4000500"/>
                <a:ext cx="2628899" cy="571500"/>
              </a:xfrm>
              <a:prstGeom prst="rect">
                <a:avLst/>
              </a:prstGeom>
              <a:blipFill rotWithShape="1">
                <a:blip r:embed="rId11"/>
                <a:stretch>
                  <a:fillRect r="-32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95" name="Straight Connector 4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69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4991100"/>
                <a:ext cx="2628899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769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4991100"/>
                <a:ext cx="2628899" cy="571500"/>
              </a:xfrm>
              <a:prstGeom prst="rect">
                <a:avLst/>
              </a:prstGeom>
              <a:blipFill rotWithShape="1">
                <a:blip r:embed="rId12"/>
                <a:stretch>
                  <a:fillRect r="-32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97" name="Straight Connector 4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/>
              <p:cNvSpPr/>
              <p:nvPr/>
            </p:nvSpPr>
            <p:spPr bwMode="auto">
              <a:xfrm>
                <a:off x="2819400" y="3048000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56" name="Oval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3048000"/>
                <a:ext cx="500063" cy="500063"/>
              </a:xfrm>
              <a:prstGeom prst="ellipse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/>
              <p:cNvSpPr/>
              <p:nvPr/>
            </p:nvSpPr>
            <p:spPr bwMode="auto">
              <a:xfrm>
                <a:off x="2819400" y="4038600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57" name="Ova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4038600"/>
                <a:ext cx="500063" cy="500063"/>
              </a:xfrm>
              <a:prstGeom prst="ellipse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/>
              <p:cNvSpPr/>
              <p:nvPr/>
            </p:nvSpPr>
            <p:spPr bwMode="auto">
              <a:xfrm>
                <a:off x="2819400" y="5029200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58" name="Oval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5029200"/>
                <a:ext cx="500063" cy="500063"/>
              </a:xfrm>
              <a:prstGeom prst="ellipse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/>
              <p:cNvSpPr/>
              <p:nvPr/>
            </p:nvSpPr>
            <p:spPr bwMode="auto">
              <a:xfrm>
                <a:off x="5367338" y="304800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61" name="Oval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7338" y="3048000"/>
                <a:ext cx="500062" cy="500063"/>
              </a:xfrm>
              <a:prstGeom prst="ellipse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val 61"/>
              <p:cNvSpPr/>
              <p:nvPr/>
            </p:nvSpPr>
            <p:spPr bwMode="auto">
              <a:xfrm>
                <a:off x="5367338" y="403860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62" name="Oval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7338" y="4038600"/>
                <a:ext cx="500062" cy="500063"/>
              </a:xfrm>
              <a:prstGeom prst="ellipse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 bwMode="auto">
              <a:xfrm>
                <a:off x="5367338" y="502920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7338" y="5029200"/>
                <a:ext cx="500062" cy="500063"/>
              </a:xfrm>
              <a:prstGeom prst="ellipse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21"/>
          <p:cNvCxnSpPr>
            <a:cxnSpLocks noChangeShapeType="1"/>
            <a:stCxn id="58" idx="6"/>
            <a:endCxn id="62" idx="2"/>
          </p:cNvCxnSpPr>
          <p:nvPr/>
        </p:nvCxnSpPr>
        <p:spPr bwMode="auto">
          <a:xfrm flipV="1">
            <a:off x="3319463" y="4288632"/>
            <a:ext cx="2047875" cy="990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Connector 21"/>
          <p:cNvCxnSpPr>
            <a:cxnSpLocks noChangeShapeType="1"/>
            <a:stCxn id="56" idx="6"/>
            <a:endCxn id="63" idx="2"/>
          </p:cNvCxnSpPr>
          <p:nvPr/>
        </p:nvCxnSpPr>
        <p:spPr bwMode="auto">
          <a:xfrm>
            <a:off x="3319463" y="3298032"/>
            <a:ext cx="2047875" cy="19812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FC54E-D3FF-49D7-A7A6-0A5BC0854D1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12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ea typeface="宋体" pitchFamily="2" charset="-122"/>
              </a:rPr>
              <a:t>Gale-Shapley (Deferred-Acceptance) Algorithm</a:t>
            </a:r>
            <a:endParaRPr lang="zh-HK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CN" sz="3200" dirty="0" smtClean="0">
                    <a:ea typeface="宋体" pitchFamily="2" charset="-122"/>
                    <a:sym typeface="Wingdings" pitchFamily="2" charset="2"/>
                  </a:rPr>
                  <a:t>Initially all men and women are </a:t>
                </a:r>
                <a:r>
                  <a:rPr lang="en-US" altLang="zh-CN" sz="3200" dirty="0" smtClean="0">
                    <a:solidFill>
                      <a:schemeClr val="accent2">
                        <a:lumMod val="75000"/>
                      </a:schemeClr>
                    </a:solidFill>
                    <a:ea typeface="宋体" pitchFamily="2" charset="-122"/>
                    <a:sym typeface="Wingdings" pitchFamily="2" charset="2"/>
                  </a:rPr>
                  <a:t>free</a:t>
                </a:r>
              </a:p>
              <a:p>
                <a:r>
                  <a:rPr lang="en-US" altLang="zh-CN" sz="3200" b="1" dirty="0" smtClean="0">
                    <a:ea typeface="宋体" pitchFamily="2" charset="-122"/>
                    <a:sym typeface="Wingdings" pitchFamily="2" charset="2"/>
                  </a:rPr>
                  <a:t>while </a:t>
                </a:r>
                <a:r>
                  <a:rPr lang="en-US" altLang="zh-CN" sz="3200" dirty="0" smtClean="0">
                    <a:ea typeface="宋体" pitchFamily="2" charset="-122"/>
                    <a:sym typeface="Wingdings" pitchFamily="2" charset="2"/>
                  </a:rPr>
                  <a:t>there </a:t>
                </a:r>
                <a:r>
                  <a:rPr lang="en-US" altLang="zh-CN" sz="3200" dirty="0">
                    <a:ea typeface="宋体" pitchFamily="2" charset="-122"/>
                    <a:sym typeface="Wingdings" pitchFamily="2" charset="2"/>
                  </a:rPr>
                  <a:t>is a man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3200" dirty="0">
                    <a:ea typeface="宋体" pitchFamily="2" charset="-122"/>
                    <a:sym typeface="Wingdings" pitchFamily="2" charset="2"/>
                  </a:rPr>
                  <a:t> who is </a:t>
                </a:r>
                <a:r>
                  <a:rPr lang="en-US" altLang="zh-CN" sz="3200" dirty="0">
                    <a:solidFill>
                      <a:schemeClr val="accent2">
                        <a:lumMod val="75000"/>
                      </a:schemeClr>
                    </a:solidFill>
                    <a:ea typeface="宋体" pitchFamily="2" charset="-122"/>
                    <a:sym typeface="Wingdings" pitchFamily="2" charset="2"/>
                  </a:rPr>
                  <a:t>free</a:t>
                </a:r>
                <a:r>
                  <a:rPr lang="en-US" altLang="zh-CN" sz="3200" dirty="0">
                    <a:ea typeface="宋体" pitchFamily="2" charset="-122"/>
                    <a:sym typeface="Wingdings" pitchFamily="2" charset="2"/>
                  </a:rPr>
                  <a:t> and hasn’t proposed to every </a:t>
                </a:r>
                <a:r>
                  <a:rPr lang="en-US" altLang="zh-CN" sz="3200" dirty="0" smtClean="0">
                    <a:ea typeface="宋体" pitchFamily="2" charset="-122"/>
                    <a:sym typeface="Wingdings" pitchFamily="2" charset="2"/>
                  </a:rPr>
                  <a:t>woman</a:t>
                </a:r>
              </a:p>
              <a:p>
                <a:pPr lvl="1"/>
                <a:r>
                  <a:rPr lang="en-US" altLang="zh-CN" sz="2800" dirty="0">
                    <a:ea typeface="宋体" pitchFamily="2" charset="-122"/>
                    <a:sym typeface="Wingdings" pitchFamily="2" charset="2"/>
                  </a:rPr>
                  <a:t>choose such a man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2800" dirty="0">
                    <a:solidFill>
                      <a:srgbClr val="0000FF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2800" dirty="0" smtClean="0">
                    <a:ea typeface="宋体" pitchFamily="2" charset="-122"/>
                    <a:sym typeface="Wingdings" pitchFamily="2" charset="2"/>
                  </a:rPr>
                  <a:t>arbitrarily</a:t>
                </a:r>
              </a:p>
              <a:p>
                <a:pPr lvl="1"/>
                <a:r>
                  <a:rPr lang="en-US" altLang="zh-CN" sz="2800" dirty="0">
                    <a:ea typeface="宋体" pitchFamily="2" charset="-122"/>
                    <a:sym typeface="Wingdings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CN" sz="2800" dirty="0">
                    <a:ea typeface="宋体" pitchFamily="2" charset="-122"/>
                    <a:sym typeface="Wingdings" pitchFamily="2" charset="2"/>
                  </a:rPr>
                  <a:t> be the highest ranked woman in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2800" dirty="0">
                    <a:ea typeface="宋体" pitchFamily="2" charset="-122"/>
                    <a:sym typeface="Wingdings" pitchFamily="2" charset="2"/>
                  </a:rPr>
                  <a:t>’s preference list to whom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2800" dirty="0">
                    <a:ea typeface="宋体" pitchFamily="2" charset="-122"/>
                    <a:sym typeface="Wingdings" pitchFamily="2" charset="2"/>
                  </a:rPr>
                  <a:t> hasn’t proposed </a:t>
                </a:r>
                <a:r>
                  <a:rPr lang="en-US" altLang="zh-CN" sz="2800" dirty="0" smtClean="0">
                    <a:ea typeface="宋体" pitchFamily="2" charset="-122"/>
                    <a:sym typeface="Wingdings" pitchFamily="2" charset="2"/>
                  </a:rPr>
                  <a:t>yet</a:t>
                </a:r>
              </a:p>
              <a:p>
                <a:pPr lvl="1"/>
                <a:r>
                  <a:rPr lang="en-US" altLang="zh-CN" sz="28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宋体" pitchFamily="2" charset="-122"/>
                    <a:sym typeface="Wingdings" pitchFamily="2" charset="2"/>
                  </a:rPr>
                  <a:t>// next: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28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宋体" pitchFamily="2" charset="-122"/>
                    <a:sym typeface="Wingdings" pitchFamily="2" charset="2"/>
                  </a:rPr>
                  <a:t> proposes to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CN" sz="28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</a:p>
              <a:p>
                <a:pPr lvl="1"/>
                <a:r>
                  <a:rPr lang="en-US" altLang="zh-HK" b="1" dirty="0" smtClean="0"/>
                  <a:t>if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/>
                  <a:t>is free, </a:t>
                </a:r>
                <a:r>
                  <a:rPr lang="en-US" altLang="zh-HK" b="1" dirty="0"/>
                  <a:t>then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CN" i="1" dirty="0" err="1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HK" i="1" dirty="0" err="1" smtClean="0">
                        <a:latin typeface="Cambria Math"/>
                      </a:rPr>
                      <m:t>,</m:t>
                    </m:r>
                    <m:r>
                      <a:rPr lang="en-US" altLang="zh-CN" i="1" dirty="0" err="1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  <m:r>
                      <a:rPr lang="en-US" altLang="zh-HK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/>
                  <a:t>become </a:t>
                </a:r>
                <a:r>
                  <a:rPr lang="en-US" altLang="zh-HK" dirty="0">
                    <a:solidFill>
                      <a:srgbClr val="6600FF"/>
                    </a:solidFill>
                  </a:rPr>
                  <a:t>engaged</a:t>
                </a:r>
              </a:p>
              <a:p>
                <a:pPr lvl="1"/>
                <a:r>
                  <a:rPr lang="en-US" altLang="zh-HK" b="1" dirty="0"/>
                  <a:t>else</a:t>
                </a:r>
                <a:r>
                  <a:rPr lang="en-US" altLang="zh-HK" dirty="0"/>
                  <a:t>, </a:t>
                </a:r>
                <a:r>
                  <a:rPr lang="en-US" altLang="zh-HK" dirty="0" smtClean="0"/>
                  <a:t>suppose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/>
                  <a:t>is currently </a:t>
                </a:r>
                <a:r>
                  <a:rPr lang="en-US" altLang="zh-HK" dirty="0">
                    <a:solidFill>
                      <a:srgbClr val="6600FF"/>
                    </a:solidFill>
                  </a:rPr>
                  <a:t>engaged </a:t>
                </a:r>
                <a:r>
                  <a:rPr lang="en-US" altLang="zh-HK" dirty="0"/>
                  <a:t>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altLang="zh-HK" dirty="0" smtClean="0">
                  <a:solidFill>
                    <a:srgbClr val="0000FF"/>
                  </a:solidFill>
                </a:endParaRPr>
              </a:p>
              <a:p>
                <a:pPr lvl="2"/>
                <a:r>
                  <a:rPr lang="en-US" altLang="zh-CN" sz="2400" b="1" dirty="0">
                    <a:ea typeface="宋体" pitchFamily="2" charset="-122"/>
                    <a:sym typeface="Wingdings" pitchFamily="2" charset="2"/>
                  </a:rPr>
                  <a:t>if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prefers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CN" sz="2400" b="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′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, </a:t>
                </a:r>
                <a:r>
                  <a:rPr lang="en-US" altLang="zh-CN" sz="2400" b="1" dirty="0">
                    <a:ea typeface="宋体" pitchFamily="2" charset="-122"/>
                    <a:sym typeface="Wingdings" pitchFamily="2" charset="2"/>
                  </a:rPr>
                  <a:t>then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remains </a:t>
                </a:r>
                <a:r>
                  <a:rPr lang="en-US" altLang="zh-CN" sz="2400" dirty="0" smtClean="0">
                    <a:solidFill>
                      <a:schemeClr val="accent2">
                        <a:lumMod val="75000"/>
                      </a:schemeClr>
                    </a:solidFill>
                    <a:ea typeface="宋体" pitchFamily="2" charset="-122"/>
                    <a:sym typeface="Wingdings" pitchFamily="2" charset="2"/>
                  </a:rPr>
                  <a:t>free</a:t>
                </a:r>
              </a:p>
              <a:p>
                <a:pPr lvl="2"/>
                <a:r>
                  <a:rPr lang="en-US" altLang="zh-CN" sz="2400" b="1" dirty="0">
                    <a:ea typeface="宋体" pitchFamily="2" charset="-122"/>
                    <a:sym typeface="Wingdings" pitchFamily="2" charset="2"/>
                  </a:rPr>
                  <a:t>if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prefers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CN" sz="2400" b="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′</m:t>
                    </m:r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, </a:t>
                </a:r>
                <a:r>
                  <a:rPr lang="en-US" altLang="zh-CN" sz="2400" b="1" dirty="0">
                    <a:ea typeface="宋体" pitchFamily="2" charset="-122"/>
                    <a:sym typeface="Wingdings" pitchFamily="2" charset="2"/>
                  </a:rPr>
                  <a:t>then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(</m:t>
                    </m:r>
                    <m:r>
                      <a:rPr lang="en-US" altLang="zh-CN" sz="2400" i="1" dirty="0" err="1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CN" sz="2400" i="1" dirty="0" err="1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,</m:t>
                    </m:r>
                    <m:r>
                      <a:rPr lang="en-US" altLang="zh-CN" sz="2400" i="1" dirty="0" err="1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altLang="zh-CN" sz="2400" dirty="0" smtClean="0">
                    <a:solidFill>
                      <a:srgbClr val="0000FF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becomes </a:t>
                </a:r>
                <a:r>
                  <a:rPr lang="en-US" altLang="zh-CN" sz="2400" dirty="0">
                    <a:solidFill>
                      <a:srgbClr val="6600FF"/>
                    </a:solidFill>
                    <a:ea typeface="宋体" pitchFamily="2" charset="-122"/>
                    <a:sym typeface="Wingdings" pitchFamily="2" charset="2"/>
                  </a:rPr>
                  <a:t>engaged 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CN" sz="2400" b="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′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becomes </a:t>
                </a:r>
                <a:r>
                  <a:rPr lang="en-US" altLang="zh-CN" sz="2400" dirty="0" smtClean="0">
                    <a:solidFill>
                      <a:schemeClr val="accent2">
                        <a:lumMod val="75000"/>
                      </a:schemeClr>
                    </a:solidFill>
                    <a:ea typeface="宋体" pitchFamily="2" charset="-122"/>
                    <a:sym typeface="Wingdings" pitchFamily="2" charset="2"/>
                  </a:rPr>
                  <a:t>free</a:t>
                </a:r>
              </a:p>
              <a:p>
                <a:r>
                  <a:rPr lang="en-US" altLang="zh-HK" dirty="0" smtClean="0">
                    <a:ea typeface="宋体" pitchFamily="2" charset="-122"/>
                    <a:sym typeface="Wingdings" pitchFamily="2" charset="2"/>
                  </a:rPr>
                  <a:t>Return the set of engaged pairs as a matching</a:t>
                </a:r>
                <a:endParaRPr lang="en-US" altLang="zh-HK" dirty="0" smtClean="0"/>
              </a:p>
              <a:p>
                <a:pPr lvl="1"/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70" t="-2961" b="-24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8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Analysis of the algorithm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We will show the following: </a:t>
                </a:r>
              </a:p>
              <a:p>
                <a:endParaRPr lang="en-US" altLang="zh-HK" dirty="0" smtClean="0"/>
              </a:p>
              <a:p>
                <a:pPr marL="514350" indent="-514350">
                  <a:buSzPct val="100000"/>
                  <a:buFont typeface="+mj-lt"/>
                  <a:buAutoNum type="arabicPeriod"/>
                </a:pPr>
                <a:r>
                  <a:rPr lang="en-US" altLang="zh-HK" dirty="0" smtClean="0"/>
                  <a:t>The algorithm always </a:t>
                </a:r>
                <a:r>
                  <a:rPr lang="en-US" altLang="zh-HK" dirty="0" smtClean="0">
                    <a:solidFill>
                      <a:srgbClr val="0000FF"/>
                    </a:solidFill>
                  </a:rPr>
                  <a:t>terminates</a:t>
                </a:r>
                <a:r>
                  <a:rPr lang="en-US" altLang="zh-HK" dirty="0" smtClean="0"/>
                  <a:t>…</a:t>
                </a:r>
                <a:br>
                  <a:rPr lang="en-US" altLang="zh-HK" dirty="0" smtClean="0"/>
                </a:br>
                <a:endParaRPr lang="en-US" altLang="zh-HK" dirty="0" smtClean="0"/>
              </a:p>
              <a:p>
                <a:pPr marL="514350" indent="-514350">
                  <a:buSzPct val="100000"/>
                  <a:buFont typeface="+mj-lt"/>
                  <a:buAutoNum type="arabicPeriod"/>
                </a:pPr>
                <a:r>
                  <a:rPr lang="en-US" altLang="zh-HK" dirty="0" smtClean="0"/>
                  <a:t>… 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𝑂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HK" dirty="0" smtClean="0"/>
                  <a:t>steps,		//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sz="2600" dirty="0" smtClean="0"/>
                  <a:t> men and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sz="2600" dirty="0" smtClean="0"/>
                  <a:t> women.</a:t>
                </a:r>
                <a:br>
                  <a:rPr lang="en-US" altLang="zh-HK" sz="2600" dirty="0" smtClean="0"/>
                </a:br>
                <a:endParaRPr lang="en-US" altLang="zh-HK" sz="2600" dirty="0" smtClean="0"/>
              </a:p>
              <a:p>
                <a:pPr marL="514350" indent="-514350">
                  <a:buSzPct val="100000"/>
                  <a:buFont typeface="+mj-lt"/>
                  <a:buAutoNum type="arabicPeriod"/>
                </a:pPr>
                <a:r>
                  <a:rPr lang="en-US" altLang="zh-HK" dirty="0" smtClean="0"/>
                  <a:t>and generates a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stable</a:t>
                </a:r>
                <a:r>
                  <a:rPr lang="en-US" altLang="zh-HK" dirty="0" smtClean="0"/>
                  <a:t> matching. 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750" r="-6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1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 each iteration, one man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3200" dirty="0" smtClean="0">
                    <a:solidFill>
                      <a:srgbClr val="0000FF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3200" dirty="0" smtClean="0">
                    <a:ea typeface="宋体" pitchFamily="2" charset="-122"/>
                    <a:sym typeface="Wingdings" pitchFamily="2" charset="2"/>
                  </a:rPr>
                  <a:t>proposes to a </a:t>
                </a:r>
                <a:r>
                  <a:rPr lang="en-US" altLang="zh-CN" sz="3200" dirty="0" smtClean="0">
                    <a:solidFill>
                      <a:srgbClr val="FF0000"/>
                    </a:solidFill>
                    <a:ea typeface="宋体" pitchFamily="2" charset="-122"/>
                    <a:sym typeface="Wingdings" pitchFamily="2" charset="2"/>
                  </a:rPr>
                  <a:t>new </a:t>
                </a:r>
                <a:r>
                  <a:rPr lang="en-US" altLang="zh-CN" sz="3200" dirty="0" smtClean="0">
                    <a:ea typeface="宋体" pitchFamily="2" charset="-122"/>
                    <a:sym typeface="Wingdings" pitchFamily="2" charset="2"/>
                  </a:rPr>
                  <a:t>woman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CN" sz="3200" dirty="0" smtClean="0">
                    <a:solidFill>
                      <a:srgbClr val="FF00FF"/>
                    </a:solidFill>
                    <a:ea typeface="宋体" pitchFamily="2" charset="-122"/>
                    <a:sym typeface="Wingdings" pitchFamily="2" charset="2"/>
                  </a:rPr>
                  <a:t>.</a:t>
                </a:r>
                <a:r>
                  <a:rPr lang="en-US" altLang="zh-CN" sz="3200" dirty="0" smtClean="0">
                    <a:solidFill>
                      <a:srgbClr val="0000FF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</a:p>
              <a:p>
                <a:r>
                  <a:rPr lang="en-US" altLang="zh-HK" dirty="0"/>
                  <a:t>For any </a:t>
                </a:r>
                <a:r>
                  <a:rPr lang="en-US" altLang="zh-HK" dirty="0">
                    <a:solidFill>
                      <a:srgbClr val="0000FF"/>
                    </a:solidFill>
                  </a:rPr>
                  <a:t>man</a:t>
                </a:r>
                <a:r>
                  <a:rPr lang="en-US" altLang="zh-HK" dirty="0"/>
                  <a:t>: </a:t>
                </a:r>
                <a:r>
                  <a:rPr lang="en-US" altLang="zh-HK" dirty="0" smtClean="0"/>
                  <a:t>The women he proposes to get </a:t>
                </a:r>
                <a:r>
                  <a:rPr lang="en-US" altLang="zh-HK" dirty="0"/>
                  <a:t>worse and worse </a:t>
                </a:r>
                <a:endParaRPr lang="en-US" altLang="zh-HK" dirty="0" smtClean="0"/>
              </a:p>
              <a:p>
                <a:pPr lvl="1"/>
                <a:r>
                  <a:rPr lang="en-US" altLang="zh-HK" dirty="0" smtClean="0"/>
                  <a:t>according </a:t>
                </a:r>
                <a:r>
                  <a:rPr lang="en-US" altLang="zh-HK" dirty="0"/>
                  <a:t>to his preference </a:t>
                </a:r>
                <a:r>
                  <a:rPr lang="en-US" altLang="zh-HK" dirty="0" smtClean="0"/>
                  <a:t>list</a:t>
                </a:r>
                <a:endParaRPr lang="en-US" altLang="zh-HK" dirty="0"/>
              </a:p>
              <a:p>
                <a:pPr marL="342900" lvl="1" indent="-342900"/>
                <a:r>
                  <a:rPr lang="en-US" altLang="zh-HK" sz="3000" dirty="0" smtClean="0"/>
                  <a:t>Because </a:t>
                </a:r>
                <a:r>
                  <a:rPr lang="en-US" altLang="zh-HK" sz="3000" dirty="0"/>
                  <a:t>he </a:t>
                </a:r>
                <a:r>
                  <a:rPr lang="en-US" altLang="zh-HK" sz="3000" dirty="0" smtClean="0"/>
                  <a:t>proposes to a new woman only </a:t>
                </a:r>
                <a:r>
                  <a:rPr lang="en-US" altLang="zh-HK" sz="3000" dirty="0"/>
                  <a:t>when the previous one dumps </a:t>
                </a:r>
                <a:r>
                  <a:rPr lang="en-US" altLang="zh-HK" sz="3000" dirty="0" smtClean="0"/>
                  <a:t>him </a:t>
                </a:r>
              </a:p>
              <a:p>
                <a:pPr marL="695325" lvl="2" indent="-342900"/>
                <a:r>
                  <a:rPr lang="en-US" altLang="zh-HK" sz="2600" dirty="0" smtClean="0"/>
                  <a:t>forcing </a:t>
                </a:r>
                <a:r>
                  <a:rPr lang="en-US" altLang="zh-HK" sz="2600" dirty="0"/>
                  <a:t>him to try next (worse!) ones.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6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8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Bipartite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5029200" cy="4530725"/>
              </a:xfrm>
            </p:spPr>
            <p:txBody>
              <a:bodyPr/>
              <a:lstStyle/>
              <a:p>
                <a:pPr eaLnBrk="1" hangingPunct="1"/>
                <a:r>
                  <a:rPr lang="en-US" altLang="zh-HK" sz="2800" dirty="0" smtClean="0">
                    <a:ea typeface="新細明體" charset="-120"/>
                  </a:rPr>
                  <a:t>(Undirected) </a:t>
                </a:r>
                <a:r>
                  <a:rPr lang="en-US" altLang="zh-HK" sz="2800" dirty="0" smtClean="0">
                    <a:solidFill>
                      <a:srgbClr val="FF0000"/>
                    </a:solidFill>
                    <a:ea typeface="新細明體" charset="-120"/>
                  </a:rPr>
                  <a:t>Bipartite</a:t>
                </a:r>
                <a:r>
                  <a:rPr lang="en-US" altLang="zh-HK" sz="2800" dirty="0" smtClean="0">
                    <a:ea typeface="新細明體" charset="-120"/>
                  </a:rPr>
                  <a:t> graph: </a:t>
                </a:r>
                <a:endParaRPr lang="en-US" altLang="zh-HK" sz="2800" i="1" dirty="0" smtClean="0">
                  <a:latin typeface="Cambria Math"/>
                  <a:ea typeface="新細明體" charset="-120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𝐺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=(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for which </a:t>
                </a:r>
                <a14:m>
                  <m:oMath xmlns:m="http://schemas.openxmlformats.org/officeDocument/2006/math">
                    <m:r>
                      <a:rPr lang="en-US" altLang="zh-HK" sz="2800" b="0" i="1" smtClean="0">
                        <a:latin typeface="Cambria Math"/>
                        <a:ea typeface="新細明體" charset="-120"/>
                      </a:rPr>
                      <m:t>𝑉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can be partitioned into two parts 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𝑉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400" i="1" dirty="0" smtClean="0">
                        <a:solidFill>
                          <a:srgbClr val="0000FF"/>
                        </a:solidFill>
                        <a:latin typeface="Cambria Math"/>
                        <a:ea typeface="新細明體" charset="-120"/>
                      </a:rPr>
                      <m:t>𝑀</m:t>
                    </m:r>
                    <m:r>
                      <a:rPr lang="en-US" altLang="zh-HK" sz="2400" b="0" i="1" dirty="0" smtClean="0">
                        <a:latin typeface="Cambria Math"/>
                        <a:ea typeface="新細明體" charset="-120"/>
                      </a:rPr>
                      <m:t>∪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𝑊</m:t>
                    </m:r>
                  </m:oMath>
                </a14:m>
                <a:r>
                  <a:rPr lang="en-US" altLang="zh-HK" sz="24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𝑀</m:t>
                    </m:r>
                    <m:r>
                      <a:rPr lang="el-GR" altLang="zh-HK" sz="2400" i="1" dirty="0" smtClean="0">
                        <a:latin typeface="Cambria Math"/>
                        <a:cs typeface="Arial" charset="0"/>
                      </a:rPr>
                      <m:t>∩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𝑊</m:t>
                    </m:r>
                    <m:r>
                      <a:rPr lang="en-US" altLang="zh-HK" sz="24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=∅</m:t>
                    </m:r>
                  </m:oMath>
                </a14:m>
                <a:r>
                  <a:rPr lang="en-US" altLang="zh-HK" sz="24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eaLnBrk="1" hangingPunct="1"/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all edges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𝑒</m:t>
                    </m:r>
                    <m:r>
                      <a:rPr lang="en-US" altLang="zh-HK" sz="28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d>
                      <m:dPr>
                        <m:ctrlPr>
                          <a:rPr lang="en-US" altLang="zh-HK" sz="280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altLang="zh-HK" sz="280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𝑚</m:t>
                        </m:r>
                        <m:r>
                          <a:rPr lang="en-US" altLang="zh-HK" sz="2800" i="1" dirty="0" err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altLang="zh-HK" sz="28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have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</m:t>
                    </m:r>
                    <m:r>
                      <a:rPr lang="en-US" altLang="zh-HK" sz="28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sz="2800" i="1" dirty="0" smtClean="0">
                        <a:solidFill>
                          <a:srgbClr val="0000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𝑀</m:t>
                    </m:r>
                  </m:oMath>
                </a14:m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𝑤</m:t>
                    </m:r>
                    <m:r>
                      <a:rPr lang="en-US" altLang="zh-HK" sz="28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sz="2800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𝑊</m:t>
                    </m:r>
                  </m:oMath>
                </a14:m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pPr eaLnBrk="1" hangingPunct="1"/>
                <a:endParaRPr lang="en-US" altLang="zh-HK" sz="2600" dirty="0" smtClean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/>
                <a:endParaRPr lang="en-US" altLang="zh-HK" sz="2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93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5029200" cy="4530725"/>
              </a:xfrm>
              <a:blipFill rotWithShape="1">
                <a:blip r:embed="rId2"/>
                <a:stretch>
                  <a:fillRect l="-727" t="-1346" r="-387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AutoShape 4" descr="fig687_01_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64770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64770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6477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64770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75438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75438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75438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7543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cxnSp>
        <p:nvCxnSpPr>
          <p:cNvPr id="31758" name="AutoShape 14"/>
          <p:cNvCxnSpPr>
            <a:cxnSpLocks noChangeShapeType="1"/>
            <a:stCxn id="31749" idx="6"/>
            <a:endCxn id="31754" idx="2"/>
          </p:cNvCxnSpPr>
          <p:nvPr/>
        </p:nvCxnSpPr>
        <p:spPr bwMode="auto">
          <a:xfrm>
            <a:off x="6629400" y="2209800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343" name="AutoShape 15"/>
          <p:cNvCxnSpPr>
            <a:cxnSpLocks noChangeShapeType="1"/>
            <a:stCxn id="31750" idx="6"/>
            <a:endCxn id="31754" idx="2"/>
          </p:cNvCxnSpPr>
          <p:nvPr/>
        </p:nvCxnSpPr>
        <p:spPr bwMode="auto">
          <a:xfrm flipV="1">
            <a:off x="6629400" y="23622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60" name="AutoShape 16"/>
          <p:cNvCxnSpPr>
            <a:cxnSpLocks noChangeShapeType="1"/>
            <a:endCxn id="31756" idx="2"/>
          </p:cNvCxnSpPr>
          <p:nvPr/>
        </p:nvCxnSpPr>
        <p:spPr bwMode="auto">
          <a:xfrm>
            <a:off x="6629400" y="2667000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61" name="AutoShape 17"/>
          <p:cNvCxnSpPr>
            <a:cxnSpLocks noChangeShapeType="1"/>
            <a:stCxn id="31751" idx="6"/>
            <a:endCxn id="31757" idx="2"/>
          </p:cNvCxnSpPr>
          <p:nvPr/>
        </p:nvCxnSpPr>
        <p:spPr bwMode="auto">
          <a:xfrm>
            <a:off x="6629400" y="3124200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346" name="AutoShape 18"/>
          <p:cNvCxnSpPr>
            <a:cxnSpLocks noChangeShapeType="1"/>
            <a:stCxn id="31751" idx="6"/>
            <a:endCxn id="31755" idx="2"/>
          </p:cNvCxnSpPr>
          <p:nvPr/>
        </p:nvCxnSpPr>
        <p:spPr bwMode="auto">
          <a:xfrm flipV="1">
            <a:off x="6629400" y="28194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763" name="AutoShape 19"/>
          <p:cNvCxnSpPr>
            <a:cxnSpLocks noChangeShapeType="1"/>
            <a:stCxn id="31752" idx="6"/>
            <a:endCxn id="31756" idx="2"/>
          </p:cNvCxnSpPr>
          <p:nvPr/>
        </p:nvCxnSpPr>
        <p:spPr bwMode="auto">
          <a:xfrm flipV="1">
            <a:off x="6629400" y="32766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348" name="AutoShape 20"/>
          <p:cNvCxnSpPr>
            <a:cxnSpLocks noChangeShapeType="1"/>
            <a:stCxn id="31753" idx="7"/>
            <a:endCxn id="31756" idx="2"/>
          </p:cNvCxnSpPr>
          <p:nvPr/>
        </p:nvCxnSpPr>
        <p:spPr bwMode="auto">
          <a:xfrm flipV="1">
            <a:off x="6607175" y="3276600"/>
            <a:ext cx="93662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349" name="AutoShape 21"/>
          <p:cNvCxnSpPr>
            <a:cxnSpLocks noChangeShapeType="1"/>
            <a:stCxn id="31751" idx="6"/>
            <a:endCxn id="31756" idx="2"/>
          </p:cNvCxnSpPr>
          <p:nvPr/>
        </p:nvCxnSpPr>
        <p:spPr bwMode="auto">
          <a:xfrm>
            <a:off x="6629400" y="3124200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766" name="Text Box 22"/>
              <p:cNvSpPr txBox="1">
                <a:spLocks noChangeArrowheads="1"/>
              </p:cNvSpPr>
              <p:nvPr/>
            </p:nvSpPr>
            <p:spPr bwMode="auto">
              <a:xfrm>
                <a:off x="6384925" y="4303713"/>
                <a:ext cx="45159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0000FF"/>
                          </a:solidFill>
                          <a:latin typeface="Cambria Math"/>
                          <a:ea typeface="新細明體" charset="-120"/>
                        </a:rPr>
                        <m:t>𝑀</m:t>
                      </m:r>
                    </m:oMath>
                  </m:oMathPara>
                </a14:m>
                <a:endParaRPr lang="en-US" altLang="zh-HK" dirty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1766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4925" y="4303713"/>
                <a:ext cx="45159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67" name="Text Box 23"/>
              <p:cNvSpPr txBox="1">
                <a:spLocks noChangeArrowheads="1"/>
              </p:cNvSpPr>
              <p:nvPr/>
            </p:nvSpPr>
            <p:spPr bwMode="auto">
              <a:xfrm>
                <a:off x="7381281" y="4303713"/>
                <a:ext cx="47743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𝑊</m:t>
                      </m:r>
                    </m:oMath>
                  </m:oMathPara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31767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1281" y="4303713"/>
                <a:ext cx="47743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5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man</a:t>
                </a:r>
                <a:r>
                  <a:rPr lang="en-US" dirty="0" smtClean="0"/>
                  <a:t> proposes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steps.</a:t>
                </a:r>
              </a:p>
              <a:p>
                <a:pPr lvl="1"/>
                <a:r>
                  <a:rPr lang="en-US" altLang="zh-HK" dirty="0" smtClean="0"/>
                  <a:t>since his </a:t>
                </a:r>
                <a:r>
                  <a:rPr lang="en-US" altLang="zh-HK" dirty="0"/>
                  <a:t>proposed </a:t>
                </a:r>
                <a:r>
                  <a:rPr lang="en-US" altLang="zh-HK" dirty="0">
                    <a:solidFill>
                      <a:srgbClr val="FF00FF"/>
                    </a:solidFill>
                  </a:rPr>
                  <a:t>women</a:t>
                </a:r>
                <a:r>
                  <a:rPr lang="en-US" altLang="zh-HK" dirty="0"/>
                  <a:t> are </a:t>
                </a:r>
                <a:r>
                  <a:rPr lang="en-US" altLang="zh-HK" dirty="0" smtClean="0"/>
                  <a:t>worse and worse</a:t>
                </a:r>
                <a:endParaRPr lang="en-US" dirty="0" smtClean="0"/>
              </a:p>
              <a:p>
                <a:r>
                  <a:rPr lang="en-US" dirty="0" smtClean="0"/>
                  <a:t>There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men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Therefore: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proposals.</a:t>
                </a:r>
              </a:p>
              <a:p>
                <a:r>
                  <a:rPr lang="en-US" dirty="0" smtClean="0"/>
                  <a:t>Since each iteration has exactly one proposal,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iterations.</a:t>
                </a: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Theorem</a:t>
                </a:r>
                <a:r>
                  <a:rPr lang="en-US" dirty="0" smtClean="0"/>
                  <a:t>. </a:t>
                </a:r>
                <a:r>
                  <a:rPr lang="en-US" altLang="zh-CN" sz="3200" dirty="0" smtClean="0">
                    <a:ea typeface="宋体" pitchFamily="2" charset="-122"/>
                  </a:rPr>
                  <a:t>Gale-Shapley algorithm terminates after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pPr>
                      <m:e>
                        <m:r>
                          <a:rPr lang="en-US" altLang="zh-CN" sz="32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宋体" pitchFamily="2" charset="-122"/>
                          </a:rPr>
                          <m:t>𝑛</m:t>
                        </m:r>
                      </m:e>
                      <m:sup>
                        <m:r>
                          <a:rPr lang="en-US" altLang="zh-CN" sz="32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宋体" pitchFamily="2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3200" dirty="0" smtClean="0">
                    <a:ea typeface="宋体" pitchFamily="2" charset="-122"/>
                  </a:rPr>
                  <a:t> iterations.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3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20D0889E-2AC6-4E5C-B813-B6CA90E3DAA5}" type="slidenum">
              <a:rPr lang="en-US" altLang="en-US" sz="1200" b="0">
                <a:latin typeface="Garamond" pitchFamily="18" charset="0"/>
              </a:rPr>
              <a:pPr algn="r" eaLnBrk="1" hangingPunct="1"/>
              <a:t>21</a:t>
            </a:fld>
            <a:endParaRPr lang="en-US" altLang="en-US" sz="1200" b="0">
              <a:latin typeface="Garamond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>Correctness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1504950"/>
                <a:ext cx="8362950" cy="4495800"/>
              </a:xfrm>
            </p:spPr>
            <p:txBody>
              <a:bodyPr/>
              <a:lstStyle/>
              <a:p>
                <a:pPr eaLnBrk="1" hangingPunct="1">
                  <a:buSzPct val="80000"/>
                </a:pPr>
                <a:r>
                  <a:rPr lang="en-US" altLang="zh-CN" sz="2600" dirty="0" smtClean="0">
                    <a:ea typeface="宋体" pitchFamily="2" charset="-122"/>
                  </a:rPr>
                  <a:t>Suppose the algorithm returns a matching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/>
                        <a:ea typeface="宋体" pitchFamily="2" charset="-122"/>
                      </a:rPr>
                      <m:t>𝑓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with a blocking pair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sz="2600" i="1" dirty="0" err="1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  <m:r>
                      <a:rPr lang="en-US" altLang="zh-CN" sz="2600" i="1" dirty="0" err="1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,</m:t>
                    </m:r>
                    <m:r>
                      <a:rPr lang="en-US" altLang="zh-CN" sz="2600" i="1" dirty="0" err="1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  <m:r>
                      <a:rPr lang="en-US" altLang="zh-CN" sz="26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, </a:t>
                </a:r>
              </a:p>
              <a:p>
                <a:pPr lvl="1" eaLnBrk="1" hangingPunct="1">
                  <a:buSzPct val="80000"/>
                </a:pPr>
                <a:r>
                  <a:rPr lang="en-US" altLang="zh-CN" sz="2400" dirty="0" smtClean="0">
                    <a:ea typeface="宋体" pitchFamily="2" charset="-122"/>
                  </a:rPr>
                  <a:t>i.e.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prefers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  <a:ea typeface="宋体" pitchFamily="2" charset="-122"/>
                      </a:rPr>
                      <m:t>𝑤</m:t>
                    </m:r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prefers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  <a:ea typeface="宋体" pitchFamily="2" charset="-122"/>
                      </a:rPr>
                      <m:t>𝑚</m:t>
                    </m:r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</m:oMath>
                </a14:m>
                <a:r>
                  <a:rPr lang="en-US" altLang="zh-CN" sz="2400" dirty="0" smtClean="0">
                    <a:solidFill>
                      <a:srgbClr val="0000FF"/>
                    </a:solidFill>
                    <a:ea typeface="宋体" pitchFamily="2" charset="-122"/>
                  </a:rPr>
                  <a:t>, </a:t>
                </a:r>
                <a:r>
                  <a:rPr lang="en-US" altLang="zh-CN" sz="2400" dirty="0" smtClean="0">
                    <a:ea typeface="宋体" pitchFamily="2" charset="-12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  <a:ea typeface="宋体" pitchFamily="2" charset="-122"/>
                      </a:rPr>
                      <m:t>𝑤</m:t>
                    </m:r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  <a:ea typeface="宋体" pitchFamily="2" charset="-122"/>
                      </a:rPr>
                      <m:t>𝑚</m:t>
                    </m:r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are their current partner.</a:t>
                </a:r>
                <a:endParaRPr lang="en-US" altLang="zh-CN" sz="2400" dirty="0">
                  <a:solidFill>
                    <a:srgbClr val="0000FF"/>
                  </a:solidFill>
                  <a:ea typeface="宋体" pitchFamily="2" charset="-122"/>
                </a:endParaRPr>
              </a:p>
              <a:p>
                <a:pPr eaLnBrk="1" hangingPunct="1">
                  <a:buSzPct val="80000"/>
                </a:pPr>
                <a:r>
                  <a:rPr lang="en-US" altLang="zh-CN" sz="2600" dirty="0" smtClean="0">
                    <a:ea typeface="宋体" pitchFamily="2" charset="-122"/>
                  </a:rPr>
                  <a:t>Note: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’s last proposal was to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/>
                        <a:ea typeface="宋体" pitchFamily="2" charset="-122"/>
                      </a:rPr>
                      <m:t>𝑤</m:t>
                    </m:r>
                    <m:r>
                      <a:rPr lang="en-US" altLang="zh-CN" sz="26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; see the algorithm.</a:t>
                </a:r>
              </a:p>
              <a:p>
                <a:pPr eaLnBrk="1" hangingPunct="1">
                  <a:buSzPct val="80000"/>
                </a:pP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has proposed to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before to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/>
                        <a:ea typeface="宋体" pitchFamily="2" charset="-122"/>
                      </a:rPr>
                      <m:t>𝑤</m:t>
                    </m:r>
                    <m:r>
                      <a:rPr lang="en-US" altLang="zh-CN" sz="26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. </a:t>
                </a:r>
              </a:p>
              <a:p>
                <a:pPr lvl="1" eaLnBrk="1" hangingPunct="1">
                  <a:buSzPct val="80000"/>
                </a:pPr>
                <a:r>
                  <a:rPr lang="en-US" altLang="zh-CN" sz="2200" dirty="0" smtClean="0">
                    <a:ea typeface="宋体" pitchFamily="2" charset="-122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</m:oMath>
                </a14:m>
                <a:r>
                  <a:rPr lang="en-US" altLang="zh-CN" sz="2200" dirty="0" smtClean="0">
                    <a:ea typeface="宋体" pitchFamily="2" charset="-122"/>
                  </a:rPr>
                  <a:t> proposes from best to worst.</a:t>
                </a:r>
              </a:p>
              <a:p>
                <a:pPr eaLnBrk="1" hangingPunct="1">
                  <a:buSzPct val="80000"/>
                </a:pPr>
                <a:r>
                  <a:rPr lang="en-US" altLang="zh-CN" sz="2600" dirty="0" smtClean="0">
                    <a:ea typeface="宋体" pitchFamily="2" charset="-122"/>
                  </a:rPr>
                  <a:t>But at the end of the day,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chose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dirty="0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pPr>
                      <m:e>
                        <m:r>
                          <a:rPr lang="en-US" altLang="zh-CN" sz="2600" i="1" dirty="0" smtClean="0">
                            <a:latin typeface="Cambria Math"/>
                            <a:ea typeface="宋体" pitchFamily="2" charset="-122"/>
                          </a:rPr>
                          <m:t>𝑚</m:t>
                        </m:r>
                      </m:e>
                      <m:sup>
                        <m:r>
                          <a:rPr lang="en-US" altLang="zh-CN" sz="2600" b="0" i="1" dirty="0" smtClean="0">
                            <a:latin typeface="Cambria Math"/>
                            <a:ea typeface="宋体" pitchFamily="2" charset="-12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</a:t>
                </a:r>
              </a:p>
              <a:p>
                <a:pPr eaLnBrk="1" hangingPunct="1">
                  <a:buSzPct val="80000"/>
                </a:pPr>
                <a:r>
                  <a:rPr lang="en-US" altLang="zh-CN" sz="2600" dirty="0" smtClean="0">
                    <a:ea typeface="宋体" pitchFamily="2" charset="-122"/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 dirty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pPr>
                      <m:e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𝑚</m:t>
                        </m:r>
                      </m:e>
                      <m:sup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also proposed to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at some point.</a:t>
                </a:r>
                <a:endParaRPr lang="en-US" altLang="zh-CN" sz="2600" dirty="0">
                  <a:ea typeface="宋体" pitchFamily="2" charset="-122"/>
                </a:endParaRPr>
              </a:p>
              <a:p>
                <a:pPr marL="344487" lvl="1" indent="0" eaLnBrk="1" hangingPunct="1">
                  <a:buClr>
                    <a:srgbClr val="009999"/>
                  </a:buClr>
                  <a:buSzPct val="80000"/>
                  <a:buNone/>
                </a:pPr>
                <a:endParaRPr lang="en-US" altLang="zh-CN" sz="2400" dirty="0" smtClean="0">
                  <a:solidFill>
                    <a:srgbClr val="0000FF"/>
                  </a:solidFill>
                  <a:ea typeface="宋体" pitchFamily="2" charset="-122"/>
                  <a:sym typeface="Wingdings" pitchFamily="2" charset="2"/>
                </a:endParaRPr>
              </a:p>
              <a:p>
                <a:pPr lvl="1" eaLnBrk="1" hangingPunct="1">
                  <a:buClr>
                    <a:srgbClr val="009999"/>
                  </a:buClr>
                  <a:buSzPct val="80000"/>
                </a:pPr>
                <a:endParaRPr lang="en-US" altLang="zh-CN" sz="2400" dirty="0" smtClean="0">
                  <a:solidFill>
                    <a:srgbClr val="0000FF"/>
                  </a:solidFill>
                  <a:ea typeface="宋体" pitchFamily="2" charset="-122"/>
                  <a:sym typeface="Wingdings" pitchFamily="2" charset="2"/>
                </a:endParaRPr>
              </a:p>
              <a:p>
                <a:pPr eaLnBrk="1" hangingPunct="1">
                  <a:buClr>
                    <a:srgbClr val="009999"/>
                  </a:buClr>
                  <a:buSzPct val="80000"/>
                  <a:buFont typeface="Wingdings" pitchFamily="2" charset="2"/>
                  <a:buChar char="Ø"/>
                </a:pPr>
                <a:endParaRPr lang="en-US" altLang="zh-CN" sz="2400" dirty="0" smtClean="0">
                  <a:ea typeface="宋体" pitchFamily="2" charset="-122"/>
                </a:endParaRPr>
              </a:p>
              <a:p>
                <a:pPr eaLnBrk="1" hangingPunct="1">
                  <a:buClr>
                    <a:srgbClr val="009999"/>
                  </a:buClr>
                  <a:buSzPct val="80000"/>
                  <a:buFont typeface="Wingdings" pitchFamily="2" charset="2"/>
                  <a:buChar char="Ø"/>
                </a:pPr>
                <a:endParaRPr lang="en-US" altLang="zh-CN" sz="2400" dirty="0" smtClean="0">
                  <a:ea typeface="宋体" pitchFamily="2" charset="-122"/>
                </a:endParaRPr>
              </a:p>
              <a:p>
                <a:pPr eaLnBrk="1" hangingPunct="1">
                  <a:buClr>
                    <a:srgbClr val="009999"/>
                  </a:buClr>
                  <a:buSzPct val="80000"/>
                  <a:buFont typeface="Wingdings" pitchFamily="2" charset="2"/>
                  <a:buChar char="Ø"/>
                </a:pPr>
                <a:endParaRPr lang="en-US" altLang="zh-CN" sz="2600" dirty="0" smtClean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1434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504950"/>
                <a:ext cx="8362950" cy="4495800"/>
              </a:xfrm>
              <a:blipFill rotWithShape="1">
                <a:blip r:embed="rId3"/>
                <a:stretch>
                  <a:fillRect l="-656" t="-12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797" name="Straight Connector 21"/>
          <p:cNvCxnSpPr>
            <a:cxnSpLocks noChangeShapeType="1"/>
            <a:stCxn id="7" idx="6"/>
            <a:endCxn id="10" idx="2"/>
          </p:cNvCxnSpPr>
          <p:nvPr/>
        </p:nvCxnSpPr>
        <p:spPr bwMode="auto">
          <a:xfrm>
            <a:off x="5891213" y="535782"/>
            <a:ext cx="10001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8" name="Straight Connector 21"/>
          <p:cNvCxnSpPr>
            <a:cxnSpLocks noChangeShapeType="1"/>
            <a:stCxn id="8" idx="6"/>
            <a:endCxn id="9" idx="2"/>
          </p:cNvCxnSpPr>
          <p:nvPr/>
        </p:nvCxnSpPr>
        <p:spPr bwMode="auto">
          <a:xfrm>
            <a:off x="5891213" y="1250157"/>
            <a:ext cx="10001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5391150" y="285750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/>
                          <a:cs typeface="+mn-cs"/>
                        </a:rPr>
                        <m:t>𝑚</m:t>
                      </m:r>
                    </m:oMath>
                  </m:oMathPara>
                </a14:m>
                <a:endParaRPr lang="en-US" baseline="-25000" dirty="0">
                  <a:solidFill>
                    <a:srgbClr val="0000FF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1150" y="285750"/>
                <a:ext cx="500063" cy="500063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5391150" y="1000125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cs typeface="+mn-cs"/>
                      </a:rPr>
                      <m:t>𝑚</m:t>
                    </m:r>
                    <m:r>
                      <a:rPr lang="en-US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cs typeface="+mn-cs"/>
                      </a:rPr>
                      <m:t>′</m:t>
                    </m:r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1150" y="1000125"/>
                <a:ext cx="500063" cy="500063"/>
              </a:xfrm>
              <a:prstGeom prst="ellipse">
                <a:avLst/>
              </a:prstGeom>
              <a:blipFill rotWithShape="1">
                <a:blip r:embed="rId5"/>
                <a:stretch>
                  <a:fillRect r="-1190"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6891338" y="1000125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FF"/>
                          </a:solidFill>
                          <a:latin typeface="Cambria Math"/>
                          <a:cs typeface="+mn-cs"/>
                        </a:rPr>
                        <m:t>𝑤</m:t>
                      </m:r>
                    </m:oMath>
                  </m:oMathPara>
                </a14:m>
                <a:endParaRPr lang="en-US" baseline="-25000" dirty="0">
                  <a:solidFill>
                    <a:srgbClr val="FF00FF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1338" y="1000125"/>
                <a:ext cx="500062" cy="500063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6891338" y="28575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cs typeface="+mn-cs"/>
                      </a:rPr>
                      <m:t>𝑤</m:t>
                    </m:r>
                    <m:r>
                      <a:rPr lang="en-US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cs typeface="+mn-cs"/>
                      </a:rPr>
                      <m:t>′</m:t>
                    </m:r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1338" y="285750"/>
                <a:ext cx="500062" cy="500063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4087454" y="321469"/>
                <a:ext cx="1246546" cy="5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r>
                        <a:rPr lang="en-US" altLang="zh-CN" sz="2200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sz="2200" b="0" i="1" dirty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7454" y="321469"/>
                <a:ext cx="1246546" cy="500062"/>
              </a:xfrm>
              <a:prstGeom prst="rect">
                <a:avLst/>
              </a:prstGeom>
              <a:blipFill rotWithShape="1">
                <a:blip r:embed="rId8"/>
                <a:stretch>
                  <a:fillRect r="-53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 bwMode="auto">
              <a:xfrm>
                <a:off x="7239000" y="1023938"/>
                <a:ext cx="1246546" cy="5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r>
                        <a:rPr lang="en-US" altLang="zh-CN" sz="2200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sz="2200" b="0" i="1" dirty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9000" y="1023938"/>
                <a:ext cx="1246546" cy="500062"/>
              </a:xfrm>
              <a:prstGeom prst="rect">
                <a:avLst/>
              </a:prstGeom>
              <a:blipFill rotWithShape="1">
                <a:blip r:embed="rId9"/>
                <a:stretch>
                  <a:fillRect r="-7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FC54E-D3FF-49D7-A7A6-0A5BC0854D12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4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20D0889E-2AC6-4E5C-B813-B6CA90E3DAA5}" type="slidenum">
              <a:rPr lang="en-US" altLang="en-US" sz="1200" b="0">
                <a:latin typeface="Garamond" pitchFamily="18" charset="0"/>
              </a:rPr>
              <a:pPr algn="r" eaLnBrk="1" hangingPunct="1"/>
              <a:t>22</a:t>
            </a:fld>
            <a:endParaRPr lang="en-US" altLang="en-US" sz="1200" b="0">
              <a:latin typeface="Garamond" pitchFamily="18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pitchFamily="2" charset="-122"/>
              </a:rPr>
              <a:t>Correctness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457200" y="1504950"/>
                <a:ext cx="8362950" cy="4495800"/>
              </a:xfrm>
            </p:spPr>
            <p:txBody>
              <a:bodyPr/>
              <a:lstStyle/>
              <a:p>
                <a:pPr eaLnBrk="1" hangingPunct="1">
                  <a:buSzPct val="80000"/>
                </a:pPr>
                <a:r>
                  <a:rPr lang="en-US" altLang="zh-CN" sz="2600" dirty="0" smtClean="0">
                    <a:ea typeface="宋体" pitchFamily="2" charset="-122"/>
                  </a:rPr>
                  <a:t>Suppose the algorithm returns a matching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/>
                        <a:ea typeface="宋体" pitchFamily="2" charset="-122"/>
                      </a:rPr>
                      <m:t>𝑓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with a blocking pair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(</m:t>
                    </m:r>
                    <m:r>
                      <a:rPr lang="en-US" altLang="zh-CN" sz="2600" i="1" dirty="0" err="1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  <m:r>
                      <a:rPr lang="en-US" altLang="zh-CN" sz="2600" i="1" dirty="0" err="1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,</m:t>
                    </m:r>
                    <m:r>
                      <a:rPr lang="en-US" altLang="zh-CN" sz="2600" i="1" dirty="0" err="1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  <m:r>
                      <a:rPr lang="en-US" altLang="zh-CN" sz="26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)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, </a:t>
                </a:r>
              </a:p>
              <a:p>
                <a:pPr lvl="1" eaLnBrk="1" hangingPunct="1">
                  <a:buSzPct val="80000"/>
                </a:pPr>
                <a:r>
                  <a:rPr lang="en-US" altLang="zh-CN" sz="2400" dirty="0" smtClean="0">
                    <a:ea typeface="宋体" pitchFamily="2" charset="-122"/>
                  </a:rPr>
                  <a:t>i.e.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prefers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  <a:ea typeface="宋体" pitchFamily="2" charset="-122"/>
                      </a:rPr>
                      <m:t>𝑤</m:t>
                    </m:r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prefers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  <a:ea typeface="宋体" pitchFamily="2" charset="-122"/>
                      </a:rPr>
                      <m:t>𝑚</m:t>
                    </m:r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</m:oMath>
                </a14:m>
                <a:r>
                  <a:rPr lang="en-US" altLang="zh-CN" sz="2400" dirty="0" smtClean="0">
                    <a:solidFill>
                      <a:srgbClr val="0000FF"/>
                    </a:solidFill>
                    <a:ea typeface="宋体" pitchFamily="2" charset="-122"/>
                  </a:rPr>
                  <a:t>, </a:t>
                </a:r>
                <a:r>
                  <a:rPr lang="en-US" altLang="zh-CN" sz="2400" dirty="0" smtClean="0">
                    <a:ea typeface="宋体" pitchFamily="2" charset="-12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  <a:ea typeface="宋体" pitchFamily="2" charset="-122"/>
                      </a:rPr>
                      <m:t>𝑤</m:t>
                    </m:r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  <a:ea typeface="宋体" pitchFamily="2" charset="-122"/>
                      </a:rPr>
                      <m:t>𝑚</m:t>
                    </m:r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</a:rPr>
                      <m:t>′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</a:rPr>
                  <a:t> are their current partner.</a:t>
                </a:r>
                <a:endParaRPr lang="en-US" altLang="zh-CN" sz="2400" dirty="0">
                  <a:solidFill>
                    <a:srgbClr val="0000FF"/>
                  </a:solidFill>
                  <a:ea typeface="宋体" pitchFamily="2" charset="-122"/>
                </a:endParaRPr>
              </a:p>
              <a:p>
                <a:pPr eaLnBrk="1" hangingPunct="1">
                  <a:buSzPct val="80000"/>
                </a:pPr>
                <a:r>
                  <a:rPr lang="en-US" altLang="zh-CN" sz="2600" dirty="0" smtClean="0">
                    <a:ea typeface="宋体" pitchFamily="2" charset="-122"/>
                  </a:rPr>
                  <a:t>So both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 dirty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pPr>
                      <m:e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𝑚</m:t>
                        </m:r>
                      </m:e>
                      <m:sup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proposed to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.</a:t>
                </a:r>
              </a:p>
              <a:p>
                <a:pPr eaLnBrk="1" hangingPunct="1">
                  <a:buSzPct val="80000"/>
                </a:pPr>
                <a:r>
                  <a:rPr lang="en-US" altLang="zh-CN" sz="2600" dirty="0" smtClean="0">
                    <a:ea typeface="宋体" pitchFamily="2" charset="-122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finally married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 dirty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pPr>
                      <m:e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𝑚</m:t>
                        </m:r>
                      </m:e>
                      <m:sup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instead of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.</a:t>
                </a:r>
              </a:p>
              <a:p>
                <a:pPr eaLnBrk="1" hangingPunct="1">
                  <a:buSzPct val="80000"/>
                </a:pPr>
                <a:r>
                  <a:rPr lang="en-US" altLang="zh-CN" sz="2600" dirty="0" smtClean="0">
                    <a:ea typeface="宋体" pitchFamily="2" charset="-122"/>
                  </a:rPr>
                  <a:t>No matter who,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 dirty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pPr>
                      <m:e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𝑚</m:t>
                        </m:r>
                      </m:e>
                      <m:sup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, proposed first,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</a:rPr>
                      <m:t>𝑤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prefers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i="1" dirty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pPr>
                      <m:e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𝑚</m:t>
                        </m:r>
                      </m:e>
                      <m:sup>
                        <m:r>
                          <a:rPr lang="en-US" altLang="zh-CN" sz="2600" i="1" dirty="0">
                            <a:latin typeface="Cambria Math"/>
                            <a:ea typeface="宋体" pitchFamily="2" charset="-12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26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</a:rPr>
                      <m:t>𝑚</m:t>
                    </m:r>
                  </m:oMath>
                </a14:m>
                <a:r>
                  <a:rPr lang="en-US" altLang="zh-CN" sz="2600" dirty="0" smtClean="0">
                    <a:ea typeface="宋体" pitchFamily="2" charset="-122"/>
                  </a:rPr>
                  <a:t>.</a:t>
                </a:r>
              </a:p>
              <a:p>
                <a:pPr eaLnBrk="1" hangingPunct="1">
                  <a:buSzPct val="80000"/>
                </a:pPr>
                <a:r>
                  <a:rPr lang="en-US" altLang="zh-CN" sz="2600" dirty="0" smtClean="0">
                    <a:ea typeface="宋体" pitchFamily="2" charset="-122"/>
                  </a:rPr>
                  <a:t>A contradiction to our assumption.</a:t>
                </a:r>
                <a:endParaRPr lang="en-US" altLang="zh-CN" sz="2600" dirty="0">
                  <a:ea typeface="宋体" pitchFamily="2" charset="-122"/>
                </a:endParaRPr>
              </a:p>
              <a:p>
                <a:pPr eaLnBrk="1" hangingPunct="1">
                  <a:buSzPct val="80000"/>
                </a:pPr>
                <a:endParaRPr lang="en-US" altLang="zh-CN" sz="2200" dirty="0" smtClean="0">
                  <a:ea typeface="宋体" pitchFamily="2" charset="-122"/>
                </a:endParaRPr>
              </a:p>
              <a:p>
                <a:pPr marL="344487" lvl="1" indent="0" eaLnBrk="1" hangingPunct="1">
                  <a:buClr>
                    <a:srgbClr val="009999"/>
                  </a:buClr>
                  <a:buSzPct val="80000"/>
                  <a:buNone/>
                </a:pPr>
                <a:endParaRPr lang="en-US" altLang="zh-CN" sz="2400" dirty="0" smtClean="0">
                  <a:solidFill>
                    <a:srgbClr val="0000FF"/>
                  </a:solidFill>
                  <a:ea typeface="宋体" pitchFamily="2" charset="-122"/>
                  <a:sym typeface="Wingdings" pitchFamily="2" charset="2"/>
                </a:endParaRPr>
              </a:p>
              <a:p>
                <a:pPr lvl="1" eaLnBrk="1" hangingPunct="1">
                  <a:buClr>
                    <a:srgbClr val="009999"/>
                  </a:buClr>
                  <a:buSzPct val="80000"/>
                </a:pPr>
                <a:endParaRPr lang="en-US" altLang="zh-CN" sz="2400" dirty="0" smtClean="0">
                  <a:solidFill>
                    <a:srgbClr val="0000FF"/>
                  </a:solidFill>
                  <a:ea typeface="宋体" pitchFamily="2" charset="-122"/>
                  <a:sym typeface="Wingdings" pitchFamily="2" charset="2"/>
                </a:endParaRPr>
              </a:p>
              <a:p>
                <a:pPr eaLnBrk="1" hangingPunct="1">
                  <a:buClr>
                    <a:srgbClr val="009999"/>
                  </a:buClr>
                  <a:buSzPct val="80000"/>
                  <a:buFont typeface="Wingdings" pitchFamily="2" charset="2"/>
                  <a:buChar char="Ø"/>
                </a:pPr>
                <a:endParaRPr lang="en-US" altLang="zh-CN" sz="2400" dirty="0" smtClean="0">
                  <a:ea typeface="宋体" pitchFamily="2" charset="-122"/>
                </a:endParaRPr>
              </a:p>
              <a:p>
                <a:pPr eaLnBrk="1" hangingPunct="1">
                  <a:buClr>
                    <a:srgbClr val="009999"/>
                  </a:buClr>
                  <a:buSzPct val="80000"/>
                  <a:buFont typeface="Wingdings" pitchFamily="2" charset="2"/>
                  <a:buChar char="Ø"/>
                </a:pPr>
                <a:endParaRPr lang="en-US" altLang="zh-CN" sz="2400" dirty="0" smtClean="0">
                  <a:ea typeface="宋体" pitchFamily="2" charset="-122"/>
                </a:endParaRPr>
              </a:p>
              <a:p>
                <a:pPr eaLnBrk="1" hangingPunct="1">
                  <a:buClr>
                    <a:srgbClr val="009999"/>
                  </a:buClr>
                  <a:buSzPct val="80000"/>
                  <a:buFont typeface="Wingdings" pitchFamily="2" charset="2"/>
                  <a:buChar char="Ø"/>
                </a:pPr>
                <a:endParaRPr lang="en-US" altLang="zh-CN" sz="2600" dirty="0" smtClean="0">
                  <a:ea typeface="宋体" pitchFamily="2" charset="-122"/>
                </a:endParaRPr>
              </a:p>
            </p:txBody>
          </p:sp>
        </mc:Choice>
        <mc:Fallback xmlns="">
          <p:sp>
            <p:nvSpPr>
              <p:cNvPr id="1434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504950"/>
                <a:ext cx="8362950" cy="4495800"/>
              </a:xfrm>
              <a:blipFill rotWithShape="1">
                <a:blip r:embed="rId3"/>
                <a:stretch>
                  <a:fillRect l="-656" t="-12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797" name="Straight Connector 21"/>
          <p:cNvCxnSpPr>
            <a:cxnSpLocks noChangeShapeType="1"/>
            <a:stCxn id="7" idx="6"/>
            <a:endCxn id="10" idx="2"/>
          </p:cNvCxnSpPr>
          <p:nvPr/>
        </p:nvCxnSpPr>
        <p:spPr bwMode="auto">
          <a:xfrm>
            <a:off x="5891213" y="535782"/>
            <a:ext cx="10001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8" name="Straight Connector 21"/>
          <p:cNvCxnSpPr>
            <a:cxnSpLocks noChangeShapeType="1"/>
            <a:stCxn id="8" idx="6"/>
            <a:endCxn id="9" idx="2"/>
          </p:cNvCxnSpPr>
          <p:nvPr/>
        </p:nvCxnSpPr>
        <p:spPr bwMode="auto">
          <a:xfrm>
            <a:off x="5891213" y="1250157"/>
            <a:ext cx="10001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5391150" y="285750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/>
                          <a:cs typeface="+mn-cs"/>
                        </a:rPr>
                        <m:t>𝑚</m:t>
                      </m:r>
                    </m:oMath>
                  </m:oMathPara>
                </a14:m>
                <a:endParaRPr lang="en-US" baseline="-25000" dirty="0">
                  <a:solidFill>
                    <a:srgbClr val="0000FF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1150" y="285750"/>
                <a:ext cx="500063" cy="500063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5391150" y="1000125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cs typeface="+mn-cs"/>
                      </a:rPr>
                      <m:t>𝑚</m:t>
                    </m:r>
                    <m:r>
                      <a:rPr lang="en-US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cs typeface="+mn-cs"/>
                      </a:rPr>
                      <m:t>′</m:t>
                    </m:r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1150" y="1000125"/>
                <a:ext cx="500063" cy="500063"/>
              </a:xfrm>
              <a:prstGeom prst="ellipse">
                <a:avLst/>
              </a:prstGeom>
              <a:blipFill rotWithShape="1">
                <a:blip r:embed="rId5"/>
                <a:stretch>
                  <a:fillRect r="-1190"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6891338" y="1000125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FF"/>
                          </a:solidFill>
                          <a:latin typeface="Cambria Math"/>
                          <a:cs typeface="+mn-cs"/>
                        </a:rPr>
                        <m:t>𝑤</m:t>
                      </m:r>
                    </m:oMath>
                  </m:oMathPara>
                </a14:m>
                <a:endParaRPr lang="en-US" baseline="-25000" dirty="0">
                  <a:solidFill>
                    <a:srgbClr val="FF00FF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1338" y="1000125"/>
                <a:ext cx="500062" cy="500063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6891338" y="28575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cs typeface="+mn-cs"/>
                      </a:rPr>
                      <m:t>𝑤</m:t>
                    </m:r>
                    <m:r>
                      <a:rPr lang="en-US" b="0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cs typeface="+mn-cs"/>
                      </a:rPr>
                      <m:t>′</m:t>
                    </m:r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1338" y="285750"/>
                <a:ext cx="500062" cy="500063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4087454" y="321469"/>
                <a:ext cx="1246546" cy="5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r>
                        <a:rPr lang="en-US" altLang="zh-CN" sz="2200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sz="2200" b="0" i="1" dirty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7454" y="321469"/>
                <a:ext cx="1246546" cy="500062"/>
              </a:xfrm>
              <a:prstGeom prst="rect">
                <a:avLst/>
              </a:prstGeom>
              <a:blipFill rotWithShape="1">
                <a:blip r:embed="rId8"/>
                <a:stretch>
                  <a:fillRect r="-53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 bwMode="auto">
              <a:xfrm>
                <a:off x="7239000" y="1023938"/>
                <a:ext cx="1246546" cy="5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r>
                        <a:rPr lang="en-US" altLang="zh-CN" sz="2200" b="0" i="1" dirty="0" smtClean="0">
                          <a:latin typeface="Cambria Math"/>
                        </a:rPr>
                        <m:t>𝑚</m:t>
                      </m:r>
                      <m:r>
                        <a:rPr lang="en-US" altLang="zh-CN" sz="2200" b="0" i="1" dirty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39000" y="1023938"/>
                <a:ext cx="1246546" cy="500062"/>
              </a:xfrm>
              <a:prstGeom prst="rect">
                <a:avLst/>
              </a:prstGeom>
              <a:blipFill rotWithShape="1">
                <a:blip r:embed="rId9"/>
                <a:stretch>
                  <a:fillRect r="-7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FC54E-D3FF-49D7-A7A6-0A5BC0854D12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6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HK" dirty="0"/>
              <a:t>For any </a:t>
            </a:r>
            <a:r>
              <a:rPr lang="en-US" altLang="zh-HK" dirty="0">
                <a:solidFill>
                  <a:srgbClr val="0000FF"/>
                </a:solidFill>
              </a:rPr>
              <a:t>man</a:t>
            </a:r>
            <a:r>
              <a:rPr lang="en-US" altLang="zh-HK" dirty="0"/>
              <a:t>: His fiancé gets worse and worse (according to his preference list)</a:t>
            </a:r>
          </a:p>
          <a:p>
            <a:pPr marL="695325" lvl="2" indent="-342900"/>
            <a:r>
              <a:rPr lang="en-US" altLang="zh-HK" sz="2600" dirty="0"/>
              <a:t>because he changes fiancé only when the previous one dumps him, forcing him to try next (worse!) ones.</a:t>
            </a:r>
          </a:p>
          <a:p>
            <a:r>
              <a:rPr lang="en-US" dirty="0" smtClean="0"/>
              <a:t>For any </a:t>
            </a:r>
            <a:r>
              <a:rPr lang="en-US" dirty="0" smtClean="0">
                <a:solidFill>
                  <a:srgbClr val="FF00FF"/>
                </a:solidFill>
              </a:rPr>
              <a:t>woman</a:t>
            </a:r>
            <a:r>
              <a:rPr lang="en-US" dirty="0" smtClean="0"/>
              <a:t>: Her </a:t>
            </a:r>
            <a:r>
              <a:rPr lang="en-US" altLang="zh-HK" dirty="0" smtClean="0"/>
              <a:t>fiancé </a:t>
            </a:r>
            <a:r>
              <a:rPr lang="en-US" dirty="0" smtClean="0"/>
              <a:t>gets better and better (according to her preference list)</a:t>
            </a:r>
          </a:p>
          <a:p>
            <a:pPr lvl="1"/>
            <a:r>
              <a:rPr lang="en-US" dirty="0" smtClean="0"/>
              <a:t>because she changes fiancé only when a better man proposes to her.</a:t>
            </a:r>
          </a:p>
        </p:txBody>
      </p:sp>
      <p:pic>
        <p:nvPicPr>
          <p:cNvPr id="1026" name="Picture 2" descr="http://www.wpclipart.com/cartoon/people/kids/kidz/Kids_smiling_girl_jump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527" y="4495799"/>
            <a:ext cx="1235273" cy="19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s.123rf.com/450wm/blamb/blamb1212/blamb121200023/16976869-a-cartoon-man-cries-many-tea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1724025" cy="191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52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propose?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women propose?</a:t>
            </a:r>
            <a:endParaRPr lang="en-US" dirty="0"/>
          </a:p>
        </p:txBody>
      </p:sp>
      <p:cxnSp>
        <p:nvCxnSpPr>
          <p:cNvPr id="4" name="Straight Connector 21"/>
          <p:cNvCxnSpPr>
            <a:cxnSpLocks noChangeShapeType="1"/>
          </p:cNvCxnSpPr>
          <p:nvPr/>
        </p:nvCxnSpPr>
        <p:spPr bwMode="auto">
          <a:xfrm>
            <a:off x="3286125" y="2905125"/>
            <a:ext cx="2500313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21"/>
          <p:cNvCxnSpPr>
            <a:cxnSpLocks noChangeShapeType="1"/>
            <a:stCxn id="20" idx="6"/>
            <a:endCxn id="24" idx="2"/>
          </p:cNvCxnSpPr>
          <p:nvPr/>
        </p:nvCxnSpPr>
        <p:spPr bwMode="auto">
          <a:xfrm>
            <a:off x="3500438" y="3869532"/>
            <a:ext cx="2000250" cy="1143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21"/>
          <p:cNvCxnSpPr>
            <a:cxnSpLocks noChangeShapeType="1"/>
            <a:stCxn id="19" idx="6"/>
            <a:endCxn id="24" idx="2"/>
          </p:cNvCxnSpPr>
          <p:nvPr/>
        </p:nvCxnSpPr>
        <p:spPr bwMode="auto">
          <a:xfrm>
            <a:off x="3500438" y="2869407"/>
            <a:ext cx="2000250" cy="21431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21"/>
          <p:cNvCxnSpPr>
            <a:cxnSpLocks noChangeShapeType="1"/>
            <a:stCxn id="19" idx="6"/>
            <a:endCxn id="22" idx="2"/>
          </p:cNvCxnSpPr>
          <p:nvPr/>
        </p:nvCxnSpPr>
        <p:spPr bwMode="auto">
          <a:xfrm>
            <a:off x="3500438" y="2869407"/>
            <a:ext cx="2000250" cy="10001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21"/>
          <p:cNvCxnSpPr>
            <a:cxnSpLocks noChangeShapeType="1"/>
            <a:stCxn id="21" idx="6"/>
            <a:endCxn id="22" idx="2"/>
          </p:cNvCxnSpPr>
          <p:nvPr/>
        </p:nvCxnSpPr>
        <p:spPr bwMode="auto">
          <a:xfrm flipV="1">
            <a:off x="3500438" y="3869532"/>
            <a:ext cx="2000250" cy="10715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21"/>
          <p:cNvCxnSpPr>
            <a:cxnSpLocks noChangeShapeType="1"/>
            <a:stCxn id="19" idx="6"/>
            <a:endCxn id="23" idx="2"/>
          </p:cNvCxnSpPr>
          <p:nvPr/>
        </p:nvCxnSpPr>
        <p:spPr bwMode="auto">
          <a:xfrm>
            <a:off x="3500438" y="2869407"/>
            <a:ext cx="2000250" cy="0"/>
          </a:xfrm>
          <a:prstGeom prst="line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21"/>
          <p:cNvCxnSpPr>
            <a:cxnSpLocks noChangeShapeType="1"/>
            <a:stCxn id="21" idx="6"/>
            <a:endCxn id="22" idx="2"/>
          </p:cNvCxnSpPr>
          <p:nvPr/>
        </p:nvCxnSpPr>
        <p:spPr bwMode="auto">
          <a:xfrm flipV="1">
            <a:off x="3500438" y="3869532"/>
            <a:ext cx="2000250" cy="1071562"/>
          </a:xfrm>
          <a:prstGeom prst="line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21"/>
          <p:cNvCxnSpPr>
            <a:cxnSpLocks noChangeShapeType="1"/>
            <a:stCxn id="20" idx="6"/>
            <a:endCxn id="24" idx="2"/>
          </p:cNvCxnSpPr>
          <p:nvPr/>
        </p:nvCxnSpPr>
        <p:spPr bwMode="auto">
          <a:xfrm>
            <a:off x="3500438" y="3869532"/>
            <a:ext cx="2000250" cy="1143000"/>
          </a:xfrm>
          <a:prstGeom prst="line">
            <a:avLst/>
          </a:prstGeom>
          <a:noFill/>
          <a:ln w="571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75463" y="3543300"/>
            <a:ext cx="9286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en-US" altLang="zh-CN" sz="4000">
                <a:solidFill>
                  <a:srgbClr val="FF0000"/>
                </a:solidFill>
              </a:rPr>
              <a:t>\</a:t>
            </a:r>
            <a:endParaRPr lang="en-US" altLang="zh-CN" sz="4000" baseline="-25000">
              <a:solidFill>
                <a:srgbClr val="FF0000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300788" y="3548063"/>
            <a:ext cx="9286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en-US" altLang="zh-CN" sz="4000">
                <a:solidFill>
                  <a:srgbClr val="FF0000"/>
                </a:solidFill>
              </a:rPr>
              <a:t>\</a:t>
            </a:r>
            <a:endParaRPr lang="en-US" altLang="zh-CN" sz="4000" baseline="-25000">
              <a:solidFill>
                <a:srgbClr val="FF00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300788" y="4652963"/>
            <a:ext cx="9286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en-US" altLang="zh-CN" sz="4000">
                <a:solidFill>
                  <a:srgbClr val="FF0000"/>
                </a:solidFill>
              </a:rPr>
              <a:t>\</a:t>
            </a:r>
            <a:endParaRPr lang="en-US" altLang="zh-CN" sz="4000" baseline="-250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 bwMode="auto">
              <a:xfrm>
                <a:off x="642938" y="3616325"/>
                <a:ext cx="2357437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938" y="3616325"/>
                <a:ext cx="2357437" cy="5715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642938" y="4695825"/>
                <a:ext cx="2357437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938" y="4695825"/>
                <a:ext cx="2357437" cy="5715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227763" y="2476500"/>
            <a:ext cx="9286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en-US" altLang="zh-CN" sz="4000">
                <a:solidFill>
                  <a:srgbClr val="FF0000"/>
                </a:solidFill>
              </a:rPr>
              <a:t>\</a:t>
            </a:r>
            <a:endParaRPr lang="en-US" altLang="zh-CN" sz="4000" baseline="-250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642938" y="2608263"/>
                <a:ext cx="2357437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1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938" y="2608263"/>
                <a:ext cx="2357437" cy="5715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 bwMode="auto">
              <a:xfrm>
                <a:off x="3000375" y="2619375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b="0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0375" y="2619375"/>
                <a:ext cx="500063" cy="500063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 bwMode="auto">
              <a:xfrm>
                <a:off x="3000375" y="3619500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0375" y="3619500"/>
                <a:ext cx="500063" cy="500063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 bwMode="auto">
              <a:xfrm>
                <a:off x="3000375" y="4691063"/>
                <a:ext cx="500063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0375" y="4691063"/>
                <a:ext cx="500063" cy="500062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 bwMode="auto">
              <a:xfrm>
                <a:off x="5500688" y="361950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0688" y="3619500"/>
                <a:ext cx="500062" cy="500063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 bwMode="auto">
              <a:xfrm>
                <a:off x="5500688" y="2619375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0688" y="2619375"/>
                <a:ext cx="500062" cy="500063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 bwMode="auto">
              <a:xfrm>
                <a:off x="5500688" y="476250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0688" y="4762500"/>
                <a:ext cx="500062" cy="500063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883400" y="4652963"/>
            <a:ext cx="928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999"/>
              </a:buClr>
              <a:buSzPct val="80000"/>
            </a:pPr>
            <a:r>
              <a:rPr lang="en-US" altLang="zh-CN" sz="4000">
                <a:solidFill>
                  <a:srgbClr val="FF0000"/>
                </a:solidFill>
              </a:rPr>
              <a:t>\</a:t>
            </a:r>
            <a:endParaRPr lang="en-US" altLang="zh-CN" sz="4000" baseline="-250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 txBox="1">
                <a:spLocks noChangeArrowheads="1"/>
              </p:cNvSpPr>
              <p:nvPr/>
            </p:nvSpPr>
            <p:spPr bwMode="auto">
              <a:xfrm>
                <a:off x="6143625" y="2619375"/>
                <a:ext cx="23574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3625" y="2619375"/>
                <a:ext cx="2357438" cy="5715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/>
              <p:cNvSpPr txBox="1">
                <a:spLocks noChangeArrowheads="1"/>
              </p:cNvSpPr>
              <p:nvPr/>
            </p:nvSpPr>
            <p:spPr bwMode="auto">
              <a:xfrm>
                <a:off x="6143625" y="3619500"/>
                <a:ext cx="23574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3625" y="3619500"/>
                <a:ext cx="2357438" cy="57150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 bwMode="auto">
              <a:xfrm>
                <a:off x="6143625" y="4762500"/>
                <a:ext cx="23574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3625" y="4762500"/>
                <a:ext cx="2357438" cy="5715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46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Which stable matching is better?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39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5257800"/>
                <a:ext cx="4038600" cy="873125"/>
              </a:xfrm>
            </p:spPr>
            <p:txBody>
              <a:bodyPr>
                <a:noAutofit/>
              </a:bodyPr>
              <a:lstStyle/>
              <a:p>
                <a:pPr marL="285750" indent="-285750"/>
                <a:r>
                  <a:rPr lang="en-US" altLang="zh-HK" sz="1600" dirty="0" smtClean="0"/>
                  <a:t>As a man, which matching you </a:t>
                </a:r>
                <a:r>
                  <a:rPr lang="en-US" altLang="zh-HK" sz="1600" dirty="0"/>
                  <a:t>prefer? </a:t>
                </a:r>
                <a:endParaRPr lang="en-US" altLang="zh-HK" sz="1600" dirty="0" smtClean="0"/>
              </a:p>
              <a:p>
                <a:pPr marL="612775" lvl="1" indent="-285750"/>
                <a:r>
                  <a:rPr lang="en-US" altLang="zh-HK" sz="1400" dirty="0" smtClean="0"/>
                  <a:t>What if </a:t>
                </a:r>
                <a:r>
                  <a:rPr lang="en-US" altLang="zh-HK" sz="1400" dirty="0"/>
                  <a:t>you </a:t>
                </a:r>
                <a:r>
                  <a:rPr lang="en-US" altLang="zh-HK" sz="1400" dirty="0" smtClean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40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sz="1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1400" dirty="0"/>
                  <a:t>? </a:t>
                </a:r>
                <a:r>
                  <a:rPr lang="en-US" altLang="zh-HK" sz="1400" dirty="0" smtClean="0"/>
                  <a:t>What if </a:t>
                </a:r>
                <a:r>
                  <a:rPr lang="en-US" altLang="zh-HK" sz="1400" dirty="0"/>
                  <a:t>you </a:t>
                </a:r>
                <a:r>
                  <a:rPr lang="en-US" altLang="zh-HK" sz="1400" dirty="0" smtClean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140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sz="1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1400" dirty="0" smtClean="0"/>
                  <a:t>?</a:t>
                </a:r>
              </a:p>
            </p:txBody>
          </p:sp>
        </mc:Choice>
        <mc:Fallback xmlns="">
          <p:sp>
            <p:nvSpPr>
              <p:cNvPr id="40" name="Content Placeholder 3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5257800"/>
                <a:ext cx="4038600" cy="873125"/>
              </a:xfrm>
              <a:blipFill rotWithShape="1">
                <a:blip r:embed="rId2"/>
                <a:stretch>
                  <a:fillRect t="-209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40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5325908"/>
                <a:ext cx="4191000" cy="796925"/>
              </a:xfrm>
            </p:spPr>
            <p:txBody>
              <a:bodyPr>
                <a:normAutofit fontScale="55000" lnSpcReduction="20000"/>
              </a:bodyPr>
              <a:lstStyle/>
              <a:p>
                <a:pPr marL="285750" indent="-285750"/>
                <a:r>
                  <a:rPr lang="en-US" altLang="zh-HK" sz="2900" dirty="0" smtClean="0"/>
                  <a:t>As a woman, which matching you </a:t>
                </a:r>
                <a:r>
                  <a:rPr lang="en-US" altLang="zh-HK" sz="2900" dirty="0"/>
                  <a:t>prefer? </a:t>
                </a:r>
              </a:p>
              <a:p>
                <a:pPr marL="612775" lvl="1" indent="-285750"/>
                <a:r>
                  <a:rPr lang="en-US" altLang="zh-HK" sz="2500" dirty="0"/>
                  <a:t>What if you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50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sz="25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500" dirty="0"/>
                  <a:t>? What if you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5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500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sz="25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500" dirty="0" smtClean="0"/>
                  <a:t>?</a:t>
                </a:r>
                <a:endParaRPr lang="zh-HK" altLang="en-US" sz="2500" dirty="0"/>
              </a:p>
            </p:txBody>
          </p:sp>
        </mc:Choice>
        <mc:Fallback xmlns="">
          <p:sp>
            <p:nvSpPr>
              <p:cNvPr id="41" name="Content Placeholder 4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5325908"/>
                <a:ext cx="4191000" cy="796925"/>
              </a:xfrm>
              <a:blipFill rotWithShape="1">
                <a:blip r:embed="rId3"/>
                <a:stretch>
                  <a:fillRect t="-8462" r="-203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2286000" y="1563688"/>
                <a:ext cx="142875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1563688"/>
                <a:ext cx="1428750" cy="5715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00" y="2286000"/>
                <a:ext cx="1428751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2286000"/>
                <a:ext cx="1428751" cy="5715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5334000" y="1563688"/>
                <a:ext cx="1295401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1563688"/>
                <a:ext cx="1295401" cy="571500"/>
              </a:xfrm>
              <a:prstGeom prst="rect">
                <a:avLst/>
              </a:prstGeom>
              <a:blipFill rotWithShape="1">
                <a:blip r:embed="rId6"/>
                <a:stretch>
                  <a:fillRect r="-75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5340351" y="2286000"/>
                <a:ext cx="128905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0351" y="2286000"/>
                <a:ext cx="1289050" cy="571500"/>
              </a:xfrm>
              <a:prstGeom prst="rect">
                <a:avLst/>
              </a:prstGeom>
              <a:blipFill rotWithShape="1">
                <a:blip r:embed="rId7"/>
                <a:stretch>
                  <a:fillRect r="-80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3768725" y="1563688"/>
                <a:ext cx="500063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8725" y="1563688"/>
                <a:ext cx="500063" cy="500062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 bwMode="auto">
              <a:xfrm>
                <a:off x="3768725" y="2286000"/>
                <a:ext cx="500063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8725" y="2286000"/>
                <a:ext cx="500063" cy="500062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 bwMode="auto">
              <a:xfrm>
                <a:off x="4840288" y="2286000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0288" y="2286000"/>
                <a:ext cx="500062" cy="500062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4840288" y="1563688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0288" y="1563688"/>
                <a:ext cx="500062" cy="500062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21"/>
          <p:cNvCxnSpPr>
            <a:cxnSpLocks noChangeShapeType="1"/>
            <a:stCxn id="15" idx="6"/>
            <a:endCxn id="18" idx="2"/>
          </p:cNvCxnSpPr>
          <p:nvPr/>
        </p:nvCxnSpPr>
        <p:spPr bwMode="auto">
          <a:xfrm>
            <a:off x="1870075" y="4017169"/>
            <a:ext cx="1357313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21"/>
          <p:cNvCxnSpPr>
            <a:cxnSpLocks noChangeShapeType="1"/>
            <a:stCxn id="16" idx="6"/>
            <a:endCxn id="17" idx="2"/>
          </p:cNvCxnSpPr>
          <p:nvPr/>
        </p:nvCxnSpPr>
        <p:spPr bwMode="auto">
          <a:xfrm>
            <a:off x="1870075" y="4822031"/>
            <a:ext cx="1357313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 bwMode="auto">
              <a:xfrm>
                <a:off x="1370013" y="3767138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0013" y="3767138"/>
                <a:ext cx="500062" cy="500062"/>
              </a:xfrm>
              <a:prstGeom prst="ellipse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 bwMode="auto">
              <a:xfrm>
                <a:off x="1370013" y="4572000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HK" baseline="-250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0013" y="4572000"/>
                <a:ext cx="500062" cy="500062"/>
              </a:xfrm>
              <a:prstGeom prst="ellipse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 bwMode="auto">
              <a:xfrm>
                <a:off x="3227388" y="4572000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7388" y="4572000"/>
                <a:ext cx="500062" cy="500062"/>
              </a:xfrm>
              <a:prstGeom prst="ellipse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 bwMode="auto">
              <a:xfrm>
                <a:off x="3227388" y="3767138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7388" y="3767138"/>
                <a:ext cx="500062" cy="500062"/>
              </a:xfrm>
              <a:prstGeom prst="ellipse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21"/>
          <p:cNvCxnSpPr>
            <a:cxnSpLocks noChangeShapeType="1"/>
            <a:stCxn id="22" idx="6"/>
            <a:endCxn id="24" idx="2"/>
          </p:cNvCxnSpPr>
          <p:nvPr/>
        </p:nvCxnSpPr>
        <p:spPr bwMode="auto">
          <a:xfrm flipV="1">
            <a:off x="6286500" y="4017169"/>
            <a:ext cx="1357313" cy="8048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21"/>
          <p:cNvCxnSpPr>
            <a:cxnSpLocks noChangeShapeType="1"/>
            <a:stCxn id="21" idx="6"/>
            <a:endCxn id="23" idx="2"/>
          </p:cNvCxnSpPr>
          <p:nvPr/>
        </p:nvCxnSpPr>
        <p:spPr bwMode="auto">
          <a:xfrm>
            <a:off x="6286500" y="4017169"/>
            <a:ext cx="1357313" cy="8048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 bwMode="auto">
              <a:xfrm>
                <a:off x="5786438" y="3767138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6438" y="3767138"/>
                <a:ext cx="500062" cy="500062"/>
              </a:xfrm>
              <a:prstGeom prst="ellipse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 bwMode="auto">
              <a:xfrm>
                <a:off x="5786438" y="4572000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6438" y="4572000"/>
                <a:ext cx="500062" cy="500062"/>
              </a:xfrm>
              <a:prstGeom prst="ellipse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/>
              <p:cNvSpPr/>
              <p:nvPr/>
            </p:nvSpPr>
            <p:spPr bwMode="auto">
              <a:xfrm>
                <a:off x="7643813" y="4572000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3" name="Oval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3813" y="4572000"/>
                <a:ext cx="500062" cy="500062"/>
              </a:xfrm>
              <a:prstGeom prst="ellipse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 bwMode="auto">
              <a:xfrm>
                <a:off x="7643813" y="3767138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altLang="zh-HK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3813" y="3767138"/>
                <a:ext cx="500062" cy="500062"/>
              </a:xfrm>
              <a:prstGeom prst="ellipse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23850" y="3048000"/>
            <a:ext cx="4141788" cy="6429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09999"/>
              </a:buClr>
              <a:buSzPct val="80000"/>
              <a:defRPr/>
            </a:pPr>
            <a:r>
              <a:rPr lang="en-US" altLang="zh-CN" sz="2400" b="0" kern="0" dirty="0">
                <a:solidFill>
                  <a:srgbClr val="CC00CC"/>
                </a:solidFill>
                <a:latin typeface="+mn-ea"/>
                <a:ea typeface="+mn-ea"/>
                <a:cs typeface="+mn-cs"/>
              </a:rPr>
              <a:t>GS algorithm: men propose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716463" y="3052762"/>
            <a:ext cx="4356100" cy="6429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09999"/>
              </a:buClr>
              <a:buSzPct val="80000"/>
              <a:defRPr/>
            </a:pPr>
            <a:r>
              <a:rPr lang="en-US" altLang="zh-CN" sz="2400" b="0" kern="0" dirty="0">
                <a:solidFill>
                  <a:srgbClr val="CC00CC"/>
                </a:solidFill>
                <a:latin typeface="+mn-ea"/>
                <a:ea typeface="+mn-ea"/>
                <a:cs typeface="+mn-cs"/>
              </a:rPr>
              <a:t>GS algorithm: women propose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7856A-2059-407B-B4CA-091BE176A95D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79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1" grpId="0" build="p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Stable Matching by </a:t>
            </a:r>
            <a:r>
              <a:rPr lang="en-US" altLang="zh-HK" dirty="0" smtClean="0"/>
              <a:t>G-S, men propose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HK" dirty="0" smtClean="0"/>
                  <a:t>For any man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 smtClean="0"/>
                  <a:t>, his set of valid partners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𝑣𝑝</m:t>
                      </m:r>
                      <m:r>
                        <a:rPr lang="en-US" altLang="zh-HK" sz="2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HK" sz="2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altLang="zh-HK" sz="2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HK" sz="26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altLang="zh-HK" sz="2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: </m:t>
                          </m:r>
                          <m:r>
                            <a:rPr lang="en-US" altLang="zh-HK" sz="2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HK" sz="26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60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  <m:r>
                            <a:rPr lang="en-US" altLang="zh-HK" sz="2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zh-HK" sz="2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m:rPr>
                              <m:nor/>
                            </m:rPr>
                            <a:rPr lang="en-US" altLang="zh-HK" sz="2600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sz="2600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for</m:t>
                          </m:r>
                          <m:r>
                            <m:rPr>
                              <m:nor/>
                            </m:rPr>
                            <a:rPr lang="en-US" altLang="zh-HK" sz="2600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sz="2600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some</m:t>
                          </m:r>
                          <m:r>
                            <m:rPr>
                              <m:nor/>
                            </m:rPr>
                            <a:rPr lang="en-US" altLang="zh-HK" sz="2600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sz="2600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stable</m:t>
                          </m:r>
                          <m:r>
                            <m:rPr>
                              <m:nor/>
                            </m:rPr>
                            <a:rPr lang="en-US" altLang="zh-HK" sz="2600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sz="2600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matching</m:t>
                          </m:r>
                          <m:r>
                            <m:rPr>
                              <m:nor/>
                            </m:rPr>
                            <a:rPr lang="en-US" altLang="zh-HK" sz="2600" i="0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zh-HK" sz="2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altLang="zh-HK" sz="26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endParaRPr lang="en-US" altLang="zh-HK" sz="13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𝑏𝑒𝑠𝑡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: the </a:t>
                </a:r>
                <a:r>
                  <a:rPr lang="en-US" altLang="zh-HK" dirty="0"/>
                  <a:t>best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𝑤</m:t>
                    </m:r>
                    <m:r>
                      <a:rPr lang="en-US" altLang="zh-HK" b="0" i="1" dirty="0" smtClean="0">
                        <a:latin typeface="Cambria Math"/>
                      </a:rPr>
                      <m:t>∈</m:t>
                    </m:r>
                    <m:r>
                      <a:rPr lang="en-US" altLang="zh-HK" b="0" i="1" dirty="0" smtClean="0">
                        <a:latin typeface="Cambria Math"/>
                      </a:rPr>
                      <m:t>𝑣𝑝</m:t>
                    </m:r>
                    <m:r>
                      <a:rPr lang="en-US" altLang="zh-HK" b="0" i="1" dirty="0" smtClean="0">
                        <a:latin typeface="Cambria Math"/>
                      </a:rPr>
                      <m:t>(</m:t>
                    </m:r>
                    <m:r>
                      <a:rPr lang="en-US" altLang="zh-HK" b="0" i="1" dirty="0" smtClean="0">
                        <a:latin typeface="Cambria Math"/>
                      </a:rPr>
                      <m:t>𝑚</m:t>
                    </m:r>
                    <m:r>
                      <a:rPr lang="en-US" altLang="zh-HK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</a:t>
                </a:r>
                <a:endParaRPr lang="en-US" altLang="zh-HK" dirty="0"/>
              </a:p>
              <a:p>
                <a:pPr lvl="1"/>
                <a:r>
                  <a:rPr lang="en-US" altLang="zh-HK" dirty="0" smtClean="0"/>
                  <a:t>“best”: according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 smtClean="0"/>
                  <a:t>’s preference.</a:t>
                </a:r>
                <a:endParaRPr lang="en-US" altLang="zh-HK" dirty="0" smtClean="0">
                  <a:solidFill>
                    <a:srgbClr val="0066FF"/>
                  </a:solidFill>
                </a:endParaRPr>
              </a:p>
              <a:p>
                <a:endParaRPr lang="en-US" altLang="zh-HK" sz="1700" dirty="0" smtClean="0">
                  <a:solidFill>
                    <a:srgbClr val="0066FF"/>
                  </a:solidFill>
                </a:endParaRPr>
              </a:p>
              <a:p>
                <a:r>
                  <a:rPr lang="en-US" altLang="zh-HK" dirty="0" smtClean="0">
                    <a:solidFill>
                      <a:srgbClr val="0066FF"/>
                    </a:solidFill>
                  </a:rPr>
                  <a:t>Theorem</a:t>
                </a:r>
                <a:r>
                  <a:rPr lang="en-US" altLang="zh-HK" dirty="0" smtClean="0"/>
                  <a:t>. </a:t>
                </a:r>
                <a:r>
                  <a:rPr lang="en-US" altLang="zh-HK" dirty="0"/>
                  <a:t>Gale-Shapley </a:t>
                </a:r>
                <a:r>
                  <a:rPr lang="en-US" altLang="zh-HK" dirty="0" smtClean="0"/>
                  <a:t>algorithm matches all men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𝑏𝑒𝑠𝑡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/>
                  <a:t>. </a:t>
                </a:r>
              </a:p>
              <a:p>
                <a:endParaRPr lang="en-US" altLang="zh-HK" sz="1500" dirty="0"/>
              </a:p>
              <a:p>
                <a:r>
                  <a:rPr lang="en-US" altLang="zh-HK" dirty="0"/>
                  <a:t>Implications:</a:t>
                </a:r>
              </a:p>
              <a:p>
                <a:pPr lvl="1"/>
                <a:r>
                  <a:rPr lang="en-US" altLang="zh-HK" dirty="0"/>
                  <a:t>different orders of free men picked do not matter</a:t>
                </a:r>
              </a:p>
              <a:p>
                <a:pPr lvl="1"/>
                <a:r>
                  <a:rPr lang="en-US" altLang="zh-HK" dirty="0"/>
                  <a:t>for any men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dirty="0"/>
                  <a:t>,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𝑏𝑒𝑠𝑡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)≠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𝑏𝑒𝑠𝑡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endParaRPr lang="en-US" altLang="zh-HK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32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8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Proof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dirty="0" smtClean="0"/>
                  <a:t>For contradiction, assume that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 smtClean="0"/>
                  <a:t> is matched to worse </a:t>
                </a:r>
                <a:r>
                  <a:rPr lang="en-US" altLang="zh-HK" dirty="0"/>
                  <a:t>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HK" i="1" dirty="0" smtClean="0">
                        <a:latin typeface="Cambria Math"/>
                      </a:rPr>
                      <m:t>=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𝑏𝑒𝑠𝑡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/>
                  <a:t>. </a:t>
                </a:r>
                <a:endParaRPr lang="en-US" altLang="zh-HK" dirty="0" smtClean="0"/>
              </a:p>
              <a:p>
                <a:r>
                  <a:rPr lang="en-US" altLang="zh-HK" dirty="0"/>
                  <a:t>Since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/>
                  <a:t>proposes in the decreasing order,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/>
                  <a:t>must be </a:t>
                </a:r>
                <a:r>
                  <a:rPr lang="en-US" altLang="zh-HK" dirty="0" smtClean="0"/>
                  <a:t>rejected </a:t>
                </a:r>
                <a:r>
                  <a:rPr lang="en-US" altLang="zh-HK" dirty="0"/>
                  <a:t>by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HK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/>
                  <a:t>in the course of </a:t>
                </a:r>
                <a:r>
                  <a:rPr lang="en-US" altLang="zh-HK" dirty="0" smtClean="0"/>
                  <a:t>the GS algorithm. </a:t>
                </a:r>
              </a:p>
              <a:p>
                <a:r>
                  <a:rPr lang="en-US" altLang="zh-HK" dirty="0" smtClean="0"/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HK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</a:rPr>
                      <m:t>∈</m:t>
                    </m:r>
                    <m:r>
                      <a:rPr lang="en-US" altLang="zh-HK" i="1" dirty="0">
                        <a:latin typeface="Cambria Math"/>
                      </a:rPr>
                      <m:t>𝑣𝑝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 So there exists a man rejected by his valid partner.</a:t>
                </a:r>
                <a:endParaRPr lang="en-US" altLang="zh-HK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251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62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Proof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HK" dirty="0"/>
                  <a:t>Consider the first such </a:t>
                </a:r>
                <a:r>
                  <a:rPr lang="en-US" altLang="zh-HK" dirty="0" smtClean="0"/>
                  <a:t>moment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dirty="0" smtClean="0"/>
                  <a:t> that some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/>
                  <a:t> </a:t>
                </a:r>
                <a:r>
                  <a:rPr lang="en-US" altLang="zh-HK" dirty="0" smtClean="0"/>
                  <a:t>is rejected </a:t>
                </a:r>
                <a:r>
                  <a:rPr lang="en-US" altLang="zh-HK" dirty="0"/>
                  <a:t>by some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𝑤</m:t>
                    </m:r>
                    <m:r>
                      <a:rPr lang="en-US" altLang="zh-HK" i="1" dirty="0">
                        <a:latin typeface="Cambria Math"/>
                      </a:rPr>
                      <m:t>∈</m:t>
                    </m:r>
                    <m:r>
                      <a:rPr lang="en-US" altLang="zh-HK" i="1" dirty="0">
                        <a:latin typeface="Cambria Math"/>
                      </a:rPr>
                      <m:t>𝑣𝑝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/>
                  <a:t>. </a:t>
                </a:r>
              </a:p>
              <a:p>
                <a:r>
                  <a:rPr lang="en-US" altLang="zh-HK" dirty="0"/>
                  <a:t>Since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HK" dirty="0"/>
                  <a:t>proposes in the decreasing order,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  <m:r>
                      <a:rPr lang="en-US" altLang="zh-HK" i="1" dirty="0">
                        <a:latin typeface="Cambria Math"/>
                      </a:rPr>
                      <m:t>=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𝑏𝑒𝑠𝑡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/>
                  <a:t>. </a:t>
                </a:r>
              </a:p>
              <a:p>
                <a:r>
                  <a:rPr lang="en-US" altLang="zh-HK" dirty="0" smtClean="0"/>
                  <a:t>What triggers the rejection?</a:t>
                </a:r>
                <a:endParaRPr lang="en-US" altLang="zh-HK" dirty="0"/>
              </a:p>
              <a:p>
                <a:pPr lvl="1"/>
                <a:r>
                  <a:rPr lang="en-US" altLang="zh-HK" dirty="0"/>
                  <a:t>Either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/>
                  <a:t> proposed but was turned down (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altLang="zh-HK" dirty="0"/>
                  <a:t> prefers her current partner),</a:t>
                </a:r>
              </a:p>
              <a:p>
                <a:pPr lvl="1"/>
                <a:r>
                  <a:rPr lang="en-US" altLang="zh-HK" dirty="0"/>
                  <a:t>or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altLang="zh-HK" dirty="0"/>
                  <a:t> broke her engagement to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/>
                  <a:t> in favor of a better proposal. </a:t>
                </a:r>
              </a:p>
              <a:p>
                <a:r>
                  <a:rPr lang="en-US" altLang="zh-HK" dirty="0"/>
                  <a:t>In either case, at </a:t>
                </a:r>
                <a:r>
                  <a:rPr lang="en-US" altLang="zh-HK" dirty="0" smtClean="0"/>
                  <a:t>moment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chemeClr val="accent6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i="0" dirty="0" smtClean="0">
                    <a:latin typeface="+mj-lt"/>
                  </a:rPr>
                  <a:t>,</a:t>
                </a:r>
                <a:r>
                  <a:rPr lang="en-US" altLang="zh-HK" i="0" dirty="0" smtClean="0">
                    <a:solidFill>
                      <a:schemeClr val="accent6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altLang="zh-HK" dirty="0"/>
                  <a:t> is engaged to a man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HK" dirty="0"/>
                  <a:t> whom she prefers to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/>
                  <a:t>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</a:rPr>
                          <m:t>&gt;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/>
                  <a:t>. 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288" r="-1333" b="-296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21"/>
          <p:cNvCxnSpPr>
            <a:cxnSpLocks noChangeShapeType="1"/>
            <a:stCxn id="6" idx="7"/>
            <a:endCxn id="7" idx="3"/>
          </p:cNvCxnSpPr>
          <p:nvPr/>
        </p:nvCxnSpPr>
        <p:spPr bwMode="auto">
          <a:xfrm flipV="1">
            <a:off x="5311926" y="712580"/>
            <a:ext cx="1146590" cy="36077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 bwMode="auto">
              <a:xfrm>
                <a:off x="4885096" y="285750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/>
                          <a:cs typeface="+mn-cs"/>
                        </a:rPr>
                        <m:t>𝑚</m:t>
                      </m:r>
                    </m:oMath>
                  </m:oMathPara>
                </a14:m>
                <a:endParaRPr lang="en-US" baseline="-25000" dirty="0">
                  <a:solidFill>
                    <a:srgbClr val="0000FF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5096" y="285750"/>
                <a:ext cx="500063" cy="500063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 bwMode="auto">
              <a:xfrm>
                <a:off x="4885096" y="1000125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+mn-cs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  <a:cs typeface="+mn-cs"/>
                      </a:rPr>
                      <m:t>′</m:t>
                    </m:r>
                  </m:oMath>
                </a14:m>
                <a:endParaRPr lang="en-US" baseline="-25000" dirty="0">
                  <a:cs typeface="+mn-cs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5096" y="1000125"/>
                <a:ext cx="500063" cy="500063"/>
              </a:xfrm>
              <a:prstGeom prst="ellipse">
                <a:avLst/>
              </a:prstGeom>
              <a:blipFill rotWithShape="1">
                <a:blip r:embed="rId4"/>
                <a:stretch>
                  <a:fillRect r="-1190"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6385284" y="28575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FF"/>
                          </a:solidFill>
                          <a:latin typeface="Cambria Math"/>
                          <a:cs typeface="+mn-cs"/>
                        </a:rPr>
                        <m:t>𝑤</m:t>
                      </m:r>
                    </m:oMath>
                  </m:oMathPara>
                </a14:m>
                <a:endParaRPr lang="en-US" baseline="-25000" dirty="0">
                  <a:solidFill>
                    <a:srgbClr val="FF00FF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5284" y="285750"/>
                <a:ext cx="500062" cy="500063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6934200" y="321469"/>
                <a:ext cx="1246546" cy="5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altLang="zh-CN" sz="22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&gt;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CN" sz="2200" b="0" i="1" dirty="0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321469"/>
                <a:ext cx="1246546" cy="500062"/>
              </a:xfrm>
              <a:prstGeom prst="rect">
                <a:avLst/>
              </a:prstGeom>
              <a:blipFill rotWithShape="1">
                <a:blip r:embed="rId6"/>
                <a:stretch>
                  <a:fillRect r="-117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3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 bwMode="auto">
              <a:xfrm>
                <a:off x="6385284" y="28575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FF"/>
                          </a:solidFill>
                          <a:latin typeface="Cambria Math"/>
                          <a:cs typeface="+mn-cs"/>
                        </a:rPr>
                        <m:t>𝑤</m:t>
                      </m:r>
                    </m:oMath>
                  </m:oMathPara>
                </a14:m>
                <a:endParaRPr lang="en-US" baseline="-25000" dirty="0">
                  <a:solidFill>
                    <a:srgbClr val="FF00FF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5284" y="285750"/>
                <a:ext cx="500062" cy="500063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Proof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458200" cy="4495800"/>
              </a:xfrm>
            </p:spPr>
            <p:txBody>
              <a:bodyPr>
                <a:noAutofit/>
              </a:bodyPr>
              <a:lstStyle/>
              <a:p>
                <a:pPr eaLnBrk="1" hangingPunct="1">
                  <a:buSzPct val="80000"/>
                </a:pP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By </a:t>
                </a:r>
                <a:r>
                  <a:rPr lang="en-US" altLang="zh-CN" sz="2400" dirty="0" err="1" smtClean="0">
                    <a:ea typeface="宋体" pitchFamily="2" charset="-122"/>
                    <a:sym typeface="Wingdings" pitchFamily="2" charset="2"/>
                  </a:rPr>
                  <a:t>def</a:t>
                </a: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𝑏𝑒𝑠𝑡</m:t>
                    </m:r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(</m:t>
                    </m:r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∃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 a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ea typeface="宋体" pitchFamily="2" charset="-122"/>
                    <a:sym typeface="Wingdings" pitchFamily="2" charset="2"/>
                  </a:rPr>
                  <a:t>stable </a:t>
                </a:r>
                <a:r>
                  <a:rPr lang="en-US" altLang="zh-CN" sz="2400" dirty="0">
                    <a:solidFill>
                      <a:srgbClr val="FF0000"/>
                    </a:solidFill>
                    <a:ea typeface="宋体" pitchFamily="2" charset="-122"/>
                    <a:sym typeface="Wingdings" pitchFamily="2" charset="2"/>
                  </a:rPr>
                  <a:t>matching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𝑓</m:t>
                    </m:r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assigning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 to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. </a:t>
                </a:r>
              </a:p>
              <a:p>
                <a:pPr eaLnBrk="1" hangingPunct="1">
                  <a:buSzPct val="80000"/>
                </a:pP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Assume 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𝑚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is matched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𝑤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≠</m:t>
                    </m:r>
                    <m:r>
                      <a:rPr lang="en-US" altLang="zh-CN" sz="2400" b="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CN" sz="2400" dirty="0" smtClean="0">
                    <a:solidFill>
                      <a:srgbClr val="0000FF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𝑓</m:t>
                    </m:r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. </a:t>
                </a:r>
              </a:p>
              <a:p>
                <a:pPr eaLnBrk="1" hangingPunct="1">
                  <a:buSzPct val="80000"/>
                </a:pP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At moment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solidFill>
                          <a:schemeClr val="accent6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altLang="zh-HK" sz="2800" i="0" dirty="0" smtClean="0">
                    <a:solidFill>
                      <a:schemeClr val="accent6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is 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  <a:sym typeface="Wingdings" pitchFamily="2" charset="2"/>
                  </a:rPr>
                  <a:t>first </a:t>
                </a: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man rejected 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by </a:t>
                </a: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someone in </a:t>
                </a:r>
                <a14:m>
                  <m:oMath xmlns:m="http://schemas.openxmlformats.org/officeDocument/2006/math">
                    <m:r>
                      <a:rPr lang="en-US" altLang="zh-HK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𝑣𝑝</m:t>
                    </m:r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(</m:t>
                    </m:r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.</a:t>
                </a:r>
              </a:p>
              <a:p>
                <a:pPr eaLnBrk="1" hangingPunct="1">
                  <a:buSzPct val="80000"/>
                </a:pP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So no 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one in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solidFill>
                          <a:srgbClr val="FF0000"/>
                        </a:solidFill>
                        <a:latin typeface="Cambria Math"/>
                      </a:rPr>
                      <m:t>𝑣𝑝</m:t>
                    </m:r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(</m:t>
                    </m:r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′)</m:t>
                    </m:r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, including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𝑤</m:t>
                        </m:r>
                      </m:e>
                      <m:sup>
                        <m:r>
                          <a:rPr lang="en-US" altLang="zh-CN" sz="24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b="0" dirty="0" smtClean="0">
                    <a:ea typeface="宋体" pitchFamily="2" charset="-122"/>
                    <a:sym typeface="Wingdings" pitchFamily="2" charset="2"/>
                  </a:rPr>
                  <a:t>, rejected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𝑚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 by now.</a:t>
                </a:r>
              </a:p>
              <a:p>
                <a:pPr lvl="1" eaLnBrk="1" hangingPunct="1">
                  <a:buSzPct val="800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 dirty="0"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2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𝑤</m:t>
                        </m:r>
                      </m:e>
                      <m:sup>
                        <m:r>
                          <a:rPr lang="en-US" altLang="zh-CN" sz="22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  <m:r>
                      <a:rPr lang="en-US" altLang="zh-CN" sz="2200" b="0" i="1" dirty="0" smtClean="0"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∈</m:t>
                    </m:r>
                    <m:r>
                      <a:rPr lang="en-US" altLang="zh-CN" sz="2200" b="0" i="1" dirty="0" smtClean="0">
                        <a:solidFill>
                          <a:srgbClr val="FF0000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𝑣𝑝</m:t>
                    </m:r>
                    <m:d>
                      <m:d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2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2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宋体" pitchFamily="2" charset="-122"/>
                                <a:sym typeface="Wingdings" pitchFamily="2" charset="2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宋体" pitchFamily="2" charset="-122"/>
                                <a:sym typeface="Wingdings" pitchFamily="2" charset="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sz="2200" i="1" dirty="0" smtClean="0"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altLang="zh-CN" sz="2200" dirty="0" smtClean="0">
                    <a:ea typeface="宋体" pitchFamily="2" charset="-122"/>
                    <a:sym typeface="Wingdings" pitchFamily="2" charset="2"/>
                  </a:rPr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 dirty="0"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2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𝑤</m:t>
                        </m:r>
                      </m:e>
                      <m:sup>
                        <m:r>
                          <a:rPr lang="en-US" altLang="zh-CN" sz="22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200" dirty="0" smtClean="0">
                    <a:ea typeface="宋体" pitchFamily="2" charset="-122"/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CN" sz="2200" b="0" i="1" smtClean="0"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′</m:t>
                    </m:r>
                  </m:oMath>
                </a14:m>
                <a:r>
                  <a:rPr lang="en-US" altLang="zh-CN" sz="2200" dirty="0" smtClean="0">
                    <a:ea typeface="宋体" pitchFamily="2" charset="-122"/>
                    <a:sym typeface="Wingdings" pitchFamily="2" charset="2"/>
                  </a:rPr>
                  <a:t> are paired up in the stable matching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𝑓</m:t>
                    </m:r>
                  </m:oMath>
                </a14:m>
                <a:r>
                  <a:rPr lang="en-US" altLang="zh-CN" sz="2200" dirty="0" smtClean="0">
                    <a:ea typeface="宋体" pitchFamily="2" charset="-122"/>
                    <a:sym typeface="Wingdings" pitchFamily="2" charset="2"/>
                  </a:rPr>
                  <a:t>.</a:t>
                </a:r>
              </a:p>
              <a:p>
                <a:pPr eaLnBrk="1" hangingPunct="1">
                  <a:buSzPct val="80000"/>
                </a:pP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  <m:sSub>
                      <m:sSubPr>
                        <m:ctrlP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&lt;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宋体" pitchFamily="2" charset="-122"/>
                                <a:sym typeface="Wingdings" pitchFamily="2" charset="2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宋体" pitchFamily="2" charset="-122"/>
                                <a:sym typeface="Wingdings" pitchFamily="2" charset="2"/>
                              </a:rPr>
                              <m:t>′</m:t>
                            </m:r>
                          </m:sup>
                        </m:sSup>
                      </m:sub>
                    </m:sSub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𝑤</m:t>
                        </m:r>
                      </m:e>
                      <m:sup>
                        <m:r>
                          <a:rPr lang="en-US" altLang="zh-CN" sz="24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,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𝑚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should have proposed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𝑤</m:t>
                        </m:r>
                      </m:e>
                      <m:sup>
                        <m:r>
                          <a:rPr lang="en-US" altLang="zh-CN" sz="24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. But now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𝑚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 is with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𝑚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has been dumped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𝑤</m:t>
                        </m:r>
                      </m:e>
                      <m:sup>
                        <m:r>
                          <a:rPr lang="en-US" altLang="zh-CN" sz="24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. Impossible.</a:t>
                </a:r>
                <a:endParaRPr lang="en-US" altLang="zh-CN" sz="2400" dirty="0">
                  <a:ea typeface="宋体" pitchFamily="2" charset="-122"/>
                  <a:sym typeface="Wingdings" pitchFamily="2" charset="2"/>
                </a:endParaRPr>
              </a:p>
              <a:p>
                <a:pPr eaLnBrk="1" hangingPunct="1">
                  <a:buSzPct val="80000"/>
                </a:pP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Hence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  <m:sSub>
                      <m:sSubPr>
                        <m:ctrlP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&gt;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宋体" pitchFamily="2" charset="-122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宋体" pitchFamily="2" charset="-122"/>
                                <a:sym typeface="Wingdings" pitchFamily="2" charset="2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CN" sz="24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宋体" pitchFamily="2" charset="-122"/>
                                <a:sym typeface="Wingdings" pitchFamily="2" charset="2"/>
                              </a:rPr>
                              <m:t>′</m:t>
                            </m:r>
                          </m:sup>
                        </m:sSup>
                      </m:sub>
                    </m:sSub>
                    <m:sSup>
                      <m:s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宋体" pitchFamily="2" charset="-122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𝑤</m:t>
                        </m:r>
                      </m:e>
                      <m:sup>
                        <m:r>
                          <a:rPr lang="en-US" altLang="zh-CN" sz="2400" i="1" dirty="0">
                            <a:latin typeface="Cambria Math"/>
                            <a:ea typeface="宋体" pitchFamily="2" charset="-122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. Contradiction to </a:t>
                </a: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fact </a:t>
                </a:r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that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𝑓</m:t>
                    </m:r>
                  </m:oMath>
                </a14:m>
                <a:r>
                  <a:rPr lang="en-US" altLang="zh-CN" sz="2400" dirty="0">
                    <a:ea typeface="宋体" pitchFamily="2" charset="-122"/>
                    <a:sym typeface="Wingdings" pitchFamily="2" charset="2"/>
                  </a:rPr>
                  <a:t> is stable</a:t>
                </a:r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□</m:t>
                    </m:r>
                  </m:oMath>
                </a14:m>
                <a:r>
                  <a:rPr lang="en-US" altLang="zh-CN" sz="2400" dirty="0" smtClean="0">
                    <a:ea typeface="宋体" pitchFamily="2" charset="-122"/>
                    <a:sym typeface="Wingdings" pitchFamily="2" charset="2"/>
                  </a:rPr>
                  <a:t> </a:t>
                </a:r>
                <a:endParaRPr lang="en-US" altLang="zh-CN" sz="2400" dirty="0">
                  <a:ea typeface="宋体" pitchFamily="2" charset="-122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458200" cy="4495800"/>
              </a:xfrm>
              <a:blipFill rotWithShape="1">
                <a:blip r:embed="rId3"/>
                <a:stretch>
                  <a:fillRect l="-577" t="-950" r="-201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21"/>
          <p:cNvCxnSpPr>
            <a:cxnSpLocks noChangeShapeType="1"/>
            <a:stCxn id="17" idx="7"/>
            <a:endCxn id="19" idx="3"/>
          </p:cNvCxnSpPr>
          <p:nvPr/>
        </p:nvCxnSpPr>
        <p:spPr bwMode="auto">
          <a:xfrm flipV="1">
            <a:off x="5311926" y="712580"/>
            <a:ext cx="1146590" cy="36077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1"/>
          <p:cNvCxnSpPr>
            <a:cxnSpLocks noChangeShapeType="1"/>
            <a:stCxn id="17" idx="6"/>
            <a:endCxn id="18" idx="2"/>
          </p:cNvCxnSpPr>
          <p:nvPr/>
        </p:nvCxnSpPr>
        <p:spPr bwMode="auto">
          <a:xfrm>
            <a:off x="5385159" y="1250157"/>
            <a:ext cx="1000125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 bwMode="auto">
              <a:xfrm>
                <a:off x="4885096" y="285750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00FF"/>
                          </a:solidFill>
                          <a:latin typeface="Cambria Math"/>
                          <a:cs typeface="+mn-cs"/>
                        </a:rPr>
                        <m:t>𝑚</m:t>
                      </m:r>
                    </m:oMath>
                  </m:oMathPara>
                </a14:m>
                <a:endParaRPr lang="en-US" baseline="-25000" dirty="0">
                  <a:solidFill>
                    <a:srgbClr val="0000FF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5096" y="285750"/>
                <a:ext cx="500063" cy="500063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 bwMode="auto">
              <a:xfrm>
                <a:off x="4885096" y="1000125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+mn-cs"/>
                      </a:rPr>
                      <m:t>𝑚</m:t>
                    </m:r>
                    <m:r>
                      <a:rPr lang="en-US" b="0" i="1" dirty="0" smtClean="0">
                        <a:latin typeface="Cambria Math"/>
                        <a:cs typeface="+mn-cs"/>
                      </a:rPr>
                      <m:t>′</m:t>
                    </m:r>
                  </m:oMath>
                </a14:m>
                <a:endParaRPr lang="en-US" baseline="-25000" dirty="0">
                  <a:cs typeface="+mn-cs"/>
                </a:endParaRPr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5096" y="1000125"/>
                <a:ext cx="500063" cy="500063"/>
              </a:xfrm>
              <a:prstGeom prst="ellipse">
                <a:avLst/>
              </a:prstGeom>
              <a:blipFill rotWithShape="1">
                <a:blip r:embed="rId5"/>
                <a:stretch>
                  <a:fillRect r="-1190"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 bwMode="auto">
              <a:xfrm>
                <a:off x="6385284" y="1000125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+mn-cs"/>
                        </a:rPr>
                        <m:t>𝑤</m:t>
                      </m:r>
                      <m:r>
                        <a:rPr lang="en-US" i="1" dirty="0" smtClean="0">
                          <a:latin typeface="Cambria Math"/>
                          <a:cs typeface="+mn-cs"/>
                        </a:rPr>
                        <m:t>′</m:t>
                      </m:r>
                    </m:oMath>
                  </m:oMathPara>
                </a14:m>
                <a:endParaRPr lang="en-US" baseline="-25000" dirty="0">
                  <a:cs typeface="+mn-cs"/>
                </a:endParaRPr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5284" y="1000125"/>
                <a:ext cx="500062" cy="500063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3"/>
              <p:cNvSpPr txBox="1">
                <a:spLocks noChangeArrowheads="1"/>
              </p:cNvSpPr>
              <p:nvPr/>
            </p:nvSpPr>
            <p:spPr bwMode="auto">
              <a:xfrm>
                <a:off x="3429000" y="1000126"/>
                <a:ext cx="1246546" cy="5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dirty="0" smtClean="0">
                          <a:solidFill>
                            <a:srgbClr val="FF00FF"/>
                          </a:solidFill>
                          <a:latin typeface="Cambria Math"/>
                        </a:rPr>
                        <m:t>𝑤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&gt;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b="0" i="1" dirty="0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2200" b="0" i="1" dirty="0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zh-CN" sz="2200" b="0" i="1" dirty="0" smtClean="0">
                          <a:latin typeface="Cambria Math"/>
                        </a:rPr>
                        <m:t>𝑤</m:t>
                      </m:r>
                      <m:r>
                        <a:rPr lang="en-US" altLang="zh-CN" sz="2200" b="0" i="1" dirty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1000126"/>
                <a:ext cx="1246546" cy="500062"/>
              </a:xfrm>
              <a:prstGeom prst="rect">
                <a:avLst/>
              </a:prstGeom>
              <a:blipFill rotWithShape="1">
                <a:blip r:embed="rId7"/>
                <a:stretch>
                  <a:fillRect r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/>
              <p:cNvSpPr txBox="1">
                <a:spLocks noChangeArrowheads="1"/>
              </p:cNvSpPr>
              <p:nvPr/>
            </p:nvSpPr>
            <p:spPr bwMode="auto">
              <a:xfrm>
                <a:off x="6934200" y="321469"/>
                <a:ext cx="1246546" cy="5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altLang="zh-CN" sz="22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&gt;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321469"/>
                <a:ext cx="1246546" cy="500062"/>
              </a:xfrm>
              <a:prstGeom prst="rect">
                <a:avLst/>
              </a:prstGeom>
              <a:blipFill rotWithShape="1">
                <a:blip r:embed="rId8"/>
                <a:stretch>
                  <a:fillRect r="-117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cxnSpLocks noChangeShapeType="1"/>
            <a:stCxn id="16" idx="6"/>
            <a:endCxn id="19" idx="2"/>
          </p:cNvCxnSpPr>
          <p:nvPr/>
        </p:nvCxnSpPr>
        <p:spPr bwMode="auto">
          <a:xfrm>
            <a:off x="5385159" y="535782"/>
            <a:ext cx="1000125" cy="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760828" y="208002"/>
                <a:ext cx="382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rgbClr val="0000FF"/>
                          </a:solidFill>
                          <a:latin typeface="Cambria Math"/>
                          <a:ea typeface="宋体" pitchFamily="2" charset="-122"/>
                          <a:sym typeface="Wingdings" pitchFamily="2" charset="2"/>
                        </a:rPr>
                        <m:t>𝑓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828" y="208002"/>
                <a:ext cx="38215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760828" y="1230868"/>
                <a:ext cx="382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solidFill>
                            <a:srgbClr val="0000FF"/>
                          </a:solidFill>
                          <a:latin typeface="Cambria Math"/>
                          <a:ea typeface="宋体" pitchFamily="2" charset="-122"/>
                          <a:sym typeface="Wingdings" pitchFamily="2" charset="2"/>
                        </a:rPr>
                        <m:t>𝑓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828" y="1230868"/>
                <a:ext cx="382156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/>
          <p:cNvSpPr/>
          <p:nvPr/>
        </p:nvSpPr>
        <p:spPr bwMode="auto">
          <a:xfrm>
            <a:off x="6858000" y="3276600"/>
            <a:ext cx="2057400" cy="1524000"/>
          </a:xfrm>
          <a:prstGeom prst="arc">
            <a:avLst>
              <a:gd name="adj1" fmla="val 17557167"/>
              <a:gd name="adj2" fmla="val 5379225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67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4" grpId="0"/>
      <p:bldP spid="25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Matching, maximum matching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1600200"/>
                <a:ext cx="5257800" cy="4530725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Matching</a:t>
                </a:r>
                <a:r>
                  <a:rPr lang="en-US" altLang="zh-HK" sz="2600" dirty="0">
                    <a:ea typeface="新細明體" charset="-120"/>
                  </a:rPr>
                  <a:t>: a collection of vertex-disjoint edges</a:t>
                </a:r>
              </a:p>
              <a:p>
                <a:pPr lvl="1" eaLnBrk="1" hangingPunct="1"/>
                <a:r>
                  <a:rPr lang="en-US" altLang="zh-HK" sz="2200" dirty="0" smtClean="0">
                    <a:ea typeface="新細明體" charset="-120"/>
                  </a:rPr>
                  <a:t>a </a:t>
                </a:r>
                <a:r>
                  <a:rPr lang="en-US" altLang="zh-HK" sz="2200" dirty="0">
                    <a:ea typeface="新細明體" charset="-120"/>
                  </a:rPr>
                  <a:t>subset </a:t>
                </a:r>
                <a:r>
                  <a:rPr lang="en-US" altLang="zh-HK" sz="2200" dirty="0" smtClean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′⊆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𝐸</m:t>
                    </m:r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</m:oMath>
                </a14:m>
                <a:r>
                  <a:rPr lang="en-US" altLang="zh-HK" sz="2200" dirty="0" err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s.t</a:t>
                </a:r>
                <a:r>
                  <a:rPr lang="en-US" altLang="zh-HK" sz="2200" dirty="0" err="1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no two edges </a:t>
                </a:r>
                <a14:m>
                  <m:oMath xmlns:m="http://schemas.openxmlformats.org/officeDocument/2006/math">
                    <m:r>
                      <a:rPr lang="en-US" altLang="zh-HK" sz="22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𝑒</m:t>
                    </m:r>
                    <m:r>
                      <a:rPr lang="en-US" altLang="zh-HK" sz="22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sSup>
                      <m:sSupPr>
                        <m:ctrlPr>
                          <a:rPr lang="en-US" altLang="zh-HK" sz="2200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sz="22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𝑒</m:t>
                        </m:r>
                      </m:e>
                      <m:sup>
                        <m:r>
                          <a:rPr lang="en-US" altLang="zh-HK" sz="22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′</m:t>
                        </m:r>
                      </m:sup>
                    </m:sSup>
                    <m:r>
                      <a:rPr lang="en-US" altLang="zh-HK" sz="2200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sSup>
                      <m:sSupPr>
                        <m:ctrlPr>
                          <a:rPr lang="en-US" altLang="zh-HK" sz="2200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sz="22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𝐸</m:t>
                        </m:r>
                      </m:e>
                      <m:sup>
                        <m:r>
                          <a:rPr lang="en-US" altLang="zh-HK" sz="22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HK" sz="2200" dirty="0" smtClean="0">
                    <a:ea typeface="新細明體" charset="-120"/>
                  </a:rPr>
                  <a:t> are incident.</a:t>
                </a:r>
                <a:endParaRPr lang="en-US" altLang="zh-HK" sz="2200" dirty="0">
                  <a:ea typeface="新細明體" charset="-120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|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′|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: </a:t>
                </a:r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size </a:t>
                </a:r>
                <a:r>
                  <a:rPr lang="en-US" altLang="zh-HK" sz="2600" dirty="0" smtClean="0">
                    <a:ea typeface="新細明體" charset="-120"/>
                  </a:rPr>
                  <a:t>of matching.</a:t>
                </a:r>
              </a:p>
              <a:p>
                <a:pPr eaLnBrk="1" hangingPunct="1"/>
                <a:r>
                  <a:rPr lang="en-US" altLang="zh-HK" sz="2600" dirty="0" smtClean="0">
                    <a:solidFill>
                      <a:srgbClr val="FF0000"/>
                    </a:solidFill>
                    <a:ea typeface="新細明體" charset="-120"/>
                  </a:rPr>
                  <a:t>Maximum matching</a:t>
                </a:r>
                <a:r>
                  <a:rPr lang="en-US" altLang="zh-HK" sz="2600" dirty="0" smtClean="0">
                    <a:ea typeface="新細明體" charset="-120"/>
                  </a:rPr>
                  <a:t>: a matching with the maximum size.</a:t>
                </a:r>
                <a:endParaRPr lang="en-US" altLang="zh-HK" sz="2600" dirty="0">
                  <a:ea typeface="新細明體" charset="-120"/>
                </a:endParaRPr>
              </a:p>
              <a:p>
                <a:r>
                  <a:rPr lang="en-US" altLang="zh-HK" sz="2600" dirty="0" smtClean="0"/>
                  <a:t>This lecture: matching in a bipartite graph</a:t>
                </a:r>
                <a:endParaRPr lang="zh-HK" altLang="en-US" sz="26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5257800" cy="4530725"/>
              </a:xfrm>
              <a:blipFill rotWithShape="1">
                <a:blip r:embed="rId2"/>
                <a:stretch>
                  <a:fillRect l="-463" t="-1211" r="-24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"/>
          <p:cNvSpPr>
            <a:spLocks noChangeArrowheads="1"/>
          </p:cNvSpPr>
          <p:nvPr/>
        </p:nvSpPr>
        <p:spPr bwMode="auto">
          <a:xfrm>
            <a:off x="64770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56" name="Oval 6"/>
          <p:cNvSpPr>
            <a:spLocks noChangeArrowheads="1"/>
          </p:cNvSpPr>
          <p:nvPr/>
        </p:nvSpPr>
        <p:spPr bwMode="auto">
          <a:xfrm>
            <a:off x="64770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58" name="Oval 8"/>
          <p:cNvSpPr>
            <a:spLocks noChangeArrowheads="1"/>
          </p:cNvSpPr>
          <p:nvPr/>
        </p:nvSpPr>
        <p:spPr bwMode="auto">
          <a:xfrm>
            <a:off x="6477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59" name="Oval 9"/>
          <p:cNvSpPr>
            <a:spLocks noChangeArrowheads="1"/>
          </p:cNvSpPr>
          <p:nvPr/>
        </p:nvSpPr>
        <p:spPr bwMode="auto">
          <a:xfrm>
            <a:off x="64770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75438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61" name="Oval 11"/>
          <p:cNvSpPr>
            <a:spLocks noChangeArrowheads="1"/>
          </p:cNvSpPr>
          <p:nvPr/>
        </p:nvSpPr>
        <p:spPr bwMode="auto">
          <a:xfrm>
            <a:off x="75438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62" name="Oval 12"/>
          <p:cNvSpPr>
            <a:spLocks noChangeArrowheads="1"/>
          </p:cNvSpPr>
          <p:nvPr/>
        </p:nvSpPr>
        <p:spPr bwMode="auto">
          <a:xfrm>
            <a:off x="75438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63" name="Oval 13"/>
          <p:cNvSpPr>
            <a:spLocks noChangeArrowheads="1"/>
          </p:cNvSpPr>
          <p:nvPr/>
        </p:nvSpPr>
        <p:spPr bwMode="auto">
          <a:xfrm>
            <a:off x="7543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cxnSp>
        <p:nvCxnSpPr>
          <p:cNvPr id="64" name="AutoShape 14"/>
          <p:cNvCxnSpPr>
            <a:cxnSpLocks noChangeShapeType="1"/>
            <a:stCxn id="55" idx="6"/>
            <a:endCxn id="60" idx="2"/>
          </p:cNvCxnSpPr>
          <p:nvPr/>
        </p:nvCxnSpPr>
        <p:spPr bwMode="auto">
          <a:xfrm>
            <a:off x="6629400" y="2209800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AutoShape 15"/>
          <p:cNvCxnSpPr>
            <a:cxnSpLocks noChangeShapeType="1"/>
            <a:stCxn id="56" idx="6"/>
            <a:endCxn id="60" idx="2"/>
          </p:cNvCxnSpPr>
          <p:nvPr/>
        </p:nvCxnSpPr>
        <p:spPr bwMode="auto">
          <a:xfrm flipV="1">
            <a:off x="6629400" y="23622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AutoShape 16"/>
          <p:cNvCxnSpPr>
            <a:cxnSpLocks noChangeShapeType="1"/>
            <a:endCxn id="62" idx="2"/>
          </p:cNvCxnSpPr>
          <p:nvPr/>
        </p:nvCxnSpPr>
        <p:spPr bwMode="auto">
          <a:xfrm>
            <a:off x="6629400" y="2667000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AutoShape 17"/>
          <p:cNvCxnSpPr>
            <a:cxnSpLocks noChangeShapeType="1"/>
            <a:stCxn id="57" idx="6"/>
            <a:endCxn id="63" idx="2"/>
          </p:cNvCxnSpPr>
          <p:nvPr/>
        </p:nvCxnSpPr>
        <p:spPr bwMode="auto">
          <a:xfrm>
            <a:off x="6629400" y="3124200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AutoShape 18"/>
          <p:cNvCxnSpPr>
            <a:cxnSpLocks noChangeShapeType="1"/>
            <a:stCxn id="57" idx="6"/>
            <a:endCxn id="61" idx="2"/>
          </p:cNvCxnSpPr>
          <p:nvPr/>
        </p:nvCxnSpPr>
        <p:spPr bwMode="auto">
          <a:xfrm flipV="1">
            <a:off x="6629400" y="28194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AutoShape 19"/>
          <p:cNvCxnSpPr>
            <a:cxnSpLocks noChangeShapeType="1"/>
            <a:stCxn id="58" idx="6"/>
            <a:endCxn id="62" idx="2"/>
          </p:cNvCxnSpPr>
          <p:nvPr/>
        </p:nvCxnSpPr>
        <p:spPr bwMode="auto">
          <a:xfrm flipV="1">
            <a:off x="6629400" y="32766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AutoShape 20"/>
          <p:cNvCxnSpPr>
            <a:cxnSpLocks noChangeShapeType="1"/>
            <a:stCxn id="59" idx="7"/>
            <a:endCxn id="62" idx="2"/>
          </p:cNvCxnSpPr>
          <p:nvPr/>
        </p:nvCxnSpPr>
        <p:spPr bwMode="auto">
          <a:xfrm flipV="1">
            <a:off x="6607175" y="3276600"/>
            <a:ext cx="93662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AutoShape 21"/>
          <p:cNvCxnSpPr>
            <a:cxnSpLocks noChangeShapeType="1"/>
            <a:stCxn id="57" idx="6"/>
            <a:endCxn id="62" idx="2"/>
          </p:cNvCxnSpPr>
          <p:nvPr/>
        </p:nvCxnSpPr>
        <p:spPr bwMode="auto">
          <a:xfrm>
            <a:off x="6629400" y="3124200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2"/>
              <p:cNvSpPr txBox="1">
                <a:spLocks noChangeArrowheads="1"/>
              </p:cNvSpPr>
              <p:nvPr/>
            </p:nvSpPr>
            <p:spPr bwMode="auto">
              <a:xfrm>
                <a:off x="6384925" y="4303713"/>
                <a:ext cx="45159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0000FF"/>
                          </a:solidFill>
                          <a:latin typeface="Cambria Math"/>
                          <a:ea typeface="新細明體" charset="-120"/>
                        </a:rPr>
                        <m:t>𝑀</m:t>
                      </m:r>
                    </m:oMath>
                  </m:oMathPara>
                </a14:m>
                <a:endParaRPr lang="en-US" altLang="zh-HK" dirty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3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4925" y="4303713"/>
                <a:ext cx="45159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7381281" y="4303713"/>
                <a:ext cx="47743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𝑊</m:t>
                      </m:r>
                    </m:oMath>
                  </m:oMathPara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1281" y="4303713"/>
                <a:ext cx="47743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32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How about women?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Recall: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𝑏𝑒𝑠𝑡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HK" dirty="0" smtClean="0"/>
                  <a:t>is </a:t>
                </a:r>
                <a:r>
                  <a:rPr lang="en-US" altLang="zh-HK" dirty="0"/>
                  <a:t>the best woman matched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/>
                  <a:t> in all possible stable matchings</a:t>
                </a:r>
                <a:r>
                  <a:rPr lang="en-US" altLang="zh-HK" dirty="0" smtClean="0"/>
                  <a:t>.</a:t>
                </a:r>
                <a:endParaRPr lang="en-US" altLang="zh-HK" dirty="0"/>
              </a:p>
              <a:p>
                <a:r>
                  <a:rPr lang="en-US" altLang="zh-HK" dirty="0" smtClean="0"/>
                  <a:t>GS </a:t>
                </a:r>
                <a:r>
                  <a:rPr lang="en-US" altLang="zh-HK" dirty="0"/>
                  <a:t>algorithm matches all men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/>
                  <a:t>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𝑏𝑒𝑠𝑡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𝑤𝑜𝑟𝑠𝑡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  <m:r>
                      <a:rPr lang="en-US" altLang="zh-HK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 is </a:t>
                </a:r>
                <a:r>
                  <a:rPr lang="en-US" altLang="zh-HK" dirty="0"/>
                  <a:t>the </a:t>
                </a:r>
                <a:r>
                  <a:rPr lang="en-US" altLang="zh-HK" dirty="0" smtClean="0"/>
                  <a:t>worst man </a:t>
                </a:r>
                <a:r>
                  <a:rPr lang="en-US" altLang="zh-HK" dirty="0"/>
                  <a:t>matched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/>
                  <a:t>in all possible stable </a:t>
                </a:r>
                <a:r>
                  <a:rPr lang="en-US" altLang="zh-HK" dirty="0" smtClean="0"/>
                  <a:t>matchings.</a:t>
                </a:r>
              </a:p>
              <a:p>
                <a:endParaRPr lang="en-US" altLang="zh-HK" dirty="0" smtClean="0">
                  <a:solidFill>
                    <a:srgbClr val="0000FF"/>
                  </a:solidFill>
                </a:endParaRPr>
              </a:p>
              <a:p>
                <a:r>
                  <a:rPr lang="en-US" altLang="zh-HK" dirty="0" smtClean="0">
                    <a:solidFill>
                      <a:srgbClr val="0000FF"/>
                    </a:solidFill>
                  </a:rPr>
                  <a:t>Theorem.</a:t>
                </a:r>
                <a:r>
                  <a:rPr lang="en-US" altLang="zh-HK" dirty="0" smtClean="0"/>
                  <a:t> GS </a:t>
                </a:r>
                <a:r>
                  <a:rPr lang="en-US" altLang="zh-HK" dirty="0"/>
                  <a:t>algorithm matches all </a:t>
                </a:r>
                <a:r>
                  <a:rPr lang="en-US" altLang="zh-HK" dirty="0" smtClean="0"/>
                  <a:t>women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dirty="0"/>
                  <a:t>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𝑤𝑜𝑟𝑠𝑡</m:t>
                    </m:r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endParaRPr lang="en-US" altLang="zh-HK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96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05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Proof 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30993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zh-HK" dirty="0" smtClean="0"/>
                  <a:t>By the last theorem, each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 smtClean="0"/>
                  <a:t> is matched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  <m:r>
                      <a:rPr lang="en-US" altLang="zh-HK" i="1" dirty="0" smtClean="0">
                        <a:latin typeface="Cambria Math"/>
                      </a:rPr>
                      <m:t>=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𝑏𝑒𝑠𝑡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 when GS(men propose) gives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 smtClean="0"/>
                  <a:t>. </a:t>
                </a:r>
              </a:p>
              <a:p>
                <a:r>
                  <a:rPr lang="en-US" altLang="zh-HK" dirty="0" smtClean="0"/>
                  <a:t>We’ll show that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 smtClean="0">
                        <a:latin typeface="Cambria Math"/>
                      </a:rPr>
                      <m:t>=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𝑤𝑜𝑟𝑠𝑡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  <m:r>
                      <a:rPr lang="en-US" altLang="zh-HK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Suppose there is a stable matching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HK" dirty="0" smtClean="0"/>
                  <a:t> in which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altLang="zh-HK" dirty="0" smtClean="0"/>
                  <a:t> is matched to an even worse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&lt;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Consider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 smtClean="0"/>
                  <a:t>’s partner 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HK" dirty="0" smtClean="0"/>
                  <a:t>; call 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HK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  <m:sSub>
                      <m:sSubPr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&gt;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altLang="zh-HK" b="0" i="1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altLang="zh-HK" b="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HK" dirty="0" smtClean="0"/>
                  <a:t>, because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  <m:r>
                      <a:rPr lang="en-US" altLang="zh-HK" b="0" i="1" dirty="0" smtClean="0">
                        <a:solidFill>
                          <a:srgbClr val="FF00FF"/>
                        </a:solidFill>
                        <a:latin typeface="Cambria Math"/>
                      </a:rPr>
                      <m:t>=</m:t>
                    </m:r>
                    <m:r>
                      <a:rPr lang="en-US" altLang="zh-HK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zh-HK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altLang="zh-HK" i="1" dirty="0" smtClean="0">
                        <a:latin typeface="Cambria Math"/>
                      </a:rPr>
                      <m:t>=</m:t>
                    </m:r>
                    <m:r>
                      <a:rPr lang="en-US" altLang="zh-HK" i="1" dirty="0" smtClean="0">
                        <a:latin typeface="Cambria Math"/>
                      </a:rPr>
                      <m:t>𝑏𝑒𝑠𝑡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Then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err="1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 err="1" smtClean="0">
                        <a:latin typeface="Cambria Math"/>
                      </a:rPr>
                      <m:t>,</m:t>
                    </m:r>
                    <m:r>
                      <a:rPr lang="en-US" altLang="zh-HK" i="1" dirty="0" err="1" smtClean="0">
                        <a:solidFill>
                          <a:srgbClr val="FF00FF"/>
                        </a:solidFill>
                        <a:latin typeface="Cambria Math"/>
                      </a:rPr>
                      <m:t>𝑤</m:t>
                    </m:r>
                    <m:r>
                      <a:rPr lang="en-US" altLang="zh-HK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 is a blocking pair in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B05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i="1" dirty="0">
                        <a:solidFill>
                          <a:srgbClr val="00B05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HK" dirty="0" smtClean="0"/>
                  <a:t>. Contradiction!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309937"/>
              </a:xfrm>
              <a:blipFill rotWithShape="1">
                <a:blip r:embed="rId2"/>
                <a:stretch>
                  <a:fillRect l="-296" t="-405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21"/>
          <p:cNvCxnSpPr>
            <a:cxnSpLocks noChangeShapeType="1"/>
            <a:stCxn id="7" idx="6"/>
            <a:endCxn id="9" idx="2"/>
          </p:cNvCxnSpPr>
          <p:nvPr/>
        </p:nvCxnSpPr>
        <p:spPr bwMode="auto">
          <a:xfrm flipV="1">
            <a:off x="3705225" y="5160169"/>
            <a:ext cx="1357313" cy="677862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21"/>
          <p:cNvCxnSpPr>
            <a:cxnSpLocks noChangeShapeType="1"/>
            <a:stCxn id="6" idx="6"/>
            <a:endCxn id="8" idx="2"/>
          </p:cNvCxnSpPr>
          <p:nvPr/>
        </p:nvCxnSpPr>
        <p:spPr bwMode="auto">
          <a:xfrm>
            <a:off x="3705225" y="5160169"/>
            <a:ext cx="1357313" cy="677862"/>
          </a:xfrm>
          <a:prstGeom prst="line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 bwMode="auto">
              <a:xfrm>
                <a:off x="3205163" y="4910138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𝑚</m:t>
                      </m:r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5163" y="4910138"/>
                <a:ext cx="500062" cy="500062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3205163" y="5588000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cs typeface="+mn-cs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  <a:cs typeface="+mn-cs"/>
                      </a:rPr>
                      <m:t>′</m:t>
                    </m:r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5163" y="5588000"/>
                <a:ext cx="500062" cy="500062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5062538" y="5588000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𝑤</m:t>
                      </m:r>
                      <m:r>
                        <a:rPr lang="en-US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′</m:t>
                      </m:r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2538" y="5588000"/>
                <a:ext cx="500062" cy="500062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 bwMode="auto">
              <a:xfrm>
                <a:off x="5062538" y="4910138"/>
                <a:ext cx="500062" cy="500062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cs typeface="+mn-cs"/>
                        </a:rPr>
                        <m:t>𝑤</m:t>
                      </m:r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2538" y="4910138"/>
                <a:ext cx="500062" cy="500062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91200" y="4975503"/>
                <a:ext cx="1153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 dirty="0" smtClean="0">
                              <a:latin typeface="Cambria Math"/>
                            </a:rPr>
                            <m:t>&gt;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HK" i="1" dirty="0" smtClean="0">
                          <a:latin typeface="Cambria Math"/>
                        </a:rPr>
                        <m:t>𝑚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975503"/>
                <a:ext cx="115307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55919" y="4975503"/>
                <a:ext cx="11491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latin typeface="Cambria Math"/>
                        </a:rPr>
                        <m:t>𝑤</m:t>
                      </m:r>
                      <m:sSub>
                        <m:sSub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i="1" dirty="0" smtClean="0">
                              <a:latin typeface="Cambria Math"/>
                            </a:rPr>
                            <m:t>&gt;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en-US" altLang="zh-HK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HK" i="1" dirty="0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altLang="zh-HK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919" y="4975503"/>
                <a:ext cx="114916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21"/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3705225" y="5160169"/>
            <a:ext cx="1357313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191000" y="5486400"/>
                <a:ext cx="4347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altLang="zh-HK" b="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5486400"/>
                <a:ext cx="434734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191000" y="4800600"/>
                <a:ext cx="382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zh-HK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800600"/>
                <a:ext cx="382156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/>
      <p:bldP spid="17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Who should propose?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Thus if men propose, then </a:t>
            </a:r>
          </a:p>
          <a:p>
            <a:r>
              <a:rPr lang="en-US" altLang="zh-HK" dirty="0" smtClean="0"/>
              <a:t>in each man’s eyes:</a:t>
            </a:r>
          </a:p>
          <a:p>
            <a:pPr lvl="1"/>
            <a:r>
              <a:rPr lang="en-US" altLang="zh-HK" dirty="0" smtClean="0"/>
              <a:t>His engaged women get </a:t>
            </a:r>
            <a:r>
              <a:rPr lang="en-US" altLang="zh-HK" dirty="0" smtClean="0">
                <a:solidFill>
                  <a:srgbClr val="0066FF"/>
                </a:solidFill>
              </a:rPr>
              <a:t>worse and worse</a:t>
            </a:r>
            <a:r>
              <a:rPr lang="en-US" altLang="zh-HK" dirty="0" smtClean="0"/>
              <a:t>.</a:t>
            </a:r>
          </a:p>
          <a:p>
            <a:pPr lvl="1"/>
            <a:r>
              <a:rPr lang="en-US" altLang="zh-HK" dirty="0" smtClean="0"/>
              <a:t>But finally he gets the </a:t>
            </a:r>
            <a:r>
              <a:rPr lang="en-US" altLang="zh-HK" dirty="0" smtClean="0">
                <a:solidFill>
                  <a:srgbClr val="FF0000"/>
                </a:solidFill>
              </a:rPr>
              <a:t>best possible</a:t>
            </a:r>
            <a:r>
              <a:rPr lang="en-US" altLang="zh-HK" dirty="0" smtClean="0"/>
              <a:t>. (The best that avoids a later</a:t>
            </a:r>
            <a:r>
              <a:rPr lang="en-US" altLang="zh-HK" dirty="0"/>
              <a:t> divorce</a:t>
            </a:r>
            <a:r>
              <a:rPr lang="en-US" altLang="zh-HK" dirty="0" smtClean="0"/>
              <a:t>.)</a:t>
            </a:r>
          </a:p>
          <a:p>
            <a:r>
              <a:rPr lang="en-US" altLang="zh-HK" dirty="0" smtClean="0"/>
              <a:t>in </a:t>
            </a:r>
            <a:r>
              <a:rPr lang="en-US" altLang="zh-HK" dirty="0"/>
              <a:t>each </a:t>
            </a:r>
            <a:r>
              <a:rPr lang="en-US" altLang="zh-HK" dirty="0" smtClean="0"/>
              <a:t>woman’s </a:t>
            </a:r>
            <a:r>
              <a:rPr lang="en-US" altLang="zh-HK" dirty="0"/>
              <a:t>eyes:</a:t>
            </a:r>
          </a:p>
          <a:p>
            <a:pPr lvl="1"/>
            <a:r>
              <a:rPr lang="en-US" altLang="zh-HK" dirty="0" smtClean="0"/>
              <a:t>Her </a:t>
            </a:r>
            <a:r>
              <a:rPr lang="en-US" altLang="zh-HK" dirty="0"/>
              <a:t>engaged </a:t>
            </a:r>
            <a:r>
              <a:rPr lang="en-US" altLang="zh-HK" dirty="0" smtClean="0"/>
              <a:t>men </a:t>
            </a:r>
            <a:r>
              <a:rPr lang="en-US" altLang="zh-HK" dirty="0"/>
              <a:t>get </a:t>
            </a:r>
            <a:r>
              <a:rPr lang="en-US" altLang="zh-HK" dirty="0" smtClean="0">
                <a:solidFill>
                  <a:srgbClr val="FF0000"/>
                </a:solidFill>
              </a:rPr>
              <a:t>better and better</a:t>
            </a:r>
            <a:r>
              <a:rPr lang="en-US" altLang="zh-HK" dirty="0" smtClean="0"/>
              <a:t>.</a:t>
            </a:r>
            <a:endParaRPr lang="en-US" altLang="zh-HK" dirty="0"/>
          </a:p>
          <a:p>
            <a:pPr lvl="1"/>
            <a:r>
              <a:rPr lang="en-US" altLang="zh-HK" dirty="0"/>
              <a:t>But finally </a:t>
            </a:r>
            <a:r>
              <a:rPr lang="en-US" altLang="zh-HK" dirty="0" smtClean="0"/>
              <a:t>she gets </a:t>
            </a:r>
            <a:r>
              <a:rPr lang="en-US" altLang="zh-HK" dirty="0"/>
              <a:t>the </a:t>
            </a:r>
            <a:r>
              <a:rPr lang="en-US" altLang="zh-HK" dirty="0" smtClean="0">
                <a:solidFill>
                  <a:srgbClr val="0066FF"/>
                </a:solidFill>
              </a:rPr>
              <a:t>worst possible</a:t>
            </a:r>
            <a:r>
              <a:rPr lang="en-US" altLang="zh-HK" dirty="0"/>
              <a:t>. 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(The worst that avoids a later divorce.)</a:t>
            </a:r>
            <a:endParaRPr lang="en-US" altLang="zh-HK" dirty="0"/>
          </a:p>
        </p:txBody>
      </p:sp>
      <p:pic>
        <p:nvPicPr>
          <p:cNvPr id="2050" name="Picture 2" descr="http://www.clipartbest.com/cliparts/ace/XL9/aceXL9kc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90" y="3962400"/>
            <a:ext cx="1600200" cy="20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olourbox.com/preview/8299759-255295-happy-boy-cart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517" y="990600"/>
            <a:ext cx="1519007" cy="194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7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Summary for Stable Matching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A bipartite matching is stable if no block pair exists.</a:t>
                </a:r>
              </a:p>
              <a:p>
                <a:endParaRPr lang="en-US" altLang="zh-HK" dirty="0" smtClean="0"/>
              </a:p>
              <a:p>
                <a:r>
                  <a:rPr lang="en-US" altLang="zh-HK" dirty="0" smtClean="0"/>
                  <a:t>Gale-Shapley algorithm finds a stable matching by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zh-HK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dirty="0" smtClean="0"/>
                  <a:t> iterations.</a:t>
                </a:r>
              </a:p>
              <a:p>
                <a:endParaRPr lang="en-US" altLang="zh-HK" dirty="0"/>
              </a:p>
              <a:p>
                <a:r>
                  <a:rPr lang="en-US" altLang="zh-HK" dirty="0" smtClean="0"/>
                  <a:t>Whichever side proposes finally get their best possible.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237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2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Secretary hiring problem</a:t>
            </a:r>
            <a:endParaRPr lang="zh-HK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F3F4E-F2C4-4BDB-ACCB-A3F7799A1256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0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When to settle down?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Continuing the discussion about </a:t>
            </a:r>
            <a:r>
              <a:rPr lang="en-US" altLang="zh-HK" dirty="0"/>
              <a:t>“marriage</a:t>
            </a:r>
            <a:r>
              <a:rPr lang="en-US" altLang="zh-HK" dirty="0" smtClean="0"/>
              <a:t>”, a related problem is:</a:t>
            </a:r>
          </a:p>
          <a:p>
            <a:pPr marL="0" indent="0">
              <a:buNone/>
            </a:pPr>
            <a:r>
              <a:rPr lang="en-US" altLang="zh-HK" dirty="0" smtClean="0"/>
              <a:t>		When to settle down?</a:t>
            </a:r>
            <a:endParaRPr lang="en-US" altLang="zh-HK" dirty="0"/>
          </a:p>
          <a:p>
            <a:r>
              <a:rPr lang="en-US" altLang="zh-HK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Secretary</a:t>
            </a:r>
            <a:r>
              <a:rPr lang="en-US" altLang="zh-HK" i="1" dirty="0" smtClean="0">
                <a:latin typeface="Times New Roman" pitchFamily="18" charset="0"/>
                <a:cs typeface="Times New Roman" pitchFamily="18" charset="0"/>
              </a:rPr>
              <a:t> problem</a:t>
            </a:r>
            <a:r>
              <a:rPr lang="en-US" altLang="zh-HK" dirty="0" smtClean="0"/>
              <a:t>: </a:t>
            </a:r>
          </a:p>
          <a:p>
            <a:pPr lvl="1"/>
            <a:r>
              <a:rPr lang="en-US" altLang="zh-HK" dirty="0" smtClean="0"/>
              <a:t>We want to hire a new office assistant.</a:t>
            </a:r>
          </a:p>
          <a:p>
            <a:pPr lvl="1"/>
            <a:r>
              <a:rPr lang="en-US" altLang="zh-HK" dirty="0" smtClean="0"/>
              <a:t>There are a number of candidates.</a:t>
            </a:r>
          </a:p>
          <a:p>
            <a:pPr lvl="1"/>
            <a:r>
              <a:rPr lang="en-US" altLang="zh-HK" dirty="0" smtClean="0"/>
              <a:t>We can interview </a:t>
            </a:r>
            <a:r>
              <a:rPr lang="en-US" altLang="zh-HK" dirty="0" smtClean="0">
                <a:solidFill>
                  <a:srgbClr val="0000FF"/>
                </a:solidFill>
              </a:rPr>
              <a:t>one candidate each day</a:t>
            </a:r>
            <a:r>
              <a:rPr lang="en-US" altLang="zh-HK" dirty="0" smtClean="0"/>
              <a:t>, but we have to decide the acceptance/rejection immediately.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61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One possible strategy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On each day, if candidate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HK" dirty="0" smtClean="0"/>
                  <a:t> is better than the current secretary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, then fire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HK" dirty="0" smtClean="0"/>
                  <a:t> and hire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HK" dirty="0" smtClean="0"/>
                  <a:t>. </a:t>
                </a:r>
              </a:p>
              <a:p>
                <a:pPr lvl="1"/>
                <a:r>
                  <a:rPr lang="en-US" altLang="zh-HK" dirty="0" smtClean="0"/>
                  <a:t>Each has a score. Assume no tie.</a:t>
                </a:r>
              </a:p>
              <a:p>
                <a:r>
                  <a:rPr lang="en-US" altLang="zh-HK" dirty="0" smtClean="0"/>
                  <a:t>Firing and hiring always have </a:t>
                </a:r>
                <a:r>
                  <a:rPr lang="en-US" altLang="zh-HK" dirty="0" smtClean="0">
                    <a:solidFill>
                      <a:srgbClr val="0000FF"/>
                    </a:solidFill>
                  </a:rPr>
                  <a:t>overhead</a:t>
                </a:r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Say: cost 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We’d like to pay this but it’ll be good if we could have an </a:t>
                </a:r>
                <a:r>
                  <a:rPr lang="en-US" altLang="zh-HK" dirty="0" smtClean="0">
                    <a:solidFill>
                      <a:srgbClr val="0000FF"/>
                    </a:solidFill>
                  </a:rPr>
                  <a:t>estimate</a:t>
                </a:r>
                <a:r>
                  <a:rPr lang="en-US" altLang="zh-HK" dirty="0" smtClean="0"/>
                  <a:t> first. </a:t>
                </a:r>
              </a:p>
              <a:p>
                <a:r>
                  <a:rPr lang="en-US" altLang="zh-HK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Question</a:t>
                </a:r>
                <a:r>
                  <a:rPr lang="en-US" altLang="zh-HK" i="1" dirty="0" smtClean="0">
                    <a:latin typeface="Times New Roman" pitchFamily="18" charset="0"/>
                    <a:cs typeface="Times New Roman" pitchFamily="18" charset="0"/>
                  </a:rPr>
                  <a:t>: Assuming that the candidates come in a random order, what’s the expected total cost?</a:t>
                </a:r>
                <a:endParaRPr lang="zh-HK" alt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2296" b="-376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77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Probability…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Define a random variable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𝑋</m:t>
                    </m:r>
                  </m:oMath>
                </a14:m>
                <a:endParaRPr lang="en-US" altLang="zh-HK" dirty="0" smtClean="0">
                  <a:solidFill>
                    <a:srgbClr val="0000FF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𝑋</m:t>
                    </m:r>
                    <m:r>
                      <a:rPr lang="en-US" altLang="zh-HK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HK" dirty="0" smtClean="0"/>
                  <a:t> # of times we hire a new secretary</a:t>
                </a:r>
                <a:endParaRPr lang="en-US" altLang="zh-HK" dirty="0"/>
              </a:p>
              <a:p>
                <a:r>
                  <a:rPr lang="en-US" altLang="zh-HK" dirty="0" smtClean="0"/>
                  <a:t>Our question is just to compute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1" i="0" dirty="0" smtClean="0">
                          <a:latin typeface="Cambria Math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HK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b="0" i="1" dirty="0" smtClean="0">
                              <a:latin typeface="Cambria Math"/>
                            </a:rPr>
                            <m:t>𝑐</m:t>
                          </m:r>
                          <m:r>
                            <a:rPr lang="en-US" altLang="zh-HK" i="1" dirty="0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altLang="zh-HK" b="0" i="1" dirty="0" smtClean="0">
                          <a:latin typeface="Cambria Math"/>
                        </a:rPr>
                        <m:t>=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𝑐</m:t>
                      </m:r>
                      <m:r>
                        <a:rPr lang="en-US" altLang="zh-HK" b="0" i="1" dirty="0" smtClean="0">
                          <a:latin typeface="Cambria Math"/>
                        </a:rPr>
                        <m:t>⋅</m:t>
                      </m:r>
                      <m:r>
                        <a:rPr lang="en-US" altLang="zh-HK" b="1" i="0" dirty="0">
                          <a:latin typeface="Cambria Math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HK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i="1" dirty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altLang="zh-HK" b="0" i="0" dirty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altLang="zh-HK" dirty="0" smtClean="0"/>
              </a:p>
              <a:p>
                <a:r>
                  <a:rPr lang="en-US" altLang="zh-HK" dirty="0" smtClean="0"/>
                  <a:t>By definition,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HK" b="1" i="0" smtClean="0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HK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⋅</m:t>
                        </m:r>
                        <m:func>
                          <m:funcPr>
                            <m:ctrlPr>
                              <a:rPr lang="en-US" altLang="zh-HK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HK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𝐏𝐫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altLang="zh-HK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altLang="zh-HK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But this seems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complicated</a:t>
                </a:r>
                <a:r>
                  <a:rPr lang="en-US" altLang="zh-HK" dirty="0" smtClean="0"/>
                  <a:t> to compute. 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69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Indicator variables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Now we see how to compute it easily, by introducing some new random variables.</a:t>
                </a:r>
              </a:p>
              <a:p>
                <a:r>
                  <a:rPr lang="en-US" altLang="zh-HK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HK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candidate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HK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HK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ha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en-US" altLang="zh-HK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HK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been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hired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HK" b="0" i="0" smtClean="0">
                                  <a:latin typeface="Cambria Math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zh-HK" dirty="0" smtClean="0"/>
              </a:p>
              <a:p>
                <a:r>
                  <a:rPr lang="en-US" altLang="zh-HK" dirty="0" smtClean="0"/>
                  <a:t>Then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HK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Recall the linearity of expectation: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HK" b="1" i="0" dirty="0" smtClean="0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HK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HK" i="1" dirty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HK" i="1" dirty="0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altLang="zh-HK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 dirty="0">
                            <a:latin typeface="Cambria Math"/>
                          </a:rPr>
                          <m:t>𝑖</m:t>
                        </m:r>
                        <m:r>
                          <a:rPr lang="en-US" altLang="zh-HK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altLang="zh-HK" b="1" i="0" dirty="0" smtClean="0">
                            <a:latin typeface="Cambria Math"/>
                          </a:rPr>
                          <m:t>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HK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zh-HK" altLang="en-US" dirty="0" smtClean="0"/>
                  <a:t> </a:t>
                </a:r>
                <a:endParaRPr lang="en-US" altLang="zh-HK" dirty="0" smtClean="0"/>
              </a:p>
              <a:p>
                <a:r>
                  <a:rPr lang="en-US" altLang="zh-HK" dirty="0" smtClean="0"/>
                  <a:t>We thus have </a:t>
                </a:r>
                <a14:m>
                  <m:oMath xmlns:m="http://schemas.openxmlformats.org/officeDocument/2006/math">
                    <m:r>
                      <a:rPr lang="en-US" altLang="zh-HK" b="1" i="0" smtClean="0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 dirty="0">
                            <a:latin typeface="Cambria Math"/>
                          </a:rPr>
                          <m:t>𝑖</m:t>
                        </m:r>
                        <m:r>
                          <a:rPr lang="en-US" altLang="zh-HK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altLang="zh-HK" b="1" i="0" dirty="0">
                            <a:latin typeface="Cambria Math"/>
                          </a:rPr>
                          <m:t>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HK" dirty="0" smtClean="0"/>
                  <a:t>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16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Analysis continued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What is </a:t>
                </a:r>
                <a14:m>
                  <m:oMath xmlns:m="http://schemas.openxmlformats.org/officeDocument/2006/math">
                    <m:r>
                      <a:rPr lang="en-US" altLang="zh-HK" b="1" i="0" dirty="0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HK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HK" dirty="0" smtClean="0"/>
                  <a:t>?</a:t>
                </a:r>
              </a:p>
              <a:p>
                <a:r>
                  <a:rPr lang="en-US" altLang="zh-HK" dirty="0" smtClean="0"/>
                  <a:t>Recall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HK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candidate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HK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has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been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HK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hired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HK">
                                  <a:latin typeface="Cambria Math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HK" i="1">
                        <a:latin typeface="Cambria Math"/>
                      </a:rPr>
                      <m:t>.</m:t>
                    </m:r>
                  </m:oMath>
                </a14:m>
                <a:endParaRPr lang="en-US" altLang="zh-HK" dirty="0" smtClean="0"/>
              </a:p>
              <a:p>
                <a:r>
                  <a:rPr lang="en-US" altLang="zh-HK" dirty="0" smtClean="0"/>
                  <a:t>Thus </a:t>
                </a:r>
                <a14:m>
                  <m:oMath xmlns:m="http://schemas.openxmlformats.org/officeDocument/2006/math">
                    <m:r>
                      <a:rPr lang="en-US" altLang="zh-HK" b="1" i="0" dirty="0" smtClean="0">
                        <a:solidFill>
                          <a:srgbClr val="0000FF"/>
                        </a:solidFill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HK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HK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HK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HK" b="1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HK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HK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altLang="zh-HK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=1/</m:t>
                    </m:r>
                    <m:r>
                      <a:rPr lang="en-US" altLang="zh-HK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Candidate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HK" dirty="0" smtClean="0"/>
                  <a:t> was hired </a:t>
                </a:r>
                <a:r>
                  <a:rPr lang="en-US" altLang="zh-HK" dirty="0" err="1" smtClean="0"/>
                  <a:t>iff</a:t>
                </a:r>
                <a:r>
                  <a:rPr lang="en-US" altLang="zh-HK" dirty="0" smtClean="0"/>
                  <a:t> she is the best among the first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HK" dirty="0" smtClean="0"/>
                  <a:t> candidates.</a:t>
                </a:r>
              </a:p>
              <a:p>
                <a:r>
                  <a:rPr lang="en-US" altLang="zh-HK" dirty="0" smtClean="0"/>
                  <a:t>So </a:t>
                </a:r>
                <a14:m>
                  <m:oMath xmlns:m="http://schemas.openxmlformats.org/officeDocument/2006/math">
                    <m:r>
                      <a:rPr lang="en-US" altLang="zh-HK" b="1" i="0" smtClean="0">
                        <a:solidFill>
                          <a:srgbClr val="0000FF"/>
                        </a:solidFill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altLang="zh-HK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 dirty="0">
                            <a:latin typeface="Cambria Math"/>
                          </a:rPr>
                          <m:t>𝑖</m:t>
                        </m:r>
                        <m:r>
                          <a:rPr lang="en-US" altLang="zh-HK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altLang="zh-HK" b="1" i="0" dirty="0">
                            <a:latin typeface="Cambria Math"/>
                          </a:rPr>
                          <m:t>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HK" i="1" dirty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altLang="zh-HK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 dirty="0">
                            <a:latin typeface="Cambria Math"/>
                          </a:rPr>
                          <m:t>𝑖</m:t>
                        </m:r>
                        <m:r>
                          <a:rPr lang="en-US" altLang="zh-HK" i="1" dirty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altLang="zh-HK" b="0" i="1" dirty="0" smtClean="0">
                            <a:latin typeface="Cambria Math"/>
                          </a:rPr>
                          <m:t>1/</m:t>
                        </m:r>
                        <m:r>
                          <a:rPr lang="en-US" altLang="zh-HK" b="0" i="1" dirty="0" smtClean="0">
                            <a:latin typeface="Cambria Math"/>
                          </a:rPr>
                          <m:t>𝑖</m:t>
                        </m:r>
                      </m:e>
                    </m:nary>
                    <m:r>
                      <a:rPr lang="en-US" altLang="zh-HK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≈</m:t>
                    </m:r>
                    <m:func>
                      <m:funcPr>
                        <m:ctrlPr>
                          <a:rPr lang="en-US" altLang="zh-HK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HK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altLang="zh-HK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altLang="zh-HK" dirty="0" smtClean="0"/>
              </a:p>
              <a:p>
                <a:r>
                  <a:rPr lang="en-US" altLang="zh-HK" dirty="0" smtClean="0"/>
                  <a:t>The average cost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HK" dirty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HK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altLang="zh-HK" b="0" i="1" dirty="0" smtClean="0">
                        <a:latin typeface="Cambria Math"/>
                      </a:rPr>
                      <m:t>⋅</m:t>
                    </m:r>
                    <m:r>
                      <a:rPr lang="en-US" altLang="zh-HK" b="0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altLang="zh-HK" dirty="0" smtClean="0"/>
                  <a:t>.</a:t>
                </a:r>
                <a:endParaRPr lang="en-US" altLang="zh-HK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98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Perfect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5029200" cy="4530725"/>
              </a:xfrm>
            </p:spPr>
            <p:txBody>
              <a:bodyPr/>
              <a:lstStyle/>
              <a:p>
                <a:r>
                  <a:rPr lang="en-US" altLang="zh-HK" sz="2800" dirty="0">
                    <a:ea typeface="新細明體" charset="-120"/>
                  </a:rPr>
                  <a:t>There may be some vertices not incident to any edge.</a:t>
                </a:r>
              </a:p>
              <a:p>
                <a:pPr lvl="1"/>
                <a:endParaRPr lang="en-US" altLang="zh-HK" sz="2400" dirty="0"/>
              </a:p>
              <a:p>
                <a:r>
                  <a:rPr lang="en-US" altLang="zh-HK" sz="2800" dirty="0">
                    <a:solidFill>
                      <a:srgbClr val="FF0000"/>
                    </a:solidFill>
                  </a:rPr>
                  <a:t>Perfect matching</a:t>
                </a:r>
                <a:r>
                  <a:rPr lang="en-US" altLang="zh-HK" sz="2800" dirty="0"/>
                  <a:t>: </a:t>
                </a:r>
                <a:r>
                  <a:rPr lang="en-US" altLang="zh-HK" sz="2800" dirty="0" smtClean="0"/>
                  <a:t>a matching with no such isolated </a:t>
                </a:r>
                <a:r>
                  <a:rPr lang="en-US" altLang="zh-HK" sz="2800" dirty="0"/>
                  <a:t>vertex</a:t>
                </a:r>
                <a:r>
                  <a:rPr lang="en-US" altLang="zh-HK" sz="2800" dirty="0" smtClean="0"/>
                  <a:t>.</a:t>
                </a:r>
              </a:p>
              <a:p>
                <a:pPr lvl="1"/>
                <a:r>
                  <a:rPr lang="en-US" altLang="zh-HK" sz="2400" dirty="0" smtClean="0"/>
                  <a:t>needs at least: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</a:rPr>
                      <m:t>|</m:t>
                    </m:r>
                    <m:r>
                      <a:rPr lang="en-US" altLang="zh-HK" sz="24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altLang="zh-HK" sz="2400" i="1" dirty="0" smtClean="0">
                        <a:latin typeface="Cambria Math"/>
                      </a:rPr>
                      <m:t>|=|</m:t>
                    </m:r>
                    <m:r>
                      <a:rPr lang="en-US" altLang="zh-HK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𝑊</m:t>
                    </m:r>
                    <m:r>
                      <a:rPr lang="en-US" altLang="zh-HK" sz="2400" i="1" dirty="0" smtClean="0">
                        <a:latin typeface="Cambria Math"/>
                      </a:rPr>
                      <m:t>|</m:t>
                    </m:r>
                  </m:oMath>
                </a14:m>
                <a:endParaRPr lang="en-US" altLang="zh-HK" sz="2400" dirty="0" smtClean="0"/>
              </a:p>
              <a:p>
                <a:r>
                  <a:rPr lang="en-US" altLang="zh-HK" sz="2800" dirty="0" smtClean="0"/>
                  <a:t>We’ll assume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</a:rPr>
                      <m:t>|</m:t>
                    </m:r>
                    <m:r>
                      <a:rPr lang="en-US" altLang="zh-HK" sz="28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  <m:r>
                      <a:rPr lang="en-US" altLang="zh-HK" sz="2800" i="1" dirty="0" smtClean="0">
                        <a:latin typeface="Cambria Math"/>
                      </a:rPr>
                      <m:t>|=|</m:t>
                    </m:r>
                    <m:r>
                      <a:rPr lang="en-US" altLang="zh-HK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𝑊</m:t>
                    </m:r>
                    <m:r>
                      <a:rPr lang="en-US" altLang="zh-HK" sz="2800" i="1" dirty="0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altLang="zh-HK" sz="2800" dirty="0" smtClean="0"/>
                  <a:t> in the rest of the lecture.</a:t>
                </a:r>
                <a:endParaRPr lang="zh-HK" altLang="en-US" sz="2800" dirty="0"/>
              </a:p>
              <a:p>
                <a:pPr eaLnBrk="1" hangingPunct="1"/>
                <a:endParaRPr lang="en-US" altLang="zh-HK" sz="2600" dirty="0" smtClean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/>
                <a:endParaRPr lang="en-US" altLang="zh-HK" sz="260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93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5029200" cy="4530725"/>
              </a:xfrm>
              <a:blipFill rotWithShape="1">
                <a:blip r:embed="rId2"/>
                <a:stretch>
                  <a:fillRect l="-727" t="-1346" r="-412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AutoShape 4" descr="fig687_01_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64770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64770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6477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64770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75438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75438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75438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7543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cxnSp>
        <p:nvCxnSpPr>
          <p:cNvPr id="33" name="AutoShape 14"/>
          <p:cNvCxnSpPr>
            <a:cxnSpLocks noChangeShapeType="1"/>
            <a:stCxn id="24" idx="6"/>
            <a:endCxn id="29" idx="2"/>
          </p:cNvCxnSpPr>
          <p:nvPr/>
        </p:nvCxnSpPr>
        <p:spPr bwMode="auto">
          <a:xfrm>
            <a:off x="6629400" y="2209800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15"/>
          <p:cNvCxnSpPr>
            <a:cxnSpLocks noChangeShapeType="1"/>
            <a:stCxn id="25" idx="6"/>
            <a:endCxn id="29" idx="2"/>
          </p:cNvCxnSpPr>
          <p:nvPr/>
        </p:nvCxnSpPr>
        <p:spPr bwMode="auto">
          <a:xfrm flipV="1">
            <a:off x="6629400" y="23622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16"/>
          <p:cNvCxnSpPr>
            <a:cxnSpLocks noChangeShapeType="1"/>
            <a:endCxn id="31" idx="2"/>
          </p:cNvCxnSpPr>
          <p:nvPr/>
        </p:nvCxnSpPr>
        <p:spPr bwMode="auto">
          <a:xfrm>
            <a:off x="6629400" y="2667000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17"/>
          <p:cNvCxnSpPr>
            <a:cxnSpLocks noChangeShapeType="1"/>
            <a:stCxn id="26" idx="6"/>
            <a:endCxn id="32" idx="2"/>
          </p:cNvCxnSpPr>
          <p:nvPr/>
        </p:nvCxnSpPr>
        <p:spPr bwMode="auto">
          <a:xfrm>
            <a:off x="6629400" y="3124200"/>
            <a:ext cx="914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18"/>
          <p:cNvCxnSpPr>
            <a:cxnSpLocks noChangeShapeType="1"/>
            <a:stCxn id="26" idx="6"/>
            <a:endCxn id="30" idx="2"/>
          </p:cNvCxnSpPr>
          <p:nvPr/>
        </p:nvCxnSpPr>
        <p:spPr bwMode="auto">
          <a:xfrm flipV="1">
            <a:off x="6629400" y="28194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19"/>
          <p:cNvCxnSpPr>
            <a:cxnSpLocks noChangeShapeType="1"/>
            <a:stCxn id="27" idx="6"/>
            <a:endCxn id="31" idx="2"/>
          </p:cNvCxnSpPr>
          <p:nvPr/>
        </p:nvCxnSpPr>
        <p:spPr bwMode="auto">
          <a:xfrm flipV="1">
            <a:off x="6629400" y="3276600"/>
            <a:ext cx="914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20"/>
          <p:cNvCxnSpPr>
            <a:cxnSpLocks noChangeShapeType="1"/>
            <a:stCxn id="28" idx="7"/>
            <a:endCxn id="31" idx="2"/>
          </p:cNvCxnSpPr>
          <p:nvPr/>
        </p:nvCxnSpPr>
        <p:spPr bwMode="auto">
          <a:xfrm flipV="1">
            <a:off x="6607175" y="3276600"/>
            <a:ext cx="93662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21"/>
          <p:cNvCxnSpPr>
            <a:cxnSpLocks noChangeShapeType="1"/>
            <a:stCxn id="26" idx="6"/>
            <a:endCxn id="31" idx="2"/>
          </p:cNvCxnSpPr>
          <p:nvPr/>
        </p:nvCxnSpPr>
        <p:spPr bwMode="auto">
          <a:xfrm>
            <a:off x="6629400" y="3124200"/>
            <a:ext cx="914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2"/>
              <p:cNvSpPr txBox="1">
                <a:spLocks noChangeArrowheads="1"/>
              </p:cNvSpPr>
              <p:nvPr/>
            </p:nvSpPr>
            <p:spPr bwMode="auto">
              <a:xfrm>
                <a:off x="6384925" y="4303713"/>
                <a:ext cx="45159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0000FF"/>
                          </a:solidFill>
                          <a:latin typeface="Cambria Math"/>
                          <a:ea typeface="新細明體" charset="-120"/>
                        </a:rPr>
                        <m:t>𝑀</m:t>
                      </m:r>
                    </m:oMath>
                  </m:oMathPara>
                </a14:m>
                <a:endParaRPr lang="en-US" altLang="zh-HK" dirty="0">
                  <a:solidFill>
                    <a:srgbClr val="0000FF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3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4925" y="4303713"/>
                <a:ext cx="45159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23"/>
              <p:cNvSpPr txBox="1">
                <a:spLocks noChangeArrowheads="1"/>
              </p:cNvSpPr>
              <p:nvPr/>
            </p:nvSpPr>
            <p:spPr bwMode="auto">
              <a:xfrm>
                <a:off x="7381281" y="4303713"/>
                <a:ext cx="47743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 smtClean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𝑊</m:t>
                      </m:r>
                    </m:oMath>
                  </m:oMathPara>
                </a14:m>
                <a:endParaRPr lang="en-US" altLang="zh-HK" dirty="0">
                  <a:solidFill>
                    <a:srgbClr val="FF0000"/>
                  </a:solidFill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4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1281" y="4303713"/>
                <a:ext cx="47743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81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Another strategy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 more natural scenario is that we only hire once. </a:t>
            </a:r>
          </a:p>
          <a:p>
            <a:r>
              <a:rPr lang="en-US" altLang="zh-HK" dirty="0" smtClean="0"/>
              <a:t>And of course, we hope to </a:t>
            </a:r>
            <a:r>
              <a:rPr lang="en-US" altLang="zh-HK" dirty="0" smtClean="0">
                <a:solidFill>
                  <a:srgbClr val="FF0000"/>
                </a:solidFill>
              </a:rPr>
              <a:t>hire the best one</a:t>
            </a:r>
            <a:r>
              <a:rPr lang="en-US" altLang="zh-HK" dirty="0" smtClean="0"/>
              <a:t>.</a:t>
            </a:r>
          </a:p>
          <a:p>
            <a:r>
              <a:rPr lang="en-US" altLang="zh-HK" dirty="0" smtClean="0"/>
              <a:t>But the candidates on the market also get other offers. So we need to issue offer fast.</a:t>
            </a:r>
          </a:p>
          <a:p>
            <a:r>
              <a:rPr lang="en-US" altLang="zh-HK" dirty="0" smtClean="0"/>
              <a:t>Interview one candidate each day, and decide acceptance/rejection immediately.</a:t>
            </a:r>
          </a:p>
          <a:p>
            <a:r>
              <a:rPr lang="en-US" altLang="zh-HK" dirty="0" smtClean="0"/>
              <a:t>The candidates come in a </a:t>
            </a:r>
            <a:r>
              <a:rPr lang="en-US" altLang="zh-HK" dirty="0" smtClean="0">
                <a:solidFill>
                  <a:srgbClr val="FF0000"/>
                </a:solidFill>
              </a:rPr>
              <a:t>random order</a:t>
            </a:r>
            <a:r>
              <a:rPr lang="en-US" altLang="zh-HK" dirty="0" smtClean="0"/>
              <a:t>.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26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Strategy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solidFill>
                      <a:srgbClr val="FF0000"/>
                    </a:solidFill>
                  </a:rPr>
                  <a:t>Reject the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first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/>
                  <a:t> candidates </a:t>
                </a:r>
                <a:r>
                  <a:rPr lang="en-US" altLang="zh-HK" dirty="0" smtClean="0"/>
                  <a:t>no matter how good they are. </a:t>
                </a:r>
              </a:p>
              <a:p>
                <a:pPr lvl="1"/>
                <a:r>
                  <a:rPr lang="en-US" altLang="zh-HK" dirty="0" smtClean="0">
                    <a:cs typeface="Times New Roman" pitchFamily="18" charset="0"/>
                  </a:rPr>
                  <a:t>Because there may be better ones later</a:t>
                </a:r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After this,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hire the first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one </a:t>
                </a:r>
                <a:r>
                  <a:rPr lang="en-US" altLang="zh-HK" dirty="0" smtClean="0"/>
                  <a:t>who is </a:t>
                </a:r>
                <a:r>
                  <a:rPr lang="en-US" altLang="zh-HK" dirty="0"/>
                  <a:t>better than all </a:t>
                </a:r>
                <a:r>
                  <a:rPr lang="en-US" altLang="zh-HK" dirty="0" smtClean="0"/>
                  <a:t>the first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/>
                  <a:t> candidates</a:t>
                </a:r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If all the rest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𝑛</m:t>
                    </m:r>
                    <m:r>
                      <a:rPr lang="en-US" altLang="zh-HK" i="1" dirty="0" smtClean="0">
                        <a:latin typeface="Cambria Math"/>
                      </a:rPr>
                      <m:t>−</m:t>
                    </m:r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 are worse than the best one among the first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, then hire the last one.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 r="-118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45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Pseudo-code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𝑏𝑒𝑠𝑡</m:t>
                    </m:r>
                    <m:r>
                      <a:rPr lang="en-US" altLang="zh-HK" i="1" dirty="0" smtClean="0">
                        <a:latin typeface="Cambria Math"/>
                      </a:rPr>
                      <m:t>_</m:t>
                    </m:r>
                    <m:r>
                      <a:rPr lang="en-US" altLang="zh-HK" i="1" dirty="0" smtClean="0">
                        <a:latin typeface="Cambria Math"/>
                      </a:rPr>
                      <m:t>𝑠𝑐𝑜𝑟𝑒</m:t>
                    </m:r>
                    <m:r>
                      <a:rPr lang="en-US" altLang="zh-HK" i="1" dirty="0" smtClean="0">
                        <a:latin typeface="Cambria Math"/>
                      </a:rPr>
                      <m:t>=0</m:t>
                    </m:r>
                  </m:oMath>
                </a14:m>
                <a:endParaRPr lang="en-US" altLang="zh-HK" b="1" dirty="0" smtClean="0"/>
              </a:p>
              <a:p>
                <a:r>
                  <a:rPr lang="en-US" altLang="zh-HK" b="1" dirty="0" smtClean="0"/>
                  <a:t>for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𝑖</m:t>
                    </m:r>
                    <m:r>
                      <a:rPr lang="en-US" altLang="zh-HK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dirty="0"/>
                  <a:t> </a:t>
                </a:r>
                <a:r>
                  <a:rPr lang="en-US" altLang="zh-HK" b="1" dirty="0"/>
                  <a:t>to</a:t>
                </a:r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endParaRPr lang="en-US" altLang="zh-HK" dirty="0"/>
              </a:p>
              <a:p>
                <a:pPr marL="0" indent="0">
                  <a:buNone/>
                </a:pPr>
                <a:r>
                  <a:rPr lang="en-US" altLang="zh-HK" dirty="0"/>
                  <a:t>      </a:t>
                </a:r>
                <a:r>
                  <a:rPr lang="en-US" altLang="zh-HK" b="1" dirty="0"/>
                  <a:t>if</a:t>
                </a:r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𝑠𝑐𝑜𝑟𝑒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err="1">
                        <a:latin typeface="Cambria Math"/>
                      </a:rPr>
                      <m:t>𝑖</m:t>
                    </m:r>
                    <m:r>
                      <a:rPr lang="en-US" altLang="zh-HK" i="1" dirty="0">
                        <a:latin typeface="Cambria Math"/>
                      </a:rPr>
                      <m:t>)&gt;</m:t>
                    </m:r>
                    <m:r>
                      <a:rPr lang="en-US" altLang="zh-HK" b="0" i="1" dirty="0" smtClean="0">
                        <a:latin typeface="Cambria Math"/>
                      </a:rPr>
                      <m:t>𝑏𝑒𝑠𝑡</m:t>
                    </m:r>
                    <m:r>
                      <a:rPr lang="en-US" altLang="zh-HK" b="0" i="1" dirty="0" smtClean="0">
                        <a:latin typeface="Cambria Math"/>
                      </a:rPr>
                      <m:t>_</m:t>
                    </m:r>
                    <m:r>
                      <a:rPr lang="en-US" altLang="zh-HK" i="1" dirty="0">
                        <a:latin typeface="Cambria Math"/>
                      </a:rPr>
                      <m:t>𝑠𝑐𝑜𝑟𝑒</m:t>
                    </m:r>
                  </m:oMath>
                </a14:m>
                <a:endParaRPr lang="en-US" altLang="zh-HK" dirty="0"/>
              </a:p>
              <a:p>
                <a:pPr marL="0" indent="0">
                  <a:buNone/>
                </a:pPr>
                <a:r>
                  <a:rPr lang="en-US" altLang="zh-HK" dirty="0"/>
                  <a:t>        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𝑏𝑒𝑠𝑡</m:t>
                    </m:r>
                    <m:r>
                      <a:rPr lang="en-US" altLang="zh-HK" i="1" dirty="0" smtClean="0">
                        <a:latin typeface="Cambria Math"/>
                      </a:rPr>
                      <m:t>_</m:t>
                    </m:r>
                    <m:r>
                      <a:rPr lang="en-US" altLang="zh-HK" i="1" dirty="0" smtClean="0">
                        <a:latin typeface="Cambria Math"/>
                      </a:rPr>
                      <m:t>𝑠𝑐𝑜𝑟𝑒</m:t>
                    </m:r>
                    <m:r>
                      <a:rPr lang="en-US" altLang="zh-HK" i="1" dirty="0" smtClean="0">
                        <a:latin typeface="Cambria Math"/>
                      </a:rPr>
                      <m:t>=</m:t>
                    </m:r>
                    <m:r>
                      <a:rPr lang="en-US" altLang="zh-HK" i="1" dirty="0" smtClean="0">
                        <a:latin typeface="Cambria Math"/>
                      </a:rPr>
                      <m:t>𝑠𝑐𝑜𝑟𝑒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</a:rPr>
                      <m:t>𝑖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endParaRPr lang="en-US" altLang="zh-HK" dirty="0"/>
              </a:p>
              <a:p>
                <a:pPr marL="0" indent="0">
                  <a:buNone/>
                </a:pPr>
                <a:r>
                  <a:rPr lang="en-US" altLang="zh-HK" dirty="0"/>
                  <a:t>   </a:t>
                </a:r>
                <a:r>
                  <a:rPr lang="en-US" altLang="zh-HK" b="1" dirty="0"/>
                  <a:t>for</a:t>
                </a:r>
                <a:r>
                  <a:rPr lang="en-US" altLang="zh-HK" dirty="0"/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𝑖</m:t>
                    </m:r>
                    <m:r>
                      <a:rPr lang="en-US" altLang="zh-HK" i="1" dirty="0" smtClean="0">
                        <a:latin typeface="Cambria Math"/>
                      </a:rPr>
                      <m:t>=</m:t>
                    </m:r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  <m:r>
                      <a:rPr lang="en-US" altLang="zh-HK" i="1" dirty="0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altLang="zh-HK" dirty="0" smtClean="0"/>
                  <a:t> </a:t>
                </a:r>
                <a:r>
                  <a:rPr lang="en-US" altLang="zh-HK" b="1" dirty="0" smtClean="0"/>
                  <a:t>to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𝑛</m:t>
                    </m:r>
                  </m:oMath>
                </a14:m>
                <a:endParaRPr lang="en-US" altLang="zh-HK" dirty="0" smtClean="0"/>
              </a:p>
              <a:p>
                <a:pPr marL="0" indent="0">
                  <a:buNone/>
                </a:pPr>
                <a:r>
                  <a:rPr lang="en-US" altLang="zh-HK" dirty="0"/>
                  <a:t> </a:t>
                </a:r>
                <a:r>
                  <a:rPr lang="en-US" altLang="zh-HK" dirty="0" smtClean="0"/>
                  <a:t>     </a:t>
                </a:r>
                <a:r>
                  <a:rPr lang="en-US" altLang="zh-HK" b="1" dirty="0" smtClean="0"/>
                  <a:t>if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𝑠𝑐𝑜𝑟𝑒</m:t>
                    </m:r>
                    <m:r>
                      <a:rPr lang="en-US" altLang="zh-HK" i="1" dirty="0" smtClean="0">
                        <a:latin typeface="Cambria Math"/>
                      </a:rPr>
                      <m:t>(</m:t>
                    </m:r>
                    <m:r>
                      <a:rPr lang="en-US" altLang="zh-HK" i="1" dirty="0" err="1" smtClean="0">
                        <a:latin typeface="Cambria Math"/>
                      </a:rPr>
                      <m:t>𝑖</m:t>
                    </m:r>
                    <m:r>
                      <a:rPr lang="en-US" altLang="zh-HK" i="1" dirty="0" smtClean="0">
                        <a:latin typeface="Cambria Math"/>
                      </a:rPr>
                      <m:t>)&gt;</m:t>
                    </m:r>
                    <m:r>
                      <a:rPr lang="en-US" altLang="zh-HK" i="1" dirty="0" err="1" smtClean="0">
                        <a:latin typeface="Cambria Math"/>
                      </a:rPr>
                      <m:t>𝑏𝑒𝑠𝑡</m:t>
                    </m:r>
                    <m:r>
                      <a:rPr lang="en-US" altLang="zh-HK" i="1" dirty="0" err="1" smtClean="0">
                        <a:latin typeface="Cambria Math"/>
                      </a:rPr>
                      <m:t>_</m:t>
                    </m:r>
                    <m:r>
                      <a:rPr lang="en-US" altLang="zh-HK" i="1" dirty="0" err="1" smtClean="0">
                        <a:latin typeface="Cambria Math"/>
                      </a:rPr>
                      <m:t>𝑠𝑐𝑜𝑟𝑒</m:t>
                    </m:r>
                  </m:oMath>
                </a14:m>
                <a:endParaRPr lang="en-US" altLang="zh-HK" dirty="0" smtClean="0"/>
              </a:p>
              <a:p>
                <a:pPr marL="0" indent="0">
                  <a:buNone/>
                </a:pPr>
                <a:r>
                  <a:rPr lang="en-US" altLang="zh-HK" dirty="0"/>
                  <a:t> </a:t>
                </a:r>
                <a:r>
                  <a:rPr lang="en-US" altLang="zh-HK" dirty="0" smtClean="0"/>
                  <a:t>        </a:t>
                </a:r>
                <a:r>
                  <a:rPr lang="en-US" altLang="zh-HK" b="1" dirty="0" smtClean="0"/>
                  <a:t>return</a:t>
                </a:r>
                <a:r>
                  <a:rPr lang="en-US" altLang="zh-HK" dirty="0" smtClean="0"/>
                  <a:t>(</a:t>
                </a:r>
                <a14:m>
                  <m:oMath xmlns:m="http://schemas.openxmlformats.org/officeDocument/2006/math">
                    <m:r>
                      <a:rPr lang="en-US" altLang="zh-HK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HK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altLang="zh-HK" dirty="0"/>
                  <a:t> </a:t>
                </a:r>
                <a:r>
                  <a:rPr lang="en-US" altLang="zh-HK" dirty="0" smtClean="0"/>
                  <a:t>  </a:t>
                </a:r>
                <a:r>
                  <a:rPr lang="en-US" altLang="zh-HK" b="1" dirty="0" smtClean="0"/>
                  <a:t>return</a:t>
                </a:r>
                <a:r>
                  <a:rPr lang="en-US" altLang="zh-HK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𝑛</m:t>
                    </m:r>
                  </m:oMath>
                </a14:m>
                <a:endParaRPr lang="en-US" altLang="zh-HK" dirty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b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6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Next </a:t>
            </a:r>
            <a:endParaRPr lang="zh-HK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HK" dirty="0" smtClean="0"/>
                  <a:t>We want to determine, for each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, the probability that we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hire the best one</a:t>
                </a:r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And then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maximize</a:t>
                </a:r>
                <a:r>
                  <a:rPr lang="en-US" altLang="zh-HK" dirty="0" smtClean="0"/>
                  <a:t> </a:t>
                </a:r>
                <a:r>
                  <a:rPr lang="en-US" altLang="zh-HK" dirty="0" smtClean="0"/>
                  <a:t>this </a:t>
                </a:r>
                <a:r>
                  <a:rPr lang="en-US" altLang="zh-HK" dirty="0" smtClean="0"/>
                  <a:t>probability over all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Suppose we hire candidate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𝑖</m:t>
                    </m:r>
                    <m:r>
                      <a:rPr lang="en-US" altLang="zh-HK" b="0" i="1" smtClean="0">
                        <a:latin typeface="Cambria Math"/>
                      </a:rPr>
                      <m:t>&gt;</m:t>
                    </m:r>
                    <m:r>
                      <a:rPr lang="en-US" altLang="zh-HK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 in the strategy (since we choose to reject the first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 candidates).</a:t>
                </a:r>
              </a:p>
              <a:p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𝑆</m:t>
                    </m:r>
                  </m:oMath>
                </a14:m>
                <a:r>
                  <a:rPr lang="en-US" altLang="zh-HK" dirty="0" smtClean="0"/>
                  <a:t>: event that we hire the best one.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/>
                  <a:t>: </a:t>
                </a:r>
                <a:r>
                  <a:rPr lang="en-US" altLang="zh-HK" dirty="0"/>
                  <a:t>event that we hire the best </a:t>
                </a:r>
                <a:r>
                  <a:rPr lang="en-US" altLang="zh-HK" dirty="0" smtClean="0"/>
                  <a:t>one, which is candidate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HK" b="1" i="1">
                            <a:latin typeface="Cambria Math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func>
                    <m:r>
                      <a:rPr lang="en-US" altLang="zh-HK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=</m:t>
                        </m:r>
                        <m:r>
                          <a:rPr lang="en-US" altLang="zh-HK" i="1">
                            <a:latin typeface="Cambria Math"/>
                          </a:rPr>
                          <m:t>𝑘</m:t>
                        </m:r>
                        <m:r>
                          <a:rPr lang="en-US" altLang="zh-HK" i="1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altLang="zh-HK" i="1">
                            <a:latin typeface="Cambria Math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HK" b="1" i="1">
                                <a:latin typeface="Cambria Math"/>
                              </a:rPr>
                              <m:t>𝐏𝐫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altLang="zh-HK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4" t="-2423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60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 smtClean="0"/>
                  <a:t>: candidate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HK" dirty="0" smtClean="0"/>
                  <a:t> is the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best </a:t>
                </a:r>
                <a:r>
                  <a:rPr lang="en-US" altLang="zh-HK" dirty="0" smtClean="0">
                    <a:solidFill>
                      <a:schemeClr val="tx1"/>
                    </a:solidFill>
                  </a:rPr>
                  <a:t>among the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HK" dirty="0" smtClean="0"/>
                  <a:t>candidates, …</a:t>
                </a:r>
              </a:p>
              <a:p>
                <a:pPr lvl="1"/>
                <a:r>
                  <a:rPr lang="en-US" altLang="zh-HK" dirty="0" smtClean="0"/>
                  <a:t>probability: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1/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and candidates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𝑘</m:t>
                    </m:r>
                    <m:r>
                      <a:rPr lang="en-US" altLang="zh-HK" b="0" i="1" smtClean="0">
                        <a:latin typeface="Cambria Math"/>
                      </a:rPr>
                      <m:t>+1,…,</m:t>
                    </m:r>
                    <m:r>
                      <a:rPr lang="en-US" altLang="zh-HK" b="0" i="1" dirty="0" smtClean="0">
                        <a:latin typeface="Cambria Math"/>
                      </a:rPr>
                      <m:t>𝑖</m:t>
                    </m:r>
                    <m:r>
                      <a:rPr lang="en-US" altLang="zh-HK" b="0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are all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worse</a:t>
                </a:r>
                <a:r>
                  <a:rPr lang="en-US" altLang="zh-HK" dirty="0" smtClean="0"/>
                  <a:t> than the best one among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1,…,</m:t>
                    </m:r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so that </a:t>
                </a:r>
                <a:r>
                  <a:rPr lang="en-US" altLang="zh-HK" dirty="0"/>
                  <a:t>candidates 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𝑘</m:t>
                    </m:r>
                    <m:r>
                      <a:rPr lang="en-US" altLang="zh-HK" i="1">
                        <a:latin typeface="Cambria Math"/>
                      </a:rPr>
                      <m:t>+1</m:t>
                    </m:r>
                  </m:oMath>
                </a14:m>
                <a:r>
                  <a:rPr lang="en-US" altLang="zh-HK" dirty="0"/>
                  <a:t>,…,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𝑖</m:t>
                    </m:r>
                    <m:r>
                      <a:rPr lang="en-US" altLang="zh-HK" i="1" dirty="0">
                        <a:latin typeface="Cambria Math"/>
                      </a:rPr>
                      <m:t>−1</m:t>
                    </m:r>
                  </m:oMath>
                </a14:m>
                <a:r>
                  <a:rPr lang="zh-HK" altLang="en-US" dirty="0"/>
                  <a:t> </a:t>
                </a:r>
                <a:r>
                  <a:rPr lang="en-US" altLang="zh-HK" dirty="0" smtClean="0"/>
                  <a:t>are not hired.</a:t>
                </a:r>
              </a:p>
              <a:p>
                <a:pPr lvl="1"/>
                <a:r>
                  <a:rPr lang="en-US" altLang="zh-HK" dirty="0" smtClean="0"/>
                  <a:t>probability: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/(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𝑖</m:t>
                    </m:r>
                    <m:r>
                      <a:rPr lang="en-US" altLang="zh-HK" b="0" i="1" smtClean="0">
                        <a:solidFill>
                          <a:srgbClr val="0000FF"/>
                        </a:solidFill>
                        <a:latin typeface="Cambria Math"/>
                      </a:rPr>
                      <m:t>−1)</m:t>
                    </m:r>
                  </m:oMath>
                </a14:m>
                <a:r>
                  <a:rPr lang="en-US" altLang="zh-HK" dirty="0" smtClean="0"/>
                  <a:t>. (</a:t>
                </a:r>
                <a:r>
                  <a:rPr lang="en-US" altLang="zh-HK" i="1" dirty="0" smtClean="0">
                    <a:latin typeface="Times New Roman" pitchFamily="18" charset="0"/>
                    <a:cs typeface="Times New Roman" pitchFamily="18" charset="0"/>
                  </a:rPr>
                  <a:t>The best one among the first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𝑖</m:t>
                    </m:r>
                    <m:r>
                      <a:rPr lang="en-US" altLang="zh-HK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zh-HK" i="1" dirty="0" smtClean="0">
                    <a:latin typeface="Times New Roman" pitchFamily="18" charset="0"/>
                    <a:cs typeface="Times New Roman" pitchFamily="18" charset="0"/>
                  </a:rPr>
                  <a:t> appears in the first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altLang="zh-HK" dirty="0" smtClean="0"/>
                  <a:t>)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11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Putting together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HK" b="1" i="1">
                            <a:latin typeface="Cambria Math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HK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HK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HK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altLang="zh-HK" b="0" i="1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altLang="zh-HK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−1)</m:t>
                        </m:r>
                      </m:den>
                    </m:f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HK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𝐏𝐫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func>
                    <m:r>
                      <a:rPr lang="en-US" altLang="zh-HK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=</m:t>
                        </m:r>
                        <m:r>
                          <a:rPr lang="en-US" altLang="zh-HK" i="1">
                            <a:latin typeface="Cambria Math"/>
                          </a:rPr>
                          <m:t>𝑘</m:t>
                        </m:r>
                        <m:r>
                          <a:rPr lang="en-US" altLang="zh-HK" i="1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altLang="zh-HK" i="1">
                            <a:latin typeface="Cambria Math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zh-HK" b="1" i="1">
                                <a:latin typeface="Cambria Math"/>
                              </a:rPr>
                              <m:t>𝐏𝐫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H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H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HK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altLang="zh-HK" dirty="0" smtClean="0"/>
              </a:p>
              <a:p>
                <a:pPr marL="0" indent="0">
                  <a:buNone/>
                </a:pPr>
                <a:r>
                  <a:rPr lang="en-US" altLang="zh-HK" dirty="0"/>
                  <a:t>	</a:t>
                </a:r>
                <a:r>
                  <a:rPr lang="en-US" altLang="zh-HK" dirty="0" smtClean="0"/>
                  <a:t>	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=</m:t>
                        </m:r>
                        <m:r>
                          <a:rPr lang="en-US" altLang="zh-HK" i="1">
                            <a:latin typeface="Cambria Math"/>
                          </a:rPr>
                          <m:t>𝑘</m:t>
                        </m:r>
                        <m:r>
                          <a:rPr lang="en-US" altLang="zh-HK" i="1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altLang="zh-HK" i="1">
                            <a:latin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HK" i="1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HK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HK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HK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HK" i="1">
                                <a:latin typeface="Cambria Math"/>
                              </a:rPr>
                              <m:t>−1)</m:t>
                            </m:r>
                          </m:den>
                        </m:f>
                      </m:e>
                    </m:nary>
                  </m:oMath>
                </a14:m>
                <a:endParaRPr lang="en-US" altLang="zh-HK" dirty="0" smtClean="0"/>
              </a:p>
              <a:p>
                <a:pPr marL="0" indent="0">
                  <a:buNone/>
                </a:pPr>
                <a:r>
                  <a:rPr lang="en-US" altLang="zh-HK" dirty="0"/>
                  <a:t>	</a:t>
                </a:r>
                <a:r>
                  <a:rPr lang="en-US" altLang="zh-HK" dirty="0" smtClean="0"/>
                  <a:t>	</a:t>
                </a:r>
                <a14:m>
                  <m:oMath xmlns:m="http://schemas.openxmlformats.org/officeDocument/2006/math">
                    <m:r>
                      <a:rPr lang="en-US" altLang="zh-HK" i="1">
                        <a:latin typeface="Cambria Math"/>
                      </a:rPr>
                      <m:t>=</m:t>
                    </m:r>
                    <m:r>
                      <a:rPr lang="en-US" altLang="zh-HK" b="0" i="1" smtClean="0">
                        <a:latin typeface="Cambria Math"/>
                      </a:rPr>
                      <m:t>(</m:t>
                    </m:r>
                    <m:r>
                      <a:rPr lang="en-US" altLang="zh-HK" b="0" i="1" smtClean="0">
                        <a:latin typeface="Cambria Math"/>
                      </a:rPr>
                      <m:t>𝑘</m:t>
                    </m:r>
                    <m:r>
                      <a:rPr lang="en-US" altLang="zh-HK" b="0" i="1" smtClean="0">
                        <a:latin typeface="Cambria Math"/>
                      </a:rPr>
                      <m:t>/</m:t>
                    </m:r>
                    <m:r>
                      <a:rPr lang="en-US" altLang="zh-HK" b="0" i="1" smtClean="0">
                        <a:latin typeface="Cambria Math"/>
                      </a:rPr>
                      <m:t>𝑛</m:t>
                    </m:r>
                    <m:r>
                      <a:rPr lang="en-US" altLang="zh-HK" b="0" i="1" smtClean="0">
                        <a:latin typeface="Cambria Math"/>
                      </a:rPr>
                      <m:t>)</m:t>
                    </m:r>
                    <m:nary>
                      <m:naryPr>
                        <m:chr m:val="∑"/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HK" i="1">
                            <a:latin typeface="Cambria Math"/>
                          </a:rPr>
                          <m:t>𝑖</m:t>
                        </m:r>
                        <m:r>
                          <a:rPr lang="en-US" altLang="zh-HK" i="1">
                            <a:latin typeface="Cambria Math"/>
                          </a:rPr>
                          <m:t>=</m:t>
                        </m:r>
                        <m:r>
                          <a:rPr lang="en-US" altLang="zh-HK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altLang="zh-HK" i="1">
                            <a:latin typeface="Cambria Math"/>
                          </a:rPr>
                          <m:t>𝑛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US" altLang="zh-HK" b="0" i="1" smtClean="0">
                            <a:latin typeface="Cambria Math"/>
                          </a:rPr>
                          <m:t>(1</m:t>
                        </m:r>
                        <m:r>
                          <a:rPr lang="en-US" altLang="zh-HK" b="0" i="1">
                            <a:latin typeface="Cambria Math"/>
                          </a:rPr>
                          <m:t>/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altLang="zh-HK" dirty="0" smtClean="0"/>
              </a:p>
              <a:p>
                <a:pPr marL="0" indent="0">
                  <a:buNone/>
                </a:pPr>
                <a:r>
                  <a:rPr lang="en-US" altLang="zh-HK" dirty="0"/>
                  <a:t>	</a:t>
                </a:r>
                <a:r>
                  <a:rPr lang="en-US" altLang="zh-HK" dirty="0" smtClean="0"/>
                  <a:t>	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≈</m:t>
                    </m:r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zh-HK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d>
                      <m:dPr>
                        <m:ctrlP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HK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HK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HK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altLang="zh-HK" dirty="0" smtClean="0"/>
                  <a:t>.</a:t>
                </a:r>
              </a:p>
              <a:p>
                <a:r>
                  <a:rPr lang="en-US" altLang="zh-HK" dirty="0" smtClean="0"/>
                  <a:t>Maximize this over all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𝑘</m:t>
                    </m:r>
                    <m:r>
                      <a:rPr lang="en-US" altLang="zh-HK" b="0" i="1" smtClean="0">
                        <a:latin typeface="Cambria Math"/>
                      </a:rPr>
                      <m:t>∈</m:t>
                    </m:r>
                    <m:r>
                      <m:rPr>
                        <m:lit/>
                      </m:rPr>
                      <a:rPr lang="en-US" altLang="zh-HK" b="0" i="1" smtClean="0">
                        <a:latin typeface="Cambria Math"/>
                      </a:rPr>
                      <m:t>{</m:t>
                    </m:r>
                    <m:r>
                      <a:rPr lang="en-US" altLang="zh-HK" b="0" i="1" smtClean="0">
                        <a:latin typeface="Cambria Math"/>
                      </a:rPr>
                      <m:t>1,…,</m:t>
                    </m:r>
                    <m:r>
                      <a:rPr lang="en-US" altLang="zh-HK" b="0" i="1" smtClean="0">
                        <a:latin typeface="Cambria Math"/>
                      </a:rPr>
                      <m:t>𝑛</m:t>
                    </m:r>
                    <m:r>
                      <m:rPr>
                        <m:lit/>
                      </m:rPr>
                      <a:rPr lang="en-US" altLang="zh-HK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we get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𝑒</m:t>
                      </m:r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≈0.368⋅</m:t>
                      </m:r>
                      <m:r>
                        <a:rPr lang="en-US" altLang="zh-HK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altLang="zh-HK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HK" dirty="0" smtClean="0"/>
                  <a:t>take derivative with respect to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, and set it equal to 0.</a:t>
                </a:r>
              </a:p>
              <a:p>
                <a:r>
                  <a:rPr lang="en-US" altLang="zh-HK" dirty="0" smtClean="0"/>
                  <a:t>And the success </a:t>
                </a:r>
                <a:r>
                  <a:rPr lang="en-US" altLang="zh-HK" dirty="0" smtClean="0">
                    <a:solidFill>
                      <a:srgbClr val="FF0000"/>
                    </a:solidFill>
                  </a:rPr>
                  <a:t>probability</a:t>
                </a:r>
                <a:r>
                  <a:rPr lang="en-US" altLang="zh-HK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1/</m:t>
                    </m:r>
                    <m:r>
                      <a:rPr lang="en-US" altLang="zh-HK" b="0" i="1" smtClean="0">
                        <a:latin typeface="Cambria Math"/>
                      </a:rPr>
                      <m:t>𝑒</m:t>
                    </m:r>
                    <m:r>
                      <a:rPr lang="en-US" altLang="zh-HK" i="1" smtClean="0">
                        <a:solidFill>
                          <a:srgbClr val="FF0000"/>
                        </a:solidFill>
                        <a:latin typeface="Cambria Math"/>
                      </a:rPr>
                      <m:t>≈0.368</m:t>
                    </m:r>
                  </m:oMath>
                </a14:m>
                <a:r>
                  <a:rPr lang="en-US" altLang="zh-HK" dirty="0" smtClean="0"/>
                  <a:t>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6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12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Summary for the Secretary problem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In the first strategy (</a:t>
                </a:r>
                <a:r>
                  <a:rPr lang="en-US" altLang="zh-HK" i="1" dirty="0" smtClean="0">
                    <a:latin typeface="Times New Roman" pitchFamily="18" charset="0"/>
                    <a:cs typeface="Times New Roman" pitchFamily="18" charset="0"/>
                  </a:rPr>
                  <a:t>always hire a better one</a:t>
                </a:r>
                <a:r>
                  <a:rPr lang="en-US" altLang="zh-HK" dirty="0" smtClean="0"/>
                  <a:t>) we hire around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HK" b="0" i="0" smtClean="0">
                        <a:solidFill>
                          <a:srgbClr val="FF0000"/>
                        </a:solidFill>
                        <a:latin typeface="Cambria Math"/>
                      </a:rPr>
                      <m:t>ln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⁡(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zh-HK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HK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HK" dirty="0" smtClean="0"/>
                  <a:t>times (in expectation).</a:t>
                </a:r>
              </a:p>
              <a:p>
                <a:endParaRPr lang="en-US" altLang="zh-HK" dirty="0" smtClean="0"/>
              </a:p>
              <a:p>
                <a:r>
                  <a:rPr lang="en-US" altLang="zh-HK" dirty="0" smtClean="0"/>
                  <a:t>In the second strategy (</a:t>
                </a:r>
                <a:r>
                  <a:rPr lang="en-US" altLang="zh-HK" i="1" dirty="0" smtClean="0">
                    <a:latin typeface="Times New Roman" pitchFamily="18" charset="0"/>
                    <a:cs typeface="Times New Roman" pitchFamily="18" charset="0"/>
                  </a:rPr>
                  <a:t>hire only once</a:t>
                </a:r>
                <a:r>
                  <a:rPr lang="en-US" altLang="zh-HK" smtClean="0"/>
                  <a:t>) we hire </a:t>
                </a:r>
                <a:r>
                  <a:rPr lang="en-US" altLang="zh-HK" dirty="0" smtClean="0"/>
                  <a:t>the best with probability </a:t>
                </a:r>
                <a14:m>
                  <m:oMath xmlns:m="http://schemas.openxmlformats.org/officeDocument/2006/math">
                    <m:r>
                      <a:rPr lang="en-US" altLang="zh-HK" i="1" smtClean="0">
                        <a:solidFill>
                          <a:srgbClr val="FF0000"/>
                        </a:solidFill>
                        <a:latin typeface="Cambria Math"/>
                      </a:rPr>
                      <m:t>≈0.368</m:t>
                    </m:r>
                  </m:oMath>
                </a14:m>
                <a:r>
                  <a:rPr lang="en-US" altLang="zh-HK" dirty="0" smtClean="0"/>
                  <a:t>.</a:t>
                </a:r>
              </a:p>
              <a:p>
                <a:pPr lvl="1"/>
                <a:r>
                  <a:rPr lang="en-US" altLang="zh-HK" dirty="0" smtClean="0"/>
                  <a:t>Reject the first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𝑘</m:t>
                    </m:r>
                    <m:r>
                      <a:rPr lang="en-US" altLang="zh-HK" b="0" i="0" smtClean="0">
                        <a:latin typeface="Cambria Math"/>
                      </a:rPr>
                      <m:t>=</m:t>
                    </m:r>
                    <m:r>
                      <a:rPr lang="en-US" altLang="zh-HK" i="1">
                        <a:latin typeface="Cambria Math"/>
                      </a:rPr>
                      <m:t>0.368</m:t>
                    </m:r>
                    <m:r>
                      <a:rPr lang="en-US" altLang="zh-HK" b="0" i="1" smtClean="0">
                        <a:latin typeface="Cambria Math"/>
                      </a:rPr>
                      <m:t>⋅</m:t>
                    </m:r>
                    <m:r>
                      <a:rPr lang="en-US" altLang="zh-HK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zh-HK" altLang="en-US" dirty="0" smtClean="0"/>
                  <a:t> </a:t>
                </a:r>
                <a:r>
                  <a:rPr lang="en-US" altLang="zh-HK" dirty="0" smtClean="0"/>
                  <a:t>candidates</a:t>
                </a:r>
              </a:p>
              <a:p>
                <a:pPr lvl="1"/>
                <a:r>
                  <a:rPr lang="en-US" altLang="zh-HK" dirty="0" smtClean="0"/>
                  <a:t>And in the rest hire the first one who beats all the first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HK" dirty="0" smtClean="0"/>
                  <a:t> ones.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4" r="-19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91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Men’s Preference</a:t>
            </a:r>
            <a:endParaRPr lang="zh-HK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53400" cy="4530725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Suppose a </a:t>
            </a:r>
            <a:r>
              <a:rPr lang="en-US" altLang="zh-HK" dirty="0" smtClean="0">
                <a:solidFill>
                  <a:srgbClr val="0000FF"/>
                </a:solidFill>
              </a:rPr>
              <a:t>man</a:t>
            </a:r>
            <a:r>
              <a:rPr lang="en-US" altLang="zh-HK" dirty="0" smtClean="0"/>
              <a:t> sees these </a:t>
            </a:r>
            <a:r>
              <a:rPr lang="en-US" altLang="zh-HK" dirty="0" smtClean="0">
                <a:solidFill>
                  <a:srgbClr val="FF00FF"/>
                </a:solidFill>
              </a:rPr>
              <a:t>women</a:t>
            </a:r>
            <a:r>
              <a:rPr lang="en-US" altLang="zh-HK" dirty="0" smtClean="0"/>
              <a:t>.</a:t>
            </a:r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 smtClean="0"/>
          </a:p>
          <a:p>
            <a:endParaRPr lang="en-US" altLang="zh-HK" dirty="0" smtClean="0"/>
          </a:p>
          <a:p>
            <a:r>
              <a:rPr lang="en-US" altLang="zh-HK" dirty="0" smtClean="0"/>
              <a:t>He has a </a:t>
            </a:r>
            <a:r>
              <a:rPr lang="en-US" altLang="zh-HK" dirty="0" smtClean="0">
                <a:solidFill>
                  <a:srgbClr val="FF0000"/>
                </a:solidFill>
              </a:rPr>
              <a:t>preference</a:t>
            </a:r>
            <a:r>
              <a:rPr lang="en-US" altLang="zh-HK" dirty="0" smtClean="0"/>
              <a:t> among them.</a:t>
            </a:r>
          </a:p>
          <a:p>
            <a:pPr lvl="1"/>
            <a:r>
              <a:rPr lang="en-US" altLang="zh-HK" dirty="0" smtClean="0"/>
              <a:t>What’s your preference list?</a:t>
            </a:r>
          </a:p>
          <a:p>
            <a:r>
              <a:rPr lang="en-US" altLang="zh-HK" dirty="0" smtClean="0"/>
              <a:t>Different </a:t>
            </a:r>
            <a:r>
              <a:rPr lang="en-US" altLang="zh-HK" dirty="0" smtClean="0">
                <a:solidFill>
                  <a:srgbClr val="0000FF"/>
                </a:solidFill>
              </a:rPr>
              <a:t>men</a:t>
            </a:r>
            <a:r>
              <a:rPr lang="en-US" altLang="zh-HK" dirty="0" smtClean="0"/>
              <a:t> may have different lists.</a:t>
            </a:r>
          </a:p>
          <a:p>
            <a:endParaRPr lang="zh-HK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06728"/>
            <a:ext cx="1776222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42469"/>
            <a:ext cx="1404937" cy="211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51736"/>
            <a:ext cx="1681805" cy="171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7267"/>
            <a:ext cx="1496178" cy="208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86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Women’s preference </a:t>
            </a:r>
            <a:endParaRPr lang="zh-HK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Women also have their preference lists.</a:t>
            </a:r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r>
              <a:rPr lang="en-US" altLang="zh-HK" dirty="0" smtClean="0"/>
              <a:t>Assume </a:t>
            </a:r>
            <a:r>
              <a:rPr lang="en-US" altLang="zh-HK" dirty="0"/>
              <a:t>no tie.</a:t>
            </a:r>
          </a:p>
          <a:p>
            <a:pPr lvl="1"/>
            <a:r>
              <a:rPr lang="en-US" altLang="zh-HK" dirty="0"/>
              <a:t>The general case can be handled similarly.</a:t>
            </a:r>
          </a:p>
          <a:p>
            <a:endParaRPr lang="zh-HK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73023"/>
            <a:ext cx="1747837" cy="177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45397"/>
            <a:ext cx="1676400" cy="222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41268"/>
            <a:ext cx="1828800" cy="203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60167"/>
            <a:ext cx="1981343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34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50" name="Straight Connector 4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" name="Straight Connector 2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3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400" dirty="0" smtClean="0">
                <a:ea typeface="宋体" pitchFamily="2" charset="-122"/>
              </a:rPr>
              <a:t>Setting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2209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sz="2800" dirty="0" smtClean="0"/>
                  <a:t> </a:t>
                </a:r>
                <a:r>
                  <a:rPr lang="en-US" altLang="zh-HK" sz="2800" dirty="0" smtClean="0">
                    <a:solidFill>
                      <a:srgbClr val="0000FF"/>
                    </a:solidFill>
                  </a:rPr>
                  <a:t>men</a:t>
                </a:r>
                <a:r>
                  <a:rPr lang="en-US" altLang="zh-HK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HK" sz="2800" dirty="0" smtClean="0"/>
                  <a:t> </a:t>
                </a:r>
                <a:r>
                  <a:rPr lang="en-US" altLang="zh-HK" sz="2800" dirty="0" smtClean="0">
                    <a:solidFill>
                      <a:srgbClr val="FF00FF"/>
                    </a:solidFill>
                  </a:rPr>
                  <a:t>women</a:t>
                </a:r>
              </a:p>
              <a:p>
                <a:r>
                  <a:rPr lang="en-US" altLang="zh-HK" sz="2800" dirty="0" smtClean="0"/>
                  <a:t>Each </a:t>
                </a:r>
                <a:r>
                  <a:rPr lang="en-US" altLang="zh-HK" sz="2800" dirty="0" smtClean="0">
                    <a:solidFill>
                      <a:srgbClr val="0000FF"/>
                    </a:solidFill>
                  </a:rPr>
                  <a:t>man</a:t>
                </a:r>
                <a:r>
                  <a:rPr lang="en-US" altLang="zh-HK" sz="2800" dirty="0" smtClean="0"/>
                  <a:t> has a preference list of all </a:t>
                </a:r>
                <a:r>
                  <a:rPr lang="en-US" altLang="zh-HK" sz="2800" dirty="0" smtClean="0">
                    <a:solidFill>
                      <a:srgbClr val="FF00FF"/>
                    </a:solidFill>
                  </a:rPr>
                  <a:t>women</a:t>
                </a:r>
              </a:p>
              <a:p>
                <a:r>
                  <a:rPr lang="en-US" altLang="zh-HK" sz="2800" dirty="0"/>
                  <a:t>Each </a:t>
                </a:r>
                <a:r>
                  <a:rPr lang="en-US" altLang="zh-HK" sz="2800" dirty="0" smtClean="0">
                    <a:solidFill>
                      <a:srgbClr val="FF00FF"/>
                    </a:solidFill>
                  </a:rPr>
                  <a:t>woman</a:t>
                </a:r>
                <a:r>
                  <a:rPr lang="en-US" altLang="zh-HK" sz="2800" dirty="0" smtClean="0"/>
                  <a:t> has </a:t>
                </a:r>
                <a:r>
                  <a:rPr lang="en-US" altLang="zh-HK" sz="2800" dirty="0"/>
                  <a:t>a preference list </a:t>
                </a:r>
                <a:r>
                  <a:rPr lang="en-US" altLang="zh-HK" sz="2800" dirty="0" smtClean="0"/>
                  <a:t>of all </a:t>
                </a:r>
                <a:r>
                  <a:rPr lang="en-US" altLang="zh-HK" sz="2800" dirty="0" smtClean="0">
                    <a:solidFill>
                      <a:srgbClr val="0000FF"/>
                    </a:solidFill>
                  </a:rPr>
                  <a:t>men</a:t>
                </a:r>
              </a:p>
              <a:p>
                <a:r>
                  <a:rPr lang="en-US" altLang="zh-HK" sz="2800" dirty="0" smtClean="0"/>
                  <a:t>We want to match them.</a:t>
                </a:r>
                <a:endParaRPr lang="zh-HK" altLang="en-US" sz="2800" dirty="0"/>
              </a:p>
              <a:p>
                <a:endParaRPr lang="zh-HK" alt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2209800"/>
              </a:xfrm>
              <a:blipFill rotWithShape="1">
                <a:blip r:embed="rId3"/>
                <a:stretch>
                  <a:fillRect l="-444" t="-2762" b="-55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655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3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5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7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9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5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7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9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1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3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5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7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9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1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3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5" name="Straight Connector 4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7" name="Straight Connector 4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3"/>
              <p:cNvSpPr txBox="1">
                <a:spLocks noChangeArrowheads="1"/>
              </p:cNvSpPr>
              <p:nvPr/>
            </p:nvSpPr>
            <p:spPr bwMode="auto">
              <a:xfrm>
                <a:off x="5715000" y="3581400"/>
                <a:ext cx="27384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5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3581400"/>
                <a:ext cx="2738438" cy="571500"/>
              </a:xfrm>
              <a:prstGeom prst="rect">
                <a:avLst/>
              </a:prstGeom>
              <a:blipFill rotWithShape="1">
                <a:blip r:embed="rId4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/>
              <p:cNvSpPr txBox="1">
                <a:spLocks noChangeArrowheads="1"/>
              </p:cNvSpPr>
              <p:nvPr/>
            </p:nvSpPr>
            <p:spPr bwMode="auto">
              <a:xfrm>
                <a:off x="5715000" y="4152900"/>
                <a:ext cx="27384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6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4152900"/>
                <a:ext cx="2738438" cy="571500"/>
              </a:xfrm>
              <a:prstGeom prst="rect">
                <a:avLst/>
              </a:prstGeom>
              <a:blipFill rotWithShape="1">
                <a:blip r:embed="rId5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3"/>
              <p:cNvSpPr txBox="1">
                <a:spLocks noChangeArrowheads="1"/>
              </p:cNvSpPr>
              <p:nvPr/>
            </p:nvSpPr>
            <p:spPr bwMode="auto">
              <a:xfrm>
                <a:off x="5715000" y="4762500"/>
                <a:ext cx="27384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6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4762500"/>
                <a:ext cx="2738438" cy="571500"/>
              </a:xfrm>
              <a:prstGeom prst="rect">
                <a:avLst/>
              </a:prstGeom>
              <a:blipFill rotWithShape="1">
                <a:blip r:embed="rId6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"/>
              <p:cNvSpPr txBox="1">
                <a:spLocks noChangeArrowheads="1"/>
              </p:cNvSpPr>
              <p:nvPr/>
            </p:nvSpPr>
            <p:spPr bwMode="auto">
              <a:xfrm>
                <a:off x="5715000" y="5372100"/>
                <a:ext cx="2738438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6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5372100"/>
                <a:ext cx="2738438" cy="571500"/>
              </a:xfrm>
              <a:prstGeom prst="rect">
                <a:avLst/>
              </a:prstGeom>
              <a:blipFill rotWithShape="1">
                <a:blip r:embed="rId7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/>
              <p:cNvSpPr/>
              <p:nvPr/>
            </p:nvSpPr>
            <p:spPr bwMode="auto">
              <a:xfrm>
                <a:off x="3538537" y="3595687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b="0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67" name="Oval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8537" y="3595687"/>
                <a:ext cx="500063" cy="500063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/>
              <p:cNvSpPr/>
              <p:nvPr/>
            </p:nvSpPr>
            <p:spPr bwMode="auto">
              <a:xfrm>
                <a:off x="5105400" y="359568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68" name="Oval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3595687"/>
                <a:ext cx="500062" cy="500063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3"/>
              <p:cNvSpPr txBox="1">
                <a:spLocks noChangeArrowheads="1"/>
              </p:cNvSpPr>
              <p:nvPr/>
            </p:nvSpPr>
            <p:spPr bwMode="auto">
              <a:xfrm>
                <a:off x="685800" y="3581400"/>
                <a:ext cx="2586037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6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581400"/>
                <a:ext cx="2586037" cy="571500"/>
              </a:xfrm>
              <a:prstGeom prst="rect">
                <a:avLst/>
              </a:prstGeom>
              <a:blipFill rotWithShape="1">
                <a:blip r:embed="rId10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3"/>
              <p:cNvSpPr txBox="1">
                <a:spLocks noChangeArrowheads="1"/>
              </p:cNvSpPr>
              <p:nvPr/>
            </p:nvSpPr>
            <p:spPr bwMode="auto">
              <a:xfrm>
                <a:off x="685800" y="4191000"/>
                <a:ext cx="2586037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7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191000"/>
                <a:ext cx="2586037" cy="571500"/>
              </a:xfrm>
              <a:prstGeom prst="rect">
                <a:avLst/>
              </a:prstGeom>
              <a:blipFill rotWithShape="1">
                <a:blip r:embed="rId10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3"/>
              <p:cNvSpPr txBox="1">
                <a:spLocks noChangeArrowheads="1"/>
              </p:cNvSpPr>
              <p:nvPr/>
            </p:nvSpPr>
            <p:spPr bwMode="auto">
              <a:xfrm>
                <a:off x="685800" y="4800600"/>
                <a:ext cx="2586037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7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800600"/>
                <a:ext cx="2586037" cy="571500"/>
              </a:xfrm>
              <a:prstGeom prst="rect">
                <a:avLst/>
              </a:prstGeom>
              <a:blipFill rotWithShape="1">
                <a:blip r:embed="rId11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3"/>
              <p:cNvSpPr txBox="1">
                <a:spLocks noChangeArrowheads="1"/>
              </p:cNvSpPr>
              <p:nvPr/>
            </p:nvSpPr>
            <p:spPr bwMode="auto">
              <a:xfrm>
                <a:off x="685800" y="5410200"/>
                <a:ext cx="2586037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sz="2200" b="0" i="1" dirty="0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7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410200"/>
                <a:ext cx="2586037" cy="571500"/>
              </a:xfrm>
              <a:prstGeom prst="rect">
                <a:avLst/>
              </a:prstGeom>
              <a:blipFill rotWithShape="1">
                <a:blip r:embed="rId12"/>
                <a:stretch>
                  <a:fillRect r="-4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/>
              <p:cNvSpPr/>
              <p:nvPr/>
            </p:nvSpPr>
            <p:spPr bwMode="auto">
              <a:xfrm>
                <a:off x="3538537" y="4200525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4" name="Oval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8537" y="4200525"/>
                <a:ext cx="500063" cy="500063"/>
              </a:xfrm>
              <a:prstGeom prst="ellipse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/>
              <p:cNvSpPr/>
              <p:nvPr/>
            </p:nvSpPr>
            <p:spPr bwMode="auto">
              <a:xfrm>
                <a:off x="3538537" y="4810125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5" name="Oval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8537" y="4810125"/>
                <a:ext cx="500063" cy="500063"/>
              </a:xfrm>
              <a:prstGeom prst="ellipse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/>
              <p:cNvSpPr/>
              <p:nvPr/>
            </p:nvSpPr>
            <p:spPr bwMode="auto">
              <a:xfrm>
                <a:off x="3538537" y="5410200"/>
                <a:ext cx="500063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6" name="Oval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8537" y="5410200"/>
                <a:ext cx="500063" cy="500063"/>
              </a:xfrm>
              <a:prstGeom prst="ellipse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/>
              <p:cNvSpPr/>
              <p:nvPr/>
            </p:nvSpPr>
            <p:spPr bwMode="auto">
              <a:xfrm>
                <a:off x="5105400" y="4200525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7" name="Oval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4200525"/>
                <a:ext cx="500062" cy="500063"/>
              </a:xfrm>
              <a:prstGeom prst="ellipse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/>
              <p:cNvSpPr/>
              <p:nvPr/>
            </p:nvSpPr>
            <p:spPr bwMode="auto">
              <a:xfrm>
                <a:off x="5105400" y="480060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8" name="Oval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4800600"/>
                <a:ext cx="500062" cy="500063"/>
              </a:xfrm>
              <a:prstGeom prst="ellipse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/>
              <p:cNvSpPr/>
              <p:nvPr/>
            </p:nvSpPr>
            <p:spPr bwMode="auto">
              <a:xfrm>
                <a:off x="5105400" y="5410200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9" name="Oval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5410200"/>
                <a:ext cx="500062" cy="500063"/>
              </a:xfrm>
              <a:prstGeom prst="ellipse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91021-483D-436F-9A8C-2A93CFFE72B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3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4" grpId="0"/>
      <p:bldP spid="65" grpId="0"/>
      <p:bldP spid="67" grpId="0" animBg="1"/>
      <p:bldP spid="68" grpId="0" animBg="1"/>
      <p:bldP spid="69" grpId="0"/>
      <p:bldP spid="70" grpId="0"/>
      <p:bldP spid="71" grpId="0"/>
      <p:bldP spid="72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 stability property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57200" y="1600201"/>
                <a:ext cx="8153400" cy="2438400"/>
              </a:xfrm>
            </p:spPr>
            <p:txBody>
              <a:bodyPr/>
              <a:lstStyle/>
              <a:p>
                <a:r>
                  <a:rPr lang="en-US" altLang="zh-HK" sz="2800" dirty="0" smtClean="0"/>
                  <a:t>Suppose there are two couples with these preferences.</a:t>
                </a:r>
              </a:p>
              <a:p>
                <a:endParaRPr lang="en-US" altLang="zh-HK" sz="2800" dirty="0" smtClean="0"/>
              </a:p>
              <a:p>
                <a:endParaRPr lang="en-US" altLang="zh-HK" sz="2800" dirty="0"/>
              </a:p>
              <a:p>
                <a:endParaRPr lang="en-US" altLang="zh-HK" sz="2800" dirty="0" smtClean="0"/>
              </a:p>
              <a:p>
                <a:endParaRPr lang="en-US" altLang="zh-HK" sz="2800" dirty="0"/>
              </a:p>
              <a:p>
                <a:r>
                  <a:rPr lang="en-US" altLang="zh-HK" sz="2800" dirty="0" smtClean="0"/>
                  <a:t>The marriage is </a:t>
                </a:r>
                <a:r>
                  <a:rPr lang="en-US" altLang="zh-HK" sz="2800" dirty="0" smtClean="0">
                    <a:solidFill>
                      <a:srgbClr val="FF0000"/>
                    </a:solidFill>
                  </a:rPr>
                  <a:t>unstable</a:t>
                </a:r>
                <a:r>
                  <a:rPr lang="en-US" altLang="zh-HK" sz="2800" dirty="0" smtClean="0"/>
                  <a:t>,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80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zh-HK" sz="28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b="0" i="1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80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HK" sz="2800" b="0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800" dirty="0" smtClean="0"/>
                  <a:t> like each other more than their currently assigned ones!</a:t>
                </a:r>
                <a:endParaRPr lang="zh-HK" alt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1"/>
                <a:ext cx="8153400" cy="2438400"/>
              </a:xfrm>
              <a:blipFill rotWithShape="1">
                <a:blip r:embed="rId3"/>
                <a:stretch>
                  <a:fillRect l="-448" t="-2500" b="-855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 bwMode="auto">
              <a:xfrm>
                <a:off x="3684946" y="28527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4946" y="2852737"/>
                <a:ext cx="500062" cy="500063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 bwMode="auto">
              <a:xfrm>
                <a:off x="4886325" y="37671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6325" y="3767137"/>
                <a:ext cx="500062" cy="500063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4886325" y="28527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6325" y="2852737"/>
                <a:ext cx="500062" cy="500063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3718284" y="37671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8284" y="3767137"/>
                <a:ext cx="500062" cy="500063"/>
              </a:xfrm>
              <a:prstGeom prst="ellipse">
                <a:avLst/>
              </a:prstGeom>
              <a:blipFill rotWithShape="1">
                <a:blip r:embed="rId7"/>
                <a:stretch>
                  <a:fillRect r="-1190"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2209800" y="2847975"/>
                <a:ext cx="1246546" cy="5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2847975"/>
                <a:ext cx="1246546" cy="500062"/>
              </a:xfrm>
              <a:prstGeom prst="rect">
                <a:avLst/>
              </a:prstGeom>
              <a:blipFill rotWithShape="1">
                <a:blip r:embed="rId8"/>
                <a:stretch>
                  <a:fillRect r="-7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 bwMode="auto">
              <a:xfrm>
                <a:off x="2209800" y="3767136"/>
                <a:ext cx="1246546" cy="500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3767136"/>
                <a:ext cx="1246546" cy="500063"/>
              </a:xfrm>
              <a:prstGeom prst="rect">
                <a:avLst/>
              </a:prstGeom>
              <a:blipFill rotWithShape="1">
                <a:blip r:embed="rId9"/>
                <a:stretch>
                  <a:fillRect r="-7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5386387" y="2852738"/>
                <a:ext cx="1422759" cy="49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6387" y="2852738"/>
                <a:ext cx="1422759" cy="495300"/>
              </a:xfrm>
              <a:prstGeom prst="rect">
                <a:avLst/>
              </a:prstGeom>
              <a:blipFill rotWithShape="1">
                <a:blip r:embed="rId10"/>
                <a:stretch>
                  <a:fillRect r="-30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 bwMode="auto">
              <a:xfrm>
                <a:off x="5386387" y="3767137"/>
                <a:ext cx="1422759" cy="500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6387" y="3767137"/>
                <a:ext cx="1422759" cy="500063"/>
              </a:xfrm>
              <a:prstGeom prst="rect">
                <a:avLst/>
              </a:prstGeom>
              <a:blipFill rotWithShape="1">
                <a:blip r:embed="rId11"/>
                <a:stretch>
                  <a:fillRect r="-30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>
            <a:stCxn id="5" idx="5"/>
            <a:endCxn id="6" idx="1"/>
          </p:cNvCxnSpPr>
          <p:nvPr/>
        </p:nvCxnSpPr>
        <p:spPr bwMode="auto">
          <a:xfrm>
            <a:off x="4111776" y="3279567"/>
            <a:ext cx="847781" cy="5608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stCxn id="8" idx="7"/>
            <a:endCxn id="7" idx="3"/>
          </p:cNvCxnSpPr>
          <p:nvPr/>
        </p:nvCxnSpPr>
        <p:spPr bwMode="auto">
          <a:xfrm flipV="1">
            <a:off x="4145114" y="3279567"/>
            <a:ext cx="814443" cy="5608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stCxn id="5" idx="6"/>
            <a:endCxn id="7" idx="2"/>
          </p:cNvCxnSpPr>
          <p:nvPr/>
        </p:nvCxnSpPr>
        <p:spPr bwMode="auto">
          <a:xfrm>
            <a:off x="4185008" y="3102769"/>
            <a:ext cx="70131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66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Stability</a:t>
            </a:r>
            <a:endParaRPr lang="zh-HK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153400" cy="2438400"/>
          </a:xfrm>
        </p:spPr>
        <p:txBody>
          <a:bodyPr/>
          <a:lstStyle/>
          <a:p>
            <a:r>
              <a:rPr lang="en-US" altLang="zh-HK" sz="2800" dirty="0" smtClean="0">
                <a:cs typeface="Times New Roman" pitchFamily="18" charset="0"/>
              </a:rPr>
              <a:t>Such a pair is called a </a:t>
            </a:r>
            <a:r>
              <a:rPr lang="en-US" altLang="zh-HK" sz="2800" dirty="0" smtClean="0">
                <a:solidFill>
                  <a:srgbClr val="FF0000"/>
                </a:solidFill>
                <a:cs typeface="Times New Roman" pitchFamily="18" charset="0"/>
              </a:rPr>
              <a:t>blocking pair</a:t>
            </a:r>
            <a:r>
              <a:rPr lang="en-US" altLang="zh-HK" sz="2800" dirty="0" smtClean="0">
                <a:cs typeface="Times New Roman" pitchFamily="18" charset="0"/>
              </a:rPr>
              <a:t>.</a:t>
            </a:r>
          </a:p>
          <a:p>
            <a:endParaRPr lang="en-US" altLang="zh-HK" sz="16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HK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HK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HK" sz="2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zh-HK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HK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en-US" altLang="zh-HK" sz="28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HK" sz="2800" i="1" dirty="0" smtClean="0">
                <a:latin typeface="Times New Roman" pitchFamily="18" charset="0"/>
                <a:cs typeface="Times New Roman" pitchFamily="18" charset="0"/>
              </a:rPr>
              <a:t>Can we have a matching without any blocking pair?	</a:t>
            </a:r>
          </a:p>
          <a:p>
            <a:pPr lvl="1"/>
            <a:r>
              <a:rPr lang="en-US" altLang="zh-HK" sz="2400" dirty="0" smtClean="0">
                <a:cs typeface="Times New Roman" pitchFamily="18" charset="0"/>
              </a:rPr>
              <a:t>Such a matching is then called a </a:t>
            </a:r>
            <a:r>
              <a:rPr lang="en-US" altLang="zh-HK" sz="2400" dirty="0" smtClean="0">
                <a:solidFill>
                  <a:srgbClr val="FF0000"/>
                </a:solidFill>
                <a:cs typeface="Times New Roman" pitchFamily="18" charset="0"/>
              </a:rPr>
              <a:t>stable matching</a:t>
            </a:r>
            <a:r>
              <a:rPr lang="en-US" altLang="zh-HK" sz="2400" dirty="0" smtClean="0">
                <a:cs typeface="Times New Roman" pitchFamily="18" charset="0"/>
              </a:rPr>
              <a:t>.</a:t>
            </a:r>
            <a:endParaRPr lang="en-US" altLang="zh-HK" sz="2400" dirty="0">
              <a:cs typeface="Times New Roman" pitchFamily="18" charset="0"/>
            </a:endParaRPr>
          </a:p>
          <a:p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 bwMode="auto">
              <a:xfrm>
                <a:off x="3684946" y="28527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4946" y="2852737"/>
                <a:ext cx="500062" cy="500063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 bwMode="auto">
              <a:xfrm>
                <a:off x="4886325" y="37671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6325" y="3767137"/>
                <a:ext cx="500062" cy="500063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/>
              <p:cNvSpPr/>
              <p:nvPr/>
            </p:nvSpPr>
            <p:spPr bwMode="auto">
              <a:xfrm>
                <a:off x="4886325" y="28527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6" name="Oval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86325" y="2852737"/>
                <a:ext cx="500062" cy="500063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/>
              <p:cNvSpPr/>
              <p:nvPr/>
            </p:nvSpPr>
            <p:spPr bwMode="auto">
              <a:xfrm>
                <a:off x="3718284" y="3767137"/>
                <a:ext cx="500062" cy="500063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solidFill>
                    <a:schemeClr val="bg1">
                      <a:lumMod val="95000"/>
                    </a:schemeClr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8284" y="3767137"/>
                <a:ext cx="500062" cy="500063"/>
              </a:xfrm>
              <a:prstGeom prst="ellipse">
                <a:avLst/>
              </a:prstGeom>
              <a:blipFill rotWithShape="1">
                <a:blip r:embed="rId6"/>
                <a:stretch>
                  <a:fillRect r="-1190"/>
                </a:stretch>
              </a:blipFill>
              <a:ln w="9525" cap="flat" cmpd="sng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 bwMode="auto">
              <a:xfrm>
                <a:off x="2209800" y="2847975"/>
                <a:ext cx="1246546" cy="500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2847975"/>
                <a:ext cx="1246546" cy="500062"/>
              </a:xfrm>
              <a:prstGeom prst="rect">
                <a:avLst/>
              </a:prstGeom>
              <a:blipFill rotWithShape="1">
                <a:blip r:embed="rId7"/>
                <a:stretch>
                  <a:fillRect r="-7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3"/>
              <p:cNvSpPr txBox="1">
                <a:spLocks noChangeArrowheads="1"/>
              </p:cNvSpPr>
              <p:nvPr/>
            </p:nvSpPr>
            <p:spPr bwMode="auto">
              <a:xfrm>
                <a:off x="2209800" y="3767136"/>
                <a:ext cx="1246546" cy="500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2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3767136"/>
                <a:ext cx="1246546" cy="500063"/>
              </a:xfrm>
              <a:prstGeom prst="rect">
                <a:avLst/>
              </a:prstGeom>
              <a:blipFill rotWithShape="1">
                <a:blip r:embed="rId8"/>
                <a:stretch>
                  <a:fillRect r="-7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"/>
              <p:cNvSpPr txBox="1">
                <a:spLocks noChangeArrowheads="1"/>
              </p:cNvSpPr>
              <p:nvPr/>
            </p:nvSpPr>
            <p:spPr bwMode="auto">
              <a:xfrm>
                <a:off x="5386387" y="2852738"/>
                <a:ext cx="1422759" cy="49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3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6387" y="2852738"/>
                <a:ext cx="1422759" cy="495300"/>
              </a:xfrm>
              <a:prstGeom prst="rect">
                <a:avLst/>
              </a:prstGeom>
              <a:blipFill rotWithShape="1">
                <a:blip r:embed="rId9"/>
                <a:stretch>
                  <a:fillRect r="-30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"/>
              <p:cNvSpPr txBox="1">
                <a:spLocks noChangeArrowheads="1"/>
              </p:cNvSpPr>
              <p:nvPr/>
            </p:nvSpPr>
            <p:spPr bwMode="auto">
              <a:xfrm>
                <a:off x="5386387" y="3767137"/>
                <a:ext cx="1422759" cy="500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009999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2200" b="0" i="1" dirty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CN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200" b="0" i="1" dirty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2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CN" sz="2200" b="0" baseline="-25000" dirty="0"/>
              </a:p>
            </p:txBody>
          </p:sp>
        </mc:Choice>
        <mc:Fallback xmlns="">
          <p:sp>
            <p:nvSpPr>
              <p:cNvPr id="3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6387" y="3767137"/>
                <a:ext cx="1422759" cy="500063"/>
              </a:xfrm>
              <a:prstGeom prst="rect">
                <a:avLst/>
              </a:prstGeom>
              <a:blipFill rotWithShape="1">
                <a:blip r:embed="rId10"/>
                <a:stretch>
                  <a:fillRect r="-30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>
            <a:stCxn id="14" idx="5"/>
            <a:endCxn id="16" idx="1"/>
          </p:cNvCxnSpPr>
          <p:nvPr/>
        </p:nvCxnSpPr>
        <p:spPr bwMode="auto">
          <a:xfrm>
            <a:off x="4111776" y="3279567"/>
            <a:ext cx="847781" cy="5608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stCxn id="27" idx="7"/>
            <a:endCxn id="26" idx="3"/>
          </p:cNvCxnSpPr>
          <p:nvPr/>
        </p:nvCxnSpPr>
        <p:spPr bwMode="auto">
          <a:xfrm flipV="1">
            <a:off x="4145114" y="3279567"/>
            <a:ext cx="814443" cy="5608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>
            <a:stCxn id="14" idx="6"/>
            <a:endCxn id="26" idx="2"/>
          </p:cNvCxnSpPr>
          <p:nvPr/>
        </p:nvCxnSpPr>
        <p:spPr bwMode="auto">
          <a:xfrm>
            <a:off x="4185008" y="3102769"/>
            <a:ext cx="701317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22D11-EB7A-4185-9250-21B0F60F1B8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51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14715</TotalTime>
  <Words>1910</Words>
  <Application>Microsoft Office PowerPoint</Application>
  <PresentationFormat>On-screen Show (4:3)</PresentationFormat>
  <Paragraphs>487</Paragraphs>
  <Slides>46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 Unicode MS</vt:lpstr>
      <vt:lpstr>新細明體</vt:lpstr>
      <vt:lpstr>宋体</vt:lpstr>
      <vt:lpstr>Arial</vt:lpstr>
      <vt:lpstr>Arial Black</vt:lpstr>
      <vt:lpstr>Cambria Math</vt:lpstr>
      <vt:lpstr>Garamond</vt:lpstr>
      <vt:lpstr>Times New Roman</vt:lpstr>
      <vt:lpstr>Wingdings</vt:lpstr>
      <vt:lpstr>Edge</vt:lpstr>
      <vt:lpstr>PowerPoint Presentation</vt:lpstr>
      <vt:lpstr>Bipartite graph</vt:lpstr>
      <vt:lpstr>Matching, maximum matching</vt:lpstr>
      <vt:lpstr>Perfect matching</vt:lpstr>
      <vt:lpstr>Men’s Preference</vt:lpstr>
      <vt:lpstr>Women’s preference </vt:lpstr>
      <vt:lpstr>Setting </vt:lpstr>
      <vt:lpstr>A stability property</vt:lpstr>
      <vt:lpstr>Stability</vt:lpstr>
      <vt:lpstr>Real applications</vt:lpstr>
      <vt:lpstr>Real applications</vt:lpstr>
      <vt:lpstr>More than one question</vt:lpstr>
      <vt:lpstr>Good news: Stable matchings always exist.</vt:lpstr>
      <vt:lpstr>Consider a simple dynamics</vt:lpstr>
      <vt:lpstr>Example</vt:lpstr>
      <vt:lpstr>Algorithm by an example</vt:lpstr>
      <vt:lpstr>Gale-Shapley (Deferred-Acceptance) Algorithm</vt:lpstr>
      <vt:lpstr>Analysis of the algorithm</vt:lpstr>
      <vt:lpstr>Some observations</vt:lpstr>
      <vt:lpstr>Time bound</vt:lpstr>
      <vt:lpstr>Correctness </vt:lpstr>
      <vt:lpstr>Correctness </vt:lpstr>
      <vt:lpstr>Some observations</vt:lpstr>
      <vt:lpstr>Women propose?</vt:lpstr>
      <vt:lpstr>Which stable matching is better?</vt:lpstr>
      <vt:lpstr>Stable Matching by G-S, men propose</vt:lpstr>
      <vt:lpstr>Proof</vt:lpstr>
      <vt:lpstr>Proof</vt:lpstr>
      <vt:lpstr>Proof</vt:lpstr>
      <vt:lpstr>How about women?</vt:lpstr>
      <vt:lpstr>Proof </vt:lpstr>
      <vt:lpstr>Who should propose?</vt:lpstr>
      <vt:lpstr>Summary for Stable Matching</vt:lpstr>
      <vt:lpstr>Secretary hiring problem</vt:lpstr>
      <vt:lpstr>When to settle down?</vt:lpstr>
      <vt:lpstr>One possible strategy</vt:lpstr>
      <vt:lpstr>Probability…</vt:lpstr>
      <vt:lpstr>Indicator variables</vt:lpstr>
      <vt:lpstr>Analysis continued</vt:lpstr>
      <vt:lpstr>Another strategy</vt:lpstr>
      <vt:lpstr>Strategy</vt:lpstr>
      <vt:lpstr>Pseudo-code</vt:lpstr>
      <vt:lpstr>Next </vt:lpstr>
      <vt:lpstr>PowerPoint Presentation</vt:lpstr>
      <vt:lpstr>Putting together</vt:lpstr>
      <vt:lpstr>Summary for the Secretary problem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Shengyu Zhang</cp:lastModifiedBy>
  <cp:revision>217</cp:revision>
  <dcterms:created xsi:type="dcterms:W3CDTF">1601-01-01T00:00:00Z</dcterms:created>
  <dcterms:modified xsi:type="dcterms:W3CDTF">2015-03-24T01:01:50Z</dcterms:modified>
</cp:coreProperties>
</file>