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1"/>
  </p:notesMasterIdLst>
  <p:sldIdLst>
    <p:sldId id="257" r:id="rId2"/>
    <p:sldId id="259" r:id="rId3"/>
    <p:sldId id="260" r:id="rId4"/>
    <p:sldId id="261" r:id="rId5"/>
    <p:sldId id="263" r:id="rId6"/>
    <p:sldId id="264" r:id="rId7"/>
    <p:sldId id="300" r:id="rId8"/>
    <p:sldId id="267" r:id="rId9"/>
    <p:sldId id="268" r:id="rId10"/>
    <p:sldId id="301" r:id="rId11"/>
    <p:sldId id="266" r:id="rId12"/>
    <p:sldId id="302" r:id="rId13"/>
    <p:sldId id="275" r:id="rId14"/>
    <p:sldId id="276" r:id="rId15"/>
    <p:sldId id="277" r:id="rId16"/>
    <p:sldId id="278" r:id="rId17"/>
    <p:sldId id="310" r:id="rId18"/>
    <p:sldId id="279" r:id="rId19"/>
    <p:sldId id="280" r:id="rId20"/>
    <p:sldId id="309" r:id="rId21"/>
    <p:sldId id="281" r:id="rId22"/>
    <p:sldId id="282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304" r:id="rId35"/>
    <p:sldId id="306" r:id="rId36"/>
    <p:sldId id="307" r:id="rId37"/>
    <p:sldId id="305" r:id="rId38"/>
    <p:sldId id="308" r:id="rId39"/>
    <p:sldId id="298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8869" autoAdjust="0"/>
  </p:normalViewPr>
  <p:slideViewPr>
    <p:cSldViewPr>
      <p:cViewPr varScale="1">
        <p:scale>
          <a:sx n="64" d="100"/>
          <a:sy n="64" d="100"/>
        </p:scale>
        <p:origin x="56" y="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C22BBE8-9CF0-409D-9086-148E6566924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166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522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3F4E-F2C4-4BDB-ACCB-A3F7799A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8CF6-5C34-40B1-BD1E-2AEE59018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C6E3-882D-47AD-8974-F85E01E08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77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2D11-EB7A-4185-9250-21B0F60F1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6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1021-483D-436F-9A8C-2A93CFFE7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DA874-836B-4971-A834-6A2A9CC64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856A-2059-407B-B4CA-091BE176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447A-1FAA-4106-919C-D26BC283F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6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8022-9175-4728-8853-5FA9D7B86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C54E-D3FF-49D7-A7A6-0A5BC085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2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11AC-B591-4539-962A-BC9548A6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1A20-DF85-49E3-B298-3FEE279A2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706B6461-C53D-48E5-84E5-51A660677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0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12.png"/><Relationship Id="rId7" Type="http://schemas.openxmlformats.org/officeDocument/2006/relationships/image" Target="../media/image2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20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201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0.png"/><Relationship Id="rId5" Type="http://schemas.openxmlformats.org/officeDocument/2006/relationships/image" Target="../media/image321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Instructor: 	Shengyu Zhang</a:t>
            </a:r>
          </a:p>
          <a:p>
            <a:pPr eaLnBrk="1" hangingPunct="1"/>
            <a:endParaRPr lang="en-US" altLang="zh-HK" sz="2600" smtClean="0">
              <a:ea typeface="新細明體" charset="-120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8: 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Maximum Network Flow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F3F4E-F2C4-4BDB-ACCB-A3F7799A125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Improve it  </a:t>
            </a:r>
            <a:r>
              <a:rPr lang="en-US" altLang="zh-HK" smtClean="0">
                <a:ea typeface="新細明體" charset="-120"/>
                <a:sym typeface="Wingdings" pitchFamily="2" charset="2"/>
              </a:rPr>
              <a:t>little by little</a:t>
            </a:r>
            <a:endParaRPr lang="en-US" altLang="zh-HK" smtClean="0">
              <a:ea typeface="新細明體" charset="-12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54325"/>
          </a:xfrm>
        </p:spPr>
        <p:txBody>
          <a:bodyPr/>
          <a:lstStyle/>
          <a:p>
            <a:pPr eaLnBrk="1" hangingPunct="1"/>
            <a:r>
              <a:rPr lang="en-US" altLang="zh-HK" sz="3400" smtClean="0">
                <a:solidFill>
                  <a:srgbClr val="FF0000"/>
                </a:solidFill>
                <a:ea typeface="新細明體" charset="-120"/>
              </a:rPr>
              <a:t>Question 2: </a:t>
            </a:r>
            <a:r>
              <a:rPr lang="en-US" altLang="zh-HK" sz="3400" smtClean="0">
                <a:ea typeface="新細明體" charset="-120"/>
              </a:rPr>
              <a:t>How to find an augmenting path?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By </a:t>
            </a:r>
            <a:r>
              <a:rPr lang="en-US" altLang="zh-HK" i="1" smtClean="0">
                <a:solidFill>
                  <a:srgbClr val="0066FF"/>
                </a:solidFill>
                <a:ea typeface="新細明體" charset="-120"/>
              </a:rPr>
              <a:t>residual networks.</a:t>
            </a:r>
          </a:p>
        </p:txBody>
      </p:sp>
      <p:sp>
        <p:nvSpPr>
          <p:cNvPr id="12292" name="Oval 4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12295" name="AutoShape 7"/>
          <p:cNvCxnSpPr>
            <a:cxnSpLocks noChangeShapeType="1"/>
            <a:stCxn id="12292" idx="7"/>
            <a:endCxn id="12293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96" name="AutoShape 8"/>
          <p:cNvCxnSpPr>
            <a:cxnSpLocks noChangeShapeType="1"/>
            <a:stCxn id="12292" idx="6"/>
            <a:endCxn id="12294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97" name="AutoShape 9"/>
          <p:cNvCxnSpPr>
            <a:cxnSpLocks noChangeShapeType="1"/>
            <a:stCxn id="12294" idx="6"/>
            <a:endCxn id="12301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98" name="AutoShape 10"/>
          <p:cNvCxnSpPr>
            <a:cxnSpLocks noChangeShapeType="1"/>
            <a:stCxn id="12293" idx="6"/>
            <a:endCxn id="12300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99" name="AutoShape 11"/>
          <p:cNvCxnSpPr>
            <a:cxnSpLocks noChangeShapeType="1"/>
            <a:stCxn id="12293" idx="4"/>
            <a:endCxn id="12294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0" name="Oval 12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12301" name="Oval 13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12302" name="AutoShape 14"/>
          <p:cNvCxnSpPr>
            <a:cxnSpLocks noChangeShapeType="1"/>
            <a:stCxn id="12300" idx="4"/>
            <a:endCxn id="12301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3" name="AutoShape 15"/>
          <p:cNvCxnSpPr>
            <a:cxnSpLocks noChangeShapeType="1"/>
            <a:stCxn id="12293" idx="5"/>
            <a:endCxn id="12301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4" name="Oval 16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12305" name="AutoShape 17"/>
          <p:cNvCxnSpPr>
            <a:cxnSpLocks noChangeShapeType="1"/>
            <a:stCxn id="12300" idx="6"/>
            <a:endCxn id="12304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6" name="AutoShape 18"/>
          <p:cNvCxnSpPr>
            <a:cxnSpLocks noChangeShapeType="1"/>
            <a:stCxn id="12301" idx="6"/>
            <a:endCxn id="12304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7151688" y="1730375"/>
            <a:ext cx="4683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+2=8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4724400" y="10668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+2=2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2362200" y="1600200"/>
            <a:ext cx="609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+2=10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25908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46482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4495800" y="17526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-1=7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4900613" y="1227138"/>
            <a:ext cx="50958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+1=3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7391400" y="19812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+1=9</a:t>
            </a:r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7162800" y="5334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7543800" y="558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18</a:t>
            </a: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7559675" y="541338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7848600" y="5492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Residual networks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9530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For a flow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the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residual capacity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600" i="1" baseline="-25000" dirty="0" err="1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baseline="-25000" dirty="0" err="1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)−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baseline="-25000" dirty="0" err="1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Residual network</a:t>
                </a:r>
                <a:r>
                  <a:rPr lang="en-US" altLang="zh-HK" sz="2600" dirty="0" smtClean="0">
                    <a:ea typeface="新細明體" charset="-120"/>
                  </a:rPr>
                  <a:t>: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200" i="1" baseline="-25000" dirty="0" err="1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𝐸</m:t>
                        </m:r>
                      </m:e>
                      <m:sub>
                        <m:r>
                          <a:rPr lang="en-US" altLang="zh-HK" sz="22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where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𝐸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={</m:t>
                    </m:r>
                    <m:d>
                      <m:d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×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: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)&gt;0}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Now an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augmenting path</a:t>
                </a:r>
                <a:r>
                  <a:rPr lang="en-US" altLang="zh-HK" sz="2600" dirty="0" smtClean="0">
                    <a:ea typeface="新細明體" charset="-120"/>
                  </a:rPr>
                  <a:t> is just a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path </a:t>
                </a:r>
                <a:r>
                  <a:rPr lang="en-US" altLang="zh-HK" sz="2600" dirty="0" smtClean="0">
                    <a:ea typeface="新細明體" charset="-12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in the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residual network</a:t>
                </a:r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953000" cy="4530725"/>
              </a:xfrm>
              <a:blipFill rotWithShape="1">
                <a:blip r:embed="rId2"/>
                <a:stretch>
                  <a:fillRect l="-492" t="-1211" r="-30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6205538" y="2209800"/>
            <a:ext cx="164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7" name="Text Box 5"/>
              <p:cNvSpPr txBox="1">
                <a:spLocks noChangeArrowheads="1"/>
              </p:cNvSpPr>
              <p:nvPr/>
            </p:nvSpPr>
            <p:spPr bwMode="auto">
              <a:xfrm>
                <a:off x="5721350" y="2209800"/>
                <a:ext cx="38767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3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1350" y="2209800"/>
                <a:ext cx="38767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38" name="Text Box 6"/>
              <p:cNvSpPr txBox="1">
                <a:spLocks noChangeArrowheads="1"/>
              </p:cNvSpPr>
              <p:nvPr/>
            </p:nvSpPr>
            <p:spPr bwMode="auto">
              <a:xfrm>
                <a:off x="8159750" y="2209800"/>
                <a:ext cx="3805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𝑣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3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9750" y="2209800"/>
                <a:ext cx="38055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39" name="Text Box 7"/>
              <p:cNvSpPr txBox="1">
                <a:spLocks noChangeArrowheads="1"/>
              </p:cNvSpPr>
              <p:nvPr/>
            </p:nvSpPr>
            <p:spPr bwMode="auto">
              <a:xfrm>
                <a:off x="6559550" y="1676400"/>
                <a:ext cx="910890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accent1"/>
                          </a:solidFill>
                          <a:latin typeface="Cambria Math"/>
                          <a:ea typeface="新細明體" charset="-120"/>
                        </a:rPr>
                        <m:t>𝑓</m:t>
                      </m:r>
                      <m:r>
                        <a:rPr lang="en-US" altLang="zh-HK" i="1" dirty="0" smtClean="0">
                          <a:solidFill>
                            <a:schemeClr val="accent1"/>
                          </a:solidFill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solidFill>
                            <a:schemeClr val="accent1"/>
                          </a:solidFill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 err="1">
                          <a:solidFill>
                            <a:schemeClr val="accent1"/>
                          </a:solidFill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solidFill>
                            <a:schemeClr val="accent1"/>
                          </a:solidFill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>
                          <a:solidFill>
                            <a:schemeClr val="accent1"/>
                          </a:solidFill>
                          <a:latin typeface="Cambria Math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baseline="-25000" dirty="0">
                  <a:solidFill>
                    <a:schemeClr val="accent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3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9550" y="1676400"/>
                <a:ext cx="910890" cy="362984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40" name="Text Box 8"/>
              <p:cNvSpPr txBox="1">
                <a:spLocks noChangeArrowheads="1"/>
              </p:cNvSpPr>
              <p:nvPr/>
            </p:nvSpPr>
            <p:spPr bwMode="auto">
              <a:xfrm>
                <a:off x="6559550" y="2017713"/>
                <a:ext cx="911468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𝑐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9550" y="2017713"/>
                <a:ext cx="91146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6942292" y="2895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6019800" y="3490913"/>
            <a:ext cx="2405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43" name="Text Box 11"/>
              <p:cNvSpPr txBox="1">
                <a:spLocks noChangeArrowheads="1"/>
              </p:cNvSpPr>
              <p:nvPr/>
            </p:nvSpPr>
            <p:spPr bwMode="auto">
              <a:xfrm>
                <a:off x="5568950" y="3476625"/>
                <a:ext cx="38767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4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950" y="3476625"/>
                <a:ext cx="38767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44" name="Text Box 12"/>
              <p:cNvSpPr txBox="1">
                <a:spLocks noChangeArrowheads="1"/>
              </p:cNvSpPr>
              <p:nvPr/>
            </p:nvSpPr>
            <p:spPr bwMode="auto">
              <a:xfrm>
                <a:off x="8388350" y="3400425"/>
                <a:ext cx="3805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𝑣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4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8350" y="3400425"/>
                <a:ext cx="38055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46" name="Text Box 14"/>
              <p:cNvSpPr txBox="1">
                <a:spLocks noChangeArrowheads="1"/>
              </p:cNvSpPr>
              <p:nvPr/>
            </p:nvSpPr>
            <p:spPr bwMode="auto">
              <a:xfrm>
                <a:off x="6248400" y="3270250"/>
                <a:ext cx="1849289" cy="3629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𝑐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)−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𝑓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4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3270250"/>
                <a:ext cx="1849289" cy="362984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6019800" y="3767138"/>
            <a:ext cx="23685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48" name="Text Box 16"/>
              <p:cNvSpPr txBox="1">
                <a:spLocks noChangeArrowheads="1"/>
              </p:cNvSpPr>
              <p:nvPr/>
            </p:nvSpPr>
            <p:spPr bwMode="auto">
              <a:xfrm>
                <a:off x="6248912" y="3595688"/>
                <a:ext cx="1870127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𝑐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)+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𝑓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4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912" y="3595688"/>
                <a:ext cx="1870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50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50" name="AutoShape 18"/>
              <p:cNvSpPr>
                <a:spLocks noChangeArrowheads="1"/>
              </p:cNvSpPr>
              <p:nvPr/>
            </p:nvSpPr>
            <p:spPr bwMode="auto">
              <a:xfrm>
                <a:off x="2971800" y="2029394"/>
                <a:ext cx="2819400" cy="537130"/>
              </a:xfrm>
              <a:prstGeom prst="wedgeRoundRectCallout">
                <a:avLst>
                  <a:gd name="adj1" fmla="val 60567"/>
                  <a:gd name="adj2" fmla="val 181581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HK" sz="1400" dirty="0">
                    <a:ea typeface="新細明體" charset="-120"/>
                  </a:rPr>
                  <a:t>We can still inject up to </a:t>
                </a:r>
                <a14:m>
                  <m:oMath xmlns:m="http://schemas.openxmlformats.org/officeDocument/2006/math">
                    <m:r>
                      <a:rPr lang="en-US" altLang="zh-HK" sz="14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1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4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4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4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400" i="1" dirty="0">
                        <a:latin typeface="Cambria Math"/>
                        <a:ea typeface="新細明體" charset="-120"/>
                      </a:rPr>
                      <m:t>)−</m:t>
                    </m:r>
                    <m:r>
                      <a:rPr lang="en-US" altLang="zh-HK" sz="1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4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4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4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400" dirty="0">
                    <a:ea typeface="新細明體" charset="-120"/>
                  </a:rPr>
                  <a:t> flow from </a:t>
                </a:r>
                <a14:m>
                  <m:oMath xmlns:m="http://schemas.openxmlformats.org/officeDocument/2006/math">
                    <m:r>
                      <a:rPr lang="en-US" altLang="zh-HK" sz="14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14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14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endParaRPr lang="en-US" altLang="zh-HK" sz="14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50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2029394"/>
                <a:ext cx="2819400" cy="537130"/>
              </a:xfrm>
              <a:prstGeom prst="wedgeRoundRectCallout">
                <a:avLst>
                  <a:gd name="adj1" fmla="val 60567"/>
                  <a:gd name="adj2" fmla="val 181581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51" name="AutoShape 19"/>
              <p:cNvSpPr>
                <a:spLocks noChangeArrowheads="1"/>
              </p:cNvSpPr>
              <p:nvPr/>
            </p:nvSpPr>
            <p:spPr bwMode="auto">
              <a:xfrm>
                <a:off x="5410200" y="4495800"/>
                <a:ext cx="3581400" cy="914400"/>
              </a:xfrm>
              <a:prstGeom prst="wedgeRoundRectCallout">
                <a:avLst>
                  <a:gd name="adj1" fmla="val -547"/>
                  <a:gd name="adj2" fmla="val -101068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HK" sz="1600" dirty="0">
                    <a:ea typeface="新細明體" charset="-120"/>
                  </a:rPr>
                  <a:t>We can withdraw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1600" dirty="0">
                    <a:ea typeface="新細明體" charset="-120"/>
                  </a:rPr>
                  <a:t> flow from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1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1600" dirty="0">
                    <a:ea typeface="新細明體" charset="-120"/>
                  </a:rPr>
                  <a:t> first, and then inject up to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600" dirty="0">
                    <a:ea typeface="新細明體" charset="-120"/>
                  </a:rPr>
                  <a:t> flow from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1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endParaRPr lang="en-US" altLang="zh-HK" sz="1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51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495800"/>
                <a:ext cx="3581400" cy="914400"/>
              </a:xfrm>
              <a:prstGeom prst="wedgeRoundRectCallout">
                <a:avLst>
                  <a:gd name="adj1" fmla="val -547"/>
                  <a:gd name="adj2" fmla="val -101068"/>
                  <a:gd name="adj3" fmla="val 16667"/>
                </a:avLst>
              </a:prstGeom>
              <a:blipFill rotWithShape="1">
                <a:blip r:embed="rId12"/>
                <a:stretch>
                  <a:fillRect b="-173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6178550" y="2590800"/>
            <a:ext cx="167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54" name="Text Box 22"/>
              <p:cNvSpPr txBox="1">
                <a:spLocks noChangeArrowheads="1"/>
              </p:cNvSpPr>
              <p:nvPr/>
            </p:nvSpPr>
            <p:spPr bwMode="auto">
              <a:xfrm>
                <a:off x="6559550" y="2362200"/>
                <a:ext cx="911468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𝑐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𝑣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i="1" dirty="0" err="1">
                          <a:latin typeface="Cambria Math"/>
                          <a:ea typeface="新細明體" charset="-120"/>
                        </a:rPr>
                        <m:t>𝑢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965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9550" y="2362200"/>
                <a:ext cx="91146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/>
      <p:bldP spid="69638" grpId="0"/>
      <p:bldP spid="69639" grpId="0"/>
      <p:bldP spid="69640" grpId="0" animBg="1"/>
      <p:bldP spid="69641" grpId="0" animBg="1"/>
      <p:bldP spid="69642" grpId="0" animBg="1"/>
      <p:bldP spid="69643" grpId="0"/>
      <p:bldP spid="69644" grpId="0"/>
      <p:bldP spid="69646" grpId="0" animBg="1"/>
      <p:bldP spid="69647" grpId="0" animBg="1"/>
      <p:bldP spid="69648" grpId="0" animBg="1"/>
      <p:bldP spid="69650" grpId="0" animBg="1"/>
      <p:bldP spid="69651" grpId="0" animBg="1"/>
      <p:bldP spid="69653" grpId="0" animBg="1"/>
      <p:bldP spid="696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Residual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The residual network gives the info of how we can get more flow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the graph.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And how much.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So we define an 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augmenting path </a:t>
                </a:r>
                <a:r>
                  <a:rPr lang="en-US" altLang="zh-HK" dirty="0" smtClean="0">
                    <a:ea typeface="新細明體" charset="-120"/>
                  </a:rPr>
                  <a:t>to be a path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the 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residual network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Now finding an augmenting path amounts to finding a path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the residual network,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which we know how to do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e.g. BFS algorithm.</a:t>
                </a:r>
              </a:p>
            </p:txBody>
          </p:sp>
        </mc:Choice>
        <mc:Fallback xmlns="">
          <p:sp>
            <p:nvSpPr>
              <p:cNvPr id="107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2889" b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FORD-FULKERSON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b="1" dirty="0" smtClean="0">
                    <a:ea typeface="新細明體" charset="-120"/>
                  </a:rPr>
                  <a:t>for</a:t>
                </a:r>
                <a:r>
                  <a:rPr lang="en-US" altLang="zh-HK" sz="210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1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1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 	</a:t>
                </a:r>
                <a:r>
                  <a:rPr lang="en-US" altLang="zh-HK" sz="2100" dirty="0" smtClean="0">
                    <a:solidFill>
                      <a:schemeClr val="accent2"/>
                    </a:solidFill>
                    <a:ea typeface="新細明體" charset="-120"/>
                  </a:rPr>
                  <a:t>// </a:t>
                </a:r>
                <a:r>
                  <a:rPr lang="en-US" altLang="zh-HK" sz="2100" b="1" dirty="0" smtClean="0">
                    <a:solidFill>
                      <a:schemeClr val="accent2"/>
                    </a:solidFill>
                    <a:ea typeface="新細明體" charset="-120"/>
                  </a:rPr>
                  <a:t>Initialization</a:t>
                </a:r>
                <a:endParaRPr lang="en-US" altLang="zh-HK" sz="21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)←0, 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)←0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1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21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b="1" dirty="0" smtClean="0">
                    <a:ea typeface="新細明體" charset="-120"/>
                  </a:rPr>
                  <a:t>while</a:t>
                </a:r>
                <a:r>
                  <a:rPr lang="en-US" altLang="zh-HK" sz="2100" dirty="0" smtClean="0">
                    <a:ea typeface="新細明體" charset="-120"/>
                  </a:rPr>
                  <a:t> there exists a path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1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</m:d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←</m:t>
                    </m:r>
                    <m:func>
                      <m:funcPr>
                        <m:ctrlPr>
                          <a:rPr lang="en-US" altLang="zh-HK" sz="20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i="0" dirty="0" smtClean="0">
                            <a:latin typeface="Cambria Math"/>
                            <a:ea typeface="新細明體" charset="-120"/>
                          </a:rPr>
                          <m:t>min</m:t>
                        </m:r>
                      </m:fName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{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sz="2000" i="1" baseline="-25000" dirty="0" err="1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): (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) 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𝑖𝑠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𝑖𝑛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   </a:t>
                </a:r>
                <a:r>
                  <a:rPr lang="en-US" altLang="zh-HK" sz="1800" dirty="0" smtClean="0">
                    <a:solidFill>
                      <a:schemeClr val="accent2"/>
                    </a:solidFill>
                    <a:ea typeface="新細明體" charset="-120"/>
                  </a:rPr>
                  <a:t>// max to inject on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solidFill>
                          <a:schemeClr val="accent2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endParaRPr lang="en-US" altLang="zh-HK" sz="18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b="1" dirty="0" smtClean="0">
                    <a:ea typeface="新細明體" charset="-120"/>
                  </a:rPr>
                  <a:t>for</a:t>
                </a:r>
                <a:r>
                  <a:rPr lang="en-US" altLang="zh-HK" sz="200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) 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𝑖𝑛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	</a:t>
                </a:r>
                <a:r>
                  <a:rPr lang="en-US" altLang="zh-HK" sz="2000" dirty="0" smtClean="0">
                    <a:solidFill>
                      <a:schemeClr val="accent2"/>
                    </a:solidFill>
                    <a:ea typeface="新細明體" charset="-120"/>
                  </a:rPr>
                  <a:t>// update flow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1800" b="1" dirty="0" smtClean="0">
                    <a:ea typeface="新細明體" charset="-120"/>
                  </a:rPr>
                  <a:t>if</a:t>
                </a:r>
                <a:r>
                  <a:rPr lang="en-US" altLang="zh-HK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, 	</a:t>
                </a:r>
                <a:r>
                  <a:rPr lang="en-US" altLang="zh-HK" sz="1800" dirty="0" smtClean="0">
                    <a:solidFill>
                      <a:schemeClr val="accent2"/>
                    </a:solidFill>
                    <a:ea typeface="新細明體" charset="-120"/>
                  </a:rPr>
                  <a:t>// no backward flow on this edge</a:t>
                </a: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)+</m:t>
                    </m:r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sz="1600" dirty="0" smtClean="0">
                  <a:ea typeface="新細明體" charset="-120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1800" b="1" dirty="0" smtClean="0">
                    <a:ea typeface="新細明體" charset="-120"/>
                  </a:rPr>
                  <a:t>else if</a:t>
                </a:r>
                <a:r>
                  <a:rPr lang="en-US" altLang="zh-HK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8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800" b="0" i="1" dirty="0" smtClean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l-GR" altLang="zh-HK" sz="180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 	</a:t>
                </a:r>
                <a:r>
                  <a:rPr lang="en-US" altLang="zh-HK" sz="1800" dirty="0" smtClean="0">
                    <a:solidFill>
                      <a:schemeClr val="accent2"/>
                    </a:solidFill>
                    <a:ea typeface="新細明體" charset="-120"/>
                  </a:rPr>
                  <a:t>// has backward flow, withdraw part</a:t>
                </a: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)−</m:t>
                    </m:r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sz="1600" dirty="0" smtClean="0">
                  <a:ea typeface="新細明體" charset="-120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1800" b="1" dirty="0" smtClean="0">
                    <a:ea typeface="新細明體" charset="-120"/>
                  </a:rPr>
                  <a:t>else</a:t>
                </a:r>
                <a:r>
                  <a:rPr lang="en-US" altLang="zh-HK" sz="1800" dirty="0" smtClean="0">
                    <a:ea typeface="新細明體" charset="-120"/>
                  </a:rPr>
                  <a:t> 	</a:t>
                </a:r>
                <a:r>
                  <a:rPr lang="en-US" altLang="zh-HK" sz="1800" dirty="0" smtClean="0">
                    <a:solidFill>
                      <a:schemeClr val="accent2"/>
                    </a:solidFill>
                    <a:ea typeface="新細明體" charset="-120"/>
                  </a:rPr>
                  <a:t>// has backward flow, withdraw all, add forward flow</a:t>
                </a: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)−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1600" dirty="0" smtClean="0">
                  <a:ea typeface="新細明體" charset="-120"/>
                </a:endParaRP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)←0</m:t>
                    </m:r>
                  </m:oMath>
                </a14:m>
                <a:endParaRPr lang="en-US" altLang="zh-HK" sz="160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615" b="-349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FORD-FULKERSON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600200"/>
                <a:ext cx="4491037" cy="45307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000" b="1" dirty="0" smtClean="0">
                    <a:ea typeface="新細明體" charset="-120"/>
                  </a:rPr>
                  <a:t>for</a:t>
                </a:r>
                <a:r>
                  <a:rPr lang="en-US" altLang="zh-HK" sz="200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0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	</a:t>
                </a:r>
                <a:endParaRPr lang="en-US" altLang="zh-HK" sz="20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)←0, 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)←0 </m:t>
                    </m:r>
                  </m:oMath>
                </a14:m>
                <a:endParaRPr lang="en-US" altLang="zh-HK" sz="18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b="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000" b="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000" b="0" i="1" dirty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000" b="1" dirty="0" smtClean="0">
                    <a:ea typeface="新細明體" charset="-120"/>
                  </a:rPr>
                  <a:t>while</a:t>
                </a:r>
                <a:r>
                  <a:rPr lang="en-US" altLang="zh-HK" sz="2000" dirty="0" smtClean="0">
                    <a:ea typeface="新細明體" charset="-120"/>
                  </a:rPr>
                  <a:t> there exists path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in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HK" sz="1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</m:d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←</m:t>
                    </m:r>
                    <m:func>
                      <m:funcPr>
                        <m:ctrlPr>
                          <a:rPr lang="en-US" altLang="zh-HK" sz="1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1800" dirty="0">
                            <a:latin typeface="Cambria Math"/>
                            <a:ea typeface="新細明體" charset="-120"/>
                          </a:rPr>
                          <m:t>min</m:t>
                        </m:r>
                      </m:fName>
                      <m:e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{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sz="1800" i="1" baseline="-25000" dirty="0" err="1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): (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18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altLang="zh-HK" sz="1800" i="0" dirty="0">
                            <a:latin typeface="Cambria Math"/>
                            <a:ea typeface="新細明體" charset="-12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altLang="zh-HK" sz="1800" i="0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1800" i="0" dirty="0">
                            <a:latin typeface="Cambria Math"/>
                            <a:ea typeface="新細明體" charset="-120"/>
                          </a:rPr>
                          <m:t>in</m:t>
                        </m:r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  <m:r>
                          <a:rPr lang="en-US" altLang="zh-HK" sz="1800" i="1" dirty="0">
                            <a:latin typeface="Cambria Math"/>
                            <a:ea typeface="新細明體" charset="-120"/>
                          </a:rPr>
                          <m:t>}</m:t>
                        </m:r>
                      </m:e>
                    </m:func>
                  </m:oMath>
                </a14:m>
                <a:endParaRPr lang="en-US" altLang="zh-HK" sz="18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1800" b="1" dirty="0" smtClean="0">
                    <a:ea typeface="新細明體" charset="-120"/>
                  </a:rPr>
                  <a:t>for</a:t>
                </a:r>
                <a:r>
                  <a:rPr lang="en-US" altLang="zh-HK" sz="180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 </m:t>
                    </m:r>
                    <m:r>
                      <m:rPr>
                        <m:nor/>
                      </m:rPr>
                      <a:rPr lang="en-US" altLang="zh-HK" sz="1800" i="0" dirty="0" smtClean="0">
                        <a:latin typeface="Cambria Math"/>
                        <a:ea typeface="新細明體" charset="-120"/>
                      </a:rPr>
                      <m:t>in</m:t>
                    </m:r>
                    <m:r>
                      <m:rPr>
                        <m:nor/>
                      </m:rPr>
                      <a:rPr lang="en-US" altLang="zh-HK" sz="18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 	</a:t>
                </a:r>
                <a:endParaRPr lang="en-US" altLang="zh-HK" sz="18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HK" sz="1800" b="1" dirty="0" smtClean="0">
                    <a:solidFill>
                      <a:schemeClr val="accent1"/>
                    </a:solidFill>
                    <a:ea typeface="新細明體" charset="-120"/>
                  </a:rPr>
                  <a:t>if</a:t>
                </a:r>
                <a:r>
                  <a:rPr lang="en-US" altLang="zh-HK" sz="1800" dirty="0" smtClean="0">
                    <a:solidFill>
                      <a:schemeClr val="accent1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sz="1800" dirty="0" smtClean="0">
                    <a:solidFill>
                      <a:schemeClr val="accent1"/>
                    </a:solidFill>
                    <a:ea typeface="新細明體" charset="-120"/>
                  </a:rPr>
                  <a:t>, 	</a:t>
                </a: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sSub>
                      <m:sSubPr>
                        <m:ctrlPr>
                          <a:rPr lang="en-US" altLang="zh-HK" sz="1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dirty="0" err="1" smtClean="0">
                            <a:solidFill>
                              <a:schemeClr val="accent1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b="0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sz="1600" dirty="0" smtClean="0">
                  <a:solidFill>
                    <a:schemeClr val="accent1"/>
                  </a:solidFill>
                  <a:ea typeface="新細明體" charset="-120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HK" sz="1800" b="1" dirty="0" smtClean="0">
                    <a:ea typeface="新細明體" charset="-120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8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18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)−</m:t>
                    </m:r>
                    <m:sSub>
                      <m:sSubPr>
                        <m:ctrlPr>
                          <a:rPr lang="en-US" altLang="zh-HK" sz="1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600" dirty="0" smtClean="0">
                    <a:ea typeface="新細明體" charset="-120"/>
                  </a:rPr>
                  <a:t> 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HK" sz="1800" b="1" dirty="0" smtClean="0">
                    <a:ea typeface="新細明體" charset="-120"/>
                  </a:rPr>
                  <a:t>else </a:t>
                </a:r>
                <a:r>
                  <a:rPr lang="en-US" altLang="zh-HK" sz="1800" dirty="0" smtClean="0">
                    <a:ea typeface="新細明體" charset="-120"/>
                  </a:rPr>
                  <a:t>	</a:t>
                </a:r>
                <a:endParaRPr lang="en-US" altLang="zh-HK" sz="18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1600" i="1" baseline="-25000" dirty="0" err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)−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600" dirty="0" smtClean="0">
                    <a:ea typeface="新細明體" charset="-120"/>
                  </a:rPr>
                  <a:t> </a:t>
                </a: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dirty="0" smtClean="0">
                        <a:latin typeface="Cambria Math"/>
                        <a:ea typeface="新細明體" charset="-120"/>
                      </a:rPr>
                      <m:t>)←0</m:t>
                    </m:r>
                  </m:oMath>
                </a14:m>
                <a:endParaRPr lang="en-US" altLang="zh-HK" sz="160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600200"/>
                <a:ext cx="4491037" cy="4530725"/>
              </a:xfrm>
              <a:blipFill rotWithShape="1">
                <a:blip r:embed="rId3"/>
                <a:stretch>
                  <a:fillRect t="-188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Oval 4"/>
          <p:cNvSpPr>
            <a:spLocks noChangeAspect="1" noChangeArrowheads="1"/>
          </p:cNvSpPr>
          <p:nvPr/>
        </p:nvSpPr>
        <p:spPr bwMode="auto">
          <a:xfrm>
            <a:off x="4876800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16389" name="Oval 5"/>
          <p:cNvSpPr>
            <a:spLocks noChangeAspect="1" noChangeArrowheads="1"/>
          </p:cNvSpPr>
          <p:nvPr/>
        </p:nvSpPr>
        <p:spPr bwMode="auto">
          <a:xfrm>
            <a:off x="6003925" y="1741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16390" name="Oval 6"/>
          <p:cNvSpPr>
            <a:spLocks noChangeAspect="1" noChangeArrowheads="1"/>
          </p:cNvSpPr>
          <p:nvPr/>
        </p:nvSpPr>
        <p:spPr bwMode="auto">
          <a:xfrm>
            <a:off x="6003925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16391" name="AutoShape 7"/>
          <p:cNvCxnSpPr>
            <a:cxnSpLocks noChangeShapeType="1"/>
            <a:stCxn id="16388" idx="7"/>
            <a:endCxn id="16389" idx="3"/>
          </p:cNvCxnSpPr>
          <p:nvPr/>
        </p:nvCxnSpPr>
        <p:spPr bwMode="auto">
          <a:xfrm flipV="1">
            <a:off x="4999038" y="1884363"/>
            <a:ext cx="1025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2" name="AutoShape 8"/>
          <p:cNvCxnSpPr>
            <a:cxnSpLocks noChangeShapeType="1"/>
            <a:stCxn id="16388" idx="6"/>
            <a:endCxn id="16390" idx="2"/>
          </p:cNvCxnSpPr>
          <p:nvPr/>
        </p:nvCxnSpPr>
        <p:spPr bwMode="auto">
          <a:xfrm>
            <a:off x="5024438" y="2774950"/>
            <a:ext cx="974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3" name="AutoShape 9"/>
          <p:cNvCxnSpPr>
            <a:cxnSpLocks noChangeShapeType="1"/>
            <a:stCxn id="16390" idx="6"/>
            <a:endCxn id="16397" idx="2"/>
          </p:cNvCxnSpPr>
          <p:nvPr/>
        </p:nvCxnSpPr>
        <p:spPr bwMode="auto">
          <a:xfrm>
            <a:off x="6151563" y="2774950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4" name="AutoShape 10"/>
          <p:cNvCxnSpPr>
            <a:cxnSpLocks noChangeShapeType="1"/>
            <a:stCxn id="16389" idx="6"/>
            <a:endCxn id="16396" idx="2"/>
          </p:cNvCxnSpPr>
          <p:nvPr/>
        </p:nvCxnSpPr>
        <p:spPr bwMode="auto">
          <a:xfrm>
            <a:off x="6151563" y="1824038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5" name="AutoShape 11"/>
          <p:cNvCxnSpPr>
            <a:cxnSpLocks noChangeShapeType="1"/>
            <a:stCxn id="16389" idx="4"/>
            <a:endCxn id="16390" idx="0"/>
          </p:cNvCxnSpPr>
          <p:nvPr/>
        </p:nvCxnSpPr>
        <p:spPr bwMode="auto">
          <a:xfrm>
            <a:off x="6075363" y="1908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7512050" y="1741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7512050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16398" name="AutoShape 14"/>
          <p:cNvCxnSpPr>
            <a:cxnSpLocks noChangeShapeType="1"/>
            <a:stCxn id="16396" idx="4"/>
            <a:endCxn id="16397" idx="0"/>
          </p:cNvCxnSpPr>
          <p:nvPr/>
        </p:nvCxnSpPr>
        <p:spPr bwMode="auto">
          <a:xfrm>
            <a:off x="7583488" y="1908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9" name="AutoShape 15"/>
          <p:cNvCxnSpPr>
            <a:cxnSpLocks noChangeShapeType="1"/>
            <a:stCxn id="16389" idx="5"/>
            <a:endCxn id="16397" idx="1"/>
          </p:cNvCxnSpPr>
          <p:nvPr/>
        </p:nvCxnSpPr>
        <p:spPr bwMode="auto">
          <a:xfrm>
            <a:off x="6126163" y="1884363"/>
            <a:ext cx="1406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8620125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16401" name="AutoShape 17"/>
          <p:cNvCxnSpPr>
            <a:cxnSpLocks noChangeShapeType="1"/>
            <a:stCxn id="16396" idx="6"/>
            <a:endCxn id="16400" idx="1"/>
          </p:cNvCxnSpPr>
          <p:nvPr/>
        </p:nvCxnSpPr>
        <p:spPr bwMode="auto">
          <a:xfrm>
            <a:off x="7659688" y="1824038"/>
            <a:ext cx="981075" cy="889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2" name="AutoShape 18"/>
          <p:cNvCxnSpPr>
            <a:cxnSpLocks noChangeShapeType="1"/>
            <a:stCxn id="16397" idx="6"/>
            <a:endCxn id="16400" idx="2"/>
          </p:cNvCxnSpPr>
          <p:nvPr/>
        </p:nvCxnSpPr>
        <p:spPr bwMode="auto">
          <a:xfrm>
            <a:off x="7659688" y="2774950"/>
            <a:ext cx="955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334000" y="2692400"/>
            <a:ext cx="3190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667500" y="2716213"/>
            <a:ext cx="174625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659563" y="1754188"/>
            <a:ext cx="1841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8021638" y="2163763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461250" y="2190750"/>
            <a:ext cx="23971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949950" y="2241550"/>
            <a:ext cx="2428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370513" y="2025650"/>
            <a:ext cx="192087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6667500" y="1600200"/>
            <a:ext cx="19208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8067675" y="1984375"/>
            <a:ext cx="1936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5410200" y="2503488"/>
            <a:ext cx="1936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6669088" y="2527300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8027988" y="2493963"/>
            <a:ext cx="1920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6705600" y="1992313"/>
            <a:ext cx="1936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6135688" y="2251075"/>
            <a:ext cx="1936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7645400" y="2192338"/>
            <a:ext cx="19208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>
                <a:off x="4876800" y="1600200"/>
                <a:ext cx="40479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𝐺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641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600200"/>
                <a:ext cx="4047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31" name="Text Box 35"/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205" cy="391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𝐺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3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3352800"/>
                <a:ext cx="468205" cy="391582"/>
              </a:xfrm>
              <a:prstGeom prst="rect">
                <a:avLst/>
              </a:prstGeom>
              <a:blipFill rotWithShape="1">
                <a:blip r:embed="rId5"/>
                <a:stretch>
                  <a:fillRect b="-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32" name="Oval 36"/>
          <p:cNvSpPr>
            <a:spLocks noChangeAspect="1" noChangeArrowheads="1"/>
          </p:cNvSpPr>
          <p:nvPr/>
        </p:nvSpPr>
        <p:spPr bwMode="auto">
          <a:xfrm>
            <a:off x="4876800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80933" name="Oval 37"/>
          <p:cNvSpPr>
            <a:spLocks noChangeAspect="1" noChangeArrowheads="1"/>
          </p:cNvSpPr>
          <p:nvPr/>
        </p:nvSpPr>
        <p:spPr bwMode="auto">
          <a:xfrm>
            <a:off x="6003925" y="3646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80934" name="Oval 38"/>
          <p:cNvSpPr>
            <a:spLocks noChangeAspect="1" noChangeArrowheads="1"/>
          </p:cNvSpPr>
          <p:nvPr/>
        </p:nvSpPr>
        <p:spPr bwMode="auto">
          <a:xfrm>
            <a:off x="6003925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80935" name="AutoShape 39"/>
          <p:cNvCxnSpPr>
            <a:cxnSpLocks noChangeShapeType="1"/>
            <a:stCxn id="80932" idx="7"/>
            <a:endCxn id="80933" idx="3"/>
          </p:cNvCxnSpPr>
          <p:nvPr/>
        </p:nvCxnSpPr>
        <p:spPr bwMode="auto">
          <a:xfrm flipV="1">
            <a:off x="4999038" y="3789363"/>
            <a:ext cx="1025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36" name="AutoShape 40"/>
          <p:cNvCxnSpPr>
            <a:cxnSpLocks noChangeShapeType="1"/>
            <a:stCxn id="80932" idx="6"/>
            <a:endCxn id="80934" idx="2"/>
          </p:cNvCxnSpPr>
          <p:nvPr/>
        </p:nvCxnSpPr>
        <p:spPr bwMode="auto">
          <a:xfrm>
            <a:off x="5024438" y="4679950"/>
            <a:ext cx="974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37" name="AutoShape 41"/>
          <p:cNvCxnSpPr>
            <a:cxnSpLocks noChangeShapeType="1"/>
            <a:stCxn id="80934" idx="6"/>
            <a:endCxn id="80941" idx="2"/>
          </p:cNvCxnSpPr>
          <p:nvPr/>
        </p:nvCxnSpPr>
        <p:spPr bwMode="auto">
          <a:xfrm>
            <a:off x="6151563" y="4679950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38" name="AutoShape 42"/>
          <p:cNvCxnSpPr>
            <a:cxnSpLocks noChangeShapeType="1"/>
            <a:stCxn id="80933" idx="6"/>
            <a:endCxn id="80940" idx="2"/>
          </p:cNvCxnSpPr>
          <p:nvPr/>
        </p:nvCxnSpPr>
        <p:spPr bwMode="auto">
          <a:xfrm>
            <a:off x="6151563" y="3729038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39" name="AutoShape 43"/>
          <p:cNvCxnSpPr>
            <a:cxnSpLocks noChangeShapeType="1"/>
            <a:stCxn id="80933" idx="4"/>
            <a:endCxn id="80934" idx="0"/>
          </p:cNvCxnSpPr>
          <p:nvPr/>
        </p:nvCxnSpPr>
        <p:spPr bwMode="auto">
          <a:xfrm>
            <a:off x="6075363" y="3813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0940" name="Oval 44"/>
          <p:cNvSpPr>
            <a:spLocks noChangeAspect="1" noChangeArrowheads="1"/>
          </p:cNvSpPr>
          <p:nvPr/>
        </p:nvSpPr>
        <p:spPr bwMode="auto">
          <a:xfrm>
            <a:off x="7512050" y="3646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80941" name="Oval 45"/>
          <p:cNvSpPr>
            <a:spLocks noChangeAspect="1" noChangeArrowheads="1"/>
          </p:cNvSpPr>
          <p:nvPr/>
        </p:nvSpPr>
        <p:spPr bwMode="auto">
          <a:xfrm>
            <a:off x="7512050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80942" name="AutoShape 46"/>
          <p:cNvCxnSpPr>
            <a:cxnSpLocks noChangeShapeType="1"/>
            <a:stCxn id="80940" idx="4"/>
            <a:endCxn id="80941" idx="0"/>
          </p:cNvCxnSpPr>
          <p:nvPr/>
        </p:nvCxnSpPr>
        <p:spPr bwMode="auto">
          <a:xfrm>
            <a:off x="7583488" y="3813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43" name="AutoShape 47"/>
          <p:cNvCxnSpPr>
            <a:cxnSpLocks noChangeShapeType="1"/>
            <a:stCxn id="80933" idx="5"/>
            <a:endCxn id="80941" idx="1"/>
          </p:cNvCxnSpPr>
          <p:nvPr/>
        </p:nvCxnSpPr>
        <p:spPr bwMode="auto">
          <a:xfrm>
            <a:off x="6126163" y="3789363"/>
            <a:ext cx="1406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0944" name="Oval 48"/>
          <p:cNvSpPr>
            <a:spLocks noChangeAspect="1" noChangeArrowheads="1"/>
          </p:cNvSpPr>
          <p:nvPr/>
        </p:nvSpPr>
        <p:spPr bwMode="auto">
          <a:xfrm>
            <a:off x="8620125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80945" name="AutoShape 49"/>
          <p:cNvCxnSpPr>
            <a:cxnSpLocks noChangeShapeType="1"/>
            <a:stCxn id="80940" idx="6"/>
            <a:endCxn id="80944" idx="1"/>
          </p:cNvCxnSpPr>
          <p:nvPr/>
        </p:nvCxnSpPr>
        <p:spPr bwMode="auto">
          <a:xfrm>
            <a:off x="7659688" y="3729038"/>
            <a:ext cx="981075" cy="889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46" name="AutoShape 50"/>
          <p:cNvCxnSpPr>
            <a:cxnSpLocks noChangeShapeType="1"/>
            <a:stCxn id="80941" idx="6"/>
            <a:endCxn id="80944" idx="2"/>
          </p:cNvCxnSpPr>
          <p:nvPr/>
        </p:nvCxnSpPr>
        <p:spPr bwMode="auto">
          <a:xfrm>
            <a:off x="7659688" y="4679950"/>
            <a:ext cx="955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0947" name="Text Box 51"/>
          <p:cNvSpPr txBox="1">
            <a:spLocks noChangeArrowheads="1"/>
          </p:cNvSpPr>
          <p:nvPr/>
        </p:nvSpPr>
        <p:spPr bwMode="auto">
          <a:xfrm>
            <a:off x="5334000" y="4597400"/>
            <a:ext cx="3190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5334000" y="2209800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6667500" y="4621213"/>
            <a:ext cx="174625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6750050" y="2176463"/>
            <a:ext cx="1444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0951" name="Text Box 55"/>
          <p:cNvSpPr txBox="1">
            <a:spLocks noChangeArrowheads="1"/>
          </p:cNvSpPr>
          <p:nvPr/>
        </p:nvSpPr>
        <p:spPr bwMode="auto">
          <a:xfrm>
            <a:off x="6659563" y="3659188"/>
            <a:ext cx="1841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8001000" y="2667000"/>
            <a:ext cx="2428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0953" name="Text Box 57"/>
          <p:cNvSpPr txBox="1">
            <a:spLocks noChangeArrowheads="1"/>
          </p:cNvSpPr>
          <p:nvPr/>
        </p:nvSpPr>
        <p:spPr bwMode="auto">
          <a:xfrm>
            <a:off x="8021638" y="4068763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0954" name="Text Box 58"/>
          <p:cNvSpPr txBox="1">
            <a:spLocks noChangeArrowheads="1"/>
          </p:cNvSpPr>
          <p:nvPr/>
        </p:nvSpPr>
        <p:spPr bwMode="auto">
          <a:xfrm>
            <a:off x="7461250" y="4095750"/>
            <a:ext cx="23971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80955" name="Text Box 59"/>
          <p:cNvSpPr txBox="1">
            <a:spLocks noChangeArrowheads="1"/>
          </p:cNvSpPr>
          <p:nvPr/>
        </p:nvSpPr>
        <p:spPr bwMode="auto">
          <a:xfrm>
            <a:off x="5949950" y="4146550"/>
            <a:ext cx="2428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2</a:t>
            </a:r>
          </a:p>
        </p:txBody>
      </p:sp>
      <p:cxnSp>
        <p:nvCxnSpPr>
          <p:cNvPr id="80956" name="AutoShape 60"/>
          <p:cNvCxnSpPr>
            <a:cxnSpLocks noChangeShapeType="1"/>
          </p:cNvCxnSpPr>
          <p:nvPr/>
        </p:nvCxnSpPr>
        <p:spPr bwMode="auto">
          <a:xfrm flipV="1">
            <a:off x="5011738" y="3798888"/>
            <a:ext cx="1008062" cy="82073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57" name="AutoShape 61"/>
          <p:cNvCxnSpPr>
            <a:cxnSpLocks noChangeShapeType="1"/>
          </p:cNvCxnSpPr>
          <p:nvPr/>
        </p:nvCxnSpPr>
        <p:spPr bwMode="auto">
          <a:xfrm>
            <a:off x="6172200" y="3810000"/>
            <a:ext cx="1406525" cy="822325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958" name="AutoShape 62"/>
          <p:cNvCxnSpPr>
            <a:cxnSpLocks noChangeShapeType="1"/>
          </p:cNvCxnSpPr>
          <p:nvPr/>
        </p:nvCxnSpPr>
        <p:spPr bwMode="auto">
          <a:xfrm>
            <a:off x="7653338" y="4681538"/>
            <a:ext cx="94932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0959" name="Text Box 63"/>
          <p:cNvSpPr txBox="1">
            <a:spLocks noChangeArrowheads="1"/>
          </p:cNvSpPr>
          <p:nvPr/>
        </p:nvSpPr>
        <p:spPr bwMode="auto">
          <a:xfrm>
            <a:off x="5334000" y="4114800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0960" name="Text Box 64"/>
          <p:cNvSpPr txBox="1">
            <a:spLocks noChangeArrowheads="1"/>
          </p:cNvSpPr>
          <p:nvPr/>
        </p:nvSpPr>
        <p:spPr bwMode="auto">
          <a:xfrm>
            <a:off x="6738938" y="4071938"/>
            <a:ext cx="14446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auto">
          <a:xfrm>
            <a:off x="7978775" y="4583113"/>
            <a:ext cx="2428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auto">
          <a:xfrm>
            <a:off x="5345113" y="2057400"/>
            <a:ext cx="2174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63" name="Line 67"/>
          <p:cNvSpPr>
            <a:spLocks noChangeShapeType="1"/>
          </p:cNvSpPr>
          <p:nvPr/>
        </p:nvSpPr>
        <p:spPr bwMode="auto">
          <a:xfrm>
            <a:off x="6694488" y="202406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64" name="Line 68"/>
          <p:cNvSpPr>
            <a:spLocks noChangeShapeType="1"/>
          </p:cNvSpPr>
          <p:nvPr/>
        </p:nvSpPr>
        <p:spPr bwMode="auto">
          <a:xfrm>
            <a:off x="8001000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65" name="Text Box 69"/>
          <p:cNvSpPr txBox="1">
            <a:spLocks noChangeArrowheads="1"/>
          </p:cNvSpPr>
          <p:nvPr/>
        </p:nvSpPr>
        <p:spPr bwMode="auto">
          <a:xfrm>
            <a:off x="5500688" y="1949450"/>
            <a:ext cx="192087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0966" name="Text Box 70"/>
          <p:cNvSpPr txBox="1">
            <a:spLocks noChangeArrowheads="1"/>
          </p:cNvSpPr>
          <p:nvPr/>
        </p:nvSpPr>
        <p:spPr bwMode="auto">
          <a:xfrm>
            <a:off x="6934200" y="2025650"/>
            <a:ext cx="19208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0967" name="Text Box 71"/>
          <p:cNvSpPr txBox="1">
            <a:spLocks noChangeArrowheads="1"/>
          </p:cNvSpPr>
          <p:nvPr/>
        </p:nvSpPr>
        <p:spPr bwMode="auto">
          <a:xfrm>
            <a:off x="8189913" y="2482850"/>
            <a:ext cx="192087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68" name="Text Box 72"/>
              <p:cNvSpPr txBox="1">
                <a:spLocks noChangeArrowheads="1"/>
              </p:cNvSpPr>
              <p:nvPr/>
            </p:nvSpPr>
            <p:spPr bwMode="auto">
              <a:xfrm>
                <a:off x="5791200" y="5181600"/>
                <a:ext cx="2153666" cy="391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𝑐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𝑝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)=8, </m:t>
                      </m:r>
                      <m:r>
                        <m:rPr>
                          <m:nor/>
                        </m:rPr>
                        <a:rPr lang="en-US" altLang="zh-HK" i="0" dirty="0">
                          <a:latin typeface="Cambria Math"/>
                          <a:ea typeface="新細明體" charset="-120"/>
                        </a:rPr>
                        <m:t>flow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=8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6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5181600"/>
                <a:ext cx="2153666" cy="391582"/>
              </a:xfrm>
              <a:prstGeom prst="rect">
                <a:avLst/>
              </a:prstGeom>
              <a:blipFill rotWithShape="1">
                <a:blip r:embed="rId6"/>
                <a:stretch>
                  <a:fillRect b="-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1" grpId="0"/>
      <p:bldP spid="80922" grpId="0"/>
      <p:bldP spid="80923" grpId="0"/>
      <p:bldP spid="80924" grpId="0"/>
      <p:bldP spid="80925" grpId="0"/>
      <p:bldP spid="80926" grpId="0"/>
      <p:bldP spid="80927" grpId="0"/>
      <p:bldP spid="80928" grpId="0"/>
      <p:bldP spid="80929" grpId="0"/>
      <p:bldP spid="80931" grpId="0"/>
      <p:bldP spid="80932" grpId="0" animBg="1"/>
      <p:bldP spid="80933" grpId="0" animBg="1"/>
      <p:bldP spid="80934" grpId="0" animBg="1"/>
      <p:bldP spid="80940" grpId="0" animBg="1"/>
      <p:bldP spid="80941" grpId="0" animBg="1"/>
      <p:bldP spid="80944" grpId="0" animBg="1"/>
      <p:bldP spid="80947" grpId="0" animBg="1"/>
      <p:bldP spid="80949" grpId="0" animBg="1"/>
      <p:bldP spid="80951" grpId="0" animBg="1"/>
      <p:bldP spid="80953" grpId="0" animBg="1"/>
      <p:bldP spid="80954" grpId="0" animBg="1"/>
      <p:bldP spid="80955" grpId="0" animBg="1"/>
      <p:bldP spid="80959" grpId="0" animBg="1"/>
      <p:bldP spid="80960" grpId="0" animBg="1"/>
      <p:bldP spid="80961" grpId="0" animBg="1"/>
      <p:bldP spid="80962" grpId="0" animBg="1"/>
      <p:bldP spid="80963" grpId="0" animBg="1"/>
      <p:bldP spid="80964" grpId="0" animBg="1"/>
      <p:bldP spid="80965" grpId="0"/>
      <p:bldP spid="80966" grpId="0"/>
      <p:bldP spid="80967" grpId="0"/>
      <p:bldP spid="809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FORD-FULKERSON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Oval 4"/>
          <p:cNvSpPr>
            <a:spLocks noChangeAspect="1" noChangeArrowheads="1"/>
          </p:cNvSpPr>
          <p:nvPr/>
        </p:nvSpPr>
        <p:spPr bwMode="auto">
          <a:xfrm>
            <a:off x="4876800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17413" name="Oval 5"/>
          <p:cNvSpPr>
            <a:spLocks noChangeAspect="1" noChangeArrowheads="1"/>
          </p:cNvSpPr>
          <p:nvPr/>
        </p:nvSpPr>
        <p:spPr bwMode="auto">
          <a:xfrm>
            <a:off x="6003925" y="1741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17414" name="Oval 6"/>
          <p:cNvSpPr>
            <a:spLocks noChangeAspect="1" noChangeArrowheads="1"/>
          </p:cNvSpPr>
          <p:nvPr/>
        </p:nvSpPr>
        <p:spPr bwMode="auto">
          <a:xfrm>
            <a:off x="6003925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17415" name="AutoShape 7"/>
          <p:cNvCxnSpPr>
            <a:cxnSpLocks noChangeShapeType="1"/>
            <a:stCxn id="17412" idx="7"/>
            <a:endCxn id="17413" idx="3"/>
          </p:cNvCxnSpPr>
          <p:nvPr/>
        </p:nvCxnSpPr>
        <p:spPr bwMode="auto">
          <a:xfrm flipV="1">
            <a:off x="4999038" y="1884363"/>
            <a:ext cx="1025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6" name="AutoShape 8"/>
          <p:cNvCxnSpPr>
            <a:cxnSpLocks noChangeShapeType="1"/>
            <a:stCxn id="17412" idx="6"/>
            <a:endCxn id="17414" idx="2"/>
          </p:cNvCxnSpPr>
          <p:nvPr/>
        </p:nvCxnSpPr>
        <p:spPr bwMode="auto">
          <a:xfrm>
            <a:off x="5024438" y="2774950"/>
            <a:ext cx="974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7" name="AutoShape 9"/>
          <p:cNvCxnSpPr>
            <a:cxnSpLocks noChangeShapeType="1"/>
            <a:stCxn id="17414" idx="6"/>
            <a:endCxn id="17421" idx="2"/>
          </p:cNvCxnSpPr>
          <p:nvPr/>
        </p:nvCxnSpPr>
        <p:spPr bwMode="auto">
          <a:xfrm>
            <a:off x="6151563" y="2774950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8" name="AutoShape 10"/>
          <p:cNvCxnSpPr>
            <a:cxnSpLocks noChangeShapeType="1"/>
            <a:stCxn id="17413" idx="6"/>
            <a:endCxn id="17420" idx="2"/>
          </p:cNvCxnSpPr>
          <p:nvPr/>
        </p:nvCxnSpPr>
        <p:spPr bwMode="auto">
          <a:xfrm>
            <a:off x="6151563" y="1824038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9" name="AutoShape 11"/>
          <p:cNvCxnSpPr>
            <a:cxnSpLocks noChangeShapeType="1"/>
            <a:stCxn id="17413" idx="4"/>
            <a:endCxn id="17414" idx="0"/>
          </p:cNvCxnSpPr>
          <p:nvPr/>
        </p:nvCxnSpPr>
        <p:spPr bwMode="auto">
          <a:xfrm>
            <a:off x="6075363" y="1908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7512050" y="1741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7512050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17422" name="AutoShape 14"/>
          <p:cNvCxnSpPr>
            <a:cxnSpLocks noChangeShapeType="1"/>
            <a:stCxn id="17420" idx="4"/>
            <a:endCxn id="17421" idx="0"/>
          </p:cNvCxnSpPr>
          <p:nvPr/>
        </p:nvCxnSpPr>
        <p:spPr bwMode="auto">
          <a:xfrm>
            <a:off x="7583488" y="1908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23" name="AutoShape 15"/>
          <p:cNvCxnSpPr>
            <a:cxnSpLocks noChangeShapeType="1"/>
            <a:stCxn id="17413" idx="5"/>
            <a:endCxn id="17421" idx="1"/>
          </p:cNvCxnSpPr>
          <p:nvPr/>
        </p:nvCxnSpPr>
        <p:spPr bwMode="auto">
          <a:xfrm>
            <a:off x="6126163" y="1884363"/>
            <a:ext cx="1406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8620125" y="2693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17425" name="AutoShape 17"/>
          <p:cNvCxnSpPr>
            <a:cxnSpLocks noChangeShapeType="1"/>
            <a:stCxn id="17420" idx="6"/>
            <a:endCxn id="17424" idx="1"/>
          </p:cNvCxnSpPr>
          <p:nvPr/>
        </p:nvCxnSpPr>
        <p:spPr bwMode="auto">
          <a:xfrm>
            <a:off x="7659688" y="1824038"/>
            <a:ext cx="981075" cy="889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26" name="AutoShape 18"/>
          <p:cNvCxnSpPr>
            <a:cxnSpLocks noChangeShapeType="1"/>
            <a:stCxn id="17421" idx="6"/>
            <a:endCxn id="17424" idx="2"/>
          </p:cNvCxnSpPr>
          <p:nvPr/>
        </p:nvCxnSpPr>
        <p:spPr bwMode="auto">
          <a:xfrm>
            <a:off x="7659688" y="2774950"/>
            <a:ext cx="955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334000" y="2692400"/>
            <a:ext cx="3190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667500" y="2716213"/>
            <a:ext cx="174625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659563" y="1754188"/>
            <a:ext cx="1841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8021638" y="2163763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461250" y="2190750"/>
            <a:ext cx="23971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949950" y="2241550"/>
            <a:ext cx="2428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370513" y="2025650"/>
            <a:ext cx="192087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667500" y="1600200"/>
            <a:ext cx="19208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8067675" y="1984375"/>
            <a:ext cx="1936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410200" y="2503488"/>
            <a:ext cx="1936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669088" y="2527300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8027988" y="2493963"/>
            <a:ext cx="1920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716713" y="1992313"/>
            <a:ext cx="1936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135688" y="2251075"/>
            <a:ext cx="1936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645400" y="2192338"/>
            <a:ext cx="19208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4876800" y="1600200"/>
                <a:ext cx="40479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𝐺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442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600200"/>
                <a:ext cx="4047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44" name="Oval 36"/>
          <p:cNvSpPr>
            <a:spLocks noChangeAspect="1" noChangeArrowheads="1"/>
          </p:cNvSpPr>
          <p:nvPr/>
        </p:nvSpPr>
        <p:spPr bwMode="auto">
          <a:xfrm>
            <a:off x="4876800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17445" name="Oval 37"/>
          <p:cNvSpPr>
            <a:spLocks noChangeAspect="1" noChangeArrowheads="1"/>
          </p:cNvSpPr>
          <p:nvPr/>
        </p:nvSpPr>
        <p:spPr bwMode="auto">
          <a:xfrm>
            <a:off x="6003925" y="3646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17446" name="Oval 38"/>
          <p:cNvSpPr>
            <a:spLocks noChangeAspect="1" noChangeArrowheads="1"/>
          </p:cNvSpPr>
          <p:nvPr/>
        </p:nvSpPr>
        <p:spPr bwMode="auto">
          <a:xfrm>
            <a:off x="6003925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17447" name="AutoShape 39"/>
          <p:cNvCxnSpPr>
            <a:cxnSpLocks noChangeShapeType="1"/>
            <a:stCxn id="17444" idx="7"/>
            <a:endCxn id="17445" idx="3"/>
          </p:cNvCxnSpPr>
          <p:nvPr/>
        </p:nvCxnSpPr>
        <p:spPr bwMode="auto">
          <a:xfrm flipV="1">
            <a:off x="4999038" y="3789363"/>
            <a:ext cx="1025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48" name="AutoShape 40"/>
          <p:cNvCxnSpPr>
            <a:cxnSpLocks noChangeShapeType="1"/>
            <a:stCxn id="17444" idx="6"/>
            <a:endCxn id="17446" idx="2"/>
          </p:cNvCxnSpPr>
          <p:nvPr/>
        </p:nvCxnSpPr>
        <p:spPr bwMode="auto">
          <a:xfrm>
            <a:off x="5024438" y="4679950"/>
            <a:ext cx="974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49" name="AutoShape 41"/>
          <p:cNvCxnSpPr>
            <a:cxnSpLocks noChangeShapeType="1"/>
            <a:stCxn id="17446" idx="6"/>
            <a:endCxn id="17453" idx="2"/>
          </p:cNvCxnSpPr>
          <p:nvPr/>
        </p:nvCxnSpPr>
        <p:spPr bwMode="auto">
          <a:xfrm>
            <a:off x="6151563" y="4679950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50" name="AutoShape 42"/>
          <p:cNvCxnSpPr>
            <a:cxnSpLocks noChangeShapeType="1"/>
            <a:stCxn id="17445" idx="6"/>
            <a:endCxn id="17452" idx="2"/>
          </p:cNvCxnSpPr>
          <p:nvPr/>
        </p:nvCxnSpPr>
        <p:spPr bwMode="auto">
          <a:xfrm>
            <a:off x="6151563" y="3729038"/>
            <a:ext cx="1357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51" name="AutoShape 43"/>
          <p:cNvCxnSpPr>
            <a:cxnSpLocks noChangeShapeType="1"/>
            <a:stCxn id="17445" idx="4"/>
            <a:endCxn id="17446" idx="0"/>
          </p:cNvCxnSpPr>
          <p:nvPr/>
        </p:nvCxnSpPr>
        <p:spPr bwMode="auto">
          <a:xfrm>
            <a:off x="6075363" y="3813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52" name="Oval 44"/>
          <p:cNvSpPr>
            <a:spLocks noChangeAspect="1" noChangeArrowheads="1"/>
          </p:cNvSpPr>
          <p:nvPr/>
        </p:nvSpPr>
        <p:spPr bwMode="auto">
          <a:xfrm>
            <a:off x="7512050" y="3646488"/>
            <a:ext cx="142875" cy="1619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17453" name="Oval 45"/>
          <p:cNvSpPr>
            <a:spLocks noChangeAspect="1" noChangeArrowheads="1"/>
          </p:cNvSpPr>
          <p:nvPr/>
        </p:nvSpPr>
        <p:spPr bwMode="auto">
          <a:xfrm>
            <a:off x="7512050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17454" name="AutoShape 46"/>
          <p:cNvCxnSpPr>
            <a:cxnSpLocks noChangeShapeType="1"/>
            <a:stCxn id="17452" idx="4"/>
            <a:endCxn id="17453" idx="0"/>
          </p:cNvCxnSpPr>
          <p:nvPr/>
        </p:nvCxnSpPr>
        <p:spPr bwMode="auto">
          <a:xfrm>
            <a:off x="7583488" y="3813175"/>
            <a:ext cx="0" cy="781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67" name="AutoShape 47"/>
          <p:cNvCxnSpPr>
            <a:cxnSpLocks noChangeShapeType="1"/>
            <a:stCxn id="17445" idx="5"/>
            <a:endCxn id="17453" idx="1"/>
          </p:cNvCxnSpPr>
          <p:nvPr/>
        </p:nvCxnSpPr>
        <p:spPr bwMode="auto">
          <a:xfrm>
            <a:off x="6126163" y="3789363"/>
            <a:ext cx="1406525" cy="828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56" name="Oval 48"/>
          <p:cNvSpPr>
            <a:spLocks noChangeAspect="1" noChangeArrowheads="1"/>
          </p:cNvSpPr>
          <p:nvPr/>
        </p:nvSpPr>
        <p:spPr bwMode="auto">
          <a:xfrm>
            <a:off x="8620125" y="4598988"/>
            <a:ext cx="142875" cy="160337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2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17457" name="AutoShape 49"/>
          <p:cNvCxnSpPr>
            <a:cxnSpLocks noChangeShapeType="1"/>
            <a:stCxn id="17452" idx="6"/>
            <a:endCxn id="17456" idx="1"/>
          </p:cNvCxnSpPr>
          <p:nvPr/>
        </p:nvCxnSpPr>
        <p:spPr bwMode="auto">
          <a:xfrm>
            <a:off x="7659688" y="3729038"/>
            <a:ext cx="981075" cy="889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58" name="AutoShape 50"/>
          <p:cNvCxnSpPr>
            <a:cxnSpLocks noChangeShapeType="1"/>
            <a:stCxn id="17453" idx="6"/>
            <a:endCxn id="17456" idx="2"/>
          </p:cNvCxnSpPr>
          <p:nvPr/>
        </p:nvCxnSpPr>
        <p:spPr bwMode="auto">
          <a:xfrm>
            <a:off x="7659688" y="4679950"/>
            <a:ext cx="955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5334000" y="4597400"/>
            <a:ext cx="3190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5334000" y="2209800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6750050" y="2176463"/>
            <a:ext cx="1444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6659563" y="3659188"/>
            <a:ext cx="1841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8001000" y="2667000"/>
            <a:ext cx="2428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8021638" y="4068763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7461250" y="4095750"/>
            <a:ext cx="23971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6738938" y="4071938"/>
            <a:ext cx="14446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67" name="Text Box 59"/>
              <p:cNvSpPr txBox="1">
                <a:spLocks noChangeArrowheads="1"/>
              </p:cNvSpPr>
              <p:nvPr/>
            </p:nvSpPr>
            <p:spPr bwMode="auto">
              <a:xfrm>
                <a:off x="5486400" y="5029200"/>
                <a:ext cx="2152897" cy="391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𝑐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HK" b="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𝑝</m:t>
                          </m:r>
                        </m:e>
                      </m:d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=8,</m:t>
                      </m:r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HK" i="0" dirty="0">
                          <a:latin typeface="Cambria Math"/>
                          <a:ea typeface="新細明體" charset="-120"/>
                        </a:rPr>
                        <m:t>flow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=8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467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029200"/>
                <a:ext cx="2152897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980" name="AutoShape 60"/>
          <p:cNvCxnSpPr>
            <a:cxnSpLocks noChangeShapeType="1"/>
            <a:stCxn id="17445" idx="2"/>
            <a:endCxn id="17444" idx="0"/>
          </p:cNvCxnSpPr>
          <p:nvPr/>
        </p:nvCxnSpPr>
        <p:spPr bwMode="auto">
          <a:xfrm rot="10800000" flipV="1">
            <a:off x="4948238" y="3727450"/>
            <a:ext cx="1047750" cy="863600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81" name="Text Box 61"/>
          <p:cNvSpPr txBox="1">
            <a:spLocks noChangeArrowheads="1"/>
          </p:cNvSpPr>
          <p:nvPr/>
        </p:nvSpPr>
        <p:spPr bwMode="auto">
          <a:xfrm>
            <a:off x="5105400" y="3733800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8</a:t>
            </a:r>
          </a:p>
        </p:txBody>
      </p:sp>
      <p:cxnSp>
        <p:nvCxnSpPr>
          <p:cNvPr id="81982" name="AutoShape 62"/>
          <p:cNvCxnSpPr>
            <a:cxnSpLocks noChangeShapeType="1"/>
            <a:stCxn id="17456" idx="3"/>
            <a:endCxn id="17453" idx="5"/>
          </p:cNvCxnSpPr>
          <p:nvPr/>
        </p:nvCxnSpPr>
        <p:spPr bwMode="auto">
          <a:xfrm rot="5400000">
            <a:off x="8136732" y="4241006"/>
            <a:ext cx="1588" cy="1006475"/>
          </a:xfrm>
          <a:prstGeom prst="curvedConnector3">
            <a:avLst>
              <a:gd name="adj1" fmla="val 112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8045450" y="4930775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7096125" y="3854450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8</a:t>
            </a:r>
          </a:p>
        </p:txBody>
      </p:sp>
      <p:cxnSp>
        <p:nvCxnSpPr>
          <p:cNvPr id="81985" name="AutoShape 65"/>
          <p:cNvCxnSpPr>
            <a:cxnSpLocks noChangeShapeType="1"/>
            <a:stCxn id="17453" idx="1"/>
            <a:endCxn id="17445" idx="6"/>
          </p:cNvCxnSpPr>
          <p:nvPr/>
        </p:nvCxnSpPr>
        <p:spPr bwMode="auto">
          <a:xfrm rot="5400000" flipH="1">
            <a:off x="6400006" y="3482182"/>
            <a:ext cx="887413" cy="1377950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86" name="AutoShape 66"/>
          <p:cNvCxnSpPr>
            <a:cxnSpLocks noChangeShapeType="1"/>
            <a:stCxn id="17444" idx="7"/>
            <a:endCxn id="17445" idx="3"/>
          </p:cNvCxnSpPr>
          <p:nvPr/>
        </p:nvCxnSpPr>
        <p:spPr bwMode="auto">
          <a:xfrm flipV="1">
            <a:off x="4999038" y="3792538"/>
            <a:ext cx="1025525" cy="822325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87" name="AutoShape 67"/>
          <p:cNvCxnSpPr>
            <a:cxnSpLocks noChangeShapeType="1"/>
            <a:stCxn id="17446" idx="6"/>
            <a:endCxn id="17453" idx="2"/>
          </p:cNvCxnSpPr>
          <p:nvPr/>
        </p:nvCxnSpPr>
        <p:spPr bwMode="auto">
          <a:xfrm>
            <a:off x="6154738" y="4679950"/>
            <a:ext cx="13493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88" name="AutoShape 68"/>
          <p:cNvCxnSpPr>
            <a:cxnSpLocks noChangeShapeType="1"/>
            <a:stCxn id="17445" idx="4"/>
            <a:endCxn id="17446" idx="0"/>
          </p:cNvCxnSpPr>
          <p:nvPr/>
        </p:nvCxnSpPr>
        <p:spPr bwMode="auto">
          <a:xfrm>
            <a:off x="6075363" y="3816350"/>
            <a:ext cx="0" cy="7747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89" name="AutoShape 69"/>
          <p:cNvCxnSpPr>
            <a:cxnSpLocks noChangeShapeType="1"/>
            <a:stCxn id="17453" idx="6"/>
            <a:endCxn id="17456" idx="2"/>
          </p:cNvCxnSpPr>
          <p:nvPr/>
        </p:nvCxnSpPr>
        <p:spPr bwMode="auto">
          <a:xfrm>
            <a:off x="7662863" y="4679950"/>
            <a:ext cx="94932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90" name="Text Box 70"/>
          <p:cNvSpPr txBox="1">
            <a:spLocks noChangeArrowheads="1"/>
          </p:cNvSpPr>
          <p:nvPr/>
        </p:nvSpPr>
        <p:spPr bwMode="auto">
          <a:xfrm>
            <a:off x="5356225" y="4103688"/>
            <a:ext cx="2413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5932488" y="4110038"/>
            <a:ext cx="2428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17480" name="Text Box 72"/>
          <p:cNvSpPr txBox="1">
            <a:spLocks noChangeArrowheads="1"/>
          </p:cNvSpPr>
          <p:nvPr/>
        </p:nvSpPr>
        <p:spPr bwMode="auto">
          <a:xfrm>
            <a:off x="6705600" y="4572000"/>
            <a:ext cx="174625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81993" name="Text Box 73"/>
          <p:cNvSpPr txBox="1">
            <a:spLocks noChangeArrowheads="1"/>
          </p:cNvSpPr>
          <p:nvPr/>
        </p:nvSpPr>
        <p:spPr bwMode="auto">
          <a:xfrm>
            <a:off x="7986713" y="4572000"/>
            <a:ext cx="2428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400">
                <a:latin typeface="Comic Sans MS" pitchFamily="66" charset="0"/>
                <a:ea typeface="新細明體" charset="-12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4" name="Text Box 74"/>
              <p:cNvSpPr txBox="1">
                <a:spLocks noChangeArrowheads="1"/>
              </p:cNvSpPr>
              <p:nvPr/>
            </p:nvSpPr>
            <p:spPr bwMode="auto">
              <a:xfrm>
                <a:off x="5076825" y="5446713"/>
                <a:ext cx="3514424" cy="391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? New flow?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? </a:t>
                </a:r>
              </a:p>
            </p:txBody>
          </p:sp>
        </mc:Choice>
        <mc:Fallback xmlns="">
          <p:sp>
            <p:nvSpPr>
              <p:cNvPr id="819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825" y="5446713"/>
                <a:ext cx="3514424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1563" t="-7692" r="-521"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35"/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205" cy="391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𝐺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3352800"/>
                <a:ext cx="468205" cy="391582"/>
              </a:xfrm>
              <a:prstGeom prst="rect">
                <a:avLst/>
              </a:prstGeom>
              <a:blipFill rotWithShape="1">
                <a:blip r:embed="rId6"/>
                <a:stretch>
                  <a:fillRect b="-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3"/>
              <p:cNvSpPr txBox="1">
                <a:spLocks noChangeArrowheads="1"/>
              </p:cNvSpPr>
              <p:nvPr/>
            </p:nvSpPr>
            <p:spPr bwMode="auto">
              <a:xfrm>
                <a:off x="457199" y="1600200"/>
                <a:ext cx="4491037" cy="453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000" b="1" kern="0" dirty="0" smtClean="0">
                    <a:ea typeface="新細明體" charset="-120"/>
                  </a:rPr>
                  <a:t>for</a:t>
                </a:r>
                <a:r>
                  <a:rPr lang="en-US" altLang="zh-HK" sz="2000" kern="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000" i="1" kern="0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000" i="1" kern="0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000" i="1" kern="0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000" i="1" kern="0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000" i="1" kern="0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000" i="1" kern="0" dirty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kern="0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000" kern="0" dirty="0" smtClean="0">
                    <a:ea typeface="新細明體" charset="-120"/>
                  </a:rPr>
                  <a:t>	</a:t>
                </a:r>
                <a:endParaRPr lang="en-US" altLang="zh-HK" sz="2000" kern="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kern="0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kern="0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kern="0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)←0, </m:t>
                    </m:r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kern="0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kern="0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kern="0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)←0 </m:t>
                    </m:r>
                  </m:oMath>
                </a14:m>
                <a:endParaRPr lang="en-US" altLang="zh-HK" sz="1800" kern="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kern="0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kern="0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i="1" kern="0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000" i="1" kern="0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000" i="1" kern="0" dirty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2000" kern="0" dirty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000" b="1" kern="0" dirty="0" smtClean="0">
                    <a:ea typeface="新細明體" charset="-120"/>
                  </a:rPr>
                  <a:t>while</a:t>
                </a:r>
                <a:r>
                  <a:rPr lang="en-US" altLang="zh-HK" sz="2000" kern="0" dirty="0" smtClean="0">
                    <a:ea typeface="新細明體" charset="-120"/>
                  </a:rPr>
                  <a:t> there exists path </a:t>
                </a:r>
                <a14:m>
                  <m:oMath xmlns:m="http://schemas.openxmlformats.org/officeDocument/2006/math">
                    <m:r>
                      <a:rPr lang="en-US" altLang="zh-HK" sz="2000" i="1" kern="0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000" kern="0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sz="2000" i="1" kern="0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000" kern="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000" i="1" kern="0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000" kern="0" dirty="0" smtClean="0">
                    <a:ea typeface="新細明體" charset="-120"/>
                  </a:rPr>
                  <a:t> in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kern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kern="0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i="1" kern="0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kern="0" dirty="0" smtClean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kern="0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HK" sz="1800" i="1" kern="0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</m:d>
                    <m:r>
                      <a:rPr lang="en-US" altLang="zh-HK" sz="1800" i="1" kern="0" dirty="0">
                        <a:latin typeface="Cambria Math"/>
                        <a:ea typeface="新細明體" charset="-120"/>
                      </a:rPr>
                      <m:t>←</m:t>
                    </m:r>
                    <m:func>
                      <m:funcPr>
                        <m:ctrlPr>
                          <a:rPr lang="en-US" altLang="zh-HK" sz="1800" i="1" kern="0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1800" kern="0" dirty="0">
                            <a:latin typeface="Cambria Math"/>
                            <a:ea typeface="新細明體" charset="-120"/>
                          </a:rPr>
                          <m:t>min</m:t>
                        </m:r>
                      </m:fName>
                      <m:e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{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sz="1800" i="1" kern="0" baseline="-25000" dirty="0" err="1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): (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1800" i="1" kern="0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altLang="zh-HK" sz="1800" i="0" kern="0" dirty="0">
                            <a:latin typeface="Cambria Math"/>
                            <a:ea typeface="新細明體" charset="-12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altLang="zh-HK" sz="1800" i="0" kern="0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1800" i="0" kern="0" dirty="0">
                            <a:latin typeface="Cambria Math"/>
                            <a:ea typeface="新細明體" charset="-12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zh-HK" sz="1800" i="0" kern="0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  <m:r>
                          <a:rPr lang="en-US" altLang="zh-HK" sz="1800" i="1" kern="0" dirty="0">
                            <a:latin typeface="Cambria Math"/>
                            <a:ea typeface="新細明體" charset="-120"/>
                          </a:rPr>
                          <m:t>}</m:t>
                        </m:r>
                      </m:e>
                    </m:func>
                  </m:oMath>
                </a14:m>
                <a:endParaRPr lang="en-US" altLang="zh-HK" sz="1800" kern="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1800" b="1" kern="0" dirty="0" smtClean="0">
                    <a:ea typeface="新細明體" charset="-120"/>
                  </a:rPr>
                  <a:t>for</a:t>
                </a:r>
                <a:r>
                  <a:rPr lang="en-US" altLang="zh-HK" sz="1800" kern="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) </m:t>
                    </m:r>
                    <m:r>
                      <m:rPr>
                        <m:nor/>
                      </m:rPr>
                      <a:rPr lang="en-US" altLang="zh-HK" sz="1800" i="0" kern="0" dirty="0" smtClean="0">
                        <a:latin typeface="Cambria Math"/>
                        <a:ea typeface="新細明體" charset="-120"/>
                      </a:rPr>
                      <m:t>in</m:t>
                    </m:r>
                    <m:r>
                      <m:rPr>
                        <m:nor/>
                      </m:rPr>
                      <a:rPr lang="en-US" altLang="zh-HK" sz="1800" i="0" kern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1800" kern="0" dirty="0" smtClean="0">
                    <a:ea typeface="新細明體" charset="-120"/>
                  </a:rPr>
                  <a:t> 	</a:t>
                </a:r>
                <a:endParaRPr lang="en-US" altLang="zh-HK" sz="1800" kern="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HK" sz="1800" b="1" kern="0" dirty="0" smtClean="0">
                    <a:solidFill>
                      <a:schemeClr val="accent1"/>
                    </a:solidFill>
                    <a:ea typeface="新細明體" charset="-120"/>
                  </a:rPr>
                  <a:t>if</a:t>
                </a:r>
                <a:r>
                  <a:rPr lang="en-US" altLang="zh-HK" sz="1800" kern="0" dirty="0" smtClean="0">
                    <a:solidFill>
                      <a:schemeClr val="accent1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18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sz="1800" kern="0" dirty="0" smtClean="0">
                    <a:solidFill>
                      <a:schemeClr val="accent1"/>
                    </a:solidFill>
                    <a:ea typeface="新細明體" charset="-120"/>
                  </a:rPr>
                  <a:t>, 	</a:t>
                </a: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sSub>
                      <m:sSubPr>
                        <m:ctrlPr>
                          <a:rPr lang="en-US" altLang="zh-HK" sz="160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kern="0" dirty="0" err="1" smtClean="0">
                            <a:solidFill>
                              <a:schemeClr val="accent1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i="1" kern="0" dirty="0" smtClean="0">
                            <a:solidFill>
                              <a:schemeClr val="accent1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kern="0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sz="1600" kern="0" dirty="0" smtClean="0">
                  <a:solidFill>
                    <a:schemeClr val="accent1"/>
                  </a:solidFill>
                  <a:ea typeface="新細明體" charset="-120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HK" sz="1800" b="1" kern="0" dirty="0" smtClean="0">
                    <a:ea typeface="新細明體" charset="-120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kern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kern="0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800" i="1" kern="0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kern="0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1800" kern="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)−</m:t>
                    </m:r>
                    <m:sSub>
                      <m:sSubPr>
                        <m:ctrlPr>
                          <a:rPr lang="en-US" altLang="zh-HK" sz="1600" i="1" kern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600" i="1" kern="0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1600" i="1" kern="0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600" kern="0" dirty="0" smtClean="0">
                    <a:ea typeface="新細明體" charset="-120"/>
                  </a:rPr>
                  <a:t> 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HK" sz="1800" b="1" kern="0" dirty="0" smtClean="0">
                    <a:ea typeface="新細明體" charset="-120"/>
                  </a:rPr>
                  <a:t>else </a:t>
                </a:r>
                <a:r>
                  <a:rPr lang="en-US" altLang="zh-HK" sz="1800" kern="0" dirty="0" smtClean="0">
                    <a:ea typeface="新細明體" charset="-120"/>
                  </a:rPr>
                  <a:t>	</a:t>
                </a:r>
                <a:endParaRPr lang="en-US" altLang="zh-HK" sz="1800" kern="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1600" i="1" kern="0" baseline="-25000" dirty="0" err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)−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600" kern="0" dirty="0" smtClean="0">
                    <a:ea typeface="新細明體" charset="-120"/>
                  </a:rPr>
                  <a:t> </a:t>
                </a:r>
              </a:p>
              <a:p>
                <a:pPr lvl="3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600" i="1" kern="0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600" i="1" kern="0" dirty="0" smtClean="0">
                        <a:latin typeface="Cambria Math"/>
                        <a:ea typeface="新細明體" charset="-120"/>
                      </a:rPr>
                      <m:t>)←0</m:t>
                    </m:r>
                  </m:oMath>
                </a14:m>
                <a:endParaRPr lang="en-US" altLang="zh-HK" sz="1600" kern="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000" kern="0" dirty="0" smtClean="0">
                    <a:ea typeface="新細明體" charset="-120"/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kern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kern="0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000" i="1" kern="0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kern="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1600200"/>
                <a:ext cx="4491037" cy="4530725"/>
              </a:xfrm>
              <a:prstGeom prst="rect">
                <a:avLst/>
              </a:prstGeom>
              <a:blipFill rotWithShape="1">
                <a:blip r:embed="rId7"/>
                <a:stretch>
                  <a:fillRect t="-1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8" grpId="0" animBg="1"/>
      <p:bldP spid="81978" grpId="1" animBg="1"/>
      <p:bldP spid="81981" grpId="0" animBg="1"/>
      <p:bldP spid="81983" grpId="0" animBg="1"/>
      <p:bldP spid="81984" grpId="0" animBg="1"/>
      <p:bldP spid="81990" grpId="0" animBg="1"/>
      <p:bldP spid="81993" grpId="0" animBg="1"/>
      <p:bldP spid="819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Questions left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HK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How </a:t>
            </a:r>
            <a:r>
              <a:rPr lang="en-US" altLang="zh-HK" dirty="0" smtClean="0">
                <a:ea typeface="新細明體" charset="-120"/>
              </a:rPr>
              <a:t>to find an augmenting path?</a:t>
            </a:r>
          </a:p>
          <a:p>
            <a:pPr eaLnBrk="1" hangingPunct="1"/>
            <a:endParaRPr lang="en-US" altLang="zh-HK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What if, at some step, there is no augmenting path in the residual network? 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Can we conclude that we’ve found the maximum flow?</a:t>
            </a:r>
          </a:p>
          <a:p>
            <a:pPr eaLnBrk="1" hangingPunct="1"/>
            <a:endParaRPr lang="en-US" altLang="zh-HK" dirty="0" smtClean="0">
              <a:ea typeface="新細明體" charset="-120"/>
            </a:endParaRPr>
          </a:p>
          <a:p>
            <a:pPr eaLnBrk="1" hangingPunct="1"/>
            <a:endParaRPr lang="en-US" altLang="zh-HK" dirty="0" smtClean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Cut 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  <a:t>Cut:</a:t>
                </a:r>
                <a:r>
                  <a:rPr lang="en-US" altLang="zh-HK" sz="3200" dirty="0">
                    <a:ea typeface="新細明體" charset="-120"/>
                  </a:rPr>
                  <a:t> a partition of vertices into two </a:t>
                </a:r>
                <a:r>
                  <a:rPr lang="en-US" altLang="zh-HK" sz="3200" dirty="0" smtClean="0">
                    <a:ea typeface="新細明體" charset="-120"/>
                  </a:rPr>
                  <a:t>parts </a:t>
                </a:r>
                <a14:m>
                  <m:oMath xmlns:m="http://schemas.openxmlformats.org/officeDocument/2006/math"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32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3200" dirty="0">
                    <a:ea typeface="新細明體" charset="-120"/>
                  </a:rPr>
                  <a:t>. </a:t>
                </a:r>
              </a:p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  <a:t>capacity</a:t>
                </a:r>
                <a:r>
                  <a:rPr lang="en-US" altLang="zh-HK" sz="3200" dirty="0" smtClean="0">
                    <a:ea typeface="新細明體" charset="-120"/>
                  </a:rPr>
                  <a:t> </a:t>
                </a:r>
                <a:r>
                  <a:rPr lang="en-US" altLang="zh-HK" sz="3200" dirty="0">
                    <a:ea typeface="新細明體" charset="-120"/>
                  </a:rPr>
                  <a:t>of cut </a:t>
                </a:r>
                <a14:m>
                  <m:oMath xmlns:m="http://schemas.openxmlformats.org/officeDocument/2006/math"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3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200" dirty="0">
                    <a:ea typeface="新細明體" charset="-120"/>
                  </a:rPr>
                  <a:t>:</a:t>
                </a:r>
                <a:r>
                  <a:rPr lang="en-US" altLang="zh-HK" sz="32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3200" dirty="0" smtClean="0">
                    <a:ea typeface="新細明體" charset="-120"/>
                  </a:rPr>
                  <a:t>.</a:t>
                </a:r>
              </a:p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3200" dirty="0" smtClean="0">
                    <a:ea typeface="新細明體" charset="-120"/>
                  </a:rPr>
                  <a:t>Fact. Flow </a:t>
                </a:r>
                <a14:m>
                  <m:oMath xmlns:m="http://schemas.openxmlformats.org/officeDocument/2006/math">
                    <m:r>
                      <a:rPr lang="en-US" altLang="zh-HK" sz="3200" b="0" i="1" smtClean="0">
                        <a:latin typeface="Cambria Math"/>
                        <a:ea typeface="新細明體" charset="-120"/>
                      </a:rPr>
                      <m:t>≤</m:t>
                    </m:r>
                  </m:oMath>
                </a14:m>
                <a:r>
                  <a:rPr lang="en-US" altLang="zh-HK" sz="3200" dirty="0" smtClean="0">
                    <a:ea typeface="新細明體" charset="-120"/>
                  </a:rPr>
                  <a:t> capacity of any cut </a:t>
                </a:r>
                <a14:m>
                  <m:oMath xmlns:m="http://schemas.openxmlformats.org/officeDocument/2006/math"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200" dirty="0" smtClean="0">
                    <a:ea typeface="新細明體" charset="-120"/>
                  </a:rPr>
                  <a:t>.</a:t>
                </a:r>
              </a:p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3200" dirty="0" smtClean="0">
                    <a:ea typeface="新細明體" charset="-120"/>
                  </a:rPr>
                  <a:t>Proof.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zh-HK" sz="2800" dirty="0" smtClean="0">
                    <a:ea typeface="新細明體" charset="-120"/>
                  </a:rPr>
                  <a:t>        flow value of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net flow from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endParaRPr lang="en-US" altLang="zh-HK" sz="2800" dirty="0" smtClean="0">
                  <a:ea typeface="新細明體" charset="-12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zh-HK" sz="2800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flow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−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flow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		</a:t>
                </a:r>
                <a:r>
                  <a:rPr lang="en-US" altLang="zh-HK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//</a:t>
                </a:r>
                <a:r>
                  <a:rPr lang="en-US" altLang="zh-HK" sz="28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 conservation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zh-HK" sz="2800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𝑆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𝑆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sz="2800" dirty="0" smtClean="0">
                  <a:ea typeface="新細明體" charset="-12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zh-HK" sz="2800" b="0" dirty="0" smtClean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 ≤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𝑆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</a:t>
                </a:r>
                <a:endParaRPr lang="en-US" altLang="zh-HK" sz="2800" dirty="0">
                  <a:ea typeface="新細明體" charset="-120"/>
                </a:endParaRPr>
              </a:p>
              <a:p>
                <a:r>
                  <a:rPr lang="en-US" altLang="zh-HK" dirty="0" smtClean="0"/>
                  <a:t>How good is this upper bound of flow?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Max-flow min-cut Theorem.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An important fact relating max flow and min cut: the previous upper bound is perfect</a:t>
                </a:r>
              </a:p>
              <a:p>
                <a:pPr marL="898525" lvl="1" indent="-571500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as long as  we find a correct cut.</a:t>
                </a:r>
              </a:p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[Theorem]</a:t>
                </a:r>
                <a:r>
                  <a:rPr lang="en-US" altLang="zh-HK" sz="2200" i="1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ea typeface="新細明體" charset="-120"/>
                  </a:rPr>
                  <a:t>The following are equivalent: </a:t>
                </a:r>
              </a:p>
              <a:p>
                <a:pPr marL="839788" lvl="1" indent="-495300" eaLnBrk="1" hangingPunct="1">
                  <a:lnSpc>
                    <a:spcPct val="90000"/>
                  </a:lnSpc>
                  <a:buFont typeface="Wingding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a maximum flow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marL="839788" lvl="1" indent="-495300" eaLnBrk="1" hangingPunct="1">
                  <a:lnSpc>
                    <a:spcPct val="90000"/>
                  </a:lnSpc>
                  <a:buFont typeface="Wingdings" pitchFamily="2" charset="2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contains no augmenting paths.</a:t>
                </a:r>
              </a:p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[Proof] 1 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 2: trivial since otherwise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can be further increased.</a:t>
                </a:r>
              </a:p>
              <a:p>
                <a:pPr marL="571500" indent="-571500"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Next: 2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 1.</a:t>
                </a:r>
              </a:p>
              <a:p>
                <a:pPr marL="898525" lvl="1" indent="-571500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the proof you’ll see a cut with capacity achieving the max flow.</a:t>
                </a:r>
              </a:p>
              <a:p>
                <a:pPr marL="571500" indent="-571500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8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38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3800" dirty="0" smtClean="0">
                    <a:ea typeface="新細明體" charset="-120"/>
                  </a:rPr>
                  <a:t> contains no augmenting paths</a:t>
                </a:r>
                <a:r>
                  <a:rPr lang="en-US" altLang="zh-HK" sz="3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br>
                  <a:rPr lang="en-US" altLang="zh-HK" sz="3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3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3800" dirty="0" smtClean="0">
                    <a:ea typeface="新細明體" charset="-120"/>
                  </a:rPr>
                  <a:t> is a maximum flow in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38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7487" b="-3529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Consider all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reachable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Call the set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The rest is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∊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𝑡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∊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this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Two types of crossing edges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endParaRPr lang="en-US" altLang="zh-HK" sz="22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1: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0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𝑢</m:t>
                        </m:r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2: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sz="2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r>
                  <a:rPr lang="en-US" altLang="zh-HK" sz="2000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0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𝑢</m:t>
                        </m:r>
                      </m:e>
                    </m:d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1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)=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reachable from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  <a:blipFill rotWithShape="1">
                <a:blip r:embed="rId3"/>
                <a:stretch>
                  <a:fillRect l="-296" t="-20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96" name="Oval 4"/>
              <p:cNvSpPr>
                <a:spLocks noChangeArrowheads="1"/>
              </p:cNvSpPr>
              <p:nvPr/>
            </p:nvSpPr>
            <p:spPr bwMode="auto">
              <a:xfrm>
                <a:off x="5486400" y="31242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4996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124200"/>
                <a:ext cx="228600" cy="228600"/>
              </a:xfrm>
              <a:prstGeom prst="ellipse">
                <a:avLst/>
              </a:prstGeom>
              <a:blipFill rotWithShape="1">
                <a:blip r:embed="rId4"/>
                <a:stretch>
                  <a:fillRect l="-13158" b="-10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5410200" y="2514600"/>
            <a:ext cx="152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57150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2484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60198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6629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60198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66294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64770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7239000" y="2286000"/>
            <a:ext cx="14478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8305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008" name="Oval 16"/>
              <p:cNvSpPr>
                <a:spLocks noChangeArrowheads="1"/>
              </p:cNvSpPr>
              <p:nvPr/>
            </p:nvSpPr>
            <p:spPr bwMode="auto">
              <a:xfrm>
                <a:off x="8382000" y="31242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5008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3124200"/>
                <a:ext cx="228600" cy="228600"/>
              </a:xfrm>
              <a:prstGeom prst="ellipse">
                <a:avLst/>
              </a:prstGeom>
              <a:blipFill rotWithShape="1">
                <a:blip r:embed="rId5"/>
                <a:stretch>
                  <a:fillRect l="-18421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9" name="Oval 17"/>
          <p:cNvSpPr>
            <a:spLocks noChangeArrowheads="1"/>
          </p:cNvSpPr>
          <p:nvPr/>
        </p:nvSpPr>
        <p:spPr bwMode="auto">
          <a:xfrm>
            <a:off x="76200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0" name="Oval 18"/>
          <p:cNvSpPr>
            <a:spLocks noChangeArrowheads="1"/>
          </p:cNvSpPr>
          <p:nvPr/>
        </p:nvSpPr>
        <p:spPr bwMode="auto">
          <a:xfrm>
            <a:off x="8001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1" name="Oval 19"/>
          <p:cNvSpPr>
            <a:spLocks noChangeArrowheads="1"/>
          </p:cNvSpPr>
          <p:nvPr/>
        </p:nvSpPr>
        <p:spPr bwMode="auto">
          <a:xfrm>
            <a:off x="830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7696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6553200" y="2862263"/>
            <a:ext cx="1066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6705600" y="3157538"/>
            <a:ext cx="914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6705600" y="3538538"/>
            <a:ext cx="990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V="1">
            <a:off x="6705600" y="3352800"/>
            <a:ext cx="914400" cy="185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H="1">
            <a:off x="6672263" y="2971800"/>
            <a:ext cx="947737" cy="1746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 flipH="1" flipV="1">
            <a:off x="6694488" y="3189288"/>
            <a:ext cx="9906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4"/>
              <p:cNvSpPr>
                <a:spLocks noChangeArrowheads="1"/>
              </p:cNvSpPr>
              <p:nvPr/>
            </p:nvSpPr>
            <p:spPr bwMode="auto">
              <a:xfrm>
                <a:off x="6553200" y="32004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2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200400"/>
                <a:ext cx="228600" cy="228600"/>
              </a:xfrm>
              <a:prstGeom prst="ellipse">
                <a:avLst/>
              </a:prstGeom>
              <a:blipFill rotWithShape="1">
                <a:blip r:embed="rId6"/>
                <a:stretch>
                  <a:fillRect l="-18421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7696200" y="32766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</a:rPr>
                        <m:t>𝑣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3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276600"/>
                <a:ext cx="228600" cy="228600"/>
              </a:xfrm>
              <a:prstGeom prst="ellipse">
                <a:avLst/>
              </a:prstGeom>
              <a:blipFill rotWithShape="1">
                <a:blip r:embed="rId7"/>
                <a:stretch>
                  <a:fillRect l="-18919" b="-10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84648" y="4194841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648" y="4194841"/>
                <a:ext cx="37510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67045" y="4267200"/>
                <a:ext cx="391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𝑇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45" y="4267200"/>
                <a:ext cx="39170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07" grpId="0" animBg="1"/>
      <p:bldP spid="85008" grpId="0"/>
      <p:bldP spid="85009" grpId="0" animBg="1"/>
      <p:bldP spid="85010" grpId="0" animBg="1"/>
      <p:bldP spid="85011" grpId="0" animBg="1"/>
      <p:bldP spid="85012" grpId="0" animBg="1"/>
      <p:bldP spid="85013" grpId="0" animBg="1"/>
      <p:bldP spid="85014" grpId="0" animBg="1"/>
      <p:bldP spid="85015" grpId="0" animBg="1"/>
      <p:bldP spid="85016" grpId="0" animBg="1"/>
      <p:bldP spid="85017" grpId="0" animBg="1"/>
      <p:bldP spid="85018" grpId="0" animBg="1"/>
      <p:bldP spid="85019" grpId="0" animBg="1"/>
      <p:bldP spid="85019" grpId="1" animBg="1"/>
      <p:bldP spid="85020" grpId="0" animBg="1"/>
      <p:bldP spid="85020" grpId="1" animBg="1"/>
      <p:bldP spid="32" grpId="0"/>
      <p:bldP spid="33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Transportation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Suppose we want to transport commodity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a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directed</a:t>
                </a:r>
                <a:r>
                  <a:rPr lang="en-US" altLang="zh-HK" dirty="0" smtClean="0">
                    <a:ea typeface="新細明體" charset="-12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Each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directed</a:t>
                </a:r>
                <a:r>
                  <a:rPr lang="en-US" altLang="zh-HK" dirty="0" smtClean="0">
                    <a:ea typeface="新細明體" charset="-120"/>
                  </a:rPr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has a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capacity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Max amount of commodity allowed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</a:rPr>
                  <a:t>Question</a:t>
                </a: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</a:rPr>
                  <a:t>: How much can we transport?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62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  <a:blipFill rotWithShape="1">
                <a:blip r:embed="rId2"/>
                <a:stretch>
                  <a:fillRect l="-593" t="-448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Oval 4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4101" name="Oval 5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4102" name="Oval 6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4103" name="AutoShape 7"/>
          <p:cNvCxnSpPr>
            <a:cxnSpLocks noChangeShapeType="1"/>
            <a:stCxn id="4100" idx="7"/>
            <a:endCxn id="4101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" name="AutoShape 8"/>
          <p:cNvCxnSpPr>
            <a:cxnSpLocks noChangeShapeType="1"/>
            <a:stCxn id="4100" idx="6"/>
            <a:endCxn id="4102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5" name="AutoShape 9"/>
          <p:cNvCxnSpPr>
            <a:cxnSpLocks noChangeShapeType="1"/>
            <a:stCxn id="4102" idx="6"/>
            <a:endCxn id="4109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6" name="AutoShape 10"/>
          <p:cNvCxnSpPr>
            <a:cxnSpLocks noChangeShapeType="1"/>
            <a:stCxn id="4101" idx="6"/>
            <a:endCxn id="4108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7" name="AutoShape 11"/>
          <p:cNvCxnSpPr>
            <a:cxnSpLocks noChangeShapeType="1"/>
            <a:stCxn id="4101" idx="4"/>
            <a:endCxn id="4102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8" name="Oval 12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4109" name="Oval 13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4110" name="AutoShape 14"/>
          <p:cNvCxnSpPr>
            <a:cxnSpLocks noChangeShapeType="1"/>
            <a:stCxn id="4108" idx="4"/>
            <a:endCxn id="4109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1" name="AutoShape 15"/>
          <p:cNvCxnSpPr>
            <a:cxnSpLocks noChangeShapeType="1"/>
            <a:stCxn id="4101" idx="5"/>
            <a:endCxn id="4109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2" name="Oval 16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4113" name="AutoShape 17"/>
          <p:cNvCxnSpPr>
            <a:cxnSpLocks noChangeShapeType="1"/>
            <a:stCxn id="4108" idx="6"/>
            <a:endCxn id="4112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4" name="AutoShape 18"/>
          <p:cNvCxnSpPr>
            <a:cxnSpLocks noChangeShapeType="1"/>
            <a:stCxn id="4109" idx="6"/>
            <a:endCxn id="4112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/>
      <p:bldP spid="62493" grpId="0"/>
      <p:bldP spid="62494" grpId="0"/>
      <p:bldP spid="62495" grpId="0"/>
      <p:bldP spid="62496" grpId="0"/>
      <p:bldP spid="62497" grpId="0"/>
      <p:bldP spid="62498" grpId="0"/>
      <p:bldP spid="62499" grpId="0"/>
      <p:bldP spid="62500" grpId="0"/>
      <p:bldP spid="62501" grpId="0"/>
      <p:bldP spid="62502" grpId="0" animBg="1"/>
      <p:bldP spid="625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8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38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3800" dirty="0" smtClean="0">
                    <a:ea typeface="新細明體" charset="-120"/>
                  </a:rPr>
                  <a:t> contains no augmenting paths</a:t>
                </a:r>
                <a:r>
                  <a:rPr lang="en-US" altLang="zh-HK" sz="3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br>
                  <a:rPr lang="en-US" altLang="zh-HK" sz="3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3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3800" dirty="0" smtClean="0">
                    <a:ea typeface="新細明體" charset="-120"/>
                  </a:rPr>
                  <a:t> is a maximum flow in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38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7487" b="-3529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Consider all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reachable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Call the set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The rest is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∊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𝑡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∊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this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Two types of crossing edges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endParaRPr lang="en-US" altLang="zh-HK" sz="22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1: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𝑢</m:t>
                        </m:r>
                        <m:r>
                          <a:rPr lang="en-US" altLang="zh-HK" sz="20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0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endParaRPr lang="en-US" altLang="zh-HK" sz="2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2: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  <m:r>
                      <a:rPr lang="en-US" altLang="zh-HK" sz="2000" b="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r>
                  <a:rPr lang="en-US" altLang="zh-HK" sz="2000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0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  <m:r>
                          <a:rPr lang="en-US" altLang="zh-HK" sz="2000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0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𝑢</m:t>
                        </m:r>
                      </m:e>
                    </m:d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000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endParaRPr lang="en-US" altLang="zh-HK" sz="2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1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)=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reachable from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2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)=0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also reachable from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altLang="zh-HK" sz="20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  <a:blipFill rotWithShape="1">
                <a:blip r:embed="rId3"/>
                <a:stretch>
                  <a:fillRect l="-296" t="-2019" b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96" name="Oval 4"/>
              <p:cNvSpPr>
                <a:spLocks noChangeArrowheads="1"/>
              </p:cNvSpPr>
              <p:nvPr/>
            </p:nvSpPr>
            <p:spPr bwMode="auto">
              <a:xfrm>
                <a:off x="5486400" y="31242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4996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124200"/>
                <a:ext cx="228600" cy="228600"/>
              </a:xfrm>
              <a:prstGeom prst="ellipse">
                <a:avLst/>
              </a:prstGeom>
              <a:blipFill rotWithShape="1">
                <a:blip r:embed="rId4"/>
                <a:stretch>
                  <a:fillRect l="-13158" b="-10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5410200" y="2514600"/>
            <a:ext cx="152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57150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2484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60198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6629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60198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66294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64770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7239000" y="2286000"/>
            <a:ext cx="14478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8305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008" name="Oval 16"/>
              <p:cNvSpPr>
                <a:spLocks noChangeArrowheads="1"/>
              </p:cNvSpPr>
              <p:nvPr/>
            </p:nvSpPr>
            <p:spPr bwMode="auto">
              <a:xfrm>
                <a:off x="8382000" y="31242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5008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3124200"/>
                <a:ext cx="228600" cy="228600"/>
              </a:xfrm>
              <a:prstGeom prst="ellipse">
                <a:avLst/>
              </a:prstGeom>
              <a:blipFill rotWithShape="1">
                <a:blip r:embed="rId5"/>
                <a:stretch>
                  <a:fillRect l="-18421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9" name="Oval 17"/>
          <p:cNvSpPr>
            <a:spLocks noChangeArrowheads="1"/>
          </p:cNvSpPr>
          <p:nvPr/>
        </p:nvSpPr>
        <p:spPr bwMode="auto">
          <a:xfrm>
            <a:off x="76200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0" name="Oval 18"/>
          <p:cNvSpPr>
            <a:spLocks noChangeArrowheads="1"/>
          </p:cNvSpPr>
          <p:nvPr/>
        </p:nvSpPr>
        <p:spPr bwMode="auto">
          <a:xfrm>
            <a:off x="8001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1" name="Oval 19"/>
          <p:cNvSpPr>
            <a:spLocks noChangeArrowheads="1"/>
          </p:cNvSpPr>
          <p:nvPr/>
        </p:nvSpPr>
        <p:spPr bwMode="auto">
          <a:xfrm>
            <a:off x="830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7696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6553200" y="2862263"/>
            <a:ext cx="1066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6705600" y="3157538"/>
            <a:ext cx="914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6705600" y="3538538"/>
            <a:ext cx="990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V="1">
            <a:off x="6705600" y="3352800"/>
            <a:ext cx="914400" cy="185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H="1">
            <a:off x="6705600" y="2971800"/>
            <a:ext cx="914398" cy="1857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 flipH="1" flipV="1">
            <a:off x="6694488" y="3189288"/>
            <a:ext cx="9906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6689725" y="460851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400" b="1">
                <a:solidFill>
                  <a:srgbClr val="FF0000"/>
                </a:solidFill>
                <a:ea typeface="新細明體" charset="-120"/>
              </a:rPr>
              <a:t>Done! 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7086600" y="51816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b="1">
                <a:solidFill>
                  <a:srgbClr val="FF0000"/>
                </a:solidFill>
                <a:ea typeface="新細明體" charset="-120"/>
              </a:rPr>
              <a:t>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4"/>
              <p:cNvSpPr>
                <a:spLocks noChangeArrowheads="1"/>
              </p:cNvSpPr>
              <p:nvPr/>
            </p:nvSpPr>
            <p:spPr bwMode="auto">
              <a:xfrm>
                <a:off x="6553200" y="32004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</a:rPr>
                        <m:t>𝑢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2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200400"/>
                <a:ext cx="228600" cy="228600"/>
              </a:xfrm>
              <a:prstGeom prst="ellipse">
                <a:avLst/>
              </a:prstGeom>
              <a:blipFill rotWithShape="1">
                <a:blip r:embed="rId6"/>
                <a:stretch>
                  <a:fillRect l="-18421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7696200" y="28956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</a:rPr>
                        <m:t>𝑣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3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2895600"/>
                <a:ext cx="228600" cy="228600"/>
              </a:xfrm>
              <a:prstGeom prst="ellipse">
                <a:avLst/>
              </a:prstGeom>
              <a:blipFill rotWithShape="1">
                <a:blip r:embed="rId7"/>
                <a:stretch>
                  <a:fillRect l="-18919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984648" y="4194841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648" y="4194841"/>
                <a:ext cx="37510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767045" y="4267200"/>
                <a:ext cx="391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𝑇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45" y="4267200"/>
                <a:ext cx="39170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9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 animBg="1"/>
      <p:bldP spid="85016" grpId="0" animBg="1"/>
      <p:bldP spid="85017" grpId="0" animBg="1"/>
      <p:bldP spid="85018" grpId="0" animBg="1"/>
      <p:bldP spid="85019" grpId="0" animBg="1"/>
      <p:bldP spid="85020" grpId="0" animBg="1"/>
      <p:bldP spid="85021" grpId="0"/>
      <p:bldP spid="85022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Any cut gives an upper bound!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6069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flow value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b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flow “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flow “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𝑇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sz="22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  <m:r>
                              <a:rPr lang="en-US" altLang="zh-HK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HK" sz="2200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type</m:t>
                        </m:r>
                        <m:r>
                          <a:rPr lang="en-US" altLang="zh-HK" sz="2200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 1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𝑓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𝑢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200" b="0" i="1" dirty="0" smtClean="0">
                    <a:latin typeface="Cambria Math"/>
                    <a:cs typeface="Arial" charset="0"/>
                  </a:rPr>
                  <a:t> </a:t>
                </a:r>
                <a:br>
                  <a:rPr lang="en-US" altLang="zh-HK" sz="2200" b="0" i="1" dirty="0" smtClean="0">
                    <a:latin typeface="Cambria Math"/>
                    <a:cs typeface="Arial" charset="0"/>
                  </a:rPr>
                </a:br>
                <a:r>
                  <a:rPr lang="en-US" altLang="zh-HK" sz="2200" b="0" i="1" dirty="0" smtClean="0">
                    <a:latin typeface="Cambria Math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cs typeface="Arial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  <m:r>
                              <a:rPr lang="en-US" altLang="zh-HK" sz="22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2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type</m:t>
                        </m:r>
                        <m:r>
                          <a:rPr lang="en-US" altLang="zh-HK" sz="2200" dirty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 2</m:t>
                        </m:r>
                      </m:sub>
                      <m:sup/>
                      <m:e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𝑓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𝑢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HK" sz="2200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l-GR" altLang="zh-HK" sz="2200" i="1" dirty="0" smtClean="0">
                        <a:latin typeface="Cambria Math"/>
                        <a:cs typeface="Arial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type</m:t>
                        </m:r>
                        <m:r>
                          <a:rPr lang="en-US" altLang="zh-HK" sz="2200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 1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latin typeface="Cambria Math"/>
                            <a:cs typeface="Arial" charset="0"/>
                          </a:rPr>
                          <m:t>𝑐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𝑢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sz="2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the best we can hope for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to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 up full capacity of all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1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edges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to use any capacity of any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type 2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edge.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This essentially repeats the proof of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flow 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</m:oMath>
                </a14:m>
                <a:r>
                  <a:rPr lang="en-US" altLang="zh-HK" sz="26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cut capacity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Last slide: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 no augmenting path, then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already satisfies these two properties.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achieves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type</m:t>
                        </m:r>
                        <m:r>
                          <a:rPr lang="en-US" altLang="zh-HK" sz="2200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 1</m:t>
                        </m:r>
                      </m:sub>
                      <m:sup/>
                      <m:e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𝑐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𝑢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altLang="zh-HK" sz="2200" i="1" dirty="0"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---It is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maximum.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zh-HK" sz="2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606925"/>
              </a:xfrm>
              <a:blipFill rotWithShape="0">
                <a:blip r:embed="rId2"/>
                <a:stretch>
                  <a:fillRect l="-296" t="-29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Oval 4"/>
              <p:cNvSpPr>
                <a:spLocks noChangeArrowheads="1"/>
              </p:cNvSpPr>
              <p:nvPr/>
            </p:nvSpPr>
            <p:spPr bwMode="auto">
              <a:xfrm>
                <a:off x="5715000" y="16764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1508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1676400"/>
                <a:ext cx="228600" cy="228600"/>
              </a:xfrm>
              <a:prstGeom prst="ellipse">
                <a:avLst/>
              </a:prstGeom>
              <a:blipFill rotWithShape="1">
                <a:blip r:embed="rId3"/>
                <a:stretch>
                  <a:fillRect l="-16216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638800" y="1066800"/>
            <a:ext cx="152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943600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0960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477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62484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6858000" y="167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858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7056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7467600" y="838200"/>
            <a:ext cx="14478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8534400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20" name="Oval 16"/>
              <p:cNvSpPr>
                <a:spLocks noChangeArrowheads="1"/>
              </p:cNvSpPr>
              <p:nvPr/>
            </p:nvSpPr>
            <p:spPr bwMode="auto">
              <a:xfrm>
                <a:off x="8610600" y="1676400"/>
                <a:ext cx="228600" cy="228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1520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1676400"/>
                <a:ext cx="228600" cy="228600"/>
              </a:xfrm>
              <a:prstGeom prst="ellipse">
                <a:avLst/>
              </a:prstGeom>
              <a:blipFill rotWithShape="1">
                <a:blip r:embed="rId4"/>
                <a:stretch>
                  <a:fillRect l="-18919" b="-18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7848600" y="144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82296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85344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7848600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8382000" y="121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79248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781800" y="1414463"/>
            <a:ext cx="1066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934200" y="1709738"/>
            <a:ext cx="914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6934200" y="2090738"/>
            <a:ext cx="990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934200" y="1905000"/>
            <a:ext cx="914400" cy="185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>
            <a:off x="6900863" y="1524000"/>
            <a:ext cx="947737" cy="1746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 flipV="1">
            <a:off x="6923088" y="1741488"/>
            <a:ext cx="9906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13248" y="2743200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48" y="2743200"/>
                <a:ext cx="3751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016101" y="2819400"/>
                <a:ext cx="391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𝑇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101" y="2819400"/>
                <a:ext cx="39170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How</a:t>
                </a:r>
                <a:r>
                  <a:rPr lang="en-US" altLang="zh-HK" dirty="0" smtClean="0">
                    <a:ea typeface="新細明體" charset="-120"/>
                  </a:rPr>
                  <a:t> to find an augmenting path?</a:t>
                </a:r>
              </a:p>
              <a:p>
                <a:pPr lvl="1" eaLnBrk="1" hangingPunct="1"/>
                <a:r>
                  <a:rPr lang="en-US" altLang="zh-HK" dirty="0" smtClean="0">
                    <a:ea typeface="新細明體" charset="-120"/>
                  </a:rPr>
                  <a:t>It matters. If we don’t pick a good path, it may take forever and may not even converge to the optimum.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[Edmonds-Karp] Use a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shortest path</a:t>
                </a:r>
                <a:r>
                  <a:rPr lang="en-US" altLang="zh-HK" dirty="0" smtClean="0">
                    <a:ea typeface="新細明體" charset="-120"/>
                  </a:rPr>
                  <a:t> will do.</a:t>
                </a:r>
              </a:p>
              <a:p>
                <a:pPr lvl="1" eaLnBrk="1" hangingPunct="1"/>
                <a:r>
                  <a:rPr lang="en-US" altLang="zh-HK" dirty="0" err="1" smtClean="0">
                    <a:ea typeface="新細明體" charset="-120"/>
                  </a:rPr>
                  <a:t>Unweighted</a:t>
                </a:r>
                <a:r>
                  <a:rPr lang="en-US" altLang="zh-HK" dirty="0" smtClean="0">
                    <a:ea typeface="新細明體" charset="-120"/>
                  </a:rPr>
                  <a:t>, thus BFS suffices.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[Fact] At most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|∙|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augmenting path findings.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Using BFS costs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each path, thus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|∙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the total cost.</a:t>
                </a: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2444" b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Edmonds-Karp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for</a:t>
                </a:r>
                <a:r>
                  <a:rPr lang="en-US" altLang="zh-HK" sz="2600" dirty="0" smtClean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	</a:t>
                </a:r>
                <a:endParaRPr lang="en-US" altLang="zh-HK" sz="26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)←0,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)←0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while</a:t>
                </a:r>
                <a:r>
                  <a:rPr lang="en-US" altLang="zh-HK" sz="2600" dirty="0" smtClean="0">
                    <a:ea typeface="新細明體" charset="-120"/>
                  </a:rPr>
                  <a:t> we can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use BFS to find a shortest path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baseline="-25000" dirty="0" err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m:rPr>
                        <m:sty m:val="p"/>
                      </m:rP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min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⁡{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baseline="-25000" dirty="0" err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): 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is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in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000" dirty="0" smtClean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Update the flow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zh-HK" sz="22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Complexity</a:t>
                </a:r>
                <a:r>
                  <a:rPr lang="en-US" altLang="zh-HK" sz="2600" dirty="0" smtClean="0">
                    <a:ea typeface="新細明體" charset="-120"/>
                  </a:rPr>
                  <a:t>? Depends on how many iterations are executed in the </a:t>
                </a:r>
                <a:r>
                  <a:rPr lang="en-US" altLang="zh-HK" sz="2600" b="1" dirty="0" smtClean="0">
                    <a:ea typeface="新細明體" charset="-120"/>
                  </a:rPr>
                  <a:t>while</a:t>
                </a:r>
                <a:r>
                  <a:rPr lang="en-US" altLang="zh-HK" sz="2600" dirty="0" smtClean="0">
                    <a:ea typeface="新細明體" charset="-120"/>
                  </a:rPr>
                  <a:t> loop.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[</a:t>
                </a:r>
                <a:r>
                  <a:rPr lang="en-US" altLang="zh-HK" sz="2600" dirty="0" err="1" smtClean="0">
                    <a:ea typeface="新細明體" charset="-120"/>
                  </a:rPr>
                  <a:t>Thm</a:t>
                </a:r>
                <a:r>
                  <a:rPr lang="en-US" altLang="zh-HK" sz="2600" dirty="0" smtClean="0">
                    <a:ea typeface="新細明體" charset="-12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|∙|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ea typeface="新細明體" charset="-120"/>
                  </a:rPr>
                  <a:t>iterations.</a:t>
                </a:r>
                <a:endParaRPr lang="en-US" altLang="zh-HK" sz="2600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3096" r="-163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Edmonds-Karp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b="1" dirty="0">
                    <a:ea typeface="新細明體" charset="-120"/>
                  </a:rPr>
                  <a:t>for</a:t>
                </a:r>
                <a:r>
                  <a:rPr lang="en-US" altLang="zh-HK" sz="2600" dirty="0">
                    <a:ea typeface="新細明體" charset="-120"/>
                  </a:rPr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600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	</a:t>
                </a:r>
                <a:endParaRPr lang="en-US" altLang="zh-HK" sz="2600" dirty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)←0, 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)←0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b="1" dirty="0">
                    <a:ea typeface="新細明體" charset="-120"/>
                  </a:rPr>
                  <a:t>while</a:t>
                </a:r>
                <a:r>
                  <a:rPr lang="en-US" altLang="zh-HK" sz="2600" dirty="0">
                    <a:ea typeface="新細明體" charset="-120"/>
                  </a:rPr>
                  <a:t> we can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use BFS to find a shortest path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baseline="-25000" dirty="0" err="1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m:rPr>
                        <m:sty m:val="p"/>
                      </m:rPr>
                      <a:rPr lang="en-US" altLang="zh-HK" sz="2200" i="1" dirty="0">
                        <a:latin typeface="Cambria Math"/>
                        <a:ea typeface="新細明體" charset="-120"/>
                      </a:rPr>
                      <m:t>min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⁡{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baseline="-25000" dirty="0" err="1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): 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  <m:r>
                      <m:rPr>
                        <m:nor/>
                      </m:rPr>
                      <a:rPr lang="en-US" altLang="zh-HK" sz="22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200" dirty="0">
                        <a:latin typeface="Cambria Math"/>
                        <a:ea typeface="新細明體" charset="-120"/>
                      </a:rPr>
                      <m:t>is</m:t>
                    </m:r>
                    <m:r>
                      <m:rPr>
                        <m:nor/>
                      </m:rPr>
                      <a:rPr lang="en-US" altLang="zh-HK" sz="22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200" dirty="0">
                        <a:latin typeface="Cambria Math"/>
                        <a:ea typeface="新細明體" charset="-120"/>
                      </a:rPr>
                      <m:t>in</m:t>
                    </m:r>
                    <m:r>
                      <m:rPr>
                        <m:nor/>
                      </m:rPr>
                      <a:rPr lang="en-US" altLang="zh-HK" sz="22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000" dirty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>
                    <a:ea typeface="新細明體" charset="-120"/>
                  </a:rPr>
                  <a:t>Update the flow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>
                    <a:ea typeface="新細明體" charset="-120"/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zh-HK" sz="22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An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critical</a:t>
                </a:r>
                <a:r>
                  <a:rPr lang="en-US" altLang="zh-HK" sz="2600" dirty="0" smtClean="0">
                    <a:ea typeface="新細明體" charset="-120"/>
                  </a:rPr>
                  <a:t> on an augmenting path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if the </a:t>
                </a:r>
                <a:r>
                  <a:rPr lang="en-US" altLang="zh-HK" sz="2600" dirty="0" smtClean="0">
                    <a:ea typeface="新細明體" charset="-120"/>
                  </a:rPr>
                  <a:t>“min” </a:t>
                </a:r>
                <a:r>
                  <a:rPr lang="en-US" altLang="zh-HK" sz="2600" dirty="0" smtClean="0">
                    <a:ea typeface="新細明體" charset="-120"/>
                  </a:rPr>
                  <a:t>in   </a:t>
                </a:r>
                <a:r>
                  <a:rPr lang="en-US" altLang="zh-HK" sz="2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800" i="1" baseline="-25000" dirty="0" err="1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m:rPr>
                        <m:sty m:val="p"/>
                      </m:rPr>
                      <a:rPr lang="en-US" altLang="zh-HK" sz="2800" i="1" dirty="0">
                        <a:latin typeface="Cambria Math"/>
                        <a:ea typeface="新細明體" charset="-120"/>
                      </a:rPr>
                      <m:t>min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⁡{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800" i="1" baseline="-25000" dirty="0" err="1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): (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  <m:r>
                      <m:rPr>
                        <m:nor/>
                      </m:rPr>
                      <a:rPr lang="en-US" altLang="zh-HK" sz="28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800" dirty="0">
                        <a:latin typeface="Cambria Math"/>
                        <a:ea typeface="新細明體" charset="-120"/>
                      </a:rPr>
                      <m:t>is</m:t>
                    </m:r>
                    <m:r>
                      <m:rPr>
                        <m:nor/>
                      </m:rPr>
                      <a:rPr lang="en-US" altLang="zh-HK" sz="28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800" dirty="0">
                        <a:latin typeface="Cambria Math"/>
                        <a:ea typeface="新細明體" charset="-120"/>
                      </a:rPr>
                      <m:t>in</m:t>
                    </m:r>
                    <m:r>
                      <m:rPr>
                        <m:nor/>
                      </m:rPr>
                      <a:rPr lang="en-US" altLang="zh-HK" sz="2800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is achieved by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3096" r="-1630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2667000" y="5105400"/>
            <a:ext cx="5715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914400" y="3399504"/>
            <a:ext cx="47244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92166" name="AutoShape 6"/>
          <p:cNvCxnSpPr>
            <a:cxnSpLocks noChangeShapeType="1"/>
            <a:stCxn id="92165" idx="6"/>
            <a:endCxn id="92164" idx="0"/>
          </p:cNvCxnSpPr>
          <p:nvPr/>
        </p:nvCxnSpPr>
        <p:spPr bwMode="auto">
          <a:xfrm flipH="1">
            <a:off x="5524500" y="3666204"/>
            <a:ext cx="114300" cy="1439196"/>
          </a:xfrm>
          <a:prstGeom prst="curvedConnector4">
            <a:avLst>
              <a:gd name="adj1" fmla="val -200000"/>
              <a:gd name="adj2" fmla="val 59266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[Lemma] Any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can be critical at most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|/2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times.</a:t>
                </a:r>
              </a:p>
              <a:p>
                <a:pPr eaLnBrk="1" hangingPunct="1"/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Once we prove this, we are done proving the theorem of “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iterations”, </a:t>
                </a:r>
              </a:p>
              <a:p>
                <a:pPr lvl="1" eaLnBrk="1" hangingPunct="1"/>
                <a:r>
                  <a:rPr lang="en-US" altLang="zh-HK" dirty="0" smtClean="0">
                    <a:ea typeface="新細明體" charset="-120"/>
                  </a:rPr>
                  <a:t>because there are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edges, so at most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|/2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iterations in total.</a:t>
                </a:r>
              </a:p>
              <a:p>
                <a:pPr eaLnBrk="1" hangingPunct="1"/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Proof of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We’ll prove that each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becomes critical, the distance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increases by at least 2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least number of edges on a path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0&lt;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)&lt;|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critical at most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|/2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times.</a:t>
                </a:r>
              </a:p>
              <a:p>
                <a:pPr eaLnBrk="1" hangingPunct="1"/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486400" cy="453072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Since augmenting paths are shortest paths, when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 critical for the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first</a:t>
                </a:r>
                <a:r>
                  <a:rPr lang="en-US" altLang="zh-HK" sz="2600" dirty="0" smtClean="0">
                    <a:ea typeface="新細明體" charset="-120"/>
                  </a:rPr>
                  <a:t> time, we have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)+1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: distance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Once the flow is augmented, the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disappears</a:t>
                </a:r>
                <a:r>
                  <a:rPr lang="en-US" altLang="zh-HK" sz="2600" dirty="0" smtClean="0">
                    <a:ea typeface="新細明體" charset="-120"/>
                  </a:rPr>
                  <a:t> from the residual network.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Critical: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disappears from the residual network.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486400" cy="4530725"/>
              </a:xfrm>
              <a:blipFill rotWithShape="1">
                <a:blip r:embed="rId2"/>
                <a:stretch>
                  <a:fillRect l="-444" t="-2153" r="-155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0866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696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u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0" y="3214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6096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5344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458200" y="2895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</a:p>
        </p:txBody>
      </p:sp>
      <p:cxnSp>
        <p:nvCxnSpPr>
          <p:cNvPr id="27660" name="AutoShape 12"/>
          <p:cNvCxnSpPr>
            <a:cxnSpLocks noChangeShapeType="1"/>
            <a:stCxn id="27656" idx="6"/>
            <a:endCxn id="27652" idx="3"/>
          </p:cNvCxnSpPr>
          <p:nvPr/>
        </p:nvCxnSpPr>
        <p:spPr bwMode="auto">
          <a:xfrm>
            <a:off x="6172200" y="3086100"/>
            <a:ext cx="925513" cy="26988"/>
          </a:xfrm>
          <a:prstGeom prst="curvedConnector4">
            <a:avLst>
              <a:gd name="adj1" fmla="val 49398"/>
              <a:gd name="adj2" fmla="val 98823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1" name="AutoShape 13"/>
          <p:cNvCxnSpPr>
            <a:cxnSpLocks noChangeShapeType="1"/>
            <a:stCxn id="27652" idx="6"/>
            <a:endCxn id="27653" idx="2"/>
          </p:cNvCxnSpPr>
          <p:nvPr/>
        </p:nvCxnSpPr>
        <p:spPr bwMode="auto">
          <a:xfrm>
            <a:off x="7162800" y="30861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2" name="AutoShape 14"/>
          <p:cNvCxnSpPr>
            <a:cxnSpLocks noChangeShapeType="1"/>
            <a:stCxn id="27653" idx="6"/>
          </p:cNvCxnSpPr>
          <p:nvPr/>
        </p:nvCxnSpPr>
        <p:spPr bwMode="auto">
          <a:xfrm flipV="1">
            <a:off x="7772400" y="2819400"/>
            <a:ext cx="7620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4102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It cannot reappear later on another augmenting path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until</a:t>
                </a:r>
                <a:r>
                  <a:rPr lang="en-US" altLang="zh-HK" sz="2600" dirty="0" smtClean="0">
                    <a:ea typeface="新細明體" charset="-120"/>
                  </a:rPr>
                  <a:t> after the flow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 decreased, 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which occurs only if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appears on an augmenting path. 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 the flow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when this event occurs, then we have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)+1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410200" cy="4530725"/>
              </a:xfrm>
              <a:blipFill rotWithShape="1">
                <a:blip r:embed="rId2"/>
                <a:stretch>
                  <a:fillRect l="-450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70866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7696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u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20000" y="3214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6096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85344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8458200" y="2895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</a:p>
        </p:txBody>
      </p:sp>
      <p:cxnSp>
        <p:nvCxnSpPr>
          <p:cNvPr id="28684" name="AutoShape 12"/>
          <p:cNvCxnSpPr>
            <a:cxnSpLocks noChangeShapeType="1"/>
            <a:stCxn id="28680" idx="6"/>
            <a:endCxn id="28677" idx="1"/>
          </p:cNvCxnSpPr>
          <p:nvPr/>
        </p:nvCxnSpPr>
        <p:spPr bwMode="auto">
          <a:xfrm flipV="1">
            <a:off x="6172200" y="3059113"/>
            <a:ext cx="1535113" cy="26987"/>
          </a:xfrm>
          <a:prstGeom prst="curvedConnector4">
            <a:avLst>
              <a:gd name="adj1" fmla="val 49639"/>
              <a:gd name="adj2" fmla="val -664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5" name="AutoShape 13"/>
          <p:cNvCxnSpPr>
            <a:cxnSpLocks noChangeShapeType="1"/>
            <a:stCxn id="28676" idx="6"/>
            <a:endCxn id="28677" idx="2"/>
          </p:cNvCxnSpPr>
          <p:nvPr/>
        </p:nvCxnSpPr>
        <p:spPr bwMode="auto">
          <a:xfrm>
            <a:off x="7162800" y="30861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AutoShape 14"/>
          <p:cNvCxnSpPr>
            <a:cxnSpLocks noChangeShapeType="1"/>
            <a:stCxn id="28676" idx="6"/>
          </p:cNvCxnSpPr>
          <p:nvPr/>
        </p:nvCxnSpPr>
        <p:spPr bwMode="auto">
          <a:xfrm flipV="1">
            <a:off x="7162800" y="2819400"/>
            <a:ext cx="1371600" cy="266700"/>
          </a:xfrm>
          <a:prstGeom prst="curvedConnector3">
            <a:avLst>
              <a:gd name="adj1" fmla="val -1111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Proof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60198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We’ve shown 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)+1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)+1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Now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…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)+1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		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≥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baseline="-25000" dirty="0" err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 + 1 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		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baseline="-25000" dirty="0" err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 + 2. 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Mission accomplished!</a:t>
                </a: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6019800" cy="4530725"/>
              </a:xfrm>
              <a:blipFill rotWithShape="1">
                <a:blip r:embed="rId2"/>
                <a:stretch>
                  <a:fillRect l="-810" t="-1750" b="-43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1905000" y="3200400"/>
            <a:ext cx="3429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692106" y="3158511"/>
            <a:ext cx="16626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 dirty="0" smtClean="0">
                <a:solidFill>
                  <a:srgbClr val="FF0000"/>
                </a:solidFill>
                <a:ea typeface="新細明體" charset="-120"/>
              </a:rPr>
              <a:t>Exercise!</a:t>
            </a:r>
            <a:endParaRPr lang="en-US" altLang="zh-HK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Technically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We have a capacity function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→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ℝ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We want a </a:t>
                </a:r>
                <a:r>
                  <a:rPr lang="en-US" altLang="zh-HK" sz="2600" dirty="0" smtClean="0">
                    <a:solidFill>
                      <a:schemeClr val="hlink"/>
                    </a:solidFill>
                    <a:ea typeface="新細明體" charset="-120"/>
                  </a:rPr>
                  <a:t>flow</a:t>
                </a:r>
                <a:r>
                  <a:rPr lang="en-US" altLang="zh-HK" sz="2600" dirty="0" smtClean="0">
                    <a:ea typeface="新細明體" charset="-120"/>
                  </a:rPr>
                  <a:t> function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sz="26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→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ℝ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</a:t>
                </a:r>
                <a:r>
                  <a:rPr lang="en-US" altLang="zh-HK" sz="2600" dirty="0" err="1" smtClean="0">
                    <a:ea typeface="新細明體" charset="-120"/>
                  </a:rPr>
                  <a:t>s.t.</a:t>
                </a:r>
                <a:endParaRPr lang="en-US" altLang="zh-HK" sz="260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b="1" dirty="0" smtClean="0">
                    <a:solidFill>
                      <a:srgbClr val="FF0000"/>
                    </a:solidFill>
                    <a:ea typeface="新細明體" charset="-120"/>
                  </a:rPr>
                  <a:t>Capacity constraint</a:t>
                </a:r>
                <a:r>
                  <a:rPr lang="en-US" altLang="zh-HK" sz="2200" b="1" dirty="0" smtClean="0">
                    <a:ea typeface="新細明體" charset="-120"/>
                  </a:rPr>
                  <a:t>: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d>
                      <m:d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).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b="1" dirty="0" smtClean="0">
                    <a:solidFill>
                      <a:srgbClr val="FF0000"/>
                    </a:solidFill>
                    <a:ea typeface="新細明體" charset="-120"/>
                  </a:rPr>
                  <a:t>Flow conservation</a:t>
                </a:r>
                <a:r>
                  <a:rPr lang="en-US" altLang="zh-HK" sz="2200" b="1" dirty="0" smtClean="0">
                    <a:ea typeface="新細明體" charset="-120"/>
                  </a:rPr>
                  <a:t>: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∉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200" dirty="0" smtClean="0">
                    <a:ea typeface="新細明體" charset="-120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∈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𝑓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𝑢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</m:nary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∈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𝑓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𝑢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sz="2200" dirty="0" smtClean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Incoming flow = outgoing flow	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b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Goal: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40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HK" sz="2400" i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𝑠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,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∈</m:t>
                                </m:r>
                                <m: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𝑠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,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n-US" altLang="zh-HK" sz="2400" i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HK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𝑢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,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zh-HK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∈</m:t>
                                </m:r>
                                <m:r>
                                  <a:rPr lang="en-US" altLang="zh-HK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altLang="zh-HK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𝑢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,</m:t>
                                    </m:r>
                                    <m:r>
                                      <a:rPr lang="en-US" altLang="zh-HK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altLang="zh-HK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1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Net flow = </a:t>
                </a:r>
                <a:r>
                  <a:rPr lang="en-US" altLang="zh-HK" sz="18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flow going out of source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–</m:t>
                    </m:r>
                  </m:oMath>
                </a14:m>
                <a:r>
                  <a:rPr lang="en-US" altLang="zh-HK" sz="1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18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flow coming back into source</a:t>
                </a:r>
              </a:p>
            </p:txBody>
          </p:sp>
        </mc:Choice>
        <mc:Fallback xmlns=""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  <a:blipFill rotWithShape="1">
                <a:blip r:embed="rId3"/>
                <a:stretch>
                  <a:fillRect l="-222" t="-4060" b="-1196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Oval 4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5125" name="Oval 5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5126" name="Oval 6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5127" name="AutoShape 7"/>
          <p:cNvCxnSpPr>
            <a:cxnSpLocks noChangeShapeType="1"/>
            <a:stCxn id="5124" idx="7"/>
            <a:endCxn id="5125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8" name="AutoShape 8"/>
          <p:cNvCxnSpPr>
            <a:cxnSpLocks noChangeShapeType="1"/>
            <a:stCxn id="5124" idx="6"/>
            <a:endCxn id="5126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9" name="AutoShape 9"/>
          <p:cNvCxnSpPr>
            <a:cxnSpLocks noChangeShapeType="1"/>
            <a:stCxn id="5126" idx="6"/>
            <a:endCxn id="5133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0" name="AutoShape 10"/>
          <p:cNvCxnSpPr>
            <a:cxnSpLocks noChangeShapeType="1"/>
            <a:stCxn id="5125" idx="6"/>
            <a:endCxn id="5132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1" name="AutoShape 11"/>
          <p:cNvCxnSpPr>
            <a:cxnSpLocks noChangeShapeType="1"/>
            <a:stCxn id="5125" idx="4"/>
            <a:endCxn id="5126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2" name="Oval 12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5133" name="Oval 13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5134" name="AutoShape 14"/>
          <p:cNvCxnSpPr>
            <a:cxnSpLocks noChangeShapeType="1"/>
            <a:stCxn id="5132" idx="4"/>
            <a:endCxn id="5133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5" name="AutoShape 15"/>
          <p:cNvCxnSpPr>
            <a:cxnSpLocks noChangeShapeType="1"/>
            <a:stCxn id="5125" idx="5"/>
            <a:endCxn id="5133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6" name="Oval 16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5137" name="AutoShape 17"/>
          <p:cNvCxnSpPr>
            <a:cxnSpLocks noChangeShapeType="1"/>
            <a:stCxn id="5132" idx="6"/>
            <a:endCxn id="5136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8" name="AutoShape 18"/>
          <p:cNvCxnSpPr>
            <a:cxnSpLocks noChangeShapeType="1"/>
            <a:stCxn id="5133" idx="6"/>
            <a:endCxn id="5136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63530" name="Freeform 42"/>
          <p:cNvSpPr>
            <a:spLocks/>
          </p:cNvSpPr>
          <p:nvPr/>
        </p:nvSpPr>
        <p:spPr bwMode="auto">
          <a:xfrm>
            <a:off x="2590800" y="1905000"/>
            <a:ext cx="1828800" cy="2819400"/>
          </a:xfrm>
          <a:custGeom>
            <a:avLst/>
            <a:gdLst>
              <a:gd name="T0" fmla="*/ 1828800 w 1440"/>
              <a:gd name="T1" fmla="*/ 0 h 1632"/>
              <a:gd name="T2" fmla="*/ 487680 w 1440"/>
              <a:gd name="T3" fmla="*/ 1223682 h 1632"/>
              <a:gd name="T4" fmla="*/ 0 w 1440"/>
              <a:gd name="T5" fmla="*/ 2971800 h 1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1632">
                <a:moveTo>
                  <a:pt x="1440" y="0"/>
                </a:moveTo>
                <a:cubicBezTo>
                  <a:pt x="1032" y="200"/>
                  <a:pt x="624" y="400"/>
                  <a:pt x="384" y="672"/>
                </a:cubicBezTo>
                <a:cubicBezTo>
                  <a:pt x="144" y="944"/>
                  <a:pt x="64" y="1472"/>
                  <a:pt x="0" y="1632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3531" name="Freeform 43"/>
          <p:cNvSpPr>
            <a:spLocks/>
          </p:cNvSpPr>
          <p:nvPr/>
        </p:nvSpPr>
        <p:spPr bwMode="auto">
          <a:xfrm>
            <a:off x="2590800" y="2667000"/>
            <a:ext cx="1828800" cy="2057400"/>
          </a:xfrm>
          <a:custGeom>
            <a:avLst/>
            <a:gdLst>
              <a:gd name="T0" fmla="*/ 1828800 w 1440"/>
              <a:gd name="T1" fmla="*/ 0 h 1632"/>
              <a:gd name="T2" fmla="*/ 487680 w 1440"/>
              <a:gd name="T3" fmla="*/ 909918 h 1632"/>
              <a:gd name="T4" fmla="*/ 0 w 1440"/>
              <a:gd name="T5" fmla="*/ 2209800 h 1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1632">
                <a:moveTo>
                  <a:pt x="1440" y="0"/>
                </a:moveTo>
                <a:cubicBezTo>
                  <a:pt x="1032" y="200"/>
                  <a:pt x="624" y="400"/>
                  <a:pt x="384" y="672"/>
                </a:cubicBezTo>
                <a:cubicBezTo>
                  <a:pt x="144" y="944"/>
                  <a:pt x="64" y="1472"/>
                  <a:pt x="0" y="1632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3533" name="Freeform 45"/>
          <p:cNvSpPr>
            <a:spLocks/>
          </p:cNvSpPr>
          <p:nvPr/>
        </p:nvSpPr>
        <p:spPr bwMode="auto">
          <a:xfrm>
            <a:off x="4648200" y="2286000"/>
            <a:ext cx="1689100" cy="2438400"/>
          </a:xfrm>
          <a:custGeom>
            <a:avLst/>
            <a:gdLst>
              <a:gd name="T0" fmla="*/ 1516200 w 1016"/>
              <a:gd name="T1" fmla="*/ 0 h 1920"/>
              <a:gd name="T2" fmla="*/ 1436400 w 1016"/>
              <a:gd name="T3" fmla="*/ 1600200 h 1920"/>
              <a:gd name="T4" fmla="*/ 0 w 1016"/>
              <a:gd name="T5" fmla="*/ 2667000 h 19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6" h="1920">
                <a:moveTo>
                  <a:pt x="912" y="0"/>
                </a:moveTo>
                <a:cubicBezTo>
                  <a:pt x="964" y="416"/>
                  <a:pt x="1016" y="832"/>
                  <a:pt x="864" y="1152"/>
                </a:cubicBezTo>
                <a:cubicBezTo>
                  <a:pt x="712" y="1472"/>
                  <a:pt x="356" y="1696"/>
                  <a:pt x="0" y="192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3534" name="Freeform 46"/>
          <p:cNvSpPr>
            <a:spLocks/>
          </p:cNvSpPr>
          <p:nvPr/>
        </p:nvSpPr>
        <p:spPr bwMode="auto">
          <a:xfrm>
            <a:off x="4648200" y="2743200"/>
            <a:ext cx="2590800" cy="1981200"/>
          </a:xfrm>
          <a:custGeom>
            <a:avLst/>
            <a:gdLst>
              <a:gd name="T0" fmla="*/ 2325600 w 1016"/>
              <a:gd name="T1" fmla="*/ 0 h 1920"/>
              <a:gd name="T2" fmla="*/ 2203200 w 1016"/>
              <a:gd name="T3" fmla="*/ 1325880 h 1920"/>
              <a:gd name="T4" fmla="*/ 0 w 1016"/>
              <a:gd name="T5" fmla="*/ 2209800 h 19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6" h="1920">
                <a:moveTo>
                  <a:pt x="912" y="0"/>
                </a:moveTo>
                <a:cubicBezTo>
                  <a:pt x="964" y="416"/>
                  <a:pt x="1016" y="832"/>
                  <a:pt x="864" y="1152"/>
                </a:cubicBezTo>
                <a:cubicBezTo>
                  <a:pt x="712" y="1472"/>
                  <a:pt x="356" y="1696"/>
                  <a:pt x="0" y="192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0" grpId="0" animBg="1"/>
      <p:bldP spid="63531" grpId="0" animBg="1"/>
      <p:bldP spid="63533" grpId="0" animBg="1"/>
      <p:bldP spid="635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Application: Max bipartite matching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/>
            <a:r>
              <a:rPr lang="en-US" altLang="zh-HK" sz="2600" dirty="0" smtClean="0">
                <a:ea typeface="新細明體" charset="-120"/>
              </a:rPr>
              <a:t>We’ve learned maximum flow problem and algorithms.</a:t>
            </a:r>
          </a:p>
          <a:p>
            <a:pPr eaLnBrk="1" hangingPunct="1"/>
            <a:endParaRPr lang="en-US" altLang="zh-HK" sz="2600" dirty="0">
              <a:ea typeface="新細明體" charset="-120"/>
            </a:endParaRPr>
          </a:p>
          <a:p>
            <a:pPr eaLnBrk="1" hangingPunct="1"/>
            <a:r>
              <a:rPr lang="en-US" altLang="zh-HK" sz="2600" dirty="0" smtClean="0">
                <a:ea typeface="新細明體" charset="-120"/>
              </a:rPr>
              <a:t>Next we apply it to solve the maximum bipartite matching problem.</a:t>
            </a:r>
            <a:endParaRPr lang="en-US" altLang="zh-HK" sz="2200" dirty="0" smtClean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7856A-2059-407B-B4CA-091BE176A95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Maximum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Bipartite</a:t>
                </a:r>
                <a:r>
                  <a:rPr lang="en-US" altLang="zh-HK" sz="2600" dirty="0" smtClean="0">
                    <a:ea typeface="新細明體" charset="-120"/>
                  </a:rPr>
                  <a:t> graph: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that can be partitioned into two parts with all edges crossing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∪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𝑅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𝐿</m:t>
                    </m:r>
                    <m:r>
                      <a:rPr lang="en-US" altLang="zh-HK" sz="22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∩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𝑅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=∅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lvl="1" eaLnBrk="1" hangingPunct="1"/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altLang="zh-HK" sz="2200" i="1" dirty="0" err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altLang="zh-HK" sz="22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have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2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𝐿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sz="22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𝑅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Matching: a collection of edges </a:t>
                </a:r>
                <a:b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HK" sz="26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that are vertex disjoint</a:t>
                </a:r>
              </a:p>
              <a:p>
                <a:pPr lvl="1" eaLnBrk="1" hangingPunct="1"/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e>
                      <m:sub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’s are distinct. So are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e>
                      <m:sub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’s.</a:t>
                </a:r>
              </a:p>
              <a:p>
                <a:pPr eaLnBrk="1" hangingPunct="1"/>
                <a:endParaRPr lang="en-US" altLang="zh-HK" sz="26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Question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Find a max matching in a bipartite graph.</a:t>
                </a:r>
              </a:p>
              <a:p>
                <a:pPr lvl="1" eaLnBrk="1" hangingPunct="1"/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 matching: matching with maximum number of edges.</a:t>
                </a: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AutoShape 4" descr="fig687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580303" y="22611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580303" y="27183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580303" y="31755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6580303" y="36327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580303" y="40899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647103" y="24135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7647103" y="28707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7647103" y="33279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7647103" y="37851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1758" name="AutoShape 14"/>
          <p:cNvCxnSpPr>
            <a:cxnSpLocks noChangeShapeType="1"/>
            <a:stCxn id="31749" idx="6"/>
            <a:endCxn id="31754" idx="2"/>
          </p:cNvCxnSpPr>
          <p:nvPr/>
        </p:nvCxnSpPr>
        <p:spPr bwMode="auto">
          <a:xfrm>
            <a:off x="6732703" y="2337355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3" name="AutoShape 15"/>
          <p:cNvCxnSpPr>
            <a:cxnSpLocks noChangeShapeType="1"/>
            <a:stCxn id="31750" idx="6"/>
            <a:endCxn id="31754" idx="2"/>
          </p:cNvCxnSpPr>
          <p:nvPr/>
        </p:nvCxnSpPr>
        <p:spPr bwMode="auto">
          <a:xfrm flipV="1">
            <a:off x="6732703" y="2489755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0" name="AutoShape 16"/>
          <p:cNvCxnSpPr>
            <a:cxnSpLocks noChangeShapeType="1"/>
            <a:endCxn id="31756" idx="2"/>
          </p:cNvCxnSpPr>
          <p:nvPr/>
        </p:nvCxnSpPr>
        <p:spPr bwMode="auto">
          <a:xfrm>
            <a:off x="6732703" y="2794555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1" name="AutoShape 17"/>
          <p:cNvCxnSpPr>
            <a:cxnSpLocks noChangeShapeType="1"/>
            <a:stCxn id="31751" idx="6"/>
            <a:endCxn id="31757" idx="2"/>
          </p:cNvCxnSpPr>
          <p:nvPr/>
        </p:nvCxnSpPr>
        <p:spPr bwMode="auto">
          <a:xfrm>
            <a:off x="6732703" y="3251755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6" name="AutoShape 18"/>
          <p:cNvCxnSpPr>
            <a:cxnSpLocks noChangeShapeType="1"/>
            <a:stCxn id="31751" idx="6"/>
            <a:endCxn id="31755" idx="2"/>
          </p:cNvCxnSpPr>
          <p:nvPr/>
        </p:nvCxnSpPr>
        <p:spPr bwMode="auto">
          <a:xfrm flipV="1">
            <a:off x="6732703" y="2946955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3" name="AutoShape 19"/>
          <p:cNvCxnSpPr>
            <a:cxnSpLocks noChangeShapeType="1"/>
            <a:stCxn id="31752" idx="6"/>
            <a:endCxn id="31756" idx="2"/>
          </p:cNvCxnSpPr>
          <p:nvPr/>
        </p:nvCxnSpPr>
        <p:spPr bwMode="auto">
          <a:xfrm flipV="1">
            <a:off x="6732703" y="3404155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8" name="AutoShape 20"/>
          <p:cNvCxnSpPr>
            <a:cxnSpLocks noChangeShapeType="1"/>
            <a:stCxn id="31753" idx="7"/>
            <a:endCxn id="31756" idx="2"/>
          </p:cNvCxnSpPr>
          <p:nvPr/>
        </p:nvCxnSpPr>
        <p:spPr bwMode="auto">
          <a:xfrm flipV="1">
            <a:off x="6710478" y="3404155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9" name="AutoShape 21"/>
          <p:cNvCxnSpPr>
            <a:cxnSpLocks noChangeShapeType="1"/>
            <a:stCxn id="31751" idx="6"/>
            <a:endCxn id="31756" idx="2"/>
          </p:cNvCxnSpPr>
          <p:nvPr/>
        </p:nvCxnSpPr>
        <p:spPr bwMode="auto">
          <a:xfrm>
            <a:off x="6732703" y="3251755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66" name="Text Box 22"/>
              <p:cNvSpPr txBox="1">
                <a:spLocks noChangeArrowheads="1"/>
              </p:cNvSpPr>
              <p:nvPr/>
            </p:nvSpPr>
            <p:spPr bwMode="auto">
              <a:xfrm>
                <a:off x="6468021" y="4431268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𝐿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176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21" y="4431268"/>
                <a:ext cx="37696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67" name="Text Box 23"/>
              <p:cNvSpPr txBox="1">
                <a:spLocks noChangeArrowheads="1"/>
              </p:cNvSpPr>
              <p:nvPr/>
            </p:nvSpPr>
            <p:spPr bwMode="auto">
              <a:xfrm>
                <a:off x="7521806" y="4431268"/>
                <a:ext cx="4029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𝑅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176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1806" y="4431268"/>
                <a:ext cx="4029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solidFill>
                  <a:schemeClr val="tx2"/>
                </a:solidFill>
                <a:ea typeface="新細明體" charset="-120"/>
              </a:rPr>
              <a:t>Methodology 0: See whether the problem can be reduced to another one whose answer is known.</a:t>
            </a:r>
          </a:p>
          <a:p>
            <a:pPr eaLnBrk="1" hangingPunct="1"/>
            <a:endParaRPr lang="en-US" altLang="zh-HK" sz="2600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Very often, the problem that you are facing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appeared</a:t>
            </a:r>
            <a:r>
              <a:rPr lang="en-US" altLang="zh-HK" sz="2600" smtClean="0">
                <a:ea typeface="新細明體" charset="-120"/>
              </a:rPr>
              <a:t> to other people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before</a:t>
            </a:r>
            <a:r>
              <a:rPr lang="en-US" altLang="zh-HK" sz="2600" smtClean="0">
                <a:ea typeface="新細明體" charset="-120"/>
              </a:rPr>
              <a:t>.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Solutions are known.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Also very often, the problem is probably new, but it’s very similar to, or essentially the same as an old one.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Then a simple transformation or reduction works.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73213"/>
                <a:ext cx="82296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Orient existing edges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endParaRPr lang="en-US" altLang="zh-HK" sz="26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73213"/>
                <a:ext cx="8229600" cy="4530725"/>
              </a:xfrm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Oval 51"/>
          <p:cNvSpPr>
            <a:spLocks noChangeArrowheads="1"/>
          </p:cNvSpPr>
          <p:nvPr/>
        </p:nvSpPr>
        <p:spPr bwMode="auto">
          <a:xfrm>
            <a:off x="6248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797" name="Oval 52"/>
          <p:cNvSpPr>
            <a:spLocks noChangeArrowheads="1"/>
          </p:cNvSpPr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798" name="Oval 53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799" name="Oval 54"/>
          <p:cNvSpPr>
            <a:spLocks noChangeArrowheads="1"/>
          </p:cNvSpPr>
          <p:nvPr/>
        </p:nvSpPr>
        <p:spPr bwMode="auto">
          <a:xfrm>
            <a:off x="62484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800" name="Oval 55"/>
          <p:cNvSpPr>
            <a:spLocks noChangeArrowheads="1"/>
          </p:cNvSpPr>
          <p:nvPr/>
        </p:nvSpPr>
        <p:spPr bwMode="auto">
          <a:xfrm>
            <a:off x="6248400" y="40163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801" name="Oval 56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802" name="Oval 57"/>
          <p:cNvSpPr>
            <a:spLocks noChangeArrowheads="1"/>
          </p:cNvSpPr>
          <p:nvPr/>
        </p:nvSpPr>
        <p:spPr bwMode="auto">
          <a:xfrm>
            <a:off x="73152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803" name="Oval 58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3804" name="Oval 59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3805" name="AutoShape 60"/>
          <p:cNvCxnSpPr>
            <a:cxnSpLocks noChangeShapeType="1"/>
            <a:stCxn id="33796" idx="6"/>
            <a:endCxn id="33801" idx="2"/>
          </p:cNvCxnSpPr>
          <p:nvPr/>
        </p:nvCxnSpPr>
        <p:spPr bwMode="auto">
          <a:xfrm>
            <a:off x="6400800" y="22860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6" name="AutoShape 61"/>
          <p:cNvCxnSpPr>
            <a:cxnSpLocks noChangeShapeType="1"/>
            <a:stCxn id="33797" idx="6"/>
            <a:endCxn id="33801" idx="2"/>
          </p:cNvCxnSpPr>
          <p:nvPr/>
        </p:nvCxnSpPr>
        <p:spPr bwMode="auto">
          <a:xfrm flipV="1">
            <a:off x="6400800" y="2438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AutoShape 62"/>
          <p:cNvCxnSpPr>
            <a:cxnSpLocks noChangeShapeType="1"/>
            <a:endCxn id="33803" idx="2"/>
          </p:cNvCxnSpPr>
          <p:nvPr/>
        </p:nvCxnSpPr>
        <p:spPr bwMode="auto">
          <a:xfrm>
            <a:off x="6400800" y="2743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8" name="AutoShape 63"/>
          <p:cNvCxnSpPr>
            <a:cxnSpLocks noChangeShapeType="1"/>
            <a:stCxn id="33798" idx="6"/>
            <a:endCxn id="33804" idx="2"/>
          </p:cNvCxnSpPr>
          <p:nvPr/>
        </p:nvCxnSpPr>
        <p:spPr bwMode="auto">
          <a:xfrm>
            <a:off x="6400800" y="32004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9" name="AutoShape 64"/>
          <p:cNvCxnSpPr>
            <a:cxnSpLocks noChangeShapeType="1"/>
            <a:stCxn id="33798" idx="6"/>
            <a:endCxn id="33802" idx="2"/>
          </p:cNvCxnSpPr>
          <p:nvPr/>
        </p:nvCxnSpPr>
        <p:spPr bwMode="auto">
          <a:xfrm flipV="1">
            <a:off x="6400800" y="2895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0" name="AutoShape 65"/>
          <p:cNvCxnSpPr>
            <a:cxnSpLocks noChangeShapeType="1"/>
            <a:stCxn id="33799" idx="6"/>
            <a:endCxn id="33803" idx="2"/>
          </p:cNvCxnSpPr>
          <p:nvPr/>
        </p:nvCxnSpPr>
        <p:spPr bwMode="auto">
          <a:xfrm flipV="1">
            <a:off x="6400800" y="33528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1" name="AutoShape 66"/>
          <p:cNvCxnSpPr>
            <a:cxnSpLocks noChangeShapeType="1"/>
            <a:stCxn id="33800" idx="7"/>
            <a:endCxn id="33803" idx="2"/>
          </p:cNvCxnSpPr>
          <p:nvPr/>
        </p:nvCxnSpPr>
        <p:spPr bwMode="auto">
          <a:xfrm flipV="1">
            <a:off x="6378575" y="3352800"/>
            <a:ext cx="936625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2" name="AutoShape 67"/>
          <p:cNvCxnSpPr>
            <a:cxnSpLocks noChangeShapeType="1"/>
            <a:stCxn id="33798" idx="6"/>
            <a:endCxn id="33803" idx="2"/>
          </p:cNvCxnSpPr>
          <p:nvPr/>
        </p:nvCxnSpPr>
        <p:spPr bwMode="auto">
          <a:xfrm>
            <a:off x="6400800" y="32004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813" name="Text Box 68"/>
              <p:cNvSpPr txBox="1">
                <a:spLocks noChangeArrowheads="1"/>
              </p:cNvSpPr>
              <p:nvPr/>
            </p:nvSpPr>
            <p:spPr bwMode="auto">
              <a:xfrm>
                <a:off x="6136118" y="1766888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3813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6118" y="1766888"/>
                <a:ext cx="37696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14" name="Text Box 69"/>
              <p:cNvSpPr txBox="1">
                <a:spLocks noChangeArrowheads="1"/>
              </p:cNvSpPr>
              <p:nvPr/>
            </p:nvSpPr>
            <p:spPr bwMode="auto">
              <a:xfrm>
                <a:off x="7189903" y="1766888"/>
                <a:ext cx="4029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𝑅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3814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9903" y="1766888"/>
                <a:ext cx="4029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Orient existing edges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Add one more node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Link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all vertices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Add one more node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Link all vertices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All capacities (on edges) are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1</a:t>
                </a:r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endParaRPr lang="en-US" altLang="zh-HK" sz="26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29600" cy="4530725"/>
              </a:xfrm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248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62484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248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73152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4829" name="AutoShape 13"/>
          <p:cNvCxnSpPr>
            <a:cxnSpLocks noChangeShapeType="1"/>
            <a:stCxn id="34820" idx="6"/>
            <a:endCxn id="34825" idx="2"/>
          </p:cNvCxnSpPr>
          <p:nvPr/>
        </p:nvCxnSpPr>
        <p:spPr bwMode="auto">
          <a:xfrm>
            <a:off x="6400800" y="22860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AutoShape 14"/>
          <p:cNvCxnSpPr>
            <a:cxnSpLocks noChangeShapeType="1"/>
            <a:stCxn id="34821" idx="6"/>
            <a:endCxn id="34825" idx="2"/>
          </p:cNvCxnSpPr>
          <p:nvPr/>
        </p:nvCxnSpPr>
        <p:spPr bwMode="auto">
          <a:xfrm flipV="1">
            <a:off x="6400800" y="2438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AutoShape 15"/>
          <p:cNvCxnSpPr>
            <a:cxnSpLocks noChangeShapeType="1"/>
            <a:endCxn id="34827" idx="2"/>
          </p:cNvCxnSpPr>
          <p:nvPr/>
        </p:nvCxnSpPr>
        <p:spPr bwMode="auto">
          <a:xfrm>
            <a:off x="6400800" y="2743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AutoShape 16"/>
          <p:cNvCxnSpPr>
            <a:cxnSpLocks noChangeShapeType="1"/>
            <a:stCxn id="34822" idx="6"/>
            <a:endCxn id="34828" idx="2"/>
          </p:cNvCxnSpPr>
          <p:nvPr/>
        </p:nvCxnSpPr>
        <p:spPr bwMode="auto">
          <a:xfrm>
            <a:off x="6400800" y="32004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3" name="AutoShape 17"/>
          <p:cNvCxnSpPr>
            <a:cxnSpLocks noChangeShapeType="1"/>
            <a:stCxn id="34822" idx="6"/>
            <a:endCxn id="34826" idx="2"/>
          </p:cNvCxnSpPr>
          <p:nvPr/>
        </p:nvCxnSpPr>
        <p:spPr bwMode="auto">
          <a:xfrm flipV="1">
            <a:off x="6400800" y="2895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4" name="AutoShape 18"/>
          <p:cNvCxnSpPr>
            <a:cxnSpLocks noChangeShapeType="1"/>
            <a:stCxn id="34823" idx="6"/>
            <a:endCxn id="34827" idx="2"/>
          </p:cNvCxnSpPr>
          <p:nvPr/>
        </p:nvCxnSpPr>
        <p:spPr bwMode="auto">
          <a:xfrm flipV="1">
            <a:off x="6400800" y="33528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5" name="AutoShape 19"/>
          <p:cNvCxnSpPr>
            <a:cxnSpLocks noChangeShapeType="1"/>
            <a:stCxn id="34824" idx="7"/>
            <a:endCxn id="34827" idx="2"/>
          </p:cNvCxnSpPr>
          <p:nvPr/>
        </p:nvCxnSpPr>
        <p:spPr bwMode="auto">
          <a:xfrm flipV="1">
            <a:off x="6378575" y="33528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AutoShape 20"/>
          <p:cNvCxnSpPr>
            <a:cxnSpLocks noChangeShapeType="1"/>
            <a:stCxn id="34822" idx="6"/>
            <a:endCxn id="34827" idx="2"/>
          </p:cNvCxnSpPr>
          <p:nvPr/>
        </p:nvCxnSpPr>
        <p:spPr bwMode="auto">
          <a:xfrm>
            <a:off x="6400800" y="32004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5410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8077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109591" name="AutoShape 23"/>
          <p:cNvCxnSpPr>
            <a:cxnSpLocks noChangeShapeType="1"/>
            <a:stCxn id="34820" idx="3"/>
            <a:endCxn id="109589" idx="6"/>
          </p:cNvCxnSpPr>
          <p:nvPr/>
        </p:nvCxnSpPr>
        <p:spPr bwMode="auto">
          <a:xfrm flipH="1">
            <a:off x="5562600" y="2339975"/>
            <a:ext cx="708025" cy="860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2" name="AutoShape 24"/>
          <p:cNvCxnSpPr>
            <a:cxnSpLocks noChangeShapeType="1"/>
            <a:stCxn id="34821" idx="2"/>
            <a:endCxn id="109589" idx="6"/>
          </p:cNvCxnSpPr>
          <p:nvPr/>
        </p:nvCxnSpPr>
        <p:spPr bwMode="auto">
          <a:xfrm flipH="1">
            <a:off x="5562600" y="27432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3" name="AutoShape 25"/>
          <p:cNvCxnSpPr>
            <a:cxnSpLocks noChangeShapeType="1"/>
            <a:stCxn id="34822" idx="2"/>
            <a:endCxn id="109589" idx="6"/>
          </p:cNvCxnSpPr>
          <p:nvPr/>
        </p:nvCxnSpPr>
        <p:spPr bwMode="auto">
          <a:xfrm flipH="1">
            <a:off x="5562600" y="3200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4" name="AutoShape 26"/>
          <p:cNvCxnSpPr>
            <a:cxnSpLocks noChangeShapeType="1"/>
            <a:stCxn id="34823" idx="2"/>
            <a:endCxn id="109589" idx="6"/>
          </p:cNvCxnSpPr>
          <p:nvPr/>
        </p:nvCxnSpPr>
        <p:spPr bwMode="auto">
          <a:xfrm flipH="1" flipV="1">
            <a:off x="5562600" y="32004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5" name="AutoShape 27"/>
          <p:cNvCxnSpPr>
            <a:cxnSpLocks noChangeShapeType="1"/>
            <a:endCxn id="109589" idx="6"/>
          </p:cNvCxnSpPr>
          <p:nvPr/>
        </p:nvCxnSpPr>
        <p:spPr bwMode="auto">
          <a:xfrm flipH="1" flipV="1">
            <a:off x="5562600" y="3200400"/>
            <a:ext cx="685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6" name="AutoShape 28"/>
          <p:cNvCxnSpPr>
            <a:cxnSpLocks noChangeShapeType="1"/>
            <a:stCxn id="109590" idx="2"/>
            <a:endCxn id="34825" idx="5"/>
          </p:cNvCxnSpPr>
          <p:nvPr/>
        </p:nvCxnSpPr>
        <p:spPr bwMode="auto">
          <a:xfrm flipH="1" flipV="1">
            <a:off x="7445375" y="2492375"/>
            <a:ext cx="6318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7" name="AutoShape 29"/>
          <p:cNvCxnSpPr>
            <a:cxnSpLocks noChangeShapeType="1"/>
            <a:stCxn id="109590" idx="2"/>
            <a:endCxn id="34826" idx="6"/>
          </p:cNvCxnSpPr>
          <p:nvPr/>
        </p:nvCxnSpPr>
        <p:spPr bwMode="auto">
          <a:xfrm flipH="1" flipV="1">
            <a:off x="7467600" y="28956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8" name="AutoShape 30"/>
          <p:cNvCxnSpPr>
            <a:cxnSpLocks noChangeShapeType="1"/>
            <a:stCxn id="109590" idx="2"/>
            <a:endCxn id="34827" idx="6"/>
          </p:cNvCxnSpPr>
          <p:nvPr/>
        </p:nvCxnSpPr>
        <p:spPr bwMode="auto">
          <a:xfrm flipH="1">
            <a:off x="7467600" y="3200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9" name="AutoShape 31"/>
          <p:cNvCxnSpPr>
            <a:cxnSpLocks noChangeShapeType="1"/>
            <a:stCxn id="109590" idx="2"/>
            <a:endCxn id="34828" idx="7"/>
          </p:cNvCxnSpPr>
          <p:nvPr/>
        </p:nvCxnSpPr>
        <p:spPr bwMode="auto">
          <a:xfrm flipH="1">
            <a:off x="7445375" y="3200400"/>
            <a:ext cx="6318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600" name="Text Box 32"/>
              <p:cNvSpPr txBox="1">
                <a:spLocks noChangeArrowheads="1"/>
              </p:cNvSpPr>
              <p:nvPr/>
            </p:nvSpPr>
            <p:spPr bwMode="auto">
              <a:xfrm>
                <a:off x="5105400" y="3014663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60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014663"/>
                <a:ext cx="3609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601" name="Text Box 33"/>
              <p:cNvSpPr txBox="1">
                <a:spLocks noChangeArrowheads="1"/>
              </p:cNvSpPr>
              <p:nvPr/>
            </p:nvSpPr>
            <p:spPr bwMode="auto">
              <a:xfrm>
                <a:off x="8229600" y="3014663"/>
                <a:ext cx="345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60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0" y="3014663"/>
                <a:ext cx="3458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5791200" y="5715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 sz="2000">
              <a:ea typeface="新細明體" charset="-120"/>
            </a:endParaRPr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6248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68"/>
              <p:cNvSpPr txBox="1">
                <a:spLocks noChangeArrowheads="1"/>
              </p:cNvSpPr>
              <p:nvPr/>
            </p:nvSpPr>
            <p:spPr bwMode="auto">
              <a:xfrm>
                <a:off x="6136118" y="1766888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9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6118" y="1766888"/>
                <a:ext cx="3769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9"/>
              <p:cNvSpPr txBox="1">
                <a:spLocks noChangeArrowheads="1"/>
              </p:cNvSpPr>
              <p:nvPr/>
            </p:nvSpPr>
            <p:spPr bwMode="auto">
              <a:xfrm>
                <a:off x="7189903" y="1766888"/>
                <a:ext cx="4029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𝑅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0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9903" y="1766888"/>
                <a:ext cx="40299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9" grpId="0" animBg="1"/>
      <p:bldP spid="109590" grpId="0" animBg="1"/>
      <p:bldP spid="109600" grpId="0"/>
      <p:bldP spid="109601" grpId="0"/>
      <p:bldP spid="1096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Equivalence </a:t>
            </a:r>
            <a:endParaRPr lang="zh-HK" altLang="zh-HK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5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886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[Fact] </a:t>
                </a:r>
                <a14:m>
                  <m:oMath xmlns:m="http://schemas.openxmlformats.org/officeDocument/2006/math">
                    <m:r>
                      <a:rPr lang="en-HK" altLang="zh-HK" sz="2600" b="0" i="1" smtClean="0">
                        <a:latin typeface="Cambria Math" panose="02040503050406030204" pitchFamily="18" charset="0"/>
                        <a:ea typeface="新細明體" charset="-120"/>
                      </a:rPr>
                      <m:t>∃</m:t>
                    </m:r>
                  </m:oMath>
                </a14:m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 matching </a:t>
                </a:r>
                <a:r>
                  <a:rPr lang="en-US" altLang="zh-HK" sz="2600" dirty="0" smtClean="0">
                    <a:ea typeface="新細明體" charset="-12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ea typeface="新細明體" charset="-120"/>
                  </a:rPr>
                  <a:t>in</a:t>
                </a:r>
                <a:r>
                  <a:rPr lang="en-US" altLang="zh-HK" sz="2600" dirty="0" smtClean="0">
                    <a:ea typeface="新細明體" charset="-120"/>
                  </a:rPr>
                  <a:t/>
                </a:r>
                <a:br>
                  <a:rPr lang="en-US" altLang="zh-HK" sz="2600" dirty="0" smtClean="0">
                    <a:ea typeface="新細明體" charset="-120"/>
                  </a:rPr>
                </a:br>
                <a:r>
                  <a:rPr lang="en-US" altLang="zh-HK" sz="2600" dirty="0" smtClean="0">
                    <a:ea typeface="新細明體" charset="-120"/>
                  </a:rPr>
                  <a:t>original graph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cs typeface="Arial" charset="0"/>
                      </a:rPr>
                      <m:t>⇔</m:t>
                    </m:r>
                  </m:oMath>
                </a14:m>
                <a:r>
                  <a:rPr lang="el-GR" altLang="zh-HK" sz="26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HK" altLang="zh-HK" sz="2600" i="1">
                        <a:latin typeface="Cambria Math" panose="02040503050406030204" pitchFamily="18" charset="0"/>
                        <a:ea typeface="新細明體" charset="-120"/>
                      </a:rPr>
                      <m:t>∃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cs typeface="Arial" charset="0"/>
                  </a:rPr>
                  <a:t>integral</a:t>
                </a:r>
                <a:r>
                  <a:rPr lang="en-US" altLang="zh-HK" sz="2600" dirty="0" smtClean="0">
                    <a:cs typeface="Arial" charset="0"/>
                  </a:rPr>
                  <a:t> flow </a:t>
                </a:r>
                <a:br>
                  <a:rPr lang="en-US" altLang="zh-HK" sz="2600" dirty="0" smtClean="0">
                    <a:cs typeface="Arial" charset="0"/>
                  </a:rPr>
                </a:br>
                <a:r>
                  <a:rPr lang="en-US" altLang="zh-HK" sz="2600" dirty="0" smtClean="0">
                    <a:cs typeface="Arial" charset="0"/>
                  </a:rPr>
                  <a:t>of value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zh-HK" sz="2600" dirty="0" smtClean="0">
                    <a:cs typeface="Arial" charset="0"/>
                  </a:rPr>
                  <a:t> in the new graph</a:t>
                </a:r>
              </a:p>
              <a:p>
                <a:pPr lvl="1" eaLnBrk="1" hangingPunct="1"/>
                <a:r>
                  <a:rPr lang="en-US" altLang="zh-HK" sz="2200" b="0" dirty="0" smtClean="0">
                    <a:solidFill>
                      <a:srgbClr val="0000FF"/>
                    </a:solidFill>
                    <a:ea typeface="新細明體" charset="-120"/>
                  </a:rPr>
                  <a:t>Integral</a:t>
                </a:r>
                <a:r>
                  <a:rPr lang="en-US" altLang="zh-HK" sz="2200" b="0" dirty="0" smtClean="0">
                    <a:ea typeface="新細明體" charset="-120"/>
                  </a:rPr>
                  <a:t>: flow is </a:t>
                </a:r>
                <a:r>
                  <a:rPr lang="en-US" altLang="zh-HK" sz="2200" b="0" dirty="0" smtClean="0">
                    <a:solidFill>
                      <a:srgbClr val="0000FF"/>
                    </a:solidFill>
                    <a:ea typeface="新細明體" charset="-120"/>
                  </a:rPr>
                  <a:t>integer </a:t>
                </a:r>
                <a:r>
                  <a:rPr lang="en-US" altLang="zh-HK" sz="2200" b="0" dirty="0" smtClean="0">
                    <a:ea typeface="新細明體" charset="-120"/>
                  </a:rPr>
                  <a:t>on each edge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⇒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 For matching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d>
                      <m:d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=1,…,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give a unit flow to each edge 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e>
                      <m:sub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⇐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 Since all capacities are 1 and flow is integral, flow on each edge is either 0 or 1. 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So there are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“middle”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with flow 1. 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And these edges are all vertex-disjoint because of the flow conservation. </a:t>
                </a:r>
                <a:endParaRPr lang="en-US" altLang="zh-HK" sz="2600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88600" cy="4530725"/>
              </a:xfrm>
              <a:blipFill rotWithShape="0">
                <a:blip r:embed="rId2"/>
                <a:stretch>
                  <a:fillRect l="-298" t="-1346" r="-670" b="-3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7408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7408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740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6740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74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807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78076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7807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7807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4829" name="AutoShape 13"/>
          <p:cNvCxnSpPr>
            <a:cxnSpLocks noChangeShapeType="1"/>
            <a:stCxn id="34820" idx="6"/>
            <a:endCxn id="34825" idx="2"/>
          </p:cNvCxnSpPr>
          <p:nvPr/>
        </p:nvCxnSpPr>
        <p:spPr bwMode="auto">
          <a:xfrm>
            <a:off x="6893200" y="9144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AutoShape 14"/>
          <p:cNvCxnSpPr>
            <a:cxnSpLocks noChangeShapeType="1"/>
            <a:stCxn id="34821" idx="6"/>
            <a:endCxn id="34825" idx="2"/>
          </p:cNvCxnSpPr>
          <p:nvPr/>
        </p:nvCxnSpPr>
        <p:spPr bwMode="auto">
          <a:xfrm flipV="1">
            <a:off x="6893200" y="10668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AutoShape 15"/>
          <p:cNvCxnSpPr>
            <a:cxnSpLocks noChangeShapeType="1"/>
            <a:endCxn id="34827" idx="2"/>
          </p:cNvCxnSpPr>
          <p:nvPr/>
        </p:nvCxnSpPr>
        <p:spPr bwMode="auto">
          <a:xfrm>
            <a:off x="6893200" y="13716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AutoShape 16"/>
          <p:cNvCxnSpPr>
            <a:cxnSpLocks noChangeShapeType="1"/>
            <a:stCxn id="34822" idx="6"/>
            <a:endCxn id="34828" idx="2"/>
          </p:cNvCxnSpPr>
          <p:nvPr/>
        </p:nvCxnSpPr>
        <p:spPr bwMode="auto">
          <a:xfrm>
            <a:off x="6893200" y="18288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3" name="AutoShape 17"/>
          <p:cNvCxnSpPr>
            <a:cxnSpLocks noChangeShapeType="1"/>
            <a:stCxn id="34822" idx="6"/>
            <a:endCxn id="34826" idx="2"/>
          </p:cNvCxnSpPr>
          <p:nvPr/>
        </p:nvCxnSpPr>
        <p:spPr bwMode="auto">
          <a:xfrm flipV="1">
            <a:off x="6893200" y="15240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4" name="AutoShape 18"/>
          <p:cNvCxnSpPr>
            <a:cxnSpLocks noChangeShapeType="1"/>
            <a:stCxn id="34823" idx="6"/>
            <a:endCxn id="34827" idx="2"/>
          </p:cNvCxnSpPr>
          <p:nvPr/>
        </p:nvCxnSpPr>
        <p:spPr bwMode="auto">
          <a:xfrm flipV="1">
            <a:off x="6893200" y="1981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5" name="AutoShape 19"/>
          <p:cNvCxnSpPr>
            <a:cxnSpLocks noChangeShapeType="1"/>
            <a:stCxn id="34824" idx="7"/>
            <a:endCxn id="34827" idx="2"/>
          </p:cNvCxnSpPr>
          <p:nvPr/>
        </p:nvCxnSpPr>
        <p:spPr bwMode="auto">
          <a:xfrm flipV="1">
            <a:off x="6870975" y="19812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AutoShape 20"/>
          <p:cNvCxnSpPr>
            <a:cxnSpLocks noChangeShapeType="1"/>
            <a:stCxn id="34822" idx="6"/>
            <a:endCxn id="34827" idx="2"/>
          </p:cNvCxnSpPr>
          <p:nvPr/>
        </p:nvCxnSpPr>
        <p:spPr bwMode="auto">
          <a:xfrm>
            <a:off x="6893200" y="1828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59026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85696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109591" name="AutoShape 23"/>
          <p:cNvCxnSpPr>
            <a:cxnSpLocks noChangeShapeType="1"/>
            <a:stCxn id="34820" idx="3"/>
            <a:endCxn id="109589" idx="6"/>
          </p:cNvCxnSpPr>
          <p:nvPr/>
        </p:nvCxnSpPr>
        <p:spPr bwMode="auto">
          <a:xfrm flipH="1">
            <a:off x="6055000" y="968375"/>
            <a:ext cx="708025" cy="860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2" name="AutoShape 24"/>
          <p:cNvCxnSpPr>
            <a:cxnSpLocks noChangeShapeType="1"/>
            <a:stCxn id="34821" idx="2"/>
            <a:endCxn id="109589" idx="6"/>
          </p:cNvCxnSpPr>
          <p:nvPr/>
        </p:nvCxnSpPr>
        <p:spPr bwMode="auto">
          <a:xfrm flipH="1">
            <a:off x="6055000" y="13716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3" name="AutoShape 25"/>
          <p:cNvCxnSpPr>
            <a:cxnSpLocks noChangeShapeType="1"/>
            <a:stCxn id="34822" idx="2"/>
            <a:endCxn id="109589" idx="6"/>
          </p:cNvCxnSpPr>
          <p:nvPr/>
        </p:nvCxnSpPr>
        <p:spPr bwMode="auto">
          <a:xfrm flipH="1">
            <a:off x="6055000" y="1828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4" name="AutoShape 26"/>
          <p:cNvCxnSpPr>
            <a:cxnSpLocks noChangeShapeType="1"/>
            <a:stCxn id="34823" idx="2"/>
            <a:endCxn id="109589" idx="6"/>
          </p:cNvCxnSpPr>
          <p:nvPr/>
        </p:nvCxnSpPr>
        <p:spPr bwMode="auto">
          <a:xfrm flipH="1" flipV="1">
            <a:off x="6055000" y="18288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5" name="AutoShape 27"/>
          <p:cNvCxnSpPr>
            <a:cxnSpLocks noChangeShapeType="1"/>
            <a:endCxn id="109589" idx="6"/>
          </p:cNvCxnSpPr>
          <p:nvPr/>
        </p:nvCxnSpPr>
        <p:spPr bwMode="auto">
          <a:xfrm flipH="1" flipV="1">
            <a:off x="6055000" y="1828800"/>
            <a:ext cx="685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6" name="AutoShape 28"/>
          <p:cNvCxnSpPr>
            <a:cxnSpLocks noChangeShapeType="1"/>
            <a:stCxn id="109590" idx="2"/>
            <a:endCxn id="34825" idx="5"/>
          </p:cNvCxnSpPr>
          <p:nvPr/>
        </p:nvCxnSpPr>
        <p:spPr bwMode="auto">
          <a:xfrm flipH="1" flipV="1">
            <a:off x="7937775" y="1120775"/>
            <a:ext cx="6318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7" name="AutoShape 29"/>
          <p:cNvCxnSpPr>
            <a:cxnSpLocks noChangeShapeType="1"/>
            <a:stCxn id="109590" idx="2"/>
            <a:endCxn id="34826" idx="6"/>
          </p:cNvCxnSpPr>
          <p:nvPr/>
        </p:nvCxnSpPr>
        <p:spPr bwMode="auto">
          <a:xfrm flipH="1" flipV="1">
            <a:off x="7960000" y="15240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8" name="AutoShape 30"/>
          <p:cNvCxnSpPr>
            <a:cxnSpLocks noChangeShapeType="1"/>
            <a:stCxn id="109590" idx="2"/>
            <a:endCxn id="34827" idx="6"/>
          </p:cNvCxnSpPr>
          <p:nvPr/>
        </p:nvCxnSpPr>
        <p:spPr bwMode="auto">
          <a:xfrm flipH="1">
            <a:off x="7960000" y="1828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9" name="AutoShape 31"/>
          <p:cNvCxnSpPr>
            <a:cxnSpLocks noChangeShapeType="1"/>
            <a:stCxn id="109590" idx="2"/>
            <a:endCxn id="34828" idx="7"/>
          </p:cNvCxnSpPr>
          <p:nvPr/>
        </p:nvCxnSpPr>
        <p:spPr bwMode="auto">
          <a:xfrm flipH="1">
            <a:off x="7937775" y="1828800"/>
            <a:ext cx="6318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600" name="Text Box 32"/>
              <p:cNvSpPr txBox="1">
                <a:spLocks noChangeArrowheads="1"/>
              </p:cNvSpPr>
              <p:nvPr/>
            </p:nvSpPr>
            <p:spPr bwMode="auto">
              <a:xfrm>
                <a:off x="5597800" y="1643063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60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800" y="1643063"/>
                <a:ext cx="3609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601" name="Text Box 33"/>
              <p:cNvSpPr txBox="1">
                <a:spLocks noChangeArrowheads="1"/>
              </p:cNvSpPr>
              <p:nvPr/>
            </p:nvSpPr>
            <p:spPr bwMode="auto">
              <a:xfrm>
                <a:off x="8722000" y="1643063"/>
                <a:ext cx="345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60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000" y="1643063"/>
                <a:ext cx="3458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5791200" y="5715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 sz="2000">
              <a:ea typeface="新細明體" charset="-120"/>
            </a:endParaRPr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674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68"/>
              <p:cNvSpPr txBox="1">
                <a:spLocks noChangeArrowheads="1"/>
              </p:cNvSpPr>
              <p:nvPr/>
            </p:nvSpPr>
            <p:spPr bwMode="auto">
              <a:xfrm>
                <a:off x="6628518" y="395288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9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8518" y="395288"/>
                <a:ext cx="3769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9"/>
              <p:cNvSpPr txBox="1">
                <a:spLocks noChangeArrowheads="1"/>
              </p:cNvSpPr>
              <p:nvPr/>
            </p:nvSpPr>
            <p:spPr bwMode="auto">
              <a:xfrm>
                <a:off x="7682303" y="395288"/>
                <a:ext cx="4029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𝑅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0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303" y="395288"/>
                <a:ext cx="40299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5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88600" cy="45307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[Fact] </a:t>
                </a:r>
                <a14:m>
                  <m:oMath xmlns:m="http://schemas.openxmlformats.org/officeDocument/2006/math">
                    <m:r>
                      <a:rPr lang="en-HK" altLang="zh-HK" sz="2600" i="1">
                        <a:latin typeface="Cambria Math" panose="02040503050406030204" pitchFamily="18" charset="0"/>
                        <a:ea typeface="新細明體" charset="-120"/>
                      </a:rPr>
                      <m:t>∃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 matching </a:t>
                </a:r>
                <a:r>
                  <a:rPr lang="en-US" altLang="zh-HK" sz="2600" dirty="0" smtClean="0">
                    <a:ea typeface="新細明體" charset="-12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ea typeface="新細明體" charset="-120"/>
                  </a:rPr>
                  <a:t>in</a:t>
                </a:r>
                <a:r>
                  <a:rPr lang="en-US" altLang="zh-HK" sz="2600" dirty="0" smtClean="0">
                    <a:ea typeface="新細明體" charset="-120"/>
                  </a:rPr>
                  <a:t/>
                </a:r>
                <a:br>
                  <a:rPr lang="en-US" altLang="zh-HK" sz="2600" dirty="0" smtClean="0">
                    <a:ea typeface="新細明體" charset="-120"/>
                  </a:rPr>
                </a:br>
                <a:r>
                  <a:rPr lang="en-US" altLang="zh-HK" sz="2600" dirty="0" smtClean="0">
                    <a:ea typeface="新細明體" charset="-120"/>
                  </a:rPr>
                  <a:t>original graph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cs typeface="Arial" charset="0"/>
                      </a:rPr>
                      <m:t>⇔</m:t>
                    </m:r>
                  </m:oMath>
                </a14:m>
                <a:r>
                  <a:rPr lang="el-GR" altLang="zh-HK" sz="26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HK" altLang="zh-HK" sz="2600" i="1">
                        <a:latin typeface="Cambria Math" panose="02040503050406030204" pitchFamily="18" charset="0"/>
                        <a:ea typeface="新細明體" charset="-120"/>
                      </a:rPr>
                      <m:t>∃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cs typeface="Arial" charset="0"/>
                  </a:rPr>
                  <a:t>integral</a:t>
                </a:r>
                <a:r>
                  <a:rPr lang="en-US" altLang="zh-HK" sz="2600" dirty="0" smtClean="0">
                    <a:cs typeface="Arial" charset="0"/>
                  </a:rPr>
                  <a:t> flow </a:t>
                </a:r>
                <a:br>
                  <a:rPr lang="en-US" altLang="zh-HK" sz="2600" dirty="0" smtClean="0">
                    <a:cs typeface="Arial" charset="0"/>
                  </a:rPr>
                </a:br>
                <a:r>
                  <a:rPr lang="en-US" altLang="zh-HK" sz="2600" dirty="0" smtClean="0">
                    <a:cs typeface="Arial" charset="0"/>
                  </a:rPr>
                  <a:t>of value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cs typeface="Arial" charset="0"/>
                      </a:rPr>
                      <m:t>𝑠</m:t>
                    </m:r>
                  </m:oMath>
                </a14:m>
                <a:r>
                  <a:rPr lang="en-US" altLang="zh-HK" sz="2600" dirty="0" smtClean="0">
                    <a:cs typeface="Arial" charset="0"/>
                  </a:rPr>
                  <a:t> in the new graph</a:t>
                </a:r>
              </a:p>
              <a:p>
                <a:pPr lvl="1" eaLnBrk="1" hangingPunct="1"/>
                <a:r>
                  <a:rPr lang="en-US" altLang="zh-HK" sz="2200" b="0" dirty="0" smtClean="0">
                    <a:solidFill>
                      <a:srgbClr val="0000FF"/>
                    </a:solidFill>
                    <a:ea typeface="新細明體" charset="-120"/>
                  </a:rPr>
                  <a:t>Integral</a:t>
                </a:r>
                <a:r>
                  <a:rPr lang="en-US" altLang="zh-HK" sz="2200" b="0" dirty="0" smtClean="0">
                    <a:ea typeface="新細明體" charset="-120"/>
                  </a:rPr>
                  <a:t>: flow is </a:t>
                </a:r>
                <a:r>
                  <a:rPr lang="en-US" altLang="zh-HK" sz="2200" b="0" dirty="0" smtClean="0">
                    <a:solidFill>
                      <a:srgbClr val="0000FF"/>
                    </a:solidFill>
                    <a:ea typeface="新細明體" charset="-120"/>
                  </a:rPr>
                  <a:t>integer </a:t>
                </a:r>
                <a:r>
                  <a:rPr lang="en-US" altLang="zh-HK" sz="2200" b="0" dirty="0" smtClean="0">
                    <a:ea typeface="新細明體" charset="-120"/>
                  </a:rPr>
                  <a:t>on each edge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[Fact] maximum matching in the original graph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cs typeface="Arial" charset="0"/>
                      </a:rPr>
                      <m:t>⇔ 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maximum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integral flow</a:t>
                </a:r>
                <a:r>
                  <a:rPr lang="en-US" altLang="zh-HK" sz="2600" dirty="0" smtClean="0">
                    <a:ea typeface="新細明體" charset="-120"/>
                  </a:rPr>
                  <a:t> in the new graph.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So it’s sufficient to find a maximum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integral</a:t>
                </a:r>
                <a:r>
                  <a:rPr lang="en-US" altLang="zh-HK" sz="2600" dirty="0" smtClean="0">
                    <a:ea typeface="新細明體" charset="-120"/>
                  </a:rPr>
                  <a:t> flow in the new graph.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We’ve learned how to find a maximum flow. But how to handle the integral constraint?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Answer: We don’t handle it.</a:t>
                </a:r>
              </a:p>
            </p:txBody>
          </p:sp>
        </mc:Choice>
        <mc:Fallback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88600" cy="4530725"/>
              </a:xfrm>
              <a:blipFill rotWithShape="0">
                <a:blip r:embed="rId2"/>
                <a:stretch>
                  <a:fillRect l="-298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7408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7408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740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6740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74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807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78076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7807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7807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4829" name="AutoShape 13"/>
          <p:cNvCxnSpPr>
            <a:cxnSpLocks noChangeShapeType="1"/>
            <a:stCxn id="34820" idx="6"/>
            <a:endCxn id="34825" idx="2"/>
          </p:cNvCxnSpPr>
          <p:nvPr/>
        </p:nvCxnSpPr>
        <p:spPr bwMode="auto">
          <a:xfrm>
            <a:off x="6893200" y="9144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AutoShape 14"/>
          <p:cNvCxnSpPr>
            <a:cxnSpLocks noChangeShapeType="1"/>
            <a:stCxn id="34821" idx="6"/>
            <a:endCxn id="34825" idx="2"/>
          </p:cNvCxnSpPr>
          <p:nvPr/>
        </p:nvCxnSpPr>
        <p:spPr bwMode="auto">
          <a:xfrm flipV="1">
            <a:off x="6893200" y="10668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AutoShape 15"/>
          <p:cNvCxnSpPr>
            <a:cxnSpLocks noChangeShapeType="1"/>
            <a:endCxn id="34827" idx="2"/>
          </p:cNvCxnSpPr>
          <p:nvPr/>
        </p:nvCxnSpPr>
        <p:spPr bwMode="auto">
          <a:xfrm>
            <a:off x="6893200" y="13716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AutoShape 16"/>
          <p:cNvCxnSpPr>
            <a:cxnSpLocks noChangeShapeType="1"/>
            <a:stCxn id="34822" idx="6"/>
            <a:endCxn id="34828" idx="2"/>
          </p:cNvCxnSpPr>
          <p:nvPr/>
        </p:nvCxnSpPr>
        <p:spPr bwMode="auto">
          <a:xfrm>
            <a:off x="6893200" y="18288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3" name="AutoShape 17"/>
          <p:cNvCxnSpPr>
            <a:cxnSpLocks noChangeShapeType="1"/>
            <a:stCxn id="34822" idx="6"/>
            <a:endCxn id="34826" idx="2"/>
          </p:cNvCxnSpPr>
          <p:nvPr/>
        </p:nvCxnSpPr>
        <p:spPr bwMode="auto">
          <a:xfrm flipV="1">
            <a:off x="6893200" y="15240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4" name="AutoShape 18"/>
          <p:cNvCxnSpPr>
            <a:cxnSpLocks noChangeShapeType="1"/>
            <a:stCxn id="34823" idx="6"/>
            <a:endCxn id="34827" idx="2"/>
          </p:cNvCxnSpPr>
          <p:nvPr/>
        </p:nvCxnSpPr>
        <p:spPr bwMode="auto">
          <a:xfrm flipV="1">
            <a:off x="6893200" y="1981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5" name="AutoShape 19"/>
          <p:cNvCxnSpPr>
            <a:cxnSpLocks noChangeShapeType="1"/>
            <a:stCxn id="34824" idx="7"/>
            <a:endCxn id="34827" idx="2"/>
          </p:cNvCxnSpPr>
          <p:nvPr/>
        </p:nvCxnSpPr>
        <p:spPr bwMode="auto">
          <a:xfrm flipV="1">
            <a:off x="6870975" y="19812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AutoShape 20"/>
          <p:cNvCxnSpPr>
            <a:cxnSpLocks noChangeShapeType="1"/>
            <a:stCxn id="34822" idx="6"/>
            <a:endCxn id="34827" idx="2"/>
          </p:cNvCxnSpPr>
          <p:nvPr/>
        </p:nvCxnSpPr>
        <p:spPr bwMode="auto">
          <a:xfrm>
            <a:off x="6893200" y="1828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59026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85696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109591" name="AutoShape 23"/>
          <p:cNvCxnSpPr>
            <a:cxnSpLocks noChangeShapeType="1"/>
            <a:stCxn id="34820" idx="3"/>
            <a:endCxn id="109589" idx="6"/>
          </p:cNvCxnSpPr>
          <p:nvPr/>
        </p:nvCxnSpPr>
        <p:spPr bwMode="auto">
          <a:xfrm flipH="1">
            <a:off x="6055000" y="968375"/>
            <a:ext cx="708025" cy="860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2" name="AutoShape 24"/>
          <p:cNvCxnSpPr>
            <a:cxnSpLocks noChangeShapeType="1"/>
            <a:stCxn id="34821" idx="2"/>
            <a:endCxn id="109589" idx="6"/>
          </p:cNvCxnSpPr>
          <p:nvPr/>
        </p:nvCxnSpPr>
        <p:spPr bwMode="auto">
          <a:xfrm flipH="1">
            <a:off x="6055000" y="13716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3" name="AutoShape 25"/>
          <p:cNvCxnSpPr>
            <a:cxnSpLocks noChangeShapeType="1"/>
            <a:stCxn id="34822" idx="2"/>
            <a:endCxn id="109589" idx="6"/>
          </p:cNvCxnSpPr>
          <p:nvPr/>
        </p:nvCxnSpPr>
        <p:spPr bwMode="auto">
          <a:xfrm flipH="1">
            <a:off x="6055000" y="1828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4" name="AutoShape 26"/>
          <p:cNvCxnSpPr>
            <a:cxnSpLocks noChangeShapeType="1"/>
            <a:stCxn id="34823" idx="2"/>
            <a:endCxn id="109589" idx="6"/>
          </p:cNvCxnSpPr>
          <p:nvPr/>
        </p:nvCxnSpPr>
        <p:spPr bwMode="auto">
          <a:xfrm flipH="1" flipV="1">
            <a:off x="6055000" y="18288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5" name="AutoShape 27"/>
          <p:cNvCxnSpPr>
            <a:cxnSpLocks noChangeShapeType="1"/>
            <a:endCxn id="109589" idx="6"/>
          </p:cNvCxnSpPr>
          <p:nvPr/>
        </p:nvCxnSpPr>
        <p:spPr bwMode="auto">
          <a:xfrm flipH="1" flipV="1">
            <a:off x="6055000" y="1828800"/>
            <a:ext cx="685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6" name="AutoShape 28"/>
          <p:cNvCxnSpPr>
            <a:cxnSpLocks noChangeShapeType="1"/>
            <a:stCxn id="109590" idx="2"/>
            <a:endCxn id="34825" idx="5"/>
          </p:cNvCxnSpPr>
          <p:nvPr/>
        </p:nvCxnSpPr>
        <p:spPr bwMode="auto">
          <a:xfrm flipH="1" flipV="1">
            <a:off x="7937775" y="1120775"/>
            <a:ext cx="6318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7" name="AutoShape 29"/>
          <p:cNvCxnSpPr>
            <a:cxnSpLocks noChangeShapeType="1"/>
            <a:stCxn id="109590" idx="2"/>
            <a:endCxn id="34826" idx="6"/>
          </p:cNvCxnSpPr>
          <p:nvPr/>
        </p:nvCxnSpPr>
        <p:spPr bwMode="auto">
          <a:xfrm flipH="1" flipV="1">
            <a:off x="7960000" y="15240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8" name="AutoShape 30"/>
          <p:cNvCxnSpPr>
            <a:cxnSpLocks noChangeShapeType="1"/>
            <a:stCxn id="109590" idx="2"/>
            <a:endCxn id="34827" idx="6"/>
          </p:cNvCxnSpPr>
          <p:nvPr/>
        </p:nvCxnSpPr>
        <p:spPr bwMode="auto">
          <a:xfrm flipH="1">
            <a:off x="7960000" y="1828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99" name="AutoShape 31"/>
          <p:cNvCxnSpPr>
            <a:cxnSpLocks noChangeShapeType="1"/>
            <a:stCxn id="109590" idx="2"/>
            <a:endCxn id="34828" idx="7"/>
          </p:cNvCxnSpPr>
          <p:nvPr/>
        </p:nvCxnSpPr>
        <p:spPr bwMode="auto">
          <a:xfrm flipH="1">
            <a:off x="7937775" y="1828800"/>
            <a:ext cx="6318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600" name="Text Box 32"/>
              <p:cNvSpPr txBox="1">
                <a:spLocks noChangeArrowheads="1"/>
              </p:cNvSpPr>
              <p:nvPr/>
            </p:nvSpPr>
            <p:spPr bwMode="auto">
              <a:xfrm>
                <a:off x="5597800" y="1643063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60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800" y="1643063"/>
                <a:ext cx="3609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601" name="Text Box 33"/>
              <p:cNvSpPr txBox="1">
                <a:spLocks noChangeArrowheads="1"/>
              </p:cNvSpPr>
              <p:nvPr/>
            </p:nvSpPr>
            <p:spPr bwMode="auto">
              <a:xfrm>
                <a:off x="8722000" y="1643063"/>
                <a:ext cx="345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960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000" y="1643063"/>
                <a:ext cx="3458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5791200" y="5715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 sz="2000">
              <a:ea typeface="新細明體" charset="-120"/>
            </a:endParaRPr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674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68"/>
              <p:cNvSpPr txBox="1">
                <a:spLocks noChangeArrowheads="1"/>
              </p:cNvSpPr>
              <p:nvPr/>
            </p:nvSpPr>
            <p:spPr bwMode="auto">
              <a:xfrm>
                <a:off x="6628518" y="395288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9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8518" y="395288"/>
                <a:ext cx="3769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9"/>
              <p:cNvSpPr txBox="1">
                <a:spLocks noChangeArrowheads="1"/>
              </p:cNvSpPr>
              <p:nvPr/>
            </p:nvSpPr>
            <p:spPr bwMode="auto">
              <a:xfrm>
                <a:off x="7682303" y="395288"/>
                <a:ext cx="4029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𝑅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0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303" y="395288"/>
                <a:ext cx="40299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Integral constraint: automatic</a:t>
            </a:r>
            <a:endParaRPr lang="zh-HK" altLang="zh-HK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[Fact] In a graph with </a:t>
                </a: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integral capacities</a:t>
                </a:r>
                <a:r>
                  <a:rPr lang="en-US" altLang="zh-HK" sz="2600" dirty="0" smtClean="0">
                    <a:ea typeface="新細明體" charset="-120"/>
                  </a:rPr>
                  <a:t>, max flow is achieved by </a:t>
                </a: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integral flows</a:t>
                </a:r>
                <a:r>
                  <a:rPr lang="en-US" altLang="zh-HK" sz="2600" dirty="0" smtClean="0">
                    <a:ea typeface="新細明體" charset="-120"/>
                  </a:rPr>
                  <a:t>. </a:t>
                </a: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Why</a:t>
                </a:r>
                <a:r>
                  <a:rPr lang="en-US" altLang="zh-HK" sz="2600" dirty="0" smtClean="0">
                    <a:ea typeface="新細明體" charset="-120"/>
                  </a:rPr>
                  <a:t>? By our algorithm!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Each time we follow an augmenting path to increase the flow …</a:t>
                </a:r>
                <a:br>
                  <a:rPr lang="en-US" altLang="zh-HK" sz="2600" dirty="0" smtClean="0">
                    <a:ea typeface="新細明體" charset="-120"/>
                  </a:rPr>
                </a:br>
                <a:r>
                  <a:rPr lang="en-US" altLang="zh-HK" sz="2600" dirty="0" smtClean="0">
                    <a:ea typeface="新細明體" charset="-120"/>
                  </a:rPr>
                  <a:t>by how much? 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)←</m:t>
                    </m:r>
                    <m:r>
                      <m:rPr>
                        <m:sty m:val="p"/>
                      </m:rP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min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⁡{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): 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is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in</m:t>
                    </m:r>
                    <m:r>
                      <m:rPr>
                        <m:nor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It’s an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integer</a:t>
                </a:r>
                <a:r>
                  <a:rPr lang="en-US" altLang="zh-HK" sz="2200" dirty="0" smtClean="0">
                    <a:ea typeface="新細明體" charset="-120"/>
                  </a:rPr>
                  <a:t>!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So the total flow is always an integer during the algorithm.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In particular, the final answer, i.e. a max flow, is an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integral flow</a:t>
                </a:r>
                <a:r>
                  <a:rPr lang="en-US" altLang="zh-HK" sz="2200" dirty="0" smtClean="0">
                    <a:ea typeface="新細明體" charset="-120"/>
                  </a:rPr>
                  <a:t>.</a:t>
                </a:r>
                <a:endParaRPr lang="en-US" altLang="zh-HK" sz="2200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1346" r="-1778" b="-4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Overall, the algorithm </a:t>
                </a:r>
                <a:br>
                  <a:rPr lang="en-US" altLang="zh-HK" dirty="0" smtClean="0"/>
                </a:br>
                <a:r>
                  <a:rPr lang="en-US" altLang="zh-HK" dirty="0" smtClean="0"/>
                  <a:t>is as follows. </a:t>
                </a:r>
              </a:p>
              <a:p>
                <a:pPr lvl="1"/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Create the new graph.</a:t>
                </a:r>
              </a:p>
              <a:p>
                <a:pPr lvl="2"/>
                <a:r>
                  <a:rPr lang="en-US" altLang="zh-HK" dirty="0" smtClean="0"/>
                  <a:t>Orienting edges, adding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, giving unit capacity.</a:t>
                </a:r>
              </a:p>
              <a:p>
                <a:pPr lvl="1"/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Find a max flow of the new graph.</a:t>
                </a:r>
              </a:p>
              <a:p>
                <a:pPr lvl="1"/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Output middle edges with flow 1.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9763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14335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77000" y="18907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477000" y="23479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77000" y="28051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11287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43800" y="15859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43800" y="20431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43800" y="25003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14" name="AutoShape 13"/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629400" y="1052512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4"/>
          <p:cNvCxnSpPr>
            <a:cxnSpLocks noChangeShapeType="1"/>
            <a:stCxn id="6" idx="6"/>
            <a:endCxn id="10" idx="2"/>
          </p:cNvCxnSpPr>
          <p:nvPr/>
        </p:nvCxnSpPr>
        <p:spPr bwMode="auto">
          <a:xfrm flipV="1">
            <a:off x="6629400" y="1204912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/>
          <p:cNvCxnSpPr>
            <a:cxnSpLocks noChangeShapeType="1"/>
            <a:endCxn id="12" idx="2"/>
          </p:cNvCxnSpPr>
          <p:nvPr/>
        </p:nvCxnSpPr>
        <p:spPr bwMode="auto">
          <a:xfrm>
            <a:off x="6629400" y="1509712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6"/>
          <p:cNvCxnSpPr>
            <a:cxnSpLocks noChangeShapeType="1"/>
            <a:stCxn id="7" idx="6"/>
            <a:endCxn id="13" idx="2"/>
          </p:cNvCxnSpPr>
          <p:nvPr/>
        </p:nvCxnSpPr>
        <p:spPr bwMode="auto">
          <a:xfrm>
            <a:off x="6629400" y="1966912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/>
          <p:cNvCxnSpPr>
            <a:cxnSpLocks noChangeShapeType="1"/>
            <a:stCxn id="7" idx="6"/>
            <a:endCxn id="11" idx="2"/>
          </p:cNvCxnSpPr>
          <p:nvPr/>
        </p:nvCxnSpPr>
        <p:spPr bwMode="auto">
          <a:xfrm flipV="1">
            <a:off x="6629400" y="1662112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8"/>
          <p:cNvCxnSpPr>
            <a:cxnSpLocks noChangeShapeType="1"/>
            <a:stCxn id="8" idx="6"/>
            <a:endCxn id="12" idx="2"/>
          </p:cNvCxnSpPr>
          <p:nvPr/>
        </p:nvCxnSpPr>
        <p:spPr bwMode="auto">
          <a:xfrm flipV="1">
            <a:off x="6629400" y="2119312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9"/>
          <p:cNvCxnSpPr>
            <a:cxnSpLocks noChangeShapeType="1"/>
            <a:stCxn id="9" idx="7"/>
            <a:endCxn id="12" idx="2"/>
          </p:cNvCxnSpPr>
          <p:nvPr/>
        </p:nvCxnSpPr>
        <p:spPr bwMode="auto">
          <a:xfrm flipV="1">
            <a:off x="6607175" y="2119312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0"/>
          <p:cNvCxnSpPr>
            <a:cxnSpLocks noChangeShapeType="1"/>
            <a:stCxn id="7" idx="6"/>
            <a:endCxn id="12" idx="2"/>
          </p:cNvCxnSpPr>
          <p:nvPr/>
        </p:nvCxnSpPr>
        <p:spPr bwMode="auto">
          <a:xfrm>
            <a:off x="6629400" y="1966912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638800" y="18907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05800" y="18907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24" name="AutoShape 23"/>
          <p:cNvCxnSpPr>
            <a:cxnSpLocks noChangeShapeType="1"/>
            <a:stCxn id="5" idx="3"/>
            <a:endCxn id="22" idx="6"/>
          </p:cNvCxnSpPr>
          <p:nvPr/>
        </p:nvCxnSpPr>
        <p:spPr bwMode="auto">
          <a:xfrm flipH="1">
            <a:off x="5791200" y="1106487"/>
            <a:ext cx="708025" cy="860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4"/>
          <p:cNvCxnSpPr>
            <a:cxnSpLocks noChangeShapeType="1"/>
            <a:stCxn id="6" idx="2"/>
            <a:endCxn id="22" idx="6"/>
          </p:cNvCxnSpPr>
          <p:nvPr/>
        </p:nvCxnSpPr>
        <p:spPr bwMode="auto">
          <a:xfrm flipH="1">
            <a:off x="5791200" y="1509712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5"/>
          <p:cNvCxnSpPr>
            <a:cxnSpLocks noChangeShapeType="1"/>
            <a:stCxn id="7" idx="2"/>
            <a:endCxn id="22" idx="6"/>
          </p:cNvCxnSpPr>
          <p:nvPr/>
        </p:nvCxnSpPr>
        <p:spPr bwMode="auto">
          <a:xfrm flipH="1">
            <a:off x="5791200" y="1966912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6"/>
          <p:cNvCxnSpPr>
            <a:cxnSpLocks noChangeShapeType="1"/>
            <a:stCxn id="8" idx="2"/>
            <a:endCxn id="22" idx="6"/>
          </p:cNvCxnSpPr>
          <p:nvPr/>
        </p:nvCxnSpPr>
        <p:spPr bwMode="auto">
          <a:xfrm flipH="1" flipV="1">
            <a:off x="5791200" y="1966912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7"/>
          <p:cNvCxnSpPr>
            <a:cxnSpLocks noChangeShapeType="1"/>
            <a:endCxn id="22" idx="6"/>
          </p:cNvCxnSpPr>
          <p:nvPr/>
        </p:nvCxnSpPr>
        <p:spPr bwMode="auto">
          <a:xfrm flipH="1" flipV="1">
            <a:off x="5791200" y="1966912"/>
            <a:ext cx="685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8"/>
          <p:cNvCxnSpPr>
            <a:cxnSpLocks noChangeShapeType="1"/>
            <a:stCxn id="23" idx="2"/>
            <a:endCxn id="10" idx="5"/>
          </p:cNvCxnSpPr>
          <p:nvPr/>
        </p:nvCxnSpPr>
        <p:spPr bwMode="auto">
          <a:xfrm flipH="1" flipV="1">
            <a:off x="7673975" y="1258887"/>
            <a:ext cx="6318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9"/>
          <p:cNvCxnSpPr>
            <a:cxnSpLocks noChangeShapeType="1"/>
            <a:stCxn id="23" idx="2"/>
            <a:endCxn id="11" idx="6"/>
          </p:cNvCxnSpPr>
          <p:nvPr/>
        </p:nvCxnSpPr>
        <p:spPr bwMode="auto">
          <a:xfrm flipH="1" flipV="1">
            <a:off x="7696200" y="1662112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0"/>
          <p:cNvCxnSpPr>
            <a:cxnSpLocks noChangeShapeType="1"/>
            <a:stCxn id="23" idx="2"/>
            <a:endCxn id="12" idx="6"/>
          </p:cNvCxnSpPr>
          <p:nvPr/>
        </p:nvCxnSpPr>
        <p:spPr bwMode="auto">
          <a:xfrm flipH="1">
            <a:off x="7696200" y="1966912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1"/>
          <p:cNvCxnSpPr>
            <a:cxnSpLocks noChangeShapeType="1"/>
            <a:stCxn id="23" idx="2"/>
            <a:endCxn id="13" idx="7"/>
          </p:cNvCxnSpPr>
          <p:nvPr/>
        </p:nvCxnSpPr>
        <p:spPr bwMode="auto">
          <a:xfrm flipH="1">
            <a:off x="7673975" y="1966912"/>
            <a:ext cx="6318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5334000" y="1781175"/>
                <a:ext cx="3609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𝑠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781175"/>
                <a:ext cx="3609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8458200" y="1781175"/>
                <a:ext cx="345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latin typeface="Cambria Math"/>
                          <a:ea typeface="新細明體" charset="-120"/>
                        </a:rPr>
                        <m:t>𝑡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4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8200" y="1781175"/>
                <a:ext cx="3458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6477000" y="28051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68"/>
              <p:cNvSpPr txBox="1">
                <a:spLocks noChangeArrowheads="1"/>
              </p:cNvSpPr>
              <p:nvPr/>
            </p:nvSpPr>
            <p:spPr bwMode="auto">
              <a:xfrm>
                <a:off x="6364718" y="533400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6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718" y="533400"/>
                <a:ext cx="3769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69"/>
              <p:cNvSpPr txBox="1">
                <a:spLocks noChangeArrowheads="1"/>
              </p:cNvSpPr>
              <p:nvPr/>
            </p:nvSpPr>
            <p:spPr bwMode="auto">
              <a:xfrm>
                <a:off x="7418503" y="533400"/>
                <a:ext cx="4029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𝑅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7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8503" y="533400"/>
                <a:ext cx="40299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0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Network flow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problem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Augmenting path</a:t>
                </a:r>
                <a:r>
                  <a:rPr lang="en-US" altLang="zh-HK" dirty="0" smtClean="0">
                    <a:ea typeface="新細明體" charset="-120"/>
                  </a:rPr>
                  <a:t> algorithm.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Why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correct</a:t>
                </a:r>
                <a:r>
                  <a:rPr lang="en-US" altLang="zh-HK" dirty="0" smtClean="0">
                    <a:ea typeface="新細明體" charset="-120"/>
                  </a:rPr>
                  <a:t>? Max-flow Min-cut Theorem. </a:t>
                </a:r>
              </a:p>
              <a:p>
                <a:pPr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How</a:t>
                </a:r>
                <a:r>
                  <a:rPr lang="en-US" altLang="zh-HK" dirty="0" smtClean="0">
                    <a:ea typeface="新細明體" charset="-120"/>
                  </a:rPr>
                  <a:t> to find? One way: Shortest one by BFS.</a:t>
                </a:r>
              </a:p>
              <a:p>
                <a:pPr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Complexity</a:t>
                </a:r>
                <a:r>
                  <a:rPr lang="en-US" altLang="zh-HK" dirty="0" smtClean="0">
                    <a:ea typeface="新細明體" charset="-120"/>
                  </a:rPr>
                  <a:t>?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𝑉</m:t>
                            </m:r>
                          </m:e>
                        </m:d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smtClean="0">
                                    <a:latin typeface="Cambria Math"/>
                                    <a:ea typeface="新細明體" charset="-12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 by analysis.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One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application</a:t>
                </a:r>
                <a:r>
                  <a:rPr lang="en-US" altLang="zh-HK" dirty="0" smtClean="0">
                    <a:ea typeface="新細明體" charset="-120"/>
                  </a:rPr>
                  <a:t>: max bipartite matching</a:t>
                </a:r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Improve it  </a:t>
            </a:r>
            <a:r>
              <a:rPr lang="en-US" altLang="zh-HK" smtClean="0">
                <a:ea typeface="新細明體" charset="-120"/>
                <a:sym typeface="Wingdings" pitchFamily="2" charset="2"/>
              </a:rPr>
              <a:t></a:t>
            </a:r>
            <a:endParaRPr lang="en-US" altLang="zh-HK" smtClean="0">
              <a:ea typeface="新細明體" charset="-12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54325"/>
          </a:xfrm>
        </p:spPr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Can we improve this?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For some edges: we gave too much.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For some other edges: we didn’t give enough.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Can we further improve this?</a:t>
            </a:r>
          </a:p>
        </p:txBody>
      </p:sp>
      <p:sp>
        <p:nvSpPr>
          <p:cNvPr id="6148" name="Oval 4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6149" name="Oval 5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6151" name="AutoShape 7"/>
          <p:cNvCxnSpPr>
            <a:cxnSpLocks noChangeShapeType="1"/>
            <a:stCxn id="6148" idx="7"/>
            <a:endCxn id="6149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" name="AutoShape 8"/>
          <p:cNvCxnSpPr>
            <a:cxnSpLocks noChangeShapeType="1"/>
            <a:stCxn id="6148" idx="6"/>
            <a:endCxn id="6150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" name="AutoShape 9"/>
          <p:cNvCxnSpPr>
            <a:cxnSpLocks noChangeShapeType="1"/>
            <a:stCxn id="6150" idx="6"/>
            <a:endCxn id="6157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" name="AutoShape 10"/>
          <p:cNvCxnSpPr>
            <a:cxnSpLocks noChangeShapeType="1"/>
            <a:stCxn id="6149" idx="6"/>
            <a:endCxn id="6156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5" name="AutoShape 11"/>
          <p:cNvCxnSpPr>
            <a:cxnSpLocks noChangeShapeType="1"/>
            <a:stCxn id="6149" idx="4"/>
            <a:endCxn id="6150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6" name="Oval 12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6157" name="Oval 13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6158" name="AutoShape 14"/>
          <p:cNvCxnSpPr>
            <a:cxnSpLocks noChangeShapeType="1"/>
            <a:stCxn id="6156" idx="4"/>
            <a:endCxn id="6157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9" name="AutoShape 15"/>
          <p:cNvCxnSpPr>
            <a:cxnSpLocks noChangeShapeType="1"/>
            <a:stCxn id="6149" idx="5"/>
            <a:endCxn id="6157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60" name="Oval 16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6161" name="AutoShape 17"/>
          <p:cNvCxnSpPr>
            <a:cxnSpLocks noChangeShapeType="1"/>
            <a:stCxn id="6156" idx="6"/>
            <a:endCxn id="6160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2" name="AutoShape 18"/>
          <p:cNvCxnSpPr>
            <a:cxnSpLocks noChangeShapeType="1"/>
            <a:stCxn id="6157" idx="6"/>
            <a:endCxn id="6160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6826250" y="17319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7151688" y="17303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4397375" y="17414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4724400" y="17526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7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4724400" y="1066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3</a:t>
            </a:r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4397375" y="10445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>
            <a:off x="2209800" y="1752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2438400" y="16224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64564" name="Line 52"/>
          <p:cNvSpPr>
            <a:spLocks noChangeShapeType="1"/>
          </p:cNvSpPr>
          <p:nvPr/>
        </p:nvSpPr>
        <p:spPr bwMode="auto">
          <a:xfrm>
            <a:off x="2176463" y="24923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2438400" y="25146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46482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64567" name="Line 55"/>
          <p:cNvSpPr>
            <a:spLocks noChangeShapeType="1"/>
          </p:cNvSpPr>
          <p:nvPr/>
        </p:nvSpPr>
        <p:spPr bwMode="auto">
          <a:xfrm>
            <a:off x="4397375" y="25574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>
            <a:off x="7162800" y="5334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4569" name="Text Box 57"/>
          <p:cNvSpPr txBox="1">
            <a:spLocks noChangeArrowheads="1"/>
          </p:cNvSpPr>
          <p:nvPr/>
        </p:nvSpPr>
        <p:spPr bwMode="auto">
          <a:xfrm>
            <a:off x="7543800" y="558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6" grpId="0" animBg="1"/>
      <p:bldP spid="64557" grpId="0"/>
      <p:bldP spid="64558" grpId="0" animBg="1"/>
      <p:bldP spid="64559" grpId="0"/>
      <p:bldP spid="64560" grpId="0"/>
      <p:bldP spid="64561" grpId="0" animBg="1"/>
      <p:bldP spid="64562" grpId="0" animBg="1"/>
      <p:bldP spid="64563" grpId="0"/>
      <p:bldP spid="64564" grpId="0" animBg="1"/>
      <p:bldP spid="64565" grpId="0"/>
      <p:bldP spid="64566" grpId="0"/>
      <p:bldP spid="64567" grpId="0" animBg="1"/>
      <p:bldP spid="64568" grpId="0" animBg="1"/>
      <p:bldP spid="645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Network Flow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you give a good algorithm?</a:t>
            </a:r>
          </a:p>
          <a:p>
            <a:pPr eaLnBrk="1" hangingPunct="1"/>
            <a:endParaRPr lang="en-US" altLang="zh-HK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HK" smtClean="0">
                <a:solidFill>
                  <a:schemeClr val="accent2"/>
                </a:solidFill>
                <a:ea typeface="新細明體" charset="-120"/>
              </a:rPr>
              <a:t>Methodology 5: Approach to the optimum by a sequence of improvements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Improve it  </a:t>
            </a:r>
            <a:r>
              <a:rPr lang="en-US" altLang="zh-HK" smtClean="0">
                <a:ea typeface="新細明體" charset="-120"/>
                <a:sym typeface="Wingdings" pitchFamily="2" charset="2"/>
              </a:rPr>
              <a:t>little by little</a:t>
            </a:r>
            <a:endParaRPr lang="en-US" altLang="zh-HK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900" dirty="0" smtClean="0">
                    <a:ea typeface="新細明體" charset="-120"/>
                  </a:rPr>
                  <a:t>We can find a path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altLang="zh-HK" sz="29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𝑎</m:t>
                    </m:r>
                    <m:r>
                      <a:rPr lang="el-GR" altLang="zh-HK" sz="29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altLang="zh-HK" sz="29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 on which we can add 2 (on every edge)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900" dirty="0" smtClean="0">
                    <a:ea typeface="新細明體" charset="-120"/>
                  </a:rPr>
                  <a:t>Total flow becomes </a:t>
                </a:r>
                <a:r>
                  <a:rPr lang="en-US" altLang="zh-HK" sz="2900" dirty="0" smtClean="0">
                    <a:solidFill>
                      <a:srgbClr val="FF0000"/>
                    </a:solidFill>
                    <a:ea typeface="新細明體" charset="-120"/>
                  </a:rPr>
                  <a:t>18</a:t>
                </a:r>
                <a:r>
                  <a:rPr lang="en-US" altLang="zh-HK" sz="2900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900" dirty="0" smtClean="0">
                    <a:ea typeface="新細明體" charset="-120"/>
                  </a:rPr>
                  <a:t>We also like to add 1 via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altLang="zh-HK" sz="29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l-GR" altLang="zh-HK" sz="29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l-GR" altLang="zh-HK" sz="29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, …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900" dirty="0" smtClean="0">
                    <a:ea typeface="新細明體" charset="-120"/>
                  </a:rPr>
                  <a:t>but the edge </a:t>
                </a:r>
                <a14:m>
                  <m:oMath xmlns:m="http://schemas.openxmlformats.org/officeDocument/2006/math"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l-GR" altLang="zh-HK" sz="29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9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900" dirty="0" smtClean="0">
                    <a:ea typeface="新細明體" charset="-120"/>
                  </a:rPr>
                  <a:t> is a </a:t>
                </a:r>
                <a:r>
                  <a:rPr lang="en-US" altLang="zh-HK" sz="2900" dirty="0" smtClean="0">
                    <a:solidFill>
                      <a:srgbClr val="FF0000"/>
                    </a:solidFill>
                    <a:ea typeface="新細明體" charset="-120"/>
                  </a:rPr>
                  <a:t>bottleneck</a:t>
                </a:r>
                <a:r>
                  <a:rPr lang="en-US" altLang="zh-HK" sz="2900" dirty="0" smtClean="0">
                    <a:ea typeface="新細明體" charset="-12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Actually the edge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l-GR" altLang="zh-HK" sz="28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is as well.</a:t>
                </a:r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  <a:blipFill rotWithShape="1">
                <a:blip r:embed="rId2"/>
                <a:stretch>
                  <a:fillRect l="-444" t="-3632" r="-1111" b="-42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Oval 4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8197" name="Oval 5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8198" name="Oval 6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8199" name="AutoShape 7"/>
          <p:cNvCxnSpPr>
            <a:cxnSpLocks noChangeShapeType="1"/>
            <a:stCxn id="8196" idx="7"/>
            <a:endCxn id="8197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0" name="AutoShape 8"/>
          <p:cNvCxnSpPr>
            <a:cxnSpLocks noChangeShapeType="1"/>
            <a:stCxn id="8196" idx="6"/>
            <a:endCxn id="8198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1" name="AutoShape 9"/>
          <p:cNvCxnSpPr>
            <a:cxnSpLocks noChangeShapeType="1"/>
            <a:stCxn id="8198" idx="6"/>
            <a:endCxn id="8205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2" name="AutoShape 10"/>
          <p:cNvCxnSpPr>
            <a:cxnSpLocks noChangeShapeType="1"/>
            <a:stCxn id="8197" idx="6"/>
            <a:endCxn id="8204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3" name="AutoShape 11"/>
          <p:cNvCxnSpPr>
            <a:cxnSpLocks noChangeShapeType="1"/>
            <a:stCxn id="8197" idx="4"/>
            <a:endCxn id="8198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04" name="Oval 12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8205" name="Oval 13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8206" name="AutoShape 14"/>
          <p:cNvCxnSpPr>
            <a:cxnSpLocks noChangeShapeType="1"/>
            <a:stCxn id="8204" idx="4"/>
            <a:endCxn id="8205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7" name="AutoShape 15"/>
          <p:cNvCxnSpPr>
            <a:cxnSpLocks noChangeShapeType="1"/>
            <a:stCxn id="8197" idx="5"/>
            <a:endCxn id="8205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08" name="Oval 16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8209" name="AutoShape 17"/>
          <p:cNvCxnSpPr>
            <a:cxnSpLocks noChangeShapeType="1"/>
            <a:stCxn id="8204" idx="6"/>
            <a:endCxn id="8208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10" name="AutoShape 18"/>
          <p:cNvCxnSpPr>
            <a:cxnSpLocks noChangeShapeType="1"/>
            <a:stCxn id="8205" idx="6"/>
            <a:endCxn id="8208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7151688" y="1730375"/>
            <a:ext cx="4683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+2=8</a:t>
            </a:r>
          </a:p>
        </p:txBody>
      </p:sp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4724400" y="10668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+2=2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362200" y="1600200"/>
            <a:ext cx="609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+2=10</a:t>
            </a:r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>
            <a:off x="25908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46482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>
            <a:off x="7162800" y="5334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7543800" y="558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7" grpId="0"/>
      <p:bldP spid="67630" grpId="0"/>
      <p:bldP spid="67633" grpId="0"/>
      <p:bldP spid="67638" grpId="0"/>
      <p:bldP spid="67639" grpId="0"/>
      <p:bldP spid="67644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Improve it  </a:t>
            </a:r>
            <a:r>
              <a:rPr lang="en-US" altLang="zh-HK" smtClean="0">
                <a:ea typeface="新細明體" charset="-120"/>
                <a:sym typeface="Wingdings" pitchFamily="2" charset="2"/>
              </a:rPr>
              <a:t>little by little</a:t>
            </a:r>
            <a:endParaRPr lang="en-US" altLang="zh-HK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500" dirty="0" smtClean="0">
                    <a:ea typeface="新細明體" charset="-120"/>
                    <a:cs typeface="Arial" charset="0"/>
                  </a:rPr>
                  <a:t>We can still squeeze some juice along the path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𝑎</m:t>
                    </m:r>
                    <m:r>
                      <a:rPr lang="el-GR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𝑐</m:t>
                    </m:r>
                    <m:r>
                      <a:rPr lang="el-GR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𝑡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500" dirty="0" smtClean="0">
                    <a:ea typeface="新細明體" charset="-120"/>
                    <a:cs typeface="Arial" charset="0"/>
                  </a:rPr>
                  <a:t>But vertex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𝑎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  <a:cs typeface="Arial" charset="0"/>
                  </a:rPr>
                  <a:t> already allocates all its incoming 10 flow.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500" dirty="0" smtClean="0">
                    <a:ea typeface="新細明體" charset="-120"/>
                    <a:cs typeface="Arial" charset="0"/>
                  </a:rPr>
                  <a:t>Let’s </a:t>
                </a:r>
                <a:r>
                  <a:rPr lang="en-US" altLang="zh-HK" sz="2500" dirty="0" smtClean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withdraw</a:t>
                </a:r>
                <a:r>
                  <a:rPr lang="en-US" altLang="zh-HK" sz="2500" dirty="0" smtClean="0">
                    <a:ea typeface="新細明體" charset="-120"/>
                    <a:cs typeface="Arial" charset="0"/>
                  </a:rPr>
                  <a:t> 1 unit on the edge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𝑎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</a:rPr>
                  <a:t> and assign it along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</a:rPr>
                  <a:t> !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500" dirty="0" smtClean="0">
                    <a:ea typeface="新細明體" charset="-120"/>
                  </a:rPr>
                  <a:t>Total flow becomes </a:t>
                </a:r>
                <a:r>
                  <a:rPr lang="en-US" altLang="zh-HK" sz="2500" dirty="0" smtClean="0">
                    <a:solidFill>
                      <a:srgbClr val="FF0000"/>
                    </a:solidFill>
                    <a:ea typeface="新細明體" charset="-120"/>
                  </a:rPr>
                  <a:t>19</a:t>
                </a:r>
                <a:r>
                  <a:rPr lang="en-US" altLang="zh-HK" sz="2500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500" dirty="0" smtClean="0">
                    <a:ea typeface="新細明體" charset="-120"/>
                  </a:rPr>
                  <a:t>In some sense, it looks like we injected a unit of flow along </a:t>
                </a: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altLang="zh-HK" sz="25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500" dirty="0" smtClean="0">
                    <a:ea typeface="新細明體" charset="-120"/>
                  </a:rPr>
                  <a:t>.</a:t>
                </a:r>
                <a:endParaRPr lang="en-US" altLang="zh-HK" sz="26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  <a:blipFill rotWithShape="1">
                <a:blip r:embed="rId2"/>
                <a:stretch>
                  <a:fillRect l="-296" t="-4274" b="-42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Oval 4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9221" name="Oval 5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9222" name="Oval 6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9223" name="AutoShape 7"/>
          <p:cNvCxnSpPr>
            <a:cxnSpLocks noChangeShapeType="1"/>
            <a:stCxn id="9220" idx="7"/>
            <a:endCxn id="9221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4" name="AutoShape 8"/>
          <p:cNvCxnSpPr>
            <a:cxnSpLocks noChangeShapeType="1"/>
            <a:stCxn id="9220" idx="6"/>
            <a:endCxn id="9222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5" name="AutoShape 9"/>
          <p:cNvCxnSpPr>
            <a:cxnSpLocks noChangeShapeType="1"/>
            <a:stCxn id="9222" idx="6"/>
            <a:endCxn id="9229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6" name="AutoShape 10"/>
          <p:cNvCxnSpPr>
            <a:cxnSpLocks noChangeShapeType="1"/>
            <a:stCxn id="9221" idx="6"/>
            <a:endCxn id="9228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7" name="AutoShape 11"/>
          <p:cNvCxnSpPr>
            <a:cxnSpLocks noChangeShapeType="1"/>
            <a:stCxn id="9221" idx="4"/>
            <a:endCxn id="9222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8" name="Oval 12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9229" name="Oval 13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9230" name="AutoShape 14"/>
          <p:cNvCxnSpPr>
            <a:cxnSpLocks noChangeShapeType="1"/>
            <a:stCxn id="9228" idx="4"/>
            <a:endCxn id="9229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1" name="AutoShape 15"/>
          <p:cNvCxnSpPr>
            <a:cxnSpLocks noChangeShapeType="1"/>
            <a:stCxn id="9221" idx="5"/>
            <a:endCxn id="9229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32" name="Oval 16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9233" name="AutoShape 17"/>
          <p:cNvCxnSpPr>
            <a:cxnSpLocks noChangeShapeType="1"/>
            <a:stCxn id="9228" idx="6"/>
            <a:endCxn id="9232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4" name="AutoShape 18"/>
          <p:cNvCxnSpPr>
            <a:cxnSpLocks noChangeShapeType="1"/>
            <a:stCxn id="9229" idx="6"/>
            <a:endCxn id="9232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7151688" y="1730375"/>
            <a:ext cx="4683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+2=8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4724400" y="10668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+2=2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362200" y="1600200"/>
            <a:ext cx="609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+2=10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25908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46482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4495800" y="17526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-1=7</a:t>
            </a:r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4900613" y="1227138"/>
            <a:ext cx="50958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+1=3</a:t>
            </a:r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7391400" y="19812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+1=9</a:t>
            </a:r>
          </a:p>
        </p:txBody>
      </p:sp>
      <p:sp>
        <p:nvSpPr>
          <p:cNvPr id="9266" name="Line 51"/>
          <p:cNvSpPr>
            <a:spLocks noChangeShapeType="1"/>
          </p:cNvSpPr>
          <p:nvPr/>
        </p:nvSpPr>
        <p:spPr bwMode="auto">
          <a:xfrm>
            <a:off x="7162800" y="5334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67" name="Text Box 52"/>
          <p:cNvSpPr txBox="1">
            <a:spLocks noChangeArrowheads="1"/>
          </p:cNvSpPr>
          <p:nvPr/>
        </p:nvSpPr>
        <p:spPr bwMode="auto">
          <a:xfrm>
            <a:off x="7543800" y="558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18</a:t>
            </a:r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>
            <a:off x="7559675" y="541338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7848600" y="5492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9" grpId="0"/>
      <p:bldP spid="105520" grpId="0"/>
      <p:bldP spid="105521" grpId="0"/>
      <p:bldP spid="105525" grpId="0" animBg="1"/>
      <p:bldP spid="1055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Improve it  </a:t>
            </a:r>
            <a:r>
              <a:rPr lang="en-US" altLang="zh-HK" smtClean="0">
                <a:ea typeface="新細明體" charset="-120"/>
                <a:sym typeface="Wingdings" pitchFamily="2" charset="2"/>
              </a:rPr>
              <a:t>little by little</a:t>
            </a:r>
            <a:endParaRPr lang="en-US" altLang="zh-HK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Ford-Fulkerson Algorithm: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initialize flow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to 0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while</a:t>
                </a:r>
                <a:r>
                  <a:rPr lang="en-US" altLang="zh-HK" sz="2600" dirty="0" smtClean="0">
                    <a:ea typeface="新細明體" charset="-120"/>
                  </a:rPr>
                  <a:t> there exists an </a:t>
                </a:r>
                <a:r>
                  <a:rPr lang="en-US" altLang="zh-HK" sz="2600" i="1" dirty="0" smtClean="0">
                    <a:solidFill>
                      <a:srgbClr val="0066FF"/>
                    </a:solidFill>
                    <a:ea typeface="新細明體" charset="-120"/>
                  </a:rPr>
                  <a:t>augmenting path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Inject more flow along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	(as much as possible)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return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zh-HK" sz="26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Question 1</a:t>
                </a:r>
                <a:r>
                  <a:rPr lang="en-US" altLang="zh-HK" sz="2600" dirty="0" smtClean="0">
                    <a:ea typeface="新細明體" charset="-120"/>
                  </a:rPr>
                  <a:t>: What is an </a:t>
                </a: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augmenting path</a:t>
                </a:r>
                <a:r>
                  <a:rPr lang="en-US" altLang="zh-HK" sz="2600" dirty="0" smtClean="0">
                    <a:ea typeface="新細明體" charset="-120"/>
                  </a:rPr>
                  <a:t>? 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  <a:blipFill rotWithShape="1">
                <a:blip r:embed="rId2"/>
                <a:stretch>
                  <a:fillRect l="-1259" t="-4701" b="-64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Oval 51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10245" name="Oval 52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10246" name="Oval 53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10247" name="AutoShape 54"/>
          <p:cNvCxnSpPr>
            <a:cxnSpLocks noChangeShapeType="1"/>
            <a:stCxn id="10244" idx="7"/>
            <a:endCxn id="10245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8" name="AutoShape 55"/>
          <p:cNvCxnSpPr>
            <a:cxnSpLocks noChangeShapeType="1"/>
            <a:stCxn id="10244" idx="6"/>
            <a:endCxn id="10246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9" name="AutoShape 56"/>
          <p:cNvCxnSpPr>
            <a:cxnSpLocks noChangeShapeType="1"/>
            <a:stCxn id="10246" idx="6"/>
            <a:endCxn id="10253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0" name="AutoShape 57"/>
          <p:cNvCxnSpPr>
            <a:cxnSpLocks noChangeShapeType="1"/>
            <a:stCxn id="10245" idx="6"/>
            <a:endCxn id="10252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1" name="AutoShape 58"/>
          <p:cNvCxnSpPr>
            <a:cxnSpLocks noChangeShapeType="1"/>
            <a:stCxn id="10245" idx="4"/>
            <a:endCxn id="10246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52" name="Oval 59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10253" name="Oval 60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10254" name="AutoShape 61"/>
          <p:cNvCxnSpPr>
            <a:cxnSpLocks noChangeShapeType="1"/>
            <a:stCxn id="10252" idx="4"/>
            <a:endCxn id="10253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5" name="AutoShape 62"/>
          <p:cNvCxnSpPr>
            <a:cxnSpLocks noChangeShapeType="1"/>
            <a:stCxn id="10245" idx="5"/>
            <a:endCxn id="10253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56" name="Oval 63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10257" name="AutoShape 64"/>
          <p:cNvCxnSpPr>
            <a:cxnSpLocks noChangeShapeType="1"/>
            <a:stCxn id="10252" idx="6"/>
            <a:endCxn id="10256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8" name="AutoShape 65"/>
          <p:cNvCxnSpPr>
            <a:cxnSpLocks noChangeShapeType="1"/>
            <a:stCxn id="10253" idx="6"/>
            <a:endCxn id="10256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59" name="Text Box 66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0260" name="Text Box 67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0261" name="Text Box 68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10262" name="Text Box 69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0263" name="Text Box 70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0264" name="Text Box 71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0265" name="Text Box 72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0266" name="Text Box 73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0267" name="Text Box 74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10268" name="Text Box 75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0269" name="Text Box 76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0270" name="Text Box 77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0271" name="Text Box 78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0272" name="Text Box 79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0273" name="Text Box 80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0274" name="Text Box 81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0275" name="Text Box 82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0276" name="Text Box 83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0277" name="Text Box 84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10278" name="Line 85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10279" name="Line 86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10280" name="Text Box 87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10281" name="Text Box 88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10282" name="Text Box 89"/>
          <p:cNvSpPr txBox="1">
            <a:spLocks noChangeArrowheads="1"/>
          </p:cNvSpPr>
          <p:nvPr/>
        </p:nvSpPr>
        <p:spPr bwMode="auto">
          <a:xfrm>
            <a:off x="7151688" y="1730375"/>
            <a:ext cx="4683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+2=8</a:t>
            </a:r>
          </a:p>
        </p:txBody>
      </p:sp>
      <p:sp>
        <p:nvSpPr>
          <p:cNvPr id="10283" name="Text Box 90"/>
          <p:cNvSpPr txBox="1">
            <a:spLocks noChangeArrowheads="1"/>
          </p:cNvSpPr>
          <p:nvPr/>
        </p:nvSpPr>
        <p:spPr bwMode="auto">
          <a:xfrm>
            <a:off x="4724400" y="10668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+2=2</a:t>
            </a:r>
          </a:p>
        </p:txBody>
      </p:sp>
      <p:sp>
        <p:nvSpPr>
          <p:cNvPr id="10284" name="Text Box 91"/>
          <p:cNvSpPr txBox="1">
            <a:spLocks noChangeArrowheads="1"/>
          </p:cNvSpPr>
          <p:nvPr/>
        </p:nvSpPr>
        <p:spPr bwMode="auto">
          <a:xfrm>
            <a:off x="2362200" y="1600200"/>
            <a:ext cx="609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+2=10</a:t>
            </a:r>
          </a:p>
        </p:txBody>
      </p:sp>
      <p:sp>
        <p:nvSpPr>
          <p:cNvPr id="10285" name="Text Box 92"/>
          <p:cNvSpPr txBox="1">
            <a:spLocks noChangeArrowheads="1"/>
          </p:cNvSpPr>
          <p:nvPr/>
        </p:nvSpPr>
        <p:spPr bwMode="auto">
          <a:xfrm>
            <a:off x="25908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0286" name="Text Box 93"/>
          <p:cNvSpPr txBox="1">
            <a:spLocks noChangeArrowheads="1"/>
          </p:cNvSpPr>
          <p:nvPr/>
        </p:nvSpPr>
        <p:spPr bwMode="auto">
          <a:xfrm>
            <a:off x="46482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0287" name="Text Box 94"/>
          <p:cNvSpPr txBox="1">
            <a:spLocks noChangeArrowheads="1"/>
          </p:cNvSpPr>
          <p:nvPr/>
        </p:nvSpPr>
        <p:spPr bwMode="auto">
          <a:xfrm>
            <a:off x="4495800" y="17526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-1=7</a:t>
            </a:r>
          </a:p>
        </p:txBody>
      </p:sp>
      <p:sp>
        <p:nvSpPr>
          <p:cNvPr id="10288" name="Text Box 95"/>
          <p:cNvSpPr txBox="1">
            <a:spLocks noChangeArrowheads="1"/>
          </p:cNvSpPr>
          <p:nvPr/>
        </p:nvSpPr>
        <p:spPr bwMode="auto">
          <a:xfrm>
            <a:off x="4900613" y="1227138"/>
            <a:ext cx="50958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+1=3</a:t>
            </a:r>
          </a:p>
        </p:txBody>
      </p:sp>
      <p:sp>
        <p:nvSpPr>
          <p:cNvPr id="10289" name="Text Box 96"/>
          <p:cNvSpPr txBox="1">
            <a:spLocks noChangeArrowheads="1"/>
          </p:cNvSpPr>
          <p:nvPr/>
        </p:nvSpPr>
        <p:spPr bwMode="auto">
          <a:xfrm>
            <a:off x="7391400" y="19812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+1=9</a:t>
            </a:r>
          </a:p>
        </p:txBody>
      </p:sp>
      <p:sp>
        <p:nvSpPr>
          <p:cNvPr id="10290" name="Line 97"/>
          <p:cNvSpPr>
            <a:spLocks noChangeShapeType="1"/>
          </p:cNvSpPr>
          <p:nvPr/>
        </p:nvSpPr>
        <p:spPr bwMode="auto">
          <a:xfrm>
            <a:off x="7162800" y="5334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291" name="Text Box 98"/>
          <p:cNvSpPr txBox="1">
            <a:spLocks noChangeArrowheads="1"/>
          </p:cNvSpPr>
          <p:nvPr/>
        </p:nvSpPr>
        <p:spPr bwMode="auto">
          <a:xfrm>
            <a:off x="7543800" y="558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18</a:t>
            </a:r>
          </a:p>
        </p:txBody>
      </p:sp>
      <p:sp>
        <p:nvSpPr>
          <p:cNvPr id="10292" name="Line 99"/>
          <p:cNvSpPr>
            <a:spLocks noChangeShapeType="1"/>
          </p:cNvSpPr>
          <p:nvPr/>
        </p:nvSpPr>
        <p:spPr bwMode="auto">
          <a:xfrm>
            <a:off x="7559675" y="541338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293" name="Text Box 100"/>
          <p:cNvSpPr txBox="1">
            <a:spLocks noChangeArrowheads="1"/>
          </p:cNvSpPr>
          <p:nvPr/>
        </p:nvSpPr>
        <p:spPr bwMode="auto">
          <a:xfrm>
            <a:off x="7848600" y="5492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Improve it  </a:t>
            </a:r>
            <a:r>
              <a:rPr lang="en-US" altLang="zh-HK" smtClean="0">
                <a:ea typeface="新細明體" charset="-120"/>
                <a:sym typeface="Wingdings" pitchFamily="2" charset="2"/>
              </a:rPr>
              <a:t>little by little</a:t>
            </a:r>
            <a:endParaRPr lang="en-US" altLang="zh-HK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Case 1</a:t>
                </a:r>
                <a:r>
                  <a:rPr lang="en-US" altLang="zh-HK" sz="2600" dirty="0" smtClean="0">
                    <a:ea typeface="新細明體" charset="-120"/>
                  </a:rPr>
                  <a:t>: if the capacity hasn’t been used up for each edge on the path, then it’s an augmenting path.</a:t>
                </a:r>
              </a:p>
              <a:p>
                <a:pPr eaLnBrk="1" hangingPunct="1"/>
                <a:endParaRPr lang="en-US" altLang="zh-HK" sz="2600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Case 2</a:t>
                </a:r>
                <a:r>
                  <a:rPr lang="en-US" altLang="zh-HK" sz="2600" dirty="0" smtClean="0">
                    <a:ea typeface="新細明體" charset="-120"/>
                  </a:rPr>
                  <a:t>: if some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l-GR" altLang="zh-HK" sz="2600" i="1" dirty="0" smtClean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already has a flow, then it amounts to a capacity in direction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l-GR" altLang="zh-HK" sz="2600" i="1" dirty="0" smtClean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𝑢</m:t>
                    </m:r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By withdrawing the previously assigned flow.</a:t>
                </a:r>
              </a:p>
            </p:txBody>
          </p:sp>
        </mc:Choice>
        <mc:Fallback xmlns=""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54325"/>
              </a:xfrm>
              <a:blipFill rotWithShape="1">
                <a:blip r:embed="rId2"/>
                <a:stretch>
                  <a:fillRect l="-296" t="-1923" r="-17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Oval 51"/>
          <p:cNvSpPr>
            <a:spLocks noChangeAspect="1" noChangeArrowheads="1"/>
          </p:cNvSpPr>
          <p:nvPr/>
        </p:nvSpPr>
        <p:spPr bwMode="auto">
          <a:xfrm>
            <a:off x="1233488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s</a:t>
            </a:r>
          </a:p>
        </p:txBody>
      </p:sp>
      <p:sp>
        <p:nvSpPr>
          <p:cNvPr id="11269" name="Oval 52"/>
          <p:cNvSpPr>
            <a:spLocks noChangeAspect="1" noChangeArrowheads="1"/>
          </p:cNvSpPr>
          <p:nvPr/>
        </p:nvSpPr>
        <p:spPr bwMode="auto">
          <a:xfrm>
            <a:off x="32178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a</a:t>
            </a:r>
          </a:p>
        </p:txBody>
      </p:sp>
      <p:sp>
        <p:nvSpPr>
          <p:cNvPr id="11270" name="Oval 53"/>
          <p:cNvSpPr>
            <a:spLocks noChangeAspect="1" noChangeArrowheads="1"/>
          </p:cNvSpPr>
          <p:nvPr/>
        </p:nvSpPr>
        <p:spPr bwMode="auto">
          <a:xfrm>
            <a:off x="32178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b</a:t>
            </a:r>
          </a:p>
        </p:txBody>
      </p:sp>
      <p:cxnSp>
        <p:nvCxnSpPr>
          <p:cNvPr id="11271" name="AutoShape 54"/>
          <p:cNvCxnSpPr>
            <a:cxnSpLocks noChangeShapeType="1"/>
            <a:stCxn id="11268" idx="7"/>
            <a:endCxn id="11269" idx="3"/>
          </p:cNvCxnSpPr>
          <p:nvPr/>
        </p:nvCxnSpPr>
        <p:spPr bwMode="auto">
          <a:xfrm flipV="1">
            <a:off x="1447800" y="1511300"/>
            <a:ext cx="1806575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2" name="AutoShape 55"/>
          <p:cNvCxnSpPr>
            <a:cxnSpLocks noChangeShapeType="1"/>
            <a:stCxn id="11268" idx="6"/>
            <a:endCxn id="11270" idx="2"/>
          </p:cNvCxnSpPr>
          <p:nvPr/>
        </p:nvCxnSpPr>
        <p:spPr bwMode="auto">
          <a:xfrm>
            <a:off x="1492250" y="2903538"/>
            <a:ext cx="1717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3" name="AutoShape 56"/>
          <p:cNvCxnSpPr>
            <a:cxnSpLocks noChangeShapeType="1"/>
            <a:stCxn id="11270" idx="6"/>
            <a:endCxn id="11277" idx="2"/>
          </p:cNvCxnSpPr>
          <p:nvPr/>
        </p:nvCxnSpPr>
        <p:spPr bwMode="auto">
          <a:xfrm>
            <a:off x="3476625" y="2903538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4" name="AutoShape 57"/>
          <p:cNvCxnSpPr>
            <a:cxnSpLocks noChangeShapeType="1"/>
            <a:stCxn id="11269" idx="6"/>
            <a:endCxn id="11276" idx="2"/>
          </p:cNvCxnSpPr>
          <p:nvPr/>
        </p:nvCxnSpPr>
        <p:spPr bwMode="auto">
          <a:xfrm>
            <a:off x="3476625" y="1416050"/>
            <a:ext cx="2389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5" name="AutoShape 58"/>
          <p:cNvCxnSpPr>
            <a:cxnSpLocks noChangeShapeType="1"/>
            <a:stCxn id="11269" idx="4"/>
            <a:endCxn id="11270" idx="0"/>
          </p:cNvCxnSpPr>
          <p:nvPr/>
        </p:nvCxnSpPr>
        <p:spPr bwMode="auto">
          <a:xfrm>
            <a:off x="33432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6" name="Oval 59"/>
          <p:cNvSpPr>
            <a:spLocks noChangeAspect="1" noChangeArrowheads="1"/>
          </p:cNvSpPr>
          <p:nvPr/>
        </p:nvSpPr>
        <p:spPr bwMode="auto">
          <a:xfrm>
            <a:off x="5872163" y="1289050"/>
            <a:ext cx="250825" cy="25241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c</a:t>
            </a:r>
          </a:p>
        </p:txBody>
      </p:sp>
      <p:sp>
        <p:nvSpPr>
          <p:cNvPr id="11277" name="Oval 60"/>
          <p:cNvSpPr>
            <a:spLocks noChangeAspect="1" noChangeArrowheads="1"/>
          </p:cNvSpPr>
          <p:nvPr/>
        </p:nvSpPr>
        <p:spPr bwMode="auto">
          <a:xfrm>
            <a:off x="587216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d</a:t>
            </a:r>
          </a:p>
        </p:txBody>
      </p:sp>
      <p:cxnSp>
        <p:nvCxnSpPr>
          <p:cNvPr id="11278" name="AutoShape 61"/>
          <p:cNvCxnSpPr>
            <a:cxnSpLocks noChangeShapeType="1"/>
            <a:stCxn id="11276" idx="4"/>
            <a:endCxn id="11277" idx="0"/>
          </p:cNvCxnSpPr>
          <p:nvPr/>
        </p:nvCxnSpPr>
        <p:spPr bwMode="auto">
          <a:xfrm>
            <a:off x="5997575" y="1547813"/>
            <a:ext cx="0" cy="1222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9" name="AutoShape 62"/>
          <p:cNvCxnSpPr>
            <a:cxnSpLocks noChangeShapeType="1"/>
            <a:stCxn id="11269" idx="5"/>
            <a:endCxn id="11277" idx="1"/>
          </p:cNvCxnSpPr>
          <p:nvPr/>
        </p:nvCxnSpPr>
        <p:spPr bwMode="auto">
          <a:xfrm>
            <a:off x="3432175" y="1511300"/>
            <a:ext cx="2476500" cy="1296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80" name="Oval 63"/>
          <p:cNvSpPr>
            <a:spLocks noChangeAspect="1" noChangeArrowheads="1"/>
          </p:cNvSpPr>
          <p:nvPr/>
        </p:nvSpPr>
        <p:spPr bwMode="auto">
          <a:xfrm>
            <a:off x="7821613" y="2778125"/>
            <a:ext cx="250825" cy="25082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HK" sz="1400">
                <a:latin typeface="Comic Sans MS" pitchFamily="66" charset="0"/>
                <a:ea typeface="新細明體" charset="-120"/>
              </a:rPr>
              <a:t>t</a:t>
            </a:r>
          </a:p>
        </p:txBody>
      </p:sp>
      <p:cxnSp>
        <p:nvCxnSpPr>
          <p:cNvPr id="11281" name="AutoShape 64"/>
          <p:cNvCxnSpPr>
            <a:cxnSpLocks noChangeShapeType="1"/>
            <a:stCxn id="11276" idx="6"/>
            <a:endCxn id="11280" idx="1"/>
          </p:cNvCxnSpPr>
          <p:nvPr/>
        </p:nvCxnSpPr>
        <p:spPr bwMode="auto">
          <a:xfrm>
            <a:off x="6130925" y="1416050"/>
            <a:ext cx="1727200" cy="1392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82" name="AutoShape 65"/>
          <p:cNvCxnSpPr>
            <a:cxnSpLocks noChangeShapeType="1"/>
            <a:stCxn id="11277" idx="6"/>
            <a:endCxn id="11280" idx="2"/>
          </p:cNvCxnSpPr>
          <p:nvPr/>
        </p:nvCxnSpPr>
        <p:spPr bwMode="auto">
          <a:xfrm>
            <a:off x="6130925" y="2903538"/>
            <a:ext cx="16827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83" name="Text Box 66"/>
          <p:cNvSpPr txBox="1">
            <a:spLocks noChangeArrowheads="1"/>
          </p:cNvSpPr>
          <p:nvPr/>
        </p:nvSpPr>
        <p:spPr bwMode="auto">
          <a:xfrm>
            <a:off x="2151063" y="2776538"/>
            <a:ext cx="354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1284" name="Text Box 67"/>
          <p:cNvSpPr txBox="1">
            <a:spLocks noChangeArrowheads="1"/>
          </p:cNvSpPr>
          <p:nvPr/>
        </p:nvSpPr>
        <p:spPr bwMode="auto">
          <a:xfrm>
            <a:off x="2074863" y="2035175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1285" name="Text Box 68"/>
          <p:cNvSpPr txBox="1">
            <a:spLocks noChangeArrowheads="1"/>
          </p:cNvSpPr>
          <p:nvPr/>
        </p:nvSpPr>
        <p:spPr bwMode="auto">
          <a:xfrm>
            <a:off x="4384675" y="2813050"/>
            <a:ext cx="306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9</a:t>
            </a:r>
          </a:p>
        </p:txBody>
      </p:sp>
      <p:sp>
        <p:nvSpPr>
          <p:cNvPr id="11286" name="Text Box 69"/>
          <p:cNvSpPr txBox="1">
            <a:spLocks noChangeArrowheads="1"/>
          </p:cNvSpPr>
          <p:nvPr/>
        </p:nvSpPr>
        <p:spPr bwMode="auto">
          <a:xfrm>
            <a:off x="4413250" y="1997075"/>
            <a:ext cx="2524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1287" name="Text Box 70"/>
          <p:cNvSpPr txBox="1">
            <a:spLocks noChangeArrowheads="1"/>
          </p:cNvSpPr>
          <p:nvPr/>
        </p:nvSpPr>
        <p:spPr bwMode="auto">
          <a:xfrm>
            <a:off x="4370388" y="1306513"/>
            <a:ext cx="323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11288" name="Text Box 71"/>
          <p:cNvSpPr txBox="1">
            <a:spLocks noChangeArrowheads="1"/>
          </p:cNvSpPr>
          <p:nvPr/>
        </p:nvSpPr>
        <p:spPr bwMode="auto">
          <a:xfrm>
            <a:off x="6757988" y="2801938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6710363" y="20177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 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1290" name="Text Box 73"/>
          <p:cNvSpPr txBox="1">
            <a:spLocks noChangeArrowheads="1"/>
          </p:cNvSpPr>
          <p:nvPr/>
        </p:nvSpPr>
        <p:spPr bwMode="auto">
          <a:xfrm>
            <a:off x="5780088" y="1992313"/>
            <a:ext cx="4238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1291" name="Text Box 74"/>
          <p:cNvSpPr txBox="1">
            <a:spLocks noChangeArrowheads="1"/>
          </p:cNvSpPr>
          <p:nvPr/>
        </p:nvSpPr>
        <p:spPr bwMode="auto">
          <a:xfrm>
            <a:off x="3122613" y="2068513"/>
            <a:ext cx="425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200">
                <a:latin typeface="Comic Sans MS" pitchFamily="66" charset="0"/>
                <a:ea typeface="新細明體" charset="-120"/>
              </a:rPr>
              <a:t> </a:t>
            </a: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11292" name="Text Box 75"/>
          <p:cNvSpPr txBox="1">
            <a:spLocks noChangeArrowheads="1"/>
          </p:cNvSpPr>
          <p:nvPr/>
        </p:nvSpPr>
        <p:spPr bwMode="auto">
          <a:xfrm>
            <a:off x="2171700" y="1746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1293" name="Text Box 76"/>
          <p:cNvSpPr txBox="1">
            <a:spLocks noChangeArrowheads="1"/>
          </p:cNvSpPr>
          <p:nvPr/>
        </p:nvSpPr>
        <p:spPr bwMode="auto">
          <a:xfrm>
            <a:off x="4384675" y="1066800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1294" name="Text Box 77"/>
          <p:cNvSpPr txBox="1">
            <a:spLocks noChangeArrowheads="1"/>
          </p:cNvSpPr>
          <p:nvPr/>
        </p:nvSpPr>
        <p:spPr bwMode="auto">
          <a:xfrm>
            <a:off x="6810375" y="1719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1295" name="Text Box 78"/>
          <p:cNvSpPr txBox="1">
            <a:spLocks noChangeArrowheads="1"/>
          </p:cNvSpPr>
          <p:nvPr/>
        </p:nvSpPr>
        <p:spPr bwMode="auto">
          <a:xfrm>
            <a:off x="2170113" y="25130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1296" name="Text Box 79"/>
          <p:cNvSpPr txBox="1">
            <a:spLocks noChangeArrowheads="1"/>
          </p:cNvSpPr>
          <p:nvPr/>
        </p:nvSpPr>
        <p:spPr bwMode="auto">
          <a:xfrm>
            <a:off x="4387850" y="25527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1297" name="Text Box 80"/>
          <p:cNvSpPr txBox="1">
            <a:spLocks noChangeArrowheads="1"/>
          </p:cNvSpPr>
          <p:nvPr/>
        </p:nvSpPr>
        <p:spPr bwMode="auto">
          <a:xfrm>
            <a:off x="6816725" y="2517775"/>
            <a:ext cx="3381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10</a:t>
            </a:r>
          </a:p>
        </p:txBody>
      </p:sp>
      <p:sp>
        <p:nvSpPr>
          <p:cNvPr id="11298" name="Text Box 81"/>
          <p:cNvSpPr txBox="1">
            <a:spLocks noChangeArrowheads="1"/>
          </p:cNvSpPr>
          <p:nvPr/>
        </p:nvSpPr>
        <p:spPr bwMode="auto">
          <a:xfrm>
            <a:off x="4387850" y="17557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8</a:t>
            </a:r>
          </a:p>
        </p:txBody>
      </p:sp>
      <p:sp>
        <p:nvSpPr>
          <p:cNvPr id="11299" name="Text Box 82"/>
          <p:cNvSpPr txBox="1">
            <a:spLocks noChangeArrowheads="1"/>
          </p:cNvSpPr>
          <p:nvPr/>
        </p:nvSpPr>
        <p:spPr bwMode="auto">
          <a:xfrm>
            <a:off x="3449638" y="20843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0</a:t>
            </a:r>
          </a:p>
        </p:txBody>
      </p:sp>
      <p:sp>
        <p:nvSpPr>
          <p:cNvPr id="11300" name="Text Box 83"/>
          <p:cNvSpPr txBox="1">
            <a:spLocks noChangeArrowheads="1"/>
          </p:cNvSpPr>
          <p:nvPr/>
        </p:nvSpPr>
        <p:spPr bwMode="auto">
          <a:xfrm>
            <a:off x="6040438" y="199231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6</a:t>
            </a:r>
          </a:p>
        </p:txBody>
      </p:sp>
      <p:sp>
        <p:nvSpPr>
          <p:cNvPr id="11301" name="Text Box 84"/>
          <p:cNvSpPr txBox="1">
            <a:spLocks noChangeArrowheads="1"/>
          </p:cNvSpPr>
          <p:nvPr/>
        </p:nvSpPr>
        <p:spPr bwMode="auto">
          <a:xfrm>
            <a:off x="1219200" y="1219200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flow</a:t>
            </a:r>
          </a:p>
        </p:txBody>
      </p:sp>
      <p:sp>
        <p:nvSpPr>
          <p:cNvPr id="11302" name="Line 85"/>
          <p:cNvSpPr>
            <a:spLocks noChangeShapeType="1"/>
          </p:cNvSpPr>
          <p:nvPr/>
        </p:nvSpPr>
        <p:spPr bwMode="auto">
          <a:xfrm>
            <a:off x="1828800" y="1524000"/>
            <a:ext cx="381000" cy="228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11303" name="Line 86"/>
          <p:cNvSpPr>
            <a:spLocks noChangeShapeType="1"/>
          </p:cNvSpPr>
          <p:nvPr/>
        </p:nvSpPr>
        <p:spPr bwMode="auto">
          <a:xfrm>
            <a:off x="1752600" y="18288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HK" altLang="en-US"/>
          </a:p>
        </p:txBody>
      </p:sp>
      <p:sp>
        <p:nvSpPr>
          <p:cNvPr id="11304" name="Text Box 87"/>
          <p:cNvSpPr txBox="1">
            <a:spLocks noChangeArrowheads="1"/>
          </p:cNvSpPr>
          <p:nvPr/>
        </p:nvSpPr>
        <p:spPr bwMode="auto">
          <a:xfrm>
            <a:off x="5867400" y="457200"/>
            <a:ext cx="18161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chemeClr val="hlink"/>
                </a:solidFill>
                <a:latin typeface="Comic Sans MS" pitchFamily="66" charset="0"/>
                <a:ea typeface="新細明體" charset="-120"/>
              </a:rPr>
              <a:t>Total Flow: 16</a:t>
            </a:r>
          </a:p>
        </p:txBody>
      </p:sp>
      <p:sp>
        <p:nvSpPr>
          <p:cNvPr id="11305" name="Text Box 88"/>
          <p:cNvSpPr txBox="1">
            <a:spLocks noChangeArrowheads="1"/>
          </p:cNvSpPr>
          <p:nvPr/>
        </p:nvSpPr>
        <p:spPr bwMode="auto">
          <a:xfrm>
            <a:off x="762000" y="1600200"/>
            <a:ext cx="112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latin typeface="Comic Sans MS" pitchFamily="66" charset="0"/>
                <a:ea typeface="新細明體" charset="-120"/>
              </a:rPr>
              <a:t>capacity</a:t>
            </a:r>
          </a:p>
        </p:txBody>
      </p:sp>
      <p:sp>
        <p:nvSpPr>
          <p:cNvPr id="11306" name="Text Box 89"/>
          <p:cNvSpPr txBox="1">
            <a:spLocks noChangeArrowheads="1"/>
          </p:cNvSpPr>
          <p:nvPr/>
        </p:nvSpPr>
        <p:spPr bwMode="auto">
          <a:xfrm>
            <a:off x="7151688" y="1730375"/>
            <a:ext cx="4683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+2=8</a:t>
            </a:r>
          </a:p>
        </p:txBody>
      </p:sp>
      <p:sp>
        <p:nvSpPr>
          <p:cNvPr id="11307" name="Text Box 90"/>
          <p:cNvSpPr txBox="1">
            <a:spLocks noChangeArrowheads="1"/>
          </p:cNvSpPr>
          <p:nvPr/>
        </p:nvSpPr>
        <p:spPr bwMode="auto">
          <a:xfrm>
            <a:off x="4724400" y="10668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+2=2</a:t>
            </a:r>
          </a:p>
        </p:txBody>
      </p:sp>
      <p:sp>
        <p:nvSpPr>
          <p:cNvPr id="11308" name="Text Box 91"/>
          <p:cNvSpPr txBox="1">
            <a:spLocks noChangeArrowheads="1"/>
          </p:cNvSpPr>
          <p:nvPr/>
        </p:nvSpPr>
        <p:spPr bwMode="auto">
          <a:xfrm>
            <a:off x="2362200" y="1600200"/>
            <a:ext cx="609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+2=10</a:t>
            </a:r>
          </a:p>
        </p:txBody>
      </p:sp>
      <p:sp>
        <p:nvSpPr>
          <p:cNvPr id="11309" name="Text Box 92"/>
          <p:cNvSpPr txBox="1">
            <a:spLocks noChangeArrowheads="1"/>
          </p:cNvSpPr>
          <p:nvPr/>
        </p:nvSpPr>
        <p:spPr bwMode="auto">
          <a:xfrm>
            <a:off x="25908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1310" name="Text Box 93"/>
          <p:cNvSpPr txBox="1">
            <a:spLocks noChangeArrowheads="1"/>
          </p:cNvSpPr>
          <p:nvPr/>
        </p:nvSpPr>
        <p:spPr bwMode="auto">
          <a:xfrm>
            <a:off x="4648200" y="2590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</a:t>
            </a:r>
          </a:p>
        </p:txBody>
      </p:sp>
      <p:sp>
        <p:nvSpPr>
          <p:cNvPr id="11311" name="Text Box 94"/>
          <p:cNvSpPr txBox="1">
            <a:spLocks noChangeArrowheads="1"/>
          </p:cNvSpPr>
          <p:nvPr/>
        </p:nvSpPr>
        <p:spPr bwMode="auto">
          <a:xfrm>
            <a:off x="4495800" y="17526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-1=7</a:t>
            </a:r>
          </a:p>
        </p:txBody>
      </p:sp>
      <p:sp>
        <p:nvSpPr>
          <p:cNvPr id="11312" name="Text Box 95"/>
          <p:cNvSpPr txBox="1">
            <a:spLocks noChangeArrowheads="1"/>
          </p:cNvSpPr>
          <p:nvPr/>
        </p:nvSpPr>
        <p:spPr bwMode="auto">
          <a:xfrm>
            <a:off x="4900613" y="1227138"/>
            <a:ext cx="50958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+1=3</a:t>
            </a:r>
          </a:p>
        </p:txBody>
      </p:sp>
      <p:sp>
        <p:nvSpPr>
          <p:cNvPr id="11313" name="Text Box 96"/>
          <p:cNvSpPr txBox="1">
            <a:spLocks noChangeArrowheads="1"/>
          </p:cNvSpPr>
          <p:nvPr/>
        </p:nvSpPr>
        <p:spPr bwMode="auto">
          <a:xfrm>
            <a:off x="7391400" y="19812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+1=9</a:t>
            </a:r>
          </a:p>
        </p:txBody>
      </p:sp>
      <p:sp>
        <p:nvSpPr>
          <p:cNvPr id="11314" name="Line 97"/>
          <p:cNvSpPr>
            <a:spLocks noChangeShapeType="1"/>
          </p:cNvSpPr>
          <p:nvPr/>
        </p:nvSpPr>
        <p:spPr bwMode="auto">
          <a:xfrm>
            <a:off x="7162800" y="5334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15" name="Text Box 98"/>
          <p:cNvSpPr txBox="1">
            <a:spLocks noChangeArrowheads="1"/>
          </p:cNvSpPr>
          <p:nvPr/>
        </p:nvSpPr>
        <p:spPr bwMode="auto">
          <a:xfrm>
            <a:off x="7543800" y="558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18</a:t>
            </a:r>
          </a:p>
        </p:txBody>
      </p:sp>
      <p:sp>
        <p:nvSpPr>
          <p:cNvPr id="11316" name="Line 99"/>
          <p:cNvSpPr>
            <a:spLocks noChangeShapeType="1"/>
          </p:cNvSpPr>
          <p:nvPr/>
        </p:nvSpPr>
        <p:spPr bwMode="auto">
          <a:xfrm>
            <a:off x="7559675" y="541338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17" name="Text Box 100"/>
          <p:cNvSpPr txBox="1">
            <a:spLocks noChangeArrowheads="1"/>
          </p:cNvSpPr>
          <p:nvPr/>
        </p:nvSpPr>
        <p:spPr bwMode="auto">
          <a:xfrm>
            <a:off x="7848600" y="5492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HK" sz="16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9679</TotalTime>
  <Words>1923</Words>
  <Application>Microsoft Office PowerPoint</Application>
  <PresentationFormat>On-screen Show (4:3)</PresentationFormat>
  <Paragraphs>755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新細明體</vt:lpstr>
      <vt:lpstr>Arial</vt:lpstr>
      <vt:lpstr>Arial Black</vt:lpstr>
      <vt:lpstr>Cambria Math</vt:lpstr>
      <vt:lpstr>Comic Sans MS</vt:lpstr>
      <vt:lpstr>Garamond</vt:lpstr>
      <vt:lpstr>Times New Roman</vt:lpstr>
      <vt:lpstr>Wingdings</vt:lpstr>
      <vt:lpstr>Edge</vt:lpstr>
      <vt:lpstr>PowerPoint Presentation</vt:lpstr>
      <vt:lpstr>Transportation</vt:lpstr>
      <vt:lpstr>Technically</vt:lpstr>
      <vt:lpstr>Improve it  </vt:lpstr>
      <vt:lpstr>Network Flow</vt:lpstr>
      <vt:lpstr>Improve it  little by little</vt:lpstr>
      <vt:lpstr>Improve it  little by little</vt:lpstr>
      <vt:lpstr>Improve it  little by little</vt:lpstr>
      <vt:lpstr>Improve it  little by little</vt:lpstr>
      <vt:lpstr>Improve it  little by little</vt:lpstr>
      <vt:lpstr>Residual networks </vt:lpstr>
      <vt:lpstr>Residual networks</vt:lpstr>
      <vt:lpstr>FORD-FULKERSON(G, s, t)</vt:lpstr>
      <vt:lpstr>FORD-FULKERSON(G, s, t)</vt:lpstr>
      <vt:lpstr>FORD-FULKERSON(G, s, t)</vt:lpstr>
      <vt:lpstr>Questions left</vt:lpstr>
      <vt:lpstr>Cut </vt:lpstr>
      <vt:lpstr>Max-flow min-cut Theorem.</vt:lpstr>
      <vt:lpstr>G_f contains no augmenting paths  ⇒ f is a maximum flow in G</vt:lpstr>
      <vt:lpstr>G_f contains no augmenting paths  ⇒ f is a maximum flow in G</vt:lpstr>
      <vt:lpstr>Any cut gives an upper bound!</vt:lpstr>
      <vt:lpstr>Next</vt:lpstr>
      <vt:lpstr>Edmonds-Karp Algorithm</vt:lpstr>
      <vt:lpstr>Edmonds-Karp Algorithm</vt:lpstr>
      <vt:lpstr>Analysis </vt:lpstr>
      <vt:lpstr>Proof of the lemma</vt:lpstr>
      <vt:lpstr>Proof (continued)</vt:lpstr>
      <vt:lpstr>Proof (continued)</vt:lpstr>
      <vt:lpstr>Proof (continued)</vt:lpstr>
      <vt:lpstr>Application: Max bipartite matching</vt:lpstr>
      <vt:lpstr>Maximum bipartite matching</vt:lpstr>
      <vt:lpstr>PowerPoint Presentation</vt:lpstr>
      <vt:lpstr>PowerPoint Presentation</vt:lpstr>
      <vt:lpstr>PowerPoint Presentation</vt:lpstr>
      <vt:lpstr>Equivalence </vt:lpstr>
      <vt:lpstr>PowerPoint Presentation</vt:lpstr>
      <vt:lpstr>Integral constraint: automatic</vt:lpstr>
      <vt:lpstr>algorithm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136</cp:revision>
  <dcterms:created xsi:type="dcterms:W3CDTF">1601-01-01T00:00:00Z</dcterms:created>
  <dcterms:modified xsi:type="dcterms:W3CDTF">2015-03-17T05:00:42Z</dcterms:modified>
</cp:coreProperties>
</file>