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55"/>
  </p:notesMasterIdLst>
  <p:sldIdLst>
    <p:sldId id="257" r:id="rId2"/>
    <p:sldId id="301" r:id="rId3"/>
    <p:sldId id="258" r:id="rId4"/>
    <p:sldId id="298" r:id="rId5"/>
    <p:sldId id="259" r:id="rId6"/>
    <p:sldId id="260" r:id="rId7"/>
    <p:sldId id="262" r:id="rId8"/>
    <p:sldId id="261" r:id="rId9"/>
    <p:sldId id="263" r:id="rId10"/>
    <p:sldId id="299" r:id="rId11"/>
    <p:sldId id="300" r:id="rId12"/>
    <p:sldId id="285" r:id="rId13"/>
    <p:sldId id="302" r:id="rId14"/>
    <p:sldId id="286" r:id="rId15"/>
    <p:sldId id="287" r:id="rId16"/>
    <p:sldId id="288" r:id="rId17"/>
    <p:sldId id="289" r:id="rId18"/>
    <p:sldId id="304" r:id="rId19"/>
    <p:sldId id="305" r:id="rId20"/>
    <p:sldId id="306" r:id="rId21"/>
    <p:sldId id="291" r:id="rId22"/>
    <p:sldId id="303" r:id="rId23"/>
    <p:sldId id="292" r:id="rId24"/>
    <p:sldId id="293" r:id="rId25"/>
    <p:sldId id="294" r:id="rId26"/>
    <p:sldId id="295" r:id="rId27"/>
    <p:sldId id="307" r:id="rId28"/>
    <p:sldId id="296" r:id="rId29"/>
    <p:sldId id="29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34" r:id="rId46"/>
    <p:sldId id="324" r:id="rId47"/>
    <p:sldId id="331" r:id="rId48"/>
    <p:sldId id="325" r:id="rId49"/>
    <p:sldId id="326" r:id="rId50"/>
    <p:sldId id="327" r:id="rId51"/>
    <p:sldId id="328" r:id="rId52"/>
    <p:sldId id="332" r:id="rId53"/>
    <p:sldId id="333" r:id="rId54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>
      <p:cViewPr varScale="1">
        <p:scale>
          <a:sx n="72" d="100"/>
          <a:sy n="72" d="100"/>
        </p:scale>
        <p:origin x="11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E52F43CD-47B6-4ED1-8A04-674EC35D38AE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30358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F43CD-47B6-4ED1-8A04-674EC35D38AE}" type="slidenum">
              <a:rPr lang="en-US" altLang="zh-HK" smtClean="0"/>
              <a:pPr/>
              <a:t>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79944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C22FD5-3A0A-4E95-AA9E-EE1CED2E78A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FECEA-06BC-41D6-8C5D-8601EDAE2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8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AE1E4-5C56-4755-A57A-2DB907C2D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27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694DE3-F49B-4989-9783-0EF29C91D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82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2DF3F-BE6B-496E-8EEF-2D27A9860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3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C65E2-4799-4669-BC02-DAAC5F2F4C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23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C0CA3-F873-454B-8F3F-13AED78FA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97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8B876-0C31-4921-A7CE-1A82BB541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93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23410-92F0-45B8-B290-E2EB27DC1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77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9FB32-855E-47EA-B39A-9E25C8F9E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3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6F4DF-D491-4245-AEA7-528C33CDE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48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F000F-AFC1-4C9E-90CC-9E8B99414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1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9C33B0C-D0D6-4BCC-B758-99E49E6C01A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altLang="zh-HK" sz="2600" dirty="0">
                <a:ea typeface="新細明體" charset="-120"/>
              </a:rPr>
              <a:t>Instructor: 	</a:t>
            </a:r>
            <a:r>
              <a:rPr lang="en-US" altLang="zh-HK" sz="2600" dirty="0" err="1">
                <a:ea typeface="新細明體" charset="-120"/>
              </a:rPr>
              <a:t>Shengyu</a:t>
            </a:r>
            <a:r>
              <a:rPr lang="en-US" altLang="zh-HK" sz="2600" dirty="0">
                <a:ea typeface="新細明體" charset="-120"/>
              </a:rPr>
              <a:t> </a:t>
            </a:r>
            <a:r>
              <a:rPr lang="en-US" altLang="zh-HK" sz="2600" dirty="0" smtClean="0">
                <a:ea typeface="新細明體" charset="-120"/>
              </a:rPr>
              <a:t>Zhang</a:t>
            </a:r>
          </a:p>
          <a:p>
            <a:endParaRPr lang="en-US" altLang="zh-HK" sz="2600" dirty="0">
              <a:ea typeface="新細明體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752600" y="3200400"/>
            <a:ext cx="5715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7: </a:t>
            </a:r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Divide and Conquer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CSC3160: Design and Analysis of Algorithms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22FD5-3A0A-4E95-AA9E-EE1CED2E78A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𝑎𝑇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/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𝑏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𝑑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Merge sort: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)≤2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/2)+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𝑎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𝑏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=2,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=1</m:t>
                    </m:r>
                  </m:oMath>
                </a14:m>
                <a:r>
                  <a:rPr lang="en-US" altLang="zh-HK" b="0" i="0" dirty="0" smtClean="0">
                    <a:ea typeface="新細明體" charset="-120"/>
                  </a:rPr>
                  <a:t>. So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func>
                      <m:func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By the master theorem: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5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2133600"/>
            <a:ext cx="57435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Example 2: Selection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22FD5-3A0A-4E95-AA9E-EE1CED2E78A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Selection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Problem: Given a list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numbers, find 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-</a:t>
                </a:r>
                <a:r>
                  <a:rPr lang="en-US" altLang="zh-HK" dirty="0" err="1">
                    <a:solidFill>
                      <a:srgbClr val="FF0000"/>
                    </a:solidFill>
                    <a:ea typeface="新細明體" charset="-120"/>
                  </a:rPr>
                  <a:t>th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smallest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We can sort the list, which needs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Can we do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better</a:t>
                </a:r>
                <a:r>
                  <a:rPr lang="en-US" altLang="zh-HK" dirty="0">
                    <a:ea typeface="新細明體" charset="-120"/>
                  </a:rPr>
                  <a:t>, say, linear time?</a:t>
                </a:r>
              </a:p>
              <a:p>
                <a:r>
                  <a:rPr lang="en-US" altLang="zh-HK" dirty="0">
                    <a:ea typeface="新細明體" charset="-120"/>
                  </a:rPr>
                  <a:t>After all, sorting gives a lot more information than we requested.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Not always a waste: consider dynamic programming where solutions to </a:t>
                </a:r>
                <a:r>
                  <a:rPr lang="en-US" altLang="zh-HK" dirty="0" err="1">
                    <a:ea typeface="新細明體" charset="-120"/>
                  </a:rPr>
                  <a:t>subproblems</a:t>
                </a:r>
                <a:r>
                  <a:rPr lang="en-US" altLang="zh-HK" dirty="0">
                    <a:ea typeface="新細明體" charset="-120"/>
                  </a:rPr>
                  <a:t> are also produced.</a:t>
                </a:r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0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118" name="Group 6"/>
          <p:cNvGrpSpPr>
            <a:grpSpLocks/>
          </p:cNvGrpSpPr>
          <p:nvPr/>
        </p:nvGrpSpPr>
        <p:grpSpPr bwMode="auto">
          <a:xfrm>
            <a:off x="3200400" y="2178050"/>
            <a:ext cx="4876800" cy="412750"/>
            <a:chOff x="1872" y="1296"/>
            <a:chExt cx="3072" cy="260"/>
          </a:xfrm>
        </p:grpSpPr>
        <p:pic>
          <p:nvPicPr>
            <p:cNvPr id="901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296"/>
              <a:ext cx="307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>
              <a:off x="3936" y="13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Idea of 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Divide the numbers into 3 parts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&lt;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Depending on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size of each part</a:t>
                </a:r>
                <a:r>
                  <a:rPr lang="en-US" altLang="zh-HK" dirty="0">
                    <a:ea typeface="新細明體" charset="-120"/>
                  </a:rPr>
                  <a:t>, we know which part 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-</a:t>
                </a:r>
                <a:r>
                  <a:rPr lang="en-US" altLang="zh-HK" dirty="0" err="1">
                    <a:ea typeface="新細明體" charset="-120"/>
                  </a:rPr>
                  <a:t>th</a:t>
                </a:r>
                <a:r>
                  <a:rPr lang="en-US" altLang="zh-HK" dirty="0">
                    <a:ea typeface="新細明體" charset="-120"/>
                  </a:rPr>
                  <a:t> element lies in.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Then search in that part.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Question</a:t>
                </a:r>
                <a:r>
                  <a:rPr lang="en-US" altLang="zh-HK" dirty="0">
                    <a:ea typeface="新細明體" charset="-120"/>
                  </a:rPr>
                  <a:t>: </a:t>
                </a:r>
                <a:r>
                  <a:rPr lang="en-US" altLang="zh-HK" dirty="0" smtClean="0">
                    <a:ea typeface="新細明體" charset="-120"/>
                  </a:rPr>
                  <a:t>Which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to choose?</a:t>
                </a:r>
              </a:p>
            </p:txBody>
          </p:sp>
        </mc:Choice>
        <mc:Fallback xmlns="">
          <p:sp>
            <p:nvSpPr>
              <p:cNvPr id="110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6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Pivot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Suppose we use a number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in the given list</a:t>
                </a:r>
                <a:r>
                  <a:rPr lang="en-US" altLang="zh-HK" dirty="0">
                    <a:ea typeface="新細明體" charset="-120"/>
                  </a:rPr>
                  <a:t> as 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pivot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As said, we divide the list into three parts.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: Those numbers smaller than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endParaRPr lang="en-US" altLang="zh-HK" i="1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: Those numbers equal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endParaRPr lang="en-US" altLang="zh-HK" i="1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: Those numbers larger than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endParaRPr lang="en-US" altLang="zh-HK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142" name="Group 6"/>
          <p:cNvGrpSpPr>
            <a:grpSpLocks/>
          </p:cNvGrpSpPr>
          <p:nvPr/>
        </p:nvGrpSpPr>
        <p:grpSpPr bwMode="auto">
          <a:xfrm>
            <a:off x="609600" y="4953000"/>
            <a:ext cx="8001000" cy="454025"/>
            <a:chOff x="384" y="3120"/>
            <a:chExt cx="5040" cy="286"/>
          </a:xfrm>
        </p:grpSpPr>
        <p:pic>
          <p:nvPicPr>
            <p:cNvPr id="911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20"/>
              <a:ext cx="504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141" name="Line 5"/>
            <p:cNvSpPr>
              <a:spLocks noChangeShapeType="1"/>
            </p:cNvSpPr>
            <p:nvPr/>
          </p:nvSpPr>
          <p:spPr bwMode="auto">
            <a:xfrm>
              <a:off x="4626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After the 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division is simple</a:t>
                </a:r>
                <a:r>
                  <a:rPr lang="en-US" altLang="zh-HK" dirty="0">
                    <a:ea typeface="新細明體" charset="-120"/>
                  </a:rPr>
                  <a:t>: just scan the list and put elements into the corresponding part.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time.</a:t>
                </a:r>
              </a:p>
              <a:p>
                <a:r>
                  <a:rPr lang="en-US" altLang="zh-HK" dirty="0">
                    <a:ea typeface="新細明體" charset="-120"/>
                  </a:rPr>
                  <a:t>To select 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-</a:t>
                </a:r>
                <a:r>
                  <a:rPr lang="en-US" altLang="zh-HK" dirty="0" err="1">
                    <a:ea typeface="新細明體" charset="-120"/>
                  </a:rPr>
                  <a:t>th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smallest value</a:t>
                </a:r>
                <a:r>
                  <a:rPr lang="en-US" altLang="zh-HK" dirty="0">
                    <a:ea typeface="新細明體" charset="-120"/>
                  </a:rPr>
                  <a:t>, it becomes 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Complexity? </a:t>
                </a:r>
              </a:p>
            </p:txBody>
          </p:sp>
        </mc:Choice>
        <mc:Fallback xmlns="">
          <p:sp>
            <p:nvSpPr>
              <p:cNvPr id="92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r="-74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609600" y="1600200"/>
            <a:ext cx="8001000" cy="454025"/>
            <a:chOff x="384" y="3120"/>
            <a:chExt cx="5040" cy="286"/>
          </a:xfrm>
        </p:grpSpPr>
        <p:pic>
          <p:nvPicPr>
            <p:cNvPr id="9216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20"/>
              <a:ext cx="504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167" name="Line 7"/>
            <p:cNvSpPr>
              <a:spLocks noChangeShapeType="1"/>
            </p:cNvSpPr>
            <p:nvPr/>
          </p:nvSpPr>
          <p:spPr bwMode="auto">
            <a:xfrm>
              <a:off x="4626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772125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Note: though there are two </a:t>
                </a:r>
                <a:r>
                  <a:rPr lang="en-US" altLang="zh-HK" dirty="0" err="1">
                    <a:ea typeface="新細明體" charset="-120"/>
                  </a:rPr>
                  <a:t>subproblems</a:t>
                </a:r>
                <a:r>
                  <a:rPr lang="en-US" altLang="zh-HK" dirty="0">
                    <a:ea typeface="新細明體" charset="-120"/>
                  </a:rPr>
                  <a:t> (of sizes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𝐿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|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𝑅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), </a:t>
                </a:r>
                <a:r>
                  <a:rPr lang="en-US" altLang="zh-HK" dirty="0" smtClean="0">
                    <a:ea typeface="新細明體" charset="-120"/>
                  </a:rPr>
                  <a:t>we need </a:t>
                </a:r>
                <a:r>
                  <a:rPr lang="en-US" altLang="zh-HK" dirty="0">
                    <a:ea typeface="新細明體" charset="-120"/>
                  </a:rPr>
                  <a:t>to solve only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one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of them.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Compare: in quicksort, we need to sort both substrings!</a:t>
                </a:r>
              </a:p>
              <a:p>
                <a:r>
                  <a:rPr lang="en-US" altLang="zh-HK" dirty="0">
                    <a:ea typeface="新細明體" charset="-120"/>
                  </a:rPr>
                  <a:t>Complexity: </a:t>
                </a:r>
                <a:endParaRPr lang="en-US" altLang="zh-HK" dirty="0" smtClean="0"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max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⁡{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(|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𝐿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|),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(|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𝑅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|)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}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A new </a:t>
                </a:r>
                <a:r>
                  <a:rPr lang="en-US" altLang="zh-HK" dirty="0" smtClean="0">
                    <a:ea typeface="新細明體" charset="-120"/>
                  </a:rPr>
                  <a:t>issue: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𝐿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𝑅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 are not determined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Depends on the pivot.</a:t>
                </a:r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185" b="-16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If the pivot is the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median</a:t>
                </a:r>
                <a:r>
                  <a:rPr lang="en-US" altLang="zh-HK" dirty="0">
                    <a:ea typeface="新細明體" charset="-120"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/2)+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𝑎𝑇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/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𝑏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/>
                <a:endParaRPr lang="en-US" altLang="zh-HK" dirty="0">
                  <a:ea typeface="新細明體" charset="-120"/>
                </a:endParaRPr>
              </a:p>
              <a:p>
                <a:pPr lvl="1"/>
                <a:endParaRPr lang="en-US" altLang="zh-HK" dirty="0">
                  <a:ea typeface="新細明體" charset="-120"/>
                </a:endParaRPr>
              </a:p>
              <a:p>
                <a:pPr lvl="1"/>
                <a:endParaRPr lang="en-US" altLang="zh-HK" dirty="0">
                  <a:ea typeface="新細明體" charset="-120"/>
                </a:endParaRPr>
              </a:p>
              <a:p>
                <a:pPr lvl="1"/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Thus finally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better than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m:rPr>
                        <m:sty m:val="p"/>
                      </m:rPr>
                      <a:rPr lang="en-US" altLang="zh-HK" i="1" dirty="0" smtClean="0"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⁡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by sorting.</a:t>
                </a:r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5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276600"/>
            <a:ext cx="57435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If the pivot is at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one end </a:t>
                </a:r>
                <a:r>
                  <a:rPr lang="en-US" altLang="zh-HK" dirty="0">
                    <a:ea typeface="新細明體" charset="-120"/>
                  </a:rPr>
                  <a:t>(say, the smallest)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−1)+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What’s the complexity? </a:t>
                </a:r>
              </a:p>
              <a:p>
                <a:pPr lvl="1"/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Complexity: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3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The similarity to quicksort tells us: 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random</a:t>
                </a:r>
                <a:r>
                  <a:rPr lang="en-US" altLang="zh-HK" dirty="0">
                    <a:ea typeface="新細明體" charset="-120"/>
                  </a:rPr>
                  <a:t> pivot performs well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It’s away from either end by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𝑐𝑛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with const. prob.</a:t>
                </a:r>
              </a:p>
              <a:p>
                <a:r>
                  <a:rPr lang="en-US" altLang="zh-HK" dirty="0">
                    <a:ea typeface="新細明體" charset="-120"/>
                  </a:rPr>
                  <a:t>To be more precise, it’s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/4, 3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/4)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with </a:t>
                </a:r>
                <a:r>
                  <a:rPr lang="en-US" altLang="zh-HK" dirty="0" smtClean="0">
                    <a:ea typeface="新細明體" charset="-120"/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1/2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And in this case, the recursion becomes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(3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/4)+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4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Example 1: Merge sort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22FD5-3A0A-4E95-AA9E-EE1CED2E78A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(3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/4)+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Recall: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𝑎𝑇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/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𝑏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5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762250"/>
            <a:ext cx="57435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Thus we can use the following simple strategy: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Pick a random pivot, 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b="1" dirty="0" smtClean="0">
                    <a:ea typeface="新細明體" charset="-120"/>
                  </a:rPr>
                  <a:t>do </a:t>
                </a:r>
                <a:r>
                  <a:rPr lang="en-US" altLang="zh-HK" dirty="0">
                    <a:ea typeface="新細明體" charset="-120"/>
                  </a:rPr>
                  <a:t>the recursion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Each </a:t>
                </a:r>
                <a:r>
                  <a:rPr lang="en-US" altLang="zh-HK" dirty="0">
                    <a:ea typeface="新細明體" charset="-120"/>
                  </a:rPr>
                  <a:t>random </a:t>
                </a:r>
                <a:r>
                  <a:rPr lang="en-US" altLang="zh-HK" dirty="0" smtClean="0">
                    <a:ea typeface="新細明體" charset="-120"/>
                  </a:rPr>
                  <a:t>pivot </a:t>
                </a:r>
                <a:r>
                  <a:rPr lang="en-US" altLang="zh-HK" dirty="0">
                    <a:ea typeface="新細明體" charset="-120"/>
                  </a:rPr>
                  <a:t>falls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Pr>
                          <m:num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den>
                        </m:f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f>
                          <m:f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Pr>
                          <m:num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w/ </a:t>
                </a:r>
                <a:r>
                  <a:rPr lang="en-US" altLang="zh-HK" dirty="0">
                    <a:ea typeface="新細明體" charset="-120"/>
                  </a:rPr>
                  <a:t>prob.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½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 </a:t>
                </a:r>
                <a:endParaRPr lang="en-US" altLang="zh-HK" b="1" i="0" dirty="0" smtClean="0">
                  <a:latin typeface="Cambria Math"/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b="1" i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HK" dirty="0" smtClean="0">
                            <a:solidFill>
                              <a:schemeClr val="tx1"/>
                            </a:solidFill>
                            <a:ea typeface="新細明體" charset="-120"/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altLang="zh-HK" dirty="0" smtClean="0">
                            <a:solidFill>
                              <a:schemeClr val="tx1"/>
                            </a:solidFill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dirty="0" smtClean="0">
                            <a:solidFill>
                              <a:schemeClr val="tx1"/>
                            </a:solidFill>
                            <a:ea typeface="新細明體" charset="-12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altLang="zh-HK" dirty="0" smtClean="0">
                            <a:solidFill>
                              <a:schemeClr val="tx1"/>
                            </a:solidFill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dirty="0" smtClean="0">
                            <a:solidFill>
                              <a:schemeClr val="tx1"/>
                            </a:solidFill>
                            <a:ea typeface="新細明體" charset="-120"/>
                          </a:rPr>
                          <m:t>trials</m:t>
                        </m:r>
                        <m:r>
                          <m:rPr>
                            <m:nor/>
                          </m:rPr>
                          <a:rPr lang="en-US" altLang="zh-HK" dirty="0" smtClean="0">
                            <a:solidFill>
                              <a:schemeClr val="tx1"/>
                            </a:solidFill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dirty="0">
                            <a:ea typeface="新細明體" charset="-12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altLang="zh-HK" dirty="0"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dirty="0">
                            <a:ea typeface="新細明體" charset="-120"/>
                          </a:rPr>
                          <m:t>get</m:t>
                        </m:r>
                        <m:r>
                          <m:rPr>
                            <m:nor/>
                          </m:rPr>
                          <a:rPr lang="en-US" altLang="zh-HK" dirty="0"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dirty="0">
                            <a:ea typeface="新細明體" charset="-12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HK" dirty="0"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dirty="0">
                            <a:ea typeface="新細明體" charset="-120"/>
                          </a:rPr>
                          <m:t>pivot</m:t>
                        </m:r>
                        <m:r>
                          <m:rPr>
                            <m:nor/>
                          </m:rPr>
                          <a:rPr lang="en-US" altLang="zh-HK" dirty="0"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dirty="0" smtClean="0">
                            <a:ea typeface="新細明體" charset="-120"/>
                          </a:rPr>
                          <m:t>in</m:t>
                        </m:r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fPr>
                              <m:num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fPr>
                              <m:num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3</m:t>
                                </m:r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2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It is enough to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0" smtClean="0">
                                <a:latin typeface="Cambria Math"/>
                                <a:ea typeface="新細明體" charset="-120"/>
                              </a:rPr>
                              <m:t>4/3</m:t>
                            </m:r>
                          </m:sub>
                        </m:sSub>
                      </m:fName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HK" dirty="0" smtClean="0">
                    <a:ea typeface="新細明體" charset="-120"/>
                  </a:rPr>
                  <a:t> good pivots to make the problem size to drop to 1.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Thus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HK" dirty="0">
                            <a:solidFill>
                              <a:srgbClr val="FF0000"/>
                            </a:solidFill>
                            <a:ea typeface="新細明體" charset="-120"/>
                          </a:rPr>
                          <m:t>running</m:t>
                        </m:r>
                        <m:r>
                          <m:rPr>
                            <m:nor/>
                          </m:rPr>
                          <a:rPr lang="en-US" altLang="zh-HK" dirty="0">
                            <a:solidFill>
                              <a:srgbClr val="FF0000"/>
                            </a:solidFill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dirty="0">
                            <a:solidFill>
                              <a:srgbClr val="FF0000"/>
                            </a:solidFill>
                            <a:ea typeface="新細明體" charset="-120"/>
                          </a:rPr>
                          <m:t>time</m:t>
                        </m:r>
                      </m:e>
                    </m:d>
                    <m:r>
                      <a:rPr lang="en-US" altLang="zh-HK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l-GR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∙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.</a:t>
                </a:r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62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28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Example 3: Matrix multiplication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22FD5-3A0A-4E95-AA9E-EE1CED2E78A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Matrix multiplication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800" dirty="0" smtClean="0">
                    <a:ea typeface="新細明體" charset="-120"/>
                  </a:rPr>
                  <a:t>Recall: the </a:t>
                </a:r>
                <a:r>
                  <a:rPr lang="en-US" altLang="zh-HK" sz="2800" dirty="0">
                    <a:solidFill>
                      <a:srgbClr val="FF0000"/>
                    </a:solidFill>
                    <a:ea typeface="新細明體" charset="-120"/>
                  </a:rPr>
                  <a:t>product</a:t>
                </a:r>
                <a:r>
                  <a:rPr lang="en-US" altLang="zh-HK" sz="2800" dirty="0">
                    <a:ea typeface="新細明體" charset="-120"/>
                  </a:rPr>
                  <a:t> of two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800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</m:t>
                    </m:r>
                    <m:r>
                      <a:rPr lang="en-US" altLang="zh-HK" sz="2800" i="1" dirty="0" err="1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 matrices is another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800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</m:t>
                    </m:r>
                    <m:r>
                      <a:rPr lang="en-US" altLang="zh-HK" sz="2800" i="1" dirty="0" err="1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 matrix.</a:t>
                </a:r>
              </a:p>
              <a:p>
                <a:r>
                  <a:rPr lang="en-US" altLang="zh-HK" sz="2800" dirty="0">
                    <a:ea typeface="新細明體" charset="-120"/>
                  </a:rPr>
                  <a:t>Question: how fast </a:t>
                </a:r>
                <a:r>
                  <a:rPr lang="en-US" altLang="zh-HK" sz="2800" dirty="0" smtClean="0">
                    <a:ea typeface="新細明體" charset="-120"/>
                  </a:rPr>
                  <a:t>can we multiply two </a:t>
                </a:r>
                <a:r>
                  <a:rPr lang="en-US" altLang="zh-HK" sz="2800" dirty="0">
                    <a:ea typeface="新細明體" charset="-120"/>
                  </a:rPr>
                  <a:t>matrices?</a:t>
                </a:r>
              </a:p>
              <a:p>
                <a:r>
                  <a:rPr lang="en-US" altLang="zh-HK" sz="2800" dirty="0">
                    <a:ea typeface="新細明體" charset="-120"/>
                  </a:rPr>
                  <a:t>Recall: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𝑧</m:t>
                        </m:r>
                      </m:e>
                      <m:sub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𝑖𝑗</m:t>
                        </m:r>
                      </m:sub>
                    </m:sSub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𝑘</m:t>
                        </m:r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=1,…,</m:t>
                        </m:r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𝑘𝑗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sz="2800" dirty="0" smtClean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𝑧</m:t>
                        </m:r>
                      </m:e>
                      <m:sub>
                        <m:r>
                          <a:rPr lang="en-US" altLang="zh-HK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HK" sz="2400" dirty="0" smtClean="0">
                    <a:solidFill>
                      <a:srgbClr val="FF0000"/>
                    </a:solidFill>
                    <a:ea typeface="新細明體" charset="-120"/>
                  </a:rPr>
                  <a:t>: the entry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err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sz="2400" i="1" dirty="0" err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400" i="1" dirty="0" err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𝑗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400" dirty="0" smtClean="0">
                    <a:solidFill>
                      <a:srgbClr val="FF0000"/>
                    </a:solidFill>
                    <a:ea typeface="新細明體" charset="-120"/>
                  </a:rPr>
                  <a:t> in the matrix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𝑍</m:t>
                    </m:r>
                  </m:oMath>
                </a14:m>
                <a:r>
                  <a:rPr lang="en-US" altLang="zh-HK" sz="2400" dirty="0" smtClean="0">
                    <a:solidFill>
                      <a:srgbClr val="FF0000"/>
                    </a:solidFill>
                    <a:ea typeface="新細明體" charset="-120"/>
                  </a:rPr>
                  <a:t>. Similar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altLang="zh-HK" sz="2400" dirty="0" smtClean="0">
                    <a:solidFill>
                      <a:srgbClr val="FF0000"/>
                    </a:solidFill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𝑘𝑗</m:t>
                        </m:r>
                      </m:sub>
                    </m:sSub>
                  </m:oMath>
                </a14:m>
                <a:endParaRPr lang="en-US" altLang="zh-HK" sz="24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endParaRPr lang="en-US" altLang="zh-HK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7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1346" r="-229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516255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This takes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multiplications (of numbers).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For a long time, people thought this was the best possible.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Until </a:t>
                </a:r>
                <a:r>
                  <a:rPr lang="en-US" altLang="zh-HK" dirty="0" err="1">
                    <a:ea typeface="新細明體" charset="-120"/>
                  </a:rPr>
                  <a:t>Straussen</a:t>
                </a:r>
                <a:r>
                  <a:rPr lang="en-US" altLang="zh-HK" dirty="0">
                    <a:ea typeface="新細明體" charset="-120"/>
                  </a:rPr>
                  <a:t> came up with the following.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8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70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If we break the matrix into blocks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Then the product is just block multiplication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8</a:t>
                </a:r>
                <a:r>
                  <a:rPr lang="en-US" altLang="zh-HK" dirty="0">
                    <a:ea typeface="新細明體" charset="-120"/>
                  </a:rPr>
                  <a:t> matrix multiplications of dimension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/2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Plus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additions.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93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b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73092"/>
            <a:ext cx="5029200" cy="108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40002"/>
            <a:ext cx="7772400" cy="93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Thus the recurrence is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)=8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/2)+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𝑎𝑇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/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𝑏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This gives exactly the same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not interesting.</a:t>
                </a:r>
              </a:p>
            </p:txBody>
          </p:sp>
        </mc:Choice>
        <mc:Fallback xmlns="">
          <p:sp>
            <p:nvSpPr>
              <p:cNvPr id="100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67" y="3124200"/>
            <a:ext cx="57435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However, </a:t>
                </a:r>
                <a:r>
                  <a:rPr lang="en-US" altLang="zh-HK" dirty="0" err="1">
                    <a:ea typeface="新細明體" charset="-120"/>
                  </a:rPr>
                  <a:t>Straussen</a:t>
                </a:r>
                <a:r>
                  <a:rPr lang="en-US" altLang="zh-HK" dirty="0">
                    <a:ea typeface="新細明體" charset="-120"/>
                  </a:rPr>
                  <a:t> observed that we can actually use only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7</a:t>
                </a:r>
                <a:r>
                  <a:rPr lang="en-US" altLang="zh-HK" dirty="0">
                    <a:ea typeface="新細明體" charset="-120"/>
                  </a:rPr>
                  <a:t> (instead of 8) multiplications of matrices with </a:t>
                </a:r>
                <a:r>
                  <a:rPr lang="en-US" altLang="zh-HK" dirty="0" smtClean="0">
                    <a:ea typeface="新細明體" charset="-120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/2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God knows how he came up with it.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And here is how:</a:t>
            </a: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where</a:t>
            </a:r>
          </a:p>
        </p:txBody>
      </p:sp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477000" cy="90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4" y="4038600"/>
            <a:ext cx="6767512" cy="144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Thus the recurrence becomes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)=7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/2)+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𝑎𝑇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/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𝑏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𝑑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And solving this gives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m:rPr>
                        <m:nor/>
                      </m:rPr>
                      <a:rPr lang="en-US" altLang="zh-HK" b="0" i="0" smtClean="0">
                        <a:latin typeface="Cambria Math"/>
                        <a:ea typeface="新細明體" charset="-120"/>
                      </a:rPr>
                      <m:t>O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HK" altLang="zh-HK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HK" altLang="zh-HK" b="0" i="1" smtClean="0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HK" altLang="zh-HK" b="0" i="0" smtClean="0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HK" altLang="zh-HK" b="0" i="1" smtClean="0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HK" altLang="zh-HK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7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m:rPr>
                        <m:nor/>
                      </m:rPr>
                      <a:rPr lang="en-US" altLang="zh-HK" b="0" i="0" smtClean="0">
                        <a:latin typeface="Cambria Math"/>
                        <a:ea typeface="新細明體" charset="-120"/>
                      </a:rPr>
                      <m:t>O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2.81…</m:t>
                            </m:r>
                          </m:sup>
                        </m:sSup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.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03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124200"/>
            <a:ext cx="57435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Starting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HK" dirty="0" smtClean="0">
                  <a:solidFill>
                    <a:srgbClr val="FF0000"/>
                  </a:solidFill>
                  <a:ea typeface="新細明體" charset="-120"/>
                </a:endParaRPr>
              </a:p>
              <a:p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Sorting</a:t>
                </a:r>
                <a:r>
                  <a:rPr lang="en-US" altLang="zh-HK" dirty="0">
                    <a:ea typeface="新細明體" charset="-120"/>
                  </a:rPr>
                  <a:t>: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We have a list of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We want to sort them in the increasing order.</a:t>
                </a:r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Best in theory?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2.37…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Conjecture: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!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zh-HK" dirty="0">
                    <a:ea typeface="新細明體" charset="-120"/>
                  </a:rPr>
                  <a:t>In practice? People still use 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algorithm most of the time</a:t>
                </a:r>
                <a:r>
                  <a:rPr lang="en-US" altLang="zh-HK" dirty="0" smtClean="0">
                    <a:ea typeface="新細明體" charset="-120"/>
                  </a:rPr>
                  <a:t>. (For example, in </a:t>
                </a:r>
                <a:r>
                  <a:rPr lang="en-US" altLang="zh-HK" dirty="0" err="1" smtClean="0">
                    <a:ea typeface="新細明體" charset="-120"/>
                  </a:rPr>
                  <a:t>matlab</a:t>
                </a:r>
                <a:r>
                  <a:rPr lang="en-US" altLang="zh-HK" dirty="0" smtClean="0">
                    <a:ea typeface="新細明體" charset="-120"/>
                  </a:rPr>
                  <a:t>.)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It’s simple and robust. 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7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Fast </a:t>
            </a:r>
            <a:r>
              <a:rPr lang="en-US" altLang="zh-HK" dirty="0">
                <a:ea typeface="新細明體" charset="-120"/>
              </a:rPr>
              <a:t>Fourier Transform (FFT)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zh-H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22FD5-3A0A-4E95-AA9E-EE1CED2E78A1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8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Multiplication of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Many applications need to multiply two polynomials.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e.g. signal </a:t>
                </a:r>
                <a:r>
                  <a:rPr lang="en-US" altLang="zh-HK" sz="2200" dirty="0">
                    <a:ea typeface="新細明體" charset="-120"/>
                  </a:rPr>
                  <a:t>processing.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A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degree-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 polynomial </a:t>
                </a:r>
                <a:r>
                  <a:rPr lang="en-US" altLang="zh-HK" sz="2600" dirty="0">
                    <a:ea typeface="新細明體" charset="-120"/>
                  </a:rPr>
                  <a:t>is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err="1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err="1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HK" sz="2600" dirty="0" smtClean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The degree is at most </a:t>
                </a:r>
                <a14:m>
                  <m:oMath xmlns:m="http://schemas.openxmlformats.org/officeDocument/2006/math"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 (The degree is exactly </a:t>
                </a:r>
                <a14:m>
                  <m:oMath xmlns:m="http://schemas.openxmlformats.org/officeDocument/2006/math"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≠0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.)</a:t>
                </a:r>
                <a:endParaRPr lang="en-US" altLang="zh-HK" sz="22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The summation of two polynomials is easy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600" dirty="0">
                    <a:ea typeface="新細明體" charset="-120"/>
                  </a:rPr>
                  <a:t>		 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err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err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HK" sz="26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600" dirty="0">
                    <a:ea typeface="新細明體" charset="-120"/>
                  </a:rPr>
                  <a:t> 	 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+)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𝑏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err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𝑏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𝑏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𝑏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HK" sz="26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 </a:t>
                </a:r>
                <a:r>
                  <a:rPr lang="en-US" altLang="zh-HK" sz="2600" dirty="0" smtClean="0">
                    <a:ea typeface="新細明體" charset="-120"/>
                  </a:rPr>
                  <a:t>----------------------------------------------------------------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d>
                      <m:dPr>
                        <m:ctrlPr>
                          <a:rPr lang="en-US" altLang="zh-HK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200" i="1" dirty="0" err="1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HK" sz="2200" i="1" dirty="0" err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200" i="1" dirty="0" err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  <m:r>
                      <a:rPr lang="en-US" altLang="zh-HK" sz="22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+…+(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𝑏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n-US" altLang="zh-HK" sz="22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+(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𝑏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).</m:t>
                    </m:r>
                  </m:oMath>
                </a14:m>
                <a:endParaRPr lang="en-US" altLang="zh-HK" sz="2200" dirty="0">
                  <a:solidFill>
                    <a:srgbClr val="0000FF"/>
                  </a:solidFill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which still has degree at most </a:t>
                </a:r>
                <a14:m>
                  <m:oMath xmlns:m="http://schemas.openxmlformats.org/officeDocument/2006/math"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66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2153" r="-2074" b="-13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1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Multiplication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Multiplication of two polynomials: a different story.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600" dirty="0">
                    <a:ea typeface="新細明體" charset="-120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err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err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HK" sz="26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600" dirty="0">
                    <a:ea typeface="新細明體" charset="-120"/>
                  </a:rPr>
                  <a:t> 	 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×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𝑏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err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𝑏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𝑏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𝑏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HK" sz="26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 </a:t>
                </a:r>
                <a:r>
                  <a:rPr lang="en-US" altLang="zh-HK" sz="2600" dirty="0" smtClean="0">
                    <a:ea typeface="新細明體" charset="-120"/>
                  </a:rPr>
                  <a:t>---------------------------------------------------------------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𝐴</m:t>
                    </m:r>
                    <m:d>
                      <m:dPr>
                        <m:ctrlPr>
                          <a:rPr lang="en-US" altLang="zh-HK" sz="26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</m:d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𝐵</m:t>
                    </m:r>
                    <m:d>
                      <m:dPr>
                        <m:ctrlPr>
                          <a:rPr lang="en-US" altLang="zh-HK" sz="26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</m:d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+…</m:t>
                    </m:r>
                    <m:r>
                      <a:rPr lang="en-US" altLang="zh-HK" sz="2600" b="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HK" sz="26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𝑘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𝑏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𝑘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𝑏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𝑘</m:t>
                        </m:r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r>
                      <a:rPr lang="en-US" altLang="zh-HK" sz="2200" b="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…</m:t>
                    </m:r>
                    <m:r>
                      <a:rPr lang="en-US" altLang="zh-HK" sz="22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𝑏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(convolution)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Try </a:t>
                </a:r>
                <a:r>
                  <a:rPr lang="en-US" altLang="zh-HK" sz="2600" dirty="0" smtClean="0">
                    <a:ea typeface="新細明體" charset="-120"/>
                  </a:rPr>
                  <a:t>an example</a:t>
                </a:r>
                <a:r>
                  <a:rPr lang="en-US" altLang="zh-HK" sz="2600" dirty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+2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+4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+5)(3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+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+8)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The multiplication can have degree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If we directly use this formula to multiply two polynomials, it takes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time.</a:t>
                </a:r>
              </a:p>
            </p:txBody>
          </p:sp>
        </mc:Choice>
        <mc:Fallback xmlns="">
          <p:sp>
            <p:nvSpPr>
              <p:cNvPr id="67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215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8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Better? YES!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HK" dirty="0" smtClean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By FFT: We can do it in time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  <a:ea typeface="新細明體" charset="-120"/>
                          </a:rPr>
                          <m:t>log</m:t>
                        </m:r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func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FFT: Fast Fourier Transform</a:t>
                </a:r>
              </a:p>
              <a:p>
                <a:pPr lvl="1"/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8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8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What determines/represents a polynomial?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Let’s switch to degree-(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−1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) for later simplicity.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We already used coefficients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, 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−2</m:t>
                        </m:r>
                      </m:sub>
                    </m:sSub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to represent a polynomial.</a:t>
                </a:r>
              </a:p>
              <a:p>
                <a:pPr lvl="1"/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Coefficient representation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Other ways?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Yes: By giving values on 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(distinct) points.</a:t>
                </a:r>
              </a:p>
              <a:p>
                <a:pPr lvl="1"/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Point-value representation</a:t>
                </a:r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[Fact] A degree-(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−1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) polynomial is uniquely determined by values on 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distinct points.</a:t>
                </a:r>
              </a:p>
            </p:txBody>
          </p:sp>
        </mc:Choice>
        <mc:Fallback xmlns="">
          <p:sp>
            <p:nvSpPr>
              <p:cNvPr id="6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98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Reason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coefficients to determine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 </m:t>
                    </m:r>
                    <m:sSub>
                      <m:sSub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−2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endParaRPr lang="en-US" altLang="zh-HK" sz="2600" dirty="0" smtClean="0">
                  <a:solidFill>
                    <a:srgbClr val="FF0000"/>
                  </a:solidFill>
                  <a:ea typeface="新細明體" charset="-120"/>
                </a:endParaRPr>
              </a:p>
              <a:p>
                <a:r>
                  <a:rPr lang="en-US" altLang="zh-HK" sz="2600" dirty="0" smtClean="0">
                    <a:ea typeface="新細明體" charset="-120"/>
                  </a:rPr>
                  <a:t>We know values on 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distinct points.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2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HK" sz="22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2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HK" sz="2200" b="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200" b="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…</m:t>
                    </m:r>
                    <m:r>
                      <a:rPr lang="en-US" altLang="zh-HK" sz="22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b="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200" dirty="0">
                  <a:solidFill>
                    <a:srgbClr val="0000FF"/>
                  </a:solidFill>
                  <a:ea typeface="新細明體" charset="-120"/>
                </a:endParaRPr>
              </a:p>
              <a:p>
                <a:r>
                  <a:rPr lang="en-US" altLang="zh-HK" sz="2600" dirty="0">
                    <a:ea typeface="新細明體" charset="-120"/>
                  </a:rPr>
                  <a:t>How to get the coefficients? Just solve the system of equations:</a:t>
                </a:r>
              </a:p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𝑎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𝑛</m:t>
                          </m:r>
                          <m:r>
                            <a:rPr lang="en-US" altLang="zh-HK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SupPr>
                        <m:e>
                          <m:r>
                            <a:rPr lang="en-US" altLang="zh-HK" sz="2200" i="1" dirty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0</m:t>
                          </m:r>
                        </m:sub>
                        <m:sup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𝑛</m:t>
                          </m:r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−1</m:t>
                          </m:r>
                        </m:sup>
                      </m:sSubSup>
                      <m:r>
                        <a:rPr lang="en-US" altLang="zh-HK" sz="2200" i="1" dirty="0">
                          <a:latin typeface="Cambria Math"/>
                          <a:ea typeface="新細明體" charset="-120"/>
                        </a:rPr>
                        <m:t>+…+</m:t>
                      </m:r>
                      <m:sSub>
                        <m:sSubPr>
                          <m:ctrlPr>
                            <a:rPr lang="en-US" altLang="zh-HK" sz="2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𝑎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0</m:t>
                          </m:r>
                        </m:sub>
                      </m:sSub>
                      <m:r>
                        <a:rPr lang="en-US" altLang="zh-HK" sz="2200" i="1" dirty="0">
                          <a:latin typeface="Cambria Math"/>
                          <a:ea typeface="新細明體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HK" sz="2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𝑎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0</m:t>
                          </m:r>
                        </m:sub>
                      </m:sSub>
                      <m:r>
                        <a:rPr lang="en-US" altLang="zh-HK" sz="2200" i="1" dirty="0">
                          <a:latin typeface="Cambria Math"/>
                          <a:ea typeface="新細明體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𝑦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HK" sz="2200" b="0" i="1" dirty="0" smtClean="0">
                  <a:latin typeface="Cambria Math"/>
                  <a:ea typeface="新細明體" charset="-120"/>
                </a:endParaRPr>
              </a:p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𝑎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𝑛</m:t>
                          </m:r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altLang="zh-HK" sz="2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SupPr>
                        <m:e>
                          <m:r>
                            <a:rPr lang="en-US" altLang="zh-HK" sz="2200" i="1" dirty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  <m:sup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𝑛</m:t>
                          </m:r>
                          <m:r>
                            <a:rPr lang="en-US" altLang="zh-HK" sz="2200" i="1" dirty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−1</m:t>
                          </m:r>
                        </m:sup>
                      </m:sSubSup>
                      <m:r>
                        <a:rPr lang="en-US" altLang="zh-HK" sz="2200" i="1" dirty="0">
                          <a:latin typeface="Cambria Math"/>
                          <a:ea typeface="新細明體" charset="-120"/>
                        </a:rPr>
                        <m:t>+…+</m:t>
                      </m:r>
                      <m:sSub>
                        <m:sSubPr>
                          <m:ctrlPr>
                            <a:rPr lang="en-US" altLang="zh-HK" sz="2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𝑎</m:t>
                          </m:r>
                        </m:e>
                        <m:sub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HK" sz="2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  <m:r>
                        <a:rPr lang="en-US" altLang="zh-HK" sz="2200" i="1" dirty="0">
                          <a:latin typeface="Cambria Math"/>
                          <a:ea typeface="新細明體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HK" sz="2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𝑎</m:t>
                          </m:r>
                        </m:e>
                        <m:sub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0</m:t>
                          </m:r>
                        </m:sub>
                      </m:sSub>
                      <m:r>
                        <a:rPr lang="en-US" altLang="zh-HK" sz="2200" i="1" dirty="0">
                          <a:latin typeface="Cambria Math"/>
                          <a:ea typeface="新細明體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HK" sz="2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𝑦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HK" sz="2200" i="1" dirty="0" smtClean="0">
                  <a:latin typeface="Cambria Math"/>
                  <a:ea typeface="新細明體" charset="-120"/>
                </a:endParaRPr>
              </a:p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200" i="1" dirty="0" smtClean="0">
                          <a:latin typeface="Cambria Math"/>
                          <a:ea typeface="新細明體" charset="-120"/>
                        </a:rPr>
                        <m:t>	</m:t>
                      </m:r>
                      <m:r>
                        <a:rPr lang="en-US" altLang="zh-HK" sz="2200" i="1" dirty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altLang="zh-HK" sz="2200" dirty="0" smtClean="0">
                  <a:ea typeface="新細明體" charset="-120"/>
                </a:endParaRPr>
              </a:p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𝑎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𝑛</m:t>
                          </m:r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altLang="zh-HK" sz="2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SupPr>
                        <m:e>
                          <m:r>
                            <a:rPr lang="en-US" altLang="zh-HK" sz="2200" i="1" dirty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𝑛</m:t>
                          </m:r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−1</m:t>
                          </m:r>
                        </m:sub>
                        <m:sup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𝑛</m:t>
                          </m:r>
                          <m:r>
                            <a:rPr lang="en-US" altLang="zh-HK" sz="2200" i="1" dirty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−1</m:t>
                          </m:r>
                        </m:sup>
                      </m:sSubSup>
                      <m:r>
                        <a:rPr lang="en-US" altLang="zh-HK" sz="2200" i="1" dirty="0">
                          <a:latin typeface="Cambria Math"/>
                          <a:ea typeface="新細明體" charset="-120"/>
                        </a:rPr>
                        <m:t>+…+</m:t>
                      </m:r>
                      <m:sSub>
                        <m:sSubPr>
                          <m:ctrlPr>
                            <a:rPr lang="en-US" altLang="zh-HK" sz="2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𝑎</m:t>
                          </m:r>
                        </m:e>
                        <m:sub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HK" sz="2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𝑛</m:t>
                          </m:r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−1</m:t>
                          </m:r>
                        </m:sub>
                      </m:sSub>
                      <m:r>
                        <a:rPr lang="en-US" altLang="zh-HK" sz="2200" i="1" dirty="0">
                          <a:latin typeface="Cambria Math"/>
                          <a:ea typeface="新細明體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HK" sz="2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𝑎</m:t>
                          </m:r>
                        </m:e>
                        <m:sub>
                          <m:r>
                            <a:rPr lang="en-US" altLang="zh-HK" sz="2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0</m:t>
                          </m:r>
                        </m:sub>
                      </m:sSub>
                      <m:r>
                        <a:rPr lang="en-US" altLang="zh-HK" sz="2200" i="1" dirty="0">
                          <a:latin typeface="Cambria Math"/>
                          <a:ea typeface="新細明體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HK" sz="2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200" i="1" dirty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𝑦</m:t>
                          </m:r>
                        </m:e>
                        <m:sub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𝑛</m:t>
                          </m:r>
                          <m:r>
                            <a:rPr lang="en-US" altLang="zh-HK" sz="2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新細明體" charset="-12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r>
                  <a:rPr lang="en-US" altLang="zh-HK" sz="2200" baseline="-25000" dirty="0">
                    <a:ea typeface="新細明體" charset="-120"/>
                  </a:rPr>
                  <a:t/>
                </a:r>
                <a:br>
                  <a:rPr lang="en-US" altLang="zh-HK" sz="2200" baseline="-25000" dirty="0">
                    <a:ea typeface="新細明體" charset="-120"/>
                  </a:rPr>
                </a:br>
                <a:endParaRPr lang="en-US" altLang="zh-HK" sz="2200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 r="-222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5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In matrix form:</a:t>
                </a:r>
              </a:p>
              <a:p>
                <a:endParaRPr lang="en-US" altLang="zh-HK" sz="1800" dirty="0" smtClean="0">
                  <a:ea typeface="新細明體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HK" sz="2600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HK" sz="2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HK" sz="2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HK" sz="2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HK" sz="2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HK" sz="26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HK" sz="26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HK" sz="26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HK" sz="26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HK" sz="2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HK" sz="2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HK" sz="2600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HK" sz="2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HK" sz="2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HK" sz="2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HK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HK" sz="2600" b="0" i="1" smtClean="0">
                          <a:latin typeface="Cambria Math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HK" sz="2600" i="1"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HK" sz="2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HK" sz="2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HK" baseline="-25000" dirty="0">
                  <a:ea typeface="新細明體" charset="-120"/>
                </a:endParaRPr>
              </a:p>
              <a:p>
                <a:endParaRPr lang="en-US" altLang="zh-HK" sz="1800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The </a:t>
                </a:r>
                <a:r>
                  <a:rPr lang="en-US" altLang="zh-HK" dirty="0">
                    <a:ea typeface="新細明體" charset="-120"/>
                  </a:rPr>
                  <a:t>matrix is </a:t>
                </a:r>
                <a:r>
                  <a:rPr lang="en-US" altLang="zh-HK" i="1" dirty="0" err="1" smtClean="0">
                    <a:solidFill>
                      <a:srgbClr val="0066FF"/>
                    </a:solidFill>
                    <a:ea typeface="新細明體" charset="-120"/>
                  </a:rPr>
                  <a:t>Vandermonde</a:t>
                </a:r>
                <a:r>
                  <a:rPr lang="en-US" altLang="zh-HK" dirty="0" smtClean="0">
                    <a:solidFill>
                      <a:srgbClr val="0066FF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matrix</a:t>
                </a:r>
                <a:r>
                  <a:rPr lang="en-US" altLang="zh-HK" dirty="0">
                    <a:ea typeface="新細明體" charset="-120"/>
                  </a:rPr>
                  <a:t>, which is invertible. Thus it has a unique solution for the coefficients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</m:t>
                    </m:r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1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 bwMode="auto">
          <a:xfrm>
            <a:off x="5638800" y="1219200"/>
            <a:ext cx="1905000" cy="649047"/>
          </a:xfrm>
          <a:prstGeom prst="wedgeRoundRectCallout">
            <a:avLst>
              <a:gd name="adj1" fmla="val -59563"/>
              <a:gd name="adj2" fmla="val 137135"/>
              <a:gd name="adj3" fmla="val 16667"/>
            </a:avLst>
          </a:prstGeom>
          <a:solidFill>
            <a:srgbClr val="FF0000">
              <a:alpha val="4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HK" sz="2800" dirty="0" smtClean="0"/>
              <a:t>unknowns</a:t>
            </a:r>
            <a:endParaRPr kumimoji="0" lang="zh-HK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1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 dirty="0" smtClean="0">
                <a:ea typeface="新細明體" charset="-120"/>
              </a:rPr>
              <a:t>Advantage of point-value representation?</a:t>
            </a:r>
            <a:endParaRPr lang="en-US" altLang="zh-HK" sz="3800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It makes the multiplication extremely easy: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Though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is hard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>
                    <a:ea typeface="新細明體" charset="-120"/>
                  </a:rPr>
                  <a:t>For any fixed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sz="2200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sz="2200" dirty="0">
                    <a:ea typeface="新細明體" charset="-120"/>
                  </a:rPr>
                  <a:t>is simply multiplication of two numbers.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So given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6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b="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6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HK" sz="2600" b="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600" b="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…,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  <m:d>
                      <m:d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6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  <m:r>
                              <a:rPr lang="en-US" altLang="zh-HK" sz="2600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b="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6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lang="en-US" altLang="zh-HK" sz="26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</a:rPr>
                  <a:t> </a:t>
                </a:r>
                <a:b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</a:rPr>
                </a:br>
                <a:r>
                  <a:rPr lang="en-US" altLang="zh-HK" sz="2600" dirty="0">
                    <a:ea typeface="新細明體" charset="-120"/>
                  </a:rPr>
                  <a:t>	  and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, …, </m:t>
                    </m:r>
                    <m:d>
                      <m:d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  <m: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  <m:d>
                          <m:dPr>
                            <m:ctrlPr>
                              <a:rPr lang="en-US" altLang="zh-HK" sz="2600" b="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6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, </a:t>
                </a:r>
                <a:r>
                  <a:rPr lang="en-US" altLang="zh-HK" sz="2600" dirty="0">
                    <a:ea typeface="新細明體" charset="-120"/>
                  </a:rPr>
                  <a:t/>
                </a:r>
                <a:br>
                  <a:rPr lang="en-US" altLang="zh-HK" sz="2600" dirty="0">
                    <a:ea typeface="新細明體" charset="-120"/>
                  </a:rPr>
                </a:br>
                <a:r>
                  <a:rPr lang="en-US" altLang="zh-HK" sz="2600" dirty="0">
                    <a:ea typeface="新細明體" charset="-120"/>
                  </a:rPr>
                  <a:t>it’s really easy to get </a:t>
                </a:r>
                <a:br>
                  <a:rPr lang="en-US" altLang="zh-HK" sz="2600" dirty="0">
                    <a:ea typeface="新細明體" charset="-120"/>
                  </a:rPr>
                </a:br>
                <a:r>
                  <a:rPr lang="en-US" altLang="zh-HK" sz="2600" dirty="0">
                    <a:ea typeface="新細明體" charset="-120"/>
                  </a:rPr>
                  <a:t>	</a:t>
                </a:r>
                <a:r>
                  <a:rPr lang="en-US" altLang="zh-HK" sz="2600" dirty="0" smtClean="0">
                    <a:solidFill>
                      <a:srgbClr val="0066FF"/>
                    </a:solidFill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, …, </m:t>
                    </m:r>
                    <m:d>
                      <m:d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  <m: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6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6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lang="en-US" altLang="zh-HK" sz="2600" i="1" dirty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  <a:endParaRPr lang="en-US" altLang="zh-HK" sz="26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time.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Thus we have the following interesting idea for polynomial multiplication…</a:t>
                </a:r>
              </a:p>
            </p:txBody>
          </p:sp>
        </mc:Choice>
        <mc:Fallback xmlns="">
          <p:sp>
            <p:nvSpPr>
              <p:cNvPr id="72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96" t="-2288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6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AutoShape 5" descr="fig850_01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3735" name="AutoShape 7" descr="fig850_01_0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3737" name="AutoShape 9" descr="fig850_01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HK">
                <a:ea typeface="新細明體" charset="-120"/>
              </a:rPr>
              <a:t>Go to an easy world and come back</a:t>
            </a: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HK" sz="2600" dirty="0">
                <a:ea typeface="新細明體" charset="-120"/>
              </a:rPr>
              <a:t>HK used to have many industries.</a:t>
            </a:r>
          </a:p>
          <a:p>
            <a:r>
              <a:rPr lang="en-US" altLang="zh-HK" sz="2600" dirty="0" smtClean="0">
                <a:ea typeface="新細明體" charset="-120"/>
              </a:rPr>
              <a:t>Later </a:t>
            </a:r>
            <a:r>
              <a:rPr lang="en-US" altLang="zh-HK" sz="2600" dirty="0">
                <a:ea typeface="新細明體" charset="-120"/>
              </a:rPr>
              <a:t>found </a:t>
            </a:r>
            <a:r>
              <a:rPr lang="en-US" altLang="zh-HK" sz="2600" dirty="0" smtClean="0">
                <a:ea typeface="新細明體" charset="-120"/>
              </a:rPr>
              <a:t>mainland </a:t>
            </a:r>
            <a:r>
              <a:rPr lang="en-US" altLang="zh-HK" sz="2600" dirty="0">
                <a:ea typeface="新細明體" charset="-120"/>
              </a:rPr>
              <a:t>has less expensive labor</a:t>
            </a:r>
            <a:r>
              <a:rPr lang="en-US" altLang="zh-HK" sz="2600" dirty="0" smtClean="0">
                <a:ea typeface="新細明體" charset="-120"/>
              </a:rPr>
              <a:t>. So:</a:t>
            </a:r>
            <a:endParaRPr lang="en-US" altLang="zh-HK" sz="2600" dirty="0">
              <a:ea typeface="新細明體" charset="-120"/>
            </a:endParaRPr>
          </a:p>
          <a:p>
            <a:pPr lvl="1"/>
            <a:r>
              <a:rPr lang="en-US" altLang="zh-HK" sz="2200" dirty="0" smtClean="0">
                <a:ea typeface="新細明體" charset="-120"/>
              </a:rPr>
              <a:t>moved </a:t>
            </a:r>
            <a:r>
              <a:rPr lang="en-US" altLang="zh-HK" sz="2200" dirty="0">
                <a:ea typeface="新細明體" charset="-120"/>
              </a:rPr>
              <a:t>the companies to mainland,</a:t>
            </a:r>
          </a:p>
          <a:p>
            <a:pPr lvl="1"/>
            <a:r>
              <a:rPr lang="en-US" altLang="zh-HK" sz="2200" dirty="0">
                <a:ea typeface="新細明體" charset="-120"/>
              </a:rPr>
              <a:t>did the work there,</a:t>
            </a:r>
          </a:p>
          <a:p>
            <a:pPr lvl="1"/>
            <a:r>
              <a:rPr lang="en-US" altLang="zh-HK" sz="2200" dirty="0">
                <a:ea typeface="新細明體" charset="-120"/>
              </a:rPr>
              <a:t>and then shipped the products back to </a:t>
            </a:r>
            <a:r>
              <a:rPr lang="en-US" altLang="zh-HK" sz="2200" dirty="0" smtClean="0">
                <a:ea typeface="新細明體" charset="-120"/>
              </a:rPr>
              <a:t>HK to sell</a:t>
            </a:r>
            <a:endParaRPr lang="en-US" altLang="zh-HK" sz="2200" dirty="0">
              <a:ea typeface="新細明體" charset="-120"/>
            </a:endParaRPr>
          </a:p>
          <a:p>
            <a:r>
              <a:rPr lang="en-US" altLang="zh-HK" sz="2600" dirty="0">
                <a:ea typeface="新細明體" charset="-120"/>
              </a:rPr>
              <a:t>This is worth doing if: it’s </a:t>
            </a:r>
            <a:r>
              <a:rPr lang="en-US" altLang="zh-HK" sz="2600" dirty="0" smtClean="0">
                <a:ea typeface="新細明體" charset="-120"/>
              </a:rPr>
              <a:t>cheaper </a:t>
            </a:r>
            <a:r>
              <a:rPr lang="en-US" altLang="zh-HK" sz="2600" dirty="0">
                <a:ea typeface="新細明體" charset="-120"/>
              </a:rPr>
              <a:t>in mainland, and the </a:t>
            </a:r>
            <a:r>
              <a:rPr lang="en-US" altLang="zh-HK" sz="2600" dirty="0">
                <a:solidFill>
                  <a:srgbClr val="FF0000"/>
                </a:solidFill>
                <a:ea typeface="新細明體" charset="-120"/>
              </a:rPr>
              <a:t>traveling/shipping</a:t>
            </a:r>
            <a:r>
              <a:rPr lang="en-US" altLang="zh-HK" sz="2600" dirty="0">
                <a:ea typeface="新細明體" charset="-120"/>
              </a:rPr>
              <a:t> is not expensive either.</a:t>
            </a:r>
          </a:p>
          <a:p>
            <a:pPr lvl="1"/>
            <a:r>
              <a:rPr lang="en-US" altLang="zh-HK" sz="2200" dirty="0">
                <a:ea typeface="新細明體" charset="-120"/>
              </a:rPr>
              <a:t>which turned out to be true.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0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An algorithm</a:t>
            </a:r>
            <a:r>
              <a:rPr lang="en-US" altLang="zh-HK" dirty="0">
                <a:ea typeface="新細明體" charset="-120"/>
              </a:rPr>
              <a:t>: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4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Merge sort</a:t>
                </a:r>
                <a:r>
                  <a:rPr lang="en-US" altLang="zh-HK" dirty="0">
                    <a:ea typeface="新細明體" charset="-120"/>
                  </a:rPr>
                  <a:t>: </a:t>
                </a:r>
              </a:p>
              <a:p>
                <a:pPr lvl="1"/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Cut</a:t>
                </a:r>
                <a:r>
                  <a:rPr lang="en-US" altLang="zh-HK" dirty="0">
                    <a:ea typeface="新細明體" charset="-120"/>
                  </a:rPr>
                  <a:t> it into two halves with equal size.</a:t>
                </a:r>
              </a:p>
              <a:p>
                <a:pPr lvl="2"/>
                <a:r>
                  <a:rPr lang="en-US" altLang="zh-HK" sz="2400" dirty="0">
                    <a:ea typeface="新細明體" charset="-12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2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divides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for simplicity.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Suppose the two halves are sorted: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Merge </a:t>
                </a:r>
                <a:r>
                  <a:rPr lang="en-US" altLang="zh-HK" dirty="0">
                    <a:ea typeface="新細明體" charset="-120"/>
                  </a:rPr>
                  <a:t>them.</a:t>
                </a:r>
              </a:p>
              <a:p>
                <a:pPr lvl="2"/>
                <a:r>
                  <a:rPr lang="en-US" altLang="zh-HK" sz="2400" dirty="0">
                    <a:ea typeface="新細明體" charset="-120"/>
                  </a:rPr>
                  <a:t>Use two pointers, one for each half, to scan them, during which course do the appropriate merge.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How to sort each of the two halves? </a:t>
                </a:r>
                <a:r>
                  <a:rPr lang="en-US" altLang="zh-HK" sz="2800" dirty="0">
                    <a:solidFill>
                      <a:srgbClr val="FF0000"/>
                    </a:solidFill>
                    <a:ea typeface="新細明體" charset="-120"/>
                  </a:rPr>
                  <a:t>Recursively</a:t>
                </a:r>
                <a:r>
                  <a:rPr lang="en-US" altLang="zh-HK" sz="2800" dirty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4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In our case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We need to investigate: the cost of traveling.</a:t>
            </a:r>
          </a:p>
          <a:p>
            <a:pPr lvl="1"/>
            <a:r>
              <a:rPr lang="en-US" altLang="zh-HK">
                <a:ea typeface="新細明體" charset="-120"/>
              </a:rPr>
              <a:t>Both way.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85088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Traveling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From coefficient representation to point-value representation: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Evaluate </a:t>
                </a:r>
                <a:r>
                  <a:rPr lang="en-US" altLang="zh-HK" dirty="0" smtClean="0">
                    <a:ea typeface="新細明體" charset="-120"/>
                  </a:rPr>
                  <a:t>two polynomials both 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points.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---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evaluation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From point-value representation to coefficient representation: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Compute </a:t>
                </a:r>
                <a:r>
                  <a:rPr lang="en-US" altLang="zh-HK" dirty="0" smtClean="0">
                    <a:ea typeface="新細明體" charset="-120"/>
                  </a:rPr>
                  <a:t>one </a:t>
                </a:r>
                <a:r>
                  <a:rPr lang="en-US" altLang="zh-HK" dirty="0">
                    <a:ea typeface="新細明體" charset="-120"/>
                  </a:rPr>
                  <a:t>polynomial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𝐶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back </a:t>
                </a:r>
                <a:r>
                  <a:rPr lang="en-US" altLang="zh-HK" dirty="0">
                    <a:ea typeface="新細明體" charset="-12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point </a:t>
                </a:r>
                <a:r>
                  <a:rPr lang="en-US" altLang="zh-HK" dirty="0">
                    <a:ea typeface="新細明體" charset="-120"/>
                  </a:rPr>
                  <a:t>values. ---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interpolation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Both can be done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time.</a:t>
                </a:r>
              </a:p>
            </p:txBody>
          </p:sp>
        </mc:Choice>
        <mc:Fallback xmlns="">
          <p:sp>
            <p:nvSpPr>
              <p:cNvPr id="7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1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44273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Evaluation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One point? 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sSubSup>
                      <m:sSubSup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  <m:sup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</m:oMath>
                </a14:m>
                <a:endParaRPr lang="en-US" altLang="zh-HK" baseline="300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Directly by the above: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</a:rPr>
                  <a:t> multiplications</a:t>
                </a:r>
              </a:p>
              <a:p>
                <a:r>
                  <a:rPr lang="en-US" altLang="zh-HK" dirty="0">
                    <a:ea typeface="新細明體" charset="-120"/>
                  </a:rPr>
                  <a:t>Horner’s rule: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 smtClean="0">
                    <a:ea typeface="新細明體" charset="-120"/>
                  </a:rPr>
                  <a:t/>
                </a:r>
                <a:br>
                  <a:rPr lang="en-US" altLang="zh-HK" dirty="0" smtClean="0">
                    <a:ea typeface="新細明體" charset="-120"/>
                  </a:rPr>
                </a:b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−2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)…))</m:t>
                    </m:r>
                  </m:oMath>
                </a14:m>
                <a:endParaRPr lang="en-US" altLang="zh-HK" sz="26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endParaRPr lang="en-US" altLang="zh-HK" dirty="0" smtClean="0"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dirty="0" smtClean="0">
                    <a:ea typeface="新細明體" charset="-120"/>
                  </a:rPr>
                  <a:t>				---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multiplications.</a:t>
                </a: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7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Number of points</a:t>
            </a:r>
            <a:endParaRPr lang="zh-HK" altLang="zh-H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How many points we need to evaluate on?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Since </a:t>
                </a:r>
                <a:r>
                  <a:rPr lang="en-US" altLang="zh-HK" dirty="0">
                    <a:ea typeface="新細明體" charset="-120"/>
                  </a:rPr>
                  <a:t>we later want to reconstruct the product </a:t>
                </a:r>
                <a:r>
                  <a:rPr lang="en-US" altLang="zh-HK" dirty="0" smtClean="0">
                    <a:ea typeface="新細明體" charset="-120"/>
                  </a:rPr>
                  <a:t>polynomial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𝐶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𝐴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𝐵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, </a:t>
                </a:r>
                <a:r>
                  <a:rPr lang="en-US" altLang="zh-HK" dirty="0">
                    <a:ea typeface="新細明體" charset="-120"/>
                  </a:rPr>
                  <a:t>which has degree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−2</m:t>
                    </m:r>
                  </m:oMath>
                </a14:m>
                <a:r>
                  <a:rPr lang="en-US" altLang="zh-HK" b="0" i="0" dirty="0" smtClean="0">
                    <a:ea typeface="新細明體" charset="-120"/>
                  </a:rPr>
                  <a:t>. </a:t>
                </a:r>
              </a:p>
              <a:p>
                <a:r>
                  <a:rPr lang="en-US" altLang="zh-HK" b="0" i="0" dirty="0" smtClean="0">
                    <a:ea typeface="新細明體" charset="-12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−1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(point,value) pairs are enough to recover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𝐶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We’ll evaluate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on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, and get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𝐶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𝐴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𝐵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−1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points are enough. We use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for convenience.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Then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recover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𝐶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 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𝐶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: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=0,…,2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444" t="-2423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4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Now evaluation on one point needs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time, </a:t>
                </a:r>
                <a:r>
                  <a:rPr lang="en-US" altLang="zh-HK" sz="2600" dirty="0">
                    <a:ea typeface="新細明體" charset="-120"/>
                  </a:rPr>
                  <a:t>so evaluations on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points need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time.</a:t>
                </a:r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600" dirty="0">
                    <a:ea typeface="新細明體" charset="-120"/>
                  </a:rPr>
                  <a:t>Too bad. We want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600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b="0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sz="2600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600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⁡</m:t>
                    </m:r>
                    <m:r>
                      <a:rPr lang="en-US" altLang="zh-HK" sz="2600" b="0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Important fact: </a:t>
                </a: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cost</a:t>
                </a:r>
                <a:r>
                  <a:rPr lang="en-US" altLang="zh-HK" sz="2600" dirty="0" smtClean="0">
                    <a:solidFill>
                      <a:schemeClr val="tx1"/>
                    </a:solidFill>
                    <a:ea typeface="新細明體" charset="-120"/>
                  </a:rPr>
                  <a:t>(evaluations on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sz="2600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solidFill>
                      <a:schemeClr val="tx1"/>
                    </a:solidFill>
                    <a:ea typeface="新細明體" charset="-120"/>
                  </a:rPr>
                  <a:t> </a:t>
                </a:r>
                <a:r>
                  <a:rPr lang="en-US" altLang="zh-HK" sz="2600" dirty="0" smtClean="0">
                    <a:solidFill>
                      <a:schemeClr val="tx1"/>
                    </a:solidFill>
                    <a:ea typeface="新細明體" charset="-120"/>
                  </a:rPr>
                  <a:t>points</a:t>
                </a:r>
                <a:r>
                  <a:rPr lang="en-US" altLang="zh-HK" sz="2600" dirty="0" smtClean="0">
                    <a:ea typeface="新細明體" charset="-120"/>
                  </a:rPr>
                  <a:t>)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sz="2600" dirty="0">
                    <a:solidFill>
                      <a:schemeClr val="tx1"/>
                    </a:solidFill>
                    <a:ea typeface="新細明體" charset="-120"/>
                  </a:rPr>
                  <a:t>can be cheaper than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sz="2600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×</m:t>
                    </m:r>
                  </m:oMath>
                </a14:m>
                <a:r>
                  <a:rPr lang="en-US" altLang="zh-HK" sz="2600" dirty="0">
                    <a:solidFill>
                      <a:schemeClr val="tx1"/>
                    </a:solidFill>
                    <a:ea typeface="新細明體" charset="-120"/>
                  </a:rPr>
                  <a:t> </a:t>
                </a: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cost</a:t>
                </a:r>
                <a:r>
                  <a:rPr lang="en-US" altLang="zh-HK" sz="2600" dirty="0" smtClean="0">
                    <a:solidFill>
                      <a:schemeClr val="tx1"/>
                    </a:solidFill>
                    <a:ea typeface="新細明體" charset="-120"/>
                  </a:rPr>
                  <a:t>(evaluation on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1</m:t>
                    </m:r>
                  </m:oMath>
                </a14:m>
                <a:r>
                  <a:rPr lang="en-US" altLang="zh-HK" sz="2600" dirty="0" smtClean="0">
                    <a:solidFill>
                      <a:schemeClr val="tx1"/>
                    </a:solidFill>
                    <a:ea typeface="新細明體" charset="-120"/>
                  </a:rPr>
                  <a:t> point).</a:t>
                </a:r>
                <a:endParaRPr lang="en-US" altLang="zh-HK" sz="26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If we choose the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points </a:t>
                </a:r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carefully</a:t>
                </a:r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And it turns out that the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chosen points also make the (later) interpolation easier.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This powerful tool is called </a:t>
                </a:r>
                <a:r>
                  <a:rPr lang="en-US" altLang="zh-HK" sz="2600" i="1" dirty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Fourier Transform</a:t>
                </a:r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</p:txBody>
          </p:sp>
        </mc:Choice>
        <mc:Fallback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96" t="-134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4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Complex roots of unity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305800" cy="4530725"/>
              </a:xfrm>
            </p:spPr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1 has a complex root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𝜔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𝑚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𝑒</m:t>
                        </m:r>
                      </m:e>
                      <m:sup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  <m:f>
                          <m:fPr>
                            <m:ctrlP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Pr>
                          <m:num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  <a:cs typeface="Arial" charset="0"/>
                  </a:rPr>
                  <a:t>, </a:t>
                </a:r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satisfing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𝜔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𝑚</m:t>
                        </m:r>
                      </m:sup>
                    </m:sSubSup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=1</m:t>
                    </m:r>
                  </m:oMath>
                </a14:m>
                <a:r>
                  <a:rPr lang="en-US" altLang="zh-HK" sz="2600" dirty="0">
                    <a:ea typeface="新細明體" charset="-120"/>
                    <a:cs typeface="Arial" charset="0"/>
                  </a:rPr>
                  <a:t>.</a:t>
                </a:r>
              </a:p>
              <a:p>
                <a:r>
                  <a:rPr lang="en-US" altLang="zh-HK" sz="2600" i="1" dirty="0" smtClean="0"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Discrete </a:t>
                </a:r>
                <a:r>
                  <a:rPr lang="en-US" altLang="zh-HK" sz="2600" i="1" dirty="0"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Fourier Transform</a:t>
                </a:r>
                <a:r>
                  <a:rPr lang="en-US" altLang="zh-HK" sz="2600" dirty="0"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 (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DFT</a:t>
                </a:r>
                <a:r>
                  <a:rPr lang="en-US" altLang="zh-HK" sz="2600" dirty="0" smtClean="0"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):</a:t>
                </a:r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/>
                </a:r>
                <a:br>
                  <a:rPr lang="en-US" altLang="zh-HK" sz="2600" dirty="0">
                    <a:ea typeface="新細明體" charset="-120"/>
                    <a:cs typeface="Arial" charset="0"/>
                  </a:rPr>
                </a:br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𝑎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, …, </m:t>
                    </m:r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𝑎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𝑚</m:t>
                        </m:r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−1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  <m:r>
                      <a:rPr lang="el-GR" sz="2600" i="1" dirty="0">
                        <a:solidFill>
                          <a:srgbClr val="0066FF"/>
                        </a:solidFill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, …, </m:t>
                    </m:r>
                    <m:sSub>
                      <m:sSub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𝑚</m:t>
                        </m:r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−1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zh-HK" sz="2600" dirty="0" smtClean="0">
                    <a:solidFill>
                      <a:srgbClr val="0066FF"/>
                    </a:solidFill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  <a:cs typeface="Arial" charset="0"/>
                  </a:rPr>
                  <a:t/>
                </a:r>
                <a:b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  <a:cs typeface="Arial" charset="0"/>
                  </a:rPr>
                </a:br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00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𝑘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𝑎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𝑎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𝜔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𝑘</m:t>
                        </m:r>
                      </m:sup>
                    </m:sSubSup>
                    <m:r>
                      <a:rPr lang="en-US" altLang="zh-HK" sz="2000" b="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+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…+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𝑎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𝑚</m:t>
                        </m:r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−1</m:t>
                        </m:r>
                      </m:sub>
                    </m:sSub>
                    <m:sSubSup>
                      <m:sSubSupPr>
                        <m:ctrlP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𝜔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𝑘</m:t>
                        </m:r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(</m:t>
                        </m:r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𝑚</m:t>
                        </m:r>
                        <m:r>
                          <a:rPr lang="en-US" altLang="zh-HK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−1)</m:t>
                        </m:r>
                      </m:sup>
                    </m:sSubSup>
                  </m:oMath>
                </a14:m>
                <a:endParaRPr lang="en-US" altLang="zh-HK" sz="2600" dirty="0" smtClean="0">
                  <a:solidFill>
                    <a:srgbClr val="0066FF"/>
                  </a:solidFill>
                  <a:ea typeface="新細明體" charset="-120"/>
                  <a:cs typeface="Arial" charset="0"/>
                </a:endParaRPr>
              </a:p>
              <a:p>
                <a:pPr lvl="1"/>
                <a:r>
                  <a:rPr lang="en-US" altLang="zh-HK" sz="2200" dirty="0">
                    <a:ea typeface="新細明體" charset="-120"/>
                    <a:cs typeface="Arial" charset="0"/>
                  </a:rPr>
                  <a:t>Try </a:t>
                </a:r>
                <a14:m>
                  <m:oMath xmlns:m="http://schemas.openxmlformats.org/officeDocument/2006/math"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𝑚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zh-HK" sz="2200" dirty="0">
                    <a:ea typeface="新細明體" charset="-120"/>
                    <a:cs typeface="Arial" charset="0"/>
                  </a:rPr>
                  <a:t> now</a:t>
                </a:r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pPr lvl="1"/>
                <a:endParaRPr lang="en-US" altLang="zh-HK" sz="2200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evaluates </a:t>
                </a:r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polynomial </a:t>
                </a:r>
                <a:r>
                  <a:rPr lang="en-HK" altLang="zh-HK" sz="2600" b="0" i="1" dirty="0" smtClean="0">
                    <a:latin typeface="Cambria Math"/>
                    <a:ea typeface="新細明體" charset="-120"/>
                    <a:cs typeface="Arial" charset="0"/>
                  </a:rPr>
                  <a:t/>
                </a:r>
                <a:br>
                  <a:rPr lang="en-HK" altLang="zh-HK" sz="2600" b="0" i="1" dirty="0" smtClean="0">
                    <a:latin typeface="Cambria Math"/>
                    <a:ea typeface="新細明體" charset="-120"/>
                    <a:cs typeface="Arial" charset="0"/>
                  </a:rPr>
                </a:br>
                <a14:m>
                  <m:oMath xmlns:m="http://schemas.openxmlformats.org/officeDocument/2006/math">
                    <m:r>
                      <a:rPr lang="en-US" altLang="zh-HK" sz="2600" b="0" i="1" smtClean="0">
                        <a:latin typeface="Cambria Math"/>
                        <a:ea typeface="新細明體" charset="-120"/>
                        <a:cs typeface="Arial" charset="0"/>
                      </a:rPr>
                      <m:t>𝐴</m:t>
                    </m:r>
                    <m:d>
                      <m:dPr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𝑥</m:t>
                        </m:r>
                      </m:e>
                    </m:d>
                    <m:r>
                      <a:rPr lang="en-US" altLang="zh-HK" sz="2600" b="0" i="1" smtClean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𝑗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=0</m:t>
                        </m:r>
                      </m:sub>
                      <m:sup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𝑚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HK" sz="2600" b="0" i="1" smtClean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HK" sz="2600" b="0" i="1" smtClean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𝜔</m:t>
                        </m:r>
                      </m:e>
                      <m:sub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. </a:t>
                </a:r>
              </a:p>
              <a:p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So our evaluation task is just DFT.</a:t>
                </a:r>
              </a:p>
            </p:txBody>
          </p:sp>
        </mc:Choice>
        <mc:Fallback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305800" cy="4530725"/>
              </a:xfrm>
              <a:blipFill rotWithShape="0">
                <a:blip r:embed="rId2"/>
                <a:stretch>
                  <a:fillRect l="-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743200"/>
            <a:ext cx="27051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All the essences are here…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zh-HK" sz="2800" dirty="0" smtClean="0">
                    <a:ea typeface="新細明體" charset="-120"/>
                  </a:rPr>
                  <a:t>We want to evaluate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800" b="0" i="1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b="0" i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800" b="0" i="1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𝜔</m:t>
                        </m:r>
                      </m:e>
                      <m:sub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  <m:sup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HK" sz="2800" dirty="0" smtClean="0">
                    <a:solidFill>
                      <a:srgbClr val="0000FF"/>
                    </a:solidFill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8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𝜔</m:t>
                        </m:r>
                      </m:e>
                      <m:sub>
                        <m:r>
                          <a:rPr lang="en-US" altLang="zh-HK" sz="28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sz="28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  <m:sup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HK" sz="2800" dirty="0" smtClean="0">
                    <a:solidFill>
                      <a:srgbClr val="0000FF"/>
                    </a:solidFill>
                    <a:ea typeface="新細明體" charset="-120"/>
                  </a:rPr>
                  <a:t>, …,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8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𝜔</m:t>
                        </m:r>
                      </m:e>
                      <m:sub>
                        <m:r>
                          <a:rPr lang="en-US" altLang="zh-HK" sz="28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sz="28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  <m:sup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800" b="0" i="1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. </a:t>
                </a:r>
              </a:p>
              <a:p>
                <a:pPr marL="342900" lvl="1" indent="-342900">
                  <a:lnSpc>
                    <a:spcPct val="80000"/>
                  </a:lnSpc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zh-HK" sz="2800" dirty="0">
                    <a:ea typeface="新細明體" charset="-120"/>
                  </a:rPr>
                  <a:t>Suppose </a:t>
                </a:r>
                <a:r>
                  <a:rPr lang="en-US" altLang="zh-HK" sz="2800" dirty="0" smtClean="0">
                    <a:ea typeface="新細明體" charset="-120"/>
                  </a:rPr>
                  <a:t>for simplicity that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 is a power of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2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800" dirty="0" smtClean="0">
                    <a:ea typeface="新細明體" charset="-12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, define </a:t>
                </a:r>
                <a:r>
                  <a:rPr lang="en-US" altLang="zh-HK" sz="2800" dirty="0">
                    <a:ea typeface="新細明體" charset="-120"/>
                  </a:rPr>
                  <a:t>two new </a:t>
                </a:r>
                <a:r>
                  <a:rPr lang="en-US" altLang="zh-HK" sz="2800" dirty="0" smtClean="0">
                    <a:ea typeface="新細明體" charset="-120"/>
                  </a:rPr>
                  <a:t>polynomials:</a:t>
                </a:r>
                <a:endParaRPr lang="en-US" altLang="zh-HK" sz="2800" dirty="0">
                  <a:ea typeface="新細明體" charset="-120"/>
                </a:endParaRP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−2</m:t>
                        </m:r>
                      </m:sub>
                    </m:sSub>
                    <m:sSup>
                      <m:sSup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/2−1</m:t>
                        </m:r>
                      </m:sup>
                    </m:sSup>
                  </m:oMath>
                </a14:m>
                <a:endParaRPr lang="en-US" altLang="zh-HK" sz="2400" baseline="-25000" dirty="0">
                  <a:ea typeface="新細明體" charset="-120"/>
                </a:endParaRP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 smtClean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sSup>
                      <m:sSup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40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/2−1</m:t>
                        </m:r>
                      </m:sup>
                    </m:sSup>
                  </m:oMath>
                </a14:m>
                <a:endParaRPr lang="en-US" altLang="zh-HK" sz="2400" baseline="-25000" dirty="0">
                  <a:ea typeface="新細明體" charset="-12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HK" sz="2800" dirty="0" smtClean="0">
                    <a:ea typeface="新細明體" charset="-12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8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8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8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sz="2800" i="1" dirty="0" err="1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sSub>
                      <m:sSubPr>
                        <m:ctrlP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8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p>
                        <m:r>
                          <a:rPr lang="en-US" altLang="zh-HK" sz="28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>
                    <a:solidFill>
                      <a:srgbClr val="0066FF"/>
                    </a:solidFill>
                    <a:ea typeface="新細明體" charset="-120"/>
                  </a:rPr>
                  <a:t>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HK" sz="2400" dirty="0">
                    <a:solidFill>
                      <a:srgbClr val="FF0000"/>
                    </a:solidFill>
                    <a:ea typeface="新細明體" charset="-120"/>
                  </a:rPr>
                  <a:t>Divide and </a:t>
                </a:r>
                <a:r>
                  <a:rPr lang="en-US" altLang="zh-HK" sz="2400" dirty="0" smtClean="0">
                    <a:solidFill>
                      <a:srgbClr val="FF0000"/>
                    </a:solidFill>
                    <a:ea typeface="新細明體" charset="-120"/>
                  </a:rPr>
                  <a:t>Conquer.</a:t>
                </a:r>
                <a:endParaRPr lang="en-US" altLang="zh-HK" sz="24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HK" sz="2800" dirty="0" smtClean="0">
                    <a:ea typeface="新細明體" charset="-120"/>
                  </a:rPr>
                  <a:t>So we can evaluate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 </a:t>
                </a:r>
                <a:r>
                  <a:rPr lang="en-US" altLang="zh-HK" sz="2800" dirty="0" smtClean="0">
                    <a:ea typeface="新細明體" charset="-120"/>
                  </a:rPr>
                  <a:t>by evaluating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HK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SupPr>
                              <m:e>
                                <m:r>
                                  <a:rPr lang="en-US" altLang="zh-HK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HK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  <m:r>
                                  <a:rPr lang="en-US" altLang="zh-HK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zh-HK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HK" sz="28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8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sSup>
                      <m:sSupPr>
                        <m:ctrlPr>
                          <a:rPr lang="en-US" altLang="zh-HK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HK" sz="2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SupPr>
                              <m:e>
                                <m:r>
                                  <a:rPr lang="en-US" altLang="zh-HK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HK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  <m:r>
                                  <a:rPr lang="en-US" altLang="zh-HK" sz="28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zh-HK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HK" sz="28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8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, …,</m:t>
                    </m:r>
                    <m:sSup>
                      <m:sSupPr>
                        <m:ctrlPr>
                          <a:rPr lang="en-US" altLang="zh-HK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HK" sz="2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SupPr>
                              <m:e>
                                <m:r>
                                  <a:rPr lang="en-US" altLang="zh-HK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HK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  <m:r>
                                  <a:rPr lang="en-US" altLang="zh-HK" sz="28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zh-HK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  <m:r>
                                  <a:rPr lang="en-US" altLang="zh-HK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lang="en-US" altLang="zh-HK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HK" sz="28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.</a:t>
                </a:r>
                <a:endParaRPr lang="en-US" altLang="zh-HK" sz="2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309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9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Distinct points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181600" cy="4530725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n-US" altLang="zh-HK" sz="3200" dirty="0" smtClean="0">
                  <a:ea typeface="新細明體" charset="-12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HK" sz="3200" dirty="0" smtClean="0">
                    <a:ea typeface="新細明體" charset="-120"/>
                  </a:rPr>
                  <a:t>Note: </a:t>
                </a:r>
                <a:br>
                  <a:rPr lang="en-US" altLang="zh-HK" sz="3200" dirty="0" smtClean="0">
                    <a:ea typeface="新細明體" charset="-120"/>
                  </a:rPr>
                </a:br>
                <a:r>
                  <a:rPr lang="en-US" altLang="zh-HK" sz="3200" dirty="0" smtClean="0">
                    <a:ea typeface="新細明體" charset="-120"/>
                  </a:rPr>
                  <a:t/>
                </a:r>
                <a:br>
                  <a:rPr lang="en-US" altLang="zh-HK" sz="3200" dirty="0" smtClean="0">
                    <a:ea typeface="新細明體" charset="-12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HK" sz="2800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SupPr>
                              <m:e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,</m:t>
                    </m:r>
                    <m:sSup>
                      <m:sSup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HK" sz="2800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SupPr>
                              <m:e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, …,</m:t>
                    </m:r>
                    <m:sSup>
                      <m:sSup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HK" sz="2800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SupPr>
                              <m:e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sz="3200" dirty="0" smtClean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br>
                  <a:rPr lang="en-US" altLang="zh-HK" sz="3200" dirty="0" smtClean="0">
                    <a:solidFill>
                      <a:srgbClr val="FF0000"/>
                    </a:solidFill>
                    <a:ea typeface="新細明體" charset="-120"/>
                  </a:rPr>
                </a:br>
                <a:r>
                  <a:rPr lang="en-US" altLang="zh-HK" sz="3200" dirty="0" smtClean="0">
                    <a:solidFill>
                      <a:srgbClr val="FF0000"/>
                    </a:solidFill>
                    <a:ea typeface="新細明體" charset="-120"/>
                  </a:rPr>
                  <a:t/>
                </a:r>
                <a:br>
                  <a:rPr lang="en-US" altLang="zh-HK" sz="3200" dirty="0" smtClean="0">
                    <a:solidFill>
                      <a:srgbClr val="FF0000"/>
                    </a:solidFill>
                    <a:ea typeface="新細明體" charset="-120"/>
                  </a:rPr>
                </a:br>
                <a:r>
                  <a:rPr lang="en-US" altLang="zh-HK" sz="3200" dirty="0" smtClean="0">
                    <a:solidFill>
                      <a:srgbClr val="FF0000"/>
                    </a:solidFill>
                    <a:ea typeface="新細明體" charset="-120"/>
                  </a:rPr>
                  <a:t>are not </a:t>
                </a:r>
                <a:r>
                  <a:rPr lang="en-US" altLang="zh-HK" sz="3200" dirty="0">
                    <a:solidFill>
                      <a:srgbClr val="FF0000"/>
                    </a:solidFill>
                    <a:ea typeface="新細明體" charset="-120"/>
                  </a:rPr>
                  <a:t>all </a:t>
                </a:r>
                <a:r>
                  <a:rPr lang="en-US" altLang="zh-HK" sz="3200" dirty="0" smtClean="0">
                    <a:solidFill>
                      <a:srgbClr val="FF0000"/>
                    </a:solidFill>
                    <a:ea typeface="新細明體" charset="-120"/>
                  </a:rPr>
                  <a:t>distinct.</a:t>
                </a:r>
                <a:r>
                  <a:rPr lang="en-US" altLang="zh-HK" sz="3200" dirty="0" smtClean="0">
                    <a:ea typeface="新細明體" charset="-120"/>
                  </a:rPr>
                  <a:t> </a:t>
                </a:r>
              </a:p>
              <a:p>
                <a:pPr>
                  <a:lnSpc>
                    <a:spcPct val="80000"/>
                  </a:lnSpc>
                </a:pPr>
                <a:endParaRPr lang="en-US" altLang="zh-HK" sz="3200" dirty="0" smtClean="0">
                  <a:ea typeface="新細明體" charset="-12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HK" sz="3200" dirty="0" smtClean="0">
                    <a:ea typeface="新細明體" charset="-120"/>
                  </a:rPr>
                  <a:t>Only </a:t>
                </a:r>
                <a14:m>
                  <m:oMath xmlns:m="http://schemas.openxmlformats.org/officeDocument/2006/math">
                    <m:r>
                      <a:rPr lang="en-US" altLang="zh-HK" sz="3200" i="1" dirty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3200" dirty="0">
                    <a:ea typeface="新細明體" charset="-120"/>
                  </a:rPr>
                  <a:t> </a:t>
                </a:r>
                <a:r>
                  <a:rPr lang="en-US" altLang="zh-HK" sz="3200" dirty="0" smtClean="0">
                    <a:ea typeface="新細明體" charset="-120"/>
                  </a:rPr>
                  <a:t>values, </a:t>
                </a:r>
                <a:r>
                  <a:rPr lang="en-US" altLang="zh-HK" sz="3200" dirty="0">
                    <a:ea typeface="新細明體" charset="-120"/>
                  </a:rPr>
                  <a:t>each repeating twice!</a:t>
                </a:r>
              </a:p>
              <a:p>
                <a:endParaRPr lang="zh-HK" alt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181600" cy="4530725"/>
              </a:xfrm>
              <a:blipFill rotWithShape="1">
                <a:blip r:embed="rId2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362200"/>
            <a:ext cx="27051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010400" y="2394156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973096" y="3414252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95652" y="4434348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001000" y="3399504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017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So we evaluate </a:t>
                </a:r>
                <a:r>
                  <a:rPr lang="en-US" altLang="zh-HK" dirty="0">
                    <a:ea typeface="新細明體" charset="-120"/>
                  </a:rPr>
                  <a:t>only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points (instead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2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).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Recursion: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(2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)=2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:</a:t>
                </a:r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 To compute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𝜔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  <m:sup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p>
                    </m:sSubSup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𝜔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  <m:sup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p>
                    </m:sSubSup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 err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𝜔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  <m:sup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p>
                    </m:sSubSup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=0, 1, …, 2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−1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.</a:t>
                </a:r>
                <a:endParaRPr lang="en-US" altLang="zh-HK" dirty="0">
                  <a:solidFill>
                    <a:schemeClr val="tx1"/>
                  </a:solidFill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Rewriting recursion: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)=2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/2)+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Applying master theorem: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⁡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/2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 the cost of evaluating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b="0" i="1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HK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HK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, as claimed.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 r="-222" b="-4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3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Interpolation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How about interpolation?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i.e., </a:t>
                </a:r>
                <a:r>
                  <a:rPr lang="en-US" altLang="zh-HK" dirty="0" smtClean="0">
                    <a:ea typeface="新細明體" charset="-120"/>
                  </a:rPr>
                  <a:t>to </a:t>
                </a:r>
                <a:r>
                  <a:rPr lang="en-US" altLang="zh-HK" dirty="0">
                    <a:ea typeface="新細明體" charset="-120"/>
                  </a:rPr>
                  <a:t>get the coefficients by point values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Almost </a:t>
                </a:r>
                <a:r>
                  <a:rPr lang="en-US" altLang="zh-HK" dirty="0">
                    <a:ea typeface="新細明體" charset="-120"/>
                  </a:rPr>
                  <a:t>the same process</a:t>
                </a:r>
                <a:r>
                  <a:rPr lang="en-US" altLang="zh-HK" dirty="0" smtClean="0">
                    <a:ea typeface="新細明體" charset="-120"/>
                  </a:rPr>
                  <a:t>!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 smtClean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 smtClean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𝐹𝑎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⇔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𝑎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  <m:sup>
                        <m:r>
                          <a:rPr lang="en-US" altLang="zh-HK" b="0" i="1" smtClean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p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𝑦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63900"/>
            <a:ext cx="61722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5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Complexity?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Suppose this algorithm takes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time for an input with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numbers.</a:t>
                </a:r>
              </a:p>
              <a:p>
                <a:r>
                  <a:rPr lang="en-US" altLang="zh-HK" dirty="0">
                    <a:ea typeface="新細明體" charset="-120"/>
                  </a:rPr>
                  <a:t>Thus each of the two halves takes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/2)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time.</a:t>
                </a:r>
              </a:p>
              <a:p>
                <a:r>
                  <a:rPr lang="en-US" altLang="zh-HK" dirty="0">
                    <a:ea typeface="新細明體" charset="-120"/>
                  </a:rPr>
                  <a:t>The merging?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Scanning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elements, an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(1)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time operation needed for each.</a:t>
                </a:r>
              </a:p>
              <a:p>
                <a:r>
                  <a:rPr lang="en-US" altLang="zh-HK" dirty="0">
                    <a:ea typeface="新細明體" charset="-120"/>
                  </a:rPr>
                  <a:t>Total amount of time: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)≤2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/2)+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l-GR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∙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1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DFT matrix: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𝐹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SupPr>
                              <m:e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𝑗𝑘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What’s the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inverse</a:t>
                </a:r>
                <a:r>
                  <a:rPr lang="en-US" altLang="zh-HK" dirty="0" smtClean="0">
                    <a:ea typeface="新細明體" charset="-120"/>
                  </a:rPr>
                  <a:t> of the matrix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𝐹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? 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HK" dirty="0" smtClean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Pretty much the same matrix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HK" dirty="0" smtClean="0">
                    <a:ea typeface="新細明體" charset="-120"/>
                  </a:rPr>
                  <a:t>		replace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𝜔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𝑗𝑘</m:t>
                        </m:r>
                      </m:sup>
                    </m:sSubSup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𝜔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  <m:sup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𝑗𝑘</m:t>
                        </m:r>
                      </m:sup>
                    </m:sSubSup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zh-HK" dirty="0" smtClean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…and </a:t>
                </a:r>
                <a:r>
                  <a:rPr lang="en-US" altLang="zh-HK" dirty="0">
                    <a:ea typeface="新細明體" charset="-120"/>
                  </a:rPr>
                  <a:t>then divide the whole matrix by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for normalization.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4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9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Why?</a:t>
                </a:r>
              </a:p>
              <a:p>
                <a:r>
                  <a:rPr lang="en-US" altLang="zh-HK" dirty="0">
                    <a:ea typeface="新細明體" charset="-120"/>
                  </a:rPr>
                  <a:t>You can directly check by multiplying the two matrices and get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𝐼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(the identity matrix</a:t>
                </a:r>
                <a:r>
                  <a:rPr lang="en-US" altLang="zh-HK" dirty="0" smtClean="0">
                    <a:ea typeface="新細明體" charset="-120"/>
                  </a:rPr>
                  <a:t>).</a:t>
                </a:r>
              </a:p>
              <a:p>
                <a:r>
                  <a:rPr lang="en-US" altLang="zh-HK" b="0" dirty="0" smtClean="0">
                    <a:ea typeface="新細明體" charset="-120"/>
                  </a:rPr>
                  <a:t>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HK" b="0" i="1" smtClean="0"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HK" b="0" i="1" smtClean="0">
                                      <a:latin typeface="Cambria Math"/>
                                      <a:ea typeface="新細明體" charset="-120"/>
                                    </a:rPr>
                                    <m:t>−</m:t>
                                  </m:r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HK" b="0" i="1" smtClean="0">
                                      <a:latin typeface="Cambria Math"/>
                                      <a:ea typeface="新細明體" charset="-120"/>
                                    </a:rPr>
                                    <m:t>−</m:t>
                                  </m:r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latin typeface="Cambria Math"/>
                                      <a:ea typeface="新細明體" charset="-12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HK" b="0" i="1" smtClean="0"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𝐼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1750" r="-11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25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Or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153400" cy="47593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/>
                          <a:ea typeface="新細明體" charset="-120"/>
                        </a:rPr>
                        <m:t>𝐹</m:t>
                      </m:r>
                      <m:r>
                        <a:rPr lang="en-US" altLang="zh-HK" b="0" i="1" smtClean="0">
                          <a:latin typeface="Cambria Math"/>
                          <a:ea typeface="新細明體" charset="-120"/>
                        </a:rPr>
                        <m:t>=</m:t>
                      </m:r>
                      <m:f>
                        <m:f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fPr>
                        <m:num>
                          <m:r>
                            <a:rPr lang="en-US" altLang="zh-HK" b="0" i="1" smtClean="0"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i="1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HK" i="1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HK" i="1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HK" i="1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  <a:ea typeface="新細明體" charset="-12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  <a:ea typeface="新細明體" charset="-12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HK" i="1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  <a:ea typeface="新細明體" charset="-12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  <a:ea typeface="新細明體" charset="-12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altLang="zh-HK" i="1">
                                        <a:latin typeface="Cambria Math"/>
                                        <a:ea typeface="新細明體" charset="-12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altLang="zh-HK" i="1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HK" i="1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  <a:ea typeface="新細明體" charset="-12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  <a:ea typeface="新細明體" charset="-12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altLang="zh-HK" i="1">
                                        <a:latin typeface="Cambria Math"/>
                                        <a:ea typeface="新細明體" charset="-12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  <a:ea typeface="新細明體" charset="-12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  <a:ea typeface="新細明體" charset="-12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DFT </a:t>
                </a:r>
                <a:r>
                  <a:rPr lang="en-US" altLang="zh-HK" dirty="0">
                    <a:ea typeface="新細明體" charset="-120"/>
                  </a:rPr>
                  <a:t>matrix is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unitary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i="0" dirty="0" smtClean="0">
                    <a:ea typeface="新細明體" charset="-120"/>
                  </a:rPr>
                  <a:t>N</a:t>
                </a:r>
                <a:r>
                  <a:rPr lang="en-US" altLang="zh-HK" b="0" i="0" dirty="0" smtClean="0">
                    <a:ea typeface="新細明體" charset="-120"/>
                  </a:rPr>
                  <a:t>amely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  <m:sup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p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HK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altLang="zh-HK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transpose.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∗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complex conjugate</a:t>
                </a:r>
              </a:p>
              <a:p>
                <a:r>
                  <a:rPr lang="en-US" altLang="zh-HK" dirty="0">
                    <a:ea typeface="新細明體" charset="-120"/>
                  </a:rPr>
                  <a:t>DFT is symmetric: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𝐹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So taking </a:t>
                </a:r>
                <a:r>
                  <a:rPr lang="en-US" altLang="zh-HK" dirty="0">
                    <a:ea typeface="新細明體" charset="-120"/>
                  </a:rPr>
                  <a:t>complex </a:t>
                </a:r>
                <a:r>
                  <a:rPr lang="en-US" altLang="zh-HK" dirty="0" smtClean="0">
                    <a:ea typeface="新細明體" charset="-120"/>
                  </a:rPr>
                  <a:t>conjugate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𝜔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𝑗𝑘</m:t>
                        </m:r>
                      </m:sup>
                    </m:sSubSup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→</m:t>
                    </m:r>
                    <m:sSubSup>
                      <m:sSubSup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𝜔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  <m:sup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𝑗𝑘</m:t>
                        </m:r>
                      </m:sup>
                    </m:sSubSup>
                  </m:oMath>
                </a14:m>
                <a:r>
                  <a:rPr lang="en-US" altLang="zh-HK" dirty="0" smtClean="0">
                    <a:ea typeface="新細明體" charset="-120"/>
                  </a:rPr>
                  <a:t>) gives inverse.</a:t>
                </a:r>
                <a:endParaRPr lang="en-US" altLang="zh-HK" dirty="0">
                  <a:ea typeface="新細明體" charset="-120"/>
                </a:endParaRP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153400" cy="4759325"/>
              </a:xfrm>
              <a:blipFill rotWithShape="1">
                <a:blip r:embed="rId2"/>
                <a:stretch>
                  <a:fillRect l="-598" b="-409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6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rgbClr val="0000FF"/>
                </a:solidFill>
              </a:rPr>
              <a:t>Divide and conquer </a:t>
            </a:r>
            <a:r>
              <a:rPr lang="en-US" altLang="zh-HK" dirty="0" smtClean="0"/>
              <a:t>is a general method to design algorithms. </a:t>
            </a:r>
          </a:p>
          <a:p>
            <a:r>
              <a:rPr lang="en-US" altLang="zh-HK" dirty="0" smtClean="0"/>
              <a:t>Master theorem to compute the complexity.</a:t>
            </a:r>
          </a:p>
          <a:p>
            <a:r>
              <a:rPr lang="en-US" altLang="zh-HK" dirty="0" smtClean="0"/>
              <a:t>Several examples.</a:t>
            </a:r>
          </a:p>
          <a:p>
            <a:pPr lvl="1"/>
            <a:r>
              <a:rPr lang="en-US" altLang="zh-HK" dirty="0" smtClean="0"/>
              <a:t>Merge sort</a:t>
            </a:r>
          </a:p>
          <a:p>
            <a:pPr lvl="1"/>
            <a:r>
              <a:rPr lang="en-US" altLang="zh-HK" dirty="0" smtClean="0"/>
              <a:t>Selection</a:t>
            </a:r>
          </a:p>
          <a:p>
            <a:pPr lvl="1"/>
            <a:r>
              <a:rPr lang="en-US" altLang="zh-HK" dirty="0" smtClean="0"/>
              <a:t>Matrix multiplication</a:t>
            </a:r>
          </a:p>
          <a:p>
            <a:pPr lvl="1"/>
            <a:r>
              <a:rPr lang="en-US" altLang="zh-HK" dirty="0" smtClean="0"/>
              <a:t>FFT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4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How to solve/bound this recurrence relation?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500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sz="25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50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  <m:r>
                      <a:rPr lang="el-GR" sz="25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sz="25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50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500" i="1" dirty="0">
                            <a:latin typeface="Cambria Math"/>
                            <a:ea typeface="新細明體" charset="-120"/>
                          </a:rPr>
                          <m:t>/2</m:t>
                        </m:r>
                      </m:e>
                    </m:d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+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sz="2500" b="0" i="1" dirty="0" smtClean="0">
                        <a:latin typeface="Cambria Math"/>
                        <a:cs typeface="Arial" charset="0"/>
                      </a:rPr>
                      <m:t>⋅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endParaRPr lang="en-US" altLang="zh-HK" sz="25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500" dirty="0" smtClean="0">
                    <a:ea typeface="新細明體" charset="-12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zh-HK" sz="2000" i="1" baseline="30000" dirty="0">
                        <a:latin typeface="Cambria Math"/>
                        <a:ea typeface="新細明體" charset="-120"/>
                      </a:rPr>
                      <m:t>~</m:t>
                    </m:r>
                    <m:r>
                      <a:rPr lang="en-US" altLang="zh-HK" sz="2000" b="0" i="1" baseline="30000" dirty="0" smtClean="0">
                        <a:latin typeface="Cambria Math"/>
                        <a:ea typeface="新細明體" charset="-120"/>
                      </a:rPr>
                      <m:t>~~~</m:t>
                    </m:r>
                    <m:r>
                      <a:rPr lang="en-US" altLang="zh-HK" sz="2000" i="1" baseline="30000" dirty="0">
                        <a:latin typeface="Cambria Math"/>
                        <a:ea typeface="新細明體" charset="-120"/>
                      </a:rPr>
                      <m:t>~~~~</m:t>
                    </m:r>
                    <m:r>
                      <a:rPr lang="el-GR" sz="20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/4) +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l-GR" sz="2000" i="1" dirty="0">
                        <a:latin typeface="Cambria Math"/>
                        <a:cs typeface="Arial" charset="0"/>
                      </a:rPr>
                      <m:t>∙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/2</m:t>
                    </m:r>
                  </m:oMath>
                </a14:m>
                <a:endParaRPr lang="en-US" altLang="zh-HK" sz="20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500" dirty="0" smtClean="0">
                    <a:ea typeface="新細明體" charset="-12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l-GR" sz="25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  <a:cs typeface="Arial" charset="0"/>
                      </a:rPr>
                      <m:t>4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/4)+2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l-GR" sz="2500" i="1" dirty="0">
                        <a:latin typeface="Cambria Math"/>
                        <a:cs typeface="Arial" charset="0"/>
                      </a:rPr>
                      <m:t>∙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endParaRPr lang="en-US" altLang="zh-HK" sz="2500" dirty="0" smtClean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000" baseline="30000" dirty="0" smtClean="0">
                    <a:ea typeface="新細明體" charset="-12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altLang="zh-HK" sz="2000" b="0" i="0" baseline="30000" dirty="0" smtClean="0">
                        <a:latin typeface="Cambria Math"/>
                        <a:ea typeface="新細明體" charset="-120"/>
                      </a:rPr>
                      <m:t>~</m:t>
                    </m:r>
                    <m:r>
                      <a:rPr lang="en-US" altLang="zh-HK" sz="2000" i="1" baseline="30000" dirty="0">
                        <a:latin typeface="Cambria Math"/>
                        <a:ea typeface="新細明體" charset="-120"/>
                      </a:rPr>
                      <m:t>~~~~~~ </m:t>
                    </m:r>
                    <m:r>
                      <a:rPr lang="el-GR" sz="20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 2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/8) + 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l-GR" sz="2000" i="1" dirty="0">
                        <a:latin typeface="Cambria Math"/>
                        <a:cs typeface="Arial" charset="0"/>
                      </a:rPr>
                      <m:t>∙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/4</m:t>
                    </m:r>
                  </m:oMath>
                </a14:m>
                <a:endParaRPr lang="en-US" altLang="zh-HK" sz="20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500" dirty="0" smtClean="0">
                    <a:ea typeface="新細明體" charset="-12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l-GR" sz="25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  <a:cs typeface="Arial" charset="0"/>
                      </a:rPr>
                      <m:t>8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/8)+3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l-GR" sz="2500" i="1" dirty="0">
                        <a:latin typeface="Cambria Math"/>
                        <a:cs typeface="Arial" charset="0"/>
                      </a:rPr>
                      <m:t>∙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endParaRPr lang="en-US" altLang="zh-HK" sz="25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500" dirty="0" smtClean="0">
                    <a:cs typeface="Arial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l-GR" sz="25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  <a:cs typeface="Arial" charset="0"/>
                      </a:rPr>
                      <m:t> …</m:t>
                    </m:r>
                  </m:oMath>
                </a14:m>
                <a:endParaRPr lang="en-US" altLang="zh-HK" sz="2500" i="1" dirty="0" smtClean="0">
                  <a:latin typeface="Cambria Math"/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500" dirty="0" smtClean="0">
                    <a:cs typeface="Arial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l-GR" sz="25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sz="2500" i="1" dirty="0" err="1"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sz="2500" i="1" dirty="0" err="1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/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)+(</m:t>
                    </m:r>
                    <m:func>
                      <m:funcPr>
                        <m:ctrlPr>
                          <a:rPr lang="en-US" altLang="zh-HK" sz="25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500" b="0" i="0" dirty="0" smtClean="0">
                            <a:latin typeface="Cambria Math"/>
                            <a:ea typeface="新細明體" charset="-120"/>
                          </a:rPr>
                          <m:t>log</m:t>
                        </m:r>
                      </m:fName>
                      <m:e>
                        <m:r>
                          <a:rPr lang="en-US" altLang="zh-HK" sz="25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func>
                    <m:r>
                      <a:rPr lang="en-US" altLang="zh-HK" sz="2500" b="0" i="1" dirty="0" smtClean="0"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l-GR" sz="2500" i="1" dirty="0">
                        <a:latin typeface="Cambria Math"/>
                        <a:cs typeface="Arial" charset="0"/>
                      </a:rPr>
                      <m:t>∙</m:t>
                    </m:r>
                    <m:r>
                      <a:rPr lang="en-US" altLang="zh-HK" sz="2500" i="1" dirty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endParaRPr lang="en-US" altLang="zh-HK" sz="25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500" dirty="0" smtClean="0">
                    <a:cs typeface="Arial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l-GR" sz="25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sz="25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𝑂</m:t>
                    </m:r>
                    <m:r>
                      <a:rPr lang="en-US" altLang="zh-HK" sz="25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a:rPr lang="en-US" altLang="zh-HK" sz="25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5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sz="25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5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⁡</m:t>
                    </m:r>
                    <m:r>
                      <a:rPr lang="en-US" altLang="zh-HK" sz="25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5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).</m:t>
                    </m:r>
                  </m:oMath>
                </a14:m>
                <a:endParaRPr lang="en-US" altLang="zh-HK" sz="25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HK" sz="25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2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>
                <a:ea typeface="新細明體" charset="-120"/>
              </a:rPr>
              <a:t>A general method for designing algorithm: Divide and conquer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Breaking </a:t>
            </a:r>
            <a:r>
              <a:rPr lang="en-US" altLang="zh-HK">
                <a:ea typeface="新細明體" charset="-120"/>
              </a:rPr>
              <a:t>the problem into subproblems </a:t>
            </a:r>
          </a:p>
          <a:p>
            <a:pPr lvl="1"/>
            <a:r>
              <a:rPr lang="en-US" altLang="zh-HK">
                <a:ea typeface="新細明體" charset="-120"/>
              </a:rPr>
              <a:t>that are themselves smaller instances of the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same</a:t>
            </a:r>
            <a:r>
              <a:rPr lang="en-US" altLang="zh-HK">
                <a:ea typeface="新細明體" charset="-120"/>
              </a:rPr>
              <a:t> type of problem</a:t>
            </a: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Recursively solving</a:t>
            </a:r>
            <a:r>
              <a:rPr lang="en-US" altLang="zh-HK">
                <a:ea typeface="新細明體" charset="-120"/>
              </a:rPr>
              <a:t> these subproblems</a:t>
            </a: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Appropriately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combining </a:t>
            </a:r>
            <a:r>
              <a:rPr lang="en-US" altLang="zh-HK">
                <a:ea typeface="新細明體" charset="-120"/>
              </a:rPr>
              <a:t>their answers</a:t>
            </a:r>
          </a:p>
          <a:p>
            <a:endParaRPr lang="en-US" altLang="zh-HK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Complexity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30725"/>
              </a:xfrm>
            </p:spPr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Running time on an input </a:t>
                </a:r>
                <a:r>
                  <a:rPr lang="en-US" altLang="zh-HK" dirty="0">
                    <a:ea typeface="新細明體" charset="-120"/>
                  </a:rPr>
                  <a:t>of size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7030A0"/>
                  </a:solidFill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Break problem into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𝑎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subproblems, each </a:t>
                </a:r>
                <a:r>
                  <a:rPr lang="en-US" altLang="zh-HK" dirty="0">
                    <a:ea typeface="新細明體" charset="-120"/>
                  </a:rPr>
                  <a:t>of the same size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/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𝑏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In general,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𝑎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not necessarily equal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𝑏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Time to recursively solve </a:t>
                </a:r>
                <a:r>
                  <a:rPr lang="en-US" altLang="zh-HK" dirty="0">
                    <a:ea typeface="新細明體" charset="-120"/>
                  </a:rPr>
                  <a:t>each </a:t>
                </a:r>
                <a:r>
                  <a:rPr lang="en-US" altLang="zh-HK" dirty="0" err="1" smtClean="0">
                    <a:ea typeface="新細明體" charset="-120"/>
                  </a:rPr>
                  <a:t>subproblem</a:t>
                </a:r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/</m:t>
                    </m:r>
                    <m:r>
                      <a:rPr lang="en-US" altLang="zh-HK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𝑏</m:t>
                    </m:r>
                    <m:r>
                      <a:rPr lang="en-US" altLang="zh-HK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7030A0"/>
                  </a:solidFill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Time for breaking problem (into </a:t>
                </a:r>
                <a:r>
                  <a:rPr lang="en-US" altLang="zh-HK" dirty="0" err="1" smtClean="0">
                    <a:ea typeface="新細明體" charset="-120"/>
                  </a:rPr>
                  <a:t>subproblems</a:t>
                </a:r>
                <a:r>
                  <a:rPr lang="en-US" altLang="zh-HK" dirty="0" smtClean="0">
                    <a:ea typeface="新細明體" charset="-120"/>
                  </a:rPr>
                  <a:t>) and combining the answers: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err="1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  <m:t>𝑑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7030A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7030A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3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30725"/>
              </a:xfrm>
              <a:blipFill rotWithShape="1">
                <a:blip r:embed="rId2"/>
                <a:stretch>
                  <a:fillRect l="-598" t="-1750" r="-381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Master theorem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𝑎𝑇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/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𝑏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)+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err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𝑑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𝑎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&gt;0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𝑏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&gt;1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≥0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are all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constants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Then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Proof in textbook. Not required.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But you need to know how to apply it.</a:t>
                </a:r>
              </a:p>
            </p:txBody>
          </p:sp>
        </mc:Choice>
        <mc:Fallback xmlns=""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3048000"/>
            <a:ext cx="57435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DF3F-BE6B-496E-8EEF-2D27A9860B7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8659</TotalTime>
  <Words>1271</Words>
  <Application>Microsoft Office PowerPoint</Application>
  <PresentationFormat>On-screen Show (4:3)</PresentationFormat>
  <Paragraphs>391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 Unicode MS</vt:lpstr>
      <vt:lpstr>新細明體</vt:lpstr>
      <vt:lpstr>Arial</vt:lpstr>
      <vt:lpstr>Arial Black</vt:lpstr>
      <vt:lpstr>Cambria Math</vt:lpstr>
      <vt:lpstr>Garamond</vt:lpstr>
      <vt:lpstr>Symbol</vt:lpstr>
      <vt:lpstr>Times New Roman</vt:lpstr>
      <vt:lpstr>Wingdings</vt:lpstr>
      <vt:lpstr>Edge</vt:lpstr>
      <vt:lpstr>PowerPoint Presentation</vt:lpstr>
      <vt:lpstr>Example 1: Merge sort</vt:lpstr>
      <vt:lpstr>Starting example</vt:lpstr>
      <vt:lpstr>An algorithm: merge sort</vt:lpstr>
      <vt:lpstr>Complexity? </vt:lpstr>
      <vt:lpstr>How to solve/bound this recurrence relation?</vt:lpstr>
      <vt:lpstr>A general method for designing algorithm: Divide and conquer</vt:lpstr>
      <vt:lpstr>Complexity </vt:lpstr>
      <vt:lpstr>Master theorem</vt:lpstr>
      <vt:lpstr>PowerPoint Presentation</vt:lpstr>
      <vt:lpstr>Example 2: Selection</vt:lpstr>
      <vt:lpstr>Selection </vt:lpstr>
      <vt:lpstr>Idea of divide and conquer</vt:lpstr>
      <vt:lpstr>Pivot</vt:lpstr>
      <vt:lpstr>After the partition</vt:lpstr>
      <vt:lpstr>Divide and conquer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3: Matrix multiplication</vt:lpstr>
      <vt:lpstr>Matrix multiplication </vt:lpstr>
      <vt:lpstr>PowerPoint Presentation</vt:lpstr>
      <vt:lpstr>PowerPoint Presentation</vt:lpstr>
      <vt:lpstr>PowerPoint Presentation</vt:lpstr>
      <vt:lpstr>PowerPoint Presentation</vt:lpstr>
      <vt:lpstr>God knows how he came up with it.</vt:lpstr>
      <vt:lpstr>PowerPoint Presentation</vt:lpstr>
      <vt:lpstr>PowerPoint Presentation</vt:lpstr>
      <vt:lpstr>Fast Fourier Transform (FFT)</vt:lpstr>
      <vt:lpstr>Multiplication of polynomials</vt:lpstr>
      <vt:lpstr>Multiplication</vt:lpstr>
      <vt:lpstr>Better? YES!</vt:lpstr>
      <vt:lpstr>What determines/represents a polynomial? </vt:lpstr>
      <vt:lpstr>Reason</vt:lpstr>
      <vt:lpstr>PowerPoint Presentation</vt:lpstr>
      <vt:lpstr>Advantage of point-value representation?</vt:lpstr>
      <vt:lpstr>Go to an easy world and come back</vt:lpstr>
      <vt:lpstr>In our case</vt:lpstr>
      <vt:lpstr>Traveling </vt:lpstr>
      <vt:lpstr>Evaluation </vt:lpstr>
      <vt:lpstr>Number of points</vt:lpstr>
      <vt:lpstr>PowerPoint Presentation</vt:lpstr>
      <vt:lpstr>Complex roots of unity</vt:lpstr>
      <vt:lpstr>All the essences are here…</vt:lpstr>
      <vt:lpstr>Distinct points</vt:lpstr>
      <vt:lpstr>PowerPoint Presentation</vt:lpstr>
      <vt:lpstr>Interpolation </vt:lpstr>
      <vt:lpstr>PowerPoint Presentation</vt:lpstr>
      <vt:lpstr>PowerPoint Presentation</vt:lpstr>
      <vt:lpstr>Or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119</cp:revision>
  <dcterms:created xsi:type="dcterms:W3CDTF">1601-01-01T00:00:00Z</dcterms:created>
  <dcterms:modified xsi:type="dcterms:W3CDTF">2015-03-10T10:15:23Z</dcterms:modified>
</cp:coreProperties>
</file>