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55"/>
  </p:notesMasterIdLst>
  <p:sldIdLst>
    <p:sldId id="257" r:id="rId2"/>
    <p:sldId id="340" r:id="rId3"/>
    <p:sldId id="259" r:id="rId4"/>
    <p:sldId id="262" r:id="rId5"/>
    <p:sldId id="306" r:id="rId6"/>
    <p:sldId id="307" r:id="rId7"/>
    <p:sldId id="308" r:id="rId8"/>
    <p:sldId id="260" r:id="rId9"/>
    <p:sldId id="261" r:id="rId10"/>
    <p:sldId id="309" r:id="rId11"/>
    <p:sldId id="269" r:id="rId12"/>
    <p:sldId id="270" r:id="rId13"/>
    <p:sldId id="297" r:id="rId14"/>
    <p:sldId id="290" r:id="rId15"/>
    <p:sldId id="271" r:id="rId16"/>
    <p:sldId id="312" r:id="rId17"/>
    <p:sldId id="324" r:id="rId18"/>
    <p:sldId id="333" r:id="rId19"/>
    <p:sldId id="329" r:id="rId20"/>
    <p:sldId id="331" r:id="rId21"/>
    <p:sldId id="332" r:id="rId22"/>
    <p:sldId id="337" r:id="rId23"/>
    <p:sldId id="334" r:id="rId24"/>
    <p:sldId id="338" r:id="rId25"/>
    <p:sldId id="335" r:id="rId26"/>
    <p:sldId id="336" r:id="rId27"/>
    <p:sldId id="330" r:id="rId28"/>
    <p:sldId id="313" r:id="rId29"/>
    <p:sldId id="314" r:id="rId30"/>
    <p:sldId id="323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03" r:id="rId40"/>
    <p:sldId id="304" r:id="rId41"/>
    <p:sldId id="263" r:id="rId42"/>
    <p:sldId id="264" r:id="rId43"/>
    <p:sldId id="341" r:id="rId44"/>
    <p:sldId id="305" r:id="rId45"/>
    <p:sldId id="266" r:id="rId46"/>
    <p:sldId id="267" r:id="rId47"/>
    <p:sldId id="275" r:id="rId48"/>
    <p:sldId id="311" r:id="rId49"/>
    <p:sldId id="339" r:id="rId50"/>
    <p:sldId id="276" r:id="rId51"/>
    <p:sldId id="310" r:id="rId52"/>
    <p:sldId id="325" r:id="rId53"/>
    <p:sldId id="326" r:id="rId54"/>
  </p:sldIdLst>
  <p:sldSz cx="9144000" cy="6858000" type="screen4x3"/>
  <p:notesSz cx="6858000" cy="9144000"/>
  <p:custDataLst>
    <p:tags r:id="rId5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69" autoAdjust="0"/>
  </p:normalViewPr>
  <p:slideViewPr>
    <p:cSldViewPr>
      <p:cViewPr varScale="1">
        <p:scale>
          <a:sx n="72" d="100"/>
          <a:sy n="72" d="100"/>
        </p:scale>
        <p:origin x="11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1B2D4BA5-DFAD-4628-9B0B-326F83F5F2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8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HK" dirty="0" smtClean="0">
                    <a:ea typeface="新細明體" charset="-120"/>
                  </a:rPr>
                  <a:t>It </a:t>
                </a:r>
                <a:r>
                  <a:rPr lang="en-US" altLang="zh-HK" dirty="0">
                    <a:ea typeface="新細明體" charset="-120"/>
                  </a:rPr>
                  <a:t>has the objective function value </a:t>
                </a:r>
                <a:br>
                  <a:rPr lang="en-US" altLang="zh-HK" dirty="0">
                    <a:ea typeface="新細明體" charset="-120"/>
                  </a:rPr>
                </a:br>
                <a:r>
                  <a:rPr lang="en-US" altLang="zh-HK" dirty="0">
                    <a:ea typeface="新細明體" charset="-12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𝑐</m:t>
                        </m:r>
                      </m:e>
                      <m:sup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𝑇</m:t>
                        </m:r>
                      </m:sup>
                    </m:sSup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=</m:t>
                    </m:r>
                    <m:sSubSup>
                      <m:sSub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</a:rPr>
                          <m:t>𝑐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  <m:sup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=</m:t>
                    </m:r>
                    <m:sSubSup>
                      <m:sSub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𝑐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  <m:sup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𝑇</m:t>
                        </m:r>
                      </m:sup>
                    </m:sSubSup>
                    <m:sSubSup>
                      <m:sSub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𝐴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  <m:sup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−1</m:t>
                        </m:r>
                      </m:sup>
                    </m:sSub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𝑏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HK" dirty="0" smtClean="0">
                    <a:ea typeface="新細明體" charset="-120"/>
                  </a:rPr>
                  <a:t>It </a:t>
                </a:r>
                <a:r>
                  <a:rPr lang="en-US" altLang="zh-HK" dirty="0">
                    <a:ea typeface="新細明體" charset="-120"/>
                  </a:rPr>
                  <a:t>has the objective function value </a:t>
                </a:r>
                <a:br>
                  <a:rPr lang="en-US" altLang="zh-HK" dirty="0">
                    <a:ea typeface="新細明體" charset="-120"/>
                  </a:rPr>
                </a:br>
                <a:r>
                  <a:rPr lang="en-US" altLang="zh-HK" dirty="0">
                    <a:ea typeface="新細明體" charset="-120"/>
                  </a:rPr>
                  <a:t>		</a:t>
                </a:r>
                <a:r>
                  <a:rPr lang="en-US" altLang="zh-HK" i="0" dirty="0">
                    <a:latin typeface="Cambria Math"/>
                    <a:ea typeface="新細明體" charset="-120"/>
                  </a:rPr>
                  <a:t>𝑐^𝑇</a:t>
                </a:r>
                <a:r>
                  <a:rPr lang="en-US" altLang="zh-HK" i="0" dirty="0" err="1">
                    <a:latin typeface="Cambria Math"/>
                    <a:ea typeface="新細明體" charset="-120"/>
                  </a:rPr>
                  <a:t> 𝑥</a:t>
                </a:r>
                <a:r>
                  <a:rPr lang="en-US" altLang="zh-HK" i="0" dirty="0">
                    <a:latin typeface="Cambria Math"/>
                    <a:ea typeface="新細明體" charset="-120"/>
                  </a:rPr>
                  <a:t>=</a:t>
                </a:r>
                <a:r>
                  <a:rPr lang="en-US" altLang="zh-HK" i="0" dirty="0" err="1">
                    <a:latin typeface="Cambria Math"/>
                    <a:ea typeface="新細明體" charset="-120"/>
                  </a:rPr>
                  <a:t>𝑐</a:t>
                </a:r>
                <a:r>
                  <a:rPr lang="en-US" altLang="zh-HK" i="0" dirty="0">
                    <a:latin typeface="Cambria Math"/>
                    <a:ea typeface="新細明體" charset="-120"/>
                  </a:rPr>
                  <a:t>_𝐵^𝑇 𝑥_𝐵=𝑐_𝐵^𝑇 𝐴_𝐵^(−1) 𝑏</a:t>
                </a:r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endParaRPr lang="zh-HK" alt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D4BA5-DFAD-4628-9B0B-326F83F5F2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4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2"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If </a:t>
                </a:r>
                <a14:m>
                  <m:oMath xmlns:m="http://schemas.openxmlformats.org/officeDocument/2006/math">
                    <m:r>
                      <a:rPr lang="en-HK" altLang="zh-HK" b="0" i="1" smtClean="0">
                        <a:latin typeface="Cambria Math" panose="02040503050406030204" pitchFamily="18" charset="0"/>
                        <a:ea typeface="新細明體" charset="-120"/>
                      </a:rPr>
                      <m:t>𝐵</m:t>
                    </m:r>
                    <m:r>
                      <a:rPr lang="en-HK" altLang="zh-HK" b="0" i="1" smtClean="0">
                        <a:latin typeface="Cambria Math" panose="02040503050406030204" pitchFamily="18" charset="0"/>
                        <a:ea typeface="新細明體" charset="-120"/>
                      </a:rPr>
                      <m:t>⊆[</m:t>
                    </m:r>
                    <m:r>
                      <a:rPr lang="en-HK" altLang="zh-HK" b="0" i="1" smtClean="0">
                        <a:latin typeface="Cambria Math" panose="02040503050406030204" pitchFamily="18" charset="0"/>
                        <a:ea typeface="新細明體" charset="-120"/>
                      </a:rPr>
                      <m:t>𝑛</m:t>
                    </m:r>
                    <m:r>
                      <a:rPr lang="en-HK" altLang="zh-HK" b="0" i="1" smtClean="0">
                        <a:latin typeface="Cambria Math" panose="02040503050406030204" pitchFamily="18" charset="0"/>
                        <a:ea typeface="新細明體" charset="-120"/>
                      </a:rPr>
                      <m:t>]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𝐵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is also a feasible basis for the original LP. </a:t>
                </a:r>
              </a:p>
              <a:p>
                <a:pPr lvl="3">
                  <a:lnSpc>
                    <a:spcPct val="9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HK" altLang="zh-HK" sz="19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HK" altLang="zh-HK" sz="19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𝐴</m:t>
                        </m:r>
                      </m:e>
                      <m:sub>
                        <m:r>
                          <a:rPr lang="en-HK" altLang="zh-HK" sz="19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𝐵</m:t>
                        </m:r>
                      </m:sub>
                      <m:sup>
                        <m:r>
                          <a:rPr lang="en-HK" altLang="zh-HK" sz="19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−1</m:t>
                        </m:r>
                      </m:sup>
                    </m:sSubSup>
                    <m:r>
                      <a:rPr lang="en-HK" altLang="zh-HK" sz="19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𝑏</m:t>
                    </m:r>
                    <m:r>
                      <a:rPr lang="en-HK" altLang="zh-HK" sz="1900" b="0" i="1" smtClean="0">
                        <a:latin typeface="Cambria Math" panose="02040503050406030204" pitchFamily="18" charset="0"/>
                        <a:ea typeface="新細明體" charset="-120"/>
                      </a:rPr>
                      <m:t>=</m:t>
                    </m:r>
                    <m:sSubSup>
                      <m:sSubSupPr>
                        <m:ctrlPr>
                          <a:rPr lang="en-HK" altLang="zh-HK" sz="19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HK" altLang="zh-HK" sz="19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HK" altLang="zh-HK" sz="19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𝐴</m:t>
                            </m:r>
                            <m:r>
                              <a:rPr lang="en-HK" altLang="zh-HK" sz="19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,</m:t>
                            </m:r>
                            <m:r>
                              <a:rPr lang="en-HK" altLang="zh-HK" sz="19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𝐼</m:t>
                            </m:r>
                          </m:e>
                        </m:d>
                      </m:e>
                      <m:sub>
                        <m:r>
                          <a:rPr lang="en-HK" altLang="zh-HK" sz="19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𝐵</m:t>
                        </m:r>
                      </m:sub>
                      <m:sup>
                        <m:r>
                          <a:rPr lang="en-HK" altLang="zh-HK" sz="19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−1</m:t>
                        </m:r>
                      </m:sup>
                    </m:sSubSup>
                    <m:r>
                      <a:rPr lang="en-HK" altLang="zh-HK" sz="19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𝑏</m:t>
                    </m:r>
                    <m:r>
                      <a:rPr lang="en-HK" altLang="zh-HK" sz="1900" b="0" i="1" smtClean="0">
                        <a:latin typeface="Cambria Math" panose="02040503050406030204" pitchFamily="18" charset="0"/>
                        <a:ea typeface="新細明體" charset="-120"/>
                      </a:rPr>
                      <m:t>≥0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 </a:t>
                </a:r>
                <a:endParaRPr lang="en-US" altLang="zh-HK" dirty="0">
                  <a:ea typeface="新細明體" charset="-120"/>
                </a:endParaRPr>
              </a:p>
              <a:p>
                <a:pPr lvl="2"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Else: 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2"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If </a:t>
                </a:r>
                <a:r>
                  <a:rPr lang="en-HK" altLang="zh-HK" b="0" i="0" smtClean="0">
                    <a:latin typeface="Cambria Math" panose="02040503050406030204" pitchFamily="18" charset="0"/>
                    <a:ea typeface="新細明體" charset="-120"/>
                  </a:rPr>
                  <a:t>𝐵⊆[𝑛]</a:t>
                </a:r>
                <a:r>
                  <a:rPr lang="en-US" altLang="zh-HK" dirty="0" smtClean="0">
                    <a:ea typeface="新細明體" charset="-120"/>
                  </a:rPr>
                  <a:t>: </a:t>
                </a:r>
                <a:r>
                  <a:rPr lang="en-US" altLang="zh-HK" i="0" dirty="0" smtClean="0">
                    <a:latin typeface="Cambria Math" panose="02040503050406030204" pitchFamily="18" charset="0"/>
                    <a:ea typeface="新細明體" charset="-120"/>
                  </a:rPr>
                  <a:t>𝐵</a:t>
                </a:r>
                <a:r>
                  <a:rPr lang="en-US" altLang="zh-HK" dirty="0" smtClean="0">
                    <a:ea typeface="新細明體" charset="-120"/>
                  </a:rPr>
                  <a:t> is also a feasible basis for the original LP. </a:t>
                </a:r>
              </a:p>
              <a:p>
                <a:pPr lvl="3">
                  <a:lnSpc>
                    <a:spcPct val="90000"/>
                  </a:lnSpc>
                </a:pPr>
                <a:r>
                  <a:rPr lang="en-HK" altLang="zh-HK" sz="1900" b="0" i="0" smtClean="0">
                    <a:latin typeface="Cambria Math" panose="02040503050406030204" pitchFamily="18" charset="0"/>
                    <a:ea typeface="新細明體" charset="-120"/>
                  </a:rPr>
                  <a:t>𝐴_𝐵^(−1) 𝑏=(𝐴,𝐼)_𝐵^(−1) 𝑏≥0</a:t>
                </a:r>
                <a:r>
                  <a:rPr lang="en-US" altLang="zh-HK" dirty="0" smtClean="0">
                    <a:ea typeface="新細明體" charset="-120"/>
                  </a:rPr>
                  <a:t>. </a:t>
                </a:r>
                <a:endParaRPr lang="en-US" altLang="zh-HK" dirty="0">
                  <a:ea typeface="新細明體" charset="-120"/>
                </a:endParaRPr>
              </a:p>
              <a:p>
                <a:pPr lvl="2"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Else: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D4BA5-DFAD-4628-9B0B-326F83F5F2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02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B71CB54-A73B-44EC-8BCD-91D99084F0A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639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8339D-F871-4D68-A131-8FBC709329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18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4CBC5-9D2D-4E45-AC21-B43B4D177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59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07C06-15D7-4944-BBD5-233CB4204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32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F7635-B5A3-4CF0-BEEE-CE054A0EB8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324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E1184-D9DF-413C-8272-9111287A91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63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6FE30-F03E-4DC5-94DD-6B533ACD76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63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81432-33E5-4F2E-8A3B-E89D72C4AB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34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5874F-C321-41CC-AB1B-7E9B8A901F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67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62D5D-D9C2-4AE2-A4A3-932896DB1C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553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CB829-5361-4ED6-BA2C-677AF89A3B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917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070E5AA7-2196-44C2-8150-A8209B119ED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191.png"/><Relationship Id="rId9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hyperlink" Target="http://www.cs.yale.edu/homes/spielman/SmoothedAnalysis/index.htm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5181600"/>
            <a:ext cx="6553200" cy="609600"/>
          </a:xfrm>
        </p:spPr>
        <p:txBody>
          <a:bodyPr/>
          <a:lstStyle/>
          <a:p>
            <a:r>
              <a:rPr lang="en-US" sz="2600"/>
              <a:t>Instructor: 	Shengyu Zhang</a:t>
            </a:r>
          </a:p>
          <a:p>
            <a:endParaRPr lang="en-US" sz="2600"/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752600" y="3200400"/>
            <a:ext cx="5715000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Week 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6: 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Linear Programming</a:t>
            </a: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7315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CSC3160: Design and Analysis of Algorithms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71CB54-A73B-44EC-8BCD-91D99084F0A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Transformations between forms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8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Inequalities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to </a:t>
                </a:r>
                <a:r>
                  <a:rPr lang="en-US" dirty="0">
                    <a:solidFill>
                      <a:srgbClr val="0066FF"/>
                    </a:solidFill>
                  </a:rPr>
                  <a:t>equalities</a:t>
                </a:r>
                <a:r>
                  <a:rPr lang="en-US" dirty="0"/>
                  <a:t>: 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sz="24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HK" sz="24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HK" sz="2400" b="1" i="1" dirty="0">
                            <a:latin typeface="Cambria Math"/>
                          </a:rPr>
                          <m:t>𝒊</m:t>
                        </m:r>
                      </m:sub>
                      <m:sup>
                        <m:r>
                          <a:rPr lang="en-US" altLang="zh-HK" sz="2400" i="1" dirty="0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altLang="zh-HK" sz="2400" b="1" i="1" dirty="0" err="1">
                        <a:latin typeface="Cambria Math"/>
                      </a:rPr>
                      <m:t>𝒙</m:t>
                    </m:r>
                    <m:r>
                      <a:rPr lang="en-US" altLang="zh-HK" sz="2400" b="0" i="1" dirty="0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zh-HK" sz="2400" i="1" dirty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⇔</m:t>
                    </m:r>
                  </m:oMath>
                </a14:m>
                <a:r>
                  <a:rPr lang="en-US" sz="24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sz="24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HK" sz="24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HK" sz="2400" b="1" i="1" dirty="0">
                            <a:latin typeface="Cambria Math"/>
                          </a:rPr>
                          <m:t>𝒊</m:t>
                        </m:r>
                      </m:sub>
                      <m:sup>
                        <m:r>
                          <a:rPr lang="en-US" altLang="zh-HK" sz="2400" i="1" dirty="0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altLang="zh-HK" sz="2400" b="1" i="1" dirty="0" err="1">
                        <a:latin typeface="Cambria Math"/>
                      </a:rPr>
                      <m:t>𝒙</m:t>
                    </m:r>
                    <m:r>
                      <a:rPr lang="en-US" altLang="zh-HK" sz="2400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zh-HK" sz="2400" i="1" dirty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HK" sz="2400" b="0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HK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dirty="0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HK" sz="2400" b="0" i="1" dirty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HK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dirty="0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HK" sz="2400" b="0" i="1" dirty="0" smtClean="0">
                        <a:latin typeface="Cambria Math"/>
                      </a:rPr>
                      <m:t>≥0</m:t>
                    </m:r>
                  </m:oMath>
                </a14:m>
                <a:endParaRPr lang="fr-FR" sz="2400" dirty="0"/>
              </a:p>
              <a:p>
                <a:pPr lvl="2"/>
                <a:r>
                  <a:rPr lang="en-US" dirty="0"/>
                  <a:t>The newly introduced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called </a:t>
                </a:r>
                <a:r>
                  <a:rPr lang="en-US" i="1" dirty="0">
                    <a:solidFill>
                      <a:srgbClr val="0066FF"/>
                    </a:solidFill>
                  </a:rPr>
                  <a:t>slack variable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“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Unrestricted</a:t>
                </a:r>
                <a:r>
                  <a:rPr lang="en-US" sz="2800" dirty="0" smtClean="0"/>
                  <a:t>” </a:t>
                </a:r>
                <a:r>
                  <a:rPr lang="en-US" sz="2800" dirty="0"/>
                  <a:t>to </a:t>
                </a:r>
                <a:r>
                  <a:rPr lang="en-US" sz="2800" dirty="0" smtClean="0"/>
                  <a:t>“</a:t>
                </a:r>
                <a:r>
                  <a:rPr lang="en-US" sz="2800" dirty="0" smtClean="0">
                    <a:solidFill>
                      <a:srgbClr val="0066FF"/>
                    </a:solidFill>
                  </a:rPr>
                  <a:t>nonnegative constraint</a:t>
                </a:r>
                <a:r>
                  <a:rPr lang="en-US" sz="2800" dirty="0" smtClean="0"/>
                  <a:t>”:</a:t>
                </a:r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unrestricted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⇔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sz="24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𝑠</m:t>
                    </m:r>
                    <m:r>
                      <a:rPr lang="en-US" sz="24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–</m:t>
                    </m:r>
                    <m:r>
                      <a:rPr lang="en-US" sz="24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𝑡</m:t>
                    </m:r>
                    <m:r>
                      <a:rPr lang="en-US" sz="2400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sz="24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r>
                      <a:rPr lang="en-US" sz="24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𝑠</m:t>
                    </m:r>
                    <m:r>
                      <a:rPr lang="en-US" sz="2400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≥0,</m:t>
                    </m:r>
                    <m:r>
                      <a:rPr lang="fr-FR" sz="2400" i="1" dirty="0">
                        <a:latin typeface="Cambria Math"/>
                      </a:rPr>
                      <m:t> </m:t>
                    </m:r>
                    <m:r>
                      <a:rPr lang="fr-FR" sz="2400" i="1" dirty="0">
                        <a:latin typeface="Cambria Math"/>
                      </a:rPr>
                      <m:t>𝑡</m:t>
                    </m:r>
                    <m:r>
                      <a:rPr lang="fr-FR" sz="2400" i="1" dirty="0">
                        <a:latin typeface="Cambria Math"/>
                      </a:rPr>
                      <m:t>≥0</m:t>
                    </m:r>
                  </m:oMath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98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feasibility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600" dirty="0" smtClean="0"/>
                  <a:t>The constraints of the form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  <m:sSub>
                      <m:sSubPr>
                        <m:ctrlPr>
                          <a:rPr lang="en-US" sz="26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i="1" dirty="0">
                        <a:solidFill>
                          <a:srgbClr val="0066FF"/>
                        </a:solidFill>
                        <a:latin typeface="Cambria Math"/>
                      </a:rPr>
                      <m:t>+</m:t>
                    </m:r>
                    <m:r>
                      <a:rPr lang="en-US" sz="2600" i="1" dirty="0">
                        <a:solidFill>
                          <a:srgbClr val="0066FF"/>
                        </a:solidFill>
                        <a:latin typeface="Cambria Math"/>
                      </a:rPr>
                      <m:t>𝑏</m:t>
                    </m:r>
                    <m:sSub>
                      <m:sSubPr>
                        <m:ctrlPr>
                          <a:rPr lang="en-US" sz="26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600" i="1" dirty="0">
                        <a:solidFill>
                          <a:srgbClr val="0066FF"/>
                        </a:solidFill>
                        <a:latin typeface="Cambria Math"/>
                      </a:rPr>
                      <m:t>=</m:t>
                    </m:r>
                    <m:r>
                      <a:rPr lang="en-US" sz="2600" i="1" dirty="0">
                        <a:solidFill>
                          <a:srgbClr val="0066FF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600" dirty="0"/>
                  <a:t> is a </a:t>
                </a:r>
                <a:r>
                  <a:rPr lang="en-US" sz="2600" dirty="0">
                    <a:solidFill>
                      <a:srgbClr val="FF0000"/>
                    </a:solidFill>
                  </a:rPr>
                  <a:t>line</a:t>
                </a:r>
                <a:r>
                  <a:rPr lang="en-US" sz="2600" dirty="0"/>
                  <a:t> on the plane of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6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𝑎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i="1" dirty="0">
                        <a:latin typeface="Cambria Math"/>
                      </a:rPr>
                      <m:t>+</m:t>
                    </m:r>
                    <m:r>
                      <a:rPr lang="en-US" sz="2600" i="1" dirty="0">
                        <a:latin typeface="Cambria Math"/>
                      </a:rPr>
                      <m:t>𝑏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600" b="0" i="1" dirty="0" smtClean="0">
                        <a:latin typeface="Cambria Math"/>
                        <a:cs typeface="Arial" charset="0"/>
                      </a:rPr>
                      <m:t>≤</m:t>
                    </m:r>
                    <m:r>
                      <a:rPr lang="en-US" sz="2600" i="1" dirty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600" dirty="0">
                    <a:cs typeface="Arial" charset="0"/>
                  </a:rPr>
                  <a:t>? </a:t>
                </a:r>
                <a:r>
                  <a:rPr lang="en-US" sz="2600" dirty="0">
                    <a:solidFill>
                      <a:srgbClr val="FF0000"/>
                    </a:solidFill>
                    <a:cs typeface="Arial" charset="0"/>
                  </a:rPr>
                  <a:t>half space</a:t>
                </a:r>
                <a:r>
                  <a:rPr lang="en-US" sz="2600" dirty="0">
                    <a:cs typeface="Arial" charset="0"/>
                  </a:rPr>
                  <a:t>.</a:t>
                </a:r>
                <a:endParaRPr lang="en-US" sz="2600" dirty="0"/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latin typeface="Cambria Math"/>
                      </a:rPr>
                      <m:t>≤200</m:t>
                    </m:r>
                  </m:oMath>
                </a14:m>
                <a:endParaRPr lang="en-US" sz="2200" dirty="0"/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b="0" i="1" dirty="0" smtClean="0">
                        <a:latin typeface="Cambria Math"/>
                      </a:rPr>
                      <m:t>≤</m:t>
                    </m:r>
                    <m:r>
                      <a:rPr lang="en-US" sz="2200" i="1" dirty="0">
                        <a:latin typeface="Cambria Math"/>
                      </a:rPr>
                      <m:t>300</m:t>
                    </m:r>
                  </m:oMath>
                </a14:m>
                <a:endParaRPr lang="en-US" sz="2200" dirty="0"/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b="0" i="1" dirty="0" smtClean="0">
                        <a:latin typeface="Cambria Math"/>
                      </a:rPr>
                      <m:t>≤</m:t>
                    </m:r>
                    <m:r>
                      <a:rPr lang="en-US" sz="2200" i="1" dirty="0">
                        <a:latin typeface="Cambria Math"/>
                      </a:rPr>
                      <m:t>400</m:t>
                    </m:r>
                  </m:oMath>
                </a14:m>
                <a:endParaRPr lang="en-US" sz="2200" dirty="0"/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b="0" i="1" dirty="0" smtClean="0">
                        <a:latin typeface="Cambria Math"/>
                      </a:rPr>
                      <m:t>≥</m:t>
                    </m:r>
                    <m:r>
                      <a:rPr lang="en-US" sz="2200" i="1" dirty="0">
                        <a:latin typeface="Cambria Math"/>
                        <a:cs typeface="Arial" charset="0"/>
                      </a:rPr>
                      <m:t>0</m:t>
                    </m:r>
                  </m:oMath>
                </a14:m>
                <a:endParaRPr lang="en-US" sz="2200" dirty="0">
                  <a:cs typeface="Arial" charset="0"/>
                </a:endParaRPr>
              </a:p>
              <a:p>
                <a:r>
                  <a:rPr lang="en-US" sz="2600" dirty="0"/>
                  <a:t>All constraints are satisfied: the</a:t>
                </a:r>
                <a:r>
                  <a:rPr lang="en-US" sz="2600" dirty="0">
                    <a:solidFill>
                      <a:srgbClr val="FF0000"/>
                    </a:solidFill>
                  </a:rPr>
                  <a:t> intersection </a:t>
                </a:r>
                <a:r>
                  <a:rPr lang="en-US" sz="2600" dirty="0"/>
                  <a:t>of these half spaces. --- feasible region.</a:t>
                </a:r>
              </a:p>
              <a:p>
                <a:pPr lvl="1"/>
                <a:r>
                  <a:rPr lang="en-US" sz="2200" dirty="0"/>
                  <a:t>Feasible region nonempty: LP is </a:t>
                </a:r>
                <a:r>
                  <a:rPr lang="en-US" sz="2200" dirty="0">
                    <a:solidFill>
                      <a:srgbClr val="FF0000"/>
                    </a:solidFill>
                  </a:rPr>
                  <a:t>feasible</a:t>
                </a:r>
              </a:p>
              <a:p>
                <a:pPr lvl="1"/>
                <a:r>
                  <a:rPr lang="en-US" sz="2200" dirty="0"/>
                  <a:t>Feasible region empty: LP is </a:t>
                </a:r>
                <a:r>
                  <a:rPr lang="en-US" sz="2200" dirty="0">
                    <a:solidFill>
                      <a:srgbClr val="FF0000"/>
                    </a:solidFill>
                  </a:rPr>
                  <a:t>infeasible</a:t>
                </a:r>
              </a:p>
            </p:txBody>
          </p:sp>
        </mc:Choice>
        <mc:Fallback xmlns="">
          <p:sp>
            <p:nvSpPr>
              <p:cNvPr id="727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96" t="-1211" r="-1556" b="-228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2895600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Adding the objective function into the picture</a:t>
            </a:r>
          </a:p>
        </p:txBody>
      </p:sp>
      <p:sp>
        <p:nvSpPr>
          <p:cNvPr id="73731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57200" y="1600200"/>
            <a:ext cx="5334000" cy="4530725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objective function</a:t>
            </a:r>
            <a:r>
              <a:rPr lang="en-US" dirty="0"/>
              <a:t> is also </a:t>
            </a:r>
            <a:r>
              <a:rPr lang="en-US" dirty="0" smtClean="0"/>
              <a:t>linear</a:t>
            </a:r>
          </a:p>
          <a:p>
            <a:pPr lvl="1"/>
            <a:r>
              <a:rPr lang="en-US" dirty="0" smtClean="0"/>
              <a:t>also a line for a fixed value.</a:t>
            </a:r>
            <a:endParaRPr lang="en-US" dirty="0"/>
          </a:p>
          <a:p>
            <a:r>
              <a:rPr lang="en-US" dirty="0"/>
              <a:t>Thus the optimization is: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try to </a:t>
            </a:r>
            <a:r>
              <a:rPr lang="en-US" dirty="0">
                <a:solidFill>
                  <a:srgbClr val="FF0000"/>
                </a:solidFill>
              </a:rPr>
              <a:t>move</a:t>
            </a:r>
            <a:r>
              <a:rPr lang="en-US" dirty="0"/>
              <a:t> the line towards the desirable direction </a:t>
            </a:r>
            <a:r>
              <a:rPr lang="en-US" dirty="0" err="1"/>
              <a:t>s.t.</a:t>
            </a:r>
            <a:r>
              <a:rPr lang="en-US" dirty="0"/>
              <a:t> the line still </a:t>
            </a:r>
            <a:r>
              <a:rPr lang="en-US" dirty="0" smtClean="0">
                <a:solidFill>
                  <a:srgbClr val="FF0000"/>
                </a:solidFill>
              </a:rPr>
              <a:t>intersects</a:t>
            </a:r>
            <a:r>
              <a:rPr lang="en-US" dirty="0" smtClean="0"/>
              <a:t> </a:t>
            </a:r>
            <a:r>
              <a:rPr lang="en-US" dirty="0"/>
              <a:t>with the feasible region.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302895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Possibilities of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4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Infeasible</a:t>
                </a:r>
                <a:r>
                  <a:rPr lang="en-US" dirty="0"/>
                  <a:t>: no solution satisfying </a:t>
                </a:r>
                <a:br>
                  <a:rPr lang="en-US" dirty="0"/>
                </a:b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latin typeface="Cambria Math"/>
                      </a:rPr>
                      <m:t>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l-GR" i="1" dirty="0">
                        <a:latin typeface="Cambria Math"/>
                        <a:cs typeface="Arial" charset="0"/>
                      </a:rPr>
                      <m:t>≥</m:t>
                    </m:r>
                    <m:r>
                      <a:rPr lang="en-US" i="1" dirty="0">
                        <a:latin typeface="Cambria Math"/>
                        <a:cs typeface="Arial" charset="0"/>
                      </a:rPr>
                      <m:t>0</m:t>
                    </m:r>
                  </m:oMath>
                </a14:m>
                <a:r>
                  <a:rPr lang="en-US" dirty="0">
                    <a:cs typeface="Arial" charset="0"/>
                  </a:rPr>
                  <a:t>.</a:t>
                </a:r>
              </a:p>
              <a:p>
                <a:pPr lvl="1"/>
                <a:r>
                  <a:rPr lang="en-US" dirty="0">
                    <a:cs typeface="Arial" charset="0"/>
                  </a:rPr>
                  <a:t>Example? Picture?</a:t>
                </a:r>
              </a:p>
              <a:p>
                <a:r>
                  <a:rPr lang="en-US" dirty="0">
                    <a:cs typeface="Arial" charset="0"/>
                  </a:rPr>
                  <a:t>Feasible but </a:t>
                </a:r>
                <a:r>
                  <a:rPr lang="en-US" dirty="0">
                    <a:solidFill>
                      <a:srgbClr val="FF0000"/>
                    </a:solidFill>
                    <a:cs typeface="Arial" charset="0"/>
                  </a:rPr>
                  <a:t>unbounded</a:t>
                </a:r>
                <a:r>
                  <a:rPr lang="en-US" dirty="0"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/>
                            <a:cs typeface="Arial" charset="0"/>
                          </a:rPr>
                          <m:t>𝒄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cs typeface="Arial" charset="0"/>
                          </a:rPr>
                          <m:t>𝑇</m:t>
                        </m:r>
                      </m:sup>
                    </m:sSup>
                    <m:r>
                      <a:rPr lang="en-US" b="1" i="1" dirty="0" err="1">
                        <a:latin typeface="Cambria Math"/>
                        <a:cs typeface="Arial" charset="0"/>
                      </a:rPr>
                      <m:t>𝒙</m:t>
                    </m:r>
                  </m:oMath>
                </a14:m>
                <a:r>
                  <a:rPr lang="en-US" dirty="0">
                    <a:cs typeface="Arial" charset="0"/>
                  </a:rPr>
                  <a:t> can be arbitrarily large.</a:t>
                </a:r>
              </a:p>
              <a:p>
                <a:pPr lvl="1"/>
                <a:r>
                  <a:rPr lang="en-US" dirty="0">
                    <a:cs typeface="Arial" charset="0"/>
                  </a:rPr>
                  <a:t>Example? Picture?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cs typeface="Arial" charset="0"/>
                  </a:rPr>
                  <a:t>Feasible and bounded</a:t>
                </a:r>
                <a:r>
                  <a:rPr lang="en-US" dirty="0">
                    <a:cs typeface="Arial" charset="0"/>
                  </a:rPr>
                  <a:t>: there is an optimal solution.</a:t>
                </a:r>
              </a:p>
              <a:p>
                <a:pPr lvl="1"/>
                <a:r>
                  <a:rPr lang="en-US" dirty="0">
                    <a:cs typeface="Arial" charset="0"/>
                  </a:rPr>
                  <a:t>Example? Picture?</a:t>
                </a:r>
              </a:p>
            </p:txBody>
          </p:sp>
        </mc:Choice>
        <mc:Fallback xmlns="">
          <p:sp>
            <p:nvSpPr>
              <p:cNvPr id="1054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b="-134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Algorithms for 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2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FF0000"/>
                    </a:solidFill>
                  </a:rPr>
                  <a:t>Simplex</a:t>
                </a:r>
                <a:r>
                  <a:rPr lang="en-US" dirty="0"/>
                  <a:t> algorithm (</a:t>
                </a:r>
                <a:r>
                  <a:rPr lang="en-US" dirty="0" err="1"/>
                  <a:t>Dantzig</a:t>
                </a:r>
                <a:r>
                  <a:rPr lang="en-US" dirty="0"/>
                  <a:t>, 1947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Exponential in worst case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Widely used due to the practical efficiency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</a:rPr>
                  <a:t>Ellipsoid</a:t>
                </a:r>
                <a:r>
                  <a:rPr lang="en-US" dirty="0"/>
                  <a:t> algorithm (</a:t>
                </a:r>
                <a:r>
                  <a:rPr lang="en-US" dirty="0" err="1"/>
                  <a:t>Khachiyan</a:t>
                </a:r>
                <a:r>
                  <a:rPr lang="en-US" dirty="0"/>
                  <a:t>, 1979)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First polynomial-time algorithm: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𝐿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 </a:t>
                </a:r>
              </a:p>
              <a:p>
                <a:pPr lvl="2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/>
                  <a:t>: </a:t>
                </a:r>
                <a:r>
                  <a:rPr lang="en-US" dirty="0" smtClean="0"/>
                  <a:t>number of input </a:t>
                </a:r>
                <a:r>
                  <a:rPr lang="en-US" dirty="0"/>
                  <a:t>bits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Little practical impact.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</a:rPr>
                  <a:t>Interior point </a:t>
                </a:r>
                <a:r>
                  <a:rPr lang="en-US" dirty="0"/>
                  <a:t>algorithm (</a:t>
                </a:r>
                <a:r>
                  <a:rPr lang="en-US" dirty="0" err="1"/>
                  <a:t>Karmarkar</a:t>
                </a:r>
                <a:r>
                  <a:rPr lang="en-US" dirty="0"/>
                  <a:t>, 1984)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More efficient in theory: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3.5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𝐿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More efficient in </a:t>
                </a:r>
                <a:r>
                  <a:rPr lang="en-US" dirty="0" smtClean="0"/>
                  <a:t>practice (compared to Ellipsoid).</a:t>
                </a:r>
                <a:endParaRPr lang="en-US" dirty="0"/>
              </a:p>
            </p:txBody>
          </p:sp>
        </mc:Choice>
        <mc:Fallback xmlns="">
          <p:sp>
            <p:nvSpPr>
              <p:cNvPr id="972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2826" b="-242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284" name="AutoShape 4"/>
          <p:cNvSpPr>
            <a:spLocks noChangeArrowheads="1"/>
          </p:cNvSpPr>
          <p:nvPr/>
        </p:nvSpPr>
        <p:spPr bwMode="auto">
          <a:xfrm>
            <a:off x="5105400" y="4038600"/>
            <a:ext cx="3276600" cy="457200"/>
          </a:xfrm>
          <a:prstGeom prst="wedgeRoundRectCallout">
            <a:avLst>
              <a:gd name="adj1" fmla="val -1694"/>
              <a:gd name="adj2" fmla="val -9375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/>
              <a:t>Weakly polynomial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Simplex method: geometric 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7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Start from any vertex of the feasible region.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Repeatedly look for </a:t>
                </a:r>
                <a:r>
                  <a:rPr lang="en-US" dirty="0" smtClean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better neighbor</a:t>
                </a:r>
                <a:r>
                  <a:rPr lang="en-US" dirty="0"/>
                  <a:t> and move to it.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Better: for the objective function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Finally we reach a point with 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dirty="0"/>
                  <a:t>	</a:t>
                </a:r>
                <a:r>
                  <a:rPr lang="en-US" dirty="0">
                    <a:solidFill>
                      <a:srgbClr val="FF0000"/>
                    </a:solidFill>
                  </a:rPr>
                  <a:t>no better neighbor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In other words, it’s locally optimal.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For LP: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locally </a:t>
                </a:r>
                <a:r>
                  <a:rPr lang="en-US" dirty="0">
                    <a:solidFill>
                      <a:srgbClr val="FF0000"/>
                    </a:solidFill>
                  </a:rPr>
                  <a:t>optimal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⇔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globally </a:t>
                </a:r>
                <a:r>
                  <a:rPr lang="en-US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optimal</a:t>
                </a:r>
                <a:r>
                  <a:rPr lang="en-US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Reason: the feasible region is a convex set.</a:t>
                </a:r>
              </a:p>
            </p:txBody>
          </p:sp>
        </mc:Choice>
        <mc:Fallback xmlns="">
          <p:sp>
            <p:nvSpPr>
              <p:cNvPr id="74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282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67000"/>
            <a:ext cx="21240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Simplex algorithm: Framework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95300" indent="-495300"/>
            <a:r>
              <a:rPr lang="en-US" altLang="zh-HK" sz="2600">
                <a:ea typeface="新細明體" charset="-120"/>
              </a:rPr>
              <a:t>A sequence of (simplex) tableaus</a:t>
            </a:r>
          </a:p>
          <a:p>
            <a:pPr marL="495300" indent="-495300"/>
            <a:endParaRPr lang="en-US" altLang="zh-HK" sz="2000">
              <a:ea typeface="新細明體" charset="-120"/>
            </a:endParaRPr>
          </a:p>
          <a:p>
            <a:pPr marL="495300" indent="-495300">
              <a:buFont typeface="Wingdings" pitchFamily="2" charset="2"/>
              <a:buAutoNum type="arabicPeriod"/>
            </a:pPr>
            <a:r>
              <a:rPr lang="en-US" altLang="zh-HK" sz="2600">
                <a:ea typeface="新細明體" charset="-120"/>
              </a:rPr>
              <a:t>Pick an initial tableau</a:t>
            </a:r>
          </a:p>
          <a:p>
            <a:pPr marL="495300" indent="-495300">
              <a:buFont typeface="Wingdings" pitchFamily="2" charset="2"/>
              <a:buAutoNum type="arabicPeriod"/>
            </a:pPr>
            <a:endParaRPr lang="en-US" altLang="zh-HK" sz="2000">
              <a:ea typeface="新細明體" charset="-120"/>
            </a:endParaRPr>
          </a:p>
          <a:p>
            <a:pPr marL="495300" indent="-495300">
              <a:buFont typeface="Wingdings" pitchFamily="2" charset="2"/>
              <a:buAutoNum type="arabicPeriod"/>
            </a:pPr>
            <a:r>
              <a:rPr lang="en-US" altLang="zh-HK" sz="2600">
                <a:ea typeface="新細明體" charset="-120"/>
              </a:rPr>
              <a:t>Update the tableau</a:t>
            </a:r>
          </a:p>
          <a:p>
            <a:pPr marL="495300" indent="-495300">
              <a:buFont typeface="Wingdings" pitchFamily="2" charset="2"/>
              <a:buAutoNum type="arabicPeriod"/>
            </a:pPr>
            <a:endParaRPr lang="en-US" altLang="zh-HK" sz="2000">
              <a:ea typeface="新細明體" charset="-120"/>
            </a:endParaRPr>
          </a:p>
          <a:p>
            <a:pPr marL="495300" indent="-495300">
              <a:buFont typeface="Wingdings" pitchFamily="2" charset="2"/>
              <a:buAutoNum type="arabicPeriod"/>
            </a:pPr>
            <a:r>
              <a:rPr lang="en-US" altLang="zh-HK" sz="2600">
                <a:ea typeface="新細明體" charset="-120"/>
              </a:rPr>
              <a:t>Terminate </a:t>
            </a:r>
          </a:p>
          <a:p>
            <a:pPr marL="495300" indent="-495300"/>
            <a:endParaRPr lang="en-US" altLang="zh-HK" sz="2600">
              <a:ea typeface="新細明體" charset="-120"/>
            </a:endParaRP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95300" indent="-495300"/>
            <a:r>
              <a:rPr lang="en-US" altLang="zh-HK" sz="2600" dirty="0">
                <a:ea typeface="新細明體" charset="-120"/>
              </a:rPr>
              <a:t>What’s a tableau?</a:t>
            </a:r>
          </a:p>
          <a:p>
            <a:pPr marL="495300" indent="-495300"/>
            <a:endParaRPr lang="en-US" altLang="zh-HK" sz="2000" dirty="0">
              <a:ea typeface="新細明體" charset="-120"/>
            </a:endParaRPr>
          </a:p>
          <a:p>
            <a:pPr marL="495300" indent="-495300"/>
            <a:endParaRPr lang="en-US" altLang="zh-HK" sz="2000" dirty="0">
              <a:ea typeface="新細明體" charset="-120"/>
            </a:endParaRPr>
          </a:p>
          <a:p>
            <a:pPr marL="495300" indent="-495300">
              <a:buFont typeface="Wingdings" pitchFamily="2" charset="2"/>
              <a:buAutoNum type="arabicPeriod"/>
            </a:pPr>
            <a:r>
              <a:rPr lang="en-US" altLang="zh-HK" sz="2600" dirty="0">
                <a:ea typeface="新細明體" charset="-120"/>
              </a:rPr>
              <a:t>How?</a:t>
            </a:r>
            <a:br>
              <a:rPr lang="en-US" altLang="zh-HK" sz="2600" dirty="0">
                <a:ea typeface="新細明體" charset="-120"/>
              </a:rPr>
            </a:br>
            <a:endParaRPr lang="en-US" altLang="zh-HK" sz="2400" dirty="0">
              <a:ea typeface="新細明體" charset="-120"/>
            </a:endParaRPr>
          </a:p>
          <a:p>
            <a:pPr marL="495300" indent="-495300">
              <a:buFont typeface="Wingdings" pitchFamily="2" charset="2"/>
              <a:buAutoNum type="arabicPeriod"/>
            </a:pPr>
            <a:r>
              <a:rPr lang="en-US" altLang="zh-HK" sz="2600" dirty="0">
                <a:ea typeface="新細明體" charset="-120"/>
              </a:rPr>
              <a:t>What’s the rule?</a:t>
            </a:r>
            <a:br>
              <a:rPr lang="en-US" altLang="zh-HK" sz="2600" dirty="0">
                <a:ea typeface="新細明體" charset="-120"/>
              </a:rPr>
            </a:br>
            <a:endParaRPr lang="en-US" altLang="zh-HK" sz="2400" dirty="0">
              <a:ea typeface="新細明體" charset="-120"/>
            </a:endParaRPr>
          </a:p>
          <a:p>
            <a:pPr marL="495300" indent="-495300">
              <a:buFont typeface="Wingdings" pitchFamily="2" charset="2"/>
              <a:buAutoNum type="arabicPeriod"/>
            </a:pPr>
            <a:r>
              <a:rPr lang="en-US" altLang="zh-HK" sz="2600" dirty="0">
                <a:ea typeface="新細明體" charset="-120"/>
              </a:rPr>
              <a:t>When to terminate?</a:t>
            </a:r>
            <a:br>
              <a:rPr lang="en-US" altLang="zh-HK" sz="2600" dirty="0">
                <a:ea typeface="新細明體" charset="-120"/>
              </a:rPr>
            </a:br>
            <a:r>
              <a:rPr lang="en-US" altLang="zh-HK" sz="2600" dirty="0">
                <a:ea typeface="新細明體" charset="-120"/>
              </a:rPr>
              <a:t>Why optimal?</a:t>
            </a:r>
          </a:p>
          <a:p>
            <a:pPr marL="495300" indent="-495300">
              <a:buFont typeface="Wingdings" pitchFamily="2" charset="2"/>
              <a:buNone/>
            </a:pPr>
            <a:endParaRPr lang="en-US" altLang="zh-HK" sz="2600" dirty="0">
              <a:ea typeface="新細明體" charset="-120"/>
            </a:endParaRP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3417888" y="5562600"/>
            <a:ext cx="21447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sz="2800">
                <a:solidFill>
                  <a:srgbClr val="FF0000"/>
                </a:solidFill>
                <a:ea typeface="新細明體" charset="-120"/>
              </a:rPr>
              <a:t>Complexity?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184-D9DF-413C-8272-9111287A915B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4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An introductory example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altLang="zh-HK" sz="2400" dirty="0" smtClean="0"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Consider the following LP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altLang="zh-HK" sz="24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  <a:sym typeface="Symbol" pitchFamily="18" charset="2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  <m:brk m:alnAt="7"/>
                              </m:rPr>
                              <a:rPr lang="en-US" altLang="zh-HK" sz="2400">
                                <a:solidFill>
                                  <a:srgbClr val="0066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  <a:sym typeface="Symbol" pitchFamily="18" charset="2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altLang="zh-HK" sz="2400">
                                <a:solidFill>
                                  <a:srgbClr val="0066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  <a:sym typeface="Symbol" pitchFamily="18" charset="2"/>
                              </a:rPr>
                              <m:t>ax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HK" sz="2400" i="1">
                                <a:solidFill>
                                  <a:srgbClr val="0066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  <a:sym typeface="Symbol" pitchFamily="18" charset="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</m:ctrlPr>
                              </m:eqArrPr>
                              <m:e>
                                <m: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 </m:t>
                                </m:r>
                                <m: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𝑠</m:t>
                                </m:r>
                                <m: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.</m:t>
                                </m:r>
                                <m: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𝑡</m:t>
                                </m:r>
                                <m: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.</m:t>
                                </m:r>
                              </m:e>
                              <m:e/>
                              <m:e/>
                              <m:e/>
                            </m:eqArr>
                          </m:e>
                          <m:e>
                            <m:eqArr>
                              <m:eqArrPr>
                                <m:ctrlP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</m:ctrlPr>
                              </m:eqArrPr>
                              <m:e>
                                <m: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=1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=3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=2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  <a:ea typeface="新細明體" charset="-12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新細明體" charset="-120"/>
                                        <a:cs typeface="Arial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新細明體" charset="-120"/>
                                        <a:cs typeface="Arial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  <a:ea typeface="新細明體" charset="-12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新細明體" charset="-120"/>
                                        <a:cs typeface="Arial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新細明體" charset="-120"/>
                                        <a:cs typeface="Arial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≥0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US" altLang="zh-HK" sz="2400" dirty="0" smtClean="0">
                  <a:solidFill>
                    <a:srgbClr val="0066FF"/>
                  </a:solidFill>
                </a:endParaRPr>
              </a:p>
              <a:p>
                <a:r>
                  <a:rPr lang="en-US" altLang="zh-HK" sz="2400" dirty="0" smtClean="0"/>
                  <a:t>The equalities are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</a:rPr>
                      <m:t>𝐴𝑥</m:t>
                    </m:r>
                    <m:r>
                      <a:rPr lang="en-US" altLang="zh-HK" sz="2400" i="1" dirty="0" smtClean="0">
                        <a:latin typeface="Cambria Math"/>
                      </a:rPr>
                      <m:t>=</m:t>
                    </m:r>
                    <m:r>
                      <a:rPr lang="en-US" altLang="zh-HK" sz="24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zh-HK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HK" sz="1800" b="0" i="1" smtClean="0">
                        <a:latin typeface="Cambria Math"/>
                      </a:rPr>
                      <m:t>𝐴</m:t>
                    </m:r>
                    <m:r>
                      <a:rPr lang="en-US" altLang="zh-HK" sz="18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HK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5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sz="1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HK" sz="1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HK" sz="18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HK" sz="1800" i="1" dirty="0" smtClean="0">
                        <a:latin typeface="Cambria Math"/>
                      </a:rPr>
                      <m:t>𝑏</m:t>
                    </m:r>
                    <m:r>
                      <a:rPr lang="en-US" altLang="zh-HK" sz="1800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HK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HK" sz="1800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1800" b="0" i="1" dirty="0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1800" b="0" i="1" dirty="0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HK" sz="2400" dirty="0" smtClean="0"/>
              </a:p>
              <a:p>
                <a:r>
                  <a:rPr lang="en-US" altLang="zh-HK" sz="2400" dirty="0"/>
                  <a:t>Let </a:t>
                </a:r>
                <a14:m>
                  <m:oMath xmlns:m="http://schemas.openxmlformats.org/officeDocument/2006/math">
                    <m:r>
                      <a:rPr lang="en-US" altLang="zh-HK" sz="2400" i="1" dirty="0">
                        <a:latin typeface="Cambria Math"/>
                      </a:rPr>
                      <m:t>𝑧</m:t>
                    </m:r>
                    <m:r>
                      <a:rPr lang="en-US" altLang="zh-HK" sz="2400" i="1" dirty="0">
                        <a:latin typeface="Cambria Math"/>
                      </a:rPr>
                      <m:t>=</m:t>
                    </m:r>
                    <m:r>
                      <a:rPr lang="en-US" altLang="zh-HK" sz="2400" i="1" dirty="0" err="1">
                        <a:latin typeface="Cambria Math"/>
                      </a:rPr>
                      <m:t>𝑜𝑏𝑗</m:t>
                    </m:r>
                    <m:r>
                      <a:rPr lang="en-US" altLang="zh-HK" sz="2400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sz="2400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452" t="-942" r="-6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altLang="zh-HK" sz="2400" dirty="0" smtClean="0"/>
                  <a:t>Rewrite equalities as follows. (A </a:t>
                </a:r>
                <a:r>
                  <a:rPr lang="en-US" altLang="zh-HK" sz="2400" dirty="0" smtClean="0">
                    <a:solidFill>
                      <a:srgbClr val="FF0000"/>
                    </a:solidFill>
                  </a:rPr>
                  <a:t>tableau</a:t>
                </a:r>
                <a:r>
                  <a:rPr lang="en-US" altLang="zh-HK" sz="2400" dirty="0" smtClean="0"/>
                  <a:t>.)</a:t>
                </a:r>
                <a:br>
                  <a:rPr lang="en-US" altLang="zh-HK" sz="2400" dirty="0" smtClean="0"/>
                </a:br>
                <a14:m>
                  <m:oMath xmlns:m="http://schemas.openxmlformats.org/officeDocument/2006/math">
                    <m:eqArr>
                      <m:eqArrPr>
                        <m:ctrl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=3−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    </m:t>
                        </m:r>
                      </m:e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=2−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    </m:t>
                        </m:r>
                      </m:e>
                      <m:e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</m:t>
                        </m:r>
                      </m:e>
                    </m:eqArr>
                  </m:oMath>
                </a14:m>
                <a:endParaRPr lang="en-US" altLang="zh-HK" sz="2400" b="0" dirty="0" smtClean="0"/>
              </a:p>
              <a:p>
                <a:endParaRPr lang="en-US" altLang="zh-HK" sz="2400" b="0" dirty="0" smtClean="0"/>
              </a:p>
              <a:p>
                <a:pPr marL="0" indent="0">
                  <a:buNone/>
                </a:pPr>
                <a:r>
                  <a:rPr lang="en-US" altLang="zh-HK" b="0" dirty="0" smtClean="0"/>
                  <a:t/>
                </a:r>
                <a:br>
                  <a:rPr lang="en-US" altLang="zh-HK" b="0" dirty="0" smtClean="0"/>
                </a:br>
                <a:endParaRPr lang="en-US" altLang="zh-HK" b="0" dirty="0" smtClean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604" t="-94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184-D9DF-413C-8272-9111287A915B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5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An introductory example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altLang="zh-HK" sz="2400" dirty="0" smtClean="0"/>
                  <a:t>The equalities are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</a:rPr>
                      <m:t>𝐴𝑥</m:t>
                    </m:r>
                    <m:r>
                      <a:rPr lang="en-US" altLang="zh-HK" sz="2400" i="1" dirty="0" smtClean="0">
                        <a:latin typeface="Cambria Math"/>
                      </a:rPr>
                      <m:t>=</m:t>
                    </m:r>
                    <m:r>
                      <a:rPr lang="en-US" altLang="zh-HK" sz="24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zh-HK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HK" sz="1800" b="0" i="1" smtClean="0">
                        <a:latin typeface="Cambria Math"/>
                      </a:rPr>
                      <m:t>𝐴</m:t>
                    </m:r>
                    <m:r>
                      <a:rPr lang="en-US" altLang="zh-HK" sz="18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HK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5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sz="1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HK" sz="1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HK" sz="18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HK" sz="1800" i="1" dirty="0" smtClean="0">
                        <a:latin typeface="Cambria Math"/>
                      </a:rPr>
                      <m:t>𝑏</m:t>
                    </m:r>
                    <m:r>
                      <a:rPr lang="en-US" altLang="zh-HK" sz="1800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HK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HK" sz="1800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1800" b="0" i="1" dirty="0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1800" b="0" i="1" dirty="0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HK" sz="2400" dirty="0" smtClean="0"/>
              </a:p>
              <a:p>
                <a:r>
                  <a:rPr lang="en-US" altLang="zh-HK" sz="2400" dirty="0"/>
                  <a:t>Let </a:t>
                </a:r>
                <a14:m>
                  <m:oMath xmlns:m="http://schemas.openxmlformats.org/officeDocument/2006/math">
                    <m:r>
                      <a:rPr lang="en-US" altLang="zh-HK" sz="2400" i="1" dirty="0">
                        <a:latin typeface="Cambria Math"/>
                      </a:rPr>
                      <m:t>𝑧</m:t>
                    </m:r>
                    <m:r>
                      <a:rPr lang="en-US" altLang="zh-HK" sz="2400" i="1" dirty="0">
                        <a:latin typeface="Cambria Math"/>
                      </a:rPr>
                      <m:t>=</m:t>
                    </m:r>
                    <m:r>
                      <a:rPr lang="en-US" altLang="zh-HK" sz="2400" i="1" dirty="0" err="1">
                        <a:latin typeface="Cambria Math"/>
                      </a:rPr>
                      <m:t>𝑜𝑏𝑗</m:t>
                    </m:r>
                    <m:r>
                      <a:rPr lang="en-US" altLang="zh-HK" sz="2400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sz="2400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altLang="zh-HK" sz="2400" b="0" i="1" smtClean="0">
                        <a:latin typeface="Cambria Math"/>
                      </a:rPr>
                      <m:t>𝐵</m:t>
                    </m:r>
                    <m:r>
                      <a:rPr lang="en-US" altLang="zh-HK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3,4,5</m:t>
                        </m:r>
                      </m:e>
                    </m:d>
                  </m:oMath>
                </a14:m>
                <a:r>
                  <a:rPr lang="zh-HK" altLang="en-US" sz="2400" dirty="0" smtClean="0"/>
                  <a:t> </a:t>
                </a:r>
                <a:r>
                  <a:rPr lang="en-US" altLang="zh-HK" sz="2400" dirty="0" smtClean="0"/>
                  <a:t>is a </a:t>
                </a:r>
                <a:r>
                  <a:rPr lang="en-US" altLang="zh-HK" sz="2400" dirty="0" smtClean="0">
                    <a:solidFill>
                      <a:srgbClr val="FF0000"/>
                    </a:solidFill>
                  </a:rPr>
                  <a:t>basis</a:t>
                </a:r>
                <a:r>
                  <a:rPr lang="en-US" altLang="zh-HK" sz="2400" dirty="0"/>
                  <a:t>:</a:t>
                </a:r>
                <a:r>
                  <a:rPr lang="en-US" altLang="zh-HK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HK" altLang="en-US" sz="2400" dirty="0" smtClean="0"/>
                  <a:t> </a:t>
                </a:r>
                <a:r>
                  <a:rPr lang="en-US" altLang="zh-HK" sz="2400" dirty="0" smtClean="0"/>
                  <a:t>is non-singular.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HK" sz="20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HK" sz="2000" dirty="0" smtClean="0"/>
                  <a:t>: columns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HK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2000" i="1" dirty="0" smtClean="0">
                            <a:latin typeface="Cambria Math"/>
                          </a:rPr>
                          <m:t>𝑗</m:t>
                        </m:r>
                        <m:r>
                          <a:rPr lang="en-US" altLang="zh-HK" sz="2000" b="0" i="1" dirty="0" smtClean="0">
                            <a:latin typeface="Cambria Math"/>
                          </a:rPr>
                          <m:t>:</m:t>
                        </m:r>
                        <m:r>
                          <a:rPr lang="en-US" altLang="zh-HK" sz="2000" b="0" i="1" dirty="0" smtClean="0">
                            <a:latin typeface="Cambria Math"/>
                          </a:rPr>
                          <m:t>𝑗</m:t>
                        </m:r>
                        <m:r>
                          <a:rPr lang="en-US" altLang="zh-HK" sz="2000" b="0" i="1" dirty="0" smtClean="0">
                            <a:latin typeface="Cambria Math"/>
                          </a:rPr>
                          <m:t>∈</m:t>
                        </m:r>
                        <m:r>
                          <a:rPr lang="en-US" altLang="zh-HK" sz="2000" b="0" i="1" dirty="0" smtClean="0"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altLang="zh-HK" sz="2000" dirty="0" smtClean="0"/>
                  <a:t> of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zh-HK" sz="2000" dirty="0" smtClean="0"/>
                  <a:t>.</a:t>
                </a:r>
              </a:p>
              <a:p>
                <a:r>
                  <a:rPr lang="en-US" altLang="zh-HK" sz="2400" dirty="0" smtClean="0"/>
                  <a:t>The basis is </a:t>
                </a:r>
                <a:r>
                  <a:rPr lang="en-US" altLang="zh-HK" sz="2400" dirty="0" smtClean="0">
                    <a:solidFill>
                      <a:srgbClr val="FF0000"/>
                    </a:solidFill>
                  </a:rPr>
                  <a:t>feasible</a:t>
                </a:r>
                <a:r>
                  <a:rPr lang="en-US" altLang="zh-HK" sz="2400" dirty="0" smtClean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𝐵</m:t>
                        </m:r>
                      </m:sub>
                      <m:sup>
                        <m:r>
                          <a:rPr lang="en-US" altLang="zh-HK" sz="2400" b="0" i="1" smtClean="0">
                            <a:latin typeface="Cambria Math"/>
                          </a:rPr>
                          <m:t>−1</m:t>
                        </m:r>
                      </m:sup>
                    </m:sSubSup>
                    <m:r>
                      <a:rPr lang="en-US" altLang="zh-HK" sz="2400" b="0" i="1" smtClean="0">
                        <a:latin typeface="Cambria Math"/>
                      </a:rPr>
                      <m:t>𝑏</m:t>
                    </m:r>
                    <m:r>
                      <a:rPr lang="en-US" altLang="zh-HK" sz="24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HK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sz="24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HK" sz="2400" i="1" dirty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2400" i="1" dirty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2400" i="1" dirty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HK" sz="2400" b="0" i="1" dirty="0" smtClean="0"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altLang="zh-HK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sz="24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HK" sz="2400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2400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2400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HK" sz="2400" dirty="0" smtClean="0"/>
                  <a:t>.</a:t>
                </a:r>
                <a:endParaRPr lang="zh-HK" alt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452" t="-942" r="-633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altLang="zh-HK" sz="2400" dirty="0" smtClean="0"/>
                  <a:t>Rewrite equalities as follows. </a:t>
                </a:r>
                <a:br>
                  <a:rPr lang="en-US" altLang="zh-HK" sz="2400" dirty="0" smtClean="0"/>
                </a:br>
                <a14:m>
                  <m:oMath xmlns:m="http://schemas.openxmlformats.org/officeDocument/2006/math">
                    <m:eqArr>
                      <m:eqArrPr>
                        <m:ctrl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=3−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    </m:t>
                        </m:r>
                      </m:e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=2−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    </m:t>
                        </m:r>
                      </m:e>
                      <m:e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</m:t>
                        </m:r>
                      </m:e>
                    </m:eqArr>
                  </m:oMath>
                </a14:m>
                <a:endParaRPr lang="en-US" altLang="zh-HK" sz="2400" b="0" dirty="0" smtClean="0"/>
              </a:p>
              <a:p>
                <a:r>
                  <a:rPr lang="en-US" altLang="zh-HK" sz="2400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HK" sz="2400" b="0" dirty="0" smtClean="0"/>
                  <a:t>, and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=1, </m:t>
                    </m:r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=3, </m:t>
                    </m:r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altLang="zh-HK" sz="2400" b="0" i="1" dirty="0" smtClean="0">
                    <a:latin typeface="Cambria Math"/>
                  </a:rPr>
                  <a:t>.</a:t>
                </a:r>
              </a:p>
              <a:p>
                <a:r>
                  <a:rPr lang="en-US" altLang="zh-HK" sz="2400" b="0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HK" sz="2400" b="0" i="1" smtClean="0">
                        <a:latin typeface="Cambria Math"/>
                      </a:rPr>
                      <m:t>𝑧</m:t>
                    </m:r>
                    <m:r>
                      <a:rPr lang="en-US" altLang="zh-HK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HK" sz="2400" b="0" dirty="0" smtClean="0"/>
                  <a:t>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6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HK" sz="2400" b="0" dirty="0" smtClean="0"/>
              </a:p>
              <a:p>
                <a:pPr marL="0" indent="0">
                  <a:buNone/>
                </a:pPr>
                <a:r>
                  <a:rPr lang="en-US" altLang="zh-HK" b="0" dirty="0" smtClean="0"/>
                  <a:t/>
                </a:r>
                <a:br>
                  <a:rPr lang="en-US" altLang="zh-HK" b="0" dirty="0" smtClean="0"/>
                </a:br>
                <a:endParaRPr lang="en-US" altLang="zh-HK" b="0" dirty="0" smtClean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604" t="-94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184-D9DF-413C-8272-9111287A915B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10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An introductory example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altLang="zh-HK" sz="2400" dirty="0" smtClean="0"/>
                  <a:t>Now we want to improve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</a:rPr>
                      <m:t>𝑧</m:t>
                    </m:r>
                    <m:r>
                      <a:rPr lang="en-US" altLang="zh-HK" sz="2400" b="0" i="1" dirty="0" smtClean="0">
                        <a:latin typeface="Cambria Math"/>
                      </a:rPr>
                      <m:t>=</m:t>
                    </m:r>
                    <m:r>
                      <a:rPr lang="en-US" altLang="zh-HK" sz="2400" b="0" i="1" dirty="0" smtClean="0">
                        <a:latin typeface="Cambria Math"/>
                      </a:rPr>
                      <m:t>𝑜𝑏𝑗</m:t>
                    </m:r>
                    <m:r>
                      <a:rPr lang="en-US" altLang="zh-HK" sz="2400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400" b="0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HK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sz="2400" dirty="0" smtClean="0"/>
                  <a:t>.</a:t>
                </a:r>
              </a:p>
              <a:p>
                <a:r>
                  <a:rPr lang="en-US" altLang="zh-HK" sz="2400" dirty="0" smtClean="0"/>
                  <a:t>Clearly one needs to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HK" altLang="en-US" sz="2400" dirty="0" smtClean="0"/>
                  <a:t> </a:t>
                </a:r>
                <a:r>
                  <a:rPr lang="en-US" altLang="zh-HK" sz="2400" dirty="0" smtClean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sz="2400" dirty="0" smtClean="0"/>
                  <a:t>. </a:t>
                </a:r>
              </a:p>
              <a:p>
                <a:r>
                  <a:rPr lang="en-US" altLang="zh-HK" sz="2400" dirty="0" smtClean="0"/>
                  <a:t>Let’s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sz="2400" dirty="0" smtClean="0"/>
                  <a:t>. </a:t>
                </a:r>
              </a:p>
              <a:p>
                <a:pPr lvl="1"/>
                <a:r>
                  <a:rPr lang="en-US" altLang="zh-HK" sz="2000" dirty="0" smtClean="0"/>
                  <a:t>we keep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0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HK" sz="2000" dirty="0" smtClean="0"/>
                  <a:t>.</a:t>
                </a:r>
              </a:p>
              <a:p>
                <a:r>
                  <a:rPr lang="en-US" altLang="zh-HK" sz="2400" dirty="0" smtClean="0"/>
                  <a:t>How much can we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sz="2400" dirty="0" smtClean="0"/>
                  <a:t>?</a:t>
                </a:r>
              </a:p>
              <a:p>
                <a:pPr lvl="1"/>
                <a:r>
                  <a:rPr lang="en-US" altLang="zh-HK" sz="2000" dirty="0" smtClean="0"/>
                  <a:t>We need to maintain the first three equalities. </a:t>
                </a:r>
                <a:endParaRPr lang="zh-HK" alt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452" t="-94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530725"/>
              </a:xfrm>
            </p:spPr>
            <p:txBody>
              <a:bodyPr/>
              <a:lstStyle/>
              <a:p>
                <a:r>
                  <a:rPr lang="en-US" altLang="zh-HK" sz="2400" dirty="0" smtClean="0"/>
                  <a:t>Rewrite equalities as follows. </a:t>
                </a:r>
                <a:br>
                  <a:rPr lang="en-US" altLang="zh-HK" sz="2400" dirty="0" smtClean="0"/>
                </a:br>
                <a14:m>
                  <m:oMath xmlns:m="http://schemas.openxmlformats.org/officeDocument/2006/math">
                    <m:eqArr>
                      <m:eqArrPr>
                        <m:ctrl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=3−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    </m:t>
                        </m:r>
                      </m:e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=2−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    </m:t>
                        </m:r>
                      </m:e>
                      <m:e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</m:t>
                        </m:r>
                      </m:e>
                    </m:eqArr>
                  </m:oMath>
                </a14:m>
                <a:endParaRPr lang="en-US" altLang="zh-HK" sz="2400" b="0" dirty="0" smtClean="0"/>
              </a:p>
              <a:p>
                <a:r>
                  <a:rPr lang="en-US" altLang="zh-HK" sz="2400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HK" sz="2400" b="0" dirty="0" smtClean="0"/>
                  <a:t>, and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=1, </m:t>
                    </m:r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=3, </m:t>
                    </m:r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altLang="zh-HK" sz="2400" b="0" i="1" dirty="0" smtClean="0">
                    <a:latin typeface="Cambria Math"/>
                  </a:rPr>
                  <a:t>.</a:t>
                </a:r>
              </a:p>
              <a:p>
                <a:r>
                  <a:rPr lang="en-US" altLang="zh-HK" sz="2400" b="0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HK" sz="2400" b="0" i="1" smtClean="0">
                        <a:latin typeface="Cambria Math"/>
                      </a:rPr>
                      <m:t>𝑧</m:t>
                    </m:r>
                    <m:r>
                      <a:rPr lang="en-US" altLang="zh-HK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HK" sz="2400" b="0" dirty="0" smtClean="0"/>
                  <a:t>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6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HK" sz="2400" b="0" dirty="0" smtClean="0"/>
              </a:p>
              <a:p>
                <a:pPr marL="0" indent="0">
                  <a:buNone/>
                </a:pPr>
                <a:r>
                  <a:rPr lang="en-US" altLang="zh-HK" b="0" dirty="0" smtClean="0"/>
                  <a:t/>
                </a:r>
                <a:br>
                  <a:rPr lang="en-US" altLang="zh-HK" b="0" dirty="0" smtClean="0"/>
                </a:br>
                <a:endParaRPr lang="en-US" altLang="zh-HK" b="0" dirty="0" smtClean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7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530725"/>
              </a:xfrm>
              <a:blipFill rotWithShape="1">
                <a:blip r:embed="rId3"/>
                <a:stretch>
                  <a:fillRect l="-604" t="-94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184-D9DF-413C-8272-9111287A915B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54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LP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Motivating examples</a:t>
            </a:r>
          </a:p>
          <a:p>
            <a:r>
              <a:rPr lang="en-US" altLang="zh-HK" dirty="0" smtClean="0"/>
              <a:t>Introduction to algorithms</a:t>
            </a:r>
          </a:p>
          <a:p>
            <a:r>
              <a:rPr lang="en-US" altLang="zh-HK" dirty="0" smtClean="0"/>
              <a:t>Simplex algorithm</a:t>
            </a:r>
          </a:p>
          <a:p>
            <a:pPr lvl="1"/>
            <a:r>
              <a:rPr lang="en-US" altLang="zh-HK" dirty="0" smtClean="0"/>
              <a:t>On a particular example</a:t>
            </a:r>
          </a:p>
          <a:p>
            <a:pPr lvl="1"/>
            <a:r>
              <a:rPr lang="en-US" altLang="zh-HK" dirty="0" smtClean="0"/>
              <a:t>General algorithm</a:t>
            </a:r>
          </a:p>
          <a:p>
            <a:r>
              <a:rPr lang="en-US" altLang="zh-HK" dirty="0" smtClean="0"/>
              <a:t>Duality </a:t>
            </a:r>
          </a:p>
          <a:p>
            <a:r>
              <a:rPr lang="en-US" altLang="zh-HK" dirty="0" smtClean="0"/>
              <a:t>An application to game theory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71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An introductory example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HK" sz="2400" dirty="0" smtClean="0"/>
                  <a:t>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HK" sz="2400" dirty="0" smtClean="0"/>
                  <a:t>, the first three equalities become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HK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HK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zh-HK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m:rPr>
                              <m:brk m:alnAt="7"/>
                            </m:rPr>
                            <a:rPr lang="en-US" altLang="zh-HK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altLang="zh-HK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=3          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altLang="zh-HK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=2−</m:t>
                          </m:r>
                          <m:sSub>
                            <m:sSubPr>
                              <m:ctrl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eqArr>
                    </m:oMath>
                  </m:oMathPara>
                </a14:m>
                <a:endParaRPr lang="en-US" altLang="zh-HK" sz="2400" dirty="0" smtClean="0"/>
              </a:p>
              <a:p>
                <a:r>
                  <a:rPr lang="en-US" altLang="zh-HK" sz="2400" dirty="0" smtClean="0"/>
                  <a:t>To maintain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≥0</m:t>
                    </m:r>
                  </m:oMath>
                </a14:m>
                <a:r>
                  <a:rPr lang="en-US" altLang="zh-HK" sz="2400" dirty="0" smtClean="0"/>
                  <a:t>, we 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≤1</m:t>
                    </m:r>
                  </m:oMath>
                </a14:m>
                <a:r>
                  <a:rPr lang="zh-HK" altLang="en-US" sz="2400" dirty="0" smtClean="0"/>
                  <a:t> </a:t>
                </a:r>
                <a:r>
                  <a:rPr lang="en-US" altLang="zh-HK" sz="24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≤2</m:t>
                    </m:r>
                  </m:oMath>
                </a14:m>
                <a:r>
                  <a:rPr lang="en-US" altLang="zh-HK" sz="2400" dirty="0" smtClean="0"/>
                  <a:t>.</a:t>
                </a:r>
              </a:p>
              <a:p>
                <a:pPr lvl="1"/>
                <a:r>
                  <a:rPr lang="en-US" altLang="zh-HK" sz="2000" dirty="0" smtClean="0"/>
                  <a:t>obtained from the first and third equalities above. </a:t>
                </a:r>
              </a:p>
              <a:p>
                <a:r>
                  <a:rPr lang="en-US" altLang="zh-HK" sz="2400" dirty="0" smtClean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HK" altLang="en-US" sz="2400" dirty="0" smtClean="0"/>
                  <a:t> </a:t>
                </a:r>
                <a:r>
                  <a:rPr lang="en-US" altLang="zh-HK" sz="2400" dirty="0" smtClean="0"/>
                  <a:t>can increase to 1.</a:t>
                </a:r>
              </a:p>
              <a:p>
                <a:r>
                  <a:rPr lang="en-US" altLang="zh-HK" sz="24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HK" sz="2400" dirty="0" smtClean="0"/>
                  <a:t> becomes 0.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452" t="-942" r="-271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530725"/>
              </a:xfrm>
            </p:spPr>
            <p:txBody>
              <a:bodyPr/>
              <a:lstStyle/>
              <a:p>
                <a:r>
                  <a:rPr lang="en-US" altLang="zh-HK" sz="2400" dirty="0" smtClean="0"/>
                  <a:t>Rewrite equalities as follows. </a:t>
                </a:r>
                <a:br>
                  <a:rPr lang="en-US" altLang="zh-HK" sz="2400" dirty="0" smtClean="0"/>
                </a:br>
                <a14:m>
                  <m:oMath xmlns:m="http://schemas.openxmlformats.org/officeDocument/2006/math">
                    <m:eqArr>
                      <m:eqArrPr>
                        <m:ctrl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=3−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    </m:t>
                        </m:r>
                      </m:e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=2−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    </m:t>
                        </m:r>
                      </m:e>
                      <m:e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</m:t>
                        </m:r>
                      </m:e>
                    </m:eqArr>
                  </m:oMath>
                </a14:m>
                <a:endParaRPr lang="en-US" altLang="zh-HK" sz="2400" b="0" dirty="0" smtClean="0"/>
              </a:p>
              <a:p>
                <a:r>
                  <a:rPr lang="en-US" altLang="zh-HK" sz="2400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=0,  </m:t>
                    </m:r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HK" sz="2400" b="0" dirty="0" smtClean="0"/>
                  <a:t>, and update other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=0, </m:t>
                    </m:r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=3, </m:t>
                    </m:r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HK" sz="2400" b="0" i="1" dirty="0" smtClean="0">
                    <a:latin typeface="Cambria Math"/>
                  </a:rPr>
                  <a:t>.</a:t>
                </a:r>
              </a:p>
              <a:p>
                <a:r>
                  <a:rPr lang="en-US" altLang="zh-HK" sz="2400" b="0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HK" sz="2400" b="0" i="1" smtClean="0">
                        <a:latin typeface="Cambria Math"/>
                      </a:rPr>
                      <m:t>𝑧</m:t>
                    </m:r>
                    <m:r>
                      <a:rPr lang="en-US" altLang="zh-HK" sz="24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HK" sz="2400" b="0" dirty="0" smtClean="0"/>
                  <a:t>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6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HK" sz="2400" b="0" dirty="0" smtClean="0"/>
              </a:p>
              <a:p>
                <a:pPr marL="0" indent="0">
                  <a:buNone/>
                </a:pPr>
                <a:r>
                  <a:rPr lang="en-US" altLang="zh-HK" b="0" dirty="0" smtClean="0"/>
                  <a:t/>
                </a:r>
                <a:br>
                  <a:rPr lang="en-US" altLang="zh-HK" b="0" dirty="0" smtClean="0"/>
                </a:br>
                <a:endParaRPr lang="en-US" altLang="zh-HK" b="0" dirty="0" smtClean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6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530725"/>
              </a:xfrm>
              <a:blipFill rotWithShape="1">
                <a:blip r:embed="rId3"/>
                <a:stretch>
                  <a:fillRect l="-604" t="-94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184-D9DF-413C-8272-9111287A915B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66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An introductory example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HK" sz="2400" dirty="0"/>
                  <a:t>Now basis becomes </a:t>
                </a:r>
                <a14:m>
                  <m:oMath xmlns:m="http://schemas.openxmlformats.org/officeDocument/2006/math">
                    <m:r>
                      <a:rPr lang="en-US" altLang="zh-HK" sz="2400" i="1">
                        <a:latin typeface="Cambria Math"/>
                      </a:rPr>
                      <m:t>{</m:t>
                    </m:r>
                    <m:r>
                      <a:rPr lang="en-US" altLang="zh-HK" sz="2400" i="1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r>
                      <a:rPr lang="en-US" altLang="zh-HK" sz="2400" i="1">
                        <a:latin typeface="Cambria Math"/>
                      </a:rPr>
                      <m:t>,4,5}</m:t>
                    </m:r>
                  </m:oMath>
                </a14:m>
                <a:endParaRPr lang="en-US" altLang="zh-HK" sz="2400" dirty="0" smtClean="0"/>
              </a:p>
              <a:p>
                <a:pPr lvl="1"/>
                <a:r>
                  <a:rPr lang="en-US" altLang="zh-HK" dirty="0" smtClean="0"/>
                  <a:t>the </a:t>
                </a:r>
                <a:r>
                  <a:rPr lang="en-US" altLang="zh-HK" dirty="0"/>
                  <a:t>basis is feasible. </a:t>
                </a:r>
                <a:endParaRPr lang="en-US" altLang="zh-HK" dirty="0" smtClean="0"/>
              </a:p>
              <a:p>
                <a:r>
                  <a:rPr lang="en-US" altLang="zh-HK" sz="2400" dirty="0" smtClean="0"/>
                  <a:t>Compare to previous basis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HK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2400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altLang="zh-HK" sz="2400" i="1">
                            <a:latin typeface="Cambria Math"/>
                          </a:rPr>
                          <m:t>,4,5</m:t>
                        </m:r>
                      </m:e>
                    </m:d>
                  </m:oMath>
                </a14:m>
                <a:r>
                  <a:rPr lang="en-US" altLang="zh-HK" sz="2400" dirty="0" smtClean="0"/>
                  <a:t>, one index (</a:t>
                </a:r>
                <a:r>
                  <a:rPr lang="en-US" altLang="zh-HK" sz="2400" dirty="0" smtClean="0">
                    <a:solidFill>
                      <a:srgbClr val="0066FF"/>
                    </a:solidFill>
                  </a:rPr>
                  <a:t>3</a:t>
                </a:r>
                <a:r>
                  <a:rPr lang="en-US" altLang="zh-HK" sz="2400" dirty="0" smtClean="0"/>
                  <a:t>) leaves and another (</a:t>
                </a:r>
                <a:r>
                  <a:rPr lang="en-US" altLang="zh-HK" sz="2400" dirty="0">
                    <a:solidFill>
                      <a:srgbClr val="FF0000"/>
                    </a:solidFill>
                  </a:rPr>
                  <a:t>2</a:t>
                </a:r>
                <a:r>
                  <a:rPr lang="en-US" altLang="zh-HK" sz="2400" dirty="0" smtClean="0"/>
                  <a:t>) enters.</a:t>
                </a:r>
              </a:p>
              <a:p>
                <a:r>
                  <a:rPr lang="en-US" altLang="zh-HK" sz="2400" dirty="0" smtClean="0"/>
                  <a:t>This process is called a </a:t>
                </a:r>
                <a:r>
                  <a:rPr lang="en-US" altLang="zh-HK" sz="2400" dirty="0" smtClean="0">
                    <a:solidFill>
                      <a:srgbClr val="FF0000"/>
                    </a:solidFill>
                  </a:rPr>
                  <a:t>pivot step</a:t>
                </a:r>
                <a:r>
                  <a:rPr lang="en-US" altLang="zh-HK" sz="2400" dirty="0" smtClean="0"/>
                  <a:t>. </a:t>
                </a:r>
              </a:p>
              <a:p>
                <a:r>
                  <a:rPr lang="en-US" altLang="zh-HK" sz="2400" dirty="0" smtClean="0"/>
                  <a:t>Rewrite the tableau by putting variables in basis to the left hand side.</a:t>
                </a:r>
              </a:p>
              <a:p>
                <a:endParaRPr lang="en-US" altLang="zh-HK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452" t="-1750" r="-648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530725"/>
              </a:xfrm>
            </p:spPr>
            <p:txBody>
              <a:bodyPr/>
              <a:lstStyle/>
              <a:p>
                <a:r>
                  <a:rPr lang="en-US" altLang="zh-HK" sz="2400" dirty="0" smtClean="0"/>
                  <a:t>Rewrite equalities as follows.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HK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HK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zh-HK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HK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altLang="zh-HK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=3−</m:t>
                          </m:r>
                          <m:sSub>
                            <m:sSubPr>
                              <m:ctrl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HK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        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altLang="zh-HK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=2−</m:t>
                          </m:r>
                          <m:sSub>
                            <m:sSubPr>
                              <m:ctrl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HK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        </m:t>
                          </m:r>
                        </m:e>
                        <m:e>
                          <m:r>
                            <a:rPr lang="en-US" altLang="zh-HK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altLang="zh-HK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HK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HK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    </m:t>
                          </m:r>
                        </m:e>
                      </m:eqArr>
                      <m:r>
                        <a:rPr lang="en-US" altLang="zh-HK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altLang="zh-HK" sz="2400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HK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6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530725"/>
              </a:xfrm>
              <a:blipFill rotWithShape="1">
                <a:blip r:embed="rId3"/>
                <a:stretch>
                  <a:fillRect l="-604" t="-94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184-D9DF-413C-8272-9111287A915B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69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An introductory example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HK" sz="2400" dirty="0"/>
                  <a:t>Now basis becomes </a:t>
                </a:r>
                <a14:m>
                  <m:oMath xmlns:m="http://schemas.openxmlformats.org/officeDocument/2006/math">
                    <m:r>
                      <a:rPr lang="en-US" altLang="zh-HK" sz="2400" i="1">
                        <a:latin typeface="Cambria Math"/>
                      </a:rPr>
                      <m:t>{</m:t>
                    </m:r>
                    <m:r>
                      <a:rPr lang="en-US" altLang="zh-HK" sz="2400" i="1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r>
                      <a:rPr lang="en-US" altLang="zh-HK" sz="2400" i="1">
                        <a:latin typeface="Cambria Math"/>
                      </a:rPr>
                      <m:t>,4,5}</m:t>
                    </m:r>
                  </m:oMath>
                </a14:m>
                <a:endParaRPr lang="en-US" altLang="zh-HK" sz="2400" dirty="0" smtClean="0"/>
              </a:p>
              <a:p>
                <a:pPr lvl="1"/>
                <a:r>
                  <a:rPr lang="en-US" altLang="zh-HK" dirty="0" smtClean="0"/>
                  <a:t>the </a:t>
                </a:r>
                <a:r>
                  <a:rPr lang="en-US" altLang="zh-HK" dirty="0"/>
                  <a:t>basis is feasible. </a:t>
                </a:r>
                <a:endParaRPr lang="en-US" altLang="zh-HK" dirty="0" smtClean="0"/>
              </a:p>
              <a:p>
                <a:r>
                  <a:rPr lang="en-US" altLang="zh-HK" sz="2400" dirty="0" smtClean="0"/>
                  <a:t>Compare to previous basis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HK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2400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altLang="zh-HK" sz="2400" i="1">
                            <a:latin typeface="Cambria Math"/>
                          </a:rPr>
                          <m:t>,4,5</m:t>
                        </m:r>
                      </m:e>
                    </m:d>
                  </m:oMath>
                </a14:m>
                <a:r>
                  <a:rPr lang="en-US" altLang="zh-HK" sz="2400" dirty="0" smtClean="0"/>
                  <a:t>, one index (</a:t>
                </a:r>
                <a:r>
                  <a:rPr lang="en-US" altLang="zh-HK" sz="2400" dirty="0" smtClean="0">
                    <a:solidFill>
                      <a:srgbClr val="0066FF"/>
                    </a:solidFill>
                  </a:rPr>
                  <a:t>3</a:t>
                </a:r>
                <a:r>
                  <a:rPr lang="en-US" altLang="zh-HK" sz="2400" dirty="0" smtClean="0"/>
                  <a:t>) leaves and another (</a:t>
                </a:r>
                <a:r>
                  <a:rPr lang="en-US" altLang="zh-HK" sz="2400" dirty="0">
                    <a:solidFill>
                      <a:srgbClr val="FF0000"/>
                    </a:solidFill>
                  </a:rPr>
                  <a:t>2</a:t>
                </a:r>
                <a:r>
                  <a:rPr lang="en-US" altLang="zh-HK" sz="2400" dirty="0" smtClean="0"/>
                  <a:t>) enters.</a:t>
                </a:r>
              </a:p>
              <a:p>
                <a:r>
                  <a:rPr lang="en-US" altLang="zh-HK" sz="2400" dirty="0" smtClean="0"/>
                  <a:t>This process is called a </a:t>
                </a:r>
                <a:r>
                  <a:rPr lang="en-US" altLang="zh-HK" sz="2400" dirty="0" smtClean="0">
                    <a:solidFill>
                      <a:srgbClr val="FF0000"/>
                    </a:solidFill>
                  </a:rPr>
                  <a:t>pivot step</a:t>
                </a:r>
                <a:r>
                  <a:rPr lang="en-US" altLang="zh-HK" sz="2400" dirty="0" smtClean="0"/>
                  <a:t>. </a:t>
                </a:r>
              </a:p>
              <a:p>
                <a:r>
                  <a:rPr lang="en-US" altLang="zh-HK" sz="2400" dirty="0" smtClean="0"/>
                  <a:t>Rewrite the tableau by putting variables in basis to the left hand side.</a:t>
                </a:r>
              </a:p>
              <a:p>
                <a:endParaRPr lang="en-US" altLang="zh-HK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452" t="-1750" r="-6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530725"/>
              </a:xfrm>
            </p:spPr>
            <p:txBody>
              <a:bodyPr/>
              <a:lstStyle/>
              <a:p>
                <a:r>
                  <a:rPr lang="en-US" altLang="zh-HK" sz="2400" dirty="0" smtClean="0"/>
                  <a:t>Rewrite equalities as follows. </a:t>
                </a:r>
                <a:br>
                  <a:rPr lang="en-US" altLang="zh-HK" sz="2400" dirty="0" smtClean="0"/>
                </a:br>
                <a14:m>
                  <m:oMath xmlns:m="http://schemas.openxmlformats.org/officeDocument/2006/math">
                    <m:eqArr>
                      <m:eqArrPr>
                        <m:ctrl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</m:t>
                        </m:r>
                      </m:e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=3−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         </m:t>
                        </m:r>
                      </m:e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</m:t>
                        </m:r>
                      </m:e>
                      <m:e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=1+2</m:t>
                        </m:r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eqArr>
                  </m:oMath>
                </a14:m>
                <a:endParaRPr lang="en-US" altLang="zh-HK" sz="2400" b="0" dirty="0" smtClean="0"/>
              </a:p>
              <a:p>
                <a:endParaRPr lang="en-US" altLang="zh-HK" sz="2400" b="0" dirty="0" smtClean="0"/>
              </a:p>
              <a:p>
                <a:pPr marL="0" indent="0">
                  <a:buNone/>
                </a:pPr>
                <a:r>
                  <a:rPr lang="en-US" altLang="zh-HK" b="0" dirty="0" smtClean="0"/>
                  <a:t/>
                </a:r>
                <a:br>
                  <a:rPr lang="en-US" altLang="zh-HK" b="0" dirty="0" smtClean="0"/>
                </a:br>
                <a:endParaRPr lang="en-US" altLang="zh-HK" b="0" dirty="0" smtClean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6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530725"/>
              </a:xfrm>
              <a:blipFill rotWithShape="1">
                <a:blip r:embed="rId3"/>
                <a:stretch>
                  <a:fillRect l="-604" t="-94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184-D9DF-413C-8272-9111287A915B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5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An introductory example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altLang="zh-HK" sz="2400" dirty="0" smtClean="0"/>
                  <a:t>Repeat the process.</a:t>
                </a:r>
              </a:p>
              <a:p>
                <a:r>
                  <a:rPr lang="en-US" altLang="zh-HK" sz="2400" dirty="0" smtClean="0"/>
                  <a:t>To increase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altLang="zh-HK" sz="2400" dirty="0" smtClean="0"/>
                  <a:t>, we can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sz="2400" dirty="0" smtClean="0"/>
                  <a:t>.</a:t>
                </a:r>
              </a:p>
              <a:p>
                <a:pPr lvl="1"/>
                <a:r>
                  <a:rPr lang="en-US" altLang="zh-HK" sz="2000" dirty="0" smtClean="0"/>
                  <a:t>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HK" sz="2000" dirty="0" smtClean="0"/>
                  <a:t> decreases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altLang="zh-HK" sz="2000" dirty="0" smtClean="0"/>
                  <a:t> since the coefficient is negative.</a:t>
                </a:r>
              </a:p>
              <a:p>
                <a:r>
                  <a:rPr lang="en-US" altLang="zh-HK" sz="2400" dirty="0" smtClean="0"/>
                  <a:t>We keep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HK" sz="2400" dirty="0" smtClean="0"/>
                  <a:t>, and see how much we can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sz="2400" dirty="0" smtClean="0"/>
                  <a:t>. </a:t>
                </a:r>
              </a:p>
              <a:p>
                <a:r>
                  <a:rPr lang="en-US" altLang="zh-HK" sz="2400" dirty="0" smtClean="0"/>
                  <a:t>We can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sz="2400" dirty="0" smtClean="0"/>
                  <a:t> to 1, at which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zh-HK" sz="2400" dirty="0"/>
                  <a:t> </a:t>
                </a:r>
                <a:r>
                  <a:rPr lang="en-US" altLang="zh-HK" sz="2400" dirty="0" smtClean="0"/>
                  <a:t>becomes </a:t>
                </a:r>
                <a14:m>
                  <m:oMath xmlns:m="http://schemas.openxmlformats.org/officeDocument/2006/math">
                    <m:r>
                      <a:rPr lang="en-US" altLang="zh-HK" sz="24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altLang="zh-HK" sz="2400" dirty="0" smtClean="0"/>
                  <a:t>.</a:t>
                </a:r>
                <a:endParaRPr lang="en-US" altLang="zh-HK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452" t="-942" r="-1659" b="-417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530725"/>
              </a:xfrm>
            </p:spPr>
            <p:txBody>
              <a:bodyPr/>
              <a:lstStyle/>
              <a:p>
                <a:r>
                  <a:rPr lang="en-US" altLang="zh-HK" sz="2400" dirty="0" smtClean="0"/>
                  <a:t>Rewrite equalities as follows. </a:t>
                </a:r>
                <a:br>
                  <a:rPr lang="en-US" altLang="zh-HK" sz="2400" dirty="0" smtClean="0"/>
                </a:br>
                <a14:m>
                  <m:oMath xmlns:m="http://schemas.openxmlformats.org/officeDocument/2006/math">
                    <m:eqArr>
                      <m:eqArrPr>
                        <m:ctrl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</m:t>
                        </m:r>
                      </m:e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=3−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         </m:t>
                        </m:r>
                      </m:e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</m:t>
                        </m:r>
                      </m:e>
                      <m:e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=1+2</m:t>
                        </m:r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eqArr>
                  </m:oMath>
                </a14:m>
                <a:endParaRPr lang="en-US" altLang="zh-HK" sz="2400" b="0" dirty="0" smtClean="0"/>
              </a:p>
              <a:p>
                <a:r>
                  <a:rPr lang="en-US" altLang="zh-HK" sz="2400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=0,  </m:t>
                    </m:r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HK" sz="2400" b="0" dirty="0" smtClean="0"/>
                  <a:t>, and update other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=2, </m:t>
                    </m:r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=2, </m:t>
                    </m:r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HK" sz="2400" b="0" i="1" dirty="0" smtClean="0">
                    <a:latin typeface="Cambria Math"/>
                  </a:rPr>
                  <a:t>.</a:t>
                </a:r>
              </a:p>
              <a:p>
                <a:r>
                  <a:rPr lang="en-US" altLang="zh-HK" sz="2400" b="0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HK" sz="2400" b="0" i="1" smtClean="0">
                        <a:latin typeface="Cambria Math"/>
                      </a:rPr>
                      <m:t>𝑧</m:t>
                    </m:r>
                    <m:r>
                      <a:rPr lang="en-US" altLang="zh-HK" sz="2400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US" altLang="zh-HK" sz="2400" b="0" dirty="0" smtClean="0"/>
                  <a:t>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6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2400" b="0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HK" sz="2400" b="0" dirty="0" smtClean="0"/>
              </a:p>
              <a:p>
                <a:pPr marL="0" indent="0">
                  <a:buNone/>
                </a:pPr>
                <a:r>
                  <a:rPr lang="en-US" altLang="zh-HK" b="0" dirty="0" smtClean="0"/>
                  <a:t/>
                </a:r>
                <a:br>
                  <a:rPr lang="en-US" altLang="zh-HK" b="0" dirty="0" smtClean="0"/>
                </a:br>
                <a:endParaRPr lang="en-US" altLang="zh-HK" b="0" dirty="0" smtClean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6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530725"/>
              </a:xfrm>
              <a:blipFill rotWithShape="1">
                <a:blip r:embed="rId3"/>
                <a:stretch>
                  <a:fillRect l="-604" t="-94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184-D9DF-413C-8272-9111287A915B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47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An introductory example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530725"/>
              </a:xfrm>
            </p:spPr>
            <p:txBody>
              <a:bodyPr/>
              <a:lstStyle/>
              <a:p>
                <a:r>
                  <a:rPr lang="en-US" altLang="zh-HK" sz="2400" dirty="0" smtClean="0"/>
                  <a:t>Rewrite equalities as follows. </a:t>
                </a:r>
                <a:br>
                  <a:rPr lang="en-US" altLang="zh-HK" sz="2400" dirty="0" smtClean="0"/>
                </a:br>
                <a14:m>
                  <m:oMath xmlns:m="http://schemas.openxmlformats.org/officeDocument/2006/math">
                    <m:eqArr>
                      <m:eqArrPr>
                        <m:ctrl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</m:t>
                        </m:r>
                      </m:e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=3−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         </m:t>
                        </m:r>
                      </m:e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</m:t>
                        </m:r>
                      </m:e>
                      <m:e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=1+2</m:t>
                        </m:r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eqArr>
                  </m:oMath>
                </a14:m>
                <a:endParaRPr lang="en-US" altLang="zh-HK" sz="2400" b="0" dirty="0" smtClean="0"/>
              </a:p>
              <a:p>
                <a:r>
                  <a:rPr lang="en-US" altLang="zh-HK" sz="2400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HK" sz="2400" i="1">
                        <a:latin typeface="Cambria Math"/>
                      </a:rPr>
                      <m:t>=0,  </m:t>
                    </m:r>
                    <m:sSub>
                      <m:sSubPr>
                        <m:ctrlPr>
                          <a:rPr lang="en-US" altLang="zh-HK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400" i="1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HK" sz="2400" dirty="0"/>
                  <a:t>, and update other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sz="2400" i="1">
                        <a:latin typeface="Cambria Math"/>
                      </a:rPr>
                      <m:t>=2, </m:t>
                    </m:r>
                    <m:sSub>
                      <m:sSubPr>
                        <m:ctrlPr>
                          <a:rPr lang="en-US" altLang="zh-HK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altLang="zh-HK" sz="2400" i="1">
                        <a:latin typeface="Cambria Math"/>
                      </a:rPr>
                      <m:t>=2, </m:t>
                    </m:r>
                    <m:sSub>
                      <m:sSubPr>
                        <m:ctrlPr>
                          <a:rPr lang="en-US" altLang="zh-HK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altLang="zh-HK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HK" sz="2400" i="1" dirty="0">
                    <a:latin typeface="Cambria Math"/>
                  </a:rPr>
                  <a:t>.</a:t>
                </a:r>
              </a:p>
              <a:p>
                <a:r>
                  <a:rPr lang="en-US" altLang="zh-HK" sz="2400" dirty="0"/>
                  <a:t>And </a:t>
                </a:r>
                <a14:m>
                  <m:oMath xmlns:m="http://schemas.openxmlformats.org/officeDocument/2006/math">
                    <m:r>
                      <a:rPr lang="en-US" altLang="zh-HK" sz="2400" i="1">
                        <a:latin typeface="Cambria Math"/>
                      </a:rPr>
                      <m:t>𝑧</m:t>
                    </m:r>
                    <m:r>
                      <a:rPr lang="en-US" altLang="zh-HK" sz="2400" i="1">
                        <a:latin typeface="Cambria Math"/>
                      </a:rPr>
                      <m:t>=3</m:t>
                    </m:r>
                  </m:oMath>
                </a14:m>
                <a:r>
                  <a:rPr lang="en-US" altLang="zh-HK" sz="2400" dirty="0"/>
                  <a:t>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6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HK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2400" i="1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HK" sz="2400" i="1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HK" sz="24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2400" i="1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HK" sz="24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HK" sz="2400" dirty="0"/>
              </a:p>
              <a:p>
                <a:pPr marL="0" indent="0">
                  <a:buNone/>
                </a:pPr>
                <a:r>
                  <a:rPr lang="en-US" altLang="zh-HK" b="0" dirty="0" smtClean="0"/>
                  <a:t/>
                </a:r>
                <a:br>
                  <a:rPr lang="en-US" altLang="zh-HK" b="0" dirty="0" smtClean="0"/>
                </a:br>
                <a:endParaRPr lang="en-US" altLang="zh-HK" b="0" dirty="0" smtClean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6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530725"/>
              </a:xfrm>
              <a:blipFill rotWithShape="1">
                <a:blip r:embed="rId2"/>
                <a:stretch>
                  <a:fillRect l="-604" t="-94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4038600" cy="4530725"/>
              </a:xfrm>
            </p:spPr>
            <p:txBody>
              <a:bodyPr/>
              <a:lstStyle/>
              <a:p>
                <a:r>
                  <a:rPr lang="en-US" altLang="zh-HK" sz="2400" dirty="0" smtClean="0"/>
                  <a:t>The new basis is </a:t>
                </a:r>
                <a14:m>
                  <m:oMath xmlns:m="http://schemas.openxmlformats.org/officeDocument/2006/math">
                    <m:r>
                      <a:rPr lang="en-US" altLang="zh-HK" sz="2400" i="1">
                        <a:latin typeface="Cambria Math"/>
                      </a:rPr>
                      <m:t>{</m:t>
                    </m:r>
                    <m:r>
                      <a:rPr lang="en-US" altLang="zh-HK" sz="2400" b="0" i="1" smtClean="0">
                        <a:latin typeface="Cambria Math"/>
                      </a:rPr>
                      <m:t>1,</m:t>
                    </m:r>
                    <m:r>
                      <a:rPr lang="en-US" altLang="zh-HK" sz="240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altLang="zh-HK" sz="2400" i="1">
                        <a:solidFill>
                          <a:schemeClr val="tx1"/>
                        </a:solidFill>
                        <a:latin typeface="Cambria Math"/>
                      </a:rPr>
                      <m:t>,4</m:t>
                    </m:r>
                    <m:r>
                      <a:rPr lang="en-US" altLang="zh-HK" sz="2400" i="1">
                        <a:latin typeface="Cambria Math"/>
                      </a:rPr>
                      <m:t>}</m:t>
                    </m:r>
                  </m:oMath>
                </a14:m>
                <a:r>
                  <a:rPr lang="en-US" altLang="zh-HK" sz="2400" dirty="0" smtClean="0"/>
                  <a:t>.</a:t>
                </a:r>
              </a:p>
              <a:p>
                <a:r>
                  <a:rPr lang="en-US" altLang="zh-HK" sz="2400" dirty="0" smtClean="0"/>
                  <a:t>Rewrite the tableau.</a:t>
                </a:r>
              </a:p>
              <a:p>
                <a:endParaRPr lang="en-US" altLang="zh-HK" sz="2400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4038600" cy="4530725"/>
              </a:xfrm>
              <a:blipFill rotWithShape="1">
                <a:blip r:embed="rId3"/>
                <a:stretch>
                  <a:fillRect l="-452" t="-94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184-D9DF-413C-8272-9111287A915B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93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An introductory example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altLang="zh-HK" sz="2400" dirty="0" smtClean="0"/>
                  <a:t>The new basis is </a:t>
                </a:r>
                <a14:m>
                  <m:oMath xmlns:m="http://schemas.openxmlformats.org/officeDocument/2006/math">
                    <m:r>
                      <a:rPr lang="en-US" altLang="zh-HK" sz="2400" i="1">
                        <a:latin typeface="Cambria Math"/>
                      </a:rPr>
                      <m:t>{</m:t>
                    </m:r>
                    <m:r>
                      <a:rPr lang="en-US" altLang="zh-HK" sz="2400" b="0" i="1" smtClean="0">
                        <a:latin typeface="Cambria Math"/>
                      </a:rPr>
                      <m:t>1,</m:t>
                    </m:r>
                    <m:r>
                      <a:rPr lang="en-US" altLang="zh-HK" sz="240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altLang="zh-HK" sz="2400" i="1">
                        <a:solidFill>
                          <a:schemeClr val="tx1"/>
                        </a:solidFill>
                        <a:latin typeface="Cambria Math"/>
                      </a:rPr>
                      <m:t>,4</m:t>
                    </m:r>
                    <m:r>
                      <a:rPr lang="en-US" altLang="zh-HK" sz="2400" i="1">
                        <a:latin typeface="Cambria Math"/>
                      </a:rPr>
                      <m:t>}</m:t>
                    </m:r>
                  </m:oMath>
                </a14:m>
                <a:r>
                  <a:rPr lang="en-US" altLang="zh-HK" sz="2400" dirty="0" smtClean="0"/>
                  <a:t>.</a:t>
                </a:r>
              </a:p>
              <a:p>
                <a:r>
                  <a:rPr lang="en-US" altLang="zh-HK" sz="2400" dirty="0" smtClean="0"/>
                  <a:t>Rewrite the tableau.</a:t>
                </a:r>
              </a:p>
              <a:p>
                <a:r>
                  <a:rPr lang="en-US" altLang="zh-HK" sz="2400" dirty="0" smtClean="0"/>
                  <a:t>See which variable should increase to make </a:t>
                </a:r>
                <a14:m>
                  <m:oMath xmlns:m="http://schemas.openxmlformats.org/officeDocument/2006/math">
                    <m:r>
                      <a:rPr lang="en-US" altLang="zh-HK" sz="24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altLang="zh-HK" sz="2400" dirty="0" smtClean="0"/>
                  <a:t> larger.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HK" sz="2000" dirty="0" smtClean="0"/>
                  <a:t> in this case.  </a:t>
                </a:r>
              </a:p>
              <a:p>
                <a:r>
                  <a:rPr lang="en-US" altLang="zh-HK" sz="2400" dirty="0" smtClean="0"/>
                  <a:t>See how much we can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HK" sz="2400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HK" sz="2000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altLang="zh-HK" sz="2000" dirty="0" smtClean="0"/>
                  <a:t>.</a:t>
                </a:r>
              </a:p>
              <a:p>
                <a:r>
                  <a:rPr lang="en-US" altLang="zh-HK" sz="2400" dirty="0" smtClean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sz="2400" dirty="0" smtClean="0"/>
                  <a:t>’s and </a:t>
                </a:r>
                <a14:m>
                  <m:oMath xmlns:m="http://schemas.openxmlformats.org/officeDocument/2006/math">
                    <m:r>
                      <a:rPr lang="en-US" altLang="zh-HK" sz="24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altLang="zh-HK" sz="2400" dirty="0" smtClean="0"/>
                  <a:t>.</a:t>
                </a:r>
                <a:endParaRPr lang="en-US" altLang="zh-HK" sz="2400" dirty="0"/>
              </a:p>
              <a:p>
                <a:endParaRPr lang="en-US" altLang="zh-HK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452" t="-94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530725"/>
              </a:xfrm>
            </p:spPr>
            <p:txBody>
              <a:bodyPr/>
              <a:lstStyle/>
              <a:p>
                <a:r>
                  <a:rPr lang="en-US" altLang="zh-HK" sz="2400" dirty="0" smtClean="0"/>
                  <a:t>Rewrite equalities as follows. </a:t>
                </a:r>
                <a:br>
                  <a:rPr lang="en-US" altLang="zh-HK" sz="2400" dirty="0" smtClean="0"/>
                </a:br>
                <a14:m>
                  <m:oMath xmlns:m="http://schemas.openxmlformats.org/officeDocument/2006/math">
                    <m:eqArr>
                      <m:eqArrPr>
                        <m:ctrl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</m:t>
                        </m:r>
                      </m:e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=2−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         </m:t>
                        </m:r>
                      </m:e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</m:t>
                        </m:r>
                      </m:e>
                      <m:e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=3+</m:t>
                        </m:r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−2</m:t>
                        </m:r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e>
                    </m:eqArr>
                  </m:oMath>
                </a14:m>
                <a:endParaRPr lang="en-US" altLang="zh-HK" sz="2400" b="0" dirty="0" smtClean="0"/>
              </a:p>
              <a:p>
                <a:r>
                  <a:rPr lang="en-US" altLang="zh-HK" sz="2400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altLang="zh-HK" sz="2400" b="0" i="0" smtClean="0">
                        <a:latin typeface="Cambria Math"/>
                      </a:rPr>
                      <m:t>=0</m:t>
                    </m:r>
                    <m:r>
                      <a:rPr lang="en-US" altLang="zh-HK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HK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HK" sz="2400" i="1">
                        <a:latin typeface="Cambria Math"/>
                      </a:rPr>
                      <m:t>=2</m:t>
                    </m:r>
                  </m:oMath>
                </a14:m>
                <a:r>
                  <a:rPr lang="en-US" altLang="zh-HK" sz="2400" b="0" dirty="0" smtClean="0"/>
                  <a:t>, and update other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=3, </m:t>
                    </m:r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=2, </m:t>
                    </m:r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HK" sz="2400" b="0" i="1" dirty="0" smtClean="0">
                    <a:latin typeface="Cambria Math"/>
                  </a:rPr>
                  <a:t>.</a:t>
                </a:r>
              </a:p>
              <a:p>
                <a:r>
                  <a:rPr lang="en-US" altLang="zh-HK" sz="2400" b="0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HK" sz="2400" b="0" i="1" smtClean="0">
                        <a:latin typeface="Cambria Math"/>
                      </a:rPr>
                      <m:t>𝑧</m:t>
                    </m:r>
                    <m:r>
                      <a:rPr lang="en-US" altLang="zh-HK" sz="2400" b="0" i="1" smtClean="0">
                        <a:latin typeface="Cambria Math"/>
                      </a:rPr>
                      <m:t>=5</m:t>
                    </m:r>
                  </m:oMath>
                </a14:m>
                <a:r>
                  <a:rPr lang="en-US" altLang="zh-HK" sz="2400" b="0" dirty="0" smtClean="0"/>
                  <a:t>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6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2400" b="0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HK" sz="2400" b="0" dirty="0" smtClean="0"/>
              </a:p>
              <a:p>
                <a:pPr marL="0" indent="0">
                  <a:buNone/>
                </a:pPr>
                <a:r>
                  <a:rPr lang="en-US" altLang="zh-HK" b="0" dirty="0" smtClean="0"/>
                  <a:t/>
                </a:r>
                <a:br>
                  <a:rPr lang="en-US" altLang="zh-HK" b="0" dirty="0" smtClean="0"/>
                </a:br>
                <a:endParaRPr lang="en-US" altLang="zh-HK" b="0" dirty="0" smtClean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6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530725"/>
              </a:xfrm>
              <a:blipFill rotWithShape="1">
                <a:blip r:embed="rId3"/>
                <a:stretch>
                  <a:fillRect l="-604" t="-94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184-D9DF-413C-8272-9111287A915B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48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An introductory example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altLang="zh-HK" sz="2400" dirty="0" smtClean="0"/>
                  <a:t>The new basis is </a:t>
                </a:r>
                <a14:m>
                  <m:oMath xmlns:m="http://schemas.openxmlformats.org/officeDocument/2006/math">
                    <m:r>
                      <a:rPr lang="en-US" altLang="zh-HK" sz="2400" i="1">
                        <a:latin typeface="Cambria Math"/>
                      </a:rPr>
                      <m:t>{</m:t>
                    </m:r>
                    <m:r>
                      <a:rPr lang="en-US" altLang="zh-HK" sz="2400" b="0" i="1" smtClean="0">
                        <a:latin typeface="Cambria Math"/>
                      </a:rPr>
                      <m:t>1,</m:t>
                    </m:r>
                    <m:r>
                      <a:rPr lang="en-US" altLang="zh-HK" sz="240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altLang="zh-HK" sz="2400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altLang="zh-HK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a:rPr lang="en-US" altLang="zh-HK" sz="2400" i="1">
                        <a:latin typeface="Cambria Math"/>
                      </a:rPr>
                      <m:t>}</m:t>
                    </m:r>
                  </m:oMath>
                </a14:m>
                <a:r>
                  <a:rPr lang="en-US" altLang="zh-HK" sz="2400" dirty="0" smtClean="0"/>
                  <a:t>.</a:t>
                </a:r>
              </a:p>
              <a:p>
                <a:r>
                  <a:rPr lang="en-US" altLang="zh-HK" sz="2400" dirty="0" smtClean="0"/>
                  <a:t>Rewrite the tableau.</a:t>
                </a:r>
              </a:p>
              <a:p>
                <a:r>
                  <a:rPr lang="en-US" altLang="zh-HK" sz="2400" dirty="0" smtClean="0"/>
                  <a:t>See which variable should increase to make </a:t>
                </a:r>
                <a14:m>
                  <m:oMath xmlns:m="http://schemas.openxmlformats.org/officeDocument/2006/math">
                    <m:r>
                      <a:rPr lang="en-US" altLang="zh-HK" sz="24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altLang="zh-HK" sz="2400" dirty="0" smtClean="0"/>
                  <a:t> larger. </a:t>
                </a:r>
              </a:p>
              <a:p>
                <a:r>
                  <a:rPr lang="en-US" altLang="zh-HK" sz="2400" dirty="0" smtClean="0"/>
                  <a:t>None!</a:t>
                </a:r>
              </a:p>
              <a:p>
                <a:pPr lvl="1"/>
                <a:r>
                  <a:rPr lang="en-US" altLang="zh-HK" sz="2000" dirty="0" smtClean="0"/>
                  <a:t>Both coefficients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0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HK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000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zh-HK" sz="2000" dirty="0" smtClean="0"/>
                  <a:t> are negative now.</a:t>
                </a:r>
              </a:p>
              <a:p>
                <a:r>
                  <a:rPr lang="en-US" altLang="zh-HK" sz="2400" dirty="0" smtClean="0"/>
                  <a:t>Claim: We’ve found the optimal solution and optimal value!            </a:t>
                </a:r>
                <a:r>
                  <a:rPr lang="en-US" altLang="zh-HK" sz="2400" dirty="0" smtClean="0">
                    <a:solidFill>
                      <a:srgbClr val="FF0000"/>
                    </a:solidFill>
                  </a:rPr>
                  <a:t>☺</a:t>
                </a:r>
                <a:endParaRPr lang="en-US" altLang="zh-HK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452" t="-94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530725"/>
              </a:xfrm>
            </p:spPr>
            <p:txBody>
              <a:bodyPr/>
              <a:lstStyle/>
              <a:p>
                <a:r>
                  <a:rPr lang="en-US" altLang="zh-HK" sz="2400" dirty="0" smtClean="0"/>
                  <a:t>Rewrite equalities as follows. </a:t>
                </a:r>
                <a:br>
                  <a:rPr lang="en-US" altLang="zh-HK" sz="2400" dirty="0" smtClean="0"/>
                </a:br>
                <a14:m>
                  <m:oMath xmlns:m="http://schemas.openxmlformats.org/officeDocument/2006/math">
                    <m:eqArr>
                      <m:eqArrPr>
                        <m:ctrl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      </m:t>
                        </m:r>
                      </m:e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=2−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      </m:t>
                        </m:r>
                      </m:e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</m:t>
                        </m:r>
                      </m:e>
                      <m:e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=5−</m:t>
                        </m:r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e>
                    </m:eqArr>
                  </m:oMath>
                </a14:m>
                <a:endParaRPr lang="en-US" altLang="zh-HK" sz="2400" b="0" dirty="0" smtClean="0"/>
              </a:p>
              <a:p>
                <a:r>
                  <a:rPr lang="en-US" altLang="zh-HK" sz="2400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altLang="zh-HK" sz="2400" b="0" i="0" smtClean="0">
                        <a:latin typeface="Cambria Math"/>
                      </a:rPr>
                      <m:t>=0</m:t>
                    </m:r>
                    <m:r>
                      <a:rPr lang="en-US" altLang="zh-HK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HK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HK" sz="2400" i="1">
                        <a:latin typeface="Cambria Math"/>
                      </a:rPr>
                      <m:t>=2</m:t>
                    </m:r>
                  </m:oMath>
                </a14:m>
                <a:r>
                  <a:rPr lang="en-US" altLang="zh-HK" sz="2400" b="0" dirty="0" smtClean="0"/>
                  <a:t>, and update other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=3, </m:t>
                    </m:r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=2, </m:t>
                    </m:r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HK" sz="2400" b="0" i="1" dirty="0" smtClean="0">
                    <a:latin typeface="Cambria Math"/>
                  </a:rPr>
                  <a:t>.</a:t>
                </a:r>
              </a:p>
              <a:p>
                <a:r>
                  <a:rPr lang="en-US" altLang="zh-HK" sz="2400" b="0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HK" sz="2400" b="0" i="1" smtClean="0">
                        <a:latin typeface="Cambria Math"/>
                      </a:rPr>
                      <m:t>𝑧</m:t>
                    </m:r>
                    <m:r>
                      <a:rPr lang="en-US" altLang="zh-HK" sz="2400" b="0" i="1" smtClean="0">
                        <a:latin typeface="Cambria Math"/>
                      </a:rPr>
                      <m:t>=5</m:t>
                    </m:r>
                  </m:oMath>
                </a14:m>
                <a:r>
                  <a:rPr lang="en-US" altLang="zh-HK" sz="2400" b="0" dirty="0" smtClean="0"/>
                  <a:t>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6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2400" b="0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HK" sz="2400" b="0" dirty="0" smtClean="0"/>
              </a:p>
              <a:p>
                <a:pPr marL="0" indent="0">
                  <a:buNone/>
                </a:pPr>
                <a:r>
                  <a:rPr lang="en-US" altLang="zh-HK" b="0" dirty="0" smtClean="0"/>
                  <a:t/>
                </a:r>
                <a:br>
                  <a:rPr lang="en-US" altLang="zh-HK" b="0" dirty="0" smtClean="0"/>
                </a:br>
                <a:endParaRPr lang="en-US" altLang="zh-HK" b="0" dirty="0" smtClean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6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530725"/>
              </a:xfrm>
              <a:blipFill rotWithShape="1">
                <a:blip r:embed="rId3"/>
                <a:stretch>
                  <a:fillRect l="-604" t="-94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184-D9DF-413C-8272-9111287A915B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13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Formal treatment</a:t>
            </a:r>
            <a:endParaRPr lang="zh-HK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Now we make the intuitions formal.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We will rigorously define things like basis, feasible basis, tableau, …</a:t>
            </a:r>
          </a:p>
          <a:p>
            <a:r>
              <a:rPr lang="en-US" altLang="zh-HK" dirty="0" smtClean="0"/>
              <a:t>discuss the pivot steps, </a:t>
            </a:r>
          </a:p>
          <a:p>
            <a:r>
              <a:rPr lang="en-US" altLang="zh-HK" dirty="0" smtClean="0"/>
              <a:t>and formalize the above procedure for general LP.</a:t>
            </a:r>
            <a:endParaRPr lang="zh-HK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2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Basis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3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6629400" cy="4530725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In the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𝐴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𝑚</m:t>
                        </m:r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×</m:t>
                        </m:r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, a subset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𝐵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⊆[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]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is 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 </a:t>
                </a:r>
                <a:r>
                  <a:rPr lang="en-US" altLang="zh-HK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basis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if those columns of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𝐴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𝐵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are </a:t>
                </a:r>
                <a:r>
                  <a:rPr lang="en-US" altLang="zh-HK" dirty="0" smtClean="0">
                    <a:solidFill>
                      <a:srgbClr val="0066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linearly </a:t>
                </a:r>
                <a:r>
                  <a:rPr lang="en-US" altLang="zh-HK" dirty="0">
                    <a:solidFill>
                      <a:srgbClr val="0066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independent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In other words,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𝐴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HK" dirty="0">
                    <a:ea typeface="新細明體" charset="-120"/>
                  </a:rPr>
                  <a:t> is nonsingular.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Denote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𝑁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HK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</m:d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−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𝐵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HK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</m:d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HK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1,2,…,</m:t>
                        </m:r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</m:d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.</m:t>
                    </m:r>
                  </m:oMath>
                </a14:m>
                <a:endParaRPr lang="en-US" altLang="zh-HK" dirty="0" smtClean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A </a:t>
                </a:r>
                <a:r>
                  <a:rPr lang="en-US" altLang="zh-HK" dirty="0">
                    <a:ea typeface="新細明體" charset="-120"/>
                  </a:rPr>
                  <a:t>basis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𝐵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is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feasible </a:t>
                </a:r>
                <a:r>
                  <a:rPr lang="en-US" altLang="zh-HK" dirty="0" smtClean="0">
                    <a:ea typeface="新細明體" charset="-120"/>
                  </a:rPr>
                  <a:t>if </a:t>
                </a:r>
                <a:r>
                  <a:rPr lang="en-US" altLang="zh-HK" dirty="0">
                    <a:ea typeface="新細明體" charset="-120"/>
                  </a:rPr>
                  <a:t/>
                </a:r>
                <a:br>
                  <a:rPr lang="en-US" altLang="zh-HK" dirty="0">
                    <a:ea typeface="新細明體" charset="-120"/>
                  </a:rPr>
                </a:br>
                <a:r>
                  <a:rPr lang="en-US" altLang="zh-HK" dirty="0">
                    <a:ea typeface="新細明體" charset="-120"/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𝐴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  <m:sup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−1</m:t>
                        </m:r>
                      </m:sup>
                    </m:sSubSup>
                    <m:r>
                      <a:rPr lang="en-US" altLang="zh-HK" b="1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𝒃</m:t>
                    </m:r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≥</m:t>
                    </m:r>
                    <m:r>
                      <a:rPr lang="en-US" altLang="zh-HK" b="1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𝟎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The inequality is entry-wise. </a:t>
                </a:r>
              </a:p>
            </p:txBody>
          </p:sp>
        </mc:Choice>
        <mc:Fallback xmlns="">
          <p:sp>
            <p:nvSpPr>
              <p:cNvPr id="1003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6629400" cy="4530725"/>
              </a:xfrm>
              <a:blipFill rotWithShape="1">
                <a:blip r:embed="rId2"/>
                <a:stretch>
                  <a:fillRect l="-735" t="-282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7010400" y="2054225"/>
            <a:ext cx="1676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HK" sz="2400" dirty="0" smtClean="0">
                <a:ea typeface="新細明體" charset="-120"/>
              </a:rPr>
              <a:t>             </a:t>
            </a:r>
            <a:endParaRPr lang="en-US" altLang="zh-HK" sz="2400" dirty="0">
              <a:ea typeface="新細明體" charset="-120"/>
            </a:endParaRPr>
          </a:p>
          <a:p>
            <a:pPr algn="ctr"/>
            <a:endParaRPr lang="en-US" altLang="zh-HK" sz="2400" dirty="0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357" name="Rectangle 5"/>
              <p:cNvSpPr>
                <a:spLocks noChangeArrowheads="1"/>
              </p:cNvSpPr>
              <p:nvPr/>
            </p:nvSpPr>
            <p:spPr bwMode="auto">
              <a:xfrm>
                <a:off x="7543800" y="2054225"/>
                <a:ext cx="914400" cy="9144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i="1" dirty="0" smtClean="0">
                              <a:latin typeface="Cambria Math"/>
                              <a:ea typeface="新細明體" charset="-120"/>
                            </a:rPr>
                            <m:t>𝐴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altLang="zh-HK" baseline="-250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00357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43800" y="2054225"/>
                <a:ext cx="914400" cy="9144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363" name="Group 11"/>
          <p:cNvGrpSpPr>
            <a:grpSpLocks/>
          </p:cNvGrpSpPr>
          <p:nvPr/>
        </p:nvGrpSpPr>
        <p:grpSpPr bwMode="auto">
          <a:xfrm>
            <a:off x="7543800" y="2968625"/>
            <a:ext cx="914400" cy="307975"/>
            <a:chOff x="4800" y="1920"/>
            <a:chExt cx="576" cy="194"/>
          </a:xfrm>
        </p:grpSpPr>
        <p:sp>
          <p:nvSpPr>
            <p:cNvPr id="100358" name="Line 6"/>
            <p:cNvSpPr>
              <a:spLocks noChangeShapeType="1"/>
            </p:cNvSpPr>
            <p:nvPr/>
          </p:nvSpPr>
          <p:spPr bwMode="auto">
            <a:xfrm>
              <a:off x="4800" y="201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35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974" y="1920"/>
                  <a:ext cx="225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HK" sz="14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oMath>
                    </m:oMathPara>
                  </a14:m>
                  <a:endParaRPr lang="en-US" altLang="zh-HK" sz="1400" dirty="0">
                    <a:solidFill>
                      <a:srgbClr val="FF0000"/>
                    </a:solidFill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100359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74" y="1920"/>
                  <a:ext cx="225" cy="19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360" name="Line 8"/>
            <p:cNvSpPr>
              <a:spLocks noChangeShapeType="1"/>
            </p:cNvSpPr>
            <p:nvPr/>
          </p:nvSpPr>
          <p:spPr bwMode="auto">
            <a:xfrm>
              <a:off x="5184" y="201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00361" name="Line 9"/>
            <p:cNvSpPr>
              <a:spLocks noChangeShapeType="1"/>
            </p:cNvSpPr>
            <p:nvPr/>
          </p:nvSpPr>
          <p:spPr bwMode="auto">
            <a:xfrm>
              <a:off x="4800" y="196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00362" name="Line 10"/>
            <p:cNvSpPr>
              <a:spLocks noChangeShapeType="1"/>
            </p:cNvSpPr>
            <p:nvPr/>
          </p:nvSpPr>
          <p:spPr bwMode="auto">
            <a:xfrm>
              <a:off x="5376" y="196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086600" y="1597025"/>
                <a:ext cx="4682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40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1597025"/>
                <a:ext cx="468205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010400" y="3581400"/>
            <a:ext cx="1676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HK" sz="2400" dirty="0" smtClean="0">
                <a:ea typeface="新細明體" charset="-120"/>
              </a:rPr>
              <a:t>             </a:t>
            </a:r>
            <a:endParaRPr lang="en-US" altLang="zh-HK" sz="2400" dirty="0">
              <a:ea typeface="新細明體" charset="-120"/>
            </a:endParaRPr>
          </a:p>
          <a:p>
            <a:pPr algn="ctr"/>
            <a:endParaRPr lang="en-US" altLang="zh-HK" sz="2400" dirty="0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7010400" y="3581400"/>
                <a:ext cx="914400" cy="9144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i="1" dirty="0" smtClean="0">
                              <a:latin typeface="Cambria Math"/>
                              <a:ea typeface="新細明體" charset="-120"/>
                            </a:rPr>
                            <m:t>𝐴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altLang="zh-HK" baseline="-250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4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10400" y="3581400"/>
                <a:ext cx="914400" cy="9144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7010400" y="4495800"/>
            <a:ext cx="914400" cy="307975"/>
            <a:chOff x="4800" y="1920"/>
            <a:chExt cx="576" cy="194"/>
          </a:xfrm>
        </p:grpSpPr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4800" y="201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974" y="1920"/>
                  <a:ext cx="225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HK" sz="14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oMath>
                    </m:oMathPara>
                  </a14:m>
                  <a:endParaRPr lang="en-US" altLang="zh-HK" sz="1400" dirty="0">
                    <a:solidFill>
                      <a:srgbClr val="FF0000"/>
                    </a:solidFill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100359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74" y="1920"/>
                  <a:ext cx="225" cy="19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5184" y="201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4800" y="196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5376" y="196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086600" y="3124200"/>
                <a:ext cx="4682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40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124200"/>
                <a:ext cx="468205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5"/>
              <p:cNvSpPr>
                <a:spLocks noChangeArrowheads="1"/>
              </p:cNvSpPr>
              <p:nvPr/>
            </p:nvSpPr>
            <p:spPr bwMode="auto">
              <a:xfrm>
                <a:off x="7924800" y="3581400"/>
                <a:ext cx="754625" cy="9144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i="1" dirty="0" smtClean="0">
                              <a:latin typeface="Cambria Math"/>
                              <a:ea typeface="新細明體" charset="-120"/>
                            </a:rPr>
                            <m:t>𝐴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altLang="zh-HK" baseline="-250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22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4800" y="3581400"/>
                <a:ext cx="754625" cy="9144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7927260" y="4495800"/>
            <a:ext cx="762000" cy="307975"/>
            <a:chOff x="4800" y="1920"/>
            <a:chExt cx="576" cy="194"/>
          </a:xfrm>
        </p:grpSpPr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4800" y="201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952" y="1920"/>
                  <a:ext cx="280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HK" sz="14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𝑁</m:t>
                        </m:r>
                      </m:oMath>
                    </m:oMathPara>
                  </a14:m>
                  <a:endParaRPr lang="en-US" altLang="zh-HK" sz="1400" dirty="0">
                    <a:solidFill>
                      <a:srgbClr val="FF0000"/>
                    </a:solidFill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25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52" y="1920"/>
                  <a:ext cx="280" cy="19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Line 8"/>
            <p:cNvSpPr>
              <a:spLocks noChangeShapeType="1"/>
            </p:cNvSpPr>
            <p:nvPr/>
          </p:nvSpPr>
          <p:spPr bwMode="auto">
            <a:xfrm>
              <a:off x="5184" y="201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27" name="Line 9"/>
            <p:cNvSpPr>
              <a:spLocks noChangeShapeType="1"/>
            </p:cNvSpPr>
            <p:nvPr/>
          </p:nvSpPr>
          <p:spPr bwMode="auto">
            <a:xfrm>
              <a:off x="4800" y="196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>
              <a:off x="5376" y="196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28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00" y="1676400"/>
                <a:ext cx="3858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1676400"/>
                <a:ext cx="385811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681989" y="2286000"/>
                <a:ext cx="4467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989" y="2286000"/>
                <a:ext cx="446725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80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animBg="1"/>
      <p:bldP spid="100357" grpId="0" animBg="1"/>
      <p:bldP spid="2" grpId="0"/>
      <p:bldP spid="13" grpId="0" animBg="1"/>
      <p:bldP spid="14" grpId="0" animBg="1"/>
      <p:bldP spid="21" grpId="0"/>
      <p:bldP spid="22" grpId="0" animBg="1"/>
      <p:bldP spid="4" grpId="0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(Simplex) tableau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37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A (simplex) tableau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𝐵</m:t>
                    </m:r>
                    <m:r>
                      <a:rPr lang="en-US" altLang="zh-HK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solidFill>
                      <a:srgbClr val="0066FF"/>
                    </a:solidFill>
                    <a:ea typeface="新細明體" charset="-12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w.r.t. feasible basis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𝐵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is the following system of </a:t>
                </a:r>
                <a:r>
                  <a:rPr lang="en-US" altLang="zh-HK" dirty="0" smtClean="0">
                    <a:ea typeface="新細明體" charset="-120"/>
                  </a:rPr>
                  <a:t>equations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altLang="zh-HK" dirty="0">
                    <a:ea typeface="新細明體" charset="-12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𝑇</m:t>
                    </m:r>
                    <m:d>
                      <m:dPr>
                        <m:ctrlPr>
                          <a:rPr lang="en-US" altLang="zh-HK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e>
                    </m:d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: </m:t>
                    </m:r>
                    <m:d>
                      <m:dPr>
                        <m:begChr m:val="{"/>
                        <m:endChr m:val=""/>
                        <m:ctrlP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b="0" i="1" dirty="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b="1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altLang="zh-HK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altLang="zh-HK" b="1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𝒃</m:t>
                              </m:r>
                              <m:r>
                                <a:rPr lang="en-US" altLang="zh-HK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−1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𝑁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b="1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altLang="zh-HK" b="0" i="1" dirty="0" smtClean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                    </m:t>
                              </m:r>
                            </m:e>
                            <m:e>
                              <m:r>
                                <a:rPr lang="en-US" altLang="zh-HK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(1)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𝑧</m:t>
                              </m:r>
                              <m:r>
                                <a:rPr lang="en-US" altLang="zh-HK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b="1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𝑇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altLang="zh-HK" b="1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𝒃</m:t>
                              </m:r>
                              <m:r>
                                <a:rPr lang="en-US" altLang="zh-HK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HK" i="1" dirty="0">
                                          <a:solidFill>
                                            <a:srgbClr val="0066FF"/>
                                          </a:solidFill>
                                          <a:latin typeface="Cambria Math" panose="02040503050406030204" pitchFamily="18" charset="0"/>
                                          <a:ea typeface="新細明體" charset="-12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HK" b="1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altLang="zh-HK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𝑁</m:t>
                                      </m:r>
                                    </m:sub>
                                    <m:sup>
                                      <m:r>
                                        <a:rPr lang="en-US" altLang="zh-HK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zh-HK" i="1" dirty="0">
                                          <a:solidFill>
                                            <a:srgbClr val="0066FF"/>
                                          </a:solidFill>
                                          <a:latin typeface="Cambria Math" panose="02040503050406030204" pitchFamily="18" charset="0"/>
                                          <a:ea typeface="新細明體" charset="-12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HK" b="1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altLang="zh-HK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r>
                                        <a:rPr lang="en-US" altLang="zh-HK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altLang="zh-HK" i="1" dirty="0">
                                          <a:solidFill>
                                            <a:srgbClr val="0066FF"/>
                                          </a:solidFill>
                                          <a:latin typeface="Cambria Math" panose="02040503050406030204" pitchFamily="18" charset="0"/>
                                          <a:ea typeface="新細明體" charset="-12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HK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HK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r>
                                        <a:rPr lang="en-US" altLang="zh-HK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altLang="zh-HK" i="1" dirty="0">
                                          <a:solidFill>
                                            <a:srgbClr val="0066FF"/>
                                          </a:solidFill>
                                          <a:latin typeface="Cambria Math" panose="02040503050406030204" pitchFamily="18" charset="0"/>
                                          <a:ea typeface="新細明體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HK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b="1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HK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(2)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HK" altLang="zh-HK" dirty="0" smtClean="0">
                  <a:solidFill>
                    <a:srgbClr val="0066FF"/>
                  </a:solidFill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It looks complicated, but it just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writes basis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b="1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𝒙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HK" dirty="0" smtClean="0">
                    <a:ea typeface="新細明體" charset="-120"/>
                  </a:rPr>
                  <a:t> in terms of non-basis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b="1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𝒙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𝑁</m:t>
                        </m:r>
                      </m:sub>
                    </m:sSub>
                  </m:oMath>
                </a14:m>
                <a:endParaRPr lang="en-US" altLang="zh-HK" dirty="0" smtClean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add a new variable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𝑧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for the objective function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altLang="zh-HK" b="1" i="1" dirty="0" err="1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𝒄</m:t>
                        </m:r>
                      </m:e>
                      <m:sup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𝑇</m:t>
                        </m:r>
                      </m:sup>
                    </m:sSup>
                    <m:r>
                      <a:rPr lang="en-US" altLang="zh-HK" b="1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𝒙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 (Details next.)</a:t>
                </a: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013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593" t="-2826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0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1: profit maximization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A company has two types of products: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Q</a:t>
                </a:r>
                <a:r>
                  <a:rPr lang="en-US" dirty="0" smtClean="0"/>
                  <a:t>. </a:t>
                </a: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Profit:    </a:t>
                </a:r>
                <a:r>
                  <a:rPr lang="en-US" dirty="0">
                    <a:solidFill>
                      <a:srgbClr val="FF0000"/>
                    </a:solidFill>
                  </a:rPr>
                  <a:t>P</a:t>
                </a:r>
                <a:r>
                  <a:rPr lang="en-US" dirty="0"/>
                  <a:t> --- $1 each; 	</a:t>
                </a:r>
                <a:r>
                  <a:rPr lang="en-US" dirty="0">
                    <a:solidFill>
                      <a:srgbClr val="0066FF"/>
                    </a:solidFill>
                  </a:rPr>
                  <a:t>Q</a:t>
                </a:r>
                <a:r>
                  <a:rPr lang="en-US" dirty="0"/>
                  <a:t> --- $6 each.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Constraints: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Daily productivity (including both P and Q) is 400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Daily demand for P is 200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Daily demand for Q is 300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i="1" dirty="0">
                    <a:solidFill>
                      <a:srgbClr val="FF0000"/>
                    </a:solidFill>
                    <a:latin typeface="Times New Roman" pitchFamily="18" charset="0"/>
                  </a:rPr>
                  <a:t>Question</a:t>
                </a:r>
                <a:r>
                  <a:rPr lang="en-US" i="1" dirty="0">
                    <a:latin typeface="Times New Roman" pitchFamily="18" charset="0"/>
                  </a:rPr>
                  <a:t>: How many P and Q should we produce to maximize the profit? 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units of 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units of Q</a:t>
                </a:r>
                <a:endParaRPr lang="en-US" i="1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14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2826" r="-133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7813"/>
                <a:ext cx="8458200" cy="1139825"/>
              </a:xfrm>
            </p:spPr>
            <p:txBody>
              <a:bodyPr/>
              <a:lstStyle/>
              <a:p>
                <a:r>
                  <a:rPr lang="en-US" altLang="zh-HK" sz="3200" dirty="0" smtClean="0">
                    <a:ea typeface="新細明體" charset="-120"/>
                  </a:rPr>
                  <a:t>Tableau    </a:t>
                </a:r>
                <a14:m>
                  <m:oMath xmlns:m="http://schemas.openxmlformats.org/officeDocument/2006/math">
                    <m:r>
                      <a:rPr lang="en-US" altLang="zh-HK" sz="24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𝑇</m:t>
                    </m:r>
                    <m:d>
                      <m:dPr>
                        <m:ctrlPr>
                          <a:rPr lang="en-US" altLang="zh-HK" sz="24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4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e>
                    </m:d>
                    <m:r>
                      <a:rPr lang="en-US" altLang="zh-HK" sz="24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:   </m:t>
                    </m:r>
                    <m:d>
                      <m:dPr>
                        <m:begChr m:val="{"/>
                        <m:endChr m:val=""/>
                        <m:ctrlPr>
                          <a:rPr lang="en-US" altLang="zh-HK" sz="24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sz="2400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1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𝑏</m:t>
                              </m:r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−1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𝑁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1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                    </m:t>
                              </m:r>
                            </m:e>
                            <m:e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(1)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𝑧</m:t>
                              </m:r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sz="2400" b="1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𝑇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altLang="zh-HK" sz="2400" b="1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𝒃</m:t>
                              </m:r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HK" sz="2400" i="1" dirty="0">
                                          <a:solidFill>
                                            <a:srgbClr val="0066FF"/>
                                          </a:solidFill>
                                          <a:latin typeface="Cambria Math" panose="02040503050406030204" pitchFamily="18" charset="0"/>
                                          <a:ea typeface="新細明體" charset="-12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HK" sz="2400" b="1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altLang="zh-HK" sz="2400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𝑁</m:t>
                                      </m:r>
                                    </m:sub>
                                    <m:sup>
                                      <m:r>
                                        <a:rPr lang="en-US" altLang="zh-HK" sz="2400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zh-HK" sz="2400" i="1" dirty="0">
                                          <a:solidFill>
                                            <a:srgbClr val="0066FF"/>
                                          </a:solidFill>
                                          <a:latin typeface="Cambria Math" panose="02040503050406030204" pitchFamily="18" charset="0"/>
                                          <a:ea typeface="新細明體" charset="-12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HK" sz="2400" b="1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altLang="zh-HK" sz="2400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r>
                                        <a:rPr lang="en-US" altLang="zh-HK" sz="2400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altLang="zh-HK" sz="2400" i="1" dirty="0">
                                          <a:solidFill>
                                            <a:srgbClr val="0066FF"/>
                                          </a:solidFill>
                                          <a:latin typeface="Cambria Math" panose="02040503050406030204" pitchFamily="18" charset="0"/>
                                          <a:ea typeface="新細明體" charset="-12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HK" sz="2400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HK" sz="2400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r>
                                        <a:rPr lang="en-US" altLang="zh-HK" sz="2400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altLang="zh-HK" sz="2400" i="1" dirty="0">
                                          <a:solidFill>
                                            <a:srgbClr val="0066FF"/>
                                          </a:solidFill>
                                          <a:latin typeface="Cambria Math" panose="02040503050406030204" pitchFamily="18" charset="0"/>
                                          <a:ea typeface="新細明體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sz="2400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HK" sz="2400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1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(2)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7813"/>
                <a:ext cx="8458200" cy="1139825"/>
              </a:xfrm>
              <a:blipFill rotWithShape="1">
                <a:blip r:embed="rId2"/>
                <a:stretch>
                  <a:fillRect l="-180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8534400" cy="46482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HK" sz="2800" dirty="0" smtClean="0">
                    <a:ea typeface="新細明體" charset="-120"/>
                  </a:rPr>
                  <a:t>[Prop 1] </a:t>
                </a:r>
                <a:r>
                  <a:rPr lang="en-US" altLang="zh-HK" sz="2800" dirty="0">
                    <a:ea typeface="新細明體" charset="-12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𝐴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HK" sz="2800" dirty="0">
                    <a:ea typeface="新細明體" charset="-120"/>
                  </a:rPr>
                  <a:t> is nonsingular, then </a:t>
                </a:r>
                <a:br>
                  <a:rPr lang="en-US" altLang="zh-HK" sz="2800" dirty="0">
                    <a:ea typeface="新細明體" charset="-120"/>
                  </a:rPr>
                </a:br>
                <a:r>
                  <a:rPr lang="en-US" altLang="zh-HK" sz="2800" dirty="0">
                    <a:ea typeface="新細明體" charset="-12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800" b="1" i="1" dirty="0" smtClean="0">
                        <a:latin typeface="Cambria Math"/>
                        <a:ea typeface="新細明體" charset="-120"/>
                      </a:rPr>
                      <m:t>𝒙</m:t>
                    </m:r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𝑧</m:t>
                    </m:r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800" dirty="0" smtClean="0">
                    <a:ea typeface="新細明體" charset="-120"/>
                  </a:rPr>
                  <a:t> satisfies </a:t>
                </a:r>
                <a14:m>
                  <m:oMath xmlns:m="http://schemas.openxmlformats.org/officeDocument/2006/math">
                    <m:r>
                      <a:rPr lang="en-US" altLang="zh-HK" sz="28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sz="28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8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𝐵</m:t>
                    </m:r>
                    <m:r>
                      <a:rPr lang="en-US" altLang="zh-HK" sz="28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) 	⇔  </m:t>
                    </m:r>
                    <m:r>
                      <a:rPr lang="en-US" altLang="zh-HK" sz="2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𝐴</m:t>
                    </m:r>
                    <m:r>
                      <a:rPr lang="en-US" altLang="zh-HK" sz="2800" b="1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𝒙</m:t>
                    </m:r>
                    <m:r>
                      <a:rPr lang="en-US" altLang="zh-HK" sz="2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altLang="zh-HK" sz="2800" b="1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𝒃</m:t>
                    </m:r>
                    <m:r>
                      <a:rPr lang="en-US" altLang="zh-HK" sz="2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 </m:t>
                    </m:r>
                    <m:r>
                      <a:rPr lang="en-US" altLang="zh-HK" sz="2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𝑧</m:t>
                    </m:r>
                    <m:r>
                      <a:rPr lang="en-US" altLang="zh-HK" sz="2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altLang="zh-HK" sz="2800" b="1" i="1" dirty="0" err="1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𝒄</m:t>
                        </m:r>
                      </m:e>
                      <m:sup>
                        <m:r>
                          <a:rPr lang="en-US" altLang="zh-HK" sz="28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𝑇</m:t>
                        </m:r>
                      </m:sup>
                    </m:sSup>
                    <m:r>
                      <a:rPr lang="en-US" altLang="zh-HK" sz="2800" b="1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𝒙</m:t>
                    </m:r>
                  </m:oMath>
                </a14:m>
                <a:endParaRPr lang="en-US" altLang="zh-HK" sz="2800" b="1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sz="28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Proof. </a:t>
                </a:r>
                <a:endParaRPr lang="en-US" altLang="zh-HK" sz="28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8534400" cy="4648200"/>
              </a:xfrm>
              <a:blipFill rotWithShape="0">
                <a:blip r:embed="rId3"/>
                <a:stretch>
                  <a:fillRect l="-429" t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304800" y="2514600"/>
                <a:ext cx="8534400" cy="37290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lnSpcReduction="10000"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022350" indent="-3508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339850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6811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1383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955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0527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5099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i="1" kern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⇒:</m:t>
                    </m:r>
                    <m:r>
                      <a:rPr lang="en-US" altLang="zh-HK" i="1" kern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𝐴</m:t>
                    </m:r>
                    <m:r>
                      <a:rPr lang="en-US" altLang="zh-HK" b="1" i="1" kern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𝒙</m:t>
                    </m:r>
                    <m:r>
                      <a:rPr lang="en-US" altLang="zh-HK" i="1" kern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d>
                      <m:dPr>
                        <m:ctrlPr>
                          <a:rPr lang="en-US" altLang="zh-HK" i="1" kern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 kern="0" smtClean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i="1" kern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HK" i="1" kern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𝐵</m:t>
                            </m:r>
                          </m:sub>
                        </m:sSub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i="1" kern="0" smtClean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i="1" kern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HK" i="1" kern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𝑁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altLang="zh-HK" i="1" kern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i="1" kern="0" smtClean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HK" i="1" kern="0" smtClean="0"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HK" b="1" i="1" kern="0" smtClean="0"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HK" i="1" kern="0" smtClean="0"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HK" i="1" kern="0" smtClean="0"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b="1" i="1" kern="0" smtClean="0"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HK" i="1" kern="0" smtClean="0"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zh-HK" i="1" kern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altLang="zh-HK" i="1" kern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𝐴</m:t>
                        </m:r>
                      </m:e>
                      <m:sub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altLang="zh-HK" i="1" kern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b="1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b>
                    </m:sSub>
                    <m:r>
                      <a:rPr lang="en-US" altLang="zh-HK" i="1" kern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sSub>
                      <m:sSubPr>
                        <m:ctrlPr>
                          <a:rPr lang="en-US" altLang="zh-HK" i="1" kern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𝐴</m:t>
                        </m:r>
                      </m:e>
                      <m:sub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</m:sSub>
                    <m:sSub>
                      <m:sSubPr>
                        <m:ctrlPr>
                          <a:rPr lang="en-US" altLang="zh-HK" i="1" kern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b="1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</m:sSub>
                  </m:oMath>
                </a14:m>
                <a:endParaRPr lang="en-US" altLang="zh-HK" i="1" kern="0" dirty="0" smtClean="0">
                  <a:latin typeface="Cambria Math"/>
                  <a:ea typeface="Arial Unicode MS" pitchFamily="34" charset="-128"/>
                  <a:cs typeface="Arial Unicode MS" pitchFamily="34" charset="-128"/>
                </a:endParaRPr>
              </a:p>
              <a:p>
                <a:pPr marL="344487" lvl="1" indent="0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kern="0" dirty="0" smtClean="0">
                    <a:ea typeface="Arial Unicode MS" pitchFamily="34" charset="-128"/>
                    <a:cs typeface="Arial Unicode MS" pitchFamily="34" charset="-128"/>
                  </a:rPr>
                  <a:t>	       </a:t>
                </a:r>
                <a14:m>
                  <m:oMath xmlns:m="http://schemas.openxmlformats.org/officeDocument/2006/math">
                    <m:r>
                      <a:rPr lang="en-US" altLang="zh-HK" i="1" kern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altLang="zh-HK" b="1" i="1" kern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𝒃</m:t>
                    </m:r>
                    <m:r>
                      <a:rPr lang="en-US" altLang="zh-HK" i="1" kern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sSub>
                      <m:sSubPr>
                        <m:ctrlPr>
                          <a:rPr lang="en-US" altLang="zh-HK" i="1" kern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𝐴</m:t>
                        </m:r>
                      </m:e>
                      <m:sub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</m:sSub>
                    <m:sSub>
                      <m:sSubPr>
                        <m:ctrlPr>
                          <a:rPr lang="en-US" altLang="zh-HK" i="1" kern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b="1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</m:sSub>
                    <m:r>
                      <a:rPr lang="en-US" altLang="zh-HK" i="1" kern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sSub>
                      <m:sSubPr>
                        <m:ctrlPr>
                          <a:rPr lang="en-US" altLang="zh-HK" i="1" ker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𝐴</m:t>
                        </m:r>
                      </m:e>
                      <m:sub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</m:sSub>
                    <m:sSub>
                      <m:sSubPr>
                        <m:ctrlPr>
                          <a:rPr lang="en-US" altLang="zh-HK" i="1" ker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b="1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</m:sSub>
                    <m:r>
                      <a:rPr lang="en-US" altLang="zh-HK" i="1" kern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altLang="zh-HK" b="1" i="1" kern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𝒃</m:t>
                    </m:r>
                  </m:oMath>
                </a14:m>
                <a:endParaRPr lang="en-US" altLang="zh-HK" b="1" kern="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344487" lvl="1" indent="0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kern="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kern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altLang="zh-HK" b="1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𝒄</m:t>
                        </m:r>
                      </m:e>
                      <m:sup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𝑇</m:t>
                        </m:r>
                      </m:sup>
                    </m:sSup>
                    <m:r>
                      <a:rPr lang="en-US" altLang="zh-HK" b="1" i="1" kern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𝒙</m:t>
                    </m:r>
                    <m:r>
                      <a:rPr lang="en-US" altLang="zh-HK" i="1" kern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d>
                      <m:dPr>
                        <m:ctrlPr>
                          <a:rPr lang="en-US" altLang="zh-HK" i="1" kern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HK" i="1" kern="0" smtClean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SupPr>
                          <m:e>
                            <m:r>
                              <a:rPr lang="en-US" altLang="zh-HK" b="1" i="1" kern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HK" i="1" kern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HK" i="1" kern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𝑇</m:t>
                            </m:r>
                          </m:sup>
                        </m:sSubSup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HK" i="1" kern="0" smtClean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SupPr>
                          <m:e>
                            <m:r>
                              <a:rPr lang="en-US" altLang="zh-HK" b="1" i="1" kern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HK" i="1" kern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𝑁</m:t>
                            </m:r>
                          </m:sub>
                          <m:sup>
                            <m:r>
                              <a:rPr lang="en-US" altLang="zh-HK" i="1" kern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𝑇</m:t>
                            </m:r>
                          </m:sup>
                        </m:sSubSup>
                      </m:e>
                    </m:d>
                    <m:d>
                      <m:dPr>
                        <m:ctrlPr>
                          <a:rPr lang="en-US" altLang="zh-HK" i="1" ker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i="1" kern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HK" i="1" kern="0"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HK" b="1" i="1" kern="0"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HK" i="1" kern="0"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HK" i="1" kern="0"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b="1" i="1" kern="0"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HK" i="1" kern="0"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zh-HK" i="1" ker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Sup>
                      <m:sSubSupPr>
                        <m:ctrlPr>
                          <a:rPr lang="en-US" altLang="zh-HK" i="1" kern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altLang="zh-HK" b="1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𝒄</m:t>
                        </m:r>
                      </m:e>
                      <m:sub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b>
                      <m:sup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altLang="zh-HK" b="0" i="1" kern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b="1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altLang="zh-HK" b="0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b>
                    </m:sSub>
                    <m:r>
                      <a:rPr lang="en-US" altLang="zh-HK" i="1" ker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sSubSup>
                      <m:sSubSupPr>
                        <m:ctrlPr>
                          <a:rPr lang="en-US" altLang="zh-HK" i="1" kern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altLang="zh-HK" b="1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𝒄</m:t>
                        </m:r>
                      </m:e>
                      <m:sub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  <m:sup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altLang="zh-HK" i="1" ker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b="1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</m:sSub>
                  </m:oMath>
                </a14:m>
                <a:endParaRPr lang="en-US" altLang="zh-HK" kern="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344487" lvl="1" indent="0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kern="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       </a:t>
                </a:r>
                <a14:m>
                  <m:oMath xmlns:m="http://schemas.openxmlformats.org/officeDocument/2006/math">
                    <m:r>
                      <a:rPr lang="en-HK" altLang="zh-HK" b="0" i="0" kern="0" smtClean="0"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r>
                      <a:rPr lang="en-US" altLang="zh-HK" i="1" kern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Sup>
                      <m:sSubSupPr>
                        <m:ctrlPr>
                          <a:rPr lang="en-US" altLang="zh-HK" i="1" kern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altLang="zh-HK" b="1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𝒄</m:t>
                        </m:r>
                      </m:e>
                      <m:sub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b>
                      <m:sup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𝑇</m:t>
                        </m:r>
                      </m:sup>
                    </m:sSubSup>
                    <m:sSubSup>
                      <m:sSubSupPr>
                        <m:ctrlPr>
                          <a:rPr lang="en-US" altLang="zh-HK" i="1" kern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𝐴</m:t>
                        </m:r>
                      </m:e>
                      <m:sub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b>
                      <m:sup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sup>
                    </m:sSubSup>
                    <m:r>
                      <a:rPr lang="en-US" altLang="zh-HK" b="1" i="1" kern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𝒃</m:t>
                    </m:r>
                    <m:r>
                      <a:rPr lang="en-US" altLang="zh-HK" i="1" kern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sSubSup>
                      <m:sSubSupPr>
                        <m:ctrlPr>
                          <a:rPr lang="en-US" altLang="zh-HK" i="1" kern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altLang="zh-HK" b="1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𝒄</m:t>
                        </m:r>
                      </m:e>
                      <m:sub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b>
                      <m:sup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𝑇</m:t>
                        </m:r>
                      </m:sup>
                    </m:sSubSup>
                    <m:sSubSup>
                      <m:sSubSupPr>
                        <m:ctrlPr>
                          <a:rPr lang="en-US" altLang="zh-HK" i="1" ker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𝐴</m:t>
                        </m:r>
                      </m:e>
                      <m:sub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b>
                      <m:sup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US" altLang="zh-HK" i="1" kern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𝐴</m:t>
                        </m:r>
                      </m:e>
                      <m:sub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</m:sSub>
                    <m:sSub>
                      <m:sSubPr>
                        <m:ctrlPr>
                          <a:rPr lang="en-US" altLang="zh-HK" i="1" kern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b="1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</m:sSub>
                    <m:r>
                      <a:rPr lang="en-US" altLang="zh-HK" i="1" kern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sSubSup>
                      <m:sSubSupPr>
                        <m:ctrlPr>
                          <a:rPr lang="en-US" altLang="zh-HK" i="1" ker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altLang="zh-HK" b="1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𝒄</m:t>
                        </m:r>
                      </m:e>
                      <m:sub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  <m:sup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altLang="zh-HK" i="1" ker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b="1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</m:sSub>
                  </m:oMath>
                </a14:m>
                <a:endParaRPr lang="en-US" altLang="zh-HK" kern="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kern="0" smtClean="0">
                        <a:latin typeface="Cambria Math"/>
                      </a:rPr>
                      <m:t>⇐:</m:t>
                    </m:r>
                    <m:r>
                      <a:rPr lang="en-US" altLang="zh-HK" b="1" i="1" kern="0" smtClean="0">
                        <a:latin typeface="Cambria Math"/>
                      </a:rPr>
                      <m:t>𝒃</m:t>
                    </m:r>
                    <m:r>
                      <a:rPr lang="en-US" altLang="zh-HK" i="1" kern="0" smtClean="0">
                        <a:latin typeface="Cambria Math"/>
                      </a:rPr>
                      <m:t>=</m:t>
                    </m:r>
                    <m:r>
                      <a:rPr lang="en-US" altLang="zh-HK" i="1" kern="0" smtClean="0">
                        <a:latin typeface="Cambria Math"/>
                      </a:rPr>
                      <m:t>𝐴</m:t>
                    </m:r>
                    <m:r>
                      <a:rPr lang="en-US" altLang="zh-HK" b="1" i="1" kern="0" smtClean="0">
                        <a:latin typeface="Cambria Math"/>
                      </a:rPr>
                      <m:t>𝒙</m:t>
                    </m:r>
                    <m:r>
                      <a:rPr lang="en-US" altLang="zh-HK" i="1" kern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i="1" ker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𝐴</m:t>
                        </m:r>
                      </m:e>
                      <m:sub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altLang="zh-HK" i="1" ker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b="1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b>
                    </m:sSub>
                    <m:r>
                      <a:rPr lang="en-US" altLang="zh-HK" i="1" ker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sSub>
                      <m:sSubPr>
                        <m:ctrlPr>
                          <a:rPr lang="en-US" altLang="zh-HK" i="1" ker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𝐴</m:t>
                        </m:r>
                      </m:e>
                      <m:sub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</m:sSub>
                    <m:sSub>
                      <m:sSubPr>
                        <m:ctrlPr>
                          <a:rPr lang="en-US" altLang="zh-HK" i="1" ker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b="1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</m:sSub>
                    <m:r>
                      <a:rPr lang="en-US" altLang="zh-HK" i="1" kern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.   </m:t>
                    </m:r>
                    <m:r>
                      <a:rPr lang="en-US" altLang="zh-HK" i="1" kern="0" smtClean="0">
                        <a:latin typeface="Cambria Math"/>
                        <a:ea typeface="Cambria Math"/>
                        <a:cs typeface="Arial Unicode MS" pitchFamily="34" charset="-128"/>
                      </a:rPr>
                      <m:t>∴</m:t>
                    </m:r>
                    <m:sSubSup>
                      <m:sSubSupPr>
                        <m:ctrlPr>
                          <a:rPr lang="en-US" altLang="zh-HK" i="1" kern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altLang="zh-HK" i="1" ker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𝐴</m:t>
                        </m:r>
                      </m:e>
                      <m:sub>
                        <m:r>
                          <a:rPr lang="en-US" altLang="zh-HK" i="1" ker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b>
                      <m:sup>
                        <m:r>
                          <a:rPr lang="en-US" altLang="zh-HK" i="1" ker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sup>
                    </m:sSubSup>
                    <m:r>
                      <a:rPr lang="en-US" altLang="zh-HK" b="1" i="1" kern="0">
                        <a:solidFill>
                          <a:srgbClr val="0066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𝒃</m:t>
                    </m:r>
                    <m:r>
                      <a:rPr lang="en-US" altLang="zh-HK" i="1" kern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altLang="zh-HK" i="1" kern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b="1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b>
                    </m:sSub>
                    <m:r>
                      <a:rPr lang="en-US" altLang="zh-HK" i="1" kern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sSubSup>
                      <m:sSubSupPr>
                        <m:ctrlPr>
                          <a:rPr lang="en-US" altLang="zh-HK" i="1" kern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altLang="zh-HK" i="1" kern="0" smtClea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𝐴</m:t>
                        </m:r>
                      </m:e>
                      <m:sub>
                        <m:r>
                          <a:rPr lang="en-US" altLang="zh-HK" i="1" kern="0" smtClea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b>
                      <m:sup>
                        <m:r>
                          <a:rPr lang="en-US" altLang="zh-HK" i="1" kern="0" smtClea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US" altLang="zh-HK" i="1" kern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kern="0" smtClea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𝐴</m:t>
                        </m:r>
                      </m:e>
                      <m:sub>
                        <m:r>
                          <a:rPr lang="en-US" altLang="zh-HK" i="1" kern="0" smtClea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</m:sSub>
                    <m:sSub>
                      <m:sSubPr>
                        <m:ctrlPr>
                          <a:rPr lang="en-US" altLang="zh-HK" i="1" kern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b="1" i="1" kern="0" smtClea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altLang="zh-HK" i="1" kern="0" smtClea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HK" kern="0" dirty="0" smtClean="0"/>
                  <a:t>.</a:t>
                </a:r>
              </a:p>
              <a:p>
                <a:pPr marL="344487" lvl="1" indent="0">
                  <a:buNone/>
                </a:pPr>
                <a:r>
                  <a:rPr lang="en-US" altLang="zh-HK" kern="0" dirty="0"/>
                  <a:t>	</a:t>
                </a:r>
                <a:r>
                  <a:rPr lang="en-US" altLang="zh-HK" kern="0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HK" i="1" ker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𝑧</m:t>
                    </m:r>
                    <m:r>
                      <a:rPr lang="en-HK" altLang="zh-HK" b="0" i="1" kern="0" smtClean="0"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altLang="zh-HK" i="1" ker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altLang="zh-HK" b="1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𝒄</m:t>
                        </m:r>
                      </m:e>
                      <m:sup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𝑇</m:t>
                        </m:r>
                      </m:sup>
                    </m:sSup>
                    <m:r>
                      <a:rPr lang="en-US" altLang="zh-HK" b="1" i="1" ker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𝒙</m:t>
                    </m:r>
                    <m:r>
                      <a:rPr lang="en-US" altLang="zh-HK" i="1" ker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Sup>
                      <m:sSubSupPr>
                        <m:ctrlPr>
                          <a:rPr lang="en-US" altLang="zh-HK" i="1" ker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altLang="zh-HK" b="1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𝒄</m:t>
                        </m:r>
                      </m:e>
                      <m:sub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b>
                      <m:sup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altLang="zh-HK" i="1" ker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b="1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b>
                    </m:sSub>
                    <m:r>
                      <a:rPr lang="en-US" altLang="zh-HK" i="1" ker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sSubSup>
                      <m:sSubSupPr>
                        <m:ctrlPr>
                          <a:rPr lang="en-US" altLang="zh-HK" i="1" ker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altLang="zh-HK" b="1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𝒄</m:t>
                        </m:r>
                      </m:e>
                      <m:sub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  <m:sup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altLang="zh-HK" i="1" ker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b="1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</m:sSub>
                  </m:oMath>
                </a14:m>
                <a:endParaRPr lang="en-HK" altLang="zh-HK" i="1" kern="0" dirty="0" smtClean="0">
                  <a:latin typeface="Cambria Math" panose="02040503050406030204" pitchFamily="18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344487" lvl="1" indent="0">
                  <a:buNone/>
                </a:pPr>
                <a:r>
                  <a:rPr lang="en-US" altLang="zh-HK" kern="0" dirty="0" smtClean="0">
                    <a:ea typeface="Arial Unicode MS" pitchFamily="34" charset="-128"/>
                    <a:cs typeface="Arial Unicode MS" pitchFamily="34" charset="-128"/>
                  </a:rPr>
                  <a:t>	     </a:t>
                </a:r>
                <a14:m>
                  <m:oMath xmlns:m="http://schemas.openxmlformats.org/officeDocument/2006/math">
                    <m:r>
                      <a:rPr lang="en-US" altLang="zh-HK" i="1" ker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Sup>
                      <m:sSubSupPr>
                        <m:ctrlPr>
                          <a:rPr lang="en-US" altLang="zh-HK" i="1" kern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altLang="zh-HK" b="1" i="1" ker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𝒄</m:t>
                        </m:r>
                      </m:e>
                      <m:sub>
                        <m:r>
                          <a:rPr lang="en-US" altLang="zh-HK" i="1" ker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b>
                      <m:sup>
                        <m:r>
                          <a:rPr lang="en-US" altLang="zh-HK" i="1" ker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𝑇</m:t>
                        </m:r>
                      </m:sup>
                    </m:sSubSup>
                    <m:sSubSup>
                      <m:sSubSupPr>
                        <m:ctrlPr>
                          <a:rPr lang="en-US" altLang="zh-HK" i="1" ker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altLang="zh-HK" i="1" ker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𝐴</m:t>
                        </m:r>
                      </m:e>
                      <m:sub>
                        <m:r>
                          <a:rPr lang="en-US" altLang="zh-HK" i="1" ker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b>
                      <m:sup>
                        <m:r>
                          <a:rPr lang="en-US" altLang="zh-HK" i="1" ker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sup>
                    </m:sSubSup>
                    <m:r>
                      <a:rPr lang="en-US" altLang="zh-HK" b="1" i="1" kern="0">
                        <a:solidFill>
                          <a:srgbClr val="0066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𝒃</m:t>
                    </m:r>
                    <m:r>
                      <a:rPr lang="en-US" altLang="zh-HK" i="1" kern="0">
                        <a:solidFill>
                          <a:srgbClr val="0066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sSubSup>
                      <m:sSubSupPr>
                        <m:ctrlPr>
                          <a:rPr lang="en-US" altLang="zh-HK" i="1" ker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altLang="zh-HK" b="1" i="1" ker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𝒄</m:t>
                        </m:r>
                      </m:e>
                      <m:sub>
                        <m:r>
                          <a:rPr lang="en-US" altLang="zh-HK" i="1" ker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b>
                      <m:sup>
                        <m:r>
                          <a:rPr lang="en-US" altLang="zh-HK" i="1" ker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𝑇</m:t>
                        </m:r>
                      </m:sup>
                    </m:sSubSup>
                    <m:sSubSup>
                      <m:sSubSupPr>
                        <m:ctrlPr>
                          <a:rPr lang="en-US" altLang="zh-HK" i="1" ker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altLang="zh-HK" i="1" ker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𝐴</m:t>
                        </m:r>
                      </m:e>
                      <m:sub>
                        <m:r>
                          <a:rPr lang="en-US" altLang="zh-HK" i="1" ker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b>
                      <m:sup>
                        <m:r>
                          <a:rPr lang="en-US" altLang="zh-HK" i="1" ker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US" altLang="zh-HK" i="1" ker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ker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𝐴</m:t>
                        </m:r>
                      </m:e>
                      <m:sub>
                        <m:r>
                          <a:rPr lang="en-US" altLang="zh-HK" i="1" ker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</m:sSub>
                    <m:sSub>
                      <m:sSubPr>
                        <m:ctrlPr>
                          <a:rPr lang="en-US" altLang="zh-HK" i="1" ker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b="1" i="1" ker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altLang="zh-HK" i="1" ker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</m:sSub>
                    <m:r>
                      <a:rPr lang="en-US" altLang="zh-HK" i="1" ker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sSubSup>
                      <m:sSubSupPr>
                        <m:ctrlPr>
                          <a:rPr lang="en-US" altLang="zh-HK" i="1" ker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altLang="zh-HK" b="1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𝒄</m:t>
                        </m:r>
                      </m:e>
                      <m:sub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  <m:sup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altLang="zh-HK" i="1" ker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b="1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zh-HK" altLang="en-US" kern="0" dirty="0" smtClean="0"/>
                  <a:t> </a:t>
                </a:r>
                <a:endParaRPr lang="zh-HK" altLang="en-US" kern="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2514600"/>
                <a:ext cx="8534400" cy="3729038"/>
              </a:xfrm>
              <a:prstGeom prst="rect">
                <a:avLst/>
              </a:prstGeom>
              <a:blipFill rotWithShape="0">
                <a:blip r:embed="rId4"/>
                <a:stretch>
                  <a:fillRect r="-23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6" name="Freeform 5"/>
          <p:cNvSpPr/>
          <p:nvPr/>
        </p:nvSpPr>
        <p:spPr>
          <a:xfrm>
            <a:off x="5029201" y="5105400"/>
            <a:ext cx="1676400" cy="609600"/>
          </a:xfrm>
          <a:custGeom>
            <a:avLst/>
            <a:gdLst>
              <a:gd name="connsiteX0" fmla="*/ 1696720 w 1807179"/>
              <a:gd name="connsiteY0" fmla="*/ 0 h 467360"/>
              <a:gd name="connsiteX1" fmla="*/ 1625600 w 1807179"/>
              <a:gd name="connsiteY1" fmla="*/ 294640 h 467360"/>
              <a:gd name="connsiteX2" fmla="*/ 0 w 1807179"/>
              <a:gd name="connsiteY2" fmla="*/ 467360 h 467360"/>
              <a:gd name="connsiteX3" fmla="*/ 0 w 1807179"/>
              <a:gd name="connsiteY3" fmla="*/ 467360 h 46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179" h="467360">
                <a:moveTo>
                  <a:pt x="1696720" y="0"/>
                </a:moveTo>
                <a:cubicBezTo>
                  <a:pt x="1802553" y="108373"/>
                  <a:pt x="1908387" y="216747"/>
                  <a:pt x="1625600" y="294640"/>
                </a:cubicBezTo>
                <a:cubicBezTo>
                  <a:pt x="1342813" y="372533"/>
                  <a:pt x="0" y="467360"/>
                  <a:pt x="0" y="467360"/>
                </a:cubicBezTo>
                <a:lnTo>
                  <a:pt x="0" y="467360"/>
                </a:ln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9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44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lvl="1" indent="-342900"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US" altLang="zh-HK" dirty="0" smtClean="0">
                    <a:ea typeface="新細明體" charset="-120"/>
                  </a:rPr>
                  <a:t>Recall: </a:t>
                </a:r>
                <a:r>
                  <a:rPr lang="en-US" altLang="zh-HK" dirty="0">
                    <a:ea typeface="新細明體" charset="-120"/>
                  </a:rPr>
                  <a:t>A basis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𝐵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is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feasible basis</a:t>
                </a:r>
                <a:r>
                  <a:rPr lang="en-US" altLang="zh-HK" dirty="0">
                    <a:ea typeface="新細明體" charset="-120"/>
                  </a:rPr>
                  <a:t>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𝐴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  <m:sup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−1</m:t>
                        </m:r>
                      </m:sup>
                    </m:sSubSup>
                    <m:r>
                      <a:rPr lang="en-US" altLang="zh-HK" b="1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𝒃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≥</m:t>
                    </m:r>
                    <m:r>
                      <a:rPr lang="en-US" altLang="zh-HK" b="1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𝟎</m:t>
                    </m:r>
                  </m:oMath>
                </a14:m>
                <a:r>
                  <a:rPr lang="en-US" altLang="zh-HK" dirty="0" smtClean="0">
                    <a:ea typeface="新細明體" charset="-120"/>
                    <a:cs typeface="Arial" charset="0"/>
                  </a:rPr>
                  <a:t>.</a:t>
                </a:r>
              </a:p>
              <a:p>
                <a:pPr marL="342900" lvl="1" indent="-342900"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US" altLang="zh-HK" dirty="0" smtClean="0">
                    <a:ea typeface="新細明體" charset="-120"/>
                  </a:rPr>
                  <a:t>A feasible basis induces </a:t>
                </a:r>
                <a:r>
                  <a:rPr lang="en-US" altLang="zh-HK" dirty="0">
                    <a:ea typeface="新細明體" charset="-120"/>
                  </a:rPr>
                  <a:t>a feasible solution </a:t>
                </a:r>
                <a14:m>
                  <m:oMath xmlns:m="http://schemas.openxmlformats.org/officeDocument/2006/math">
                    <m:r>
                      <a:rPr lang="en-US" altLang="zh-HK" b="1" i="1" dirty="0">
                        <a:latin typeface="Cambria Math"/>
                        <a:ea typeface="新細明體" charset="-120"/>
                      </a:rPr>
                      <m:t>𝒙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, defined </a:t>
                </a:r>
                <a:r>
                  <a:rPr lang="en-US" altLang="zh-HK" dirty="0">
                    <a:ea typeface="新細明體" charset="-120"/>
                  </a:rPr>
                  <a:t>by </a:t>
                </a:r>
                <a:r>
                  <a:rPr lang="en-US" altLang="zh-HK" dirty="0" smtClean="0">
                    <a:ea typeface="新細明體" charset="-12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b="1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𝒙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sSubSup>
                      <m:sSubSup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𝐴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  <m:sup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−1</m:t>
                        </m:r>
                      </m:sup>
                    </m:sSubSup>
                    <m:r>
                      <a:rPr lang="en-US" altLang="zh-HK" b="1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𝒃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</a:t>
                </a:r>
                <a:r>
                  <a:rPr lang="en-US" altLang="zh-HK" b="1" dirty="0">
                    <a:ea typeface="新細明體" charset="-12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b="1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𝒙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𝑁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b="1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𝟎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r>
                  <a:rPr lang="en-US" altLang="zh-HK" sz="2600" dirty="0" smtClean="0">
                    <a:ea typeface="新細明體" charset="-120"/>
                  </a:rPr>
                  <a:t>[Prop 2] </a:t>
                </a:r>
                <a:r>
                  <a:rPr lang="en-US" altLang="zh-HK" sz="2600" dirty="0">
                    <a:ea typeface="新細明體" charset="-120"/>
                  </a:rPr>
                  <a:t>If all </a:t>
                </a:r>
                <a:r>
                  <a:rPr lang="en-US" altLang="zh-HK" sz="2600" dirty="0">
                    <a:solidFill>
                      <a:srgbClr val="7030A0"/>
                    </a:solidFill>
                    <a:ea typeface="新細明體" charset="-120"/>
                  </a:rPr>
                  <a:t>the coefficients </a:t>
                </a:r>
                <a:r>
                  <a:rPr lang="en-US" altLang="zh-HK" sz="2600" dirty="0">
                    <a:ea typeface="新細明體" charset="-120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b="1" i="1" dirty="0" smtClean="0">
                            <a:latin typeface="Cambria Math"/>
                            <a:ea typeface="新細明體" charset="-120"/>
                          </a:rPr>
                          <m:t>𝒙</m:t>
                        </m:r>
                      </m:e>
                      <m:sub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HK" sz="2600" dirty="0">
                    <a:ea typeface="新細明體" charset="-12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(2)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are </a:t>
                </a:r>
                <a:r>
                  <a:rPr lang="el-GR" altLang="zh-HK" sz="2600" dirty="0">
                    <a:cs typeface="Arial" charset="0"/>
                  </a:rPr>
                  <a:t>≤</a:t>
                </a:r>
                <a:r>
                  <a:rPr lang="en-US" altLang="zh-HK" sz="2600" dirty="0">
                    <a:ea typeface="新細明體" charset="-120"/>
                    <a:cs typeface="Arial" charset="0"/>
                  </a:rPr>
                  <a:t> 0, then the induced </a:t>
                </a:r>
                <a14:m>
                  <m:oMath xmlns:m="http://schemas.openxmlformats.org/officeDocument/2006/math">
                    <m:r>
                      <a:rPr lang="en-US" altLang="zh-HK" sz="2600" b="1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𝒙</m:t>
                    </m:r>
                  </m:oMath>
                </a14:m>
                <a:r>
                  <a:rPr lang="en-US" altLang="zh-HK" sz="2600" dirty="0">
                    <a:ea typeface="新細明體" charset="-120"/>
                    <a:cs typeface="Arial" charset="0"/>
                  </a:rPr>
                  <a:t> is optimal.</a:t>
                </a:r>
              </a:p>
              <a:p>
                <a:r>
                  <a:rPr lang="en-US" altLang="zh-HK" sz="2600" dirty="0">
                    <a:ea typeface="新細明體" charset="-120"/>
                  </a:rPr>
                  <a:t>Proof: </a:t>
                </a:r>
                <a14:m>
                  <m:oMath xmlns:m="http://schemas.openxmlformats.org/officeDocument/2006/math">
                    <m:r>
                      <a:rPr lang="en-US" altLang="zh-HK" sz="2600" b="0" i="1" smtClean="0">
                        <a:latin typeface="Cambria Math"/>
                        <a:ea typeface="新細明體" charset="-120"/>
                      </a:rPr>
                      <m:t>∀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feasible </a:t>
                </a:r>
                <a:r>
                  <a:rPr lang="en-US" altLang="zh-HK" sz="2600" dirty="0">
                    <a:ea typeface="新細明體" charset="-120"/>
                  </a:rPr>
                  <a:t>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b="1" i="1" dirty="0" smtClean="0">
                            <a:latin typeface="Cambria Math"/>
                            <a:ea typeface="新細明體" charset="-120"/>
                          </a:rPr>
                          <m:t>𝒙</m:t>
                        </m:r>
                      </m:e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:</a:t>
                </a:r>
                <a:r>
                  <a:rPr lang="en-US" altLang="zh-HK" sz="2600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𝐴</m:t>
                    </m:r>
                    <m:sSup>
                      <m:sSup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b="1" i="1" dirty="0" smtClean="0">
                            <a:latin typeface="Cambria Math"/>
                            <a:ea typeface="新細明體" charset="-120"/>
                          </a:rPr>
                          <m:t>𝒙</m:t>
                        </m:r>
                      </m:e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′</m:t>
                        </m:r>
                      </m:sup>
                    </m:sSup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600" b="1" i="1" dirty="0" smtClean="0">
                        <a:latin typeface="Cambria Math"/>
                        <a:ea typeface="新細明體" charset="-120"/>
                      </a:rPr>
                      <m:t>𝒃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b="1" i="1" dirty="0" smtClean="0">
                            <a:latin typeface="Cambria Math"/>
                            <a:ea typeface="新細明體" charset="-120"/>
                          </a:rPr>
                          <m:t>𝒙</m:t>
                        </m:r>
                      </m:e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′</m:t>
                        </m:r>
                      </m:sup>
                    </m:sSup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≥0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.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600" b="1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𝑧</m:t>
                        </m:r>
                      </m:e>
                      <m:sup>
                        <m:r>
                          <a:rPr lang="en-US" altLang="zh-HK" sz="2600" b="1" i="1" dirty="0" smtClean="0">
                            <a:latin typeface="Cambria Math"/>
                            <a:ea typeface="新細明體" charset="-120"/>
                          </a:rPr>
                          <m:t>′</m:t>
                        </m:r>
                      </m:sup>
                    </m:sSup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=</m:t>
                    </m:r>
                    <m:sSup>
                      <m:sSup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b="1" i="1" dirty="0" err="1" smtClean="0">
                            <a:latin typeface="Cambria Math"/>
                            <a:ea typeface="新細明體" charset="-120"/>
                          </a:rPr>
                          <m:t>𝒄</m:t>
                        </m:r>
                      </m:e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b="1" i="1" dirty="0" err="1" smtClean="0">
                            <a:latin typeface="Cambria Math"/>
                            <a:ea typeface="新細明體" charset="-120"/>
                          </a:rPr>
                          <m:t>𝒙</m:t>
                        </m:r>
                      </m:e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, then </a:t>
                </a:r>
                <a:r>
                  <a:rPr lang="en-US" altLang="zh-HK" sz="2600" dirty="0">
                    <a:ea typeface="新細明體" charset="-120"/>
                  </a:rPr>
                  <a:t>by Prop 1</a:t>
                </a:r>
                <a:r>
                  <a:rPr lang="en-US" altLang="zh-HK" sz="2600" dirty="0" smtClean="0"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sz="2600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pPr>
                          <m:e>
                            <m:r>
                              <a:rPr lang="en-US" altLang="zh-HK" sz="2600" b="1" i="1" dirty="0" err="1" smtClean="0">
                                <a:latin typeface="Cambria Math"/>
                                <a:ea typeface="新細明體" charset="-12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HK" sz="2600" b="0" i="1" dirty="0" smtClean="0">
                                <a:latin typeface="Cambria Math"/>
                                <a:ea typeface="新細明體" charset="-12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HK" sz="2600" i="1" dirty="0" err="1" smtClean="0">
                            <a:latin typeface="Cambria Math"/>
                            <a:ea typeface="新細明體" charset="-12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HK" sz="2600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pPr>
                          <m:e>
                            <m:r>
                              <a:rPr lang="en-US" altLang="zh-HK" sz="2600" b="1" i="1" dirty="0" err="1" smtClean="0">
                                <a:latin typeface="Cambria Math"/>
                                <a:ea typeface="新細明體" charset="-120"/>
                              </a:rPr>
                              <m:t>𝒛</m:t>
                            </m:r>
                          </m:e>
                          <m:sup>
                            <m:r>
                              <a:rPr lang="en-US" altLang="zh-HK" sz="2600" b="0" i="1" dirty="0" smtClean="0">
                                <a:latin typeface="Cambria Math"/>
                                <a:ea typeface="新細明體" charset="-12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satisfies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𝐵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. So</a:t>
                </a:r>
                <a:r>
                  <a:rPr lang="en-US" altLang="zh-HK" sz="2600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b="1" i="1" dirty="0" smtClean="0">
                            <a:latin typeface="Cambria Math"/>
                            <a:ea typeface="新細明體" charset="-120"/>
                          </a:rPr>
                          <m:t>𝒄</m:t>
                        </m:r>
                      </m:e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b="1" i="1" dirty="0" err="1" smtClean="0">
                            <a:latin typeface="Cambria Math"/>
                            <a:ea typeface="新細明體" charset="-120"/>
                          </a:rPr>
                          <m:t>𝒙</m:t>
                        </m:r>
                      </m:e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′</m:t>
                        </m:r>
                      </m:sup>
                    </m:sSup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=</m:t>
                    </m:r>
                    <m:sSup>
                      <m:sSupPr>
                        <m:ctrlPr>
                          <a:rPr lang="en-US" altLang="zh-HK" sz="260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𝑧</m:t>
                        </m:r>
                      </m:e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′</m:t>
                        </m:r>
                      </m:sup>
                    </m:sSup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=</m:t>
                    </m:r>
                    <m:sSubSup>
                      <m:sSubSupPr>
                        <m:ctrlPr>
                          <a:rPr lang="en-US" altLang="zh-HK" sz="26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sz="2600" b="1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𝒄</m:t>
                        </m:r>
                      </m:e>
                      <m:sub>
                        <m:r>
                          <a:rPr lang="en-US" altLang="zh-HK" sz="26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  <m:sup>
                        <m:r>
                          <a:rPr lang="en-US" altLang="zh-HK" sz="26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𝑇</m:t>
                        </m:r>
                      </m:sup>
                    </m:sSubSup>
                    <m:sSubSup>
                      <m:sSubSupPr>
                        <m:ctrlP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𝐴</m:t>
                        </m:r>
                      </m:e>
                      <m:sub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  <m:sup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−1</m:t>
                        </m:r>
                      </m:sup>
                    </m:sSubSup>
                    <m:r>
                      <a:rPr lang="en-US" altLang="zh-HK" sz="2600" b="1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𝒃</m:t>
                    </m:r>
                    <m:r>
                      <a:rPr lang="en-US" altLang="zh-HK" sz="26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+</m:t>
                    </m:r>
                    <m:d>
                      <m:dPr>
                        <m:ctrlPr>
                          <a:rPr lang="en-US" altLang="zh-HK" sz="2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SupPr>
                          <m:e>
                            <m:r>
                              <a:rPr lang="en-US" altLang="zh-HK" sz="2600" b="1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𝑁</m:t>
                            </m:r>
                          </m:sub>
                          <m:sup>
                            <m: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𝑇</m:t>
                            </m:r>
                          </m:sup>
                        </m:sSubSup>
                        <m:r>
                          <a:rPr lang="en-US" altLang="zh-HK" sz="2600" i="1" dirty="0">
                            <a:solidFill>
                              <a:srgbClr val="7030A0"/>
                            </a:solidFill>
                            <a:latin typeface="Cambria Math"/>
                            <a:ea typeface="新細明體" charset="-12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SupPr>
                          <m:e>
                            <m:r>
                              <a:rPr lang="en-US" altLang="zh-HK" sz="2600" b="1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𝑇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SupPr>
                          <m:e>
                            <m: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−1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𝑁</m:t>
                            </m:r>
                          </m:sub>
                        </m:sSub>
                      </m:e>
                    </m:d>
                    <m:sSubSup>
                      <m:sSubSupPr>
                        <m:ctrlPr>
                          <a:rPr lang="en-US" altLang="zh-HK" sz="26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sz="2600" b="1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𝒙</m:t>
                        </m:r>
                      </m:e>
                      <m:sub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𝑁</m:t>
                        </m:r>
                      </m:sub>
                      <m:sup>
                        <m:r>
                          <a:rPr lang="en-US" altLang="zh-HK" sz="26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/>
                </a:r>
                <a:br>
                  <a:rPr lang="en-US" altLang="zh-HK" sz="2600" dirty="0" smtClean="0">
                    <a:ea typeface="新細明體" charset="-120"/>
                  </a:rPr>
                </a:br>
                <a:r>
                  <a:rPr lang="en-US" altLang="zh-HK" sz="2600" dirty="0" smtClean="0">
                    <a:ea typeface="新細明體" charset="-12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HK" sz="2600" b="0" i="1" smtClean="0">
                        <a:latin typeface="Cambria Math"/>
                        <a:ea typeface="新細明體" charset="-120"/>
                      </a:rPr>
                      <m:t>≤</m:t>
                    </m:r>
                    <m:sSubSup>
                      <m:sSubSupPr>
                        <m:ctrlP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sz="2600" b="1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𝒄</m:t>
                        </m:r>
                      </m:e>
                      <m:sub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  <m:sup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𝑇</m:t>
                        </m:r>
                      </m:sup>
                    </m:sSubSup>
                    <m:sSubSup>
                      <m:sSubSupPr>
                        <m:ctrlP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𝐴</m:t>
                        </m:r>
                      </m:e>
                      <m:sub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  <m:sup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−1</m:t>
                        </m:r>
                      </m:sup>
                    </m:sSubSup>
                    <m:r>
                      <a:rPr lang="en-US" altLang="zh-HK" sz="2600" b="1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𝒃</m:t>
                    </m:r>
                    <m:r>
                      <a:rPr lang="en-US" altLang="zh-HK" sz="26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+</m:t>
                    </m:r>
                    <m:d>
                      <m:dPr>
                        <m:ctrlPr>
                          <a:rPr lang="en-US" altLang="zh-HK" sz="2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SupPr>
                          <m:e>
                            <m:r>
                              <a:rPr lang="en-US" altLang="zh-HK" sz="2600" b="1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𝑁</m:t>
                            </m:r>
                          </m:sub>
                          <m:sup>
                            <m: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𝑇</m:t>
                            </m:r>
                          </m:sup>
                        </m:sSubSup>
                        <m:r>
                          <a:rPr lang="en-US" altLang="zh-HK" sz="2600" i="1" dirty="0">
                            <a:solidFill>
                              <a:srgbClr val="7030A0"/>
                            </a:solidFill>
                            <a:latin typeface="Cambria Math"/>
                            <a:ea typeface="新細明體" charset="-12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SupPr>
                          <m:e>
                            <m:r>
                              <a:rPr lang="en-US" altLang="zh-HK" sz="2600" b="1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𝑇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SupPr>
                          <m:e>
                            <m: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−1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altLang="zh-HK" sz="2600" b="1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𝟎</m:t>
                    </m:r>
                  </m:oMath>
                </a14:m>
                <a:r>
                  <a:rPr lang="en-US" altLang="zh-HK" sz="2600" dirty="0">
                    <a:solidFill>
                      <a:srgbClr val="0066FF"/>
                    </a:solidFill>
                    <a:ea typeface="新細明體" charset="-120"/>
                  </a:rPr>
                  <a:t>	</a:t>
                </a:r>
                <a:r>
                  <a:rPr lang="en-US" altLang="zh-HK" sz="2600" dirty="0" smtClean="0">
                    <a:solidFill>
                      <a:srgbClr val="0066FF"/>
                    </a:solidFill>
                    <a:ea typeface="新細明體" charset="-120"/>
                  </a:rPr>
                  <a:t>     </a:t>
                </a:r>
                <a:r>
                  <a:rPr lang="en-US" altLang="zh-HK" sz="2600" dirty="0" smtClean="0">
                    <a:ea typeface="新細明體" charset="-120"/>
                  </a:rPr>
                  <a:t>//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b="1" i="1" dirty="0" smtClean="0">
                            <a:latin typeface="Cambria Math"/>
                            <a:ea typeface="新細明體" charset="-120"/>
                          </a:rPr>
                          <m:t>𝒙</m:t>
                        </m:r>
                      </m:e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′</m:t>
                        </m:r>
                      </m:sup>
                    </m:sSup>
                    <m:r>
                      <a:rPr lang="el-GR" altLang="zh-HK" sz="2600" i="1" dirty="0">
                        <a:latin typeface="Cambria Math"/>
                        <a:cs typeface="Arial" charset="0"/>
                      </a:rPr>
                      <m:t>≥</m:t>
                    </m:r>
                    <m:r>
                      <a:rPr lang="en-US" altLang="zh-HK" sz="2600" b="1" i="1" dirty="0">
                        <a:latin typeface="Cambria Math"/>
                        <a:ea typeface="新細明體" charset="-120"/>
                        <a:cs typeface="Arial" charset="0"/>
                      </a:rPr>
                      <m:t>𝟎</m:t>
                    </m:r>
                  </m:oMath>
                </a14:m>
                <a:r>
                  <a:rPr lang="en-US" altLang="zh-HK" sz="2600" dirty="0">
                    <a:solidFill>
                      <a:srgbClr val="0066FF"/>
                    </a:solidFill>
                    <a:ea typeface="新細明體" charset="-120"/>
                  </a:rPr>
                  <a:t> </a:t>
                </a:r>
              </a:p>
              <a:p>
                <a:pPr>
                  <a:buNone/>
                </a:pPr>
                <a:r>
                  <a:rPr lang="en-US" altLang="zh-HK" sz="2600" dirty="0" smtClean="0">
                    <a:solidFill>
                      <a:srgbClr val="0066FF"/>
                    </a:solidFill>
                    <a:ea typeface="新細明體" charset="-120"/>
                  </a:rPr>
                  <a:t>	</a:t>
                </a:r>
                <a:r>
                  <a:rPr lang="en-US" altLang="zh-HK" sz="2600" dirty="0">
                    <a:solidFill>
                      <a:srgbClr val="0066FF"/>
                    </a:solidFill>
                    <a:ea typeface="新細明體" charset="-12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=</m:t>
                    </m:r>
                    <m:sSubSup>
                      <m:sSubSupPr>
                        <m:ctrlP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sz="2600" b="1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𝒄</m:t>
                        </m:r>
                      </m:e>
                      <m:sub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  <m:sup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𝑇</m:t>
                        </m:r>
                      </m:sup>
                    </m:sSubSup>
                    <m:sSubSup>
                      <m:sSubSupPr>
                        <m:ctrlP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𝐴</m:t>
                        </m:r>
                      </m:e>
                      <m:sub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  <m:sup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−1</m:t>
                        </m:r>
                      </m:sup>
                    </m:sSubSup>
                    <m:r>
                      <a:rPr lang="en-US" altLang="zh-HK" sz="2600" b="1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𝒃</m:t>
                    </m:r>
                    <m:r>
                      <a:rPr lang="en-US" altLang="zh-HK" sz="2600" b="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sSubSup>
                      <m:sSubSupPr>
                        <m:ctrlPr>
                          <a:rPr lang="en-US" altLang="zh-HK" sz="26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sz="2600" b="1" i="1" dirty="0" err="1">
                            <a:latin typeface="Cambria Math"/>
                            <a:ea typeface="新細明體" charset="-120"/>
                          </a:rPr>
                          <m:t>𝒄</m:t>
                        </m:r>
                      </m:e>
                      <m:sub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  <m:sup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altLang="zh-HK" sz="26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b="1" i="1" dirty="0">
                            <a:latin typeface="Cambria Math"/>
                            <a:ea typeface="新細明體" charset="-120"/>
                          </a:rPr>
                          <m:t>𝒙</m:t>
                        </m:r>
                      </m:e>
                      <m:sub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</m:sSub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</a:rPr>
                      <m:t>=</m:t>
                    </m:r>
                    <m:sSup>
                      <m:sSup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b="1" i="1" dirty="0" err="1">
                            <a:latin typeface="Cambria Math"/>
                            <a:ea typeface="新細明體" charset="-120"/>
                          </a:rPr>
                          <m:t>𝒄</m:t>
                        </m:r>
                      </m:e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𝑇</m:t>
                        </m:r>
                      </m:sup>
                    </m:sSup>
                    <m:r>
                      <a:rPr lang="en-US" altLang="zh-HK" sz="2600" b="1" i="1" dirty="0" err="1">
                        <a:latin typeface="Cambria Math"/>
                        <a:ea typeface="新細明體" charset="-120"/>
                      </a:rPr>
                      <m:t>𝒙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	    //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b="1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𝒙</m:t>
                        </m:r>
                      </m:e>
                      <m:sub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</m:sSub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sSubSup>
                      <m:sSubSupPr>
                        <m:ctrlP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𝐴</m:t>
                        </m:r>
                      </m:e>
                      <m:sub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  <m:sup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−1</m:t>
                        </m:r>
                      </m:sup>
                    </m:sSubSup>
                    <m:r>
                      <a:rPr lang="en-US" altLang="zh-HK" sz="2600" b="1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𝒃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,</a:t>
                </a:r>
                <a:r>
                  <a:rPr lang="en-US" altLang="zh-HK" sz="2600" b="1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b="1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𝒙</m:t>
                        </m:r>
                      </m:e>
                      <m:sub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𝑁</m:t>
                        </m:r>
                      </m:sub>
                    </m:sSub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600" b="1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𝟎</m:t>
                    </m:r>
                  </m:oMath>
                </a14:m>
                <a:endParaRPr lang="en-US" altLang="zh-HK" sz="2600" b="1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044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296" t="-1346" r="-1556" b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7813"/>
                <a:ext cx="8458200" cy="1139825"/>
              </a:xfrm>
            </p:spPr>
            <p:txBody>
              <a:bodyPr/>
              <a:lstStyle/>
              <a:p>
                <a:r>
                  <a:rPr lang="en-US" altLang="zh-HK" sz="3200" dirty="0" smtClean="0">
                    <a:ea typeface="新細明體" charset="-120"/>
                  </a:rPr>
                  <a:t>Tableau    </a:t>
                </a:r>
                <a14:m>
                  <m:oMath xmlns:m="http://schemas.openxmlformats.org/officeDocument/2006/math">
                    <m:r>
                      <a:rPr lang="en-US" altLang="zh-HK" sz="24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𝑇</m:t>
                    </m:r>
                    <m:d>
                      <m:dPr>
                        <m:ctrlPr>
                          <a:rPr lang="en-US" altLang="zh-HK" sz="24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4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e>
                    </m:d>
                    <m:r>
                      <a:rPr lang="en-US" altLang="zh-HK" sz="24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:   </m:t>
                    </m:r>
                    <m:d>
                      <m:dPr>
                        <m:begChr m:val="{"/>
                        <m:endChr m:val=""/>
                        <m:ctrlPr>
                          <a:rPr lang="en-US" altLang="zh-HK" sz="24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sz="2400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1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𝑏</m:t>
                              </m:r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−1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𝑁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1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                    </m:t>
                              </m:r>
                            </m:e>
                            <m:e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(1)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𝑧</m:t>
                              </m:r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sz="2400" b="1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𝑇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altLang="zh-HK" sz="2400" b="1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𝒃</m:t>
                              </m:r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altLang="zh-HK" sz="240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新細明體" charset="-12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HK" sz="2400" b="1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𝑁</m:t>
                                      </m:r>
                                    </m:sub>
                                    <m:sup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r>
                                    <a:rPr lang="en-US" altLang="zh-HK" sz="2400" i="1" dirty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新細明體" charset="-12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HK" sz="2400" b="1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新細明體" charset="-12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新細明體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1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(2)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0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7813"/>
                <a:ext cx="8458200" cy="1139825"/>
              </a:xfrm>
              <a:blipFill rotWithShape="0">
                <a:blip r:embed="rId4"/>
                <a:stretch>
                  <a:fillRect l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39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4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sz="2600" dirty="0" smtClean="0">
                    <a:ea typeface="新細明體" charset="-120"/>
                  </a:rPr>
                  <a:t>When updating a tableau, we move a variable from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𝑁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𝐵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, then move a variable from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𝐵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𝑁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.</a:t>
                </a:r>
              </a:p>
              <a:p>
                <a:r>
                  <a:rPr lang="en-US" altLang="zh-HK" sz="2600" dirty="0">
                    <a:ea typeface="新細明體" charset="-120"/>
                  </a:rPr>
                  <a:t>The set of variables in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𝑁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allowed to join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𝐵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is:</a:t>
                </a:r>
                <a:r>
                  <a:rPr lang="en-US" altLang="zh-HK" sz="2600" dirty="0">
                    <a:ea typeface="新細明體" charset="-120"/>
                  </a:rPr>
                  <a:t/>
                </a:r>
                <a:br>
                  <a:rPr lang="en-US" altLang="zh-HK" sz="2600" dirty="0">
                    <a:ea typeface="新細明體" charset="-120"/>
                  </a:rPr>
                </a:br>
                <a:r>
                  <a:rPr lang="en-US" altLang="zh-HK" sz="2600" dirty="0">
                    <a:ea typeface="新細明體" charset="-12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HK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6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𝑗</m:t>
                        </m:r>
                        <m:r>
                          <a:rPr lang="en-US" altLang="zh-HK" sz="26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: </m:t>
                        </m:r>
                        <m:r>
                          <m:rPr>
                            <m:nor/>
                          </m:rPr>
                          <a:rPr lang="en-US" altLang="zh-HK" sz="2600" i="0" dirty="0" smtClean="0">
                            <a:solidFill>
                              <a:srgbClr val="7030A0"/>
                            </a:solidFill>
                            <a:latin typeface="Cambria Math"/>
                            <a:ea typeface="新細明體" charset="-120"/>
                          </a:rPr>
                          <m:t>coefficient</m:t>
                        </m:r>
                        <m:r>
                          <m:rPr>
                            <m:nor/>
                          </m:rPr>
                          <a:rPr lang="en-US" altLang="zh-HK" sz="2600" i="0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HK" sz="2600" i="0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altLang="zh-HK" sz="2600" i="0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HK" sz="2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600" i="1" dirty="0" err="1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HK" sz="2600" i="0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in</m:t>
                        </m:r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 </m:t>
                        </m:r>
                        <m:d>
                          <m:dPr>
                            <m:ctrlP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</m:e>
                        </m:d>
                        <m: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HK" sz="2600" i="0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altLang="zh-HK" sz="2600" i="0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HK" sz="2600" i="0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positive</m:t>
                        </m:r>
                      </m:e>
                    </m:d>
                  </m:oMath>
                </a14:m>
                <a:endParaRPr lang="en-US" altLang="zh-HK" sz="2600" dirty="0">
                  <a:solidFill>
                    <a:srgbClr val="FF0000"/>
                  </a:solidFill>
                  <a:ea typeface="新細明體" charset="-120"/>
                </a:endParaRPr>
              </a:p>
              <a:p>
                <a:pPr lvl="1"/>
                <a:r>
                  <a:rPr lang="en-US" altLang="zh-HK" sz="2200" dirty="0">
                    <a:ea typeface="新細明體" charset="-12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=∅</m:t>
                    </m:r>
                  </m:oMath>
                </a14:m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  <a:r>
                  <a:rPr lang="en-US" altLang="zh-HK" sz="22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the </a:t>
                </a:r>
                <a:r>
                  <a:rPr lang="en-US" altLang="zh-HK" sz="22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induced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𝑥</m:t>
                    </m:r>
                  </m:oMath>
                </a14:m>
                <a:r>
                  <a:rPr lang="en-US" altLang="zh-HK" sz="22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is </a:t>
                </a:r>
                <a:r>
                  <a:rPr lang="en-US" altLang="zh-HK" sz="22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optimal </a:t>
                </a:r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(by </a:t>
                </a:r>
                <a:r>
                  <a:rPr lang="en-US" altLang="zh-HK" sz="22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Prop </a:t>
                </a:r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2). Output it.</a:t>
                </a:r>
                <a:endParaRPr lang="en-US" altLang="zh-HK" sz="2200" dirty="0">
                  <a:ea typeface="新細明體" charset="-120"/>
                </a:endParaRPr>
              </a:p>
              <a:p>
                <a:r>
                  <a:rPr lang="en-US" altLang="zh-HK" sz="2600" dirty="0">
                    <a:ea typeface="新細明體" charset="-120"/>
                  </a:rPr>
                  <a:t>The set of variables in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𝐵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allowed to </a:t>
                </a:r>
                <a:r>
                  <a:rPr lang="en-US" altLang="zh-HK" sz="2600" dirty="0" smtClean="0">
                    <a:ea typeface="新細明體" charset="-120"/>
                  </a:rPr>
                  <a:t>leave is:</a:t>
                </a:r>
                <a:r>
                  <a:rPr lang="en-US" altLang="zh-HK" sz="2600" dirty="0">
                    <a:ea typeface="新細明體" charset="-120"/>
                  </a:rPr>
                  <a:t/>
                </a:r>
                <a:br>
                  <a:rPr lang="en-US" altLang="zh-HK" sz="2600" dirty="0">
                    <a:ea typeface="新細明體" charset="-120"/>
                  </a:rPr>
                </a:b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𝐿</m:t>
                    </m:r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HK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600" i="1" dirty="0" err="1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𝑖</m:t>
                        </m:r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: </m:t>
                        </m:r>
                        <m:r>
                          <m:rPr>
                            <m:nor/>
                          </m:rPr>
                          <a:rPr lang="en-US" altLang="zh-HK" sz="2600" i="0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as</m:t>
                        </m:r>
                        <m:r>
                          <m:rPr>
                            <m:nor/>
                          </m:rPr>
                          <a:rPr lang="en-US" altLang="zh-HK" sz="2600" i="0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HK" sz="2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600" i="1" dirty="0" err="1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HK" sz="26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↑</m:t>
                        </m:r>
                        <m:r>
                          <m:rPr>
                            <m:nor/>
                          </m:rPr>
                          <a:rPr lang="en-US" altLang="zh-HK" sz="2600" i="0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 </m:t>
                        </m:r>
                        <m: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HK" sz="2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HK" sz="2600" i="0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US" altLang="zh-HK" sz="2600" i="0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 </m:t>
                        </m:r>
                        <m:d>
                          <m:dPr>
                            <m:ctrlP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altLang="zh-HK" sz="2600" b="0" i="0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HK" sz="2600" i="0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drops</m:t>
                        </m:r>
                        <m:r>
                          <m:rPr>
                            <m:nor/>
                          </m:rPr>
                          <a:rPr lang="en-US" altLang="zh-HK" sz="2600" i="0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HK" sz="2600" i="0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below</m:t>
                        </m:r>
                        <m:r>
                          <m:rPr>
                            <m:nor/>
                          </m:rPr>
                          <a:rPr lang="en-US" altLang="zh-HK" sz="2600" i="0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 </m:t>
                        </m:r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0 </m:t>
                        </m:r>
                        <m:r>
                          <m:rPr>
                            <m:nor/>
                          </m:rPr>
                          <a:rPr lang="en-US" altLang="zh-HK" sz="2600" i="0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the</m:t>
                        </m:r>
                        <m:r>
                          <m:rPr>
                            <m:nor/>
                          </m:rPr>
                          <a:rPr lang="en-US" altLang="zh-HK" sz="2600" i="0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HK" sz="2600" i="0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earliest</m:t>
                        </m:r>
                      </m:e>
                    </m:d>
                  </m:oMath>
                </a14:m>
                <a:endParaRPr lang="en-US" altLang="zh-HK" sz="2600" dirty="0">
                  <a:solidFill>
                    <a:srgbClr val="FF0000"/>
                  </a:solidFill>
                  <a:ea typeface="新細明體" charset="-120"/>
                </a:endParaRPr>
              </a:p>
              <a:p>
                <a:pPr lvl="1"/>
                <a:r>
                  <a:rPr lang="en-US" altLang="zh-HK" sz="2200" dirty="0">
                    <a:ea typeface="新細明體" charset="-12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𝐿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=∅</m:t>
                    </m:r>
                  </m:oMath>
                </a14:m>
                <a:r>
                  <a:rPr lang="en-US" altLang="zh-HK" sz="22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then the LP is unbounded, because </a:t>
                </a:r>
                <a:r>
                  <a:rPr lang="en-HK" altLang="zh-HK" sz="2200" b="0" i="1" dirty="0" smtClean="0">
                    <a:latin typeface="Cambria Math" panose="02040503050406030204" pitchFamily="18" charset="0"/>
                    <a:ea typeface="Arial Unicode MS" pitchFamily="34" charset="-128"/>
                    <a:cs typeface="Arial Unicode MS" pitchFamily="34" charset="-128"/>
                  </a:rPr>
                  <a:t/>
                </a:r>
                <a:br>
                  <a:rPr lang="en-HK" altLang="zh-HK" sz="2200" b="0" i="1" dirty="0" smtClean="0">
                    <a:latin typeface="Cambria Math" panose="02040503050406030204" pitchFamily="18" charset="0"/>
                    <a:ea typeface="Arial Unicode MS" pitchFamily="34" charset="-128"/>
                    <a:cs typeface="Arial Unicode MS" pitchFamily="34" charset="-128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000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altLang="zh-HK" sz="2000" b="1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𝒄</m:t>
                        </m:r>
                      </m:e>
                      <m:sup>
                        <m:r>
                          <a:rPr lang="en-US" altLang="zh-HK" sz="20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𝑇</m:t>
                        </m:r>
                      </m:sup>
                    </m:sSup>
                    <m:r>
                      <a:rPr lang="en-US" altLang="zh-HK" sz="2000" b="1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𝒙</m:t>
                    </m:r>
                    <m:r>
                      <a:rPr lang="en-US" altLang="zh-HK" sz="20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altLang="zh-HK" sz="20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𝑧</m:t>
                    </m:r>
                    <m:r>
                      <a:rPr lang="en-US" altLang="zh-HK" sz="20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sSubSup>
                      <m:sSubSupPr>
                        <m:ctrlPr>
                          <a:rPr lang="en-US" altLang="zh-HK" sz="20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sz="2000" b="1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𝒄</m:t>
                        </m:r>
                      </m:e>
                      <m:sub>
                        <m:r>
                          <a:rPr lang="en-US" altLang="zh-HK" sz="20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  <m:sup>
                        <m:r>
                          <a:rPr lang="en-US" altLang="zh-HK" sz="20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𝑇</m:t>
                        </m:r>
                      </m:sup>
                    </m:sSubSup>
                    <m:sSubSup>
                      <m:sSubSupPr>
                        <m:ctrlPr>
                          <a:rPr lang="en-US" altLang="zh-HK" sz="20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sz="20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𝐴</m:t>
                        </m:r>
                      </m:e>
                      <m:sub>
                        <m:r>
                          <a:rPr lang="en-US" altLang="zh-HK" sz="20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  <m:sup>
                        <m:r>
                          <a:rPr lang="en-US" altLang="zh-HK" sz="20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−1</m:t>
                        </m:r>
                      </m:sup>
                    </m:sSubSup>
                    <m:r>
                      <a:rPr lang="en-US" altLang="zh-HK" sz="2000" b="1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𝒃</m:t>
                    </m:r>
                    <m:r>
                      <a:rPr lang="en-US" altLang="zh-HK" sz="20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+</m:t>
                    </m:r>
                    <m:d>
                      <m:dPr>
                        <m:ctrlPr>
                          <a:rPr lang="en-US" altLang="zh-HK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HK" sz="20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SupPr>
                          <m:e>
                            <m:r>
                              <a:rPr lang="en-US" altLang="zh-HK" sz="2000" b="1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HK" sz="20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𝑁</m:t>
                            </m:r>
                          </m:sub>
                          <m:sup>
                            <m:r>
                              <a:rPr lang="en-US" altLang="zh-HK" sz="20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𝑇</m:t>
                            </m:r>
                          </m:sup>
                        </m:sSubSup>
                        <m:r>
                          <a:rPr lang="en-US" altLang="zh-HK" sz="2000" i="1" dirty="0">
                            <a:solidFill>
                              <a:srgbClr val="7030A0"/>
                            </a:solidFill>
                            <a:latin typeface="Cambria Math"/>
                            <a:ea typeface="新細明體" charset="-12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HK" sz="20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SupPr>
                          <m:e>
                            <m:r>
                              <a:rPr lang="en-US" altLang="zh-HK" sz="2000" b="1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HK" sz="20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HK" sz="20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𝑇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HK" sz="20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SupPr>
                          <m:e>
                            <m:r>
                              <a:rPr lang="en-US" altLang="zh-HK" sz="20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HK" sz="20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HK" sz="20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−1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HK" sz="20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0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HK" sz="20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𝑁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zh-HK" sz="20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b="1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𝒙</m:t>
                        </m:r>
                      </m:e>
                      <m:sub>
                        <m:r>
                          <a:rPr lang="en-US" altLang="zh-HK" sz="20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/>
                </a:r>
                <a:b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</a:br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gets </a:t>
                </a:r>
                <a:r>
                  <a:rPr lang="en-US" altLang="zh-HK" sz="22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increased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sz="220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HK" altLang="zh-HK" sz="2200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HK" sz="22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 </a:t>
                </a:r>
                <a14:m>
                  <m:oMath xmlns:m="http://schemas.openxmlformats.org/officeDocument/2006/math">
                    <m:r>
                      <a:rPr lang="en-HK" altLang="zh-HK" sz="2200" b="0" i="1" smtClean="0"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+∞</m:t>
                    </m:r>
                  </m:oMath>
                </a14:m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</a:t>
                </a:r>
                <a:endParaRPr lang="en-US" altLang="zh-HK" sz="22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34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296" t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7813"/>
                <a:ext cx="8458200" cy="1139825"/>
              </a:xfrm>
            </p:spPr>
            <p:txBody>
              <a:bodyPr/>
              <a:lstStyle/>
              <a:p>
                <a:r>
                  <a:rPr lang="en-US" altLang="zh-HK" sz="2800" dirty="0" smtClean="0">
                    <a:ea typeface="新細明體" charset="-120"/>
                  </a:rPr>
                  <a:t>Updating… </a:t>
                </a:r>
                <a14:m>
                  <m:oMath xmlns:m="http://schemas.openxmlformats.org/officeDocument/2006/math">
                    <m:r>
                      <a:rPr lang="en-US" altLang="zh-HK" sz="24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𝑇</m:t>
                    </m:r>
                    <m:d>
                      <m:dPr>
                        <m:ctrlPr>
                          <a:rPr lang="en-US" altLang="zh-HK" sz="24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4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e>
                    </m:d>
                    <m:r>
                      <a:rPr lang="en-US" altLang="zh-HK" sz="24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:   </m:t>
                    </m:r>
                    <m:d>
                      <m:dPr>
                        <m:begChr m:val="{"/>
                        <m:endChr m:val=""/>
                        <m:ctrlPr>
                          <a:rPr lang="en-US" altLang="zh-HK" sz="24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sz="2400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1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𝑏</m:t>
                              </m:r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−1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𝑁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1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                    </m:t>
                              </m:r>
                            </m:e>
                            <m:e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(1)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𝑧</m:t>
                              </m:r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sz="2400" b="1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𝑇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altLang="zh-HK" sz="2400" b="1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𝒃</m:t>
                              </m:r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altLang="zh-HK" sz="240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新細明體" charset="-12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HK" sz="2400" b="1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𝑁</m:t>
                                      </m:r>
                                    </m:sub>
                                    <m:sup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r>
                                    <a:rPr lang="en-US" altLang="zh-HK" sz="2400" i="1" dirty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新細明體" charset="-12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HK" sz="2400" b="1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新細明體" charset="-12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新細明體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1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(2)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7813"/>
                <a:ext cx="8458200" cy="1139825"/>
              </a:xfrm>
              <a:blipFill rotWithShape="0">
                <a:blip r:embed="rId3"/>
                <a:stretch>
                  <a:fillRect l="-1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6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Updating</a:t>
            </a:r>
            <a:endParaRPr lang="zh-HK" altLang="zh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The updating rule maintains the tableaus:</a:t>
                </a:r>
              </a:p>
              <a:p>
                <a:endParaRPr lang="en-US" altLang="zh-HK" dirty="0" smtClean="0">
                  <a:ea typeface="新細明體" charset="-120"/>
                </a:endParaRPr>
              </a:p>
              <a:p>
                <a:r>
                  <a:rPr lang="en-US" altLang="zh-HK" dirty="0" smtClean="0">
                    <a:ea typeface="新細明體" charset="-120"/>
                  </a:rPr>
                  <a:t>Theorem</a:t>
                </a:r>
                <a:r>
                  <a:rPr lang="en-US" altLang="zh-HK" dirty="0">
                    <a:ea typeface="新細明體" charset="-120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∀</m:t>
                    </m:r>
                    <m:r>
                      <a:rPr lang="en-US" altLang="zh-HK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𝑗</m:t>
                    </m:r>
                    <m:r>
                      <a:rPr lang="en-US" altLang="zh-HK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</m:t>
                    </m:r>
                    <m:r>
                      <a:rPr lang="en-US" altLang="zh-HK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𝐸</m:t>
                    </m:r>
                  </m:oMath>
                </a14:m>
                <a:r>
                  <a:rPr lang="en-US" altLang="zh-HK" i="0" dirty="0" smtClean="0">
                    <a:latin typeface="+mj-lt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HK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𝑖</m:t>
                    </m:r>
                    <m:r>
                      <a:rPr lang="en-US" altLang="zh-HK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</m:t>
                    </m:r>
                    <m:r>
                      <a:rPr lang="en-US" altLang="zh-HK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𝐿</m:t>
                    </m:r>
                  </m:oMath>
                </a14:m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/>
                </a:r>
                <a:b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</a:b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𝐵</m:t>
                    </m:r>
                    <m:r>
                      <m:rPr>
                        <m:nor/>
                      </m:rPr>
                      <a:rPr lang="en-US" altLang="zh-HK" i="0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r>
                      <m:rPr>
                        <m:nor/>
                      </m:rPr>
                      <a:rPr lang="en-US" altLang="zh-HK" i="0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is</m:t>
                    </m:r>
                    <m:r>
                      <m:rPr>
                        <m:nor/>
                      </m:rPr>
                      <a:rPr lang="en-US" altLang="zh-HK" i="0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r>
                      <m:rPr>
                        <m:nor/>
                      </m:rPr>
                      <a:rPr lang="en-US" altLang="zh-HK" i="0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a</m:t>
                    </m:r>
                    <m:r>
                      <m:rPr>
                        <m:nor/>
                      </m:rPr>
                      <a:rPr lang="en-US" altLang="zh-HK" i="0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r>
                      <m:rPr>
                        <m:nor/>
                      </m:rPr>
                      <a:rPr lang="en-US" altLang="zh-HK" i="0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feasible</m:t>
                    </m:r>
                    <m:r>
                      <m:rPr>
                        <m:nor/>
                      </m:rPr>
                      <a:rPr lang="en-US" altLang="zh-HK" i="0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r>
                      <m:rPr>
                        <m:nor/>
                      </m:rPr>
                      <a:rPr lang="en-US" altLang="zh-HK" i="0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basis</m:t>
                    </m:r>
                    <m:r>
                      <a:rPr lang="en-US" altLang="zh-HK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⇒</m:t>
                    </m:r>
                    <m:r>
                      <m:rPr>
                        <m:nor/>
                      </m:rPr>
                      <a:rPr lang="en-US" altLang="zh-HK" i="0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So</m:t>
                    </m:r>
                    <m:r>
                      <m:rPr>
                        <m:nor/>
                      </m:rPr>
                      <a:rPr lang="en-US" altLang="zh-HK" i="0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r>
                      <m:rPr>
                        <m:nor/>
                      </m:rPr>
                      <a:rPr lang="en-US" altLang="zh-HK" i="0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is</m:t>
                    </m:r>
                    <m:r>
                      <m:rPr>
                        <m:nor/>
                      </m:rPr>
                      <a:rPr lang="en-US" altLang="zh-HK" i="0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𝐵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∪{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𝑗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}\</m:t>
                    </m:r>
                    <m:r>
                      <m:rPr>
                        <m:lit/>
                      </m:rP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{</m:t>
                    </m:r>
                    <m:r>
                      <a:rPr lang="en-US" altLang="zh-HK" i="1" dirty="0" err="1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𝑖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}</m:t>
                    </m:r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.</m:t>
                    </m:r>
                  </m:oMath>
                </a14:m>
                <a:endParaRPr lang="en-US" altLang="zh-HK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endParaRPr lang="en-HK" altLang="zh-HK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r>
                  <a:rPr lang="en-HK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Proof omitted.</a:t>
                </a:r>
              </a:p>
              <a:p>
                <a:r>
                  <a:rPr lang="en-HK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Geometric meaning: walk from one vertex to another. </a:t>
                </a:r>
                <a:endParaRPr lang="en-US" altLang="zh-HK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endParaRPr lang="en-US" altLang="zh-HK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24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593" t="-1750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48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7522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HK" sz="3800" dirty="0">
                    <a:ea typeface="新細明體" charset="-120"/>
                  </a:rPr>
                  <a:t>Pivoting rule: which </a:t>
                </a:r>
                <a14:m>
                  <m:oMath xmlns:m="http://schemas.openxmlformats.org/officeDocument/2006/math">
                    <m:r>
                      <a:rPr lang="en-US" altLang="zh-HK" sz="3800" i="1" dirty="0" smtClean="0">
                        <a:latin typeface="Cambria Math"/>
                        <a:ea typeface="新細明體" charset="-120"/>
                      </a:rPr>
                      <m:t>𝑗</m:t>
                    </m:r>
                  </m:oMath>
                </a14:m>
                <a:r>
                  <a:rPr lang="en-US" altLang="zh-HK" sz="3800" dirty="0">
                    <a:ea typeface="新細明體" charset="-12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HK" sz="3800" i="1" dirty="0" smtClean="0">
                        <a:latin typeface="Cambria Math"/>
                        <a:ea typeface="新細明體" charset="-120"/>
                      </a:rPr>
                      <m:t>𝐸</m:t>
                    </m:r>
                  </m:oMath>
                </a14:m>
                <a:r>
                  <a:rPr lang="en-US" altLang="zh-HK" sz="3800" dirty="0">
                    <a:ea typeface="新細明體" charset="-120"/>
                  </a:rPr>
                  <a:t> (and which </a:t>
                </a:r>
                <a14:m>
                  <m:oMath xmlns:m="http://schemas.openxmlformats.org/officeDocument/2006/math">
                    <m:r>
                      <a:rPr lang="en-US" altLang="zh-HK" sz="3800" i="1" dirty="0" smtClean="0">
                        <a:latin typeface="Cambria Math"/>
                        <a:ea typeface="新細明體" charset="-120"/>
                      </a:rPr>
                      <m:t>𝑖</m:t>
                    </m:r>
                  </m:oMath>
                </a14:m>
                <a:r>
                  <a:rPr lang="en-US" altLang="zh-HK" sz="3800" dirty="0">
                    <a:ea typeface="新細明體" charset="-12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HK" sz="3800" i="1" dirty="0" smtClean="0">
                        <a:latin typeface="Cambria Math"/>
                        <a:ea typeface="新細明體" charset="-120"/>
                      </a:rPr>
                      <m:t>𝐿</m:t>
                    </m:r>
                  </m:oMath>
                </a14:m>
                <a:r>
                  <a:rPr lang="en-US" altLang="zh-HK" sz="3800" dirty="0">
                    <a:ea typeface="新細明體" charset="-120"/>
                  </a:rPr>
                  <a:t>) to pick?</a:t>
                </a:r>
                <a:br>
                  <a:rPr lang="en-US" altLang="zh-HK" sz="3800" dirty="0">
                    <a:ea typeface="新細明體" charset="-120"/>
                  </a:rPr>
                </a:br>
                <a:endParaRPr lang="en-US" altLang="zh-HK" sz="38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0752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370" t="-8556" r="-2667" b="-3101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5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Largest coefficient</a:t>
                </a:r>
                <a:r>
                  <a:rPr lang="en-US" altLang="zh-HK" dirty="0">
                    <a:ea typeface="新細明體" charset="-120"/>
                  </a:rPr>
                  <a:t> in (2).	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 err="1">
                    <a:ea typeface="新細明體" charset="-120"/>
                  </a:rPr>
                  <a:t>Dantzig’s</a:t>
                </a:r>
                <a:r>
                  <a:rPr lang="en-US" altLang="zh-HK" dirty="0">
                    <a:ea typeface="新細明體" charset="-120"/>
                  </a:rPr>
                  <a:t> original.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Largest increase</a:t>
                </a:r>
                <a:r>
                  <a:rPr lang="en-US" altLang="zh-HK" dirty="0">
                    <a:ea typeface="新細明體" charset="-12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𝑧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Steepest edge</a:t>
                </a:r>
                <a:r>
                  <a:rPr lang="en-US" altLang="zh-HK" dirty="0">
                    <a:ea typeface="新細明體" charset="-120"/>
                  </a:rPr>
                  <a:t>: i.e. closest to the vector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𝑐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Champion in practice.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dirty="0" err="1">
                    <a:solidFill>
                      <a:srgbClr val="FF0000"/>
                    </a:solidFill>
                    <a:ea typeface="新細明體" charset="-120"/>
                  </a:rPr>
                  <a:t>Bland’s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 rule</a:t>
                </a:r>
                <a:r>
                  <a:rPr lang="en-US" altLang="zh-HK" dirty="0">
                    <a:ea typeface="新細明體" charset="-120"/>
                  </a:rPr>
                  <a:t>: smallest index.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Prevents cycling.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Random</a:t>
                </a:r>
                <a:r>
                  <a:rPr lang="en-US" altLang="zh-HK" dirty="0">
                    <a:ea typeface="新細明體" charset="-120"/>
                  </a:rPr>
                  <a:t>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Best provable bounds.</a:t>
                </a:r>
              </a:p>
            </p:txBody>
          </p:sp>
        </mc:Choice>
        <mc:Fallback xmlns="">
          <p:sp>
            <p:nvSpPr>
              <p:cNvPr id="1075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593" t="-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0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Picking the initial feasible 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8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495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HK" altLang="zh-HK" sz="2800" dirty="0" smtClean="0"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Assume </a:t>
                </a:r>
                <a14:m>
                  <m:oMath xmlns:m="http://schemas.openxmlformats.org/officeDocument/2006/math">
                    <m:r>
                      <a:rPr lang="en-HK" altLang="zh-HK" sz="2600" b="1" i="1" smtClean="0"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𝒃</m:t>
                    </m:r>
                    <m:r>
                      <a:rPr lang="en-HK" altLang="zh-HK" sz="2600" b="0" i="1" smtClean="0"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≥0</m:t>
                    </m:r>
                  </m:oMath>
                </a14:m>
                <a:r>
                  <a:rPr lang="en-US" altLang="zh-HK" sz="2800" dirty="0" smtClean="0"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. </a:t>
                </a:r>
                <a14:m>
                  <m:oMath xmlns:m="http://schemas.openxmlformats.org/officeDocument/2006/math">
                    <m:r>
                      <a:rPr lang="en-HK" altLang="zh-HK" sz="2800" b="0" i="1" smtClean="0"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×</m:t>
                    </m:r>
                    <m:d>
                      <m:dPr>
                        <m:ctrlPr>
                          <a:rPr lang="en-HK" altLang="zh-HK" sz="2800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HK" altLang="zh-HK" sz="2800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zh-HK" sz="2800" dirty="0" smtClean="0"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 on some rows if needed.</a:t>
                </a:r>
              </a:p>
              <a:p>
                <a:r>
                  <a:rPr lang="en-US" altLang="zh-HK" sz="2800" dirty="0" smtClean="0"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[</a:t>
                </a:r>
                <a:r>
                  <a:rPr lang="en-US" altLang="zh-HK" sz="2800" dirty="0" smtClean="0"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Fact]   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</m:t>
                    </m:r>
                    <m:r>
                      <a:rPr lang="en-US" altLang="zh-HK" sz="2800" b="1" i="1" dirty="0" smtClean="0">
                        <a:solidFill>
                          <a:srgbClr val="0066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𝒙</m:t>
                    </m:r>
                    <m:r>
                      <a:rPr lang="en-US" altLang="zh-HK" sz="2800" b="1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zh-HK" sz="2800" b="1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zh-HK" sz="2800" b="1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ℝ</m:t>
                        </m:r>
                      </m:e>
                      <m:sup>
                        <m:r>
                          <a:rPr lang="en-US" altLang="zh-HK" sz="28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HK" sz="28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 </a:t>
                </a:r>
                <a:r>
                  <a:rPr lang="en-US" altLang="zh-HK" sz="2800" dirty="0" err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s.t.</a:t>
                </a:r>
                <a:r>
                  <a:rPr lang="en-US" altLang="zh-HK" sz="28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𝐴</m:t>
                    </m:r>
                    <m:r>
                      <a:rPr lang="en-US" altLang="zh-HK" sz="2800" b="1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𝒙</m:t>
                    </m:r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800" b="1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𝒃</m:t>
                    </m:r>
                  </m:oMath>
                </a14:m>
                <a:r>
                  <a:rPr lang="en-US" altLang="zh-HK" sz="2800" dirty="0"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HK" sz="2800" b="1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𝒙</m:t>
                    </m:r>
                    <m:r>
                      <a:rPr lang="en-US" altLang="zh-HK" sz="2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≥</m:t>
                    </m:r>
                    <m:r>
                      <a:rPr lang="en-US" altLang="zh-HK" sz="2800" b="1" i="1" dirty="0">
                        <a:latin typeface="Cambria Math"/>
                        <a:ea typeface="新細明體" charset="-120"/>
                        <a:cs typeface="Arial" charset="0"/>
                      </a:rPr>
                      <m:t>𝟎</m:t>
                    </m:r>
                  </m:oMath>
                </a14:m>
                <a:r>
                  <a:rPr lang="en-US" altLang="zh-HK" sz="2800" dirty="0">
                    <a:ea typeface="新細明體" charset="-120"/>
                    <a:cs typeface="Arial" charset="0"/>
                  </a:rPr>
                  <a:t> </a:t>
                </a:r>
                <a:br>
                  <a:rPr lang="en-US" altLang="zh-HK" sz="2800" dirty="0">
                    <a:ea typeface="新細明體" charset="-120"/>
                    <a:cs typeface="Arial" charset="0"/>
                  </a:rPr>
                </a:br>
                <a:r>
                  <a:rPr lang="en-US" altLang="zh-HK" sz="2800" dirty="0" smtClean="0">
                    <a:ea typeface="新細明體" charset="-120"/>
                    <a:cs typeface="Arial" charset="0"/>
                  </a:rPr>
                  <a:t>	 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</m:t>
                    </m:r>
                  </m:oMath>
                </a14:m>
                <a:r>
                  <a:rPr lang="en-US" altLang="zh-HK" sz="28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 the following LP </a:t>
                </a:r>
                <a:r>
                  <a:rPr lang="en-US" altLang="zh-HK" sz="28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has </a:t>
                </a:r>
                <a:r>
                  <a:rPr lang="en-US" altLang="zh-HK" sz="28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optimal value 0</a:t>
                </a:r>
                <a:br>
                  <a:rPr lang="en-US" altLang="zh-HK" sz="28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</a:b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	</a:t>
                </a:r>
                <a:r>
                  <a:rPr lang="en-US" altLang="zh-HK" dirty="0" smtClean="0">
                    <a:solidFill>
                      <a:srgbClr val="0066FF"/>
                    </a:solidFill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altLang="zh-HK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  <m:brk m:alnAt="7"/>
                            </m:rPr>
                            <a:rPr lang="en-US" altLang="zh-HK" sz="2800" b="0" i="0" smtClean="0">
                              <a:solidFill>
                                <a:srgbClr val="7030A0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  <a:sym typeface="Symbol" pitchFamily="18" charset="2"/>
                            </a:rPr>
                            <m:t>m</m:t>
                          </m:r>
                          <m:r>
                            <m:rPr>
                              <m:sty m:val="p"/>
                            </m:rPr>
                            <a:rPr lang="en-US" altLang="zh-HK" sz="2800" b="0" i="0" smtClean="0">
                              <a:solidFill>
                                <a:srgbClr val="7030A0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  <a:sym typeface="Symbol" pitchFamily="18" charset="2"/>
                            </a:rPr>
                            <m:t>ax</m:t>
                          </m:r>
                        </m:e>
                        <m:e>
                          <m:r>
                            <a:rPr lang="en-US" altLang="zh-HK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  <a:sym typeface="Symbol" pitchFamily="18" charset="2"/>
                            </a:rPr>
                            <m:t>−</m:t>
                          </m:r>
                          <m:d>
                            <m:dPr>
                              <m:ctrlPr>
                                <a:rPr lang="en-US" altLang="zh-HK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HK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HK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  <m:t>𝑛</m:t>
                                  </m:r>
                                  <m:r>
                                    <a:rPr lang="en-US" altLang="zh-HK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altLang="zh-HK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  <a:sym typeface="Symbol" pitchFamily="18" charset="2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HK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HK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  <m:t>𝑛</m:t>
                                  </m:r>
                                  <m:r>
                                    <a:rPr lang="en-US" altLang="zh-HK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  <m:t>+2</m:t>
                                  </m:r>
                                </m:sub>
                              </m:sSub>
                              <m:r>
                                <a:rPr lang="en-US" altLang="zh-HK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  <a:sym typeface="Symbol" pitchFamily="18" charset="2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altLang="zh-HK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HK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  <m:t>𝑛</m:t>
                                  </m:r>
                                  <m:r>
                                    <a:rPr lang="en-US" altLang="zh-HK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  <m:t>+</m:t>
                                  </m:r>
                                  <m:r>
                                    <a:rPr lang="en-US" altLang="zh-HK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mr>
                      <m:mr>
                        <m:e>
                          <m:eqArr>
                            <m:eqArrPr>
                              <m:ctrlPr>
                                <a:rPr lang="en-US" altLang="zh-HK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  <a:sym typeface="Symbol" pitchFamily="18" charset="2"/>
                                </a:rPr>
                              </m:ctrlPr>
                            </m:eqArrPr>
                            <m:e>
                              <m:r>
                                <a:rPr lang="en-US" altLang="zh-HK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  <a:sym typeface="Symbol" pitchFamily="18" charset="2"/>
                                </a:rPr>
                                <m:t> </m:t>
                              </m:r>
                              <m:r>
                                <a:rPr lang="en-US" altLang="zh-HK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  <a:sym typeface="Symbol" pitchFamily="18" charset="2"/>
                                </a:rPr>
                                <m:t>𝑠</m:t>
                              </m:r>
                              <m:r>
                                <a:rPr lang="en-US" altLang="zh-HK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  <a:sym typeface="Symbol" pitchFamily="18" charset="2"/>
                                </a:rPr>
                                <m:t>.</m:t>
                              </m:r>
                              <m:r>
                                <a:rPr lang="en-US" altLang="zh-HK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  <a:sym typeface="Symbol" pitchFamily="18" charset="2"/>
                                </a:rPr>
                                <m:t>𝑡</m:t>
                              </m:r>
                              <m:r>
                                <a:rPr lang="en-US" altLang="zh-HK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  <a:sym typeface="Symbol" pitchFamily="18" charset="2"/>
                                </a:rPr>
                                <m:t>.</m:t>
                              </m:r>
                            </m:e>
                            <m:e/>
                          </m:eqArr>
                        </m:e>
                        <m:e>
                          <m:eqArr>
                            <m:eqArrPr>
                              <m:ctrlPr>
                                <a:rPr lang="en-US" altLang="zh-HK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  <a:sym typeface="Symbol" pitchFamily="18" charset="2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altLang="zh-HK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2800" b="0" i="1" smtClean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  <m:t>𝐴</m:t>
                                  </m:r>
                                  <m:r>
                                    <a:rPr lang="en-US" altLang="zh-HK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HK" sz="2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sz="2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  <a:sym typeface="Symbol" pitchFamily="18" charset="2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altLang="zh-HK" sz="2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  <a:sym typeface="Symbol" pitchFamily="18" charset="2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altLang="zh-HK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HK" sz="2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  <a:sym typeface="Symbol" pitchFamily="18" charset="2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HK" sz="2800" i="1" smtClean="0">
                                                <a:solidFill>
                                                  <a:srgbClr val="0066FF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  <a:sym typeface="Symbol" pitchFamily="18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HK" sz="2800" b="0" i="1" smtClean="0">
                                                <a:solidFill>
                                                  <a:srgbClr val="0066FF"/>
                                                </a:solidFill>
                                                <a:latin typeface="Cambria Math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  <a:sym typeface="Symbol" pitchFamily="18" charset="2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HK" sz="2800" i="1">
                                                <a:solidFill>
                                                  <a:srgbClr val="0066FF"/>
                                                </a:solidFill>
                                                <a:latin typeface="Cambria Math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  <a:sym typeface="Symbol" pitchFamily="18" charset="2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zh-HK" sz="28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  <a:ea typeface="Cambria Math"/>
                                            <a:cs typeface="Arial Unicode MS" pitchFamily="34" charset="-128"/>
                                            <a:sym typeface="Symbol" pitchFamily="18" charset="2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HK" sz="2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  <a:sym typeface="Symbol" pitchFamily="18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HK" sz="2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  <a:sym typeface="Symbol" pitchFamily="18" charset="2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HK" sz="2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  <a:sym typeface="Symbol" pitchFamily="18" charset="2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US" altLang="zh-HK" sz="2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  <a:sym typeface="Symbol" pitchFamily="18" charset="2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altLang="zh-HK" sz="2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  <a:sym typeface="Symbol" pitchFamily="18" charset="2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altLang="zh-HK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  <a:sym typeface="Symbol" pitchFamily="18" charset="2"/>
                                </a:rPr>
                                <m:t>=</m:t>
                              </m:r>
                              <m:r>
                                <a:rPr lang="en-US" altLang="zh-HK" sz="2800" b="1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  <a:sym typeface="Symbol" pitchFamily="18" charset="2"/>
                                </a:rPr>
                                <m:t>𝒃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HK" sz="28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800" b="0" i="1" smtClean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  <a:cs typeface="Arial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HK" sz="2800" i="1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  <a:cs typeface="Arial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HK" sz="2800" i="1">
                                  <a:latin typeface="Cambria Math"/>
                                  <a:ea typeface="新細明體" charset="-120"/>
                                  <a:cs typeface="Arial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altLang="zh-HK" sz="28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800" b="0" i="1" smtClean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  <a:cs typeface="Arial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HK" sz="2800" i="1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  <a:cs typeface="Arial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HK" sz="2800" i="1">
                                  <a:latin typeface="Cambria Math"/>
                                  <a:ea typeface="新細明體" charset="-120"/>
                                  <a:cs typeface="Arial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HK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HK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  <m:t>𝑛</m:t>
                                  </m:r>
                                  <m:r>
                                    <a:rPr lang="en-US" altLang="zh-HK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altLang="zh-HK" sz="2800" i="1"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  <a:sym typeface="Symbol" pitchFamily="18" charset="2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altLang="zh-HK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HK" sz="2800" b="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  <m:t>𝑛</m:t>
                                  </m:r>
                                  <m:r>
                                    <a:rPr lang="en-US" altLang="zh-HK" sz="2800" b="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  <m:t>+</m:t>
                                  </m:r>
                                  <m:r>
                                    <a:rPr lang="en-US" altLang="zh-HK" sz="2800" b="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altLang="zh-HK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  <a:sym typeface="Symbol" pitchFamily="18" charset="2"/>
                                </a:rPr>
                                <m:t>≥0</m:t>
                              </m:r>
                            </m:e>
                          </m:eqArr>
                        </m:e>
                      </m:mr>
                    </m:m>
                  </m:oMath>
                </a14:m>
                <a:endParaRPr lang="en-US" altLang="zh-HK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Symbol" pitchFamily="18" charset="2"/>
                </a:endParaRPr>
              </a:p>
              <a:p>
                <a:pPr lvl="1"/>
                <a:r>
                  <a:rPr lang="en-US" altLang="zh-HK" dirty="0" smtClean="0">
                    <a:ea typeface="新細明體" charset="-120"/>
                    <a:cs typeface="Arial" charset="0"/>
                  </a:rPr>
                  <a:t>The new LP has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𝑦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  <a:ea typeface="新細明體" charset="-120"/>
                        <a:cs typeface="Arial" charset="0"/>
                      </a:rPr>
                      <m:t>,…,</m:t>
                    </m:r>
                    <m:sSub>
                      <m:sSubPr>
                        <m:ctrlPr>
                          <a:rPr lang="en-US" altLang="zh-HK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𝑦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𝑛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  <a:ea typeface="新細明體" charset="-12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altLang="zh-HK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𝑛</m:t>
                        </m:r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+1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,…,</m:t>
                    </m:r>
                    <m:sSub>
                      <m:sSubPr>
                        <m:ctrlPr>
                          <a:rPr lang="en-US" altLang="zh-HK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𝑛</m:t>
                        </m:r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+</m:t>
                        </m:r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HK" dirty="0" smtClean="0">
                    <a:ea typeface="新細明體" charset="-120"/>
                    <a:cs typeface="Arial" charset="0"/>
                  </a:rPr>
                  <a:t>.</a:t>
                </a:r>
              </a:p>
              <a:p>
                <a:r>
                  <a:rPr lang="en-US" altLang="zh-HK" sz="2800" dirty="0" smtClean="0">
                    <a:ea typeface="新細明體" charset="-120"/>
                    <a:cs typeface="Arial" charset="0"/>
                  </a:rPr>
                  <a:t>Proof</a:t>
                </a:r>
                <a:r>
                  <a:rPr lang="en-US" altLang="zh-HK" sz="2800" dirty="0">
                    <a:ea typeface="新細明體" charset="-120"/>
                    <a:cs typeface="Arial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</m:t>
                    </m:r>
                  </m:oMath>
                </a14:m>
                <a:r>
                  <a:rPr lang="en-US" altLang="zh-HK" sz="28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HK" sz="280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①</m:t>
                    </m:r>
                  </m:oMath>
                </a14:m>
                <a:r>
                  <a:rPr lang="en-US" altLang="zh-HK" sz="28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 opt </a:t>
                </a:r>
                <a14:m>
                  <m:oMath xmlns:m="http://schemas.openxmlformats.org/officeDocument/2006/math">
                    <m:r>
                      <a:rPr lang="en-US" altLang="zh-HK" sz="2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≤0</m:t>
                    </m:r>
                  </m:oMath>
                </a14:m>
                <a:r>
                  <a:rPr lang="en-US" altLang="zh-HK" sz="2800" b="0" i="0" dirty="0" smtClean="0"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zh-HK" sz="2800" i="1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②</m:t>
                    </m:r>
                  </m:oMath>
                </a14:m>
                <a:r>
                  <a:rPr lang="en-US" altLang="zh-HK" sz="2800" b="0" i="0" dirty="0" smtClean="0"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800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𝑦</m:t>
                    </m:r>
                    <m:r>
                      <a:rPr lang="en-US" altLang="zh-HK" sz="2800" b="0" i="0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=</m:t>
                    </m:r>
                    <m:r>
                      <a:rPr lang="en-US" altLang="zh-HK" sz="28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(</m:t>
                    </m:r>
                    <m:r>
                      <a:rPr lang="en-US" altLang="zh-HK" sz="2800" b="1" i="1" dirty="0" smtClean="0">
                        <a:solidFill>
                          <a:srgbClr val="0066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𝒙</m:t>
                    </m:r>
                    <m:r>
                      <a:rPr lang="en-US" altLang="zh-HK" sz="28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,</m:t>
                    </m:r>
                    <m:sSup>
                      <m:sSupPr>
                        <m:ctrlPr>
                          <a:rPr lang="en-US" altLang="zh-HK" sz="2800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zh-HK" sz="280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0</m:t>
                        </m:r>
                      </m:e>
                      <m:sup>
                        <m:r>
                          <a:rPr lang="en-US" altLang="zh-HK" sz="28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𝑚</m:t>
                        </m:r>
                      </m:sup>
                    </m:sSup>
                    <m:r>
                      <a:rPr lang="en-US" altLang="zh-HK" sz="28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zh-HK" sz="28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 achieves 0.</a:t>
                </a:r>
                <a:r>
                  <a:rPr lang="en-US" altLang="zh-HK" sz="2800" i="1" dirty="0" smtClean="0">
                    <a:latin typeface="Cambria Math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/>
                </a:r>
                <a:br>
                  <a:rPr lang="en-US" altLang="zh-HK" sz="2800" i="1" dirty="0" smtClean="0">
                    <a:latin typeface="Cambria Math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</a:b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</m:t>
                    </m:r>
                  </m:oMath>
                </a14:m>
                <a:r>
                  <a:rPr lang="en-US" altLang="zh-HK" sz="28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: </a:t>
                </a:r>
                <a:r>
                  <a:rPr lang="en-US" altLang="zh-HK" sz="28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Take </a:t>
                </a:r>
                <a14:m>
                  <m:oMath xmlns:m="http://schemas.openxmlformats.org/officeDocument/2006/math">
                    <m:r>
                      <a:rPr lang="en-US" altLang="zh-HK" sz="2800" b="1" i="1" dirty="0" smtClean="0">
                        <a:solidFill>
                          <a:srgbClr val="0066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𝒙</m:t>
                    </m:r>
                    <m:r>
                      <a:rPr lang="en-US" altLang="zh-HK" sz="2800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altLang="zh-HK" sz="2800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sz="2800" b="0" i="1" dirty="0" smtClean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sz="2800" b="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800" b="0" i="1" dirty="0" smtClean="0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HK" sz="2800" b="0" i="1" dirty="0" smtClean="0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HK" sz="2800" b="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  <a:sym typeface="Symbol" pitchFamily="18" charset="2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altLang="zh-HK" sz="2800" b="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800" b="0" i="1" dirty="0" smtClean="0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HK" sz="2800" b="0" i="1" dirty="0" smtClean="0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HK" sz="28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HK" sz="28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∵</m:t>
                    </m:r>
                  </m:oMath>
                </a14:m>
                <a:r>
                  <a:rPr lang="en-US" altLang="zh-HK" sz="28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 opt </a:t>
                </a:r>
                <a14:m>
                  <m:oMath xmlns:m="http://schemas.openxmlformats.org/officeDocument/2006/math">
                    <m:r>
                      <a:rPr lang="en-US" altLang="zh-HK" sz="2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=0</m:t>
                    </m:r>
                  </m:oMath>
                </a14:m>
                <a:r>
                  <a:rPr lang="en-US" altLang="zh-HK" sz="28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zh-HK" sz="28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zh-HK" sz="28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𝑛</m:t>
                        </m:r>
                        <m:r>
                          <a:rPr lang="en-US" altLang="zh-HK" sz="28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+1</m:t>
                        </m:r>
                      </m:sub>
                    </m:sSub>
                    <m:r>
                      <a:rPr lang="en-US" altLang="zh-HK" sz="2800" i="1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,…,</m:t>
                    </m:r>
                    <m:sSub>
                      <m:sSubPr>
                        <m:ctrlPr>
                          <a:rPr lang="en-US" altLang="zh-HK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zh-HK" sz="28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zh-HK" sz="28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𝑛</m:t>
                        </m:r>
                        <m:r>
                          <a:rPr lang="en-US" altLang="zh-HK" sz="28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+</m:t>
                        </m:r>
                        <m:r>
                          <a:rPr lang="en-US" altLang="zh-HK" sz="28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𝑚</m:t>
                        </m:r>
                      </m:sub>
                    </m:sSub>
                    <m:r>
                      <a:rPr lang="en-US" altLang="zh-HK" sz="2800" i="1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≥0</m:t>
                    </m:r>
                  </m:oMath>
                </a14:m>
                <a:r>
                  <a:rPr lang="en-US" altLang="zh-HK" sz="2800" dirty="0" smtClean="0"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HK" sz="2800" i="1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∴</m:t>
                    </m:r>
                    <m:sSub>
                      <m:sSubPr>
                        <m:ctrlPr>
                          <a:rPr lang="en-US" altLang="zh-HK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zh-HK" sz="28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zh-HK" sz="28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𝑛</m:t>
                        </m:r>
                        <m:r>
                          <a:rPr lang="en-US" altLang="zh-HK" sz="28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+1</m:t>
                        </m:r>
                      </m:sub>
                    </m:sSub>
                    <m:r>
                      <a:rPr lang="en-US" altLang="zh-HK" sz="2800" i="1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=…=</m:t>
                    </m:r>
                    <m:sSub>
                      <m:sSubPr>
                        <m:ctrlPr>
                          <a:rPr lang="en-US" altLang="zh-HK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zh-HK" sz="28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zh-HK" sz="28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𝑛</m:t>
                        </m:r>
                        <m:r>
                          <a:rPr lang="en-US" altLang="zh-HK" sz="28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+</m:t>
                        </m:r>
                        <m:r>
                          <a:rPr lang="en-US" altLang="zh-HK" sz="28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𝑚</m:t>
                        </m:r>
                      </m:sub>
                    </m:sSub>
                    <m:r>
                      <a:rPr lang="en-US" altLang="zh-HK" sz="2800" i="1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=0</m:t>
                    </m:r>
                  </m:oMath>
                </a14:m>
                <a:r>
                  <a:rPr lang="en-US" altLang="zh-HK" sz="28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. So </a:t>
                </a:r>
                <a14:m>
                  <m:oMath xmlns:m="http://schemas.openxmlformats.org/officeDocument/2006/math">
                    <m:r>
                      <a:rPr lang="en-US" altLang="zh-HK" sz="28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𝐴</m:t>
                    </m:r>
                    <m:r>
                      <a:rPr lang="en-US" altLang="zh-HK" sz="2800" b="1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𝒙</m:t>
                    </m:r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800" b="1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𝒃</m:t>
                    </m:r>
                  </m:oMath>
                </a14:m>
                <a:r>
                  <a:rPr lang="en-US" altLang="zh-HK" sz="2800" dirty="0"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HK" sz="2800" b="1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𝒙</m:t>
                    </m:r>
                    <m:r>
                      <a:rPr lang="en-US" altLang="zh-HK" sz="2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≥</m:t>
                    </m:r>
                    <m:r>
                      <a:rPr lang="en-US" altLang="zh-HK" sz="2800" b="1" i="1" dirty="0">
                        <a:latin typeface="Cambria Math"/>
                        <a:ea typeface="新細明體" charset="-120"/>
                        <a:cs typeface="Arial" charset="0"/>
                      </a:rPr>
                      <m:t>𝟎</m:t>
                    </m:r>
                  </m:oMath>
                </a14:m>
                <a:r>
                  <a:rPr lang="en-US" altLang="zh-HK" sz="2800" dirty="0" smtClean="0">
                    <a:ea typeface="新細明體" charset="-120"/>
                    <a:cs typeface="Arial" charset="0"/>
                  </a:rPr>
                  <a:t>.</a:t>
                </a:r>
                <a:r>
                  <a:rPr lang="en-US" altLang="zh-HK" sz="2800" dirty="0">
                    <a:ea typeface="新細明體" charset="-120"/>
                    <a:cs typeface="Arial" charset="0"/>
                  </a:rPr>
                  <a:t> </a:t>
                </a:r>
              </a:p>
            </p:txBody>
          </p:sp>
        </mc:Choice>
        <mc:Fallback>
          <p:sp>
            <p:nvSpPr>
              <p:cNvPr id="108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495800"/>
              </a:xfrm>
              <a:blipFill rotWithShape="0">
                <a:blip r:embed="rId2"/>
                <a:stretch>
                  <a:fillRect l="-296" t="-2307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133600" y="2453148"/>
            <a:ext cx="5562600" cy="19800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5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Solve the new LP first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95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zh-HK" sz="2800" dirty="0" smtClean="0">
                    <a:ea typeface="新細明體" charset="-120"/>
                  </a:rPr>
                  <a:t>Note that the new LP has a feasible basis easily </a:t>
                </a:r>
                <a:r>
                  <a:rPr lang="en-US" altLang="zh-HK" sz="2800" dirty="0">
                    <a:ea typeface="新細明體" charset="-120"/>
                  </a:rPr>
                  <a:t>found</a:t>
                </a:r>
                <a:r>
                  <a:rPr lang="en-US" altLang="zh-HK" sz="2800" dirty="0" smtClean="0">
                    <a:ea typeface="新細明體" charset="-12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altLang="zh-HK" sz="2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800" b="0" i="1" smtClean="0">
                            <a:latin typeface="Cambria Math"/>
                            <a:ea typeface="新細明體" charset="-120"/>
                          </a:rPr>
                          <m:t>𝐵</m:t>
                        </m:r>
                      </m:e>
                      <m:sup>
                        <m:r>
                          <a:rPr lang="en-HK" altLang="zh-HK" sz="2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0</m:t>
                        </m:r>
                      </m:sup>
                    </m:sSup>
                    <m:r>
                      <a:rPr lang="en-US" altLang="zh-HK" sz="2800" b="0" i="1" smtClean="0">
                        <a:latin typeface="Cambria Math"/>
                        <a:ea typeface="新細明體" charset="-12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HK" sz="2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800" b="0" i="1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  <m:r>
                          <a:rPr lang="en-US" altLang="zh-HK" sz="2800" b="0" i="1" smtClean="0">
                            <a:latin typeface="Cambria Math"/>
                            <a:ea typeface="新細明體" charset="-120"/>
                          </a:rPr>
                          <m:t>+1, …, </m:t>
                        </m:r>
                        <m:r>
                          <a:rPr lang="en-US" altLang="zh-HK" sz="2800" b="0" i="1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  <m:r>
                          <a:rPr lang="en-US" altLang="zh-HK" sz="2800" b="0" i="1" smtClean="0">
                            <a:latin typeface="Cambria Math"/>
                            <a:ea typeface="新細明體" charset="-120"/>
                          </a:rPr>
                          <m:t>+</m:t>
                        </m:r>
                        <m:r>
                          <a:rPr lang="en-US" altLang="zh-HK" sz="2800" b="0" i="1" smtClean="0">
                            <a:latin typeface="Cambria Math"/>
                            <a:ea typeface="新細明體" charset="-12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HK" sz="2800" dirty="0" smtClean="0">
                    <a:ea typeface="新細明體" charset="-120"/>
                  </a:rPr>
                  <a:t>. </a:t>
                </a:r>
                <a:endParaRPr lang="en-US" altLang="zh-HK" sz="2800" dirty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𝐴</m:t>
                        </m:r>
                      </m:e>
                      <m:sub>
                        <m:sSup>
                          <m:sSupPr>
                            <m:ctrlPr>
                              <a:rPr lang="en-HK" altLang="zh-HK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pPr>
                          <m:e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𝐵</m:t>
                            </m:r>
                          </m:e>
                          <m:sup>
                            <m:r>
                              <a:rPr lang="en-HK" altLang="zh-HK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0</m:t>
                            </m:r>
                          </m:sup>
                        </m:sSup>
                      </m:sub>
                    </m:sSub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=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𝐼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HK" dirty="0" smtClean="0">
                    <a:ea typeface="新細明體" charset="-120"/>
                  </a:rPr>
                  <a:t>, and thus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𝐴</m:t>
                        </m:r>
                      </m:e>
                      <m:sub>
                        <m:sSup>
                          <m:sSupPr>
                            <m:ctrlPr>
                              <a:rPr lang="en-HK" altLang="zh-HK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pPr>
                          <m:e>
                            <m:r>
                              <a:rPr lang="en-US" altLang="zh-HK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𝐵</m:t>
                            </m:r>
                          </m:e>
                          <m:sup>
                            <m:r>
                              <a:rPr lang="en-HK" altLang="zh-HK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0</m:t>
                            </m:r>
                          </m:sup>
                        </m:sSup>
                      </m:sub>
                      <m:sup>
                        <m:r>
                          <a:rPr lang="en-US" altLang="zh-HK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−1</m:t>
                        </m:r>
                      </m:sup>
                    </m:sSubSup>
                    <m:r>
                      <a:rPr lang="en-HK" altLang="zh-HK" b="1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𝒃</m:t>
                    </m:r>
                    <m:r>
                      <a:rPr lang="en-HK" altLang="zh-HK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=</m:t>
                    </m:r>
                    <m:r>
                      <a:rPr lang="en-HK" altLang="zh-HK" b="1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𝒃</m:t>
                    </m:r>
                    <m:r>
                      <a:rPr lang="en-HK" altLang="zh-HK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≥0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  <a:endParaRPr lang="en-US" altLang="zh-HK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sz="2800" dirty="0">
                    <a:ea typeface="新細明體" charset="-120"/>
                  </a:rPr>
                  <a:t>Solve this </a:t>
                </a:r>
                <a:r>
                  <a:rPr lang="en-US" altLang="zh-HK" sz="2800" dirty="0" smtClean="0">
                    <a:ea typeface="新細明體" charset="-120"/>
                  </a:rPr>
                  <a:t>new LP, obtaining </a:t>
                </a:r>
                <a:r>
                  <a:rPr lang="en-US" altLang="zh-HK" sz="2800" dirty="0">
                    <a:ea typeface="新細明體" charset="-120"/>
                  </a:rPr>
                  <a:t>an </a:t>
                </a:r>
                <a:r>
                  <a:rPr lang="en-US" altLang="zh-HK" sz="2800" dirty="0" smtClean="0">
                    <a:ea typeface="新細明體" charset="-120"/>
                  </a:rPr>
                  <a:t>opt. solution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𝑦</m:t>
                    </m:r>
                  </m:oMath>
                </a14:m>
                <a:endParaRPr lang="en-US" altLang="zh-HK" sz="2800" dirty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If optimal value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≠</m:t>
                    </m:r>
                    <m:r>
                      <a:rPr lang="en-US" altLang="zh-HK" i="1" dirty="0">
                        <a:latin typeface="Cambria Math" panose="02040503050406030204" pitchFamily="18" charset="0"/>
                        <a:ea typeface="新細明體" charset="-120"/>
                      </a:rPr>
                      <m:t>0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: the original LP is not feasible.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If optimal value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 panose="02040503050406030204" pitchFamily="18" charset="0"/>
                        <a:ea typeface="新細明體" charset="-120"/>
                      </a:rPr>
                      <m:t>=0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𝑛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+1</m:t>
                        </m:r>
                      </m:sub>
                    </m:sSub>
                    <m:r>
                      <a:rPr lang="en-US" altLang="zh-HK" sz="2400" i="1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=…=</m:t>
                    </m:r>
                    <m:sSub>
                      <m:sSubPr>
                        <m:ctrlP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𝑛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+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𝑚</m:t>
                        </m:r>
                      </m:sub>
                    </m:sSub>
                    <m:r>
                      <a:rPr lang="en-US" altLang="zh-HK" sz="2400" i="1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=0</m:t>
                    </m:r>
                  </m:oMath>
                </a14:m>
                <a:r>
                  <a:rPr lang="en-US" altLang="zh-HK" sz="2400" dirty="0">
                    <a:ea typeface="新細明體" charset="-120"/>
                  </a:rPr>
                  <a:t> </a:t>
                </a:r>
                <a:endParaRPr lang="en-US" altLang="zh-HK" dirty="0" smtClean="0">
                  <a:ea typeface="新細明體" charset="-120"/>
                </a:endParaRPr>
              </a:p>
              <a:p>
                <a:pPr lvl="2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HK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  <m:t>𝐵</m:t>
                        </m:r>
                      </m:e>
                      <m:sub>
                        <m:r>
                          <a:rPr lang="en-HK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  <m:t>+</m:t>
                        </m:r>
                      </m:sub>
                    </m:sSub>
                    <m:r>
                      <a:rPr lang="en-HK" altLang="zh-HK" i="1" dirty="0">
                        <a:latin typeface="Cambria Math" panose="02040503050406030204" pitchFamily="18" charset="0"/>
                        <a:ea typeface="新細明體" charset="-120"/>
                      </a:rPr>
                      <m:t>≝</m:t>
                    </m:r>
                    <m:d>
                      <m:dPr>
                        <m:begChr m:val="{"/>
                        <m:endChr m:val="}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</a:rPr>
                          <m:t>𝑖</m:t>
                        </m:r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</a:rPr>
                          <m:t>:</m:t>
                        </m:r>
                        <m:sSub>
                          <m:sSubPr>
                            <m:ctrlPr>
                              <a:rPr lang="en-US" altLang="zh-HK" i="1" dirty="0" err="1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 err="1">
                                <a:latin typeface="Cambria Math"/>
                                <a:ea typeface="新細明體" charset="-12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HK" i="1" dirty="0" err="1"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&gt;0</m:t>
                        </m:r>
                      </m:e>
                    </m:d>
                    <m:r>
                      <a:rPr lang="en-HK" altLang="zh-HK" i="1" dirty="0">
                        <a:latin typeface="Cambria Math" panose="02040503050406030204" pitchFamily="18" charset="0"/>
                        <a:ea typeface="新細明體" charset="-12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HK" altLang="zh-HK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HK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HK" altLang="zh-HK" dirty="0" smtClean="0">
                    <a:ea typeface="新細明體" charset="-120"/>
                  </a:rPr>
                  <a:t>C</a:t>
                </a:r>
                <a:r>
                  <a:rPr lang="en-US" altLang="zh-HK" dirty="0" err="1" smtClean="0">
                    <a:ea typeface="新細明體" charset="-120"/>
                  </a:rPr>
                  <a:t>olumns</a:t>
                </a:r>
                <a:r>
                  <a:rPr lang="en-US" altLang="zh-HK" dirty="0" smtClean="0">
                    <a:ea typeface="新細明體" charset="-120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HK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𝐵</m:t>
                        </m:r>
                      </m:e>
                      <m:sub>
                        <m:r>
                          <a:rPr lang="en-HK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+</m:t>
                        </m:r>
                      </m:sub>
                    </m:sSub>
                    <m:r>
                      <a:rPr lang="en-HK" altLang="zh-HK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⊆[</m:t>
                    </m:r>
                    <m:r>
                      <a:rPr lang="en-HK" altLang="zh-HK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𝑛</m:t>
                    </m:r>
                    <m:r>
                      <a:rPr lang="en-HK" altLang="zh-HK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]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are linearly independent. Expand it to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𝑚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linearly independent columns </a:t>
                </a:r>
                <a14:m>
                  <m:oMath xmlns:m="http://schemas.openxmlformats.org/officeDocument/2006/math">
                    <m:r>
                      <a:rPr lang="en-HK" altLang="zh-HK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𝐵</m:t>
                    </m:r>
                    <m:r>
                      <a:rPr lang="en-HK" altLang="zh-HK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HK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HK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HK" dirty="0" smtClean="0">
                    <a:ea typeface="新細明體" charset="-120"/>
                  </a:rPr>
                  <a:t>. Then </a:t>
                </a:r>
                <a14:m>
                  <m:oMath xmlns:m="http://schemas.openxmlformats.org/officeDocument/2006/math">
                    <m:r>
                      <a:rPr lang="en-HK" altLang="zh-HK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𝐵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is a feasible basis </a:t>
                </a:r>
                <a:r>
                  <a:rPr lang="en-US" altLang="zh-HK" dirty="0" smtClean="0">
                    <a:ea typeface="新細明體" charset="-120"/>
                  </a:rPr>
                  <a:t>for the original LP.</a:t>
                </a:r>
              </a:p>
              <a:p>
                <a:pPr lvl="3">
                  <a:lnSpc>
                    <a:spcPct val="9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HK" altLang="zh-HK" sz="1900" i="1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HK" altLang="zh-HK" sz="1900" i="1">
                            <a:latin typeface="Cambria Math" panose="02040503050406030204" pitchFamily="18" charset="0"/>
                            <a:ea typeface="新細明體" charset="-120"/>
                          </a:rPr>
                          <m:t>𝐴</m:t>
                        </m:r>
                      </m:e>
                      <m:sub>
                        <m:r>
                          <a:rPr lang="en-HK" altLang="zh-HK" sz="19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𝐵</m:t>
                        </m:r>
                      </m:sub>
                      <m:sup>
                        <m:r>
                          <a:rPr lang="en-HK" altLang="zh-HK" sz="1900" i="1">
                            <a:latin typeface="Cambria Math" panose="02040503050406030204" pitchFamily="18" charset="0"/>
                            <a:ea typeface="新細明體" charset="-120"/>
                          </a:rPr>
                          <m:t>−1</m:t>
                        </m:r>
                      </m:sup>
                    </m:sSubSup>
                    <m:r>
                      <a:rPr lang="en-HK" altLang="zh-HK" sz="1900" b="1" i="1">
                        <a:latin typeface="Cambria Math" panose="02040503050406030204" pitchFamily="18" charset="0"/>
                        <a:ea typeface="新細明體" charset="-120"/>
                      </a:rPr>
                      <m:t>𝒃</m:t>
                    </m:r>
                    <m:r>
                      <a:rPr lang="en-HK" altLang="zh-HK" sz="1900" i="1">
                        <a:latin typeface="Cambria Math" panose="02040503050406030204" pitchFamily="18" charset="0"/>
                        <a:ea typeface="新細明體" charset="-120"/>
                      </a:rPr>
                      <m:t>=</m:t>
                    </m:r>
                    <m:sSubSup>
                      <m:sSubSupPr>
                        <m:ctrlPr>
                          <a:rPr lang="en-HK" altLang="zh-HK" sz="1900" i="1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HK" altLang="zh-HK" sz="1900" i="1">
                            <a:latin typeface="Cambria Math" panose="02040503050406030204" pitchFamily="18" charset="0"/>
                            <a:ea typeface="新細明體" charset="-120"/>
                          </a:rPr>
                          <m:t>𝐴</m:t>
                        </m:r>
                      </m:e>
                      <m:sub>
                        <m:r>
                          <a:rPr lang="en-HK" altLang="zh-HK" sz="19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𝐵</m:t>
                        </m:r>
                      </m:sub>
                      <m:sup>
                        <m:r>
                          <a:rPr lang="en-HK" altLang="zh-HK" sz="1900" i="1">
                            <a:latin typeface="Cambria Math" panose="02040503050406030204" pitchFamily="18" charset="0"/>
                            <a:ea typeface="新細明體" charset="-12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HK" altLang="zh-HK" sz="1900" i="1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HK" altLang="zh-HK" sz="1900" i="1">
                            <a:latin typeface="Cambria Math" panose="02040503050406030204" pitchFamily="18" charset="0"/>
                            <a:ea typeface="新細明體" charset="-120"/>
                          </a:rPr>
                          <m:t>𝐴</m:t>
                        </m:r>
                        <m:r>
                          <a:rPr lang="en-HK" altLang="zh-HK" sz="1900" i="1">
                            <a:latin typeface="Cambria Math" panose="02040503050406030204" pitchFamily="18" charset="0"/>
                            <a:ea typeface="新細明體" charset="-120"/>
                          </a:rPr>
                          <m:t>,</m:t>
                        </m:r>
                        <m:r>
                          <a:rPr lang="en-HK" altLang="zh-HK" sz="1900" i="1">
                            <a:latin typeface="Cambria Math" panose="02040503050406030204" pitchFamily="18" charset="0"/>
                            <a:ea typeface="新細明體" charset="-120"/>
                          </a:rPr>
                          <m:t>𝐼</m:t>
                        </m:r>
                      </m:e>
                    </m:d>
                    <m:r>
                      <a:rPr lang="en-HK" altLang="zh-HK" sz="1900" b="1" i="1" smtClean="0">
                        <a:latin typeface="Cambria Math" panose="02040503050406030204" pitchFamily="18" charset="0"/>
                        <a:ea typeface="新細明體" charset="-120"/>
                      </a:rPr>
                      <m:t>𝒚</m:t>
                    </m:r>
                    <m:r>
                      <a:rPr lang="en-HK" altLang="zh-HK" sz="1900" b="0" i="1" smtClean="0">
                        <a:latin typeface="Cambria Math" panose="02040503050406030204" pitchFamily="18" charset="0"/>
                        <a:ea typeface="新細明體" charset="-120"/>
                      </a:rPr>
                      <m:t>=</m:t>
                    </m:r>
                    <m:sSubSup>
                      <m:sSubSupPr>
                        <m:ctrlPr>
                          <a:rPr lang="en-HK" altLang="zh-HK" sz="1900" i="1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HK" altLang="zh-HK" sz="1900" i="1">
                            <a:latin typeface="Cambria Math" panose="02040503050406030204" pitchFamily="18" charset="0"/>
                            <a:ea typeface="新細明體" charset="-120"/>
                          </a:rPr>
                          <m:t>𝐴</m:t>
                        </m:r>
                      </m:e>
                      <m:sub>
                        <m:r>
                          <a:rPr lang="en-HK" altLang="zh-HK" sz="19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𝐵</m:t>
                        </m:r>
                      </m:sub>
                      <m:sup>
                        <m:r>
                          <a:rPr lang="en-HK" altLang="zh-HK" sz="1900" i="1">
                            <a:latin typeface="Cambria Math" panose="02040503050406030204" pitchFamily="18" charset="0"/>
                            <a:ea typeface="新細明體" charset="-12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HK" altLang="zh-HK" sz="19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altLang="zh-HK" sz="19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HK" altLang="zh-HK" sz="19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𝐴</m:t>
                            </m:r>
                          </m:e>
                          <m:sub>
                            <m:r>
                              <a:rPr lang="en-HK" altLang="zh-HK" sz="19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𝐵</m:t>
                            </m:r>
                          </m:sub>
                        </m:sSub>
                        <m:sSub>
                          <m:sSubPr>
                            <m:ctrlPr>
                              <a:rPr lang="en-HK" altLang="zh-HK" sz="19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HK" altLang="zh-HK" sz="1900" b="1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𝒚</m:t>
                            </m:r>
                          </m:e>
                          <m:sub>
                            <m:r>
                              <a:rPr lang="en-HK" altLang="zh-HK" sz="19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𝐵</m:t>
                            </m:r>
                          </m:sub>
                        </m:sSub>
                        <m:r>
                          <a:rPr lang="en-HK" altLang="zh-HK" sz="19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+</m:t>
                        </m:r>
                        <m:sSub>
                          <m:sSubPr>
                            <m:ctrlPr>
                              <a:rPr lang="en-HK" altLang="zh-HK" sz="19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HK" altLang="zh-HK" sz="19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𝐴</m:t>
                            </m:r>
                          </m:e>
                          <m:sub>
                            <m:r>
                              <a:rPr lang="en-HK" altLang="zh-HK" sz="19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𝑁</m:t>
                            </m:r>
                          </m:sub>
                        </m:sSub>
                        <m:sSub>
                          <m:sSubPr>
                            <m:ctrlPr>
                              <a:rPr lang="en-HK" altLang="zh-HK" sz="19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HK" altLang="zh-HK" sz="1900" b="1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𝒚</m:t>
                            </m:r>
                          </m:e>
                          <m:sub>
                            <m:r>
                              <a:rPr lang="en-HK" altLang="zh-HK" sz="19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HK" altLang="zh-HK" sz="1900" b="0" i="1" smtClean="0">
                        <a:latin typeface="Cambria Math" panose="02040503050406030204" pitchFamily="18" charset="0"/>
                        <a:ea typeface="新細明體" charset="-120"/>
                      </a:rPr>
                      <m:t>=</m:t>
                    </m:r>
                    <m:sSub>
                      <m:sSubPr>
                        <m:ctrlPr>
                          <a:rPr lang="en-HK" altLang="zh-HK" sz="19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HK" altLang="zh-HK" sz="1900" b="1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𝒚</m:t>
                        </m:r>
                      </m:e>
                      <m:sub>
                        <m:r>
                          <a:rPr lang="en-HK" altLang="zh-HK" sz="19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𝐵</m:t>
                        </m:r>
                      </m:sub>
                    </m:sSub>
                    <m:r>
                      <a:rPr lang="en-HK" altLang="zh-HK" sz="1900" i="1">
                        <a:latin typeface="Cambria Math" panose="02040503050406030204" pitchFamily="18" charset="0"/>
                        <a:ea typeface="新細明體" charset="-120"/>
                      </a:rPr>
                      <m:t>≥0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</p:txBody>
          </p:sp>
        </mc:Choice>
        <mc:Fallback>
          <p:sp>
            <p:nvSpPr>
              <p:cNvPr id="1095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444" t="-2423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07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800" dirty="0">
                <a:ea typeface="新細明體" charset="-120"/>
              </a:rPr>
              <a:t>Simplex </a:t>
            </a:r>
            <a:r>
              <a:rPr lang="en-US" altLang="zh-HK" sz="3800" dirty="0" err="1" smtClean="0">
                <a:ea typeface="新細明體" charset="-120"/>
              </a:rPr>
              <a:t>Alg</a:t>
            </a:r>
            <a:r>
              <a:rPr lang="en-US" altLang="zh-HK" sz="3800" dirty="0" smtClean="0">
                <a:ea typeface="新細明體" charset="-120"/>
              </a:rPr>
              <a:t>: putting everything </a:t>
            </a:r>
            <a:r>
              <a:rPr lang="en-US" altLang="zh-HK" sz="3800" dirty="0">
                <a:ea typeface="新細明體" charset="-120"/>
              </a:rPr>
              <a:t>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4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If no feasible basis is available, </a:t>
                </a:r>
              </a:p>
              <a:p>
                <a:pPr lvl="1"/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solve 	</a:t>
                </a:r>
                <a:endParaRPr lang="en-US" altLang="zh-HK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Symbol" pitchFamily="18" charset="2"/>
                </a:endParaRPr>
              </a:p>
              <a:p>
                <a:pPr lvl="1"/>
                <a:endParaRPr lang="en-US" altLang="zh-HK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Symbol" pitchFamily="18" charset="2"/>
                </a:endParaRPr>
              </a:p>
              <a:p>
                <a:pPr lvl="1"/>
                <a:endParaRPr lang="en-US" altLang="zh-HK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Symbol" pitchFamily="18" charset="2"/>
                </a:endParaRPr>
              </a:p>
              <a:p>
                <a:pPr lvl="1"/>
                <a:endParaRPr lang="en-US" altLang="zh-HK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Symbol" pitchFamily="18" charset="2"/>
                </a:endParaRPr>
              </a:p>
              <a:p>
                <a:pPr lvl="1"/>
                <a:endParaRPr lang="en-US" altLang="zh-HK" dirty="0" smtClean="0">
                  <a:ea typeface="新細明體" charset="-120"/>
                </a:endParaRP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If </a:t>
                </a:r>
                <a:r>
                  <a:rPr lang="en-US" altLang="zh-HK" dirty="0">
                    <a:ea typeface="新細明體" charset="-120"/>
                  </a:rPr>
                  <a:t>optimal value 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≠</a:t>
                </a:r>
                <a:r>
                  <a:rPr lang="en-US" altLang="zh-HK" dirty="0">
                    <a:ea typeface="新細明體" charset="-120"/>
                  </a:rPr>
                  <a:t> 0: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original LP is infeasible</a:t>
                </a:r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If optimal value = 0: get a feasible basis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𝐵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for </a:t>
                </a:r>
                <a:r>
                  <a:rPr lang="en-US" altLang="zh-HK" dirty="0">
                    <a:ea typeface="新細明體" charset="-120"/>
                  </a:rPr>
                  <a:t>the original LP. </a:t>
                </a:r>
              </a:p>
              <a:p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064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2133600" y="2453148"/>
            <a:ext cx="5562600" cy="19800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33600" y="2453149"/>
                <a:ext cx="5562599" cy="1981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altLang="zh-HK" sz="2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  <a:sym typeface="Symbol" pitchFamily="18" charset="2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  <m:brk m:alnAt="7"/>
                              </m:rPr>
                              <a:rPr lang="en-US" altLang="zh-HK" sz="2600">
                                <a:solidFill>
                                  <a:srgbClr val="7030A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  <a:sym typeface="Symbol" pitchFamily="18" charset="2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altLang="zh-HK" sz="2600">
                                <a:solidFill>
                                  <a:srgbClr val="7030A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  <a:sym typeface="Symbol" pitchFamily="18" charset="2"/>
                              </a:rPr>
                              <m:t>ax</m:t>
                            </m:r>
                          </m:e>
                          <m:e>
                            <m:r>
                              <a:rPr lang="en-US" altLang="zh-HK" sz="2600" i="1">
                                <a:solidFill>
                                  <a:srgbClr val="7030A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  <a:sym typeface="Symbol" pitchFamily="18" charset="2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altLang="zh-HK" sz="2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𝑛</m:t>
                                    </m:r>
                                    <m: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altLang="zh-HK" sz="26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𝑛</m:t>
                                    </m:r>
                                    <m: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+2</m:t>
                                    </m:r>
                                  </m:sub>
                                </m:sSub>
                                <m:r>
                                  <a:rPr lang="en-US" altLang="zh-HK" sz="26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+…+</m:t>
                                </m:r>
                                <m:sSub>
                                  <m:sSubPr>
                                    <m:ctrlP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𝑛</m:t>
                                    </m:r>
                                    <m: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+</m:t>
                                    </m:r>
                                    <m: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US" altLang="zh-HK" sz="2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</m:ctrlPr>
                              </m:eqArrPr>
                              <m:e>
                                <m:r>
                                  <a:rPr lang="en-US" altLang="zh-HK" sz="26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 </m:t>
                                </m:r>
                                <m:r>
                                  <a:rPr lang="en-US" altLang="zh-HK" sz="26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𝑠</m:t>
                                </m:r>
                                <m:r>
                                  <a:rPr lang="en-US" altLang="zh-HK" sz="26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.</m:t>
                                </m:r>
                                <m:r>
                                  <a:rPr lang="en-US" altLang="zh-HK" sz="26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𝑡</m:t>
                                </m:r>
                                <m:r>
                                  <a:rPr lang="en-US" altLang="zh-HK" sz="26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.</m:t>
                                </m:r>
                              </m:e>
                              <m:e/>
                            </m:eqArr>
                          </m:e>
                          <m:e>
                            <m:eqArr>
                              <m:eqArrPr>
                                <m:ctrlPr>
                                  <a:rPr lang="en-US" altLang="zh-HK" sz="2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</m:ctrlPr>
                              </m:eqArrPr>
                              <m:e>
                                <m:d>
                                  <m:dPr>
                                    <m:ctrlPr>
                                      <a:rPr lang="en-US" altLang="zh-HK" sz="2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HK" sz="26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𝐴</m:t>
                                    </m:r>
                                    <m:r>
                                      <a:rPr lang="en-US" altLang="zh-HK" sz="2600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zh-HK" sz="26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HK" sz="2600" i="1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  <a:sym typeface="Symbol" pitchFamily="18" charset="2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altLang="zh-HK" sz="2600" i="1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  <a:sym typeface="Symbol" pitchFamily="18" charset="2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ctrlPr>
                                      <a:rPr lang="en-US" altLang="zh-HK" sz="2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HK" sz="26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  <a:sym typeface="Symbol" pitchFamily="18" charset="2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HK" sz="2600" i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  <a:sym typeface="Symbol" pitchFamily="18" charset="2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HK" sz="2600" i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  <a:sym typeface="Symbol" pitchFamily="18" charset="2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HK" sz="2600" i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  <a:sym typeface="Symbol" pitchFamily="18" charset="2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HK" sz="26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  <a:sym typeface="Symbol" pitchFamily="18" charset="2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HK" sz="26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  <a:sym typeface="Symbol" pitchFamily="18" charset="2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HK" sz="26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  <a:sym typeface="Symbol" pitchFamily="18" charset="2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HK" sz="26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  <a:sym typeface="Symbol" pitchFamily="18" charset="2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altLang="zh-HK" sz="26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  <a:sym typeface="Symbol" pitchFamily="18" charset="2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altLang="zh-HK" sz="26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  <a:sym typeface="Symbol" pitchFamily="18" charset="2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en-US" altLang="zh-HK" sz="26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=</m:t>
                                </m:r>
                                <m:r>
                                  <a:rPr lang="en-US" altLang="zh-HK" sz="2600" b="1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𝒃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HK" sz="2600" i="1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  <a:ea typeface="新細明體" charset="-12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6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新細明體" charset="-120"/>
                                        <a:cs typeface="Arial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HK" sz="26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新細明體" charset="-120"/>
                                        <a:cs typeface="Arial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HK" sz="2600" i="1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altLang="zh-HK" sz="2600" i="1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  <a:ea typeface="新細明體" charset="-12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6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新細明體" charset="-120"/>
                                        <a:cs typeface="Arial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HK" sz="26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新細明體" charset="-120"/>
                                        <a:cs typeface="Arial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altLang="zh-HK" sz="2600" i="1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𝑛</m:t>
                                    </m:r>
                                    <m: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altLang="zh-HK" sz="2600" i="1"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𝑛</m:t>
                                    </m:r>
                                    <m: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+</m:t>
                                    </m:r>
                                    <m: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altLang="zh-HK" sz="2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≥0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zh-HK" altLang="en-US" sz="2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453149"/>
                <a:ext cx="5562599" cy="19811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34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Simplex Algorithm: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6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412875"/>
                <a:ext cx="8229600" cy="4530725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HK" sz="2600" dirty="0" smtClean="0">
                    <a:ea typeface="新細明體" charset="-120"/>
                    <a:cs typeface="Arial" charset="0"/>
                  </a:rPr>
                  <a:t>For the feasible basis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𝐵</m:t>
                    </m:r>
                    <m:r>
                      <a:rPr lang="en-US" altLang="zh-HK" sz="26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altLang="zh-HK" sz="260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altLang="zh-HK" sz="26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HK" sz="26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compute tableau</a:t>
                </a:r>
                <a:endParaRPr lang="en-US" altLang="zh-HK" sz="2600" dirty="0">
                  <a:ea typeface="新細明體" charset="-120"/>
                  <a:cs typeface="Arial" charset="0"/>
                </a:endParaRP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altLang="zh-HK" sz="2600" dirty="0" smtClean="0">
                    <a:ea typeface="新細明體" charset="-120"/>
                  </a:rPr>
                  <a:t>	</a:t>
                </a:r>
                <a:r>
                  <a:rPr lang="en-US" altLang="zh-HK" sz="2600" dirty="0">
                    <a:ea typeface="新細明體" charset="-120"/>
                  </a:rPr>
                  <a:t>	</a:t>
                </a:r>
                <a:r>
                  <a:rPr lang="en-US" altLang="zh-HK" sz="2800" dirty="0">
                    <a:solidFill>
                      <a:srgbClr val="0066FF"/>
                    </a:solidFill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4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𝑇</m:t>
                    </m:r>
                    <m:d>
                      <m:dPr>
                        <m:ctrlPr>
                          <a:rPr lang="en-US" altLang="zh-HK" sz="24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4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e>
                    </m:d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: </m:t>
                    </m:r>
                    <m:d>
                      <m:dPr>
                        <m:begChr m:val="{"/>
                        <m:endChr m:val=""/>
                        <m:ctrlPr>
                          <a:rPr lang="en-US" altLang="zh-HK" sz="24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sz="2400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1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altLang="zh-HK" sz="2400" b="1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𝒃</m:t>
                              </m:r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−1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𝑁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1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                    </m:t>
                              </m:r>
                            </m:e>
                            <m:e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(1)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𝑧</m:t>
                              </m:r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sz="2400" b="1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𝑇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altLang="zh-HK" sz="2400" b="1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𝒃</m:t>
                              </m:r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altLang="zh-HK" sz="240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新細明體" charset="-12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HK" sz="2400" b="1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𝑁</m:t>
                                      </m:r>
                                    </m:sub>
                                    <m:sup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r>
                                    <a:rPr lang="en-US" altLang="zh-HK" sz="2400" i="1" dirty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新細明體" charset="-12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HK" sz="2400" b="1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新細明體" charset="-12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新細明體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1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(2)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HK" sz="24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 </m:t>
                    </m:r>
                  </m:oMath>
                </a14:m>
                <a:endParaRPr lang="en-US" altLang="zh-HK" sz="2600" dirty="0" smtClean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sz="2600" b="1" dirty="0" smtClean="0">
                    <a:ea typeface="新細明體" charset="-120"/>
                  </a:rPr>
                  <a:t>if</a:t>
                </a:r>
                <a:r>
                  <a:rPr lang="en-US" altLang="zh-HK" sz="2600" dirty="0" smtClean="0">
                    <a:ea typeface="新細明體" charset="-120"/>
                  </a:rPr>
                  <a:t> all </a:t>
                </a:r>
                <a:r>
                  <a:rPr lang="en-US" altLang="zh-HK" sz="2600" dirty="0" smtClean="0">
                    <a:solidFill>
                      <a:srgbClr val="7030A0"/>
                    </a:solidFill>
                    <a:ea typeface="新細明體" charset="-120"/>
                  </a:rPr>
                  <a:t>coefficients</a:t>
                </a:r>
                <a:r>
                  <a:rPr lang="en-US" altLang="zh-HK" sz="2600" dirty="0" smtClean="0">
                    <a:ea typeface="新細明體" charset="-120"/>
                  </a:rPr>
                  <a:t> </a:t>
                </a:r>
                <a:r>
                  <a:rPr lang="en-US" altLang="zh-HK" sz="2600" dirty="0">
                    <a:ea typeface="新細明體" charset="-120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HK" sz="2600" dirty="0">
                    <a:ea typeface="新細明體" charset="-12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(2)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are </a:t>
                </a:r>
                <a:r>
                  <a:rPr lang="el-GR" altLang="zh-HK" sz="2600" dirty="0">
                    <a:cs typeface="Arial" charset="0"/>
                  </a:rPr>
                  <a:t>≤</a:t>
                </a:r>
                <a:r>
                  <a:rPr lang="en-US" altLang="zh-HK" sz="2600" dirty="0">
                    <a:ea typeface="新細明體" charset="-12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0</m:t>
                    </m:r>
                  </m:oMath>
                </a14:m>
                <a:endParaRPr lang="en-US" altLang="zh-HK" sz="2600" dirty="0" smtClean="0">
                  <a:ea typeface="新細明體" charset="-120"/>
                  <a:cs typeface="Arial" charset="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dirty="0" smtClean="0">
                    <a:solidFill>
                      <a:schemeClr val="tx1"/>
                    </a:solidFill>
                    <a:ea typeface="新細明體" charset="-120"/>
                    <a:cs typeface="Arial" charset="0"/>
                  </a:rPr>
                  <a:t>output optimal </a:t>
                </a:r>
                <a:r>
                  <a:rPr lang="en-US" altLang="zh-HK" sz="2200" dirty="0">
                    <a:solidFill>
                      <a:schemeClr val="tx1"/>
                    </a:solidFill>
                    <a:ea typeface="新細明體" charset="-120"/>
                    <a:cs typeface="Arial" charset="0"/>
                  </a:rPr>
                  <a:t>solution </a:t>
                </a:r>
                <a14:m>
                  <m:oMath xmlns:m="http://schemas.openxmlformats.org/officeDocument/2006/math">
                    <m:r>
                      <a:rPr lang="en-US" altLang="zh-HK" sz="2200" b="1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𝒙</m:t>
                    </m:r>
                    <m:r>
                      <a:rPr lang="en-US" altLang="zh-HK" sz="2200" b="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=(</m:t>
                    </m:r>
                    <m:sSub>
                      <m:sSubPr>
                        <m:ctrlPr>
                          <a:rPr lang="en-US" altLang="zh-HK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sz="22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𝒙</m:t>
                        </m:r>
                      </m:e>
                      <m:sub>
                        <m:r>
                          <a:rPr lang="en-US" altLang="zh-HK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𝐵</m:t>
                        </m:r>
                      </m:sub>
                    </m:sSub>
                    <m:r>
                      <a:rPr lang="en-US" altLang="zh-HK" sz="2200" b="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altLang="zh-HK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sz="22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𝒙</m:t>
                        </m:r>
                      </m:e>
                      <m:sub>
                        <m:r>
                          <a:rPr lang="en-US" altLang="zh-HK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𝑁</m:t>
                        </m:r>
                      </m:sub>
                    </m:sSub>
                    <m:r>
                      <a:rPr lang="en-US" altLang="zh-HK" sz="2200" b="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zh-HK" sz="2200" dirty="0" smtClean="0">
                    <a:solidFill>
                      <a:schemeClr val="tx1"/>
                    </a:solidFill>
                    <a:ea typeface="新細明體" charset="-120"/>
                    <a:cs typeface="Arial" charset="0"/>
                  </a:rPr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sz="2200" b="1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𝒙</m:t>
                        </m:r>
                      </m:e>
                      <m:sub>
                        <m:r>
                          <a:rPr lang="en-US" altLang="zh-HK" sz="22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HK" sz="2200" dirty="0" smtClean="0">
                    <a:solidFill>
                      <a:schemeClr val="tx1"/>
                    </a:solidFill>
                    <a:ea typeface="新細明體" charset="-120"/>
                    <a:cs typeface="Arial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(1)</m:t>
                    </m:r>
                  </m:oMath>
                </a14:m>
                <a:r>
                  <a:rPr lang="en-US" altLang="zh-HK" sz="2200" dirty="0" smtClean="0">
                    <a:solidFill>
                      <a:schemeClr val="tx1"/>
                    </a:solidFill>
                    <a:ea typeface="新細明體" charset="-120"/>
                    <a:cs typeface="Arial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𝒙</m:t>
                        </m:r>
                      </m:e>
                      <m:sub>
                        <m:r>
                          <a:rPr lang="en-US" altLang="zh-HK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𝑁</m:t>
                        </m:r>
                      </m:sub>
                    </m:sSub>
                    <m:r>
                      <a:rPr lang="en-US" altLang="zh-HK" sz="2200" i="1" dirty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=0</m:t>
                    </m:r>
                  </m:oMath>
                </a14:m>
                <a:r>
                  <a:rPr lang="en-US" altLang="zh-HK" sz="2200" b="0" i="0" dirty="0" smtClean="0">
                    <a:solidFill>
                      <a:schemeClr val="tx1"/>
                    </a:solidFill>
                    <a:latin typeface="+mj-lt"/>
                    <a:ea typeface="新細明體" charset="-120"/>
                  </a:rPr>
                  <a:t>.</a:t>
                </a:r>
                <a:r>
                  <a:rPr lang="en-US" altLang="zh-HK" sz="2200" dirty="0">
                    <a:solidFill>
                      <a:schemeClr val="tx1"/>
                    </a:solidFill>
                    <a:ea typeface="新細明體" charset="-120"/>
                    <a:cs typeface="Arial" charset="0"/>
                  </a:rPr>
                  <a:t> </a:t>
                </a:r>
                <a:r>
                  <a:rPr lang="en-US" altLang="zh-HK" sz="2200" dirty="0" smtClean="0">
                    <a:solidFill>
                      <a:schemeClr val="tx1"/>
                    </a:solidFill>
                    <a:ea typeface="新細明體" charset="-120"/>
                    <a:cs typeface="Arial" charset="0"/>
                  </a:rPr>
                  <a:t>(opt value: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zh-HK" sz="22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𝒄</m:t>
                        </m:r>
                      </m:e>
                      <m:sup>
                        <m:r>
                          <a:rPr lang="en-US" altLang="zh-HK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𝑇</m:t>
                        </m:r>
                      </m:sup>
                    </m:sSup>
                    <m:r>
                      <a:rPr lang="en-US" altLang="zh-HK" sz="2200" b="1" i="1" dirty="0" err="1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𝒙</m:t>
                    </m:r>
                    <m:r>
                      <a:rPr lang="en-US" altLang="zh-HK" sz="2200" b="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=</m:t>
                    </m:r>
                    <m:r>
                      <a:rPr lang="en-US" altLang="zh-HK" sz="2200" b="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𝑧</m:t>
                    </m:r>
                  </m:oMath>
                </a14:m>
                <a:r>
                  <a:rPr lang="en-US" altLang="zh-HK" sz="2200" dirty="0" smtClean="0">
                    <a:solidFill>
                      <a:schemeClr val="tx1"/>
                    </a:solidFill>
                    <a:ea typeface="新細明體" charset="-120"/>
                  </a:rPr>
                  <a:t>.)</a:t>
                </a:r>
                <a:endParaRPr lang="en-US" altLang="zh-HK" sz="2200" dirty="0">
                  <a:solidFill>
                    <a:schemeClr val="tx1"/>
                  </a:solidFill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sz="2600" b="1" dirty="0" smtClean="0">
                    <a:ea typeface="新細明體" charset="-120"/>
                  </a:rPr>
                  <a:t>else</a:t>
                </a:r>
                <a:endParaRPr lang="en-US" altLang="zh-HK" sz="2600" dirty="0" smtClean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dirty="0" smtClean="0">
                    <a:ea typeface="新細明體" charset="-120"/>
                  </a:rPr>
                  <a:t>pick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𝑗</m:t>
                    </m:r>
                    <m:r>
                      <a:rPr lang="en-US" altLang="zh-HK" sz="2200" b="0" i="1" dirty="0" smtClean="0">
                        <a:latin typeface="Cambria Math"/>
                        <a:ea typeface="新細明體" charset="-120"/>
                      </a:rPr>
                      <m:t>∈</m:t>
                    </m:r>
                    <m:r>
                      <a:rPr lang="en-US" altLang="zh-HK" sz="2200" i="1" dirty="0" err="1">
                        <a:latin typeface="Cambria Math"/>
                        <a:ea typeface="新細明體" charset="-120"/>
                      </a:rPr>
                      <m:t>𝐸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 by some pivoting </a:t>
                </a:r>
                <a:r>
                  <a:rPr lang="en-US" altLang="zh-HK" sz="2200" dirty="0" smtClean="0">
                    <a:ea typeface="新細明體" charset="-120"/>
                  </a:rPr>
                  <a:t>rule.</a:t>
                </a:r>
                <a:endParaRPr lang="en-US" altLang="zh-HK" sz="2200" dirty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b="1" dirty="0" smtClean="0">
                    <a:ea typeface="新細明體" charset="-120"/>
                  </a:rPr>
                  <a:t>if</a:t>
                </a:r>
                <a:r>
                  <a:rPr lang="en-US" altLang="zh-HK" sz="2200" dirty="0" smtClean="0">
                    <a:ea typeface="新細明體" charset="-120"/>
                  </a:rPr>
                  <a:t> </a:t>
                </a:r>
                <a:r>
                  <a:rPr lang="en-US" altLang="zh-HK" sz="2200" dirty="0">
                    <a:ea typeface="新細明體" charset="-120"/>
                  </a:rPr>
                  <a:t>the column of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𝑗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 in tableau </a:t>
                </a:r>
                <a:r>
                  <a:rPr lang="el-GR" altLang="zh-HK" sz="2200" dirty="0">
                    <a:cs typeface="Arial" charset="0"/>
                  </a:rPr>
                  <a:t>≥</a:t>
                </a:r>
                <a:r>
                  <a:rPr lang="en-US" altLang="zh-HK" sz="2200" dirty="0">
                    <a:ea typeface="新細明體" charset="-120"/>
                    <a:cs typeface="Arial" charset="0"/>
                  </a:rPr>
                  <a:t> 0, </a:t>
                </a:r>
                <a:r>
                  <a:rPr lang="en-US" altLang="zh-HK" sz="2200" dirty="0" smtClean="0">
                    <a:ea typeface="新細明體" charset="-120"/>
                    <a:cs typeface="Arial" charset="0"/>
                  </a:rPr>
                  <a:t>output “LP </a:t>
                </a:r>
                <a:r>
                  <a:rPr lang="en-US" altLang="zh-HK" sz="2200" dirty="0">
                    <a:ea typeface="新細明體" charset="-120"/>
                    <a:cs typeface="Arial" charset="0"/>
                  </a:rPr>
                  <a:t>is </a:t>
                </a:r>
                <a:r>
                  <a:rPr lang="en-US" altLang="zh-HK" sz="2200" dirty="0" smtClean="0">
                    <a:ea typeface="新細明體" charset="-120"/>
                    <a:cs typeface="Arial" charset="0"/>
                  </a:rPr>
                  <a:t>unbounded”.</a:t>
                </a:r>
                <a:endParaRPr lang="en-US" altLang="zh-HK" sz="2200" dirty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b="1" dirty="0" smtClean="0">
                    <a:ea typeface="新細明體" charset="-120"/>
                  </a:rPr>
                  <a:t>else</a:t>
                </a:r>
                <a:r>
                  <a:rPr lang="en-US" altLang="zh-HK" sz="2200" dirty="0" smtClean="0">
                    <a:ea typeface="新細明體" charset="-120"/>
                  </a:rPr>
                  <a:t> 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zh-HK" sz="1800" dirty="0" smtClean="0">
                    <a:ea typeface="新細明體" charset="-120"/>
                  </a:rPr>
                  <a:t>Pick </a:t>
                </a:r>
                <a14:m>
                  <m:oMath xmlns:m="http://schemas.openxmlformats.org/officeDocument/2006/math">
                    <m:r>
                      <a:rPr lang="en-US" altLang="zh-HK" sz="1800" i="1" dirty="0" smtClean="0">
                        <a:latin typeface="Cambria Math"/>
                        <a:ea typeface="新細明體" charset="-120"/>
                      </a:rPr>
                      <m:t>𝑖</m:t>
                    </m:r>
                    <m:r>
                      <a:rPr lang="en-US" altLang="zh-HK" sz="1800" b="0" i="1" dirty="0" smtClean="0">
                        <a:latin typeface="Cambria Math"/>
                        <a:ea typeface="新細明體" charset="-120"/>
                      </a:rPr>
                      <m:t>∈</m:t>
                    </m:r>
                    <m:r>
                      <a:rPr lang="en-US" altLang="zh-HK" sz="1800" i="1" dirty="0" err="1">
                        <a:latin typeface="Cambria Math"/>
                        <a:ea typeface="新細明體" charset="-120"/>
                      </a:rPr>
                      <m:t>𝐿</m:t>
                    </m:r>
                  </m:oMath>
                </a14:m>
                <a:r>
                  <a:rPr lang="en-US" altLang="zh-HK" sz="1800" dirty="0">
                    <a:ea typeface="新細明體" charset="-120"/>
                  </a:rPr>
                  <a:t> by some pivoting rule</a:t>
                </a:r>
              </a:p>
              <a:p>
                <a:pPr lvl="2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sz="1800" i="1" dirty="0" smtClean="0">
                        <a:latin typeface="Cambria Math"/>
                        <a:ea typeface="新細明體" charset="-120"/>
                      </a:rPr>
                      <m:t>𝐵</m:t>
                    </m:r>
                    <m:r>
                      <a:rPr lang="en-US" altLang="zh-HK" sz="1800" i="1" dirty="0" smtClean="0">
                        <a:latin typeface="Cambria Math"/>
                        <a:ea typeface="新細明體" charset="-120"/>
                      </a:rPr>
                      <m:t> ← </m:t>
                    </m:r>
                    <m:r>
                      <a:rPr lang="en-US" altLang="zh-HK" sz="1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𝐵</m:t>
                    </m:r>
                    <m:r>
                      <a:rPr lang="en-US" altLang="zh-HK" sz="1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∪{</m:t>
                    </m:r>
                    <m:r>
                      <a:rPr lang="en-US" altLang="zh-HK" sz="1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𝑗</m:t>
                    </m:r>
                    <m:r>
                      <a:rPr lang="en-US" altLang="zh-HK" sz="1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}\</m:t>
                    </m:r>
                    <m:r>
                      <m:rPr>
                        <m:lit/>
                      </m:rPr>
                      <a:rPr lang="en-US" altLang="zh-HK" sz="1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{</m:t>
                    </m:r>
                    <m:r>
                      <a:rPr lang="en-US" altLang="zh-HK" sz="1800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𝑖</m:t>
                    </m:r>
                    <m:r>
                      <a:rPr lang="en-US" altLang="zh-HK" sz="1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}</m:t>
                    </m:r>
                  </m:oMath>
                </a14:m>
                <a:r>
                  <a:rPr lang="en-US" altLang="zh-HK" sz="18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and go to the first step in this slide.</a:t>
                </a:r>
              </a:p>
            </p:txBody>
          </p:sp>
        </mc:Choice>
        <mc:Fallback xmlns="">
          <p:sp>
            <p:nvSpPr>
              <p:cNvPr id="1116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12875"/>
                <a:ext cx="8229600" cy="4530725"/>
              </a:xfrm>
              <a:blipFill rotWithShape="0">
                <a:blip r:embed="rId2"/>
                <a:stretch>
                  <a:fillRect l="-296" t="-2153" b="-6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>
          <a:xfrm>
            <a:off x="159405" y="1279957"/>
            <a:ext cx="754995" cy="5222981"/>
          </a:xfrm>
          <a:custGeom>
            <a:avLst/>
            <a:gdLst>
              <a:gd name="connsiteX0" fmla="*/ 754995 w 754995"/>
              <a:gd name="connsiteY0" fmla="*/ 4787014 h 5222981"/>
              <a:gd name="connsiteX1" fmla="*/ 435681 w 754995"/>
              <a:gd name="connsiteY1" fmla="*/ 5033757 h 5222981"/>
              <a:gd name="connsiteX2" fmla="*/ 252 w 754995"/>
              <a:gd name="connsiteY2" fmla="*/ 2348614 h 5222981"/>
              <a:gd name="connsiteX3" fmla="*/ 377624 w 754995"/>
              <a:gd name="connsiteY3" fmla="*/ 215014 h 5222981"/>
              <a:gd name="connsiteX4" fmla="*/ 696938 w 754995"/>
              <a:gd name="connsiteY4" fmla="*/ 185986 h 522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995" h="5222981">
                <a:moveTo>
                  <a:pt x="754995" y="4787014"/>
                </a:moveTo>
                <a:cubicBezTo>
                  <a:pt x="658233" y="5113585"/>
                  <a:pt x="561471" y="5440157"/>
                  <a:pt x="435681" y="5033757"/>
                </a:cubicBezTo>
                <a:cubicBezTo>
                  <a:pt x="309891" y="4627357"/>
                  <a:pt x="9928" y="3151738"/>
                  <a:pt x="252" y="2348614"/>
                </a:cubicBezTo>
                <a:cubicBezTo>
                  <a:pt x="-9424" y="1545490"/>
                  <a:pt x="261510" y="575452"/>
                  <a:pt x="377624" y="215014"/>
                </a:cubicBezTo>
                <a:cubicBezTo>
                  <a:pt x="493738" y="-145424"/>
                  <a:pt x="595338" y="20281"/>
                  <a:pt x="696938" y="185986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38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/>
              <p:cNvSpPr/>
              <p:nvPr/>
            </p:nvSpPr>
            <p:spPr>
              <a:xfrm>
                <a:off x="2819400" y="4038600"/>
                <a:ext cx="5181600" cy="381000"/>
              </a:xfrm>
              <a:prstGeom prst="wedgeRoundRectCallout">
                <a:avLst>
                  <a:gd name="adj1" fmla="val -57543"/>
                  <a:gd name="adj2" fmla="val 55510"/>
                  <a:gd name="adj3" fmla="val 16667"/>
                </a:avLst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𝐸</m:t>
                      </m:r>
                      <m:r>
                        <a:rPr lang="en-US" altLang="zh-HK" i="1" dirty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HK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dPr>
                        <m:e>
                          <m:r>
                            <a:rPr lang="en-US" altLang="zh-HK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𝑗</m:t>
                          </m:r>
                          <m:r>
                            <a:rPr lang="en-US" altLang="zh-HK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: </m:t>
                          </m:r>
                          <m:r>
                            <m:rPr>
                              <m:nor/>
                            </m:rPr>
                            <a:rPr lang="en-US" altLang="zh-HK" dirty="0">
                              <a:solidFill>
                                <a:srgbClr val="7030A0"/>
                              </a:solidFill>
                              <a:latin typeface="Cambria Math"/>
                              <a:ea typeface="新細明體" charset="-120"/>
                            </a:rPr>
                            <m:t>coefficient</m:t>
                          </m:r>
                          <m:r>
                            <m:rPr>
                              <m:nor/>
                            </m:rPr>
                            <a:rPr lang="en-US" altLang="zh-HK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HK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altLang="zh-HK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HK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sSubPr>
                            <m:e>
                              <m:r>
                                <a:rPr lang="en-US" altLang="zh-HK" i="1" dirty="0" err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HK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HK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in</m:t>
                          </m:r>
                          <m:r>
                            <a:rPr lang="en-US" altLang="zh-HK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zh-HK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dPr>
                            <m:e>
                              <m:r>
                                <a:rPr lang="en-US" altLang="zh-HK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HK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HK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is</m:t>
                          </m:r>
                          <m:r>
                            <m:rPr>
                              <m:nor/>
                            </m:rPr>
                            <a:rPr lang="en-US" altLang="zh-HK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HK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positive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038600"/>
                <a:ext cx="5181600" cy="381000"/>
              </a:xfrm>
              <a:prstGeom prst="wedgeRoundRectCallout">
                <a:avLst>
                  <a:gd name="adj1" fmla="val -57543"/>
                  <a:gd name="adj2" fmla="val 55510"/>
                  <a:gd name="adj3" fmla="val 16667"/>
                </a:avLst>
              </a:prstGeom>
              <a:blipFill rotWithShape="0">
                <a:blip r:embed="rId3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ular Callout 8"/>
              <p:cNvSpPr/>
              <p:nvPr/>
            </p:nvSpPr>
            <p:spPr>
              <a:xfrm>
                <a:off x="2819400" y="5183279"/>
                <a:ext cx="5181600" cy="381000"/>
              </a:xfrm>
              <a:prstGeom prst="wedgeRoundRectCallout">
                <a:avLst>
                  <a:gd name="adj1" fmla="val -55829"/>
                  <a:gd name="adj2" fmla="val 46189"/>
                  <a:gd name="adj3" fmla="val 16667"/>
                </a:avLst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𝐿</m:t>
                      </m:r>
                      <m:r>
                        <a:rPr lang="en-US" altLang="zh-HK" i="1" dirty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HK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dPr>
                        <m:e>
                          <m:r>
                            <a:rPr lang="en-US" altLang="zh-HK" i="1" dirty="0" err="1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𝑖</m:t>
                          </m:r>
                          <m:r>
                            <a:rPr lang="en-US" altLang="zh-HK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: </m:t>
                          </m:r>
                          <m:r>
                            <m:rPr>
                              <m:nor/>
                            </m:rPr>
                            <a:rPr lang="en-US" altLang="zh-HK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as</m:t>
                          </m:r>
                          <m:r>
                            <m:rPr>
                              <m:nor/>
                            </m:rPr>
                            <a:rPr lang="en-US" altLang="zh-HK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HK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sSubPr>
                            <m:e>
                              <m:r>
                                <a:rPr lang="en-US" altLang="zh-HK" i="1" dirty="0" err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HK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↑</m:t>
                          </m:r>
                          <m:r>
                            <m:rPr>
                              <m:nor/>
                            </m:rPr>
                            <a:rPr lang="en-US" altLang="zh-HK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,</m:t>
                          </m:r>
                          <m:r>
                            <a:rPr lang="en-US" altLang="zh-HK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altLang="zh-HK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sSubPr>
                            <m:e>
                              <m:r>
                                <a:rPr lang="en-US" altLang="zh-HK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HK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HK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in</m:t>
                          </m:r>
                          <m:r>
                            <m:rPr>
                              <m:nor/>
                            </m:rPr>
                            <a:rPr lang="en-US" altLang="zh-HK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zh-HK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dPr>
                            <m:e>
                              <m:r>
                                <a:rPr lang="en-US" altLang="zh-HK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1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altLang="zh-HK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HK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drops</m:t>
                          </m:r>
                          <m:r>
                            <m:rPr>
                              <m:nor/>
                            </m:rPr>
                            <a:rPr lang="en-US" altLang="zh-HK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HK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below</m:t>
                          </m:r>
                          <m:r>
                            <m:rPr>
                              <m:nor/>
                            </m:rPr>
                            <a:rPr lang="en-US" altLang="zh-HK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 </m:t>
                          </m:r>
                          <m:r>
                            <a:rPr lang="en-US" altLang="zh-HK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0 </m:t>
                          </m:r>
                          <m:r>
                            <m:rPr>
                              <m:nor/>
                            </m:rPr>
                            <a:rPr lang="en-US" altLang="zh-HK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the</m:t>
                          </m:r>
                          <m:r>
                            <m:rPr>
                              <m:nor/>
                            </m:rPr>
                            <a:rPr lang="en-US" altLang="zh-HK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HK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earliest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ounded 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183279"/>
                <a:ext cx="5181600" cy="381000"/>
              </a:xfrm>
              <a:prstGeom prst="wedgeRoundRectCallout">
                <a:avLst>
                  <a:gd name="adj1" fmla="val -55829"/>
                  <a:gd name="adj2" fmla="val 46189"/>
                  <a:gd name="adj3" fmla="val 16667"/>
                </a:avLst>
              </a:prstGeom>
              <a:blipFill rotWithShape="0">
                <a:blip r:embed="rId4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29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600" dirty="0" smtClean="0"/>
                  <a:t>In practice: </a:t>
                </a:r>
                <a:r>
                  <a:rPr lang="en-US" sz="2600" dirty="0">
                    <a:solidFill>
                      <a:srgbClr val="FF0000"/>
                    </a:solidFill>
                  </a:rPr>
                  <a:t>Very efficient</a:t>
                </a:r>
                <a:r>
                  <a:rPr lang="en-US" sz="2600" dirty="0"/>
                  <a:t>.</a:t>
                </a:r>
              </a:p>
              <a:p>
                <a:pPr lvl="1"/>
                <a:r>
                  <a:rPr lang="en-US" sz="2200" dirty="0"/>
                  <a:t>Typical: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2</m:t>
                    </m:r>
                    <m:r>
                      <a:rPr lang="en-US" sz="2200" i="1" dirty="0" smtClean="0">
                        <a:latin typeface="Cambria Math"/>
                      </a:rPr>
                      <m:t>𝑚</m:t>
                    </m:r>
                    <m:r>
                      <a:rPr lang="en-US" sz="2200" b="0" i="1" dirty="0" smtClean="0">
                        <a:latin typeface="Cambria Math"/>
                      </a:rPr>
                      <m:t>∼</m:t>
                    </m:r>
                    <m:r>
                      <a:rPr lang="en-US" sz="2200" i="1" dirty="0" smtClean="0">
                        <a:latin typeface="Cambria Math"/>
                      </a:rPr>
                      <m:t>3</m:t>
                    </m:r>
                    <m:r>
                      <a:rPr lang="en-US" sz="220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200" dirty="0"/>
                  <a:t> pivoting steps.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/>
                  <a:t>: number of constraints</a:t>
                </a:r>
              </a:p>
              <a:p>
                <a:r>
                  <a:rPr lang="en-US" sz="2600" dirty="0"/>
                  <a:t>In theory:</a:t>
                </a:r>
              </a:p>
              <a:p>
                <a:pPr lvl="1"/>
                <a:r>
                  <a:rPr lang="en-US" sz="2200" dirty="0"/>
                  <a:t>Finite: Some pivoting rules prevent cycling.</a:t>
                </a:r>
              </a:p>
              <a:p>
                <a:pPr lvl="1"/>
                <a:r>
                  <a:rPr lang="en-US" sz="2200" dirty="0"/>
                  <a:t>Worst case complexity is </a:t>
                </a:r>
                <a:r>
                  <a:rPr lang="en-US" sz="2200" dirty="0">
                    <a:solidFill>
                      <a:srgbClr val="FF0000"/>
                    </a:solidFill>
                  </a:rPr>
                  <a:t>exponential</a:t>
                </a:r>
                <a:r>
                  <a:rPr lang="en-US" sz="2200" dirty="0"/>
                  <a:t> for most known deterministic pivoting rules.</a:t>
                </a:r>
              </a:p>
              <a:p>
                <a:pPr lvl="1"/>
                <a:r>
                  <a:rPr lang="en-US" sz="2200" dirty="0"/>
                  <a:t>No </a:t>
                </a:r>
                <a:r>
                  <a:rPr lang="en-US" sz="2200" dirty="0" smtClean="0"/>
                  <a:t>“pivoting rule”, </a:t>
                </a:r>
                <a:r>
                  <a:rPr lang="en-US" sz="2200" dirty="0"/>
                  <a:t>deterministic or randomized, with polynomial worst-case complexity known. </a:t>
                </a:r>
              </a:p>
              <a:p>
                <a:pPr lvl="1"/>
                <a:r>
                  <a:rPr lang="en-US" sz="2200" dirty="0"/>
                  <a:t>Best bound: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200" i="1" smtClean="0">
                            <a:latin typeface="Cambria Math"/>
                          </a:rPr>
                          <m:t>Θ</m:t>
                        </m:r>
                        <m:d>
                          <m:d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b="0" i="1" smtClean="0">
                                    <a:latin typeface="Cambria Math"/>
                                  </a:rPr>
                                  <m:t>log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e>
                        </m:d>
                      </m:sup>
                    </m:sSup>
                  </m:oMath>
                </a14:m>
                <a:r>
                  <a:rPr lang="en-US" sz="2200" dirty="0" smtClean="0"/>
                  <a:t> </a:t>
                </a:r>
                <a:r>
                  <a:rPr lang="en-US" sz="2200" dirty="0"/>
                  <a:t>with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200" dirty="0"/>
                  <a:t> variables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200" dirty="0"/>
                  <a:t> constraints </a:t>
                </a:r>
                <a:endParaRPr lang="en-US" sz="220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1126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96" t="-121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How to solve?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5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4343400" cy="453072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/>
                  <a:t>units of P</a:t>
                </a:r>
                <a:br>
                  <a:rPr lang="en-US" sz="26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/>
                  <a:t> units of Q</a:t>
                </a:r>
              </a:p>
              <a:p>
                <a:r>
                  <a:rPr lang="en-US" sz="2600" dirty="0"/>
                  <a:t>Constraints:</a:t>
                </a:r>
              </a:p>
              <a:p>
                <a:pPr lvl="1"/>
                <a:r>
                  <a:rPr lang="en-US" sz="2200" dirty="0"/>
                  <a:t>Daily productivity (including both P and Q) is 400</a:t>
                </a:r>
              </a:p>
              <a:p>
                <a:pPr lvl="1"/>
                <a:r>
                  <a:rPr lang="en-US" sz="2200" dirty="0"/>
                  <a:t>Daily demand for P is 200</a:t>
                </a:r>
              </a:p>
              <a:p>
                <a:pPr lvl="1"/>
                <a:r>
                  <a:rPr lang="en-US" sz="2200" dirty="0"/>
                  <a:t>Daily demand for Q is 300</a:t>
                </a:r>
              </a:p>
              <a:p>
                <a:endParaRPr lang="en-US" sz="1200" dirty="0"/>
              </a:p>
              <a:p>
                <a:r>
                  <a:rPr lang="en-US" sz="2600" dirty="0"/>
                  <a:t>Question: how much P and Q to produce to maximize the profit?</a:t>
                </a:r>
              </a:p>
            </p:txBody>
          </p:sp>
        </mc:Choice>
        <mc:Fallback xmlns="">
          <p:sp>
            <p:nvSpPr>
              <p:cNvPr id="645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4343400" cy="4530725"/>
              </a:xfrm>
              <a:blipFill rotWithShape="1">
                <a:blip r:embed="rId2"/>
                <a:stretch>
                  <a:fillRect l="-561" t="-1211" r="-1122" b="-13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516" name="Rectangle 4"/>
              <p:cNvSpPr>
                <a:spLocks noChangeArrowheads="1"/>
              </p:cNvSpPr>
              <p:nvPr/>
            </p:nvSpPr>
            <p:spPr bwMode="auto">
              <a:xfrm>
                <a:off x="4724400" y="1600200"/>
                <a:ext cx="3962400" cy="4530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US" sz="2600" dirty="0" smtClean="0"/>
                  <a:t>Variables: </a:t>
                </a:r>
              </a:p>
              <a:p>
                <a:pPr marL="669925" lvl="1" indent="-325438">
                  <a:lnSpc>
                    <a:spcPct val="90000"/>
                  </a:lnSpc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2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 smtClean="0"/>
                  <a:t> </a:t>
                </a:r>
                <a:r>
                  <a:rPr lang="en-US" sz="22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.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None/>
                </a:pPr>
                <a:endParaRPr lang="en-US" sz="600" dirty="0"/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US" sz="2600" dirty="0"/>
                  <a:t>Constraints: </a:t>
                </a:r>
              </a:p>
              <a:p>
                <a:pPr marL="669925" lvl="1" indent="-325438">
                  <a:lnSpc>
                    <a:spcPct val="90000"/>
                  </a:lnSpc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b="0" i="1" dirty="0" smtClean="0">
                        <a:latin typeface="Cambria Math"/>
                      </a:rPr>
                      <m:t>≤</m:t>
                    </m:r>
                    <m:r>
                      <a:rPr lang="en-US" sz="2200" i="1" dirty="0">
                        <a:latin typeface="Cambria Math"/>
                      </a:rPr>
                      <m:t>400</m:t>
                    </m:r>
                  </m:oMath>
                </a14:m>
                <a:endParaRPr lang="en-US" sz="2200" dirty="0"/>
              </a:p>
              <a:p>
                <a:pPr marL="669925" lvl="1" indent="-325438">
                  <a:lnSpc>
                    <a:spcPct val="90000"/>
                  </a:lnSpc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dirty="0" smtClean="0">
                        <a:latin typeface="Cambria Math"/>
                      </a:rPr>
                      <m:t>≤</m:t>
                    </m:r>
                    <m:r>
                      <a:rPr lang="en-US" sz="2200" i="1" dirty="0">
                        <a:latin typeface="Cambria Math"/>
                      </a:rPr>
                      <m:t>200</m:t>
                    </m:r>
                  </m:oMath>
                </a14:m>
                <a:endParaRPr lang="en-US" sz="2200" dirty="0"/>
              </a:p>
              <a:p>
                <a:pPr marL="669925" lvl="1" indent="-325438">
                  <a:lnSpc>
                    <a:spcPct val="90000"/>
                  </a:lnSpc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b="0" i="1" dirty="0" smtClean="0">
                        <a:latin typeface="Cambria Math"/>
                      </a:rPr>
                      <m:t>≤</m:t>
                    </m:r>
                    <m:r>
                      <a:rPr lang="en-US" sz="2200" i="1" dirty="0">
                        <a:latin typeface="Cambria Math"/>
                      </a:rPr>
                      <m:t>300</m:t>
                    </m:r>
                  </m:oMath>
                </a14:m>
                <a:endParaRPr lang="en-US" sz="2200" dirty="0"/>
              </a:p>
              <a:p>
                <a:pPr marL="669925" lvl="1" indent="-325438">
                  <a:lnSpc>
                    <a:spcPct val="90000"/>
                  </a:lnSpc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b="0" i="1" dirty="0" smtClean="0">
                        <a:latin typeface="Cambria Math"/>
                        <a:cs typeface="Arial" charset="0"/>
                      </a:rPr>
                      <m:t>≥</m:t>
                    </m:r>
                    <m:r>
                      <a:rPr lang="en-US" sz="2200" i="1" dirty="0">
                        <a:latin typeface="Cambria Math"/>
                        <a:cs typeface="Arial" charset="0"/>
                      </a:rPr>
                      <m:t>0</m:t>
                    </m:r>
                  </m:oMath>
                </a14:m>
                <a:endParaRPr lang="en-US" sz="2200" dirty="0">
                  <a:cs typeface="Arial" charset="0"/>
                </a:endParaRP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endParaRPr lang="en-US" sz="2000" dirty="0"/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US" sz="2600" dirty="0"/>
                  <a:t>Objective: </a:t>
                </a:r>
                <a:br>
                  <a:rPr lang="en-US" sz="2600" dirty="0"/>
                </a:br>
                <a:r>
                  <a:rPr lang="en-US" sz="2600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dirty="0" smtClean="0">
                            <a:latin typeface="Cambria Math"/>
                          </a:rPr>
                          <m:t>max</m:t>
                        </m:r>
                      </m:fName>
                      <m:e>
                        <m:sSub>
                          <m:sSubPr>
                            <m:ctrlPr>
                              <a:rPr lang="en-US" altLang="zh-HK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6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600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600" i="1" dirty="0">
                            <a:latin typeface="Cambria Math"/>
                          </a:rPr>
                          <m:t>+6</m:t>
                        </m:r>
                        <m:sSub>
                          <m:sSubPr>
                            <m:ctrlPr>
                              <a:rPr lang="en-US" altLang="zh-HK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6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6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endParaRPr lang="en-US" sz="2600" baseline="-25000" dirty="0"/>
              </a:p>
            </p:txBody>
          </p:sp>
        </mc:Choice>
        <mc:Fallback xmlns="">
          <p:sp>
            <p:nvSpPr>
              <p:cNvPr id="6451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4400" y="1600200"/>
                <a:ext cx="3962400" cy="4530725"/>
              </a:xfrm>
              <a:prstGeom prst="rect">
                <a:avLst/>
              </a:prstGeom>
              <a:blipFill rotWithShape="1">
                <a:blip r:embed="rId3"/>
                <a:stretch>
                  <a:fillRect l="-615" t="-21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Theory of simplex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6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Actually we don’t even know the complexity of best possible pivoting rule.</a:t>
                </a:r>
              </a:p>
              <a:p>
                <a:r>
                  <a:rPr lang="en-US" dirty="0"/>
                  <a:t>Hirsch </a:t>
                </a:r>
                <a:r>
                  <a:rPr lang="en-US" dirty="0" err="1"/>
                  <a:t>Conj</a:t>
                </a:r>
                <a:r>
                  <a:rPr lang="en-US" dirty="0"/>
                  <a:t>: It’s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.</a:t>
                </a:r>
              </a:p>
              <a:p>
                <a:r>
                  <a:rPr lang="en-US" dirty="0"/>
                  <a:t>Best upper bound (</a:t>
                </a:r>
                <a:r>
                  <a:rPr lang="en-US" dirty="0" err="1"/>
                  <a:t>Kalai-Kleitman</a:t>
                </a:r>
                <a:r>
                  <a:rPr lang="en-US" dirty="0"/>
                  <a:t>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ln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⁡(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Smoothed complexity</a:t>
                </a:r>
                <a:r>
                  <a:rPr lang="en-US" dirty="0"/>
                  <a:t>: For any LP, perturbing its coefficients by small random amounts makes the simplex method (w/ a certain pivoting rule) polynomial time complexity.</a:t>
                </a:r>
              </a:p>
              <a:p>
                <a:pPr lvl="1"/>
                <a:r>
                  <a:rPr lang="en-US" dirty="0"/>
                  <a:t>See </a:t>
                </a:r>
                <a:r>
                  <a:rPr lang="en-US" dirty="0">
                    <a:hlinkClick r:id="rId2"/>
                  </a:rPr>
                  <a:t>here</a:t>
                </a:r>
                <a:r>
                  <a:rPr lang="en-US" dirty="0"/>
                  <a:t> for surveys/papers.</a:t>
                </a:r>
              </a:p>
            </p:txBody>
          </p:sp>
        </mc:Choice>
        <mc:Fallback xmlns="">
          <p:sp>
            <p:nvSpPr>
              <p:cNvPr id="1136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593" t="-1750" r="-2148" b="-309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Duality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53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400" dirty="0" smtClean="0"/>
                  <a:t>Recall our problem: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200" dirty="0" smtClean="0"/>
                  <a:t>max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latin typeface="Cambria Math"/>
                      </a:rPr>
                      <m:t>+6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200" dirty="0" err="1"/>
                  <a:t>s.t.</a:t>
                </a:r>
                <a:r>
                  <a:rPr lang="en-US" sz="22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latin typeface="Cambria Math"/>
                      </a:rPr>
                      <m:t>≤200</m:t>
                    </m:r>
                  </m:oMath>
                </a14:m>
                <a:r>
                  <a:rPr lang="en-US" sz="2200" dirty="0"/>
                  <a:t>	     (1)</a:t>
                </a:r>
              </a:p>
              <a:p>
                <a:pPr lvl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sz="2200" dirty="0"/>
                  <a:t>	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i="1" dirty="0">
                        <a:latin typeface="Cambria Math"/>
                      </a:rPr>
                      <m:t>≤300</m:t>
                    </m:r>
                  </m:oMath>
                </a14:m>
                <a:r>
                  <a:rPr lang="en-US" sz="2200" dirty="0"/>
                  <a:t>	     (2)</a:t>
                </a:r>
              </a:p>
              <a:p>
                <a:pPr lvl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sz="2200" dirty="0"/>
                  <a:t>	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i="1" dirty="0">
                        <a:latin typeface="Cambria Math"/>
                      </a:rPr>
                      <m:t>≤400</m:t>
                    </m:r>
                  </m:oMath>
                </a14:m>
                <a:r>
                  <a:rPr lang="en-US" sz="2200" dirty="0"/>
                  <a:t>  </a:t>
                </a:r>
                <a:r>
                  <a:rPr lang="en-US" sz="2200" dirty="0" smtClean="0"/>
                  <a:t>(</a:t>
                </a:r>
                <a:r>
                  <a:rPr lang="en-US" sz="2200" dirty="0"/>
                  <a:t>3)</a:t>
                </a:r>
              </a:p>
              <a:p>
                <a:pPr lvl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sz="2200" dirty="0"/>
                  <a:t>	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sz="2200" i="1" dirty="0">
                        <a:latin typeface="Cambria Math"/>
                        <a:cs typeface="Arial" charset="0"/>
                      </a:rPr>
                      <m:t>≥</m:t>
                    </m:r>
                    <m:r>
                      <a:rPr lang="en-US" sz="2200" i="1" dirty="0">
                        <a:latin typeface="Cambria Math"/>
                        <a:cs typeface="Arial" charset="0"/>
                      </a:rPr>
                      <m:t>0</m:t>
                    </m:r>
                  </m:oMath>
                </a14:m>
                <a:r>
                  <a:rPr lang="en-US" sz="2200" dirty="0">
                    <a:cs typeface="Arial" charset="0"/>
                  </a:rPr>
                  <a:t>        </a:t>
                </a:r>
                <a:r>
                  <a:rPr lang="en-US" sz="2200" dirty="0" smtClean="0">
                    <a:cs typeface="Arial" charset="0"/>
                  </a:rPr>
                  <a:t> (</a:t>
                </a:r>
                <a:r>
                  <a:rPr lang="en-US" sz="2200" dirty="0">
                    <a:cs typeface="Arial" charset="0"/>
                  </a:rPr>
                  <a:t>4)</a:t>
                </a:r>
              </a:p>
              <a:p>
                <a:pPr lvl="1">
                  <a:lnSpc>
                    <a:spcPct val="90000"/>
                  </a:lnSpc>
                </a:pPr>
                <a:endParaRPr lang="en-US" sz="2200" dirty="0">
                  <a:cs typeface="Arial" charset="0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sz="2200" baseline="-250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655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1">
                <a:blip r:embed="rId2"/>
                <a:stretch>
                  <a:fillRect l="-452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540" name="Rectangle 4"/>
              <p:cNvSpPr>
                <a:spLocks noGrp="1" noChangeArrowheads="1"/>
              </p:cNvSpPr>
              <p:nvPr>
                <p:ph type="body" sz="half" idx="2"/>
              </p:nvPr>
            </p:nvSpPr>
            <p:spPr>
              <a:xfrm>
                <a:off x="4343400" y="1600200"/>
                <a:ext cx="4267200" cy="4530725"/>
              </a:xfrm>
            </p:spPr>
            <p:txBody>
              <a:bodyPr/>
              <a:lstStyle/>
              <a:p>
                <a:r>
                  <a:rPr lang="en-US" sz="2200" dirty="0" smtClean="0"/>
                  <a:t>Let’s see how good the solution could be.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200" i="1" dirty="0" smtClean="0">
                        <a:latin typeface="Cambria Math"/>
                      </a:rPr>
                      <m:t>+</m:t>
                    </m:r>
                    <m:r>
                      <a:rPr lang="en-US" sz="2200" i="1" dirty="0">
                        <a:solidFill>
                          <a:srgbClr val="FF0000"/>
                        </a:solidFill>
                        <a:latin typeface="Cambria Math"/>
                      </a:rPr>
                      <m:t>6</m:t>
                    </m:r>
                    <m:r>
                      <a:rPr lang="en-US" sz="2200" b="0" i="1" dirty="0" smtClean="0">
                        <a:latin typeface="Cambria Math"/>
                      </a:rPr>
                      <m:t>×</m:t>
                    </m:r>
                    <m:r>
                      <a:rPr lang="en-US" sz="2200" i="1" dirty="0">
                        <a:latin typeface="Cambria Math"/>
                      </a:rPr>
                      <m:t>(2)</m:t>
                    </m:r>
                  </m:oMath>
                </a14:m>
                <a:r>
                  <a:rPr lang="en-US" sz="2200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</a:rPr>
                      <m:t>+6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800" i="1" dirty="0">
                        <a:latin typeface="Cambria Math"/>
                      </a:rPr>
                      <m:t>≤200+6</m:t>
                    </m:r>
                    <m:r>
                      <a:rPr lang="en-US" sz="1800" b="0" i="1" dirty="0" smtClean="0">
                        <a:latin typeface="Cambria Math"/>
                      </a:rPr>
                      <m:t>×</m:t>
                    </m:r>
                    <m:r>
                      <a:rPr lang="en-US" sz="1800" i="1" dirty="0">
                        <a:latin typeface="Cambria Math"/>
                      </a:rPr>
                      <m:t>300</m:t>
                    </m:r>
                    <m:r>
                      <a:rPr lang="en-US" sz="2000" i="1" dirty="0" smtClean="0">
                        <a:latin typeface="Cambria Math"/>
                      </a:rPr>
                      <m:t>= 2000</m:t>
                    </m:r>
                  </m:oMath>
                </a14:m>
                <a:endParaRPr lang="en-US" sz="2000" dirty="0"/>
              </a:p>
              <a:p>
                <a:r>
                  <a:rPr lang="en-US" sz="2200" dirty="0"/>
                  <a:t>It’s an upper bound.</a:t>
                </a:r>
              </a:p>
              <a:p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5</m:t>
                    </m:r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×</m:t>
                    </m:r>
                    <m:r>
                      <a:rPr lang="en-US" sz="2200" i="1" dirty="0">
                        <a:latin typeface="Cambria Math"/>
                      </a:rPr>
                      <m:t>(2)+(3):</m:t>
                    </m:r>
                  </m:oMath>
                </a14:m>
                <a:endParaRPr lang="en-US" sz="22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   5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/>
                      </a:rPr>
                      <m:t>+(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/>
                      </a:rPr>
                      <m:t>)</m:t>
                    </m:r>
                    <m:r>
                      <a:rPr lang="en-US" sz="2000" i="1" baseline="-25000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aseline="-25000" dirty="0"/>
                  <a:t/>
                </a:r>
                <a:br>
                  <a:rPr lang="en-US" sz="2000" baseline="-25000" dirty="0"/>
                </a:b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≤</m:t>
                    </m:r>
                    <m:r>
                      <a:rPr lang="en-US" sz="2000" i="1" dirty="0" smtClean="0">
                        <a:latin typeface="Cambria Math"/>
                      </a:rPr>
                      <m:t>5</m:t>
                    </m:r>
                    <m:r>
                      <a:rPr lang="en-US" sz="2000" b="0" i="1" dirty="0" smtClean="0">
                        <a:latin typeface="Cambria Math"/>
                      </a:rPr>
                      <m:t>×</m:t>
                    </m:r>
                    <m:r>
                      <a:rPr lang="en-US" sz="2000" i="1" dirty="0" smtClean="0">
                        <a:latin typeface="Cambria Math"/>
                      </a:rPr>
                      <m:t>300+400=1900</m:t>
                    </m:r>
                  </m:oMath>
                </a14:m>
                <a:endParaRPr lang="en-US" sz="2000" dirty="0"/>
              </a:p>
              <a:p>
                <a:r>
                  <a:rPr lang="en-US" sz="2200" dirty="0"/>
                  <a:t>It’s a better upper bound.</a:t>
                </a:r>
              </a:p>
              <a:p>
                <a:r>
                  <a:rPr lang="en-US" sz="2200" dirty="0"/>
                  <a:t>What’s the best upper bound obtained this way?</a:t>
                </a:r>
              </a:p>
            </p:txBody>
          </p:sp>
        </mc:Choice>
        <mc:Fallback xmlns="">
          <p:sp>
            <p:nvSpPr>
              <p:cNvPr id="65540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4343400" y="1600200"/>
                <a:ext cx="4267200" cy="4530725"/>
              </a:xfrm>
              <a:blipFill rotWithShape="1">
                <a:blip r:embed="rId3"/>
                <a:stretch>
                  <a:fillRect l="-286" t="-673" b="-53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184-D9DF-413C-8272-9111287A915B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Duality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8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Recall our problem: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dirty="0"/>
                  <a:t>max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2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200" i="1" dirty="0">
                        <a:latin typeface="Cambria Math"/>
                      </a:rPr>
                      <m:t>+6</m:t>
                    </m:r>
                    <m:sSub>
                      <m:sSubPr>
                        <m:ctrlPr>
                          <a:rPr lang="en-US" altLang="zh-HK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2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sz="2200" dirty="0"/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dirty="0" err="1"/>
                  <a:t>s.t.</a:t>
                </a:r>
                <a:r>
                  <a:rPr lang="en-US" altLang="zh-HK" sz="22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2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200" i="1" dirty="0">
                        <a:latin typeface="Cambria Math"/>
                      </a:rPr>
                      <m:t>≤200</m:t>
                    </m:r>
                  </m:oMath>
                </a14:m>
                <a:r>
                  <a:rPr lang="en-US" altLang="zh-HK" sz="2200" dirty="0"/>
                  <a:t>	     (1)</a:t>
                </a:r>
              </a:p>
              <a:p>
                <a:pPr lvl="1">
                  <a:lnSpc>
                    <a:spcPct val="90000"/>
                  </a:lnSpc>
                  <a:buNone/>
                </a:pPr>
                <a:r>
                  <a:rPr lang="en-US" altLang="zh-HK" sz="2200" dirty="0"/>
                  <a:t>	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2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sz="2200" i="1" dirty="0">
                        <a:latin typeface="Cambria Math"/>
                      </a:rPr>
                      <m:t>≤300</m:t>
                    </m:r>
                  </m:oMath>
                </a14:m>
                <a:r>
                  <a:rPr lang="en-US" altLang="zh-HK" sz="2200" dirty="0"/>
                  <a:t>	     (2)</a:t>
                </a:r>
              </a:p>
              <a:p>
                <a:pPr lvl="1">
                  <a:lnSpc>
                    <a:spcPct val="90000"/>
                  </a:lnSpc>
                  <a:buNone/>
                </a:pPr>
                <a:r>
                  <a:rPr lang="en-US" altLang="zh-HK" sz="2200" dirty="0"/>
                  <a:t>	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2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20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HK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2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sz="2200" i="1" dirty="0">
                        <a:latin typeface="Cambria Math"/>
                      </a:rPr>
                      <m:t>≤400</m:t>
                    </m:r>
                  </m:oMath>
                </a14:m>
                <a:r>
                  <a:rPr lang="en-US" altLang="zh-HK" sz="2200" dirty="0"/>
                  <a:t>  (3)</a:t>
                </a:r>
              </a:p>
              <a:p>
                <a:pPr lvl="1">
                  <a:lnSpc>
                    <a:spcPct val="90000"/>
                  </a:lnSpc>
                  <a:buNone/>
                </a:pPr>
                <a:r>
                  <a:rPr lang="en-US" altLang="zh-HK" sz="2200" dirty="0"/>
                  <a:t>	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2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200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HK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2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altLang="zh-HK" sz="2200" i="1" dirty="0">
                        <a:latin typeface="Cambria Math"/>
                        <a:cs typeface="Arial" charset="0"/>
                      </a:rPr>
                      <m:t>≥</m:t>
                    </m:r>
                    <m:r>
                      <a:rPr lang="en-US" altLang="zh-HK" sz="2200" i="1" dirty="0">
                        <a:latin typeface="Cambria Math"/>
                        <a:cs typeface="Arial" charset="0"/>
                      </a:rPr>
                      <m:t>0</m:t>
                    </m:r>
                  </m:oMath>
                </a14:m>
                <a:r>
                  <a:rPr lang="en-US" altLang="zh-HK" sz="2200" dirty="0">
                    <a:cs typeface="Arial" charset="0"/>
                  </a:rPr>
                  <a:t>         (4)</a:t>
                </a:r>
              </a:p>
              <a:p>
                <a:pPr lvl="1">
                  <a:lnSpc>
                    <a:spcPct val="90000"/>
                  </a:lnSpc>
                </a:pPr>
                <a:endParaRPr lang="en-US" sz="2200" dirty="0">
                  <a:cs typeface="Arial" charset="0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sz="2200" baseline="-25000" dirty="0"/>
              </a:p>
              <a:p>
                <a:pPr>
                  <a:lnSpc>
                    <a:spcPct val="90000"/>
                  </a:lnSpc>
                </a:pPr>
                <a:endParaRPr lang="en-US" sz="2200" dirty="0"/>
              </a:p>
            </p:txBody>
          </p:sp>
        </mc:Choice>
        <mc:Fallback xmlns="">
          <p:sp>
            <p:nvSpPr>
              <p:cNvPr id="675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1">
                <a:blip r:embed="rId2"/>
                <a:stretch>
                  <a:fillRect l="-452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588" name="Rectangle 4"/>
              <p:cNvSpPr>
                <a:spLocks noGrp="1" noChangeArrowheads="1"/>
              </p:cNvSpPr>
              <p:nvPr>
                <p:ph type="body" sz="half" idx="2"/>
              </p:nvPr>
            </p:nvSpPr>
            <p:spPr>
              <a:xfrm>
                <a:off x="4343400" y="1600200"/>
                <a:ext cx="4267200" cy="4530725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200" dirty="0" smtClean="0"/>
                  <a:t>In general: 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×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00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×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00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×</m:t>
                    </m:r>
                    <m:r>
                      <a:rPr lang="en-US" sz="2000" i="1" dirty="0">
                        <a:latin typeface="Cambria Math"/>
                      </a:rPr>
                      <m:t>(3):</m:t>
                    </m:r>
                  </m:oMath>
                </a14:m>
                <a:endParaRPr lang="en-US" sz="2000" dirty="0"/>
              </a:p>
              <a:p>
                <a:pPr lvl="1">
                  <a:lnSpc>
                    <a:spcPct val="9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i="1" dirty="0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2000" i="1" dirty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i="1" dirty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s-ES" sz="2000" i="1" dirty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s-ES" sz="2000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i="1" dirty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sz="2000" i="1" dirty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i="1" dirty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s-ES" sz="2000" i="1" dirty="0">
                          <a:latin typeface="Cambria Math"/>
                        </a:rPr>
                        <m:t>≤200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 dirty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s-ES" sz="2000" i="1" dirty="0">
                          <a:latin typeface="Cambria Math"/>
                        </a:rPr>
                        <m:t>+300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 dirty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s-ES" sz="2000" i="1" dirty="0">
                          <a:latin typeface="Cambria Math"/>
                        </a:rPr>
                        <m:t>+400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 dirty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s-ES" sz="2000" i="1" dirty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s-ES" sz="2000" dirty="0"/>
              </a:p>
              <a:p>
                <a:pPr lvl="1">
                  <a:lnSpc>
                    <a:spcPct val="90000"/>
                  </a:lnSpc>
                </a:pPr>
                <a:r>
                  <a:rPr lang="es-ES" sz="2000" dirty="0" err="1" smtClean="0"/>
                  <a:t>If</a:t>
                </a:r>
                <a:r>
                  <a:rPr lang="es-E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s-ES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s-ES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r>
                      <a:rPr lang="es-ES" sz="2000" i="1" dirty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s-E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s-ES" sz="2000" i="1" dirty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l-GR" sz="2000" i="1" dirty="0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≥</m:t>
                    </m:r>
                    <m:r>
                      <a:rPr lang="es-ES" sz="2000" i="1" dirty="0">
                        <a:solidFill>
                          <a:srgbClr val="FF0000"/>
                        </a:solidFill>
                        <a:latin typeface="Cambria Math"/>
                      </a:rPr>
                      <m:t>6</m:t>
                    </m:r>
                  </m:oMath>
                </a14:m>
                <a:r>
                  <a:rPr lang="es-ES" sz="2000" dirty="0"/>
                  <a:t>, </a:t>
                </a:r>
                <a:r>
                  <a:rPr lang="es-ES" sz="2000" dirty="0" err="1"/>
                  <a:t>we</a:t>
                </a:r>
                <a:r>
                  <a:rPr lang="es-ES" sz="2000" dirty="0"/>
                  <a:t> </a:t>
                </a:r>
                <a:r>
                  <a:rPr lang="es-ES" sz="2000" dirty="0" err="1"/>
                  <a:t>get</a:t>
                </a:r>
                <a:r>
                  <a:rPr lang="es-ES" sz="2000" dirty="0"/>
                  <a:t> </a:t>
                </a:r>
                <a:r>
                  <a:rPr lang="es-ES" sz="2000" dirty="0" err="1"/>
                  <a:t>an</a:t>
                </a:r>
                <a:r>
                  <a:rPr lang="es-ES" sz="2000" dirty="0"/>
                  <a:t> </a:t>
                </a:r>
                <a:r>
                  <a:rPr lang="es-ES" sz="2000" dirty="0" err="1"/>
                  <a:t>upper</a:t>
                </a:r>
                <a:r>
                  <a:rPr lang="es-ES" sz="2000" dirty="0"/>
                  <a:t> </a:t>
                </a:r>
                <a:r>
                  <a:rPr lang="es-ES" sz="2000" dirty="0" err="1"/>
                  <a:t>bound</a:t>
                </a:r>
                <a:r>
                  <a:rPr lang="es-ES" sz="2000" dirty="0"/>
                  <a:t>: </a:t>
                </a:r>
                <a:br>
                  <a:rPr lang="es-ES" sz="20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s-ES" sz="2000" i="1" dirty="0">
                        <a:latin typeface="Cambria Math"/>
                      </a:rPr>
                      <m:t>+6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s-ES" sz="2000" i="1" dirty="0">
                        <a:latin typeface="Cambria Math"/>
                      </a:rPr>
                      <m:t>≤</m:t>
                    </m:r>
                    <m:r>
                      <a:rPr lang="es-ES" sz="2000" i="1" dirty="0">
                        <a:solidFill>
                          <a:srgbClr val="0066FF"/>
                        </a:solidFill>
                        <a:latin typeface="Cambria Math"/>
                      </a:rPr>
                      <m:t>200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s-ES" sz="2000" i="1" dirty="0">
                        <a:solidFill>
                          <a:srgbClr val="0066FF"/>
                        </a:solidFill>
                        <a:latin typeface="Cambria Math"/>
                      </a:rPr>
                      <m:t>+300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s-ES" sz="2000" i="1" dirty="0">
                        <a:solidFill>
                          <a:srgbClr val="0066FF"/>
                        </a:solidFill>
                        <a:latin typeface="Cambria Math"/>
                      </a:rPr>
                      <m:t>+400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s-ES" sz="2000" dirty="0"/>
                  <a:t>.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200" dirty="0"/>
                  <a:t>The </a:t>
                </a:r>
                <a:r>
                  <a:rPr lang="en-US" sz="2200" dirty="0">
                    <a:solidFill>
                      <a:srgbClr val="FF0000"/>
                    </a:solidFill>
                  </a:rPr>
                  <a:t>best</a:t>
                </a:r>
                <a:r>
                  <a:rPr lang="en-US" sz="2200" dirty="0"/>
                  <a:t> upper </a:t>
                </a:r>
                <a:r>
                  <a:rPr lang="en-US" sz="2200" dirty="0" smtClean="0"/>
                  <a:t>bound? </a:t>
                </a:r>
                <a:endParaRPr lang="en-US" sz="2200" dirty="0"/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sz="2200" dirty="0"/>
                  <a:t>	min 	</a:t>
                </a:r>
                <a14:m>
                  <m:oMath xmlns:m="http://schemas.openxmlformats.org/officeDocument/2006/math">
                    <m:r>
                      <a:rPr lang="es-ES" sz="22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200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20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s-ES" sz="2200" i="1" dirty="0">
                        <a:solidFill>
                          <a:srgbClr val="0066FF"/>
                        </a:solidFill>
                        <a:latin typeface="Cambria Math"/>
                      </a:rPr>
                      <m:t>+300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200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s-ES" sz="2200" i="1" dirty="0">
                        <a:solidFill>
                          <a:srgbClr val="0066FF"/>
                        </a:solidFill>
                        <a:latin typeface="Cambria Math"/>
                      </a:rPr>
                      <m:t>+400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200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s-ES" sz="2200" dirty="0">
                  <a:solidFill>
                    <a:srgbClr val="0066FF"/>
                  </a:solidFill>
                </a:endParaRPr>
              </a:p>
              <a:p>
                <a:pPr>
                  <a:lnSpc>
                    <a:spcPct val="90000"/>
                  </a:lnSpc>
                  <a:buNone/>
                </a:pPr>
                <a:r>
                  <a:rPr lang="es-ES" sz="2200" dirty="0"/>
                  <a:t>	s.t.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200" i="1" dirty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s-ES" sz="220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200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s-ES" sz="2200" i="1" dirty="0" smtClean="0">
                        <a:latin typeface="Cambria Math"/>
                      </a:rPr>
                      <m:t>≥</m:t>
                    </m:r>
                    <m:r>
                      <a:rPr lang="es-ES" sz="2200" i="1" dirty="0">
                        <a:latin typeface="Cambria Math"/>
                      </a:rPr>
                      <m:t>1 </m:t>
                    </m:r>
                  </m:oMath>
                </a14:m>
                <a:endParaRPr lang="en-US" sz="2200" i="1" dirty="0" smtClean="0">
                  <a:latin typeface="Cambria Math"/>
                </a:endParaRPr>
              </a:p>
              <a:p>
                <a:pPr>
                  <a:lnSpc>
                    <a:spcPct val="90000"/>
                  </a:lnSpc>
                  <a:buNone/>
                </a:pPr>
                <a:r>
                  <a:rPr lang="es-ES" sz="2200" dirty="0" smtClean="0"/>
                  <a:t>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200" i="1" dirty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s-ES" sz="220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200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s-ES" sz="2200" i="1" dirty="0" smtClean="0">
                        <a:latin typeface="Cambria Math"/>
                      </a:rPr>
                      <m:t>≥</m:t>
                    </m:r>
                    <m:r>
                      <a:rPr lang="es-ES" sz="2200" i="1" dirty="0">
                        <a:latin typeface="Cambria Math"/>
                      </a:rPr>
                      <m:t>6</m:t>
                    </m:r>
                  </m:oMath>
                </a14:m>
                <a:endParaRPr lang="en-US" sz="2200" i="1" dirty="0" smtClean="0">
                  <a:latin typeface="Cambria Math"/>
                </a:endParaRP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sz="2200" dirty="0" smtClean="0"/>
                  <a:t>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200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s-ES" sz="2200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200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l-GR" sz="2200" i="1" dirty="0">
                        <a:latin typeface="Cambria Math"/>
                        <a:cs typeface="Arial" charset="0"/>
                      </a:rPr>
                      <m:t>≥</m:t>
                    </m:r>
                    <m:r>
                      <a:rPr lang="en-US" sz="2200" i="1" dirty="0">
                        <a:latin typeface="Cambria Math"/>
                        <a:cs typeface="Arial" charset="0"/>
                      </a:rPr>
                      <m:t>0</m:t>
                    </m:r>
                  </m:oMath>
                </a14:m>
                <a:endParaRPr lang="en-US" sz="220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67588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4343400" y="1600200"/>
                <a:ext cx="4267200" cy="4530725"/>
              </a:xfrm>
              <a:blipFill rotWithShape="1">
                <a:blip r:embed="rId3"/>
                <a:stretch>
                  <a:fillRect l="-286" t="-1480" r="-300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533400" y="4038600"/>
            <a:ext cx="3429000" cy="1066800"/>
          </a:xfrm>
          <a:prstGeom prst="wedgeRoundRectCallout">
            <a:avLst>
              <a:gd name="adj1" fmla="val 71111"/>
              <a:gd name="adj2" fmla="val 3437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/>
              <a:t>This is another linear programming problem.</a:t>
            </a:r>
          </a:p>
          <a:p>
            <a:pPr algn="ctr"/>
            <a:r>
              <a:rPr lang="en-US"/>
              <a:t>--- dual of the original LP.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184-D9DF-413C-8272-9111287A915B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Making it formal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fr-FR" altLang="zh-HK" dirty="0"/>
                  <a:t>Primal	</a:t>
                </a:r>
                <a:endParaRPr lang="fr-FR" altLang="zh-HK" dirty="0" smtClean="0"/>
              </a:p>
              <a:p>
                <a:pPr>
                  <a:lnSpc>
                    <a:spcPct val="80000"/>
                  </a:lnSpc>
                </a:pPr>
                <a:endParaRPr lang="fr-FR" altLang="zh-HK" dirty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fr-FR" altLang="zh-HK" dirty="0"/>
                  <a:t> </a:t>
                </a:r>
                <a:r>
                  <a:rPr lang="fr-FR" altLang="zh-HK" dirty="0" smtClean="0"/>
                  <a:t>   max  	</a:t>
                </a:r>
                <a14:m>
                  <m:oMath xmlns:m="http://schemas.openxmlformats.org/officeDocument/2006/math">
                    <m:r>
                      <a:rPr lang="fr-FR" altLang="zh-HK" b="1" i="1" dirty="0">
                        <a:latin typeface="Cambria Math"/>
                      </a:rPr>
                      <m:t>𝒄</m:t>
                    </m:r>
                    <m:r>
                      <a:rPr lang="fr-FR" altLang="zh-HK" i="1" baseline="30000" dirty="0" err="1">
                        <a:latin typeface="Cambria Math"/>
                      </a:rPr>
                      <m:t>𝑇</m:t>
                    </m:r>
                    <m:r>
                      <a:rPr lang="fr-FR" altLang="zh-HK" b="1" i="1" dirty="0" err="1">
                        <a:latin typeface="Cambria Math"/>
                      </a:rPr>
                      <m:t>𝒙</m:t>
                    </m:r>
                  </m:oMath>
                </a14:m>
                <a:r>
                  <a:rPr lang="fr-FR" altLang="zh-HK" b="1" dirty="0"/>
                  <a:t>	</a:t>
                </a:r>
                <a:r>
                  <a:rPr lang="fr-FR" altLang="zh-HK" dirty="0"/>
                  <a:t>	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fr-FR" altLang="zh-HK" dirty="0" smtClean="0"/>
                  <a:t>      s.t</a:t>
                </a:r>
                <a:r>
                  <a:rPr lang="fr-FR" altLang="zh-HK" dirty="0"/>
                  <a:t>.	</a:t>
                </a:r>
                <a14:m>
                  <m:oMath xmlns:m="http://schemas.openxmlformats.org/officeDocument/2006/math">
                    <m:r>
                      <a:rPr lang="fr-FR" altLang="zh-HK" i="1" dirty="0">
                        <a:latin typeface="Cambria Math"/>
                      </a:rPr>
                      <m:t>𝐴</m:t>
                    </m:r>
                    <m:r>
                      <a:rPr lang="fr-FR" altLang="zh-HK" b="1" i="1" dirty="0" err="1">
                        <a:latin typeface="Cambria Math"/>
                      </a:rPr>
                      <m:t>𝒙</m:t>
                    </m:r>
                    <m:r>
                      <a:rPr lang="fr-FR" altLang="zh-HK" i="1" dirty="0">
                        <a:latin typeface="Cambria Math"/>
                      </a:rPr>
                      <m:t>≤</m:t>
                    </m:r>
                    <m:r>
                      <a:rPr lang="fr-FR" altLang="zh-HK" b="1" i="1" dirty="0">
                        <a:latin typeface="Cambria Math"/>
                      </a:rPr>
                      <m:t>𝒃</m:t>
                    </m:r>
                  </m:oMath>
                </a14:m>
                <a:r>
                  <a:rPr lang="fr-FR" altLang="zh-HK" b="1" dirty="0"/>
                  <a:t>	</a:t>
                </a:r>
                <a:endParaRPr lang="fr-FR" altLang="zh-HK" b="1" dirty="0" smtClean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fr-FR" altLang="zh-HK" dirty="0"/>
                  <a:t>	 	</a:t>
                </a:r>
                <a14:m>
                  <m:oMath xmlns:m="http://schemas.openxmlformats.org/officeDocument/2006/math">
                    <m:r>
                      <a:rPr lang="fr-FR" altLang="zh-HK" b="1" i="1" dirty="0">
                        <a:latin typeface="Cambria Math"/>
                      </a:rPr>
                      <m:t>𝒙</m:t>
                    </m:r>
                    <m:r>
                      <a:rPr lang="fr-FR" altLang="zh-HK" i="1" dirty="0">
                        <a:latin typeface="Cambria Math"/>
                      </a:rPr>
                      <m:t>≥0</m:t>
                    </m:r>
                  </m:oMath>
                </a14:m>
                <a:r>
                  <a:rPr lang="fr-FR" altLang="zh-HK" dirty="0"/>
                  <a:t>				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905" t="-323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524000"/>
                <a:ext cx="4038600" cy="4530725"/>
              </a:xfrm>
            </p:spPr>
            <p:txBody>
              <a:bodyPr/>
              <a:lstStyle/>
              <a:p>
                <a:r>
                  <a:rPr lang="fr-FR" altLang="zh-HK" dirty="0" smtClean="0"/>
                  <a:t>Dual</a:t>
                </a:r>
                <a:br>
                  <a:rPr lang="fr-FR" altLang="zh-HK" dirty="0" smtClean="0"/>
                </a:br>
                <a:r>
                  <a:rPr lang="fr-FR" altLang="zh-HK" dirty="0" smtClean="0"/>
                  <a:t/>
                </a:r>
                <a:br>
                  <a:rPr lang="fr-FR" altLang="zh-HK" dirty="0" smtClean="0"/>
                </a:br>
                <a:r>
                  <a:rPr lang="fr-FR" altLang="zh-HK" dirty="0" smtClean="0"/>
                  <a:t>min</a:t>
                </a:r>
                <a:r>
                  <a:rPr lang="fr-FR" altLang="zh-HK" dirty="0"/>
                  <a:t>	</a:t>
                </a:r>
                <a14:m>
                  <m:oMath xmlns:m="http://schemas.openxmlformats.org/officeDocument/2006/math">
                    <m:r>
                      <a:rPr lang="fr-FR" altLang="zh-HK" b="1" i="1" dirty="0">
                        <a:latin typeface="Cambria Math"/>
                      </a:rPr>
                      <m:t>𝒃</m:t>
                    </m:r>
                    <m:r>
                      <a:rPr lang="fr-FR" altLang="zh-HK" i="1" baseline="30000" dirty="0" err="1">
                        <a:latin typeface="Cambria Math"/>
                      </a:rPr>
                      <m:t>𝑇</m:t>
                    </m:r>
                    <m:r>
                      <a:rPr lang="fr-FR" altLang="zh-HK" b="1" i="1" dirty="0" err="1">
                        <a:latin typeface="Cambria Math"/>
                      </a:rPr>
                      <m:t>𝒚</m:t>
                    </m:r>
                  </m:oMath>
                </a14:m>
                <a:endParaRPr lang="fr-FR" altLang="zh-HK" baseline="-25000" dirty="0"/>
              </a:p>
              <a:p>
                <a:pPr marL="0" indent="0">
                  <a:buNone/>
                </a:pPr>
                <a:r>
                  <a:rPr lang="fr-FR" altLang="zh-HK" dirty="0" smtClean="0"/>
                  <a:t>     s.t</a:t>
                </a:r>
                <a:r>
                  <a:rPr lang="fr-FR" altLang="zh-HK" dirty="0"/>
                  <a:t>. </a:t>
                </a:r>
                <a:r>
                  <a:rPr lang="fr-FR" altLang="zh-HK" dirty="0" smtClean="0"/>
                  <a:t>	</a:t>
                </a:r>
                <a14:m>
                  <m:oMath xmlns:m="http://schemas.openxmlformats.org/officeDocument/2006/math">
                    <m:r>
                      <a:rPr lang="fr-FR" altLang="zh-HK" i="1" dirty="0">
                        <a:latin typeface="Cambria Math"/>
                      </a:rPr>
                      <m:t>𝐴</m:t>
                    </m:r>
                    <m:r>
                      <a:rPr lang="fr-FR" altLang="zh-HK" i="1" baseline="30000" dirty="0" err="1">
                        <a:latin typeface="Cambria Math"/>
                      </a:rPr>
                      <m:t>𝑇</m:t>
                    </m:r>
                    <m:r>
                      <a:rPr lang="fr-FR" altLang="zh-HK" b="1" i="1" dirty="0" err="1">
                        <a:latin typeface="Cambria Math"/>
                      </a:rPr>
                      <m:t>𝒚</m:t>
                    </m:r>
                    <m:r>
                      <a:rPr lang="fr-FR" altLang="zh-HK" i="1" dirty="0">
                        <a:latin typeface="Cambria Math"/>
                      </a:rPr>
                      <m:t>≥</m:t>
                    </m:r>
                    <m:r>
                      <a:rPr lang="fr-FR" altLang="zh-HK" b="1" i="1" dirty="0">
                        <a:latin typeface="Cambria Math"/>
                      </a:rPr>
                      <m:t>𝒄</m:t>
                    </m:r>
                  </m:oMath>
                </a14:m>
                <a:endParaRPr lang="fr-FR" altLang="zh-HK" baseline="30000" dirty="0"/>
              </a:p>
              <a:p>
                <a:pPr marL="0" indent="0">
                  <a:buNone/>
                </a:pPr>
                <a:r>
                  <a:rPr lang="fr-FR" altLang="zh-HK" b="1" dirty="0" smtClean="0"/>
                  <a:t> 		</a:t>
                </a:r>
                <a14:m>
                  <m:oMath xmlns:m="http://schemas.openxmlformats.org/officeDocument/2006/math">
                    <m:r>
                      <a:rPr lang="fr-FR" altLang="zh-HK" b="1" i="1" dirty="0">
                        <a:latin typeface="Cambria Math"/>
                      </a:rPr>
                      <m:t>𝒚</m:t>
                    </m:r>
                    <m:r>
                      <a:rPr lang="fr-FR" altLang="zh-HK" i="1" dirty="0">
                        <a:latin typeface="Cambria Math"/>
                      </a:rPr>
                      <m:t>≥0</m:t>
                    </m:r>
                  </m:oMath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524000"/>
                <a:ext cx="4038600" cy="4530725"/>
              </a:xfrm>
              <a:blipFill rotWithShape="1">
                <a:blip r:embed="rId3"/>
                <a:stretch>
                  <a:fillRect l="-1057" t="-134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184-D9DF-413C-8272-9111287A915B}" type="slidenum">
              <a:rPr lang="en-US" altLang="en-US" smtClean="0"/>
              <a:pPr/>
              <a:t>43</a:t>
            </a:fld>
            <a:endParaRPr lang="en-US" altLang="en-US"/>
          </a:p>
        </p:txBody>
      </p:sp>
      <p:sp>
        <p:nvSpPr>
          <p:cNvPr id="6" name="Right Arrow 5"/>
          <p:cNvSpPr/>
          <p:nvPr/>
        </p:nvSpPr>
        <p:spPr>
          <a:xfrm>
            <a:off x="3886200" y="3048000"/>
            <a:ext cx="838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27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form of the LP-duality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6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fr-FR" sz="2100" dirty="0" smtClean="0"/>
                  <a:t>Primal			Dual</a:t>
                </a:r>
              </a:p>
              <a:p>
                <a:pPr>
                  <a:lnSpc>
                    <a:spcPct val="80000"/>
                  </a:lnSpc>
                  <a:buNone/>
                </a:pPr>
                <a:r>
                  <a:rPr lang="fr-FR" altLang="zh-HK" sz="2100" dirty="0"/>
                  <a:t>	max  </a:t>
                </a:r>
                <a14:m>
                  <m:oMath xmlns:m="http://schemas.openxmlformats.org/officeDocument/2006/math">
                    <m:r>
                      <a:rPr lang="fr-FR" altLang="zh-HK" sz="2100" b="1" i="1" dirty="0">
                        <a:latin typeface="Cambria Math"/>
                      </a:rPr>
                      <m:t>𝒄</m:t>
                    </m:r>
                    <m:r>
                      <a:rPr lang="fr-FR" altLang="zh-HK" sz="2100" i="1" baseline="30000" dirty="0" err="1">
                        <a:latin typeface="Cambria Math"/>
                      </a:rPr>
                      <m:t>𝑇</m:t>
                    </m:r>
                    <m:r>
                      <a:rPr lang="fr-FR" altLang="zh-HK" sz="2100" b="1" i="1" dirty="0" err="1">
                        <a:latin typeface="Cambria Math"/>
                      </a:rPr>
                      <m:t>𝒙</m:t>
                    </m:r>
                  </m:oMath>
                </a14:m>
                <a:r>
                  <a:rPr lang="fr-FR" altLang="zh-HK" sz="2100" b="1" dirty="0"/>
                  <a:t>	</a:t>
                </a:r>
                <a:r>
                  <a:rPr lang="fr-FR" altLang="zh-HK" sz="2100" dirty="0"/>
                  <a:t>		min	</a:t>
                </a:r>
                <a14:m>
                  <m:oMath xmlns:m="http://schemas.openxmlformats.org/officeDocument/2006/math">
                    <m:r>
                      <a:rPr lang="fr-FR" altLang="zh-HK" sz="2100" b="1" i="1" dirty="0">
                        <a:latin typeface="Cambria Math"/>
                      </a:rPr>
                      <m:t>𝒃</m:t>
                    </m:r>
                    <m:r>
                      <a:rPr lang="fr-FR" altLang="zh-HK" sz="2100" i="1" baseline="30000" dirty="0" err="1">
                        <a:latin typeface="Cambria Math"/>
                      </a:rPr>
                      <m:t>𝑇</m:t>
                    </m:r>
                    <m:r>
                      <a:rPr lang="fr-FR" altLang="zh-HK" sz="2100" b="1" i="1" dirty="0" err="1">
                        <a:latin typeface="Cambria Math"/>
                      </a:rPr>
                      <m:t>𝒚</m:t>
                    </m:r>
                  </m:oMath>
                </a14:m>
                <a:endParaRPr lang="fr-FR" altLang="zh-HK" sz="2100" baseline="-25000" dirty="0"/>
              </a:p>
              <a:p>
                <a:pPr>
                  <a:lnSpc>
                    <a:spcPct val="80000"/>
                  </a:lnSpc>
                  <a:buNone/>
                </a:pPr>
                <a:r>
                  <a:rPr lang="fr-FR" altLang="zh-HK" sz="2100" dirty="0"/>
                  <a:t>	s.t.	</a:t>
                </a:r>
                <a14:m>
                  <m:oMath xmlns:m="http://schemas.openxmlformats.org/officeDocument/2006/math">
                    <m:r>
                      <a:rPr lang="fr-FR" altLang="zh-HK" sz="2100" i="1" dirty="0">
                        <a:latin typeface="Cambria Math"/>
                      </a:rPr>
                      <m:t>𝐴</m:t>
                    </m:r>
                    <m:r>
                      <a:rPr lang="fr-FR" altLang="zh-HK" sz="2100" b="1" i="1" dirty="0" err="1">
                        <a:latin typeface="Cambria Math"/>
                      </a:rPr>
                      <m:t>𝒙</m:t>
                    </m:r>
                    <m:r>
                      <a:rPr lang="fr-FR" altLang="zh-HK" sz="2100" i="1" dirty="0">
                        <a:latin typeface="Cambria Math"/>
                      </a:rPr>
                      <m:t>≤</m:t>
                    </m:r>
                    <m:r>
                      <a:rPr lang="fr-FR" altLang="zh-HK" sz="2100" b="1" i="1" dirty="0">
                        <a:latin typeface="Cambria Math"/>
                      </a:rPr>
                      <m:t>𝒃</m:t>
                    </m:r>
                  </m:oMath>
                </a14:m>
                <a:r>
                  <a:rPr lang="fr-FR" altLang="zh-HK" sz="2100" b="1" dirty="0"/>
                  <a:t>			</a:t>
                </a:r>
                <a:r>
                  <a:rPr lang="fr-FR" altLang="zh-HK" sz="2100" dirty="0"/>
                  <a:t>s.t. 	</a:t>
                </a:r>
                <a14:m>
                  <m:oMath xmlns:m="http://schemas.openxmlformats.org/officeDocument/2006/math">
                    <m:r>
                      <a:rPr lang="fr-FR" altLang="zh-HK" sz="2100" i="1" dirty="0">
                        <a:latin typeface="Cambria Math"/>
                      </a:rPr>
                      <m:t>𝐴</m:t>
                    </m:r>
                    <m:r>
                      <a:rPr lang="fr-FR" altLang="zh-HK" sz="2100" i="1" baseline="30000" dirty="0" err="1">
                        <a:latin typeface="Cambria Math"/>
                      </a:rPr>
                      <m:t>𝑇</m:t>
                    </m:r>
                    <m:r>
                      <a:rPr lang="fr-FR" altLang="zh-HK" sz="2100" b="1" i="1" dirty="0" err="1">
                        <a:latin typeface="Cambria Math"/>
                      </a:rPr>
                      <m:t>𝒚</m:t>
                    </m:r>
                    <m:r>
                      <a:rPr lang="fr-FR" altLang="zh-HK" sz="2100" i="1" dirty="0">
                        <a:latin typeface="Cambria Math"/>
                      </a:rPr>
                      <m:t>≥</m:t>
                    </m:r>
                    <m:r>
                      <a:rPr lang="fr-FR" altLang="zh-HK" sz="2100" b="1" i="1" dirty="0">
                        <a:latin typeface="Cambria Math"/>
                      </a:rPr>
                      <m:t>𝒄</m:t>
                    </m:r>
                  </m:oMath>
                </a14:m>
                <a:endParaRPr lang="fr-FR" altLang="zh-HK" sz="2100" baseline="30000" dirty="0"/>
              </a:p>
              <a:p>
                <a:pPr>
                  <a:lnSpc>
                    <a:spcPct val="80000"/>
                  </a:lnSpc>
                  <a:buNone/>
                </a:pPr>
                <a:r>
                  <a:rPr lang="fr-FR" altLang="zh-HK" sz="2100" dirty="0"/>
                  <a:t>	 	</a:t>
                </a:r>
                <a14:m>
                  <m:oMath xmlns:m="http://schemas.openxmlformats.org/officeDocument/2006/math">
                    <m:r>
                      <a:rPr lang="fr-FR" altLang="zh-HK" sz="2100" b="1" i="1" dirty="0">
                        <a:latin typeface="Cambria Math"/>
                      </a:rPr>
                      <m:t>𝒙</m:t>
                    </m:r>
                    <m:r>
                      <a:rPr lang="fr-FR" altLang="zh-HK" sz="2100" i="1" dirty="0">
                        <a:latin typeface="Cambria Math"/>
                      </a:rPr>
                      <m:t>≥0</m:t>
                    </m:r>
                  </m:oMath>
                </a14:m>
                <a:r>
                  <a:rPr lang="fr-FR" altLang="zh-HK" sz="2100" dirty="0"/>
                  <a:t>				</a:t>
                </a:r>
                <a14:m>
                  <m:oMath xmlns:m="http://schemas.openxmlformats.org/officeDocument/2006/math">
                    <m:r>
                      <a:rPr lang="fr-FR" altLang="zh-HK" sz="2100" b="1" i="1" dirty="0">
                        <a:latin typeface="Cambria Math"/>
                      </a:rPr>
                      <m:t>𝒚</m:t>
                    </m:r>
                    <m:r>
                      <a:rPr lang="fr-FR" altLang="zh-HK" sz="2100" i="1" dirty="0">
                        <a:latin typeface="Cambria Math"/>
                      </a:rPr>
                      <m:t>≥0</m:t>
                    </m:r>
                  </m:oMath>
                </a14:m>
                <a:endParaRPr lang="fr-FR" altLang="zh-HK" sz="2100" dirty="0"/>
              </a:p>
              <a:p>
                <a:pPr>
                  <a:lnSpc>
                    <a:spcPct val="80000"/>
                  </a:lnSpc>
                </a:pPr>
                <a:r>
                  <a:rPr lang="fr-FR" sz="2100" dirty="0"/>
                  <a:t>			</a:t>
                </a:r>
              </a:p>
              <a:p>
                <a:pPr>
                  <a:lnSpc>
                    <a:spcPct val="80000"/>
                  </a:lnSpc>
                  <a:buNone/>
                </a:pPr>
                <a:r>
                  <a:rPr lang="fr-FR" altLang="zh-HK" sz="2100" dirty="0"/>
                  <a:t>	max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1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altLang="zh-HK" sz="2100" b="1" i="1" dirty="0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altLang="zh-HK" sz="2100" b="1" i="1" dirty="0">
                            <a:latin typeface="Cambria Math"/>
                          </a:rPr>
                          <m:t>𝑻</m:t>
                        </m:r>
                      </m:sup>
                    </m:sSup>
                    <m:r>
                      <a:rPr lang="fr-FR" altLang="zh-HK" sz="2100" b="1" i="1" dirty="0" err="1">
                        <a:latin typeface="Cambria Math"/>
                      </a:rPr>
                      <m:t>𝒙</m:t>
                    </m:r>
                  </m:oMath>
                </a14:m>
                <a:r>
                  <a:rPr lang="fr-FR" altLang="zh-HK" sz="2100" b="1" dirty="0"/>
                  <a:t>	</a:t>
                </a:r>
                <a:r>
                  <a:rPr lang="fr-FR" altLang="zh-HK" sz="2100" dirty="0"/>
                  <a:t>		min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1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altLang="zh-HK" sz="2100" b="1" i="1" dirty="0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altLang="zh-HK" sz="2100" i="1" dirty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fr-FR" altLang="zh-HK" sz="2100" b="1" i="1" dirty="0" err="1">
                        <a:latin typeface="Cambria Math"/>
                      </a:rPr>
                      <m:t>𝒚</m:t>
                    </m:r>
                  </m:oMath>
                </a14:m>
                <a:endParaRPr lang="fr-FR" altLang="zh-HK" sz="2100" baseline="-25000" dirty="0"/>
              </a:p>
              <a:p>
                <a:pPr>
                  <a:lnSpc>
                    <a:spcPct val="80000"/>
                  </a:lnSpc>
                  <a:buNone/>
                </a:pPr>
                <a:r>
                  <a:rPr lang="fr-FR" altLang="zh-HK" sz="2100" dirty="0"/>
                  <a:t>	s.t.	</a:t>
                </a:r>
                <a14:m>
                  <m:oMath xmlns:m="http://schemas.openxmlformats.org/officeDocument/2006/math">
                    <m:r>
                      <a:rPr lang="fr-FR" altLang="zh-HK" sz="2100" i="1" dirty="0">
                        <a:latin typeface="Cambria Math"/>
                      </a:rPr>
                      <m:t>𝐴</m:t>
                    </m:r>
                    <m:r>
                      <a:rPr lang="fr-FR" altLang="zh-HK" sz="2100" b="1" i="1" dirty="0" err="1">
                        <a:latin typeface="Cambria Math"/>
                      </a:rPr>
                      <m:t>𝒙</m:t>
                    </m:r>
                    <m:r>
                      <a:rPr lang="fr-FR" altLang="zh-HK" sz="2100" i="1" dirty="0">
                        <a:latin typeface="Cambria Math"/>
                      </a:rPr>
                      <m:t>=</m:t>
                    </m:r>
                    <m:r>
                      <a:rPr lang="fr-FR" altLang="zh-HK" sz="2100" b="1" i="1" dirty="0">
                        <a:latin typeface="Cambria Math"/>
                      </a:rPr>
                      <m:t>𝒃</m:t>
                    </m:r>
                  </m:oMath>
                </a14:m>
                <a:r>
                  <a:rPr lang="fr-FR" altLang="zh-HK" sz="2100" b="1" dirty="0"/>
                  <a:t>			</a:t>
                </a:r>
                <a:r>
                  <a:rPr lang="fr-FR" altLang="zh-HK" sz="2100" dirty="0"/>
                  <a:t>s.t. 	</a:t>
                </a:r>
                <a14:m>
                  <m:oMath xmlns:m="http://schemas.openxmlformats.org/officeDocument/2006/math">
                    <m:r>
                      <a:rPr lang="fr-FR" altLang="zh-HK" sz="2100" i="1" dirty="0">
                        <a:latin typeface="Cambria Math"/>
                      </a:rPr>
                      <m:t>𝐴</m:t>
                    </m:r>
                    <m:r>
                      <a:rPr lang="fr-FR" altLang="zh-HK" sz="2100" i="1" baseline="30000" dirty="0" err="1">
                        <a:latin typeface="Cambria Math"/>
                      </a:rPr>
                      <m:t>𝑇</m:t>
                    </m:r>
                    <m:r>
                      <a:rPr lang="fr-FR" altLang="zh-HK" sz="2100" b="1" i="1" dirty="0" err="1">
                        <a:latin typeface="Cambria Math"/>
                      </a:rPr>
                      <m:t>𝒚</m:t>
                    </m:r>
                    <m:r>
                      <a:rPr lang="fr-FR" altLang="zh-HK" sz="2100" i="1" dirty="0">
                        <a:latin typeface="Cambria Math"/>
                      </a:rPr>
                      <m:t>≥</m:t>
                    </m:r>
                    <m:r>
                      <a:rPr lang="fr-FR" altLang="zh-HK" sz="2100" b="1" i="1" dirty="0">
                        <a:latin typeface="Cambria Math"/>
                      </a:rPr>
                      <m:t>𝒄</m:t>
                    </m:r>
                  </m:oMath>
                </a14:m>
                <a:endParaRPr lang="fr-FR" altLang="zh-HK" sz="2100" baseline="30000" dirty="0"/>
              </a:p>
              <a:p>
                <a:pPr>
                  <a:lnSpc>
                    <a:spcPct val="80000"/>
                  </a:lnSpc>
                  <a:buNone/>
                </a:pPr>
                <a:r>
                  <a:rPr lang="fr-FR" altLang="zh-HK" sz="2100" dirty="0"/>
                  <a:t>	 	</a:t>
                </a:r>
                <a14:m>
                  <m:oMath xmlns:m="http://schemas.openxmlformats.org/officeDocument/2006/math">
                    <m:r>
                      <a:rPr lang="fr-FR" altLang="zh-HK" sz="2100" b="1" i="1" dirty="0">
                        <a:latin typeface="Cambria Math"/>
                      </a:rPr>
                      <m:t>𝒙</m:t>
                    </m:r>
                    <m:r>
                      <a:rPr lang="fr-FR" altLang="zh-HK" sz="2100" i="1" dirty="0">
                        <a:latin typeface="Cambria Math"/>
                      </a:rPr>
                      <m:t>≥0</m:t>
                    </m:r>
                  </m:oMath>
                </a14:m>
                <a:r>
                  <a:rPr lang="fr-FR" altLang="zh-HK" sz="2100" dirty="0"/>
                  <a:t>				</a:t>
                </a:r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endParaRPr lang="fr-FR" sz="1900" dirty="0"/>
              </a:p>
              <a:p>
                <a:pPr>
                  <a:lnSpc>
                    <a:spcPct val="80000"/>
                  </a:lnSpc>
                </a:pPr>
                <a:r>
                  <a:rPr lang="en-US" sz="2100" dirty="0"/>
                  <a:t>variable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↔</m:t>
                    </m:r>
                  </m:oMath>
                </a14:m>
                <a:r>
                  <a:rPr lang="en-US" sz="21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constraint</a:t>
                </a:r>
                <a:endParaRPr lang="en-US" sz="2100" dirty="0"/>
              </a:p>
              <a:p>
                <a:pPr>
                  <a:lnSpc>
                    <a:spcPct val="80000"/>
                  </a:lnSpc>
                </a:pPr>
                <a:r>
                  <a:rPr lang="en-US" sz="2100" dirty="0"/>
                  <a:t>max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↔</m:t>
                    </m:r>
                  </m:oMath>
                </a14:m>
                <a:r>
                  <a:rPr lang="en-US" sz="21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min</a:t>
                </a:r>
              </a:p>
              <a:p>
                <a:pPr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100" b="1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𝒃</m:t>
                    </m:r>
                    <m:r>
                      <a:rPr lang="en-US" sz="21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↔</m:t>
                    </m:r>
                    <m:r>
                      <a:rPr lang="en-US" sz="2100" b="1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𝒄</m:t>
                    </m:r>
                  </m:oMath>
                </a14:m>
                <a:endParaRPr lang="en-US" sz="2100" b="1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fr-FR" sz="2100" dirty="0"/>
                  <a:t>contraints </a:t>
                </a:r>
                <a14:m>
                  <m:oMath xmlns:m="http://schemas.openxmlformats.org/officeDocument/2006/math">
                    <m:r>
                      <a:rPr lang="el-GR" sz="2100" i="1" dirty="0" smtClean="0">
                        <a:latin typeface="Cambria Math"/>
                        <a:cs typeface="Arial" charset="0"/>
                      </a:rPr>
                      <m:t>≥</m:t>
                    </m:r>
                    <m:r>
                      <a:rPr lang="en-US" sz="2100" b="0" i="1" dirty="0" smtClean="0">
                        <a:latin typeface="Cambria Math"/>
                        <a:cs typeface="Arial" charset="0"/>
                      </a:rPr>
                      <m:t> </m:t>
                    </m:r>
                    <m:r>
                      <a:rPr lang="en-US" altLang="zh-HK" sz="2100" i="1" dirty="0" smtClean="0">
                        <a:latin typeface="Cambria Math"/>
                        <a:cs typeface="Arial" charset="0"/>
                      </a:rPr>
                      <m:t>/</m:t>
                    </m:r>
                    <m:r>
                      <a:rPr lang="en-US" altLang="zh-HK" sz="2100" b="0" i="1" dirty="0" smtClean="0">
                        <a:latin typeface="Cambria Math"/>
                        <a:cs typeface="Arial" charset="0"/>
                      </a:rPr>
                      <m:t> </m:t>
                    </m:r>
                    <m:r>
                      <a:rPr lang="el-GR" sz="2100" i="1" dirty="0">
                        <a:latin typeface="Cambria Math"/>
                        <a:cs typeface="Arial" charset="0"/>
                      </a:rPr>
                      <m:t>≤</m:t>
                    </m:r>
                    <m:r>
                      <a:rPr lang="en-US" sz="2100" b="0" i="1" dirty="0" smtClean="0">
                        <a:latin typeface="Cambria Math"/>
                        <a:cs typeface="Arial" charset="0"/>
                      </a:rPr>
                      <m:t> </m:t>
                    </m:r>
                    <m:r>
                      <a:rPr lang="en-US" altLang="zh-HK" sz="2100" i="1" dirty="0" smtClean="0">
                        <a:latin typeface="Cambria Math"/>
                        <a:cs typeface="Arial" charset="0"/>
                      </a:rPr>
                      <m:t>/</m:t>
                    </m:r>
                    <m:r>
                      <a:rPr lang="en-US" altLang="zh-HK" sz="2100" b="0" i="1" dirty="0" smtClean="0">
                        <a:latin typeface="Cambria Math"/>
                        <a:cs typeface="Arial" charset="0"/>
                      </a:rPr>
                      <m:t> </m:t>
                    </m:r>
                    <m:r>
                      <a:rPr lang="fr-FR" sz="2100" i="1" dirty="0">
                        <a:latin typeface="Cambria Math"/>
                      </a:rPr>
                      <m:t>=</m:t>
                    </m:r>
                  </m:oMath>
                </a14:m>
                <a:r>
                  <a:rPr lang="fr-FR" sz="2100" i="0" dirty="0" smtClean="0">
                    <a:latin typeface="+mj-lt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↔</m:t>
                    </m:r>
                  </m:oMath>
                </a14:m>
                <a:r>
                  <a:rPr lang="en-US" sz="21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fr-FR" sz="2100" dirty="0" smtClean="0"/>
                  <a:t>variables </a:t>
                </a:r>
                <a14:m>
                  <m:oMath xmlns:m="http://schemas.openxmlformats.org/officeDocument/2006/math">
                    <m:r>
                      <a:rPr lang="el-GR" sz="2100" i="1" dirty="0" smtClean="0">
                        <a:latin typeface="Cambria Math"/>
                        <a:cs typeface="Arial" charset="0"/>
                      </a:rPr>
                      <m:t>≤</m:t>
                    </m:r>
                    <m:r>
                      <a:rPr lang="en-US" sz="2100" b="0" i="1" dirty="0" smtClean="0">
                        <a:latin typeface="Cambria Math"/>
                        <a:cs typeface="Arial" charset="0"/>
                      </a:rPr>
                      <m:t>0 </m:t>
                    </m:r>
                    <m:r>
                      <a:rPr lang="en-US" sz="2100" i="1" dirty="0">
                        <a:latin typeface="Cambria Math"/>
                        <a:cs typeface="Arial" charset="0"/>
                      </a:rPr>
                      <m:t>/ </m:t>
                    </m:r>
                    <m:r>
                      <a:rPr lang="el-GR" sz="2100" i="1" dirty="0">
                        <a:latin typeface="Cambria Math"/>
                        <a:cs typeface="Arial" charset="0"/>
                      </a:rPr>
                      <m:t>≥</m:t>
                    </m:r>
                    <m:r>
                      <a:rPr lang="en-US" sz="2100" b="0" i="1" dirty="0" smtClean="0">
                        <a:latin typeface="Cambria Math"/>
                        <a:cs typeface="Arial" charset="0"/>
                      </a:rPr>
                      <m:t>0</m:t>
                    </m:r>
                    <m:r>
                      <a:rPr lang="en-US" sz="2100" i="1" dirty="0">
                        <a:latin typeface="Cambria Math"/>
                        <a:cs typeface="Arial" charset="0"/>
                      </a:rPr>
                      <m:t> /</m:t>
                    </m:r>
                    <m:r>
                      <a:rPr lang="fr-FR" sz="21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fr-FR" sz="2100" dirty="0" err="1"/>
                  <a:t>unrestricted</a:t>
                </a:r>
                <a:r>
                  <a:rPr lang="fr-FR" sz="2100" dirty="0"/>
                  <a:t>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100" dirty="0">
                    <a:ea typeface="Arial Unicode MS" pitchFamily="34" charset="-128"/>
                    <a:cs typeface="Arial Unicode MS" pitchFamily="34" charset="-128"/>
                  </a:rPr>
                  <a:t>variable </a:t>
                </a:r>
                <a14:m>
                  <m:oMath xmlns:m="http://schemas.openxmlformats.org/officeDocument/2006/math">
                    <m:r>
                      <a:rPr lang="el-GR" sz="2100" i="1" dirty="0" smtClean="0">
                        <a:latin typeface="Cambria Math"/>
                        <a:cs typeface="Arial" charset="0"/>
                      </a:rPr>
                      <m:t>≥</m:t>
                    </m:r>
                    <m:r>
                      <a:rPr lang="en-US" sz="2100" b="0" i="1" dirty="0" smtClean="0">
                        <a:latin typeface="Cambria Math"/>
                        <a:cs typeface="Arial" charset="0"/>
                      </a:rPr>
                      <m:t>0</m:t>
                    </m:r>
                    <m:r>
                      <a:rPr lang="en-US" sz="2100" i="1" dirty="0">
                        <a:latin typeface="Cambria Math"/>
                        <a:cs typeface="Arial" charset="0"/>
                      </a:rPr>
                      <m:t>/ </m:t>
                    </m:r>
                    <m:r>
                      <a:rPr lang="el-GR" sz="2100" i="1" dirty="0">
                        <a:latin typeface="Cambria Math"/>
                        <a:cs typeface="Arial" charset="0"/>
                      </a:rPr>
                      <m:t>≤</m:t>
                    </m:r>
                    <m:r>
                      <a:rPr lang="en-US" sz="2100" i="1" dirty="0">
                        <a:latin typeface="Cambria Math"/>
                        <a:cs typeface="Arial" charset="0"/>
                      </a:rPr>
                      <m:t>0</m:t>
                    </m:r>
                  </m:oMath>
                </a14:m>
                <a:r>
                  <a:rPr lang="en-US" sz="2100" dirty="0"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↔</m:t>
                    </m:r>
                  </m:oMath>
                </a14:m>
                <a:r>
                  <a:rPr lang="en-US" sz="2100" dirty="0">
                    <a:cs typeface="Arial" charset="0"/>
                  </a:rPr>
                  <a:t> constraint </a:t>
                </a:r>
                <a14:m>
                  <m:oMath xmlns:m="http://schemas.openxmlformats.org/officeDocument/2006/math">
                    <m:r>
                      <a:rPr lang="el-GR" sz="2100" i="1" dirty="0" smtClean="0">
                        <a:latin typeface="Cambria Math"/>
                        <a:cs typeface="Arial" charset="0"/>
                      </a:rPr>
                      <m:t>≥</m:t>
                    </m:r>
                    <m:r>
                      <a:rPr lang="en-US" sz="2100" i="1" dirty="0">
                        <a:latin typeface="Cambria Math"/>
                        <a:cs typeface="Arial" charset="0"/>
                      </a:rPr>
                      <m:t> / </m:t>
                    </m:r>
                    <m:r>
                      <a:rPr lang="el-GR" sz="2100" i="1" dirty="0">
                        <a:latin typeface="Cambria Math"/>
                        <a:cs typeface="Arial" charset="0"/>
                      </a:rPr>
                      <m:t>≤</m:t>
                    </m:r>
                  </m:oMath>
                </a14:m>
                <a:endParaRPr lang="en-US" sz="2100" dirty="0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146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t="-2288" b="-134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692" name="AutoShape 4"/>
          <p:cNvSpPr>
            <a:spLocks noChangeArrowheads="1"/>
          </p:cNvSpPr>
          <p:nvPr/>
        </p:nvSpPr>
        <p:spPr bwMode="auto">
          <a:xfrm>
            <a:off x="2819400" y="2209800"/>
            <a:ext cx="609600" cy="76200"/>
          </a:xfrm>
          <a:prstGeom prst="leftRightArrow">
            <a:avLst>
              <a:gd name="adj1" fmla="val 50000"/>
              <a:gd name="adj2" fmla="val 16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5" name="AutoShape 7"/>
          <p:cNvSpPr>
            <a:spLocks noChangeArrowheads="1"/>
          </p:cNvSpPr>
          <p:nvPr/>
        </p:nvSpPr>
        <p:spPr bwMode="auto">
          <a:xfrm>
            <a:off x="2819400" y="3429000"/>
            <a:ext cx="609600" cy="76200"/>
          </a:xfrm>
          <a:prstGeom prst="leftRightArrow">
            <a:avLst>
              <a:gd name="adj1" fmla="val 50000"/>
              <a:gd name="adj2" fmla="val 16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Strong duality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76600"/>
            <a:ext cx="8229600" cy="2854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primal gives </a:t>
            </a:r>
            <a:r>
              <a:rPr lang="en-US">
                <a:solidFill>
                  <a:srgbClr val="FF0000"/>
                </a:solidFill>
              </a:rPr>
              <a:t>lower bounds</a:t>
            </a:r>
            <a:r>
              <a:rPr lang="en-US"/>
              <a:t> for the dual</a:t>
            </a:r>
          </a:p>
          <a:p>
            <a:pPr>
              <a:lnSpc>
                <a:spcPct val="90000"/>
              </a:lnSpc>
            </a:pPr>
            <a:r>
              <a:rPr lang="en-US"/>
              <a:t>The dual gives </a:t>
            </a:r>
            <a:r>
              <a:rPr lang="en-US">
                <a:solidFill>
                  <a:srgbClr val="FF0000"/>
                </a:solidFill>
              </a:rPr>
              <a:t>upper bounds</a:t>
            </a:r>
            <a:r>
              <a:rPr lang="en-US"/>
              <a:t> for the primal</a:t>
            </a:r>
          </a:p>
          <a:p>
            <a:pPr>
              <a:lnSpc>
                <a:spcPct val="90000"/>
              </a:lnSpc>
            </a:pPr>
            <a:r>
              <a:rPr lang="en-US"/>
              <a:t>[Strong duality] For linear programming, </a:t>
            </a:r>
            <a:r>
              <a:rPr lang="en-US">
                <a:solidFill>
                  <a:srgbClr val="0066FF"/>
                </a:solidFill>
              </a:rPr>
              <a:t>optimal primal value = optimal dual value</a:t>
            </a:r>
          </a:p>
          <a:p>
            <a:pPr lvl="1">
              <a:lnSpc>
                <a:spcPct val="90000"/>
              </a:lnSpc>
            </a:pPr>
            <a:r>
              <a:rPr lang="en-US"/>
              <a:t>If both exist, then they are equal</a:t>
            </a:r>
          </a:p>
          <a:p>
            <a:pPr lvl="1">
              <a:lnSpc>
                <a:spcPct val="90000"/>
              </a:lnSpc>
            </a:pPr>
            <a:r>
              <a:rPr lang="en-US"/>
              <a:t>If one is infinity, then the other is infeasible</a:t>
            </a: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524000"/>
            <a:ext cx="7748587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Application: Zero-sum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4759325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Two players: </a:t>
                </a:r>
                <a:r>
                  <a:rPr lang="en-US" dirty="0">
                    <a:solidFill>
                      <a:srgbClr val="FF0000"/>
                    </a:solidFill>
                  </a:rPr>
                  <a:t>Row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0066FF"/>
                    </a:solidFill>
                  </a:rPr>
                  <a:t>Column</a:t>
                </a:r>
                <a:r>
                  <a:rPr lang="en-US" dirty="0"/>
                  <a:t> 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Payoff </a:t>
                </a:r>
                <a:r>
                  <a:rPr lang="en-US" dirty="0"/>
                  <a:t>matrix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>
                        <a:latin typeface="Cambria Math"/>
                      </a:rPr>
                      <m:t>𝑖</m:t>
                    </m:r>
                    <m:r>
                      <a:rPr lang="en-US" i="1" dirty="0" err="1">
                        <a:latin typeface="Cambria Math"/>
                      </a:rPr>
                      <m:t>,</m:t>
                    </m:r>
                    <m:r>
                      <a:rPr lang="en-US" i="1" dirty="0" err="1">
                        <a:latin typeface="Cambria Math"/>
                      </a:rPr>
                      <m:t>𝑗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: Row pays to Column when Row takes strategy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and Column takes strategy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Row wants to minimize; Column wants to maximize.</a:t>
                </a:r>
              </a:p>
              <a:p>
                <a:r>
                  <a:rPr lang="en-US" dirty="0"/>
                  <a:t>Game: You don’t know others’ strategy.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706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4759325"/>
              </a:xfrm>
              <a:blipFill rotWithShape="1">
                <a:blip r:embed="rId2"/>
                <a:stretch>
                  <a:fillRect l="-296" t="-204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48840"/>
            <a:ext cx="1885950" cy="150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723723"/>
              </p:ext>
            </p:extLst>
          </p:nvPr>
        </p:nvGraphicFramePr>
        <p:xfrm>
          <a:off x="4800600" y="1913324"/>
          <a:ext cx="1981200" cy="2141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</a:tblGrid>
              <a:tr h="495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-1</a:t>
                      </a: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876800" y="1989524"/>
            <a:ext cx="1826294" cy="1962068"/>
            <a:chOff x="6477000" y="1371600"/>
            <a:chExt cx="1826294" cy="1962068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3332" y="1371600"/>
              <a:ext cx="361868" cy="361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4226" y="1371600"/>
              <a:ext cx="295017" cy="361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1426" y="1371600"/>
              <a:ext cx="361868" cy="361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2971800"/>
              <a:ext cx="361868" cy="361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8222" y="2438400"/>
              <a:ext cx="295017" cy="361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4797" y="1888374"/>
              <a:ext cx="361868" cy="361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moves first?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8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HK" dirty="0"/>
                  <a:t>They both want to </a:t>
                </a:r>
                <a:r>
                  <a:rPr lang="en-US" altLang="zh-HK" dirty="0" smtClean="0"/>
                  <a:t>minimize their loss in the </a:t>
                </a:r>
                <a:r>
                  <a:rPr lang="en-US" altLang="zh-HK" dirty="0">
                    <a:solidFill>
                      <a:srgbClr val="FF0000"/>
                    </a:solidFill>
                  </a:rPr>
                  <a:t>worst</a:t>
                </a:r>
                <a:r>
                  <a:rPr lang="en-US" altLang="zh-HK" dirty="0"/>
                  <a:t> case </a:t>
                </a:r>
                <a:r>
                  <a:rPr lang="en-US" altLang="zh-HK" dirty="0" smtClean="0"/>
                  <a:t>(of </a:t>
                </a:r>
                <a:r>
                  <a:rPr lang="en-US" altLang="zh-HK" dirty="0"/>
                  <a:t>the other’s </a:t>
                </a:r>
                <a:r>
                  <a:rPr lang="en-US" altLang="zh-HK" dirty="0" smtClean="0"/>
                  <a:t>strategy).</a:t>
                </a:r>
                <a:endParaRPr lang="en-US" altLang="zh-HK" dirty="0"/>
              </a:p>
              <a:p>
                <a:pPr lvl="1"/>
                <a:r>
                  <a:rPr lang="en-US" altLang="zh-HK" dirty="0">
                    <a:solidFill>
                      <a:srgbClr val="FF0000"/>
                    </a:solidFill>
                  </a:rPr>
                  <a:t>Row</a:t>
                </a:r>
                <a:r>
                  <a:rPr lang="en-US" altLang="zh-HK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>
                            <a:solidFill>
                              <a:srgbClr val="FF0000"/>
                            </a:solidFill>
                            <a:latin typeface="Cambria Math"/>
                          </a:rPr>
                          <m:t>min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>
                            <a:solidFill>
                              <a:srgbClr val="FF0000"/>
                            </a:solidFill>
                            <a:latin typeface="Cambria Math"/>
                          </a:rPr>
                          <m:t>max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altLang="zh-HK" dirty="0"/>
              </a:p>
              <a:p>
                <a:pPr lvl="1"/>
                <a:r>
                  <a:rPr lang="en-US" altLang="zh-HK" dirty="0">
                    <a:solidFill>
                      <a:srgbClr val="0066FF"/>
                    </a:solidFill>
                    <a:cs typeface="Arial" charset="0"/>
                  </a:rPr>
                  <a:t>Column</a:t>
                </a:r>
                <a:r>
                  <a:rPr lang="en-US" altLang="zh-HK" dirty="0"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>
                            <a:solidFill>
                              <a:srgbClr val="0066FF"/>
                            </a:solidFill>
                            <a:latin typeface="Cambria Math"/>
                          </a:rPr>
                          <m:t>max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altLang="zh-HK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>
                            <a:solidFill>
                              <a:srgbClr val="0066FF"/>
                            </a:solidFill>
                            <a:latin typeface="Cambria Math"/>
                          </a:rPr>
                          <m:t>min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HK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altLang="zh-HK" dirty="0"/>
              </a:p>
              <a:p>
                <a:r>
                  <a:rPr lang="en-US" dirty="0" smtClean="0"/>
                  <a:t>Fact: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>
                            <a:solidFill>
                              <a:srgbClr val="FF0000"/>
                            </a:solidFill>
                            <a:latin typeface="Cambria Math"/>
                          </a:rPr>
                          <m:t>min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>
                            <a:solidFill>
                              <a:srgbClr val="FF0000"/>
                            </a:solidFill>
                            <a:latin typeface="Cambria Math"/>
                          </a:rPr>
                          <m:t>max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altLang="zh-HK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altLang="zh-HK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>
                            <a:solidFill>
                              <a:srgbClr val="0066FF"/>
                            </a:solidFill>
                            <a:latin typeface="Cambria Math"/>
                          </a:rPr>
                          <m:t>max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altLang="zh-HK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>
                            <a:solidFill>
                              <a:srgbClr val="0066FF"/>
                            </a:solidFill>
                            <a:latin typeface="Cambria Math"/>
                          </a:rPr>
                          <m:t>min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HK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Game theoretical interpretation: </a:t>
                </a:r>
                <a:br>
                  <a:rPr lang="en-US" dirty="0" smtClean="0"/>
                </a:br>
                <a:r>
                  <a:rPr lang="en-US" dirty="0" smtClean="0"/>
                  <a:t>The player making the first move has disadvantage.</a:t>
                </a:r>
              </a:p>
              <a:p>
                <a:pPr lvl="1"/>
                <a:r>
                  <a:rPr lang="en-US" dirty="0" smtClean="0"/>
                  <a:t>Consider the </a:t>
                </a:r>
                <a:r>
                  <a:rPr lang="en-US" altLang="zh-HK" dirty="0" smtClean="0">
                    <a:cs typeface="Arial" charset="0"/>
                  </a:rPr>
                  <a:t>Rock-Paper-Scissors game: If you move first, then you’ll lose for sure.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78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444" t="-2288" r="-88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Mixed strategy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7244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HK" dirty="0" smtClean="0"/>
                  <a:t>Mixed strategy: a randomized choice.</a:t>
                </a:r>
              </a:p>
              <a:p>
                <a:pPr lvl="1"/>
                <a:r>
                  <a:rPr lang="en-US" altLang="zh-HK" dirty="0"/>
                  <a:t>Row: strategy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HK" dirty="0"/>
                  <a:t> with prob.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dirty="0"/>
                  <a:t>.</a:t>
                </a:r>
              </a:p>
              <a:p>
                <a:pPr lvl="1"/>
                <a:r>
                  <a:rPr lang="en-US" altLang="zh-HK" dirty="0"/>
                  <a:t>Column: strategy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altLang="zh-HK" dirty="0"/>
                  <a:t> with prob.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HK" dirty="0"/>
                  <a:t>.</a:t>
                </a:r>
              </a:p>
              <a:p>
                <a:r>
                  <a:rPr lang="en-US" altLang="zh-HK" dirty="0"/>
                  <a:t>Now the tasks are</a:t>
                </a:r>
                <a:r>
                  <a:rPr lang="en-US" altLang="zh-HK" dirty="0" smtClean="0"/>
                  <a:t>:</a:t>
                </a:r>
              </a:p>
              <a:p>
                <a:pPr lvl="1"/>
                <a:r>
                  <a:rPr lang="en-US" altLang="zh-HK" dirty="0">
                    <a:solidFill>
                      <a:srgbClr val="FF0000"/>
                    </a:solidFill>
                  </a:rPr>
                  <a:t>Row</a:t>
                </a:r>
                <a:r>
                  <a:rPr lang="en-US" altLang="zh-HK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>
                            <a:solidFill>
                              <a:srgbClr val="FF0000"/>
                            </a:solidFill>
                            <a:latin typeface="Cambria Math"/>
                          </a:rPr>
                          <m:t>min</m:t>
                        </m:r>
                      </m:e>
                      <m:sub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{</m:t>
                            </m:r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}</m:t>
                        </m:r>
                      </m:sub>
                    </m:sSub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>
                            <a:solidFill>
                              <a:srgbClr val="FF0000"/>
                            </a:solidFill>
                            <a:latin typeface="Cambria Math"/>
                          </a:rPr>
                          <m:t>max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altLang="zh-HK" dirty="0">
                  <a:cs typeface="Arial" charset="0"/>
                </a:endParaRPr>
              </a:p>
              <a:p>
                <a:pPr lvl="1"/>
                <a:r>
                  <a:rPr lang="en-US" altLang="zh-HK" dirty="0">
                    <a:solidFill>
                      <a:srgbClr val="0066FF"/>
                    </a:solidFill>
                    <a:cs typeface="Arial" charset="0"/>
                  </a:rPr>
                  <a:t>Column</a:t>
                </a:r>
                <a:r>
                  <a:rPr lang="en-US" altLang="zh-HK" dirty="0"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>
                            <a:solidFill>
                              <a:srgbClr val="0066FF"/>
                            </a:solidFill>
                            <a:latin typeface="Cambria Math"/>
                          </a:rPr>
                          <m:t>max</m:t>
                        </m:r>
                      </m:e>
                      <m:sub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{</m:t>
                            </m:r>
                            <m:r>
                              <a:rPr lang="en-US" altLang="zh-HK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HK" i="1">
                            <a:solidFill>
                              <a:srgbClr val="0066FF"/>
                            </a:solidFill>
                            <a:latin typeface="Cambria Math"/>
                          </a:rPr>
                          <m:t>}</m:t>
                        </m:r>
                      </m:sub>
                    </m:sSub>
                    <m:sSub>
                      <m:sSubPr>
                        <m:ctrlPr>
                          <a:rPr lang="en-US" altLang="zh-HK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>
                            <a:solidFill>
                              <a:srgbClr val="0066FF"/>
                            </a:solidFill>
                            <a:latin typeface="Cambria Math"/>
                          </a:rPr>
                          <m:t>min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altLang="zh-HK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b="0" i="1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0" i="1" smtClean="0">
                                    <a:solidFill>
                                      <a:srgbClr val="0066FF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HK" i="1">
                                    <a:solidFill>
                                      <a:srgbClr val="0066FF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US" altLang="zh-HK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HK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HK" b="0" i="1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altLang="zh-HK" dirty="0">
                  <a:cs typeface="Arial" charset="0"/>
                </a:endParaRPr>
              </a:p>
              <a:p>
                <a:r>
                  <a:rPr lang="en-US" altLang="zh-HK" dirty="0" smtClean="0"/>
                  <a:t>Fact: the inner opt can be achieved by a deterministic strategy. </a:t>
                </a:r>
              </a:p>
              <a:p>
                <a:r>
                  <a:rPr lang="en-US" altLang="zh-HK" dirty="0" smtClean="0"/>
                  <a:t>So the tasks become:</a:t>
                </a:r>
              </a:p>
              <a:p>
                <a:pPr lvl="1"/>
                <a:r>
                  <a:rPr lang="en-US" altLang="zh-HK" dirty="0" smtClean="0">
                    <a:solidFill>
                      <a:srgbClr val="FF0000"/>
                    </a:solidFill>
                  </a:rPr>
                  <a:t>Row</a:t>
                </a:r>
                <a:r>
                  <a:rPr lang="en-US" altLang="zh-HK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>
                            <a:solidFill>
                              <a:srgbClr val="FF0000"/>
                            </a:solidFill>
                            <a:latin typeface="Cambria Math"/>
                          </a:rPr>
                          <m:t>min</m:t>
                        </m:r>
                      </m:e>
                      <m:sub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{</m:t>
                            </m:r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}</m:t>
                        </m:r>
                      </m:sub>
                    </m:sSub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>
                            <a:solidFill>
                              <a:srgbClr val="FF0000"/>
                            </a:solidFill>
                            <a:latin typeface="Cambria Math"/>
                          </a:rPr>
                          <m:t>max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altLang="zh-HK" dirty="0">
                  <a:cs typeface="Arial" charset="0"/>
                </a:endParaRPr>
              </a:p>
              <a:p>
                <a:pPr lvl="1"/>
                <a:r>
                  <a:rPr lang="en-US" altLang="zh-HK" dirty="0">
                    <a:solidFill>
                      <a:srgbClr val="0066FF"/>
                    </a:solidFill>
                    <a:cs typeface="Arial" charset="0"/>
                  </a:rPr>
                  <a:t>Column</a:t>
                </a:r>
                <a:r>
                  <a:rPr lang="en-US" altLang="zh-HK" dirty="0"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>
                            <a:solidFill>
                              <a:srgbClr val="0066FF"/>
                            </a:solidFill>
                            <a:latin typeface="Cambria Math"/>
                          </a:rPr>
                          <m:t>max</m:t>
                        </m:r>
                      </m:e>
                      <m:sub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{</m:t>
                            </m:r>
                            <m:r>
                              <a:rPr lang="en-US" altLang="zh-HK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HK" i="1">
                            <a:solidFill>
                              <a:srgbClr val="0066FF"/>
                            </a:solidFill>
                            <a:latin typeface="Cambria Math"/>
                          </a:rPr>
                          <m:t>}</m:t>
                        </m:r>
                      </m:sub>
                    </m:sSub>
                    <m:sSub>
                      <m:sSubPr>
                        <m:ctrlPr>
                          <a:rPr lang="en-US" altLang="zh-HK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>
                            <a:solidFill>
                              <a:srgbClr val="0066FF"/>
                            </a:solidFill>
                            <a:latin typeface="Cambria Math"/>
                          </a:rPr>
                          <m:t>min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US" altLang="zh-HK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altLang="zh-HK" dirty="0" smtClean="0">
                  <a:cs typeface="Arial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724400"/>
              </a:xfrm>
              <a:blipFill rotWithShape="1">
                <a:blip r:embed="rId2"/>
                <a:stretch>
                  <a:fillRect l="-444" t="-3097" b="-1458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5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err="1" smtClean="0"/>
              <a:t>Minimax</a:t>
            </a:r>
            <a:r>
              <a:rPr lang="en-US" altLang="zh-HK" dirty="0" smtClean="0"/>
              <a:t> 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Minimax </a:t>
                </a:r>
                <a:r>
                  <a:rPr lang="en-US" altLang="zh-HK" dirty="0"/>
                  <a:t>theorem:</a:t>
                </a:r>
              </a:p>
              <a:p>
                <a:pPr>
                  <a:buNone/>
                </a:pPr>
                <a:r>
                  <a:rPr lang="en-US" altLang="zh-HK" dirty="0"/>
                  <a:t>	</a:t>
                </a:r>
                <a14:m>
                  <m:oMath xmlns:m="http://schemas.openxmlformats.org/officeDocument/2006/math">
                    <m:r>
                      <a:rPr lang="en-US" altLang="zh-HK" sz="3200">
                        <a:solidFill>
                          <a:srgbClr val="FF0000"/>
                        </a:solidFill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en-US" altLang="zh-HK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 sz="3200">
                            <a:solidFill>
                              <a:srgbClr val="FF0000"/>
                            </a:solidFill>
                            <a:latin typeface="Cambria Math"/>
                          </a:rPr>
                          <m:t>min</m:t>
                        </m:r>
                      </m:e>
                      <m:sub>
                        <m:sSub>
                          <m:sSubPr>
                            <m:ctrlPr>
                              <a:rPr lang="en-US" altLang="zh-HK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{</m:t>
                            </m:r>
                            <m:r>
                              <a:rPr lang="en-US" altLang="zh-HK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HK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HK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}</m:t>
                        </m:r>
                      </m:sub>
                    </m:sSub>
                    <m:sSub>
                      <m:sSubPr>
                        <m:ctrlPr>
                          <a:rPr lang="en-US" altLang="zh-HK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 sz="3200">
                            <a:solidFill>
                              <a:srgbClr val="FF0000"/>
                            </a:solidFill>
                            <a:latin typeface="Cambria Math"/>
                          </a:rPr>
                          <m:t>max</m:t>
                        </m:r>
                      </m:e>
                      <m:sub>
                        <m:r>
                          <a:rPr lang="en-US" altLang="zh-HK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altLang="zh-HK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3200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</m:t>
                        </m:r>
                      </m:e>
                      <m:sub>
                        <m:r>
                          <a:rPr lang="en-US" altLang="zh-HK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HK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HK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HK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altLang="zh-HK" sz="32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HK" dirty="0">
                    <a:cs typeface="Arial" charset="0"/>
                  </a:rPr>
                  <a:t>=</a:t>
                </a:r>
                <a:r>
                  <a:rPr lang="en-US" altLang="zh-HK" dirty="0">
                    <a:solidFill>
                      <a:srgbClr val="FF0000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32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 sz="3200">
                            <a:solidFill>
                              <a:srgbClr val="0066FF"/>
                            </a:solidFill>
                            <a:latin typeface="Cambria Math"/>
                          </a:rPr>
                          <m:t>max</m:t>
                        </m:r>
                      </m:e>
                      <m:sub>
                        <m:sSub>
                          <m:sSubPr>
                            <m:ctrlPr>
                              <a:rPr lang="en-US" altLang="zh-HK" sz="3200" i="1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3200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{</m:t>
                            </m:r>
                            <m:r>
                              <a:rPr lang="en-US" altLang="zh-HK" sz="3200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HK" sz="3200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HK" sz="3200" i="1">
                            <a:solidFill>
                              <a:srgbClr val="0066FF"/>
                            </a:solidFill>
                            <a:latin typeface="Cambria Math"/>
                          </a:rPr>
                          <m:t>}</m:t>
                        </m:r>
                      </m:sub>
                    </m:sSub>
                    <m:sSub>
                      <m:sSubPr>
                        <m:ctrlPr>
                          <a:rPr lang="en-US" altLang="zh-HK" sz="32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 sz="3200">
                            <a:solidFill>
                              <a:srgbClr val="0066FF"/>
                            </a:solidFill>
                            <a:latin typeface="Cambria Math"/>
                          </a:rPr>
                          <m:t>min</m:t>
                        </m:r>
                      </m:e>
                      <m:sub>
                        <m:r>
                          <a:rPr lang="en-US" altLang="zh-HK" sz="3200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HK" sz="32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3200" i="1">
                            <a:solidFill>
                              <a:srgbClr val="0066FF"/>
                            </a:solidFill>
                            <a:latin typeface="Cambria Math"/>
                            <a:sym typeface="Symbol"/>
                          </a:rPr>
                          <m:t></m:t>
                        </m:r>
                      </m:e>
                      <m:sub>
                        <m:r>
                          <a:rPr lang="en-US" altLang="zh-HK" sz="3200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altLang="zh-HK" sz="32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3200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HK" sz="3200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altLang="zh-HK" sz="32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3200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sz="3200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altLang="zh-HK" baseline="-25000" dirty="0">
                  <a:solidFill>
                    <a:srgbClr val="FF0000"/>
                  </a:solidFill>
                  <a:cs typeface="Arial" charset="0"/>
                </a:endParaRPr>
              </a:p>
              <a:p>
                <a:r>
                  <a:rPr lang="en-US" altLang="zh-HK" dirty="0">
                    <a:cs typeface="Arial" charset="0"/>
                  </a:rPr>
                  <a:t>The player who moves first doesn’t have disadvantage any more!</a:t>
                </a:r>
              </a:p>
              <a:p>
                <a:pPr lvl="1"/>
                <a:r>
                  <a:rPr lang="en-US" altLang="zh-HK" dirty="0">
                    <a:cs typeface="Arial" charset="0"/>
                  </a:rPr>
                  <a:t>Consider the Rock-Paper-Scissors game again: Each player wants to use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i="1" dirty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altLang="zh-HK" i="1" dirty="0"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HK" i="1" dirty="0">
                                <a:latin typeface="Cambria Math"/>
                                <a:cs typeface="Arial" charset="0"/>
                              </a:rPr>
                              <m:t>3</m:t>
                            </m:r>
                          </m:den>
                        </m:f>
                        <m:r>
                          <a:rPr lang="en-US" altLang="zh-HK" i="1" dirty="0">
                            <a:latin typeface="Cambria Math"/>
                            <a:cs typeface="Arial" charset="0"/>
                          </a:rPr>
                          <m:t>,</m:t>
                        </m:r>
                        <m:f>
                          <m:f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altLang="zh-HK" i="1" dirty="0"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HK" i="1" dirty="0">
                                <a:latin typeface="Cambria Math"/>
                                <a:cs typeface="Arial" charset="0"/>
                              </a:rPr>
                              <m:t>3</m:t>
                            </m:r>
                          </m:den>
                        </m:f>
                        <m:r>
                          <a:rPr lang="en-US" altLang="zh-HK" i="1" dirty="0">
                            <a:latin typeface="Cambria Math"/>
                            <a:cs typeface="Arial" charset="0"/>
                          </a:rPr>
                          <m:t>,</m:t>
                        </m:r>
                        <m:f>
                          <m:f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altLang="zh-HK" i="1" dirty="0"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HK" i="1" dirty="0">
                                <a:latin typeface="Cambria Math"/>
                                <a:cs typeface="Arial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HK" dirty="0">
                    <a:cs typeface="Arial" charset="0"/>
                  </a:rPr>
                  <a:t> distribution on her choices.</a:t>
                </a:r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41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Illustrative figures 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2895600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54263"/>
            <a:ext cx="2832100" cy="229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>
                <a:cs typeface="Arial" charset="0"/>
              </a:rPr>
              <a:t>Proof by LP duality</a:t>
            </a:r>
            <a:r>
              <a:rPr lang="en-US" sz="3800" dirty="0">
                <a:cs typeface="Arial" charset="0"/>
              </a:rPr>
              <a:t/>
            </a:r>
            <a:br>
              <a:rPr lang="en-US" sz="3800" dirty="0">
                <a:cs typeface="Arial" charset="0"/>
              </a:rPr>
            </a:br>
            <a:endParaRPr lang="en-US" sz="3800" dirty="0"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87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4038600" cy="2743200"/>
              </a:xfrm>
            </p:spPr>
            <p:txBody>
              <a:bodyPr/>
              <a:lstStyle/>
              <a:p>
                <a:r>
                  <a:rPr lang="en-US" sz="2600" dirty="0" smtClean="0">
                    <a:cs typeface="Arial" charset="0"/>
                  </a:rPr>
                  <a:t>Row: </a:t>
                </a:r>
                <a:br>
                  <a:rPr lang="en-US" sz="2600" dirty="0" smtClean="0">
                    <a:cs typeface="Arial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min</m:t>
                        </m:r>
                      </m:e>
                      <m:sub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{</m:t>
                            </m:r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}</m:t>
                        </m:r>
                      </m:sub>
                    </m:sSub>
                    <m:sSub>
                      <m:sSubPr>
                        <m:ctrlP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max</m:t>
                        </m:r>
                      </m:e>
                      <m:sub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altLang="zh-HK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</m:t>
                        </m:r>
                      </m:e>
                      <m: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sz="2600" baseline="-25000" dirty="0">
                  <a:cs typeface="Arial" charset="0"/>
                </a:endParaRPr>
              </a:p>
              <a:p>
                <a:pPr lvl="1"/>
                <a:r>
                  <a:rPr lang="en-US" sz="2200" dirty="0">
                    <a:cs typeface="Arial" charset="0"/>
                  </a:rPr>
                  <a:t>min 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cs typeface="Arial" charset="0"/>
                      </a:rPr>
                      <m:t>𝑧</m:t>
                    </m:r>
                  </m:oMath>
                </a14:m>
                <a:endParaRPr lang="en-US" sz="2200" dirty="0">
                  <a:cs typeface="Arial" charset="0"/>
                </a:endParaRPr>
              </a:p>
              <a:p>
                <a:pPr lvl="1"/>
                <a:r>
                  <a:rPr lang="en-US" sz="2200" dirty="0" err="1">
                    <a:cs typeface="Arial" charset="0"/>
                  </a:rPr>
                  <a:t>s.t.</a:t>
                </a:r>
                <a:r>
                  <a:rPr lang="en-US" sz="2200" dirty="0">
                    <a:cs typeface="Arial" charset="0"/>
                  </a:rPr>
                  <a:t>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>
                        <m:r>
                          <a:rPr lang="en-US" sz="2200" b="0" i="1" dirty="0" smtClean="0"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latin typeface="Cambria Math"/>
                                <a:cs typeface="Arial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latin typeface="Cambria Math"/>
                                <a:cs typeface="Arial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/>
                                <a:cs typeface="Arial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sz="2200" b="0" i="1" dirty="0" smtClean="0">
                        <a:latin typeface="Cambria Math"/>
                        <a:cs typeface="Arial" charset="0"/>
                      </a:rPr>
                      <m:t>≤</m:t>
                    </m:r>
                    <m:r>
                      <a:rPr lang="en-US" sz="2200" b="0" i="1" dirty="0" smtClean="0">
                        <a:latin typeface="Cambria Math"/>
                        <a:cs typeface="Arial" charset="0"/>
                      </a:rPr>
                      <m:t>𝑧</m:t>
                    </m:r>
                    <m:r>
                      <a:rPr lang="en-US" sz="2200" b="0" i="1" dirty="0" smtClean="0">
                        <a:latin typeface="Cambria Math"/>
                        <a:cs typeface="Arial" charset="0"/>
                      </a:rPr>
                      <m:t>, ∀</m:t>
                    </m:r>
                    <m:r>
                      <a:rPr lang="en-US" sz="2200" b="0" i="1" dirty="0" smtClean="0">
                        <a:latin typeface="Cambria Math"/>
                        <a:cs typeface="Arial" charset="0"/>
                      </a:rPr>
                      <m:t>𝑗</m:t>
                    </m:r>
                  </m:oMath>
                </a14:m>
                <a:endParaRPr lang="en-US" sz="2200" dirty="0">
                  <a:cs typeface="Arial" charset="0"/>
                </a:endParaRPr>
              </a:p>
              <a:p>
                <a:pPr lvl="1">
                  <a:buFont typeface="Wingdings" pitchFamily="2" charset="2"/>
                  <a:buNone/>
                </a:pPr>
                <a:r>
                  <a:rPr lang="en-US" sz="2200" dirty="0" smtClean="0">
                    <a:cs typeface="Arial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cs typeface="Arial" charset="0"/>
                      </a:rPr>
                      <m:t>0</m:t>
                    </m:r>
                    <m:r>
                      <a:rPr lang="el-GR" sz="2200" i="1" dirty="0">
                        <a:latin typeface="Cambria Math"/>
                        <a:cs typeface="Arial" charset="0"/>
                      </a:rPr>
                      <m:t>≤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  <a:cs typeface="Arial" charset="0"/>
                          </a:rPr>
                          <m:t>𝑝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  <m:r>
                      <a:rPr lang="el-GR" sz="2200" i="1" dirty="0">
                        <a:latin typeface="Cambria Math"/>
                        <a:cs typeface="Arial" charset="0"/>
                      </a:rPr>
                      <m:t>≤</m:t>
                    </m:r>
                    <m:r>
                      <a:rPr lang="en-US" sz="2200" i="1" dirty="0">
                        <a:latin typeface="Cambria Math"/>
                        <a:cs typeface="Arial" charset="0"/>
                      </a:rPr>
                      <m:t>1</m:t>
                    </m:r>
                  </m:oMath>
                </a14:m>
                <a:endParaRPr lang="en-US" sz="2200" dirty="0">
                  <a:cs typeface="Arial" charset="0"/>
                </a:endParaRPr>
              </a:p>
              <a:p>
                <a:pPr lvl="1">
                  <a:buFont typeface="Wingdings" pitchFamily="2" charset="2"/>
                  <a:buNone/>
                </a:pPr>
                <a:r>
                  <a:rPr lang="en-US" sz="2200" b="0" dirty="0" smtClean="0">
                    <a:cs typeface="Arial" charset="0"/>
                  </a:rPr>
                  <a:t> 	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>
                        <m:r>
                          <a:rPr lang="en-US" sz="2200" b="0" i="1" dirty="0" smtClean="0"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latin typeface="Cambria Math"/>
                                <a:cs typeface="Arial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200" b="0" i="1" dirty="0" smtClean="0">
                        <a:latin typeface="Cambria Math"/>
                        <a:cs typeface="Arial" charset="0"/>
                      </a:rPr>
                      <m:t>=1</m:t>
                    </m:r>
                  </m:oMath>
                </a14:m>
                <a:endParaRPr lang="en-US" sz="220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79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4038600" cy="2743200"/>
              </a:xfrm>
              <a:blipFill rotWithShape="1">
                <a:blip r:embed="rId2"/>
                <a:stretch>
                  <a:fillRect l="-603" t="-2000" b="-2222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877" name="Rectangle 5"/>
              <p:cNvSpPr>
                <a:spLocks noGrp="1" noChangeArrowheads="1"/>
              </p:cNvSpPr>
              <p:nvPr>
                <p:ph type="body" sz="half" idx="2"/>
              </p:nvPr>
            </p:nvSpPr>
            <p:spPr>
              <a:xfrm>
                <a:off x="4495800" y="1600200"/>
                <a:ext cx="4267200" cy="2743200"/>
              </a:xfrm>
            </p:spPr>
            <p:txBody>
              <a:bodyPr/>
              <a:lstStyle/>
              <a:p>
                <a:r>
                  <a:rPr lang="en-US" sz="2600" dirty="0" smtClean="0"/>
                  <a:t>Column: </a:t>
                </a:r>
                <a:br>
                  <a:rPr lang="en-US" sz="26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 sz="2400">
                            <a:solidFill>
                              <a:srgbClr val="0066FF"/>
                            </a:solidFill>
                            <a:latin typeface="Cambria Math"/>
                          </a:rPr>
                          <m:t>max</m:t>
                        </m:r>
                      </m:e>
                      <m:sub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{</m:t>
                            </m:r>
                            <m:r>
                              <a:rPr lang="en-US" altLang="zh-HK" sz="2400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HK" sz="2400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HK" sz="2400" i="1">
                            <a:solidFill>
                              <a:srgbClr val="0066FF"/>
                            </a:solidFill>
                            <a:latin typeface="Cambria Math"/>
                          </a:rPr>
                          <m:t>}</m:t>
                        </m:r>
                      </m:sub>
                    </m:sSub>
                    <m:sSub>
                      <m:sSubPr>
                        <m:ctrlPr>
                          <a:rPr lang="en-US" altLang="zh-HK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 sz="2400">
                            <a:solidFill>
                              <a:srgbClr val="0066FF"/>
                            </a:solidFill>
                            <a:latin typeface="Cambria Math"/>
                          </a:rPr>
                          <m:t>min</m:t>
                        </m:r>
                      </m:e>
                      <m:sub>
                        <m:r>
                          <a:rPr lang="en-US" altLang="zh-HK" sz="2400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HK" sz="240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i="1">
                            <a:solidFill>
                              <a:srgbClr val="0066FF"/>
                            </a:solidFill>
                            <a:latin typeface="Cambria Math"/>
                            <a:sym typeface="Symbol"/>
                          </a:rPr>
                          <m:t></m:t>
                        </m:r>
                      </m:e>
                      <m:sub>
                        <m:r>
                          <a:rPr lang="en-US" altLang="zh-HK" sz="2400" b="0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altLang="zh-HK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HK" sz="2400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altLang="zh-HK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sz="2400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sz="2600" baseline="-25000" dirty="0">
                  <a:cs typeface="Arial" charset="0"/>
                </a:endParaRPr>
              </a:p>
              <a:p>
                <a:pPr lvl="1"/>
                <a:r>
                  <a:rPr lang="en-US" sz="2200" dirty="0">
                    <a:cs typeface="Arial" charset="0"/>
                  </a:rPr>
                  <a:t>max 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cs typeface="Arial" charset="0"/>
                      </a:rPr>
                      <m:t>𝑤</m:t>
                    </m:r>
                  </m:oMath>
                </a14:m>
                <a:endParaRPr lang="en-US" sz="2200" dirty="0">
                  <a:cs typeface="Arial" charset="0"/>
                </a:endParaRPr>
              </a:p>
              <a:p>
                <a:pPr lvl="1"/>
                <a:r>
                  <a:rPr lang="en-US" sz="2200" dirty="0" err="1">
                    <a:cs typeface="Arial" charset="0"/>
                  </a:rPr>
                  <a:t>s.t.</a:t>
                </a:r>
                <a:r>
                  <a:rPr lang="en-US" sz="2200" dirty="0">
                    <a:cs typeface="Arial" charset="0"/>
                  </a:rPr>
                  <a:t>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>
                        <m:r>
                          <a:rPr lang="en-US" sz="2200" b="0" i="1" dirty="0" smtClean="0"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latin typeface="Cambria Math"/>
                                <a:cs typeface="Arial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latin typeface="Cambria Math"/>
                                <a:cs typeface="Arial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/>
                                <a:cs typeface="Arial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sz="2200" b="0" i="1" dirty="0" smtClean="0">
                        <a:latin typeface="Cambria Math"/>
                        <a:cs typeface="Arial" charset="0"/>
                      </a:rPr>
                      <m:t>≥</m:t>
                    </m:r>
                    <m:r>
                      <a:rPr lang="en-US" sz="2200" b="0" i="1" dirty="0" smtClean="0">
                        <a:latin typeface="Cambria Math"/>
                        <a:cs typeface="Arial" charset="0"/>
                      </a:rPr>
                      <m:t>𝑤</m:t>
                    </m:r>
                    <m:r>
                      <a:rPr lang="en-US" sz="2200" b="0" i="1" dirty="0" smtClean="0">
                        <a:latin typeface="Cambria Math"/>
                        <a:cs typeface="Arial" charset="0"/>
                      </a:rPr>
                      <m:t>, ∀ </m:t>
                    </m:r>
                    <m:r>
                      <a:rPr lang="en-US" sz="2200" b="0" i="1" dirty="0" smtClean="0">
                        <a:latin typeface="Cambria Math"/>
                        <a:cs typeface="Arial" charset="0"/>
                      </a:rPr>
                      <m:t>𝑖</m:t>
                    </m:r>
                    <m:r>
                      <a:rPr lang="en-US" sz="2200" b="0" i="1" dirty="0" smtClean="0">
                        <a:latin typeface="Cambria Math"/>
                        <a:cs typeface="Arial" charset="0"/>
                      </a:rPr>
                      <m:t> </m:t>
                    </m:r>
                  </m:oMath>
                </a14:m>
                <a:endParaRPr lang="en-US" sz="2200" b="0" i="1" dirty="0" smtClean="0">
                  <a:latin typeface="Cambria Math"/>
                  <a:cs typeface="Arial" charset="0"/>
                </a:endParaRPr>
              </a:p>
              <a:p>
                <a:pPr marL="344487" lvl="1" indent="0">
                  <a:buNone/>
                </a:pPr>
                <a:r>
                  <a:rPr lang="en-US" sz="2200" dirty="0" smtClean="0">
                    <a:cs typeface="Arial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cs typeface="Arial" charset="0"/>
                      </a:rPr>
                      <m:t>0</m:t>
                    </m:r>
                    <m:r>
                      <a:rPr lang="el-GR" sz="2200" i="1" dirty="0">
                        <a:latin typeface="Cambria Math"/>
                        <a:cs typeface="Arial" charset="0"/>
                      </a:rPr>
                      <m:t>≤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200" i="1" dirty="0" err="1">
                            <a:latin typeface="Cambria Math"/>
                            <a:cs typeface="Arial" charset="0"/>
                          </a:rPr>
                          <m:t>𝑞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l-GR" sz="2200" i="1" dirty="0">
                        <a:latin typeface="Cambria Math"/>
                        <a:cs typeface="Arial" charset="0"/>
                      </a:rPr>
                      <m:t>≤</m:t>
                    </m:r>
                    <m:r>
                      <a:rPr lang="en-US" sz="2200" i="1" dirty="0">
                        <a:latin typeface="Cambria Math"/>
                        <a:cs typeface="Arial" charset="0"/>
                      </a:rPr>
                      <m:t>1</m:t>
                    </m:r>
                  </m:oMath>
                </a14:m>
                <a:endParaRPr lang="en-US" sz="2200" dirty="0">
                  <a:cs typeface="Arial" charset="0"/>
                </a:endParaRPr>
              </a:p>
              <a:p>
                <a:pPr lvl="1">
                  <a:buFont typeface="Wingdings" pitchFamily="2" charset="2"/>
                  <a:buNone/>
                </a:pPr>
                <a:r>
                  <a:rPr lang="en-US" sz="2200" b="0" dirty="0" smtClean="0">
                    <a:cs typeface="Arial" charset="0"/>
                  </a:rPr>
                  <a:t> 	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>
                        <m:r>
                          <a:rPr lang="en-US" sz="2200" b="0" i="1" dirty="0" smtClean="0"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latin typeface="Cambria Math"/>
                                <a:cs typeface="Arial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2200" b="0" i="1" dirty="0" smtClean="0">
                        <a:latin typeface="Cambria Math"/>
                        <a:cs typeface="Arial" charset="0"/>
                      </a:rPr>
                      <m:t>=1</m:t>
                    </m:r>
                  </m:oMath>
                </a14:m>
                <a:endParaRPr lang="en-US" sz="2200" dirty="0">
                  <a:cs typeface="Arial" charset="0"/>
                </a:endParaRPr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79877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4495800" y="1600200"/>
                <a:ext cx="4267200" cy="2743200"/>
              </a:xfrm>
              <a:blipFill rotWithShape="1">
                <a:blip r:embed="rId3"/>
                <a:stretch>
                  <a:fillRect l="-714" t="-2000" b="-2555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533400" y="4343400"/>
            <a:ext cx="8077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>
                <a:cs typeface="Arial" charset="0"/>
              </a:rPr>
              <a:t>Observation: These two LP’s are </a:t>
            </a:r>
            <a:r>
              <a:rPr lang="en-US" sz="2600">
                <a:solidFill>
                  <a:srgbClr val="FF0000"/>
                </a:solidFill>
                <a:cs typeface="Arial" charset="0"/>
              </a:rPr>
              <a:t>dual</a:t>
            </a:r>
            <a:r>
              <a:rPr lang="en-US" sz="2600">
                <a:cs typeface="Arial" charset="0"/>
              </a:rPr>
              <a:t> to each other.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>
                <a:cs typeface="Arial" charset="0"/>
              </a:rPr>
              <a:t>Thus they have the </a:t>
            </a:r>
            <a:r>
              <a:rPr lang="en-US" sz="2600">
                <a:solidFill>
                  <a:srgbClr val="FF0000"/>
                </a:solidFill>
                <a:cs typeface="Arial" charset="0"/>
              </a:rPr>
              <a:t>same optimal value</a:t>
            </a:r>
            <a:r>
              <a:rPr lang="en-US" sz="2600">
                <a:cs typeface="Arial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184-D9DF-413C-8272-9111287A915B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</a:t>
            </a:r>
            <a:endParaRPr lang="en-US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cs typeface="Arial" charset="0"/>
              </a:rPr>
              <a:t>Application in CS: Yao’s principle.</a:t>
            </a:r>
          </a:p>
          <a:p>
            <a:pPr lvl="1"/>
            <a:r>
              <a:rPr lang="en-US" dirty="0">
                <a:cs typeface="Arial" charset="0"/>
              </a:rPr>
              <a:t>Row: deterministic algorithms/protocols/…</a:t>
            </a:r>
          </a:p>
          <a:p>
            <a:pPr lvl="1"/>
            <a:r>
              <a:rPr lang="en-US" dirty="0">
                <a:cs typeface="Arial" charset="0"/>
              </a:rPr>
              <a:t>Column: inputs</a:t>
            </a:r>
          </a:p>
          <a:p>
            <a:r>
              <a:rPr lang="en-US" dirty="0">
                <a:cs typeface="Arial" charset="0"/>
              </a:rPr>
              <a:t>Row/Us: design the best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randomized</a:t>
            </a:r>
            <a:r>
              <a:rPr lang="en-US" dirty="0">
                <a:cs typeface="Arial" charset="0"/>
              </a:rPr>
              <a:t>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algorithm</a:t>
            </a:r>
            <a:r>
              <a:rPr lang="en-US" dirty="0">
                <a:cs typeface="Arial" charset="0"/>
              </a:rPr>
              <a:t> </a:t>
            </a:r>
            <a:r>
              <a:rPr lang="en-US" dirty="0" err="1">
                <a:cs typeface="Arial" charset="0"/>
              </a:rPr>
              <a:t>s.t.</a:t>
            </a:r>
            <a:r>
              <a:rPr lang="en-US" dirty="0">
                <a:cs typeface="Arial" charset="0"/>
              </a:rPr>
              <a:t> the worst-case error is small.</a:t>
            </a:r>
          </a:p>
          <a:p>
            <a:r>
              <a:rPr lang="en-US" dirty="0">
                <a:cs typeface="Arial" charset="0"/>
              </a:rPr>
              <a:t>Column/Adversary: give the worst </a:t>
            </a:r>
            <a:r>
              <a:rPr lang="en-US" dirty="0">
                <a:solidFill>
                  <a:srgbClr val="0066FF"/>
                </a:solidFill>
                <a:cs typeface="Arial" charset="0"/>
              </a:rPr>
              <a:t>input distribution</a:t>
            </a:r>
            <a:r>
              <a:rPr lang="en-US" dirty="0">
                <a:cs typeface="Arial" charset="0"/>
              </a:rPr>
              <a:t> </a:t>
            </a:r>
            <a:r>
              <a:rPr lang="en-US" dirty="0" err="1">
                <a:cs typeface="Arial" charset="0"/>
              </a:rPr>
              <a:t>s.t.</a:t>
            </a:r>
            <a:r>
              <a:rPr lang="en-US" dirty="0">
                <a:cs typeface="Arial" charset="0"/>
              </a:rPr>
              <a:t> any deterministic algorithm has a big error</a:t>
            </a:r>
            <a:r>
              <a:rPr lang="en-US" dirty="0" smtClean="0">
                <a:cs typeface="Arial" charset="0"/>
              </a:rPr>
              <a:t>.</a:t>
            </a:r>
          </a:p>
          <a:p>
            <a:r>
              <a:rPr lang="en-US" dirty="0" smtClean="0">
                <a:cs typeface="Arial" charset="0"/>
              </a:rPr>
              <a:t>Thus to prove a lower bound for 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randomized</a:t>
            </a:r>
            <a:r>
              <a:rPr lang="en-US" dirty="0" smtClean="0">
                <a:cs typeface="Arial" charset="0"/>
              </a:rPr>
              <a:t> algorithm complexity (on </a:t>
            </a:r>
            <a:r>
              <a:rPr lang="en-US" dirty="0" smtClean="0">
                <a:solidFill>
                  <a:srgbClr val="0066FF"/>
                </a:solidFill>
                <a:cs typeface="Arial" charset="0"/>
              </a:rPr>
              <a:t>worst</a:t>
            </a:r>
            <a:r>
              <a:rPr lang="en-US" dirty="0" smtClean="0">
                <a:cs typeface="Arial" charset="0"/>
              </a:rPr>
              <a:t> input), it is enough to prove a lower bound for any 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deterministic</a:t>
            </a:r>
            <a:r>
              <a:rPr lang="en-US" dirty="0" smtClean="0">
                <a:cs typeface="Arial" charset="0"/>
              </a:rPr>
              <a:t> algorithm on a </a:t>
            </a:r>
            <a:r>
              <a:rPr lang="en-US" dirty="0" smtClean="0">
                <a:solidFill>
                  <a:srgbClr val="0066FF"/>
                </a:solidFill>
                <a:cs typeface="Arial" charset="0"/>
              </a:rPr>
              <a:t>random </a:t>
            </a:r>
            <a:r>
              <a:rPr lang="en-US" dirty="0" smtClean="0">
                <a:cs typeface="Arial" charset="0"/>
              </a:rPr>
              <a:t>input.</a:t>
            </a:r>
            <a:endParaRPr lang="en-US" dirty="0">
              <a:cs typeface="Arial" charset="0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Summary 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Linear program</a:t>
            </a:r>
            <a:r>
              <a:rPr lang="en-US" altLang="zh-HK" dirty="0" smtClean="0"/>
              <a:t>: a very useful framework </a:t>
            </a:r>
          </a:p>
          <a:p>
            <a:r>
              <a:rPr lang="en-US" altLang="zh-HK" dirty="0" smtClean="0"/>
              <a:t>Algorithms: </a:t>
            </a:r>
          </a:p>
          <a:p>
            <a:pPr lvl="1"/>
            <a:r>
              <a:rPr lang="en-US" altLang="zh-HK" dirty="0" smtClean="0"/>
              <a:t>Simplex: exponential in worst-case, efficient in practice.</a:t>
            </a:r>
          </a:p>
          <a:p>
            <a:pPr lvl="1"/>
            <a:r>
              <a:rPr lang="en-US" altLang="zh-HK" dirty="0" smtClean="0"/>
              <a:t>Ellipsoid: polynomial </a:t>
            </a:r>
            <a:r>
              <a:rPr lang="en-US" altLang="zh-HK" dirty="0"/>
              <a:t>in worst-case </a:t>
            </a:r>
            <a:r>
              <a:rPr lang="en-US" altLang="zh-HK" dirty="0" smtClean="0"/>
              <a:t>but usually not efficient enough for practical data.</a:t>
            </a:r>
          </a:p>
          <a:p>
            <a:pPr lvl="1"/>
            <a:r>
              <a:rPr lang="en-US" altLang="zh-HK" dirty="0" smtClean="0"/>
              <a:t>Interior point: polynomial </a:t>
            </a:r>
            <a:r>
              <a:rPr lang="en-US" altLang="zh-HK" dirty="0"/>
              <a:t>in worst-case </a:t>
            </a:r>
            <a:r>
              <a:rPr lang="en-US" altLang="zh-HK" dirty="0" smtClean="0"/>
              <a:t>and efficient in practice.</a:t>
            </a:r>
          </a:p>
          <a:p>
            <a:r>
              <a:rPr lang="en-US" altLang="zh-HK" dirty="0" smtClean="0"/>
              <a:t>Duality: Each LP has a </a:t>
            </a:r>
            <a:r>
              <a:rPr lang="en-US" altLang="zh-HK" dirty="0" smtClean="0">
                <a:solidFill>
                  <a:srgbClr val="FF0000"/>
                </a:solidFill>
              </a:rPr>
              <a:t>dual LP</a:t>
            </a:r>
            <a:r>
              <a:rPr lang="en-US" altLang="zh-HK" dirty="0" smtClean="0"/>
              <a:t>, which has </a:t>
            </a:r>
            <a:r>
              <a:rPr lang="en-US" altLang="zh-HK" dirty="0" smtClean="0">
                <a:solidFill>
                  <a:srgbClr val="FF0000"/>
                </a:solidFill>
              </a:rPr>
              <a:t>the same optimal value </a:t>
            </a:r>
            <a:r>
              <a:rPr lang="en-US" altLang="zh-HK" dirty="0" smtClean="0"/>
              <a:t>as the primal LP if both are feasible.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66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References </a:t>
            </a:r>
            <a:endParaRPr lang="zh-HK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HK" sz="2400" dirty="0"/>
              <a:t>Our introduction to LP largely follows the book </a:t>
            </a:r>
            <a:br>
              <a:rPr lang="en-US" altLang="zh-HK" sz="2400" dirty="0"/>
            </a:br>
            <a:r>
              <a:rPr lang="en-US" altLang="zh-HK" sz="2400" dirty="0" smtClean="0"/>
              <a:t/>
            </a:r>
            <a:br>
              <a:rPr lang="en-US" altLang="zh-HK" sz="2400" dirty="0" smtClean="0"/>
            </a:br>
            <a:r>
              <a:rPr lang="en-US" altLang="zh-HK" sz="2400" dirty="0" smtClean="0"/>
              <a:t/>
            </a:r>
            <a:br>
              <a:rPr lang="en-US" altLang="zh-HK" sz="2400" dirty="0" smtClean="0"/>
            </a:br>
            <a:r>
              <a:rPr lang="en-US" altLang="zh-HK" sz="2400" dirty="0" smtClean="0"/>
              <a:t/>
            </a:r>
            <a:br>
              <a:rPr lang="en-US" altLang="zh-HK" sz="2400" dirty="0" smtClean="0"/>
            </a:br>
            <a:r>
              <a:rPr lang="en-US" altLang="zh-HK" sz="2400" dirty="0" smtClean="0"/>
              <a:t/>
            </a:r>
            <a:br>
              <a:rPr lang="en-US" altLang="zh-HK" sz="2400" dirty="0" smtClean="0"/>
            </a:br>
            <a:r>
              <a:rPr lang="en-US" altLang="zh-HK" sz="2400" dirty="0" smtClean="0"/>
              <a:t/>
            </a:r>
            <a:br>
              <a:rPr lang="en-US" altLang="zh-HK" sz="2400" dirty="0" smtClean="0"/>
            </a:br>
            <a:r>
              <a:rPr lang="en-US" altLang="zh-HK" sz="2400" dirty="0" smtClean="0"/>
              <a:t/>
            </a:r>
            <a:br>
              <a:rPr lang="en-US" altLang="zh-HK" sz="2400" dirty="0" smtClean="0"/>
            </a:br>
            <a:r>
              <a:rPr lang="en-US" altLang="zh-HK" sz="2400" dirty="0" smtClean="0"/>
              <a:t/>
            </a:r>
            <a:br>
              <a:rPr lang="en-US" altLang="zh-HK" sz="2400" dirty="0" smtClean="0"/>
            </a:br>
            <a:r>
              <a:rPr lang="en-US" altLang="zh-HK" sz="2400" dirty="0" smtClean="0"/>
              <a:t/>
            </a:r>
            <a:br>
              <a:rPr lang="en-US" altLang="zh-HK" sz="2400" dirty="0" smtClean="0"/>
            </a:br>
            <a:r>
              <a:rPr lang="en-US" altLang="zh-H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</a:t>
            </a:r>
            <a:r>
              <a:rPr lang="en-US" altLang="zh-H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Using Linear Programming</a:t>
            </a:r>
            <a:r>
              <a:rPr lang="en-US" altLang="zh-HK" sz="2000" dirty="0"/>
              <a:t>, </a:t>
            </a:r>
            <a:r>
              <a:rPr lang="en-US" altLang="zh-H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Jiři</a:t>
            </a:r>
            <a:r>
              <a:rPr lang="en-US" altLang="zh-H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Matoušek</a:t>
            </a:r>
            <a:r>
              <a:rPr lang="en-US" altLang="zh-H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Bernd </a:t>
            </a:r>
            <a:r>
              <a:rPr lang="en-US" altLang="zh-H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Gärtner</a:t>
            </a:r>
            <a:r>
              <a:rPr lang="en-US" altLang="zh-H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HK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Springer</a:t>
            </a:r>
            <a:r>
              <a:rPr lang="en-US" altLang="zh-H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2006</a:t>
            </a:r>
            <a:r>
              <a:rPr lang="en-US" altLang="zh-H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H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267200" cy="4530725"/>
          </a:xfrm>
        </p:spPr>
        <p:txBody>
          <a:bodyPr/>
          <a:lstStyle/>
          <a:p>
            <a:r>
              <a:rPr lang="en-US" altLang="zh-HK" sz="2400" dirty="0"/>
              <a:t>Many </a:t>
            </a:r>
            <a:r>
              <a:rPr lang="en-US" altLang="zh-HK" sz="2400" dirty="0" smtClean="0"/>
              <a:t>references </a:t>
            </a:r>
            <a:r>
              <a:rPr lang="en-US" altLang="zh-HK" sz="2400" dirty="0"/>
              <a:t>on LP or other optimization </a:t>
            </a:r>
            <a:r>
              <a:rPr lang="en-US" altLang="zh-HK" sz="2400" dirty="0" smtClean="0"/>
              <a:t>theories.</a:t>
            </a:r>
            <a:br>
              <a:rPr lang="en-US" altLang="zh-HK" sz="2400" dirty="0" smtClean="0"/>
            </a:br>
            <a:r>
              <a:rPr lang="en-US" altLang="zh-HK" sz="2400" dirty="0" smtClean="0"/>
              <a:t/>
            </a:r>
            <a:br>
              <a:rPr lang="en-US" altLang="zh-HK" sz="2400" dirty="0" smtClean="0"/>
            </a:br>
            <a:r>
              <a:rPr lang="en-US" altLang="zh-HK" sz="2400" dirty="0" smtClean="0"/>
              <a:t/>
            </a:r>
            <a:br>
              <a:rPr lang="en-US" altLang="zh-HK" sz="2400" dirty="0" smtClean="0"/>
            </a:br>
            <a:r>
              <a:rPr lang="en-US" altLang="zh-HK" sz="2400" dirty="0" smtClean="0"/>
              <a:t/>
            </a:r>
            <a:br>
              <a:rPr lang="en-US" altLang="zh-HK" sz="2400" dirty="0" smtClean="0"/>
            </a:br>
            <a:r>
              <a:rPr lang="en-US" altLang="zh-HK" sz="2400" dirty="0" smtClean="0"/>
              <a:t/>
            </a:r>
            <a:br>
              <a:rPr lang="en-US" altLang="zh-HK" sz="2400" dirty="0" smtClean="0"/>
            </a:br>
            <a:r>
              <a:rPr lang="en-US" altLang="zh-HK" sz="2400" dirty="0" smtClean="0"/>
              <a:t/>
            </a:r>
            <a:br>
              <a:rPr lang="en-US" altLang="zh-HK" sz="2400" dirty="0" smtClean="0"/>
            </a:br>
            <a:r>
              <a:rPr lang="en-US" altLang="zh-HK" sz="2400" dirty="0" smtClean="0"/>
              <a:t/>
            </a:r>
            <a:br>
              <a:rPr lang="en-US" altLang="zh-HK" sz="2400" dirty="0" smtClean="0"/>
            </a:br>
            <a:r>
              <a:rPr lang="en-US" altLang="zh-HK" sz="2400" dirty="0" smtClean="0"/>
              <a:t/>
            </a:r>
            <a:br>
              <a:rPr lang="en-US" altLang="zh-HK" sz="2400" dirty="0" smtClean="0"/>
            </a:br>
            <a:r>
              <a:rPr lang="en-US" altLang="zh-H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Convex Optimization</a:t>
            </a:r>
            <a:r>
              <a:rPr lang="en-US" altLang="zh-H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Boyd and </a:t>
            </a:r>
            <a:r>
              <a:rPr lang="en-US" altLang="zh-H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Vandenberghe</a:t>
            </a:r>
            <a:r>
              <a:rPr lang="en-US" altLang="zh-H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HK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Cambridge University Press</a:t>
            </a:r>
            <a:r>
              <a:rPr lang="en-US" altLang="zh-H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2004.</a:t>
            </a:r>
            <a:endParaRPr lang="zh-HK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HK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38400"/>
            <a:ext cx="179617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encrypted-tbn0.gstatic.com/images?q=tbn:ANd9GcTsELG9z3DAQ1KsdgIUnvkpokYbdzTd5MC_NJOtvSpambOuqZL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2514600"/>
            <a:ext cx="1752600" cy="232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184-D9DF-413C-8272-9111287A915B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43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81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We are managing a network with </a:t>
            </a:r>
            <a:r>
              <a:rPr lang="en-US" sz="2600">
                <a:solidFill>
                  <a:srgbClr val="0066FF"/>
                </a:solidFill>
              </a:rPr>
              <a:t>bandwidth</a:t>
            </a:r>
            <a:r>
              <a:rPr lang="en-US" sz="2600"/>
              <a:t> as shown by numbers on edges.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Bandwidth: max units of flows</a:t>
            </a:r>
          </a:p>
          <a:p>
            <a:pPr>
              <a:lnSpc>
                <a:spcPct val="90000"/>
              </a:lnSpc>
            </a:pPr>
            <a:r>
              <a:rPr lang="en-US" sz="2600"/>
              <a:t>3 </a:t>
            </a:r>
            <a:r>
              <a:rPr lang="en-US" sz="2600">
                <a:solidFill>
                  <a:srgbClr val="0066FF"/>
                </a:solidFill>
              </a:rPr>
              <a:t>connections</a:t>
            </a:r>
            <a:r>
              <a:rPr lang="en-US" sz="2600"/>
              <a:t>: AB, BC, CA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We </a:t>
            </a:r>
            <a:r>
              <a:rPr lang="en-US" sz="2200">
                <a:solidFill>
                  <a:srgbClr val="FF0000"/>
                </a:solidFill>
              </a:rPr>
              <a:t>get $3, $2, $4</a:t>
            </a:r>
            <a:r>
              <a:rPr lang="en-US" sz="2200"/>
              <a:t> for providing them respectively.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Two routes for each connection: short and long. </a:t>
            </a:r>
          </a:p>
          <a:p>
            <a:pPr>
              <a:lnSpc>
                <a:spcPct val="90000"/>
              </a:lnSpc>
            </a:pPr>
            <a:r>
              <a:rPr lang="en-US" sz="2600" i="1">
                <a:solidFill>
                  <a:srgbClr val="FF0000"/>
                </a:solidFill>
                <a:latin typeface="Times New Roman" pitchFamily="18" charset="0"/>
              </a:rPr>
              <a:t>Question</a:t>
            </a:r>
            <a:r>
              <a:rPr lang="en-US" sz="2600" i="1">
                <a:latin typeface="Times New Roman" pitchFamily="18" charset="0"/>
              </a:rPr>
              <a:t>: How to route the connections to maximize our revenue?</a:t>
            </a:r>
          </a:p>
        </p:txBody>
      </p:sp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09800"/>
            <a:ext cx="3100388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7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1"/>
                <a:ext cx="5791200" cy="4495799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1900" dirty="0" smtClean="0"/>
                  <a:t>Variables: 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/>
                          </a:rPr>
                          <m:t>𝐴𝐵</m:t>
                        </m:r>
                      </m:sub>
                    </m:sSub>
                    <m:r>
                      <a:rPr lang="en-US" sz="1800" i="1" dirty="0"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/>
                          </a:rPr>
                          <m:t>𝐴𝐵</m:t>
                        </m:r>
                      </m:sub>
                      <m:sup>
                        <m:r>
                          <a:rPr lang="en-US" sz="1800" b="0" i="1" dirty="0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1800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/>
                          </a:rPr>
                          <m:t>𝐵𝐶</m:t>
                        </m:r>
                      </m:sub>
                    </m:sSub>
                    <m:r>
                      <a:rPr lang="en-US" sz="1800" i="1" dirty="0"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/>
                          </a:rPr>
                          <m:t>𝐵𝐶</m:t>
                        </m:r>
                      </m:sub>
                      <m:sup>
                        <m:r>
                          <a:rPr lang="en-US" sz="1800" b="0" i="1" dirty="0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1800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/>
                          </a:rPr>
                          <m:t>𝐴𝐶</m:t>
                        </m:r>
                      </m:sub>
                    </m:sSub>
                    <m:r>
                      <a:rPr lang="en-US" sz="1800" i="1" dirty="0"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/>
                          </a:rPr>
                          <m:t>𝐴𝐶</m:t>
                        </m:r>
                      </m:sub>
                      <m:sup>
                        <m:r>
                          <a:rPr lang="en-US" sz="1800" b="0" i="1" dirty="0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1800" dirty="0"/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900" dirty="0" smtClean="0"/>
                  <a:t>Constraints</a:t>
                </a:r>
                <a:r>
                  <a:rPr lang="en-US" sz="1900" dirty="0"/>
                  <a:t>: 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8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𝐴𝐵</m:t>
                        </m:r>
                      </m:sub>
                    </m:sSub>
                    <m:r>
                      <a:rPr lang="en-US" sz="1800" i="1" dirty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altLang="zh-HK" sz="1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HK" sz="18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𝐴𝐵</m:t>
                        </m:r>
                      </m:sub>
                      <m:sup>
                        <m:r>
                          <a:rPr lang="en-US" altLang="zh-HK" sz="1800" i="1" dirty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180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HK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8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𝐴𝐶</m:t>
                        </m:r>
                      </m:sub>
                    </m:sSub>
                    <m:r>
                      <a:rPr lang="en-US" sz="1800" i="1" dirty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altLang="zh-HK" sz="1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HK" sz="18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𝐴𝐶</m:t>
                        </m:r>
                      </m:sub>
                      <m:sup>
                        <m:r>
                          <a:rPr lang="en-US" altLang="zh-HK" sz="1800" i="1" dirty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altLang="zh-HK" sz="1800" b="0" i="1" dirty="0" smtClean="0">
                        <a:latin typeface="Cambria Math"/>
                      </a:rPr>
                      <m:t>≤</m:t>
                    </m:r>
                    <m:r>
                      <a:rPr lang="en-US" sz="1800" i="1" dirty="0">
                        <a:latin typeface="Cambria Math"/>
                      </a:rPr>
                      <m:t>12</m:t>
                    </m:r>
                  </m:oMath>
                </a14:m>
                <a:r>
                  <a:rPr lang="en-US" sz="1800" dirty="0"/>
                  <a:t>	(edge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(</m:t>
                    </m:r>
                    <m:r>
                      <a:rPr lang="en-US" sz="1800" i="1" dirty="0" err="1">
                        <a:latin typeface="Cambria Math"/>
                      </a:rPr>
                      <m:t>𝐴</m:t>
                    </m:r>
                    <m:r>
                      <a:rPr lang="en-US" sz="1800" i="1" dirty="0" err="1">
                        <a:latin typeface="Cambria Math"/>
                      </a:rPr>
                      <m:t>,</m:t>
                    </m:r>
                    <m:r>
                      <a:rPr lang="en-US" sz="1800" i="1" dirty="0" err="1">
                        <a:latin typeface="Cambria Math"/>
                      </a:rPr>
                      <m:t>𝑎</m:t>
                    </m:r>
                    <m:r>
                      <a:rPr lang="en-US" sz="1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)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8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𝐴𝐵</m:t>
                        </m:r>
                      </m:sub>
                    </m:sSub>
                    <m:r>
                      <a:rPr lang="en-US" sz="1800" i="1" dirty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altLang="zh-HK" sz="1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HK" sz="18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𝐴𝐵</m:t>
                        </m:r>
                      </m:sub>
                      <m:sup>
                        <m:r>
                          <a:rPr lang="en-US" altLang="zh-HK" sz="1800" i="1" dirty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180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HK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8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𝐵𝐶</m:t>
                        </m:r>
                      </m:sub>
                    </m:sSub>
                    <m:r>
                      <a:rPr lang="en-US" sz="1800" i="1" dirty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altLang="zh-HK" sz="1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HK" sz="18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𝐵𝐶</m:t>
                        </m:r>
                      </m:sub>
                      <m:sup>
                        <m:r>
                          <a:rPr lang="en-US" altLang="zh-HK" sz="1800" i="1" dirty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altLang="zh-HK" sz="1800" b="0" i="1" dirty="0" smtClean="0">
                        <a:latin typeface="Cambria Math"/>
                      </a:rPr>
                      <m:t>≤</m:t>
                    </m:r>
                    <m:r>
                      <a:rPr lang="en-US" sz="1800" i="1" dirty="0">
                        <a:latin typeface="Cambria Math"/>
                      </a:rPr>
                      <m:t>10</m:t>
                    </m:r>
                  </m:oMath>
                </a14:m>
                <a:r>
                  <a:rPr lang="en-US" sz="1800" dirty="0"/>
                  <a:t>	(edge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(</m:t>
                    </m:r>
                    <m:r>
                      <a:rPr lang="en-US" sz="1800" i="1" dirty="0" err="1">
                        <a:latin typeface="Cambria Math"/>
                      </a:rPr>
                      <m:t>𝐵</m:t>
                    </m:r>
                    <m:r>
                      <a:rPr lang="en-US" sz="1800" i="1" dirty="0" err="1">
                        <a:latin typeface="Cambria Math"/>
                      </a:rPr>
                      <m:t>,</m:t>
                    </m:r>
                    <m:r>
                      <a:rPr lang="en-US" sz="1800" i="1" dirty="0" err="1">
                        <a:latin typeface="Cambria Math"/>
                      </a:rPr>
                      <m:t>𝑏</m:t>
                    </m:r>
                    <m:r>
                      <a:rPr lang="en-US" sz="1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)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8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𝐵𝐶</m:t>
                        </m:r>
                      </m:sub>
                    </m:sSub>
                    <m:r>
                      <a:rPr lang="en-US" sz="1800" i="1" dirty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altLang="zh-HK" sz="1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HK" sz="18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𝐵𝐶</m:t>
                        </m:r>
                      </m:sub>
                      <m:sup>
                        <m:r>
                          <a:rPr lang="en-US" altLang="zh-HK" sz="1800" i="1" dirty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180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HK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8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𝐴𝐶</m:t>
                        </m:r>
                      </m:sub>
                    </m:sSub>
                    <m:r>
                      <a:rPr lang="en-US" sz="1800" i="1" dirty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altLang="zh-HK" sz="1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HK" sz="18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𝐴𝐶</m:t>
                        </m:r>
                      </m:sub>
                      <m:sup>
                        <m:r>
                          <a:rPr lang="en-US" altLang="zh-HK" sz="1800" i="1" dirty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altLang="zh-HK" sz="1800" b="0" i="1" dirty="0" smtClean="0">
                        <a:latin typeface="Cambria Math"/>
                      </a:rPr>
                      <m:t>≤</m:t>
                    </m:r>
                    <m:r>
                      <a:rPr lang="en-US" sz="1800" i="1" dirty="0">
                        <a:latin typeface="Cambria Math"/>
                      </a:rPr>
                      <m:t>8</m:t>
                    </m:r>
                  </m:oMath>
                </a14:m>
                <a:r>
                  <a:rPr lang="en-US" sz="1800" dirty="0"/>
                  <a:t>	(edge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(</m:t>
                    </m:r>
                    <m:r>
                      <a:rPr lang="en-US" sz="1800" i="1" dirty="0" err="1">
                        <a:latin typeface="Cambria Math"/>
                      </a:rPr>
                      <m:t>𝐶</m:t>
                    </m:r>
                    <m:r>
                      <a:rPr lang="en-US" sz="1800" i="1" dirty="0" err="1">
                        <a:latin typeface="Cambria Math"/>
                      </a:rPr>
                      <m:t>,</m:t>
                    </m:r>
                    <m:r>
                      <a:rPr lang="en-US" sz="1800" i="1" dirty="0" err="1">
                        <a:latin typeface="Cambria Math"/>
                      </a:rPr>
                      <m:t>𝑐</m:t>
                    </m:r>
                    <m:r>
                      <a:rPr lang="en-US" sz="1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)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8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𝐴𝐵</m:t>
                        </m:r>
                      </m:sub>
                    </m:sSub>
                    <m:r>
                      <a:rPr lang="en-US" sz="1800" i="1" dirty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altLang="zh-HK" sz="1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HK" sz="18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𝐵𝐶</m:t>
                        </m:r>
                      </m:sub>
                      <m:sup>
                        <m:r>
                          <a:rPr lang="en-US" altLang="zh-HK" sz="1800" i="1" dirty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1800" i="1" dirty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altLang="zh-HK" sz="1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HK" sz="18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𝐴𝐶</m:t>
                        </m:r>
                      </m:sub>
                      <m:sup>
                        <m:r>
                          <a:rPr lang="en-US" altLang="zh-HK" sz="1800" i="1" dirty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altLang="zh-HK" sz="1800" b="0" i="1" dirty="0" smtClean="0">
                        <a:latin typeface="Cambria Math"/>
                      </a:rPr>
                      <m:t>≤</m:t>
                    </m:r>
                    <m:r>
                      <a:rPr lang="en-US" sz="1800" i="1" dirty="0">
                        <a:latin typeface="Cambria Math"/>
                      </a:rPr>
                      <m:t>6</m:t>
                    </m:r>
                  </m:oMath>
                </a14:m>
                <a:r>
                  <a:rPr lang="en-US" sz="1800" dirty="0"/>
                  <a:t>		(edge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(</m:t>
                    </m:r>
                    <m:r>
                      <a:rPr lang="en-US" sz="1800" i="1" dirty="0" err="1">
                        <a:latin typeface="Cambria Math"/>
                      </a:rPr>
                      <m:t>𝑎</m:t>
                    </m:r>
                    <m:r>
                      <a:rPr lang="en-US" sz="1800" i="1" dirty="0" err="1">
                        <a:latin typeface="Cambria Math"/>
                      </a:rPr>
                      <m:t>,</m:t>
                    </m:r>
                    <m:r>
                      <a:rPr lang="en-US" sz="1800" i="1" dirty="0" err="1">
                        <a:latin typeface="Cambria Math"/>
                      </a:rPr>
                      <m:t>𝑏</m:t>
                    </m:r>
                    <m:r>
                      <a:rPr lang="en-US" sz="1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)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/>
                          </a:rPr>
                          <m:t>𝐴𝐶</m:t>
                        </m:r>
                      </m:sub>
                      <m:sup>
                        <m:r>
                          <a:rPr lang="en-US" sz="1800" b="0" i="1" dirty="0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1800" i="1" dirty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altLang="zh-HK" sz="1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HK" sz="18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𝐴𝐵</m:t>
                        </m:r>
                      </m:sub>
                      <m:sup>
                        <m:r>
                          <a:rPr lang="en-US" altLang="zh-HK" sz="1800" i="1" dirty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180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HK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8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b="0" i="1" dirty="0" smtClean="0">
                            <a:latin typeface="Cambria Math"/>
                          </a:rPr>
                          <m:t>𝐵𝐶</m:t>
                        </m:r>
                      </m:sub>
                    </m:sSub>
                    <m:r>
                      <a:rPr lang="en-US" altLang="zh-HK" sz="1800" b="0" i="1" dirty="0" smtClean="0">
                        <a:latin typeface="Cambria Math"/>
                      </a:rPr>
                      <m:t>≤</m:t>
                    </m:r>
                    <m:r>
                      <a:rPr lang="en-US" sz="1800" i="1" dirty="0">
                        <a:latin typeface="Cambria Math"/>
                      </a:rPr>
                      <m:t>13</m:t>
                    </m:r>
                  </m:oMath>
                </a14:m>
                <a:r>
                  <a:rPr lang="en-US" sz="1800" dirty="0"/>
                  <a:t>	(edge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(</m:t>
                    </m:r>
                    <m:r>
                      <a:rPr lang="en-US" sz="1800" i="1" dirty="0" err="1">
                        <a:latin typeface="Cambria Math"/>
                      </a:rPr>
                      <m:t>𝑏</m:t>
                    </m:r>
                    <m:r>
                      <a:rPr lang="en-US" sz="1800" i="1" dirty="0" err="1">
                        <a:latin typeface="Cambria Math"/>
                      </a:rPr>
                      <m:t>,</m:t>
                    </m:r>
                    <m:r>
                      <a:rPr lang="en-US" sz="1800" i="1" dirty="0" err="1">
                        <a:latin typeface="Cambria Math"/>
                      </a:rPr>
                      <m:t>𝑐</m:t>
                    </m:r>
                    <m:r>
                      <a:rPr lang="en-US" sz="1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)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8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𝐴𝐵</m:t>
                        </m:r>
                      </m:sub>
                    </m:sSub>
                    <m:r>
                      <a:rPr lang="en-US" sz="1800" i="1" dirty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/>
                          </a:rPr>
                          <m:t>𝐵𝐶</m:t>
                        </m:r>
                      </m:sub>
                      <m:sup>
                        <m:r>
                          <a:rPr lang="en-US" sz="1800" b="0" i="1" dirty="0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1800" i="1" dirty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altLang="zh-HK" sz="1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HK" sz="18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𝐴𝐶</m:t>
                        </m:r>
                      </m:sub>
                      <m:sup>
                        <m:r>
                          <a:rPr lang="en-US" altLang="zh-HK" sz="1800" i="1" dirty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altLang="zh-HK" sz="1800" b="0" i="1" dirty="0" smtClean="0">
                        <a:latin typeface="Cambria Math"/>
                      </a:rPr>
                      <m:t>≤</m:t>
                    </m:r>
                    <m:r>
                      <a:rPr lang="en-US" sz="1800" i="1" dirty="0">
                        <a:latin typeface="Cambria Math"/>
                      </a:rPr>
                      <m:t>11</m:t>
                    </m:r>
                  </m:oMath>
                </a14:m>
                <a:r>
                  <a:rPr lang="en-US" sz="1800" dirty="0"/>
                  <a:t>	(edge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(</m:t>
                    </m:r>
                    <m:r>
                      <a:rPr lang="en-US" sz="1800" i="1" dirty="0" err="1">
                        <a:latin typeface="Cambria Math"/>
                      </a:rPr>
                      <m:t>𝑎</m:t>
                    </m:r>
                    <m:r>
                      <a:rPr lang="en-US" sz="1800" i="1" dirty="0" err="1">
                        <a:latin typeface="Cambria Math"/>
                      </a:rPr>
                      <m:t>,</m:t>
                    </m:r>
                    <m:r>
                      <a:rPr lang="en-US" sz="1800" i="1" dirty="0" err="1">
                        <a:latin typeface="Cambria Math"/>
                      </a:rPr>
                      <m:t>𝑐</m:t>
                    </m:r>
                    <m:r>
                      <a:rPr lang="en-US" sz="1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)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8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𝐴𝐵</m:t>
                        </m:r>
                      </m:sub>
                    </m:sSub>
                    <m:r>
                      <a:rPr lang="en-US" altLang="zh-HK" sz="1800" b="0" i="1" dirty="0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altLang="zh-HK" sz="1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HK" sz="18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𝐴𝐵</m:t>
                        </m:r>
                      </m:sub>
                      <m:sup>
                        <m:r>
                          <a:rPr lang="en-US" altLang="zh-HK" sz="1800" i="1" dirty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1800" i="1" dirty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HK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8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𝐵𝐶</m:t>
                        </m:r>
                      </m:sub>
                    </m:sSub>
                    <m:r>
                      <a:rPr lang="en-US" sz="1800" i="1" dirty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altLang="zh-HK" sz="1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HK" sz="18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𝐵𝐶</m:t>
                        </m:r>
                      </m:sub>
                      <m:sup>
                        <m:r>
                          <a:rPr lang="en-US" altLang="zh-HK" sz="1800" i="1" dirty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altLang="zh-HK" sz="1800" b="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HK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8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𝐴𝐶</m:t>
                        </m:r>
                      </m:sub>
                    </m:sSub>
                    <m:r>
                      <a:rPr lang="en-US" sz="1800" i="1" dirty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altLang="zh-HK" sz="1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HK" sz="18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𝐴𝐶</m:t>
                        </m:r>
                      </m:sub>
                      <m:sup>
                        <m:r>
                          <a:rPr lang="en-US" altLang="zh-HK" sz="1800" i="1" dirty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1800" b="0" i="1" dirty="0" smtClean="0">
                        <a:latin typeface="Cambria Math"/>
                        <a:cs typeface="Arial" charset="0"/>
                      </a:rPr>
                      <m:t>≥</m:t>
                    </m:r>
                    <m:r>
                      <a:rPr lang="en-US" sz="1800" i="1" dirty="0">
                        <a:latin typeface="Cambria Math"/>
                        <a:cs typeface="Arial" charset="0"/>
                      </a:rPr>
                      <m:t>0</m:t>
                    </m:r>
                  </m:oMath>
                </a14:m>
                <a:endParaRPr lang="en-US" sz="1800" dirty="0">
                  <a:cs typeface="Arial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sz="1600" dirty="0"/>
              </a:p>
              <a:p>
                <a:pPr>
                  <a:lnSpc>
                    <a:spcPct val="90000"/>
                  </a:lnSpc>
                </a:pPr>
                <a:r>
                  <a:rPr lang="en-US" sz="1900" dirty="0"/>
                  <a:t>Objective: </a:t>
                </a:r>
                <a:br>
                  <a:rPr lang="en-US" sz="1900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i="1" dirty="0" smtClean="0">
                        <a:latin typeface="Cambria Math"/>
                      </a:rPr>
                      <m:t>max</m:t>
                    </m:r>
                    <m:r>
                      <a:rPr lang="en-US" sz="1900" b="0" i="1" dirty="0" smtClean="0">
                        <a:latin typeface="Cambria Math"/>
                      </a:rPr>
                      <m:t> </m:t>
                    </m:r>
                    <m:r>
                      <a:rPr lang="en-US" sz="1900" i="1" dirty="0">
                        <a:solidFill>
                          <a:srgbClr val="0066FF"/>
                        </a:solidFill>
                        <a:latin typeface="Cambria Math"/>
                      </a:rPr>
                      <m:t>3(</m:t>
                    </m:r>
                    <m:sSub>
                      <m:sSubPr>
                        <m:ctrlPr>
                          <a:rPr lang="en-US" sz="19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90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𝐴𝐵</m:t>
                        </m:r>
                      </m:sub>
                    </m:sSub>
                    <m:r>
                      <a:rPr lang="en-US" sz="1900" i="1" dirty="0" err="1">
                        <a:solidFill>
                          <a:srgbClr val="0066FF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19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9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𝐴𝐵</m:t>
                        </m:r>
                      </m:sub>
                      <m:sup>
                        <m:r>
                          <a:rPr lang="en-US" sz="19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1900" i="1" dirty="0">
                        <a:solidFill>
                          <a:srgbClr val="0066FF"/>
                        </a:solidFill>
                        <a:latin typeface="Cambria Math"/>
                      </a:rPr>
                      <m:t>)+2(</m:t>
                    </m:r>
                    <m:sSub>
                      <m:sSubPr>
                        <m:ctrlPr>
                          <a:rPr lang="en-US" sz="19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9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𝐵𝐶</m:t>
                        </m:r>
                      </m:sub>
                    </m:sSub>
                    <m:r>
                      <a:rPr lang="en-US" sz="1900" i="1" dirty="0" err="1">
                        <a:solidFill>
                          <a:srgbClr val="0066FF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19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9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𝐵𝐶</m:t>
                        </m:r>
                      </m:sub>
                      <m:sup>
                        <m:r>
                          <a:rPr lang="en-US" sz="19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1900" i="1" dirty="0">
                        <a:solidFill>
                          <a:srgbClr val="0066FF"/>
                        </a:solidFill>
                        <a:latin typeface="Cambria Math"/>
                      </a:rPr>
                      <m:t>)+4(</m:t>
                    </m:r>
                    <m:sSub>
                      <m:sSubPr>
                        <m:ctrlPr>
                          <a:rPr lang="en-US" sz="19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9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𝐴𝐶</m:t>
                        </m:r>
                      </m:sub>
                    </m:sSub>
                    <m:r>
                      <a:rPr lang="en-US" sz="1900" i="1" dirty="0" err="1">
                        <a:solidFill>
                          <a:srgbClr val="0066FF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19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9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𝐴𝐶</m:t>
                        </m:r>
                      </m:sub>
                      <m:sup>
                        <m:r>
                          <a:rPr lang="en-US" sz="19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1900" i="1" dirty="0">
                        <a:solidFill>
                          <a:srgbClr val="0066FF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19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187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1"/>
                <a:ext cx="5791200" cy="4495799"/>
              </a:xfrm>
              <a:blipFill rotWithShape="1">
                <a:blip r:embed="rId2"/>
                <a:stretch>
                  <a:fillRect t="-135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09800"/>
            <a:ext cx="3100388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8789" name="AutoShape 5"/>
              <p:cNvSpPr>
                <a:spLocks noChangeArrowheads="1"/>
              </p:cNvSpPr>
              <p:nvPr/>
            </p:nvSpPr>
            <p:spPr bwMode="auto">
              <a:xfrm>
                <a:off x="2819400" y="914400"/>
                <a:ext cx="4876800" cy="762000"/>
              </a:xfrm>
              <a:prstGeom prst="wedgeRoundRectCallout">
                <a:avLst>
                  <a:gd name="adj1" fmla="val -44532"/>
                  <a:gd name="adj2" fmla="val 86458"/>
                  <a:gd name="adj3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dirty="0"/>
                  <a:t>: amount of flow of the short route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𝐴𝐵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: amount of flow of the long route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18789" name="AutoShap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9400" y="914400"/>
                <a:ext cx="4876800" cy="762000"/>
              </a:xfrm>
              <a:prstGeom prst="wedgeRoundRectCallout">
                <a:avLst>
                  <a:gd name="adj1" fmla="val -44532"/>
                  <a:gd name="adj2" fmla="val 86458"/>
                  <a:gd name="adj3" fmla="val 16667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LP in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68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382000" cy="453072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Max/min a </a:t>
                </a:r>
                <a:r>
                  <a:rPr lang="en-US" dirty="0">
                    <a:solidFill>
                      <a:srgbClr val="FF0000"/>
                    </a:solidFill>
                  </a:rPr>
                  <a:t>linear</a:t>
                </a:r>
                <a:r>
                  <a:rPr lang="en-US" dirty="0"/>
                  <a:t> function of variables</a:t>
                </a:r>
              </a:p>
              <a:p>
                <a:pPr lvl="1"/>
                <a:r>
                  <a:rPr lang="en-US" dirty="0"/>
                  <a:t>Called the </a:t>
                </a:r>
                <a:r>
                  <a:rPr lang="en-US" i="1" dirty="0"/>
                  <a:t>objective function</a:t>
                </a:r>
              </a:p>
              <a:p>
                <a:r>
                  <a:rPr lang="en-US" dirty="0"/>
                  <a:t>All constraints are </a:t>
                </a:r>
                <a:r>
                  <a:rPr lang="en-US" dirty="0">
                    <a:solidFill>
                      <a:srgbClr val="FF0000"/>
                    </a:solidFill>
                  </a:rPr>
                  <a:t>linear</a:t>
                </a:r>
                <a:r>
                  <a:rPr lang="en-US" dirty="0"/>
                  <a:t> (in)equalities</a:t>
                </a:r>
              </a:p>
              <a:p>
                <a:r>
                  <a:rPr lang="en-US" dirty="0" err="1"/>
                  <a:t>Equational</a:t>
                </a:r>
                <a:r>
                  <a:rPr lang="en-US" dirty="0"/>
                  <a:t> form: </a:t>
                </a:r>
                <a:br>
                  <a:rPr lang="en-US" dirty="0"/>
                </a:br>
                <a:r>
                  <a:rPr lang="en-US" dirty="0"/>
                  <a:t>	</a:t>
                </a:r>
                <a:r>
                  <a:rPr lang="fr-FR" sz="2200" dirty="0"/>
                  <a:t>max 	</a:t>
                </a:r>
                <a14:m>
                  <m:oMath xmlns:m="http://schemas.openxmlformats.org/officeDocument/2006/math">
                    <m:r>
                      <a:rPr lang="fr-FR" sz="2200" b="1" i="1" dirty="0" smtClean="0">
                        <a:latin typeface="Cambria Math"/>
                      </a:rPr>
                      <m:t>𝒄</m:t>
                    </m:r>
                    <m:r>
                      <a:rPr lang="fr-FR" sz="2200" i="1" baseline="30000" dirty="0" err="1">
                        <a:latin typeface="Cambria Math"/>
                      </a:rPr>
                      <m:t>𝑇</m:t>
                    </m:r>
                    <m:r>
                      <a:rPr lang="fr-FR" sz="2200" b="1" i="1" dirty="0" err="1">
                        <a:latin typeface="Cambria Math"/>
                      </a:rPr>
                      <m:t>𝒙</m:t>
                    </m:r>
                  </m:oMath>
                </a14:m>
                <a:r>
                  <a:rPr lang="fr-FR" sz="2200" b="1" dirty="0"/>
                  <a:t>	</a:t>
                </a:r>
                <a:r>
                  <a:rPr lang="fr-FR" sz="2200" dirty="0"/>
                  <a:t>	max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200" i="1" dirty="0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sz="2200" i="1" dirty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200" i="1" dirty="0" err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2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fr-FR" sz="2200" baseline="-25000" dirty="0"/>
              </a:p>
              <a:p>
                <a:pPr>
                  <a:buFont typeface="Wingdings" pitchFamily="2" charset="2"/>
                  <a:buNone/>
                </a:pPr>
                <a:r>
                  <a:rPr lang="fr-FR" sz="2200" dirty="0"/>
                  <a:t>		s.t.	</a:t>
                </a:r>
                <a14:m>
                  <m:oMath xmlns:m="http://schemas.openxmlformats.org/officeDocument/2006/math">
                    <m:r>
                      <a:rPr lang="fr-FR" sz="2200" i="1" dirty="0" smtClean="0">
                        <a:latin typeface="Cambria Math"/>
                      </a:rPr>
                      <m:t>𝐴</m:t>
                    </m:r>
                    <m:r>
                      <a:rPr lang="fr-FR" sz="2200" b="1" i="1" dirty="0" err="1">
                        <a:latin typeface="Cambria Math"/>
                      </a:rPr>
                      <m:t>𝒙</m:t>
                    </m:r>
                    <m:r>
                      <a:rPr lang="en-US" sz="2200" i="1" dirty="0">
                        <a:latin typeface="Cambria Math"/>
                      </a:rPr>
                      <m:t>=</m:t>
                    </m:r>
                    <m:r>
                      <a:rPr lang="fr-FR" sz="2200" b="1" i="1" dirty="0">
                        <a:latin typeface="Cambria Math"/>
                      </a:rPr>
                      <m:t>𝒃</m:t>
                    </m:r>
                  </m:oMath>
                </a14:m>
                <a:r>
                  <a:rPr lang="fr-FR" sz="2200" b="1" dirty="0"/>
                  <a:t>		</a:t>
                </a:r>
                <a:r>
                  <a:rPr lang="fr-FR" sz="2200" dirty="0"/>
                  <a:t>s.t.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200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sz="2200" i="1" dirty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200" i="1" dirty="0" err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𝑖𝑛</m:t>
                        </m:r>
                      </m:sub>
                    </m:sSub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2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200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200" i="1" dirty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fr-FR" sz="2200" i="1" dirty="0">
                        <a:latin typeface="Cambria Math"/>
                      </a:rPr>
                      <m:t>, </m:t>
                    </m:r>
                  </m:oMath>
                </a14:m>
                <a:endParaRPr lang="en-US" sz="2200" i="1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sz="2200" dirty="0" smtClean="0">
                    <a:ea typeface="Arial Unicode MS" pitchFamily="34" charset="-128"/>
                    <a:cs typeface="Arial Unicode MS" pitchFamily="34" charset="-128"/>
                  </a:rPr>
                  <a:t>								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∀</m:t>
                    </m:r>
                    <m:r>
                      <a:rPr lang="fr-FR" sz="2200" i="1" dirty="0">
                        <a:latin typeface="Cambria Math"/>
                      </a:rPr>
                      <m:t>𝑖</m:t>
                    </m:r>
                    <m:r>
                      <a:rPr lang="fr-FR" sz="2200" i="1" dirty="0">
                        <a:latin typeface="Cambria Math"/>
                      </a:rPr>
                      <m:t>=1,…,</m:t>
                    </m:r>
                    <m:r>
                      <a:rPr lang="fr-FR" sz="2200" i="1" dirty="0">
                        <a:latin typeface="Cambria Math"/>
                      </a:rPr>
                      <m:t>𝑚</m:t>
                    </m:r>
                  </m:oMath>
                </a14:m>
                <a:endParaRPr lang="fr-FR" sz="2200" baseline="-25000" dirty="0"/>
              </a:p>
              <a:p>
                <a:pPr>
                  <a:buFont typeface="Wingdings" pitchFamily="2" charset="2"/>
                  <a:buNone/>
                </a:pPr>
                <a:r>
                  <a:rPr lang="fr-FR" sz="2200" dirty="0"/>
                  <a:t>		    	</a:t>
                </a:r>
                <a14:m>
                  <m:oMath xmlns:m="http://schemas.openxmlformats.org/officeDocument/2006/math">
                    <m:r>
                      <a:rPr lang="fr-FR" sz="2200" b="1" i="1" dirty="0" smtClean="0">
                        <a:latin typeface="Cambria Math"/>
                      </a:rPr>
                      <m:t>𝒙</m:t>
                    </m:r>
                    <m:r>
                      <a:rPr lang="en-US" sz="2200" b="0" i="1" dirty="0" smtClean="0">
                        <a:latin typeface="Cambria Math"/>
                      </a:rPr>
                      <m:t>≥</m:t>
                    </m:r>
                    <m:r>
                      <a:rPr lang="fr-FR" sz="2200" b="1" i="1" dirty="0">
                        <a:latin typeface="Cambria Math"/>
                      </a:rPr>
                      <m:t>𝟎</m:t>
                    </m:r>
                  </m:oMath>
                </a14:m>
                <a:r>
                  <a:rPr lang="fr-FR" sz="2200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2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200" b="0" i="1" dirty="0" smtClean="0">
                        <a:latin typeface="Cambria Math"/>
                      </a:rPr>
                      <m:t>≥</m:t>
                    </m:r>
                    <m:r>
                      <a:rPr lang="fr-FR" sz="2200" i="1" dirty="0">
                        <a:latin typeface="Cambria Math"/>
                      </a:rPr>
                      <m:t>0, 	</m:t>
                    </m:r>
                    <m:r>
                      <a:rPr lang="en-US" sz="2200" b="0" i="1" dirty="0" smtClean="0">
                        <a:latin typeface="Cambria Math"/>
                      </a:rPr>
                      <m:t>∀</m:t>
                    </m:r>
                    <m:r>
                      <a:rPr lang="en-US" sz="2200" b="0" i="1" dirty="0" smtClean="0">
                        <a:latin typeface="Cambria Math"/>
                      </a:rPr>
                      <m:t>𝑖</m:t>
                    </m:r>
                    <m:r>
                      <a:rPr lang="fr-FR" sz="2200" i="1" dirty="0">
                        <a:latin typeface="Cambria Math"/>
                      </a:rPr>
                      <m:t>=1,…,</m:t>
                    </m:r>
                    <m:r>
                      <a:rPr lang="fr-FR" sz="2200" i="1" dirty="0">
                        <a:latin typeface="Cambria Math"/>
                      </a:rPr>
                      <m:t>𝑛</m:t>
                    </m:r>
                  </m:oMath>
                </a14:m>
                <a:endParaRPr lang="fr-FR" sz="22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sz="2400" dirty="0"/>
                  <a:t>: </a:t>
                </a:r>
                <a:r>
                  <a:rPr lang="en-US" sz="2400" dirty="0">
                    <a:solidFill>
                      <a:srgbClr val="FF0000"/>
                    </a:solidFill>
                  </a:rPr>
                  <a:t>variables</a:t>
                </a:r>
                <a:r>
                  <a:rPr lang="en-US" sz="2400" dirty="0"/>
                  <a:t>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𝐴</m:t>
                    </m:r>
                    <m:r>
                      <a:rPr lang="en-US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, </m:t>
                    </m:r>
                    <m:r>
                      <a:rPr lang="en-US" b="1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𝒃</m:t>
                    </m:r>
                    <m:r>
                      <a:rPr lang="en-US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: coefficients in </a:t>
                </a:r>
                <a:r>
                  <a:rPr lang="en-US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constraints</a:t>
                </a:r>
              </a:p>
            </p:txBody>
          </p:sp>
        </mc:Choice>
        <mc:Fallback xmlns="">
          <p:sp>
            <p:nvSpPr>
              <p:cNvPr id="62468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382000" cy="4530725"/>
              </a:xfrm>
              <a:blipFill rotWithShape="1">
                <a:blip r:embed="rId2"/>
                <a:stretch>
                  <a:fillRect l="-582" t="-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3505200" y="4267200"/>
            <a:ext cx="457200" cy="1524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3810000" y="2971800"/>
            <a:ext cx="4876800" cy="381000"/>
          </a:xfrm>
          <a:prstGeom prst="wedgeRoundRectCallout">
            <a:avLst>
              <a:gd name="adj1" fmla="val -72299"/>
              <a:gd name="adj2" fmla="val 11916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/>
              <a:t>Superscript </a:t>
            </a:r>
            <a:r>
              <a:rPr lang="en-US" baseline="30000"/>
              <a:t>T</a:t>
            </a:r>
            <a:r>
              <a:rPr lang="en-US"/>
              <a:t>: transpose of vectors. </a:t>
            </a: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3200400" y="5029200"/>
            <a:ext cx="3048000" cy="457200"/>
          </a:xfrm>
          <a:prstGeom prst="wedgeRoundRectCallout">
            <a:avLst>
              <a:gd name="adj1" fmla="val -62657"/>
              <a:gd name="adj2" fmla="val -5476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/>
              <a:t>Inequality: entry-wise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  <p:bldP spid="62470" grpId="0" animBg="1"/>
      <p:bldP spid="624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Transformations between forms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4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Min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vs. </a:t>
                </a:r>
                <a:r>
                  <a:rPr lang="en-US" sz="2800" dirty="0">
                    <a:solidFill>
                      <a:srgbClr val="0066FF"/>
                    </a:solidFill>
                  </a:rPr>
                  <a:t>max</a:t>
                </a:r>
                <a:r>
                  <a:rPr lang="en-US" sz="2800" dirty="0"/>
                  <a:t>:</a:t>
                </a:r>
                <a:endParaRPr lang="fr-FR" sz="2800" b="1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dirty="0">
                            <a:latin typeface="Cambria Math"/>
                          </a:rPr>
                          <m:t>min</m:t>
                        </m:r>
                      </m:fName>
                      <m:e>
                        <m:sSup>
                          <m:sSupPr>
                            <m:ctrlPr>
                              <a:rPr lang="en-US" altLang="zh-HK" sz="24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altLang="zh-HK" sz="2400" b="1" i="1" dirty="0" err="1">
                                <a:latin typeface="Cambria Math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HK" sz="2400" i="1" dirty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fr-FR" altLang="zh-HK" sz="2400" b="1" i="1" dirty="0" err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altLang="zh-HK" sz="24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⇔</m:t>
                    </m:r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</a:rPr>
                          <m:t>max</m:t>
                        </m:r>
                      </m:fName>
                      <m:e>
                        <m:r>
                          <a:rPr lang="en-US" sz="2400" b="1" i="1" dirty="0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HK" sz="24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altLang="zh-HK" sz="2400" b="1" i="1" dirty="0" err="1">
                                <a:latin typeface="Cambria Math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HK" sz="2400" i="1" dirty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fr-FR" altLang="zh-HK" sz="2400" b="1" i="1" dirty="0" err="1">
                            <a:latin typeface="Cambria Math"/>
                          </a:rPr>
                          <m:t>𝒙</m:t>
                        </m:r>
                      </m:e>
                    </m:func>
                  </m:oMath>
                </a14:m>
                <a:endParaRPr lang="en-US" sz="2400" dirty="0"/>
              </a:p>
              <a:p>
                <a:endParaRPr lang="en-US" sz="2800" dirty="0"/>
              </a:p>
              <a:p>
                <a:r>
                  <a:rPr lang="en-US" sz="2800" dirty="0"/>
                  <a:t>Inequality </a:t>
                </a:r>
                <a:r>
                  <a:rPr lang="en-US" sz="2800" dirty="0">
                    <a:solidFill>
                      <a:srgbClr val="0066FF"/>
                    </a:solidFill>
                  </a:rPr>
                  <a:t>directions</a:t>
                </a:r>
                <a:r>
                  <a:rPr lang="en-US" sz="2800" dirty="0"/>
                  <a:t>:</a:t>
                </a:r>
                <a:endParaRPr lang="fr-FR" sz="2800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 dirty="0" smtClean="0">
                            <a:latin typeface="Cambria Math"/>
                          </a:rPr>
                          <m:t>𝒊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sz="2400" b="1" i="1" dirty="0" err="1">
                        <a:latin typeface="Cambria Math"/>
                      </a:rPr>
                      <m:t>𝒙</m:t>
                    </m:r>
                    <m:r>
                      <a:rPr lang="fr-FR" sz="2400" i="1" dirty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⇔−</m:t>
                    </m:r>
                    <m:sSubSup>
                      <m:sSub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sz="2400" b="1" i="1" dirty="0" err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 dirty="0" smtClean="0">
                            <a:latin typeface="Cambria Math"/>
                          </a:rPr>
                          <m:t>𝒊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sz="2400" b="1" i="1" dirty="0" err="1">
                        <a:latin typeface="Cambria Math"/>
                      </a:rPr>
                      <m:t>𝒙</m:t>
                    </m:r>
                    <m:r>
                      <a:rPr lang="el-GR" sz="2400" i="1" dirty="0">
                        <a:latin typeface="Cambria Math"/>
                        <a:cs typeface="Arial" charset="0"/>
                      </a:rPr>
                      <m:t>≤</m:t>
                    </m:r>
                    <m:r>
                      <a:rPr lang="fr-FR" sz="2400" i="1" dirty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baseline="-25000" dirty="0"/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Equalities </a:t>
                </a:r>
                <a:r>
                  <a:rPr lang="en-US" sz="2800" dirty="0"/>
                  <a:t>to </a:t>
                </a:r>
                <a:r>
                  <a:rPr lang="en-US" sz="2800" dirty="0">
                    <a:solidFill>
                      <a:srgbClr val="0066FF"/>
                    </a:solidFill>
                  </a:rPr>
                  <a:t>inequalities</a:t>
                </a:r>
                <a:r>
                  <a:rPr lang="en-US" sz="2800" dirty="0"/>
                  <a:t>:</a:t>
                </a:r>
                <a:r>
                  <a:rPr lang="fr-FR" sz="28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28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HK" sz="28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fr-FR" sz="2800" dirty="0" smtClean="0"/>
                  <a:t>: </a:t>
                </a:r>
                <a:r>
                  <a:rPr lang="fr-FR" sz="2800" dirty="0" err="1"/>
                  <a:t>row</a:t>
                </a:r>
                <a:r>
                  <a:rPr lang="fr-FR" sz="2800" dirty="0"/>
                  <a:t> </a:t>
                </a:r>
                <a14:m>
                  <m:oMath xmlns:m="http://schemas.openxmlformats.org/officeDocument/2006/math"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fr-FR" sz="2800" dirty="0"/>
                  <a:t> in matrix </a:t>
                </a:r>
                <a14:m>
                  <m:oMath xmlns:m="http://schemas.openxmlformats.org/officeDocument/2006/math"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r-FR" sz="2800" dirty="0"/>
                  <a:t>)</a:t>
                </a:r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sz="24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HK" sz="24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HK" sz="2400" b="1" i="1" dirty="0">
                            <a:latin typeface="Cambria Math"/>
                          </a:rPr>
                          <m:t>𝒊</m:t>
                        </m:r>
                      </m:sub>
                      <m:sup>
                        <m:r>
                          <a:rPr lang="en-US" altLang="zh-HK" sz="2400" i="1" dirty="0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altLang="zh-HK" sz="2400" b="1" i="1" dirty="0" err="1">
                        <a:latin typeface="Cambria Math"/>
                      </a:rPr>
                      <m:t>𝒙</m:t>
                    </m:r>
                    <m:r>
                      <a:rPr lang="en-US" altLang="zh-HK" sz="2400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zh-HK" sz="2400" i="1" dirty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⇔</m:t>
                    </m:r>
                    <m:sSubSup>
                      <m:sSubSupPr>
                        <m:ctrlPr>
                          <a:rPr lang="en-US" altLang="zh-HK" sz="24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HK" sz="24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HK" sz="2400" b="1" i="1" dirty="0">
                            <a:latin typeface="Cambria Math"/>
                          </a:rPr>
                          <m:t>𝒊</m:t>
                        </m:r>
                      </m:sub>
                      <m:sup>
                        <m:r>
                          <a:rPr lang="en-US" altLang="zh-HK" sz="2400" i="1" dirty="0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altLang="zh-HK" sz="2400" b="1" i="1" dirty="0" err="1">
                        <a:latin typeface="Cambria Math"/>
                      </a:rPr>
                      <m:t>𝒙</m:t>
                    </m:r>
                    <m:r>
                      <a:rPr lang="fr-FR" altLang="zh-HK" sz="2400" i="1" dirty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zh-HK" sz="2400" i="1" dirty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sz="2400" b="0" i="0" dirty="0" smtClean="0"/>
                  <a:t>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sz="24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HK" sz="24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HK" sz="2400" b="1" i="1" dirty="0">
                            <a:latin typeface="Cambria Math"/>
                          </a:rPr>
                          <m:t>𝒊</m:t>
                        </m:r>
                      </m:sub>
                      <m:sup>
                        <m:r>
                          <a:rPr lang="en-US" altLang="zh-HK" sz="2400" i="1" dirty="0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altLang="zh-HK" sz="2400" b="1" i="1" dirty="0" err="1">
                        <a:latin typeface="Cambria Math"/>
                      </a:rPr>
                      <m:t>𝒙</m:t>
                    </m:r>
                    <m:r>
                      <a:rPr lang="en-US" altLang="zh-HK" sz="2400" b="0" i="1" dirty="0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zh-HK" sz="2400" i="1" dirty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2400" dirty="0" smtClean="0"/>
                  <a:t>.</a:t>
                </a:r>
                <a:endParaRPr lang="fr-FR" sz="2400" dirty="0"/>
              </a:p>
            </p:txBody>
          </p:sp>
        </mc:Choice>
        <mc:Fallback xmlns="">
          <p:sp>
            <p:nvSpPr>
              <p:cNvPr id="634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444" t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21878</TotalTime>
  <Words>1356</Words>
  <Application>Microsoft Office PowerPoint</Application>
  <PresentationFormat>On-screen Show (4:3)</PresentationFormat>
  <Paragraphs>579</Paragraphs>
  <Slides>53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Arial Unicode MS</vt:lpstr>
      <vt:lpstr>新細明體</vt:lpstr>
      <vt:lpstr>Arial</vt:lpstr>
      <vt:lpstr>Arial Black</vt:lpstr>
      <vt:lpstr>Cambria Math</vt:lpstr>
      <vt:lpstr>Garamond</vt:lpstr>
      <vt:lpstr>Symbol</vt:lpstr>
      <vt:lpstr>Times New Roman</vt:lpstr>
      <vt:lpstr>Wingdings</vt:lpstr>
      <vt:lpstr>Edge</vt:lpstr>
      <vt:lpstr>PowerPoint Presentation</vt:lpstr>
      <vt:lpstr>LP</vt:lpstr>
      <vt:lpstr>Example 1: profit maximization</vt:lpstr>
      <vt:lpstr>How to solve?</vt:lpstr>
      <vt:lpstr>Illustrative figures </vt:lpstr>
      <vt:lpstr>Example 2</vt:lpstr>
      <vt:lpstr>Example 2</vt:lpstr>
      <vt:lpstr>LP in general</vt:lpstr>
      <vt:lpstr>Transformations between forms</vt:lpstr>
      <vt:lpstr>Transformations between forms</vt:lpstr>
      <vt:lpstr>feasibility</vt:lpstr>
      <vt:lpstr>Adding the objective function into the picture</vt:lpstr>
      <vt:lpstr>Possibilities of solution</vt:lpstr>
      <vt:lpstr>Three Algorithms for LP</vt:lpstr>
      <vt:lpstr>Simplex method: geometric view</vt:lpstr>
      <vt:lpstr>Simplex algorithm: Framework</vt:lpstr>
      <vt:lpstr>An introductory example</vt:lpstr>
      <vt:lpstr>An introductory example</vt:lpstr>
      <vt:lpstr>An introductory example</vt:lpstr>
      <vt:lpstr>An introductory example</vt:lpstr>
      <vt:lpstr>An introductory example</vt:lpstr>
      <vt:lpstr>An introductory example</vt:lpstr>
      <vt:lpstr>An introductory example</vt:lpstr>
      <vt:lpstr>An introductory example</vt:lpstr>
      <vt:lpstr>An introductory example</vt:lpstr>
      <vt:lpstr>An introductory example</vt:lpstr>
      <vt:lpstr>Formal treatment</vt:lpstr>
      <vt:lpstr>Basis</vt:lpstr>
      <vt:lpstr>(Simplex) tableau</vt:lpstr>
      <vt:lpstr>Tableau    T(B):   {■8(x_B=A_B^(-1) b-A_B^(-1) A_N x_N                     &amp;(1)@z=c_B^T A_B^(-1) b+(c_N^T-c_B^T A_B^(-1) A_N ) x_N&amp;(2))┤</vt:lpstr>
      <vt:lpstr>Tableau    T(B):   {■8(x_B=A_B^(-1) b-A_B^(-1) A_N x_N                     &amp;(1)@z=c_B^T A_B^(-1) b+(c_N^T-c_B^T A_B^(-1) A_N ) x_N&amp;(2))┤</vt:lpstr>
      <vt:lpstr>Updating… T(B):   {■8(x_B=A_B^(-1) b-A_B^(-1) A_N x_N                     &amp;(1)@z=c_B^T A_B^(-1) b+(c_N^T-c_B^T A_B^(-1) A_N ) x_N&amp;(2))┤</vt:lpstr>
      <vt:lpstr>Updating</vt:lpstr>
      <vt:lpstr>Pivoting rule: which j in E (and which i in L) to pick? </vt:lpstr>
      <vt:lpstr>Picking the initial feasible solution</vt:lpstr>
      <vt:lpstr>Solve the new LP first</vt:lpstr>
      <vt:lpstr>Simplex Alg: putting everything together</vt:lpstr>
      <vt:lpstr>Simplex Algorithm: continued</vt:lpstr>
      <vt:lpstr>Efficiency</vt:lpstr>
      <vt:lpstr>Theory of simplex method</vt:lpstr>
      <vt:lpstr>Duality </vt:lpstr>
      <vt:lpstr>Duality </vt:lpstr>
      <vt:lpstr>Making it formal</vt:lpstr>
      <vt:lpstr>General form of the LP-duality</vt:lpstr>
      <vt:lpstr>Strong duality</vt:lpstr>
      <vt:lpstr>Application: Zero-sum game</vt:lpstr>
      <vt:lpstr>Who moves first?</vt:lpstr>
      <vt:lpstr>Mixed strategy</vt:lpstr>
      <vt:lpstr>Minimax </vt:lpstr>
      <vt:lpstr>Proof by LP duality </vt:lpstr>
      <vt:lpstr>Extra</vt:lpstr>
      <vt:lpstr>Summary </vt:lpstr>
      <vt:lpstr>References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Family</dc:creator>
  <cp:lastModifiedBy>Shengyu Zhang</cp:lastModifiedBy>
  <cp:revision>224</cp:revision>
  <dcterms:created xsi:type="dcterms:W3CDTF">1601-01-01T00:00:00Z</dcterms:created>
  <dcterms:modified xsi:type="dcterms:W3CDTF">2015-02-17T09:52:20Z</dcterms:modified>
</cp:coreProperties>
</file>