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45"/>
  </p:notesMasterIdLst>
  <p:sldIdLst>
    <p:sldId id="257" r:id="rId2"/>
    <p:sldId id="299" r:id="rId3"/>
    <p:sldId id="267" r:id="rId4"/>
    <p:sldId id="266" r:id="rId5"/>
    <p:sldId id="269" r:id="rId6"/>
    <p:sldId id="270" r:id="rId7"/>
    <p:sldId id="271" r:id="rId8"/>
    <p:sldId id="296" r:id="rId9"/>
    <p:sldId id="273" r:id="rId10"/>
    <p:sldId id="298" r:id="rId11"/>
    <p:sldId id="274" r:id="rId12"/>
    <p:sldId id="275" r:id="rId13"/>
    <p:sldId id="301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302" r:id="rId24"/>
    <p:sldId id="285" r:id="rId25"/>
    <p:sldId id="286" r:id="rId26"/>
    <p:sldId id="304" r:id="rId27"/>
    <p:sldId id="305" r:id="rId28"/>
    <p:sldId id="307" r:id="rId29"/>
    <p:sldId id="306" r:id="rId30"/>
    <p:sldId id="308" r:id="rId31"/>
    <p:sldId id="309" r:id="rId32"/>
    <p:sldId id="310" r:id="rId33"/>
    <p:sldId id="287" r:id="rId34"/>
    <p:sldId id="288" r:id="rId35"/>
    <p:sldId id="289" r:id="rId36"/>
    <p:sldId id="290" r:id="rId37"/>
    <p:sldId id="292" r:id="rId38"/>
    <p:sldId id="291" r:id="rId39"/>
    <p:sldId id="293" r:id="rId40"/>
    <p:sldId id="294" r:id="rId41"/>
    <p:sldId id="295" r:id="rId42"/>
    <p:sldId id="303" r:id="rId43"/>
    <p:sldId id="300" r:id="rId44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69" autoAdjust="0"/>
  </p:normalViewPr>
  <p:slideViewPr>
    <p:cSldViewPr>
      <p:cViewPr varScale="1">
        <p:scale>
          <a:sx n="68" d="100"/>
          <a:sy n="68" d="100"/>
        </p:scale>
        <p:origin x="80" y="1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6F475324-1ADF-49B2-A58D-A61677CC16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75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75324-1ADF-49B2-A58D-A61677CC16D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51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E2384-FD99-464F-B006-44E15C5107D9}" type="slidenum">
              <a:rPr lang="en-US"/>
              <a:pPr/>
              <a:t>19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1 1 2 2 2 3 4 4</a:t>
            </a:r>
          </a:p>
        </p:txBody>
      </p:sp>
    </p:spTree>
    <p:extLst>
      <p:ext uri="{BB962C8B-B14F-4D97-AF65-F5344CB8AC3E}">
        <p14:creationId xmlns:p14="http://schemas.microsoft.com/office/powerpoint/2010/main" val="81548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8F6CD62-1F61-4009-944C-A73A69D2BF2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39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EB0F0-2F31-44F8-946A-2AE35D25DE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56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44D16-B6D5-4E57-BE0C-535ECA3C41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165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2244228-2D48-435F-8D42-99D31CAAD8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91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1A8E7-64E5-48BA-A968-128E64FDAD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11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512D6-C518-49FE-B13C-1F1F5A96C1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99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8DBC8-78E7-4826-B46D-D57571FA1E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17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6D894-1BD1-4A03-A7A7-64BEC3D88E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73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1EBBE-E368-4B4C-B26E-35090E97E8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72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D9EFF-31F5-41DB-ADDC-26EDFC7160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18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4B04B-4B8F-4806-868C-7410791276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22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29C82-154B-4C01-AB4C-95E806D33B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87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8E3D9FD5-5F99-4646-A43E-D0EDFDAB740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5181600"/>
            <a:ext cx="6553200" cy="609600"/>
          </a:xfrm>
        </p:spPr>
        <p:txBody>
          <a:bodyPr/>
          <a:lstStyle/>
          <a:p>
            <a:r>
              <a:rPr lang="en-US" sz="2600"/>
              <a:t>Instructor: 	Shengyu Zhang</a:t>
            </a:r>
          </a:p>
          <a:p>
            <a:endParaRPr lang="en-US" sz="2600"/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752600" y="3200400"/>
            <a:ext cx="5715000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Week 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5: 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Dynamic Programming</a:t>
            </a: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315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CSC3160: Design and Analysis of Algorithms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F6CD62-1F61-4009-944C-A73A69D2BF2C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8546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3800" i="1" dirty="0"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altLang="zh-HK" sz="3800" i="1" dirty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  <m:t>𝐴</m:t>
                          </m:r>
                        </m:e>
                        <m:sub>
                          <m:r>
                            <a:rPr lang="en-US" altLang="zh-HK" sz="3800" i="1" dirty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  <m:t>50×20</m:t>
                          </m:r>
                        </m:sub>
                      </m:sSub>
                      <m:r>
                        <a:rPr lang="en-US" altLang="zh-HK" sz="3800" i="1" dirty="0">
                          <a:latin typeface="Cambria Math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m:t>, </m:t>
                      </m:r>
                      <m:sSub>
                        <m:sSubPr>
                          <m:ctrlPr>
                            <a:rPr lang="en-US" altLang="zh-HK" sz="3800" i="1" dirty="0"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altLang="zh-HK" sz="3800" i="1" dirty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  <m:t>𝐵</m:t>
                          </m:r>
                        </m:e>
                        <m:sub>
                          <m:r>
                            <a:rPr lang="en-US" altLang="zh-HK" sz="3800" i="1" dirty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  <m:t>20×1</m:t>
                          </m:r>
                        </m:sub>
                      </m:sSub>
                      <m:r>
                        <a:rPr lang="en-US" altLang="zh-HK" sz="3800" i="1" dirty="0">
                          <a:latin typeface="Cambria Math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m:t>, </m:t>
                      </m:r>
                      <m:sSub>
                        <m:sSubPr>
                          <m:ctrlPr>
                            <a:rPr lang="en-US" altLang="zh-HK" sz="3800" i="1" dirty="0"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altLang="zh-HK" sz="3800" i="1" dirty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zh-HK" sz="3800" i="1" dirty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  <m:t>1×10</m:t>
                          </m:r>
                        </m:sub>
                      </m:sSub>
                      <m:r>
                        <a:rPr lang="en-US" altLang="zh-HK" sz="3800" i="1" dirty="0">
                          <a:latin typeface="Cambria Math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m:t>, </m:t>
                      </m:r>
                      <m:sSub>
                        <m:sSubPr>
                          <m:ctrlPr>
                            <a:rPr lang="en-US" altLang="zh-HK" sz="3800" i="1" dirty="0"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altLang="zh-HK" sz="3800" i="1" dirty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  <m:t>𝐷</m:t>
                          </m:r>
                        </m:e>
                        <m:sub>
                          <m:r>
                            <a:rPr lang="en-US" altLang="zh-HK" sz="3800" i="1" dirty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  <m:t>10×100</m:t>
                          </m:r>
                        </m:sub>
                      </m:sSub>
                      <m:r>
                        <a:rPr lang="en-US" altLang="zh-HK" sz="3800" i="1" baseline="-25000" dirty="0">
                          <a:latin typeface="Cambria Math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m:t> </m:t>
                      </m:r>
                      <m:r>
                        <a:rPr lang="en-US" altLang="zh-HK" sz="3800" i="1" dirty="0">
                          <a:latin typeface="Cambria Math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m:t>, </m:t>
                      </m:r>
                      <m:sSub>
                        <m:sSubPr>
                          <m:ctrlPr>
                            <a:rPr lang="en-US" altLang="zh-HK" sz="3800" i="1" dirty="0"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altLang="zh-HK" sz="3800" i="1" dirty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  <m:t>𝐸</m:t>
                          </m:r>
                        </m:e>
                        <m:sub>
                          <m:r>
                            <a:rPr lang="en-US" altLang="zh-HK" sz="3800" i="1" dirty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  <m:t>100×30</m:t>
                          </m:r>
                        </m:sub>
                      </m:sSub>
                    </m:oMath>
                  </m:oMathPara>
                </a14:m>
                <a:r>
                  <a:rPr lang="en-US" altLang="zh-HK" sz="3800" baseline="-250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/>
                </a:r>
                <a:br>
                  <a:rPr lang="en-US" altLang="zh-HK" sz="3800" baseline="-250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</a:br>
                <a:endParaRPr lang="en-US" sz="3800" baseline="-250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854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548" name="Text Box 4"/>
              <p:cNvSpPr txBox="1">
                <a:spLocks noChangeArrowheads="1"/>
              </p:cNvSpPr>
              <p:nvPr/>
            </p:nvSpPr>
            <p:spPr bwMode="auto">
              <a:xfrm>
                <a:off x="1524000" y="2967038"/>
                <a:ext cx="1371600" cy="5791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𝐴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×(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𝐵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𝐶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𝐷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𝐸</m:t>
                      </m:r>
                      <m:r>
                        <a:rPr lang="en-US" altLang="zh-HK" sz="1600" dirty="0">
                          <a:latin typeface="Cambria Math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altLang="zh-HK" sz="16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854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2967038"/>
                <a:ext cx="1371600" cy="579133"/>
              </a:xfrm>
              <a:prstGeom prst="rect">
                <a:avLst/>
              </a:prstGeom>
              <a:blipFill rotWithShape="1">
                <a:blip r:embed="rId3"/>
                <a:stretch>
                  <a:fillRect b="-618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549" name="Text Box 5"/>
              <p:cNvSpPr txBox="1">
                <a:spLocks noChangeArrowheads="1"/>
              </p:cNvSpPr>
              <p:nvPr/>
            </p:nvSpPr>
            <p:spPr bwMode="auto">
              <a:xfrm>
                <a:off x="3564192" y="1447800"/>
                <a:ext cx="2094548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>
                          <a:latin typeface="Cambria Math"/>
                          <a:sym typeface="Symbol" pitchFamily="18" charset="2"/>
                        </a:rPr>
                        <m:t>𝐴</m:t>
                      </m:r>
                      <m:r>
                        <a:rPr lang="en-US" altLang="zh-HK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i="1" dirty="0">
                          <a:latin typeface="Cambria Math"/>
                          <a:sym typeface="Symbol" pitchFamily="18" charset="2"/>
                        </a:rPr>
                        <m:t>𝐵</m:t>
                      </m:r>
                      <m:r>
                        <a:rPr lang="en-US" altLang="zh-HK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i="1" dirty="0">
                          <a:latin typeface="Cambria Math"/>
                          <a:sym typeface="Symbol" pitchFamily="18" charset="2"/>
                        </a:rPr>
                        <m:t>𝐶</m:t>
                      </m:r>
                      <m:r>
                        <a:rPr lang="en-US" altLang="zh-HK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i="1" dirty="0">
                          <a:latin typeface="Cambria Math"/>
                          <a:sym typeface="Symbol" pitchFamily="18" charset="2"/>
                        </a:rPr>
                        <m:t>𝐷</m:t>
                      </m:r>
                      <m:r>
                        <a:rPr lang="en-US" altLang="zh-HK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i="1" dirty="0">
                          <a:latin typeface="Cambria Math"/>
                          <a:sym typeface="Symbol" pitchFamily="18" charset="2"/>
                        </a:rPr>
                        <m:t>𝐸</m:t>
                      </m:r>
                    </m:oMath>
                  </m:oMathPara>
                </a14:m>
                <a:endParaRPr lang="en-US" altLang="zh-HK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8549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4192" y="1447800"/>
                <a:ext cx="209454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550" name="Text Box 6"/>
              <p:cNvSpPr txBox="1">
                <a:spLocks noChangeArrowheads="1"/>
              </p:cNvSpPr>
              <p:nvPr/>
            </p:nvSpPr>
            <p:spPr bwMode="auto">
              <a:xfrm>
                <a:off x="3143523" y="2967037"/>
                <a:ext cx="1352277" cy="5791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𝐴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𝐵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)×(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𝐶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𝐷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𝐸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altLang="zh-HK" sz="16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855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3523" y="2967037"/>
                <a:ext cx="1352277" cy="579133"/>
              </a:xfrm>
              <a:prstGeom prst="rect">
                <a:avLst/>
              </a:prstGeom>
              <a:blipFill rotWithShape="1">
                <a:blip r:embed="rId5"/>
                <a:stretch>
                  <a:fillRect b="-618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551" name="Text Box 7"/>
              <p:cNvSpPr txBox="1">
                <a:spLocks noChangeArrowheads="1"/>
              </p:cNvSpPr>
              <p:nvPr/>
            </p:nvSpPr>
            <p:spPr bwMode="auto">
              <a:xfrm>
                <a:off x="4686300" y="2967038"/>
                <a:ext cx="1333500" cy="5791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𝐴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𝐵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𝐶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)×(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𝐷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𝐸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altLang="zh-HK" sz="16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855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6300" y="2967038"/>
                <a:ext cx="1333500" cy="579132"/>
              </a:xfrm>
              <a:prstGeom prst="rect">
                <a:avLst/>
              </a:prstGeom>
              <a:blipFill rotWithShape="1">
                <a:blip r:embed="rId6"/>
                <a:stretch>
                  <a:fillRect b="-618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552" name="Oval 8"/>
          <p:cNvSpPr>
            <a:spLocks noChangeArrowheads="1"/>
          </p:cNvSpPr>
          <p:nvPr/>
        </p:nvSpPr>
        <p:spPr bwMode="auto">
          <a:xfrm>
            <a:off x="4267200" y="2128838"/>
            <a:ext cx="685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min</a:t>
            </a:r>
          </a:p>
        </p:txBody>
      </p:sp>
      <p:cxnSp>
        <p:nvCxnSpPr>
          <p:cNvPr id="108553" name="AutoShape 9"/>
          <p:cNvCxnSpPr>
            <a:cxnSpLocks noChangeShapeType="1"/>
            <a:stCxn id="108548" idx="0"/>
            <a:endCxn id="108552" idx="4"/>
          </p:cNvCxnSpPr>
          <p:nvPr/>
        </p:nvCxnSpPr>
        <p:spPr bwMode="auto">
          <a:xfrm flipV="1">
            <a:off x="2209800" y="2433638"/>
            <a:ext cx="24003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554" name="AutoShape 10"/>
          <p:cNvCxnSpPr>
            <a:cxnSpLocks noChangeShapeType="1"/>
            <a:stCxn id="108550" idx="0"/>
            <a:endCxn id="108552" idx="4"/>
          </p:cNvCxnSpPr>
          <p:nvPr/>
        </p:nvCxnSpPr>
        <p:spPr bwMode="auto">
          <a:xfrm flipV="1">
            <a:off x="3819662" y="2433638"/>
            <a:ext cx="790438" cy="53339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555" name="AutoShape 11"/>
          <p:cNvCxnSpPr>
            <a:cxnSpLocks noChangeShapeType="1"/>
            <a:stCxn id="108551" idx="0"/>
            <a:endCxn id="108552" idx="4"/>
          </p:cNvCxnSpPr>
          <p:nvPr/>
        </p:nvCxnSpPr>
        <p:spPr bwMode="auto">
          <a:xfrm flipH="1" flipV="1">
            <a:off x="4610100" y="2433638"/>
            <a:ext cx="74295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556" name="AutoShape 12"/>
          <p:cNvCxnSpPr>
            <a:cxnSpLocks noChangeShapeType="1"/>
            <a:stCxn id="108552" idx="0"/>
            <a:endCxn id="108549" idx="2"/>
          </p:cNvCxnSpPr>
          <p:nvPr/>
        </p:nvCxnSpPr>
        <p:spPr bwMode="auto">
          <a:xfrm flipV="1">
            <a:off x="4610100" y="1817132"/>
            <a:ext cx="1366" cy="3117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557" name="Text Box 13"/>
              <p:cNvSpPr txBox="1">
                <a:spLocks noChangeArrowheads="1"/>
              </p:cNvSpPr>
              <p:nvPr/>
            </p:nvSpPr>
            <p:spPr bwMode="auto">
              <a:xfrm>
                <a:off x="4038600" y="3922713"/>
                <a:ext cx="1136208" cy="33855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𝐵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𝐶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𝐷</m:t>
                      </m:r>
                    </m:oMath>
                  </m:oMathPara>
                </a14:m>
                <a:endParaRPr lang="en-US" altLang="zh-HK" sz="16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8557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0" y="3922713"/>
                <a:ext cx="1136208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558" name="AutoShape 14"/>
          <p:cNvCxnSpPr>
            <a:cxnSpLocks noChangeShapeType="1"/>
            <a:stCxn id="108557" idx="0"/>
            <a:endCxn id="108548" idx="2"/>
          </p:cNvCxnSpPr>
          <p:nvPr/>
        </p:nvCxnSpPr>
        <p:spPr bwMode="auto">
          <a:xfrm flipH="1" flipV="1">
            <a:off x="2209800" y="3546171"/>
            <a:ext cx="2396904" cy="3765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559" name="Text Box 15"/>
              <p:cNvSpPr txBox="1">
                <a:spLocks noChangeArrowheads="1"/>
              </p:cNvSpPr>
              <p:nvPr/>
            </p:nvSpPr>
            <p:spPr bwMode="auto">
              <a:xfrm>
                <a:off x="5649502" y="3922713"/>
                <a:ext cx="1132298" cy="33855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𝐶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𝐷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𝐸</m:t>
                      </m:r>
                    </m:oMath>
                  </m:oMathPara>
                </a14:m>
                <a:endParaRPr lang="en-US" altLang="zh-HK" sz="16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8559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49502" y="3922713"/>
                <a:ext cx="1132298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560" name="AutoShape 16"/>
          <p:cNvCxnSpPr>
            <a:cxnSpLocks noChangeShapeType="1"/>
            <a:stCxn id="108559" idx="0"/>
            <a:endCxn id="108548" idx="2"/>
          </p:cNvCxnSpPr>
          <p:nvPr/>
        </p:nvCxnSpPr>
        <p:spPr bwMode="auto">
          <a:xfrm flipH="1" flipV="1">
            <a:off x="2209800" y="3546171"/>
            <a:ext cx="4005851" cy="3765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563" name="Text Box 19"/>
              <p:cNvSpPr txBox="1">
                <a:spLocks noChangeArrowheads="1"/>
              </p:cNvSpPr>
              <p:nvPr/>
            </p:nvSpPr>
            <p:spPr bwMode="auto">
              <a:xfrm>
                <a:off x="2438400" y="3922713"/>
                <a:ext cx="1119345" cy="33855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𝐴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𝐵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𝐶</m:t>
                      </m:r>
                    </m:oMath>
                  </m:oMathPara>
                </a14:m>
                <a:endParaRPr lang="en-US" altLang="zh-HK" sz="16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856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8400" y="3922713"/>
                <a:ext cx="1119345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564" name="AutoShape 20"/>
          <p:cNvCxnSpPr>
            <a:cxnSpLocks noChangeShapeType="1"/>
            <a:stCxn id="108563" idx="0"/>
            <a:endCxn id="108551" idx="2"/>
          </p:cNvCxnSpPr>
          <p:nvPr/>
        </p:nvCxnSpPr>
        <p:spPr bwMode="auto">
          <a:xfrm flipV="1">
            <a:off x="2998073" y="3546170"/>
            <a:ext cx="2354977" cy="376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569" name="Text Box 25"/>
              <p:cNvSpPr txBox="1">
                <a:spLocks noChangeArrowheads="1"/>
              </p:cNvSpPr>
              <p:nvPr/>
            </p:nvSpPr>
            <p:spPr bwMode="auto">
              <a:xfrm>
                <a:off x="6248400" y="2967038"/>
                <a:ext cx="1219200" cy="5791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𝐴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𝐵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𝐶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𝐷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)×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𝐸</m:t>
                      </m:r>
                    </m:oMath>
                  </m:oMathPara>
                </a14:m>
                <a:endParaRPr lang="en-US" altLang="zh-HK" sz="16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8569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8400" y="2967038"/>
                <a:ext cx="1219200" cy="579133"/>
              </a:xfrm>
              <a:prstGeom prst="rect">
                <a:avLst/>
              </a:prstGeom>
              <a:blipFill rotWithShape="1">
                <a:blip r:embed="rId10"/>
                <a:stretch>
                  <a:fillRect b="-618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570" name="AutoShape 26"/>
          <p:cNvCxnSpPr>
            <a:cxnSpLocks noChangeShapeType="1"/>
            <a:stCxn id="108569" idx="0"/>
            <a:endCxn id="108552" idx="4"/>
          </p:cNvCxnSpPr>
          <p:nvPr/>
        </p:nvCxnSpPr>
        <p:spPr bwMode="auto">
          <a:xfrm flipH="1" flipV="1">
            <a:off x="4610100" y="2433638"/>
            <a:ext cx="22479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572" name="Text Box 28"/>
              <p:cNvSpPr txBox="1">
                <a:spLocks noChangeArrowheads="1"/>
              </p:cNvSpPr>
              <p:nvPr/>
            </p:nvSpPr>
            <p:spPr bwMode="auto">
              <a:xfrm>
                <a:off x="1905000" y="4643438"/>
                <a:ext cx="751424" cy="33855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𝐴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𝐵</m:t>
                      </m:r>
                    </m:oMath>
                  </m:oMathPara>
                </a14:m>
                <a:endParaRPr lang="en-US" sz="16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8572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4643438"/>
                <a:ext cx="751424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573" name="Text Box 29"/>
              <p:cNvSpPr txBox="1">
                <a:spLocks noChangeArrowheads="1"/>
              </p:cNvSpPr>
              <p:nvPr/>
            </p:nvSpPr>
            <p:spPr bwMode="auto">
              <a:xfrm>
                <a:off x="3505200" y="4684713"/>
                <a:ext cx="750462" cy="33855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𝐵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𝐶</m:t>
                      </m:r>
                    </m:oMath>
                  </m:oMathPara>
                </a14:m>
                <a:endParaRPr lang="en-US" sz="16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8573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4684713"/>
                <a:ext cx="750462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574" name="Text Box 30"/>
              <p:cNvSpPr txBox="1">
                <a:spLocks noChangeArrowheads="1"/>
              </p:cNvSpPr>
              <p:nvPr/>
            </p:nvSpPr>
            <p:spPr bwMode="auto">
              <a:xfrm>
                <a:off x="5105400" y="4684713"/>
                <a:ext cx="758990" cy="33855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𝐶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𝐷</m:t>
                      </m:r>
                    </m:oMath>
                  </m:oMathPara>
                </a14:m>
                <a:endParaRPr lang="en-US" sz="16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8574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4684713"/>
                <a:ext cx="758990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575" name="Text Box 31"/>
              <p:cNvSpPr txBox="1">
                <a:spLocks noChangeArrowheads="1"/>
              </p:cNvSpPr>
              <p:nvPr/>
            </p:nvSpPr>
            <p:spPr bwMode="auto">
              <a:xfrm>
                <a:off x="6913563" y="4684713"/>
                <a:ext cx="764376" cy="33855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𝐷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𝐸</m:t>
                      </m:r>
                    </m:oMath>
                  </m:oMathPara>
                </a14:m>
                <a:endParaRPr lang="en-US" sz="16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8575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13563" y="4684713"/>
                <a:ext cx="764376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576" name="AutoShape 32"/>
          <p:cNvCxnSpPr>
            <a:cxnSpLocks noChangeShapeType="1"/>
            <a:stCxn id="108559" idx="0"/>
            <a:endCxn id="108550" idx="2"/>
          </p:cNvCxnSpPr>
          <p:nvPr/>
        </p:nvCxnSpPr>
        <p:spPr bwMode="auto">
          <a:xfrm flipH="1" flipV="1">
            <a:off x="3819662" y="3546170"/>
            <a:ext cx="2395989" cy="376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577" name="AutoShape 33"/>
          <p:cNvCxnSpPr>
            <a:cxnSpLocks noChangeShapeType="1"/>
            <a:stCxn id="108563" idx="0"/>
            <a:endCxn id="108569" idx="2"/>
          </p:cNvCxnSpPr>
          <p:nvPr/>
        </p:nvCxnSpPr>
        <p:spPr bwMode="auto">
          <a:xfrm flipV="1">
            <a:off x="2998073" y="3546171"/>
            <a:ext cx="3859927" cy="3765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578" name="AutoShape 34"/>
          <p:cNvCxnSpPr>
            <a:cxnSpLocks noChangeShapeType="1"/>
            <a:stCxn id="108557" idx="0"/>
            <a:endCxn id="108569" idx="2"/>
          </p:cNvCxnSpPr>
          <p:nvPr/>
        </p:nvCxnSpPr>
        <p:spPr bwMode="auto">
          <a:xfrm flipV="1">
            <a:off x="4606704" y="3546171"/>
            <a:ext cx="2251296" cy="3765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579" name="AutoShape 35"/>
          <p:cNvCxnSpPr>
            <a:cxnSpLocks noChangeShapeType="1"/>
            <a:stCxn id="108573" idx="0"/>
            <a:endCxn id="108563" idx="2"/>
          </p:cNvCxnSpPr>
          <p:nvPr/>
        </p:nvCxnSpPr>
        <p:spPr bwMode="auto">
          <a:xfrm flipH="1" flipV="1">
            <a:off x="2998073" y="4261267"/>
            <a:ext cx="882358" cy="4234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580" name="AutoShape 36"/>
          <p:cNvCxnSpPr>
            <a:cxnSpLocks noChangeShapeType="1"/>
            <a:stCxn id="108572" idx="0"/>
            <a:endCxn id="108563" idx="2"/>
          </p:cNvCxnSpPr>
          <p:nvPr/>
        </p:nvCxnSpPr>
        <p:spPr bwMode="auto">
          <a:xfrm flipV="1">
            <a:off x="2280712" y="4261267"/>
            <a:ext cx="717361" cy="3821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581" name="AutoShape 37"/>
          <p:cNvCxnSpPr>
            <a:cxnSpLocks noChangeShapeType="1"/>
            <a:stCxn id="108573" idx="0"/>
            <a:endCxn id="108557" idx="2"/>
          </p:cNvCxnSpPr>
          <p:nvPr/>
        </p:nvCxnSpPr>
        <p:spPr bwMode="auto">
          <a:xfrm flipV="1">
            <a:off x="3880431" y="4261267"/>
            <a:ext cx="726273" cy="4234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582" name="AutoShape 38"/>
          <p:cNvCxnSpPr>
            <a:cxnSpLocks noChangeShapeType="1"/>
            <a:stCxn id="108574" idx="0"/>
            <a:endCxn id="108557" idx="2"/>
          </p:cNvCxnSpPr>
          <p:nvPr/>
        </p:nvCxnSpPr>
        <p:spPr bwMode="auto">
          <a:xfrm flipH="1" flipV="1">
            <a:off x="4606704" y="4261267"/>
            <a:ext cx="878191" cy="4234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583" name="AutoShape 39"/>
          <p:cNvCxnSpPr>
            <a:cxnSpLocks noChangeShapeType="1"/>
            <a:stCxn id="108574" idx="0"/>
            <a:endCxn id="108559" idx="2"/>
          </p:cNvCxnSpPr>
          <p:nvPr/>
        </p:nvCxnSpPr>
        <p:spPr bwMode="auto">
          <a:xfrm flipV="1">
            <a:off x="5484895" y="4261267"/>
            <a:ext cx="730756" cy="4234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584" name="AutoShape 40"/>
          <p:cNvCxnSpPr>
            <a:cxnSpLocks noChangeShapeType="1"/>
            <a:stCxn id="108575" idx="0"/>
            <a:endCxn id="108559" idx="2"/>
          </p:cNvCxnSpPr>
          <p:nvPr/>
        </p:nvCxnSpPr>
        <p:spPr bwMode="auto">
          <a:xfrm flipH="1" flipV="1">
            <a:off x="6215651" y="4261267"/>
            <a:ext cx="1080100" cy="4234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585" name="AutoShape 41"/>
          <p:cNvCxnSpPr>
            <a:cxnSpLocks noChangeShapeType="1"/>
            <a:stCxn id="108572" idx="0"/>
            <a:endCxn id="108550" idx="2"/>
          </p:cNvCxnSpPr>
          <p:nvPr/>
        </p:nvCxnSpPr>
        <p:spPr bwMode="auto">
          <a:xfrm flipV="1">
            <a:off x="2280712" y="3546170"/>
            <a:ext cx="1538950" cy="10972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586" name="AutoShape 42"/>
          <p:cNvCxnSpPr>
            <a:cxnSpLocks noChangeShapeType="1"/>
            <a:stCxn id="108575" idx="0"/>
            <a:endCxn id="108551" idx="2"/>
          </p:cNvCxnSpPr>
          <p:nvPr/>
        </p:nvCxnSpPr>
        <p:spPr bwMode="auto">
          <a:xfrm flipH="1" flipV="1">
            <a:off x="5353050" y="3546170"/>
            <a:ext cx="1942701" cy="1138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587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8229600" cy="796925"/>
          </a:xfrm>
          <a:noFill/>
          <a:ln/>
        </p:spPr>
        <p:txBody>
          <a:bodyPr/>
          <a:lstStyle/>
          <a:p>
            <a:r>
              <a:rPr lang="en-US" dirty="0"/>
              <a:t>Now solve the problem this way.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animBg="1"/>
      <p:bldP spid="108549" grpId="0" animBg="1"/>
      <p:bldP spid="108550" grpId="0" animBg="1"/>
      <p:bldP spid="108551" grpId="0" animBg="1"/>
      <p:bldP spid="108552" grpId="0" animBg="1"/>
      <p:bldP spid="108557" grpId="0" animBg="1"/>
      <p:bldP spid="108559" grpId="0" animBg="1"/>
      <p:bldP spid="108563" grpId="0" animBg="1"/>
      <p:bldP spid="108569" grpId="0" animBg="1"/>
      <p:bldP spid="108572" grpId="0" animBg="1"/>
      <p:bldP spid="108573" grpId="0" animBg="1"/>
      <p:bldP spid="108574" grpId="0" animBg="1"/>
      <p:bldP spid="1085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>
                        <a:latin typeface="Cambria Math"/>
                      </a:rPr>
                      <m:t>𝑖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r>
                      <a:rPr lang="en-US" i="1" dirty="0" err="1">
                        <a:latin typeface="Cambria Math"/>
                      </a:rPr>
                      <m:t>𝑖</m:t>
                    </m:r>
                    <m:r>
                      <a:rPr lang="en-US" i="1" dirty="0">
                        <a:latin typeface="Cambria Math"/>
                      </a:rPr>
                      <m:t>) = 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𝑠</m:t>
                    </m:r>
                    <m:r>
                      <a:rPr lang="en-US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/>
                  <a:t>//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: step length</a:t>
                </a:r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−</m:t>
                    </m:r>
                    <m:r>
                      <a:rPr lang="en-US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err="1" smtClean="0">
                        <a:latin typeface="Cambria Math"/>
                      </a:rPr>
                      <m:t>𝑖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𝑠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𝑖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𝑗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min</m:t>
                    </m:r>
                    <m:r>
                      <a:rPr lang="en-US" i="1" dirty="0" smtClean="0">
                        <a:latin typeface="Cambria Math"/>
                      </a:rPr>
                      <m:t>⁡{</m:t>
                    </m:r>
                    <m:r>
                      <a:rPr lang="en-US" i="1" dirty="0" smtClean="0"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𝑖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)+</m:t>
                    </m:r>
                    <m:r>
                      <a:rPr lang="en-US" i="1" dirty="0" smtClean="0"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+1,</m:t>
                    </m:r>
                    <m:r>
                      <a:rPr lang="en-US" i="1" dirty="0" smtClean="0">
                        <a:latin typeface="Cambria Math"/>
                      </a:rPr>
                      <m:t>𝑗</m:t>
                    </m:r>
                    <m:r>
                      <a:rPr lang="en-US" i="1" dirty="0" smtClean="0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:</m:t>
                    </m:r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≤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&lt;</m:t>
                    </m:r>
                    <m:r>
                      <a:rPr lang="en-US" i="1" dirty="0" smtClean="0">
                        <a:latin typeface="Cambria Math"/>
                      </a:rPr>
                      <m:t>𝑗</m:t>
                    </m:r>
                    <m:r>
                      <a:rPr lang="en-US" i="1" dirty="0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return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latin typeface="Cambria Math"/>
                      </a:rPr>
                      <m:t>(1,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9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1371600" y="5257800"/>
            <a:ext cx="66294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77" name="Text Box 5"/>
              <p:cNvSpPr txBox="1">
                <a:spLocks noChangeArrowheads="1"/>
              </p:cNvSpPr>
              <p:nvPr/>
            </p:nvSpPr>
            <p:spPr bwMode="auto">
              <a:xfrm>
                <a:off x="2398713" y="5638800"/>
                <a:ext cx="32983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87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8713" y="5638800"/>
                <a:ext cx="32983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878" name="Text Box 6"/>
              <p:cNvSpPr txBox="1">
                <a:spLocks noChangeArrowheads="1"/>
              </p:cNvSpPr>
              <p:nvPr/>
            </p:nvSpPr>
            <p:spPr bwMode="auto">
              <a:xfrm>
                <a:off x="3352800" y="5653088"/>
                <a:ext cx="110639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dirty="0" err="1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i="1" dirty="0" err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 dirty="0" err="1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87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800" y="5653088"/>
                <a:ext cx="1106393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880" name="Line 8"/>
          <p:cNvSpPr>
            <a:spLocks noChangeShapeType="1"/>
          </p:cNvSpPr>
          <p:nvPr/>
        </p:nvSpPr>
        <p:spPr bwMode="auto">
          <a:xfrm flipV="1">
            <a:off x="25146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 flipV="1">
            <a:off x="38862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3352800" y="5562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83" name="Text Box 11"/>
              <p:cNvSpPr txBox="1">
                <a:spLocks noChangeArrowheads="1"/>
              </p:cNvSpPr>
              <p:nvPr/>
            </p:nvSpPr>
            <p:spPr bwMode="auto">
              <a:xfrm>
                <a:off x="3035300" y="5370513"/>
                <a:ext cx="36093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883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5300" y="5370513"/>
                <a:ext cx="36093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884" name="Line 12"/>
          <p:cNvSpPr>
            <a:spLocks noChangeShapeType="1"/>
          </p:cNvSpPr>
          <p:nvPr/>
        </p:nvSpPr>
        <p:spPr bwMode="auto">
          <a:xfrm flipH="1">
            <a:off x="2590800" y="5562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5" name="Oval 13"/>
          <p:cNvSpPr>
            <a:spLocks noChangeArrowheads="1"/>
          </p:cNvSpPr>
          <p:nvPr/>
        </p:nvSpPr>
        <p:spPr bwMode="auto">
          <a:xfrm>
            <a:off x="3113088" y="4027488"/>
            <a:ext cx="9144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Oval 14"/>
          <p:cNvSpPr>
            <a:spLocks noChangeArrowheads="1"/>
          </p:cNvSpPr>
          <p:nvPr/>
        </p:nvSpPr>
        <p:spPr bwMode="auto">
          <a:xfrm>
            <a:off x="4267200" y="4038600"/>
            <a:ext cx="12954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Oval 15"/>
          <p:cNvSpPr>
            <a:spLocks noChangeArrowheads="1"/>
          </p:cNvSpPr>
          <p:nvPr/>
        </p:nvSpPr>
        <p:spPr bwMode="auto">
          <a:xfrm>
            <a:off x="5867400" y="4038600"/>
            <a:ext cx="14478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88" name="AutoShape 16"/>
              <p:cNvSpPr>
                <a:spLocks noChangeArrowheads="1"/>
              </p:cNvSpPr>
              <p:nvPr/>
            </p:nvSpPr>
            <p:spPr bwMode="auto">
              <a:xfrm>
                <a:off x="3810000" y="3200400"/>
                <a:ext cx="1524000" cy="685800"/>
              </a:xfrm>
              <a:prstGeom prst="wedgeRoundRectCallout">
                <a:avLst>
                  <a:gd name="adj1" fmla="val -52190"/>
                  <a:gd name="adj2" fmla="val 76620"/>
                  <a:gd name="adj3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dirty="0" smtClean="0"/>
                  <a:t>Best cost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×</m:t>
                    </m:r>
                    <m:r>
                      <a:rPr lang="en-US" altLang="zh-HK" b="0" i="1" dirty="0" smtClean="0">
                        <a:latin typeface="Cambria Math"/>
                      </a:rPr>
                      <m:t>…</m:t>
                    </m:r>
                    <m:r>
                      <a:rPr lang="en-US" altLang="zh-HK" i="1" dirty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79888" name="AutoShap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3200400"/>
                <a:ext cx="1524000" cy="685800"/>
              </a:xfrm>
              <a:prstGeom prst="wedgeRoundRectCallout">
                <a:avLst>
                  <a:gd name="adj1" fmla="val -52190"/>
                  <a:gd name="adj2" fmla="val 76620"/>
                  <a:gd name="adj3" fmla="val 16667"/>
                </a:avLst>
              </a:prstGeom>
              <a:blipFill rotWithShape="1">
                <a:blip r:embed="rId6"/>
                <a:stretch>
                  <a:fillRect r="-190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889" name="AutoShape 17"/>
              <p:cNvSpPr>
                <a:spLocks noChangeArrowheads="1"/>
              </p:cNvSpPr>
              <p:nvPr/>
            </p:nvSpPr>
            <p:spPr bwMode="auto">
              <a:xfrm>
                <a:off x="5410200" y="3200400"/>
                <a:ext cx="1676400" cy="685800"/>
              </a:xfrm>
              <a:prstGeom prst="wedgeRoundRectCallout">
                <a:avLst>
                  <a:gd name="adj1" fmla="val -66458"/>
                  <a:gd name="adj2" fmla="val 73380"/>
                  <a:gd name="adj3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dirty="0" smtClean="0"/>
                  <a:t>Best cost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altLang="zh-HK" b="0" i="1" dirty="0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×…×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79889" name="AutoShap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0200" y="3200400"/>
                <a:ext cx="1676400" cy="685800"/>
              </a:xfrm>
              <a:prstGeom prst="wedgeRoundRectCallout">
                <a:avLst>
                  <a:gd name="adj1" fmla="val -66458"/>
                  <a:gd name="adj2" fmla="val 73380"/>
                  <a:gd name="adj3" fmla="val 16667"/>
                </a:avLst>
              </a:prstGeom>
              <a:blipFill rotWithShape="1"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890" name="AutoShape 18"/>
              <p:cNvSpPr>
                <a:spLocks noChangeArrowheads="1"/>
              </p:cNvSpPr>
              <p:nvPr/>
            </p:nvSpPr>
            <p:spPr bwMode="auto">
              <a:xfrm>
                <a:off x="6096000" y="4800600"/>
                <a:ext cx="2743200" cy="990600"/>
              </a:xfrm>
              <a:prstGeom prst="wedgeRoundRectCallout">
                <a:avLst>
                  <a:gd name="adj1" fmla="val -39292"/>
                  <a:gd name="adj2" fmla="val -76764"/>
                  <a:gd name="adj3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dirty="0" smtClean="0"/>
                  <a:t>Cost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  <m:r>
                      <a:rPr lang="en-US" b="0" i="1" dirty="0" smtClean="0">
                        <a:latin typeface="Cambria Math"/>
                      </a:rPr>
                      <m:t>×</m:t>
                    </m:r>
                    <m:r>
                      <a:rPr lang="en-US" i="1" dirty="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 smtClean="0"/>
                  <a:t>, where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</a:rPr>
                      <m:t>𝑋</m:t>
                    </m:r>
                    <m:r>
                      <a:rPr lang="en-US" altLang="zh-HK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×…×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latin typeface="Cambria Math"/>
                        </a:rPr>
                        <m:t>𝑌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HK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HK" i="1" dirty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altLang="zh-HK" i="1" dirty="0">
                          <a:latin typeface="Cambria Math"/>
                        </a:rPr>
                        <m:t>×…×</m:t>
                      </m:r>
                      <m:sSub>
                        <m:sSubPr>
                          <m:ctrlPr>
                            <a:rPr lang="en-US" altLang="zh-HK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HK" i="1" dirty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79890" name="AutoShap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0" y="4800600"/>
                <a:ext cx="2743200" cy="990600"/>
              </a:xfrm>
              <a:prstGeom prst="wedgeRoundRectCallout">
                <a:avLst>
                  <a:gd name="adj1" fmla="val -39292"/>
                  <a:gd name="adj2" fmla="val -76764"/>
                  <a:gd name="adj3" fmla="val 16667"/>
                </a:avLst>
              </a:prstGeom>
              <a:blipFill rotWithShape="1">
                <a:blip r:embed="rId8"/>
                <a:stretch>
                  <a:fillRect b="-143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891" name="AutoShape 19"/>
              <p:cNvSpPr>
                <a:spLocks noChangeArrowheads="1"/>
              </p:cNvSpPr>
              <p:nvPr/>
            </p:nvSpPr>
            <p:spPr bwMode="auto">
              <a:xfrm>
                <a:off x="3200400" y="685800"/>
                <a:ext cx="5638800" cy="1447800"/>
              </a:xfrm>
              <a:prstGeom prst="wedgeRoundRectCallout">
                <a:avLst>
                  <a:gd name="adj1" fmla="val -39090"/>
                  <a:gd name="adj2" fmla="val 88619"/>
                  <a:gd name="adj3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sz="1600" dirty="0" smtClean="0"/>
                  <a:t>For the first example: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𝑠</m:t>
                    </m:r>
                    <m:r>
                      <a:rPr lang="en-US" sz="160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1600" dirty="0"/>
                  <a:t>: {</a:t>
                </a:r>
                <a:r>
                  <a:rPr lang="en-US" sz="1600" dirty="0" err="1"/>
                  <a:t>bestcost</a:t>
                </a:r>
                <a:r>
                  <a:rPr lang="en-US" sz="1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600" b="0" i="1" dirty="0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), </a:t>
                </a:r>
                <a:r>
                  <a:rPr lang="en-US" sz="1600" dirty="0" err="1"/>
                  <a:t>bestcost</a:t>
                </a:r>
                <a:r>
                  <a:rPr lang="en-US" sz="1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6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HK" sz="16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sz="1600" i="1" dirty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altLang="zh-HK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6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HK" sz="16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/>
                  <a:t>), </a:t>
                </a:r>
                <a:r>
                  <a:rPr lang="en-US" sz="1600" dirty="0" err="1"/>
                  <a:t>bestcost</a:t>
                </a:r>
                <a:r>
                  <a:rPr lang="en-US" sz="1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6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HK" sz="16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HK" sz="1600" i="1" dirty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altLang="zh-HK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6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HK" sz="1600" b="0" i="1" dirty="0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600" dirty="0"/>
                  <a:t>)}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𝑠</m:t>
                    </m:r>
                    <m:r>
                      <a:rPr lang="en-US" sz="1600" i="1" dirty="0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1600" dirty="0"/>
                  <a:t>: {</a:t>
                </a:r>
                <a:r>
                  <a:rPr lang="en-US" sz="1600" dirty="0" err="1"/>
                  <a:t>bestcost</a:t>
                </a:r>
                <a:r>
                  <a:rPr lang="en-US" sz="1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6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HK" sz="16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1600" i="1" dirty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altLang="zh-HK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6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HK" sz="16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sz="1600" b="0" i="1" dirty="0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altLang="zh-HK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600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HK" sz="16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/>
                  <a:t>), </a:t>
                </a:r>
                <a:r>
                  <a:rPr lang="en-US" sz="1600" dirty="0" err="1"/>
                  <a:t>bestcost</a:t>
                </a:r>
                <a:r>
                  <a:rPr lang="en-US" sz="1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6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HK" sz="16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sz="1600" i="1" dirty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altLang="zh-HK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6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HK" sz="16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HK" sz="1600" b="0" i="1" dirty="0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altLang="zh-HK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600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HK" sz="1600" b="0" i="1" dirty="0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600" dirty="0"/>
                  <a:t>)}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𝑠</m:t>
                    </m:r>
                    <m:r>
                      <a:rPr lang="en-US" sz="1600" i="1" dirty="0" smtClean="0">
                        <a:latin typeface="Cambria Math"/>
                      </a:rPr>
                      <m:t>=3</m:t>
                    </m:r>
                  </m:oMath>
                </a14:m>
                <a:r>
                  <a:rPr lang="en-US" sz="1600" dirty="0"/>
                  <a:t>: {</a:t>
                </a:r>
                <a:r>
                  <a:rPr lang="en-US" sz="1600" dirty="0" err="1" smtClean="0"/>
                  <a:t>bestcost</a:t>
                </a:r>
                <a:r>
                  <a:rPr lang="en-US" sz="16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sz="1600" b="0" i="0" dirty="0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altLang="zh-HK" sz="1600" b="0" i="0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1600" b="0" i="1" dirty="0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altLang="zh-HK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6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HK" sz="16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sz="1600" i="1" dirty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altLang="zh-HK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6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HK" sz="1600" i="1" dirty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HK" sz="1600" i="1" dirty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altLang="zh-HK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6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HK" sz="1600" i="1" dirty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600" dirty="0" smtClean="0"/>
                  <a:t>)}.</a:t>
                </a:r>
                <a:endParaRPr lang="en-US" sz="1600" dirty="0"/>
              </a:p>
            </p:txBody>
          </p:sp>
        </mc:Choice>
        <mc:Fallback xmlns="">
          <p:sp>
            <p:nvSpPr>
              <p:cNvPr id="79891" name="AutoShap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0400" y="685800"/>
                <a:ext cx="5638800" cy="1447800"/>
              </a:xfrm>
              <a:prstGeom prst="wedgeRoundRectCallout">
                <a:avLst>
                  <a:gd name="adj1" fmla="val -39090"/>
                  <a:gd name="adj2" fmla="val 88619"/>
                  <a:gd name="adj3" fmla="val 16667"/>
                </a:avLst>
              </a:prstGeom>
              <a:blipFill rotWithShape="1"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5" grpId="0" animBg="1"/>
      <p:bldP spid="79886" grpId="0" animBg="1"/>
      <p:bldP spid="79887" grpId="0" animBg="1"/>
      <p:bldP spid="79888" grpId="0" animBg="1"/>
      <p:bldP spid="79889" grpId="0" animBg="1"/>
      <p:bldP spid="79890" grpId="0" animBg="1"/>
      <p:bldP spid="798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8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HK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𝑖</m:t>
                    </m:r>
                    <m:r>
                      <a:rPr lang="en-US" altLang="zh-HK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HK" dirty="0"/>
                  <a:t>  to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𝑛</m:t>
                    </m:r>
                  </m:oMath>
                </a14:m>
                <a:endParaRPr lang="en-US" altLang="zh-HK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𝐶</m:t>
                    </m:r>
                    <m:r>
                      <a:rPr lang="en-US" altLang="zh-HK" i="1" dirty="0">
                        <a:latin typeface="Cambria Math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</a:rPr>
                      <m:t>𝑖</m:t>
                    </m:r>
                    <m:r>
                      <a:rPr lang="en-US" altLang="zh-HK" i="1" dirty="0">
                        <a:latin typeface="Cambria Math"/>
                      </a:rPr>
                      <m:t>, </m:t>
                    </m:r>
                    <m:r>
                      <a:rPr lang="en-US" altLang="zh-HK" i="1" dirty="0" err="1">
                        <a:latin typeface="Cambria Math"/>
                      </a:rPr>
                      <m:t>𝑖</m:t>
                    </m:r>
                    <m:r>
                      <a:rPr lang="en-US" altLang="zh-HK" i="1" dirty="0">
                        <a:latin typeface="Cambria Math"/>
                      </a:rPr>
                      <m:t>) = 0</m:t>
                    </m:r>
                  </m:oMath>
                </a14:m>
                <a:endParaRPr lang="en-US" altLang="zh-HK" dirty="0"/>
              </a:p>
              <a:p>
                <a:r>
                  <a:rPr lang="en-US" altLang="zh-HK" dirty="0"/>
                  <a:t>for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𝑠</m:t>
                    </m:r>
                    <m:r>
                      <a:rPr lang="en-US" altLang="zh-HK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HK" dirty="0"/>
                  <a:t>  to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</a:rPr>
                      <m:t>−1</m:t>
                    </m:r>
                  </m:oMath>
                </a14:m>
                <a:r>
                  <a:rPr lang="en-US" altLang="zh-HK" dirty="0"/>
                  <a:t>  //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𝑠</m:t>
                    </m:r>
                  </m:oMath>
                </a14:m>
                <a:r>
                  <a:rPr lang="en-US" altLang="zh-HK" dirty="0"/>
                  <a:t>: step length</a:t>
                </a:r>
              </a:p>
              <a:p>
                <a:pPr lvl="1"/>
                <a:r>
                  <a:rPr lang="en-US" altLang="zh-HK" dirty="0"/>
                  <a:t>for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𝑖</m:t>
                    </m:r>
                    <m:r>
                      <a:rPr lang="en-US" altLang="zh-HK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HK" dirty="0"/>
                  <a:t>  to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</a:rPr>
                      <m:t>−</m:t>
                    </m:r>
                    <m:r>
                      <a:rPr lang="en-US" altLang="zh-HK" i="1" dirty="0">
                        <a:latin typeface="Cambria Math"/>
                      </a:rPr>
                      <m:t>𝑠</m:t>
                    </m:r>
                  </m:oMath>
                </a14:m>
                <a:r>
                  <a:rPr lang="en-US" altLang="zh-HK" dirty="0"/>
                  <a:t> 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𝑗</m:t>
                    </m:r>
                    <m:r>
                      <a:rPr lang="en-US" altLang="zh-HK" i="1" dirty="0">
                        <a:latin typeface="Cambria Math"/>
                      </a:rPr>
                      <m:t>=</m:t>
                    </m:r>
                    <m:r>
                      <a:rPr lang="en-US" altLang="zh-HK" i="1" dirty="0" err="1">
                        <a:latin typeface="Cambria Math"/>
                      </a:rPr>
                      <m:t>𝑖</m:t>
                    </m:r>
                    <m:r>
                      <a:rPr lang="en-US" altLang="zh-HK" i="1" dirty="0" err="1">
                        <a:latin typeface="Cambria Math"/>
                      </a:rPr>
                      <m:t>+</m:t>
                    </m:r>
                    <m:r>
                      <a:rPr lang="en-US" altLang="zh-HK" i="1" dirty="0" err="1">
                        <a:latin typeface="Cambria Math"/>
                      </a:rPr>
                      <m:t>𝑠</m:t>
                    </m:r>
                  </m:oMath>
                </a14:m>
                <a:endParaRPr lang="en-US" altLang="zh-HK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𝐶</m:t>
                    </m:r>
                    <m:r>
                      <a:rPr lang="en-US" altLang="zh-HK" i="1" dirty="0">
                        <a:latin typeface="Cambria Math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</a:rPr>
                      <m:t>𝑖</m:t>
                    </m:r>
                    <m:r>
                      <a:rPr lang="en-US" altLang="zh-HK" i="1" dirty="0" err="1">
                        <a:latin typeface="Cambria Math"/>
                      </a:rPr>
                      <m:t>,</m:t>
                    </m:r>
                    <m:r>
                      <a:rPr lang="en-US" altLang="zh-HK" i="1" dirty="0" err="1">
                        <a:latin typeface="Cambria Math"/>
                      </a:rPr>
                      <m:t>𝑗</m:t>
                    </m:r>
                    <m:r>
                      <a:rPr lang="en-US" altLang="zh-HK" i="1" dirty="0">
                        <a:latin typeface="Cambria Math"/>
                      </a:rPr>
                      <m:t>)=</m:t>
                    </m:r>
                    <m:r>
                      <m:rPr>
                        <m:sty m:val="p"/>
                      </m:rPr>
                      <a:rPr lang="en-US" altLang="zh-HK" i="1" dirty="0">
                        <a:latin typeface="Cambria Math"/>
                      </a:rPr>
                      <m:t>min</m:t>
                    </m:r>
                    <m:r>
                      <a:rPr lang="en-US" altLang="zh-HK" i="1" dirty="0">
                        <a:latin typeface="Cambria Math"/>
                      </a:rPr>
                      <m:t>⁡{</m:t>
                    </m:r>
                    <m:r>
                      <a:rPr lang="en-US" altLang="zh-HK" i="1" dirty="0">
                        <a:latin typeface="Cambria Math"/>
                      </a:rPr>
                      <m:t>𝐶</m:t>
                    </m:r>
                    <m:r>
                      <a:rPr lang="en-US" altLang="zh-HK" i="1" dirty="0">
                        <a:latin typeface="Cambria Math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</a:rPr>
                      <m:t>𝑖</m:t>
                    </m:r>
                    <m:r>
                      <a:rPr lang="en-US" altLang="zh-HK" i="1" dirty="0" err="1">
                        <a:latin typeface="Cambria Math"/>
                      </a:rPr>
                      <m:t>,</m:t>
                    </m:r>
                    <m:r>
                      <a:rPr lang="en-US" altLang="zh-HK" i="1" dirty="0" err="1">
                        <a:latin typeface="Cambria Math"/>
                      </a:rPr>
                      <m:t>𝑘</m:t>
                    </m:r>
                    <m:r>
                      <a:rPr lang="en-US" altLang="zh-HK" i="1" dirty="0">
                        <a:latin typeface="Cambria Math"/>
                      </a:rPr>
                      <m:t>)+</m:t>
                    </m:r>
                    <m:r>
                      <a:rPr lang="en-US" altLang="zh-HK" i="1" dirty="0">
                        <a:latin typeface="Cambria Math"/>
                      </a:rPr>
                      <m:t>𝐶</m:t>
                    </m:r>
                    <m:r>
                      <a:rPr lang="en-US" altLang="zh-HK" i="1" dirty="0">
                        <a:latin typeface="Cambria Math"/>
                      </a:rPr>
                      <m:t>(</m:t>
                    </m:r>
                    <m:r>
                      <a:rPr lang="en-US" altLang="zh-HK" i="1" dirty="0">
                        <a:latin typeface="Cambria Math"/>
                      </a:rPr>
                      <m:t>𝑘</m:t>
                    </m:r>
                    <m:r>
                      <a:rPr lang="en-US" altLang="zh-HK" i="1" dirty="0">
                        <a:latin typeface="Cambria Math"/>
                      </a:rPr>
                      <m:t>+1,</m:t>
                    </m:r>
                    <m:r>
                      <a:rPr lang="en-US" altLang="zh-HK" i="1" dirty="0">
                        <a:latin typeface="Cambria Math"/>
                      </a:rPr>
                      <m:t>𝑗</m:t>
                    </m:r>
                    <m:r>
                      <a:rPr lang="en-US" altLang="zh-HK" i="1" dirty="0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𝑖</m:t>
                        </m:r>
                        <m:r>
                          <a:rPr lang="en-US" altLang="zh-HK" i="1" dirty="0">
                            <a:latin typeface="Cambria Math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:</m:t>
                    </m:r>
                    <m:r>
                      <a:rPr lang="en-US" altLang="zh-HK" i="1" dirty="0">
                        <a:latin typeface="Cambria Math"/>
                      </a:rPr>
                      <m:t>𝑖</m:t>
                    </m:r>
                    <m:r>
                      <a:rPr lang="en-US" altLang="zh-HK" i="1" dirty="0">
                        <a:latin typeface="Cambria Math"/>
                      </a:rPr>
                      <m:t>≤</m:t>
                    </m:r>
                    <m:r>
                      <a:rPr lang="en-US" altLang="zh-HK" i="1" dirty="0">
                        <a:latin typeface="Cambria Math"/>
                      </a:rPr>
                      <m:t>𝑘</m:t>
                    </m:r>
                    <m:r>
                      <a:rPr lang="en-US" altLang="zh-HK" i="1" dirty="0">
                        <a:latin typeface="Cambria Math"/>
                      </a:rPr>
                      <m:t>&lt;</m:t>
                    </m:r>
                    <m:r>
                      <a:rPr lang="en-US" altLang="zh-HK" i="1" dirty="0">
                        <a:latin typeface="Cambria Math"/>
                      </a:rPr>
                      <m:t>𝑗</m:t>
                    </m:r>
                    <m:r>
                      <a:rPr lang="en-US" altLang="zh-HK" i="1" dirty="0">
                        <a:latin typeface="Cambria Math"/>
                      </a:rPr>
                      <m:t>}</m:t>
                    </m:r>
                  </m:oMath>
                </a14:m>
                <a:endParaRPr lang="en-US" altLang="zh-HK" dirty="0"/>
              </a:p>
              <a:p>
                <a:r>
                  <a:rPr lang="en-US" altLang="zh-HK" dirty="0"/>
                  <a:t>return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𝐶</m:t>
                    </m:r>
                    <m:r>
                      <a:rPr lang="en-US" altLang="zh-HK" i="1" dirty="0">
                        <a:latin typeface="Cambria Math"/>
                      </a:rPr>
                      <m:t>(1,</m:t>
                    </m:r>
                    <m:r>
                      <a:rPr lang="en-US" altLang="zh-HK" i="1" dirty="0">
                        <a:latin typeface="Cambria Math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</a:rPr>
                      <m:t>)</m:t>
                    </m:r>
                  </m:oMath>
                </a14:m>
                <a:endParaRPr lang="en-US" altLang="zh-HK" dirty="0"/>
              </a:p>
              <a:p>
                <a:endParaRPr lang="en-US" sz="2600" dirty="0" smtClean="0">
                  <a:solidFill>
                    <a:srgbClr val="0066FF"/>
                  </a:solidFill>
                </a:endParaRPr>
              </a:p>
              <a:p>
                <a:r>
                  <a:rPr lang="en-US" sz="2600" dirty="0" smtClean="0">
                    <a:solidFill>
                      <a:srgbClr val="0066FF"/>
                    </a:solidFill>
                  </a:rPr>
                  <a:t>Total</a:t>
                </a:r>
                <a:r>
                  <a:rPr lang="en-US" sz="2600" dirty="0">
                    <a:solidFill>
                      <a:srgbClr val="0066FF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60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600" b="0" i="1" dirty="0" smtClean="0">
                        <a:solidFill>
                          <a:srgbClr val="0066FF"/>
                        </a:solidFill>
                        <a:latin typeface="Cambria Math"/>
                      </a:rPr>
                      <m:t>×</m:t>
                    </m:r>
                    <m:r>
                      <a:rPr lang="en-US" sz="2600" i="1" dirty="0">
                        <a:solidFill>
                          <a:srgbClr val="0066FF"/>
                        </a:solidFill>
                        <a:latin typeface="Cambria Math"/>
                      </a:rPr>
                      <m:t>𝑂</m:t>
                    </m:r>
                    <m:r>
                      <a:rPr lang="en-US" sz="2600" i="1" dirty="0">
                        <a:solidFill>
                          <a:srgbClr val="0066FF"/>
                        </a:solidFill>
                        <a:latin typeface="Cambria Math"/>
                      </a:rPr>
                      <m:t>(</m:t>
                    </m:r>
                    <m:r>
                      <a:rPr lang="en-US" sz="2600" i="1" dirty="0">
                        <a:solidFill>
                          <a:srgbClr val="0066FF"/>
                        </a:solidFill>
                        <a:latin typeface="Cambria Math"/>
                      </a:rPr>
                      <m:t>𝑛</m:t>
                    </m:r>
                    <m:r>
                      <a:rPr lang="en-US" sz="2600" i="1" dirty="0">
                        <a:solidFill>
                          <a:srgbClr val="0066FF"/>
                        </a:solidFill>
                        <a:latin typeface="Cambria Math"/>
                      </a:rPr>
                      <m:t>)=</m:t>
                    </m:r>
                    <m:r>
                      <a:rPr lang="en-US" sz="2600" i="1" dirty="0">
                        <a:solidFill>
                          <a:srgbClr val="0066FF"/>
                        </a:solidFill>
                        <a:latin typeface="Cambria Math"/>
                      </a:rPr>
                      <m:t>𝑂</m:t>
                    </m:r>
                    <m:r>
                      <a:rPr lang="en-US" sz="2600" i="1" dirty="0">
                        <a:solidFill>
                          <a:srgbClr val="0066FF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600" i="1" dirty="0">
                        <a:solidFill>
                          <a:srgbClr val="0066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600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sz="2200" dirty="0">
                    <a:solidFill>
                      <a:srgbClr val="0066FF"/>
                    </a:solidFill>
                  </a:rPr>
                  <a:t>Much better than the exponential!</a:t>
                </a:r>
              </a:p>
            </p:txBody>
          </p:sp>
        </mc:Choice>
        <mc:Fallback xmlns="">
          <p:sp>
            <p:nvSpPr>
              <p:cNvPr id="8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593" t="-2826" b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3" name="Right Brace 2"/>
          <p:cNvSpPr/>
          <p:nvPr/>
        </p:nvSpPr>
        <p:spPr>
          <a:xfrm>
            <a:off x="6781800" y="2743200"/>
            <a:ext cx="152400" cy="609600"/>
          </a:xfrm>
          <a:prstGeom prst="rightBrace">
            <a:avLst/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14455" y="2851388"/>
                <a:ext cx="17723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b="0" i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HK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HK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HK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HK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66FF"/>
                    </a:solidFill>
                  </a:rPr>
                  <a:t> iterations</a:t>
                </a:r>
                <a:endParaRPr lang="en-US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455" y="2851388"/>
                <a:ext cx="1772345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r="-274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96200" y="4355068"/>
                <a:ext cx="8931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>
                          <a:solidFill>
                            <a:srgbClr val="0066FF"/>
                          </a:solidFill>
                          <a:latin typeface="Cambria Math"/>
                        </a:rPr>
                        <m:t>–</m:t>
                      </m:r>
                      <m:r>
                        <a:rPr lang="en-US" altLang="zh-HK" i="1" dirty="0">
                          <a:solidFill>
                            <a:srgbClr val="0066FF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altLang="zh-HK" i="1" dirty="0">
                          <a:solidFill>
                            <a:srgbClr val="0066FF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HK" i="1" dirty="0">
                          <a:solidFill>
                            <a:srgbClr val="0066FF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HK" i="1" dirty="0">
                          <a:solidFill>
                            <a:srgbClr val="0066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4355068"/>
                <a:ext cx="893193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31407" y="3581400"/>
                <a:ext cx="8931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–</m:t>
                      </m:r>
                      <m:r>
                        <a:rPr lang="en-US" altLang="zh-HK" i="1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altLang="zh-HK" i="1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407" y="3581400"/>
                <a:ext cx="893193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Optimal value vs. optimal solution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We’ve seen how to compute the optimal </a:t>
            </a:r>
            <a:r>
              <a:rPr lang="en-US" altLang="zh-HK" dirty="0" smtClean="0">
                <a:solidFill>
                  <a:srgbClr val="0066FF"/>
                </a:solidFill>
              </a:rPr>
              <a:t>value</a:t>
            </a:r>
            <a:r>
              <a:rPr lang="en-US" altLang="zh-HK" dirty="0" smtClean="0"/>
              <a:t> using dynamic programming. 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What if we want an optimal </a:t>
            </a:r>
            <a:r>
              <a:rPr lang="en-US" altLang="zh-HK" dirty="0" smtClean="0">
                <a:solidFill>
                  <a:srgbClr val="FF0000"/>
                </a:solidFill>
              </a:rPr>
              <a:t>solution</a:t>
            </a:r>
            <a:r>
              <a:rPr lang="en-US" altLang="zh-HK" dirty="0" smtClean="0"/>
              <a:t>?</a:t>
            </a:r>
          </a:p>
          <a:p>
            <a:pPr lvl="1"/>
            <a:r>
              <a:rPr lang="en-US" altLang="zh-HK" dirty="0" smtClean="0"/>
              <a:t>The order of matrix multiplication. 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2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Problem 2: longest increasing subsequence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F6CD62-1F61-4009-944C-A73A69D2BF2C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Problem 2: 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0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600" dirty="0" smtClean="0"/>
                  <a:t>A sequence of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i="1" dirty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600" baseline="-25000" dirty="0"/>
              </a:p>
              <a:p>
                <a:pPr lvl="1"/>
                <a:r>
                  <a:rPr lang="en-US" sz="2200" dirty="0" err="1"/>
                  <a:t>Eg</a:t>
                </a:r>
                <a:r>
                  <a:rPr lang="en-US" sz="2200" dirty="0"/>
                  <a:t>: 5, 2, 8, 6, 3, 6, 9, 7</a:t>
                </a:r>
              </a:p>
              <a:p>
                <a:r>
                  <a:rPr lang="en-US" sz="2600" dirty="0"/>
                  <a:t>A </a:t>
                </a:r>
                <a:r>
                  <a:rPr lang="en-US" sz="2600" dirty="0">
                    <a:solidFill>
                      <a:srgbClr val="FF0000"/>
                    </a:solidFill>
                  </a:rPr>
                  <a:t>subsequence</a:t>
                </a:r>
                <a:r>
                  <a:rPr lang="en-US" sz="2600" dirty="0"/>
                  <a:t>: a subset of these numbers taken in order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200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200" dirty="0"/>
                  <a:t>, where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1</m:t>
                    </m:r>
                    <m:r>
                      <a:rPr lang="el-GR" sz="2200" i="1" dirty="0">
                        <a:latin typeface="Cambria Math"/>
                        <a:cs typeface="Arial" charset="0"/>
                      </a:rPr>
                      <m:t>≤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  <a:cs typeface="Arial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latin typeface="Cambria Math"/>
                        <a:cs typeface="Arial" charset="0"/>
                      </a:rPr>
                      <m:t>&lt;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  <a:cs typeface="Arial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  <a:cs typeface="Arial" charset="0"/>
                          </a:rPr>
                          <m:t>2</m:t>
                        </m:r>
                      </m:sub>
                    </m:sSub>
                    <m:r>
                      <a:rPr lang="en-US" sz="2200" i="1" dirty="0">
                        <a:latin typeface="Cambria Math"/>
                        <a:cs typeface="Arial" charset="0"/>
                      </a:rPr>
                      <m:t>&lt;…&lt;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200" i="1" dirty="0" err="1">
                            <a:latin typeface="Cambria Math"/>
                            <a:cs typeface="Arial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l-GR" sz="2200" i="1" dirty="0"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sz="2200" i="1" dirty="0">
                        <a:latin typeface="Cambria Math"/>
                        <a:cs typeface="Arial" charset="0"/>
                      </a:rPr>
                      <m:t>𝑛</m:t>
                    </m:r>
                  </m:oMath>
                </a14:m>
                <a:endParaRPr lang="en-US" sz="2200" dirty="0">
                  <a:cs typeface="Arial" charset="0"/>
                </a:endParaRPr>
              </a:p>
              <a:p>
                <a:r>
                  <a:rPr lang="en-US" sz="2600" dirty="0">
                    <a:cs typeface="Arial" charset="0"/>
                  </a:rPr>
                  <a:t>An increasing subsequence: a subsequence in which the numbers are strictly increasing</a:t>
                </a:r>
              </a:p>
              <a:p>
                <a:pPr lvl="1"/>
                <a:r>
                  <a:rPr lang="en-US" sz="2200" dirty="0" err="1"/>
                  <a:t>Eg</a:t>
                </a:r>
                <a:r>
                  <a:rPr lang="en-US" sz="2200" dirty="0"/>
                  <a:t>: 5, </a:t>
                </a:r>
                <a:r>
                  <a:rPr lang="en-US" sz="2200" dirty="0">
                    <a:solidFill>
                      <a:srgbClr val="FF0000"/>
                    </a:solidFill>
                  </a:rPr>
                  <a:t>2</a:t>
                </a:r>
                <a:r>
                  <a:rPr lang="en-US" sz="2200" dirty="0"/>
                  <a:t>, 8, 6, </a:t>
                </a:r>
                <a:r>
                  <a:rPr lang="en-US" sz="2200" dirty="0">
                    <a:solidFill>
                      <a:srgbClr val="FF0000"/>
                    </a:solidFill>
                  </a:rPr>
                  <a:t>3</a:t>
                </a:r>
                <a:r>
                  <a:rPr lang="en-US" sz="2200" dirty="0"/>
                  <a:t>, </a:t>
                </a:r>
                <a:r>
                  <a:rPr lang="en-US" sz="2200" dirty="0">
                    <a:solidFill>
                      <a:srgbClr val="FF0000"/>
                    </a:solidFill>
                  </a:rPr>
                  <a:t>6</a:t>
                </a:r>
                <a:r>
                  <a:rPr lang="en-US" sz="2200" dirty="0"/>
                  <a:t>, 9, </a:t>
                </a:r>
                <a:r>
                  <a:rPr lang="en-US" sz="2200" dirty="0">
                    <a:solidFill>
                      <a:srgbClr val="FF0000"/>
                    </a:solidFill>
                  </a:rPr>
                  <a:t>7</a:t>
                </a:r>
                <a:endParaRPr lang="en-US" sz="2200" dirty="0">
                  <a:solidFill>
                    <a:srgbClr val="FF0000"/>
                  </a:solidFill>
                  <a:cs typeface="Arial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cs typeface="Arial" charset="0"/>
                  </a:rPr>
                  <a:t>Problem</a:t>
                </a:r>
                <a:r>
                  <a:rPr lang="en-US" sz="2600" dirty="0">
                    <a:cs typeface="Arial" charset="0"/>
                  </a:rPr>
                  <a:t>: Find a longest increasing subsequence.</a:t>
                </a:r>
              </a:p>
            </p:txBody>
          </p:sp>
        </mc:Choice>
        <mc:Fallback xmlns="">
          <p:sp>
            <p:nvSpPr>
              <p:cNvPr id="86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96" t="-1211" r="-133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good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0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the following graph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}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latin typeface="Cambria Math"/>
                      </a:rPr>
                      <m:t>={(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 err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): 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  <m:r>
                      <a:rPr lang="en-US" i="0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latin typeface="Cambria Math"/>
                      </a:rPr>
                      <m:t>and</m:t>
                    </m:r>
                    <m:r>
                      <a:rPr lang="en-US" i="0" dirty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sz="2200" dirty="0"/>
              </a:p>
              <a:p>
                <a:pPr lvl="1"/>
                <a:endParaRPr lang="en-US" sz="2200" dirty="0"/>
              </a:p>
              <a:p>
                <a:pPr lvl="1">
                  <a:buFont typeface="Wingdings" pitchFamily="2" charset="2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longest increasing subsequence </a:t>
                </a:r>
                <a:r>
                  <a:rPr lang="el-GR" dirty="0">
                    <a:solidFill>
                      <a:srgbClr val="FF0000"/>
                    </a:solidFill>
                    <a:cs typeface="Arial" charset="0"/>
                  </a:rPr>
                  <a:t>↔</a:t>
                </a:r>
                <a:r>
                  <a:rPr lang="en-US" dirty="0">
                    <a:solidFill>
                      <a:srgbClr val="FF0000"/>
                    </a:solidFill>
                    <a:cs typeface="Arial" charset="0"/>
                  </a:rPr>
                  <a:t> longest path</a:t>
                </a:r>
              </a:p>
              <a:p>
                <a:pPr>
                  <a:buFont typeface="Wingdings" pitchFamily="2" charset="2"/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71875"/>
            <a:ext cx="4562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Attempt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0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530725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Consider the solution.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Suppose it ends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The path must come from some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>
                        <a:latin typeface="Cambria Math"/>
                      </a:rPr>
                      <m:t>𝑖</m:t>
                    </m:r>
                    <m:r>
                      <a:rPr lang="en-US" i="1" dirty="0" err="1">
                        <a:latin typeface="Cambria Math"/>
                      </a:rPr>
                      <m:t>,</m:t>
                    </m:r>
                    <m:r>
                      <a:rPr lang="en-US" i="1" dirty="0" err="1">
                        <a:latin typeface="Cambria Math"/>
                      </a:rPr>
                      <m:t>𝑗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as the last step.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If we do this recursively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)=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: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+1</m:t>
                        </m:r>
                      </m:e>
                    </m:func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2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𝑗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= length of the longest path ending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</m:oMath>
                </a14:m>
                <a:endParaRPr lang="en-US" dirty="0"/>
              </a:p>
              <a:p>
                <a:pPr lvl="2">
                  <a:lnSpc>
                    <a:spcPct val="90000"/>
                  </a:lnSpc>
                </a:pPr>
                <a:r>
                  <a:rPr lang="en-US" dirty="0"/>
                  <a:t>Length: # of nodes on the path.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Simple recursion: exponential.</a:t>
                </a:r>
              </a:p>
            </p:txBody>
          </p:sp>
        </mc:Choice>
        <mc:Fallback xmlns="">
          <p:sp>
            <p:nvSpPr>
              <p:cNvPr id="880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530725"/>
              </a:xfrm>
              <a:blipFill rotWithShape="0">
                <a:blip r:embed="rId2"/>
                <a:stretch>
                  <a:fillRect l="-593" t="-3769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81000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Again…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observe that </a:t>
            </a:r>
            <a:r>
              <a:rPr lang="en-US" dirty="0" err="1"/>
              <a:t>subproblems</a:t>
            </a:r>
            <a:r>
              <a:rPr lang="en-US" dirty="0"/>
              <a:t> are </a:t>
            </a:r>
            <a:r>
              <a:rPr lang="en-US" dirty="0" smtClean="0"/>
              <a:t>calculated </a:t>
            </a:r>
            <a:r>
              <a:rPr lang="en-US" dirty="0"/>
              <a:t>over and over again.</a:t>
            </a:r>
          </a:p>
          <a:p>
            <a:r>
              <a:rPr lang="en-US" dirty="0"/>
              <a:t>So we record the answers to them.</a:t>
            </a:r>
          </a:p>
          <a:p>
            <a:r>
              <a:rPr lang="en-US" dirty="0"/>
              <a:t>And use them for later computation.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  <m:r>
                      <a:rPr lang="en-US" i="1" dirty="0" smtClean="0">
                        <a:latin typeface="Cambria Math"/>
                      </a:rPr>
                      <m:t>=1, 2, . . . , 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=1+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⁡{</m:t>
                        </m:r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𝐿</m:t>
                        </m:r>
                        <m:d>
                          <m:dPr>
                            <m:ctrlPr>
                              <a:rPr lang="en-US" altLang="zh-HK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 dirty="0" err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:</m:t>
                        </m:r>
                        <m:d>
                          <m:dPr>
                            <m:ctrlPr>
                              <a:rPr lang="en-US" altLang="zh-HK" i="1" dirty="0" err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 dirty="0" err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HK" i="1" dirty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US" altLang="zh-HK" i="1" dirty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}</m:t>
                        </m:r>
                      </m:e>
                    </m:func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r>
                  <a:rPr lang="en-US" dirty="0"/>
                  <a:t>return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Run this algorithm on the example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dirty="0"/>
                  <a:t>		5, 2, 8, 6, 3, 6, 9, 7</a:t>
                </a:r>
              </a:p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𝐿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b="0" i="1" dirty="0" smtClean="0">
                            <a:latin typeface="Cambria Math"/>
                          </a:rPr>
                          <m:t>:</m:t>
                        </m:r>
                        <m:r>
                          <a:rPr lang="en-US" i="1" dirty="0" smtClean="0">
                            <a:latin typeface="Cambria Math"/>
                          </a:rPr>
                          <m:t>𝑗</m:t>
                        </m:r>
                        <m:r>
                          <a:rPr lang="en-US" i="1" dirty="0" smtClean="0">
                            <a:latin typeface="Cambria Math"/>
                          </a:rPr>
                          <m:t>=1, …, 8</m:t>
                        </m:r>
                      </m:e>
                    </m:d>
                  </m:oMath>
                </a14:m>
                <a:r>
                  <a:rPr lang="en-US" dirty="0"/>
                  <a:t>? 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90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33528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About midterm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Time: Mar 3, 2:50pm – 4:50pm. 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Place: This lecture room. 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Open book, open lecture notes.</a:t>
            </a:r>
            <a:r>
              <a:rPr lang="en-US" altLang="zh-HK" dirty="0"/>
              <a:t> </a:t>
            </a:r>
            <a:endParaRPr lang="en-US" altLang="zh-HK" dirty="0" smtClean="0"/>
          </a:p>
          <a:p>
            <a:pPr lvl="1"/>
            <a:r>
              <a:rPr lang="en-US" altLang="zh-HK" dirty="0" smtClean="0"/>
              <a:t>But </a:t>
            </a:r>
            <a:r>
              <a:rPr lang="en-US" altLang="zh-HK" dirty="0"/>
              <a:t>no Internet </a:t>
            </a:r>
            <a:r>
              <a:rPr lang="en-US" altLang="zh-HK" dirty="0" smtClean="0"/>
              <a:t>allowed.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Scope: First 6 lectures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68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Correctness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𝑗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= length of the longest path ending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Length here: number of nodes on the path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𝑗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)=1+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𝐿</m:t>
                        </m:r>
                        <m:d>
                          <m:dPr>
                            <m:ctrlPr>
                              <a:rPr lang="en-US" altLang="zh-HK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 dirty="0" err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:</m:t>
                        </m:r>
                        <m:d>
                          <m:dPr>
                            <m:ctrlPr>
                              <a:rPr lang="en-US" altLang="zh-HK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 dirty="0" err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HK" i="1" dirty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US" altLang="zh-HK" i="1" dirty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}</m:t>
                        </m:r>
                      </m:e>
                    </m:func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⁡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r>
                  <a:rPr lang="en-US" dirty="0"/>
                  <a:t>Any path ending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 must go through an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>
                        <a:latin typeface="Cambria Math"/>
                      </a:rPr>
                      <m:t>𝑖</m:t>
                    </m:r>
                    <m:r>
                      <a:rPr lang="en-US" i="1" dirty="0" err="1">
                        <a:latin typeface="Cambria Math"/>
                      </a:rPr>
                      <m:t>,</m:t>
                    </m:r>
                    <m:r>
                      <a:rPr lang="en-US" i="1" dirty="0" err="1">
                        <a:latin typeface="Cambria Math"/>
                      </a:rPr>
                      <m:t>𝑗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from some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is the best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? </a:t>
                </a:r>
              </a:p>
              <a:p>
                <a:pPr lvl="1"/>
                <a:r>
                  <a:rPr lang="en-US" dirty="0"/>
                  <a:t>It’s taken care of by the max operation.</a:t>
                </a:r>
              </a:p>
              <a:p>
                <a:r>
                  <a:rPr lang="en-US" dirty="0"/>
                  <a:t>By induction, property proved.</a:t>
                </a:r>
              </a:p>
            </p:txBody>
          </p:sp>
        </mc:Choice>
        <mc:Fallback xmlns="">
          <p:sp>
            <p:nvSpPr>
              <p:cNvPr id="91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Complexity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1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Obtaining the graph 			</a:t>
                </a:r>
                <a:r>
                  <a:rPr lang="en-US" dirty="0">
                    <a:solidFill>
                      <a:srgbClr val="0066FF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𝑛</m:t>
                    </m:r>
                    <m:r>
                      <a:rPr lang="en-US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2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  <m:r>
                      <a:rPr lang="en-US" i="1" dirty="0" smtClean="0">
                        <a:latin typeface="Cambria Math"/>
                      </a:rPr>
                      <m:t>=1, 2, . . . , 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𝑗</m:t>
                    </m:r>
                    <m:r>
                      <a:rPr lang="en-US" i="1" dirty="0" smtClean="0">
                        <a:latin typeface="Cambria Math"/>
                      </a:rPr>
                      <m:t>)=1+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a:rPr lang="en-US" altLang="zh-HK" i="1" dirty="0">
                            <a:latin typeface="Cambria Math"/>
                          </a:rPr>
                          <m:t>{</m:t>
                        </m:r>
                        <m:r>
                          <a:rPr lang="en-US" altLang="zh-HK" i="1" dirty="0">
                            <a:latin typeface="Cambria Math"/>
                          </a:rPr>
                          <m:t>𝐿</m:t>
                        </m:r>
                        <m:d>
                          <m:d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 dirty="0" err="1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altLang="zh-HK" i="1" dirty="0">
                            <a:latin typeface="Cambria Math"/>
                          </a:rPr>
                          <m:t>:</m:t>
                        </m:r>
                        <m:d>
                          <m:d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 dirty="0" err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HK" i="1" dirty="0" err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HK" i="1" dirty="0" err="1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altLang="zh-HK" i="1" dirty="0">
                            <a:latin typeface="Cambria Math"/>
                          </a:rPr>
                          <m:t>∈</m:t>
                        </m:r>
                        <m:r>
                          <a:rPr lang="en-US" altLang="zh-HK" i="1" dirty="0">
                            <a:latin typeface="Cambria Math"/>
                          </a:rPr>
                          <m:t>𝐸</m:t>
                        </m:r>
                        <m:r>
                          <a:rPr lang="en-US" altLang="zh-HK" i="1" dirty="0">
                            <a:latin typeface="Cambria Math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dirty="0"/>
                  <a:t>		 </a:t>
                </a:r>
                <a:r>
                  <a:rPr lang="en-US" dirty="0">
                    <a:solidFill>
                      <a:srgbClr val="0066FF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return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max</m:t>
                        </m:r>
                      </m:e>
                      <m:lim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</m:lim>
                    </m:limLow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𝐿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𝑗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i="1" dirty="0"/>
              </a:p>
              <a:p>
                <a:endParaRPr lang="en-US" dirty="0"/>
              </a:p>
              <a:p>
                <a:r>
                  <a:rPr lang="en-US" dirty="0"/>
                  <a:t>Total: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altLang="zh-HK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HK" i="1" dirty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en-US" altLang="zh-HK" i="1" dirty="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HK" i="1" dirty="0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nary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HK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HK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HK" b="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HK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HK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HK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HK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dirty="0" smtClean="0"/>
                  <a:t>: set of incoming neighbours of vertex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21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593" t="-2826" b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the strategy used?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break the problem into smaller ones.</a:t>
            </a:r>
          </a:p>
          <a:p>
            <a:r>
              <a:rPr lang="en-US" dirty="0"/>
              <a:t>We find an order of the problems </a:t>
            </a:r>
            <a:r>
              <a:rPr lang="en-US" dirty="0" err="1"/>
              <a:t>s.t.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easy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problems appear </a:t>
            </a:r>
            <a:r>
              <a:rPr lang="en-US" dirty="0">
                <a:solidFill>
                  <a:srgbClr val="FF0000"/>
                </a:solidFill>
              </a:rPr>
              <a:t>ahead of </a:t>
            </a:r>
            <a:r>
              <a:rPr lang="en-US" i="1" dirty="0">
                <a:solidFill>
                  <a:srgbClr val="FF0000"/>
                </a:solidFill>
              </a:rPr>
              <a:t>hard </a:t>
            </a:r>
            <a:r>
              <a:rPr lang="en-US" dirty="0"/>
              <a:t>ones.</a:t>
            </a:r>
          </a:p>
          <a:p>
            <a:r>
              <a:rPr lang="en-US" dirty="0"/>
              <a:t>We solve the problems in the order of their difficulty, and </a:t>
            </a:r>
            <a:r>
              <a:rPr lang="en-US" dirty="0">
                <a:solidFill>
                  <a:srgbClr val="FF0000"/>
                </a:solidFill>
              </a:rPr>
              <a:t>write down answers</a:t>
            </a:r>
            <a:r>
              <a:rPr lang="en-US" dirty="0"/>
              <a:t> along the way.</a:t>
            </a:r>
          </a:p>
          <a:p>
            <a:r>
              <a:rPr lang="en-US" dirty="0"/>
              <a:t>When we need to compute a hard problem, we use the </a:t>
            </a:r>
            <a:r>
              <a:rPr lang="en-US" dirty="0" smtClean="0"/>
              <a:t>previously stored answers (to </a:t>
            </a:r>
            <a:r>
              <a:rPr lang="en-US" dirty="0"/>
              <a:t>the easy </a:t>
            </a:r>
            <a:r>
              <a:rPr lang="en-US" dirty="0" smtClean="0"/>
              <a:t>problems) </a:t>
            </a:r>
            <a:r>
              <a:rPr lang="en-US" dirty="0"/>
              <a:t>to help.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Optimal value vs. optimal solution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We’ve seen how to compute the optimal value using dynamic programming. </a:t>
            </a:r>
          </a:p>
          <a:p>
            <a:pPr lvl="1"/>
            <a:r>
              <a:rPr lang="en-US" altLang="zh-HK" dirty="0" smtClean="0"/>
              <a:t>The length of the longest increasing subsequence.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What if we want an optimal solution?</a:t>
            </a:r>
          </a:p>
          <a:p>
            <a:pPr lvl="1"/>
            <a:r>
              <a:rPr lang="en-US" altLang="zh-HK" dirty="0" smtClean="0"/>
              <a:t>A longest increasing subsequence. 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32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questions </a:t>
            </a:r>
            <a:r>
              <a:rPr lang="en-US" dirty="0"/>
              <a:t>to think about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600" dirty="0"/>
                  <a:t>We’ve learned two problems using dynamic programming.</a:t>
                </a:r>
              </a:p>
              <a:p>
                <a:pPr lvl="1"/>
                <a:r>
                  <a:rPr lang="en-US" sz="2200" dirty="0">
                    <a:solidFill>
                      <a:srgbClr val="0066FF"/>
                    </a:solidFill>
                  </a:rPr>
                  <a:t>Chain matrix multiplication</a:t>
                </a:r>
                <a:r>
                  <a:rPr lang="en-US" sz="2200" dirty="0"/>
                  <a:t>: solve problem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(</m:t>
                    </m:r>
                    <m:r>
                      <a:rPr lang="en-US" sz="2200" i="1" dirty="0" err="1">
                        <a:latin typeface="Cambria Math"/>
                      </a:rPr>
                      <m:t>𝑖</m:t>
                    </m:r>
                    <m:r>
                      <a:rPr lang="en-US" sz="2200" i="1" dirty="0" err="1">
                        <a:latin typeface="Cambria Math"/>
                      </a:rPr>
                      <m:t>,</m:t>
                    </m:r>
                    <m:r>
                      <a:rPr lang="en-US" sz="2200" i="1" dirty="0" err="1">
                        <a:latin typeface="Cambria Math"/>
                      </a:rPr>
                      <m:t>𝑗</m:t>
                    </m:r>
                    <m:r>
                      <a:rPr lang="en-US" sz="22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/>
                  <a:t>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𝑗</m:t>
                    </m:r>
                    <m:r>
                      <a:rPr lang="en-US" sz="2200" i="1" dirty="0" smtClean="0">
                        <a:latin typeface="Cambria Math"/>
                      </a:rPr>
                      <m:t>−</m:t>
                    </m:r>
                    <m:r>
                      <a:rPr lang="en-US" sz="2200" i="1" dirty="0" err="1">
                        <a:latin typeface="Cambria Math"/>
                      </a:rPr>
                      <m:t>𝑖</m:t>
                    </m:r>
                    <m:r>
                      <a:rPr lang="en-US" sz="2200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𝑛</m:t>
                    </m:r>
                    <m:r>
                      <a:rPr lang="en-US" sz="2200" i="1" dirty="0" smtClean="0">
                        <a:latin typeface="Cambria Math"/>
                      </a:rPr>
                      <m:t>−1</m:t>
                    </m:r>
                  </m:oMath>
                </a14:m>
                <a:endParaRPr lang="en-US" sz="2200" dirty="0"/>
              </a:p>
              <a:p>
                <a:pPr lvl="1"/>
                <a:r>
                  <a:rPr lang="en-US" sz="2200" dirty="0">
                    <a:solidFill>
                      <a:srgbClr val="0066FF"/>
                    </a:solidFill>
                  </a:rPr>
                  <a:t>Longest increasing subsequence</a:t>
                </a:r>
                <a:r>
                  <a:rPr lang="en-US" sz="2200" dirty="0"/>
                  <a:t>: solve problem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(</m:t>
                    </m:r>
                    <m:r>
                      <a:rPr lang="en-US" sz="2200" i="1" dirty="0" err="1">
                        <a:latin typeface="Cambria Math"/>
                      </a:rPr>
                      <m:t>𝑖</m:t>
                    </m:r>
                    <m:r>
                      <a:rPr lang="en-US" sz="22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/>
                  <a:t>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𝑖</m:t>
                    </m:r>
                    <m:r>
                      <a:rPr lang="en-US" sz="2200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r>
                  <a:rPr lang="en-US" sz="2600" dirty="0">
                    <a:solidFill>
                      <a:srgbClr val="FF0000"/>
                    </a:solidFill>
                  </a:rPr>
                  <a:t>Questions</a:t>
                </a:r>
                <a:r>
                  <a:rPr lang="en-US" sz="2600" dirty="0"/>
                  <a:t>: Why different? </a:t>
                </a:r>
              </a:p>
              <a:p>
                <a:pPr lvl="1"/>
                <a:r>
                  <a:rPr lang="en-US" sz="2200" dirty="0"/>
                  <a:t>What happens if we compute chain matrix multiplication by solving problem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(</m:t>
                    </m:r>
                    <m:r>
                      <a:rPr lang="en-US" sz="2200" i="1" dirty="0" err="1">
                        <a:latin typeface="Cambria Math"/>
                      </a:rPr>
                      <m:t>𝑖</m:t>
                    </m:r>
                    <m:r>
                      <a:rPr lang="en-US" sz="22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/>
                  <a:t>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𝑖</m:t>
                    </m:r>
                    <m:r>
                      <a:rPr lang="en-US" sz="2200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200" dirty="0"/>
                  <a:t>?</a:t>
                </a:r>
              </a:p>
              <a:p>
                <a:pPr lvl="1"/>
                <a:r>
                  <a:rPr lang="en-US" sz="2200" dirty="0"/>
                  <a:t>What happens if we compute longest increasing subsequence by solving problem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(</m:t>
                    </m:r>
                    <m:r>
                      <a:rPr lang="en-US" sz="2200" i="1" dirty="0" err="1">
                        <a:latin typeface="Cambria Math"/>
                      </a:rPr>
                      <m:t>𝑖</m:t>
                    </m:r>
                    <m:r>
                      <a:rPr lang="en-US" sz="2200" i="1" dirty="0" err="1">
                        <a:latin typeface="Cambria Math"/>
                      </a:rPr>
                      <m:t>,</m:t>
                    </m:r>
                    <m:r>
                      <a:rPr lang="en-US" sz="2200" i="1" dirty="0" err="1">
                        <a:latin typeface="Cambria Math"/>
                      </a:rPr>
                      <m:t>𝑗</m:t>
                    </m:r>
                    <m:r>
                      <a:rPr lang="en-US" sz="22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/>
                  <a:t>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𝑗</m:t>
                    </m:r>
                    <m:r>
                      <a:rPr lang="en-US" sz="2200" i="1" dirty="0" smtClean="0">
                        <a:latin typeface="Cambria Math"/>
                      </a:rPr>
                      <m:t>−</m:t>
                    </m:r>
                    <m:r>
                      <a:rPr lang="en-US" sz="2200" i="1" dirty="0" err="1">
                        <a:latin typeface="Cambria Math"/>
                      </a:rPr>
                      <m:t>𝑖</m:t>
                    </m:r>
                    <m:r>
                      <a:rPr lang="en-US" sz="220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𝑛</m:t>
                    </m:r>
                    <m:r>
                      <a:rPr lang="en-US" sz="2200" i="1" dirty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200" dirty="0"/>
                  <a:t>?</a:t>
                </a:r>
              </a:p>
            </p:txBody>
          </p:sp>
        </mc:Choice>
        <mc:Fallback xmlns="">
          <p:sp>
            <p:nvSpPr>
              <p:cNvPr id="94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96" t="-2153" r="-51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2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Think about whether you can use algorithm </a:t>
                </a:r>
                <a:r>
                  <a:rPr lang="en-US" dirty="0" smtClean="0"/>
                  <a:t>methods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𝐵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/>
                  <a:t>on </a:t>
                </a:r>
                <a:r>
                  <a:rPr lang="en-US" smtClean="0"/>
                  <a:t>problems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𝑌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That’ll help you to understand both the algorithms and the problems.</a:t>
                </a:r>
              </a:p>
            </p:txBody>
          </p:sp>
        </mc:Choice>
        <mc:Fallback xmlns="">
          <p:sp>
            <p:nvSpPr>
              <p:cNvPr id="95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Problem </a:t>
            </a:r>
            <a:r>
              <a:rPr lang="en-US" dirty="0" smtClean="0"/>
              <a:t>3: All-pairs Shortest Path</a:t>
            </a: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F6CD62-1F61-4009-944C-A73A69D2BF2C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6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Recap of shortest path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 smtClean="0"/>
                  <a:t>We’ve learned how to </a:t>
                </a:r>
                <a:r>
                  <a:rPr lang="en-US" altLang="zh-HK" dirty="0">
                    <a:ea typeface="新細明體" charset="-120"/>
                  </a:rPr>
                  <a:t>find distance and a shortest path </a:t>
                </a:r>
                <a:r>
                  <a:rPr lang="en-US" altLang="zh-HK" dirty="0" smtClean="0">
                    <a:ea typeface="新細明體" charset="-120"/>
                  </a:rPr>
                  <a:t>on a given graph.</a:t>
                </a:r>
                <a:endParaRPr lang="en-HK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𝑠𝑡</m:t>
                    </m:r>
                  </m:oMath>
                </a14:m>
                <a:r>
                  <a:rPr lang="en-US" altLang="zh-HK" dirty="0" smtClean="0">
                    <a:solidFill>
                      <a:srgbClr val="0066FF"/>
                    </a:solidFill>
                    <a:ea typeface="新細明體" charset="-120"/>
                  </a:rPr>
                  <a:t>-Shortest Path</a:t>
                </a:r>
                <a:r>
                  <a:rPr lang="en-US" altLang="zh-HK" dirty="0" smtClean="0">
                    <a:ea typeface="新細明體" charset="-120"/>
                  </a:rPr>
                  <a:t>: </a:t>
                </a:r>
                <a:r>
                  <a:rPr lang="en-US" altLang="zh-HK" dirty="0" smtClean="0">
                    <a:solidFill>
                      <a:schemeClr val="tx1"/>
                    </a:solidFill>
                    <a:ea typeface="新細明體" charset="-120"/>
                  </a:rPr>
                  <a:t>from vertex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dirty="0" smtClean="0">
                    <a:solidFill>
                      <a:schemeClr val="tx1"/>
                    </a:solidFill>
                    <a:ea typeface="新細明體" charset="-120"/>
                  </a:rPr>
                  <a:t> to another vertex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𝑡</m:t>
                    </m:r>
                  </m:oMath>
                </a14:m>
                <a:endParaRPr lang="en-US" altLang="zh-HK" dirty="0">
                  <a:solidFill>
                    <a:schemeClr val="tx1"/>
                  </a:solidFill>
                  <a:ea typeface="新細明體" charset="-120"/>
                </a:endParaRPr>
              </a:p>
              <a:p>
                <a:pPr lvl="1"/>
                <a:r>
                  <a:rPr lang="en-US" altLang="zh-HK" i="0" dirty="0" smtClean="0">
                    <a:solidFill>
                      <a:srgbClr val="0066FF"/>
                    </a:solidFill>
                    <a:ea typeface="新細明體" charset="-120"/>
                  </a:rPr>
                  <a:t>Single-Source Shortest Paths</a:t>
                </a:r>
                <a:r>
                  <a:rPr lang="en-HK" altLang="zh-HK" b="0" i="0" dirty="0" smtClean="0">
                    <a:solidFill>
                      <a:schemeClr val="tx1"/>
                    </a:solidFill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l-GR" i="1" dirty="0">
                        <a:latin typeface="Cambria Math"/>
                        <a:cs typeface="Arial" charset="0"/>
                      </a:rPr>
                      <m:t>→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all other </a:t>
                </a:r>
                <a:r>
                  <a:rPr lang="en-US" altLang="zh-HK" dirty="0" smtClean="0">
                    <a:ea typeface="新細明體" charset="-120"/>
                  </a:rPr>
                  <a:t>vertices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dirty="0" smtClean="0">
                    <a:solidFill>
                      <a:srgbClr val="0066FF"/>
                    </a:solidFill>
                    <a:ea typeface="新細明體" charset="-120"/>
                  </a:rPr>
                  <a:t>.</a:t>
                </a:r>
                <a:endParaRPr lang="en-US" altLang="zh-HK" dirty="0">
                  <a:solidFill>
                    <a:srgbClr val="0066FF"/>
                  </a:solidFill>
                  <a:ea typeface="新細明體" charset="-120"/>
                </a:endParaRPr>
              </a:p>
              <a:p>
                <a:r>
                  <a:rPr lang="en-US" altLang="zh-HK" dirty="0" smtClean="0">
                    <a:ea typeface="新細明體" charset="-120"/>
                  </a:rPr>
                  <a:t>There is yet another shortest part problem: </a:t>
                </a:r>
              </a:p>
              <a:p>
                <a:pPr lvl="1"/>
                <a:r>
                  <a:rPr lang="en-US" altLang="zh-HK" dirty="0">
                    <a:solidFill>
                      <a:srgbClr val="0066FF"/>
                    </a:solidFill>
                    <a:ea typeface="新細明體" charset="-120"/>
                  </a:rPr>
                  <a:t>All-Pairs Shortest </a:t>
                </a:r>
                <a:r>
                  <a:rPr lang="en-US" altLang="zh-HK" dirty="0" smtClean="0">
                    <a:solidFill>
                      <a:srgbClr val="0066FF"/>
                    </a:solidFill>
                    <a:ea typeface="新細明體" charset="-120"/>
                  </a:rPr>
                  <a:t>Paths: </a:t>
                </a:r>
                <a:r>
                  <a:rPr lang="en-US" altLang="zh-HK" dirty="0" smtClean="0">
                    <a:ea typeface="新細明體" charset="-120"/>
                  </a:rPr>
                  <a:t>all </a:t>
                </a:r>
                <a:r>
                  <a:rPr lang="en-US" altLang="zh-HK" dirty="0">
                    <a:ea typeface="新細明體" charset="-120"/>
                  </a:rPr>
                  <a:t>vertices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l-GR" dirty="0">
                    <a:cs typeface="Arial" charset="0"/>
                  </a:rPr>
                  <a:t>→</a:t>
                </a:r>
                <a:r>
                  <a:rPr lang="en-US" altLang="zh-HK" dirty="0">
                    <a:ea typeface="新細明體" charset="-120"/>
                  </a:rPr>
                  <a:t> all other vertices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6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Naive algorithms and a new one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 smtClean="0"/>
                  <a:t>Suppose that a given graph has </a:t>
                </a:r>
                <a:r>
                  <a:rPr lang="en-HK" dirty="0" smtClean="0">
                    <a:solidFill>
                      <a:srgbClr val="0066FF"/>
                    </a:solidFill>
                  </a:rPr>
                  <a:t>negative edges </a:t>
                </a:r>
                <a:r>
                  <a:rPr lang="en-HK" dirty="0" smtClean="0"/>
                  <a:t>but </a:t>
                </a:r>
                <a:r>
                  <a:rPr lang="en-HK" dirty="0" smtClean="0">
                    <a:solidFill>
                      <a:srgbClr val="FF0000"/>
                    </a:solidFill>
                  </a:rPr>
                  <a:t>no negative cycles</a:t>
                </a:r>
                <a:r>
                  <a:rPr lang="en-HK" dirty="0" smtClean="0"/>
                  <a:t>. </a:t>
                </a:r>
              </a:p>
              <a:p>
                <a:r>
                  <a:rPr lang="en-HK" dirty="0" smtClean="0"/>
                  <a:t>If we use Bellman-Ford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times, each time for a different starting vertex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, then it takes time </a:t>
                </a:r>
                <a:r>
                  <a:rPr lang="en-HK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HK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HK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HK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HK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HK" i="1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i="1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en-HK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HK" b="0" i="1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HK" dirty="0" smtClean="0"/>
                  <a:t>Recall: Bellman-Form takes times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HK" i="1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HK" dirty="0" smtClean="0"/>
                  <a:t>Now we give an algorithm with running time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 using dynamic programming.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881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 smtClean="0"/>
              <a:t>subproblems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 smtClean="0"/>
                  <a:t>Subproblem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HK" b="0" i="0" dirty="0" smtClean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i="1" dirty="0" err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HK" i="1" dirty="0" err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HK" i="1" dirty="0" err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HK" i="1" dirty="0" err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HK" i="1" dirty="0" err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HK" b="0" i="0" dirty="0" smtClean="0">
                          <a:latin typeface="Cambria Math" panose="02040503050406030204" pitchFamily="18" charset="0"/>
                        </a:rPr>
                        <m:t>distance</m:t>
                      </m:r>
                      <m:r>
                        <m:rPr>
                          <m:nor/>
                        </m:rPr>
                        <a:rPr lang="en-HK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HK" b="0" i="0" dirty="0" smtClean="0"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en-HK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HK" b="0" i="0" dirty="0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</m:oMath>
                  </m:oMathPara>
                </a14:m>
                <a:endParaRPr lang="en-HK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HK" b="0" i="0" dirty="0" smtClean="0">
                          <a:latin typeface="Cambria Math" panose="02040503050406030204" pitchFamily="18" charset="0"/>
                        </a:rPr>
                        <m:t>                            </m:t>
                      </m:r>
                      <m:r>
                        <m:rPr>
                          <m:nor/>
                        </m:rPr>
                        <a:rPr lang="en-HK" b="0" i="0" dirty="0" smtClean="0">
                          <a:latin typeface="Cambria Math" panose="02040503050406030204" pitchFamily="18" charset="0"/>
                        </a:rPr>
                        <m:t>using</m:t>
                      </m:r>
                      <m:r>
                        <m:rPr>
                          <m:nor/>
                        </m:rPr>
                        <a:rPr lang="en-HK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HK" b="0" i="0" dirty="0" smtClean="0">
                          <a:latin typeface="Cambria Math" panose="02040503050406030204" pitchFamily="18" charset="0"/>
                        </a:rPr>
                        <m:t>only</m:t>
                      </m:r>
                      <m:r>
                        <m:rPr>
                          <m:nor/>
                        </m:rPr>
                        <a:rPr lang="en-HK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HK" b="0" i="0" dirty="0" smtClean="0">
                          <a:latin typeface="Cambria Math" panose="02040503050406030204" pitchFamily="18" charset="0"/>
                        </a:rPr>
                        <m:t>vertices</m:t>
                      </m:r>
                      <m:r>
                        <m:rPr>
                          <m:nor/>
                        </m:rPr>
                        <a:rPr lang="en-HK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HK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1,2,…,</m:t>
                          </m:r>
                          <m:r>
                            <a:rPr lang="en-HK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HK" dirty="0" smtClean="0"/>
                  <a:t>For each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dirty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i="1" dirty="0" err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HK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HK" dirty="0" smtClean="0"/>
                  <a:t>We need to know whether using vertex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HK" dirty="0" smtClean="0"/>
                  <a:t> gives a shorter path</a:t>
                </a:r>
              </a:p>
              <a:p>
                <a:pPr lvl="1"/>
                <a:r>
                  <a:rPr lang="en-HK" dirty="0" smtClean="0"/>
                  <a:t>compared to using only vertices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1,2,…,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HK" dirty="0" smtClean="0"/>
                  <a:t>What’s the update rule?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19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Programming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>
                <a:solidFill>
                  <a:srgbClr val="0066FF"/>
                </a:solidFill>
              </a:rPr>
              <a:t>simple</a:t>
            </a:r>
            <a:r>
              <a:rPr lang="en-US"/>
              <a:t> but </a:t>
            </a:r>
            <a:r>
              <a:rPr lang="en-US">
                <a:solidFill>
                  <a:srgbClr val="FF0000"/>
                </a:solidFill>
              </a:rPr>
              <a:t>non-trivial</a:t>
            </a:r>
            <a:r>
              <a:rPr lang="en-US"/>
              <a:t> method for designing algorithms</a:t>
            </a:r>
          </a:p>
          <a:p>
            <a:r>
              <a:rPr lang="en-US"/>
              <a:t>Achieve much </a:t>
            </a:r>
            <a:r>
              <a:rPr lang="en-US">
                <a:solidFill>
                  <a:srgbClr val="FF0000"/>
                </a:solidFill>
              </a:rPr>
              <a:t>better efficiency</a:t>
            </a:r>
            <a:r>
              <a:rPr lang="en-US"/>
              <a:t> than naïve ones.</a:t>
            </a:r>
          </a:p>
          <a:p>
            <a:endParaRPr lang="en-US"/>
          </a:p>
          <a:p>
            <a:r>
              <a:rPr lang="en-US"/>
              <a:t>A couple of examples will be exhibited and analyzed.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Updating rule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 smtClean="0">
                    <a:solidFill>
                      <a:srgbClr val="FF0000"/>
                    </a:solidFill>
                  </a:rPr>
                  <a:t>Observation</a:t>
                </a:r>
                <a:r>
                  <a:rPr lang="en-HK" dirty="0" smtClean="0"/>
                  <a:t>. If vertex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is used in a shortest path, it’s used only once.</a:t>
                </a:r>
              </a:p>
              <a:p>
                <a:pPr lvl="1"/>
                <a:r>
                  <a:rPr lang="en-HK" dirty="0" smtClean="0"/>
                  <a:t>We assumed that there is no negative cycle.</a:t>
                </a:r>
              </a:p>
              <a:p>
                <a:r>
                  <a:rPr lang="en-HK" dirty="0" smtClean="0"/>
                  <a:t>Comparison: </a:t>
                </a:r>
              </a:p>
              <a:p>
                <a:pPr lvl="1"/>
                <a:endParaRPr lang="en-HK" dirty="0"/>
              </a:p>
              <a:p>
                <a:pPr lvl="1"/>
                <a:endParaRPr lang="en-HK" dirty="0" smtClean="0"/>
              </a:p>
              <a:p>
                <a:pPr lvl="1"/>
                <a:endParaRPr lang="en-HK" dirty="0" smtClean="0"/>
              </a:p>
              <a:p>
                <a:pPr marL="344487" lvl="1" indent="0">
                  <a:buNone/>
                </a:pPr>
                <a:endParaRPr lang="en-HK" sz="2000" dirty="0" smtClean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789" y="3239800"/>
            <a:ext cx="4945611" cy="1484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5800" y="4572381"/>
                <a:ext cx="7772400" cy="761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4487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HK" sz="2200" dirty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HK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sz="2200" i="1" dirty="0" err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HK" sz="2200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HK" sz="2200" i="1" dirty="0" err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HK" sz="2200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HK" sz="2200" i="1" dirty="0" err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HK" sz="2200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HK" sz="22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HK" sz="2200" dirty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HK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HK" sz="2200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dist</m:t>
                              </m:r>
                              <m:d>
                                <m:dPr>
                                  <m:ctrlPr>
                                    <a:rPr lang="en-HK" sz="22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HK" sz="2200" i="1" dirty="0" err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HK" sz="2200" i="1" dirty="0" err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HK" sz="22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HK" sz="2200" i="1" dirty="0" err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HK" sz="2200" i="1" dirty="0" err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HK" sz="22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HK" sz="2200" i="1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HK" sz="2200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dist</m:t>
                              </m:r>
                              <m:d>
                                <m:dPr>
                                  <m:ctrlPr>
                                    <a:rPr lang="en-HK" sz="22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HK" sz="22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HK" sz="2200" i="1" dirty="0" err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HK" sz="2200" i="1" dirty="0" err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HK" sz="2200" i="1" dirty="0" err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HK" sz="2200" i="1" dirty="0" err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HK" sz="22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HK" sz="2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HK" sz="2200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HK" sz="220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dist</m:t>
                              </m:r>
                              <m:d>
                                <m:dPr>
                                  <m:ctrlPr>
                                    <a:rPr lang="en-HK" sz="2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HK" sz="2200" i="1" dirty="0" err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HK" sz="2200" i="1" dirty="0" err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HK" sz="2200" i="1" dirty="0" err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HK" sz="2200" i="1" dirty="0" err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HK" sz="2200" i="1" dirty="0" err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HK" sz="2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HK" sz="2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572381"/>
                <a:ext cx="7772400" cy="761619"/>
              </a:xfrm>
              <a:prstGeom prst="rect">
                <a:avLst/>
              </a:prstGeom>
              <a:blipFill rotWithShape="0">
                <a:blip r:embed="rId4"/>
                <a:stretch>
                  <a:fillRect b="-8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62647" y="5486400"/>
                <a:ext cx="178555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HK" sz="2000" dirty="0" smtClean="0">
                    <a:solidFill>
                      <a:srgbClr val="0066FF"/>
                    </a:solidFill>
                  </a:rPr>
                  <a:t>shortest path </a:t>
                </a:r>
              </a:p>
              <a:p>
                <a:pPr algn="ctr"/>
                <a:r>
                  <a:rPr lang="en-HK" sz="2000" dirty="0" smtClean="0">
                    <a:solidFill>
                      <a:srgbClr val="0066FF"/>
                    </a:solidFill>
                  </a:rPr>
                  <a:t>using vertex </a:t>
                </a:r>
                <a14:m>
                  <m:oMath xmlns:m="http://schemas.openxmlformats.org/officeDocument/2006/math">
                    <m:r>
                      <a:rPr lang="en-HK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647" y="5486400"/>
                <a:ext cx="1785553" cy="707886"/>
              </a:xfrm>
              <a:prstGeom prst="rect">
                <a:avLst/>
              </a:prstGeom>
              <a:blipFill rotWithShape="0">
                <a:blip r:embed="rId5"/>
                <a:stretch>
                  <a:fillRect l="-3413" t="-3448" r="-1365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3733800" y="5334000"/>
            <a:ext cx="0" cy="228600"/>
          </a:xfrm>
          <a:prstGeom prst="straightConnector1">
            <a:avLst/>
          </a:prstGeom>
          <a:ln w="15875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84592" y="5486400"/>
                <a:ext cx="266880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HK" sz="2000" dirty="0" smtClean="0">
                    <a:solidFill>
                      <a:srgbClr val="FF0000"/>
                    </a:solidFill>
                  </a:rPr>
                  <a:t>shortest path </a:t>
                </a:r>
              </a:p>
              <a:p>
                <a:pPr algn="ctr"/>
                <a:r>
                  <a:rPr lang="en-HK" sz="2000" dirty="0" smtClean="0">
                    <a:solidFill>
                      <a:srgbClr val="FF0000"/>
                    </a:solidFill>
                  </a:rPr>
                  <a:t>without using vertex </a:t>
                </a:r>
                <a14:m>
                  <m:oMath xmlns:m="http://schemas.openxmlformats.org/officeDocument/2006/math">
                    <m:r>
                      <a:rPr lang="en-HK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592" y="5486400"/>
                <a:ext cx="2668808" cy="707886"/>
              </a:xfrm>
              <a:prstGeom prst="rect">
                <a:avLst/>
              </a:prstGeom>
              <a:blipFill rotWithShape="0">
                <a:blip r:embed="rId6"/>
                <a:stretch>
                  <a:fillRect l="-2055" t="-344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6934200" y="5334000"/>
            <a:ext cx="0" cy="2286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47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Floyd-</a:t>
            </a:r>
            <a:r>
              <a:rPr lang="en-HK" dirty="0" err="1" smtClean="0"/>
              <a:t>Warshall</a:t>
            </a:r>
            <a:r>
              <a:rPr lang="en-HK" dirty="0" smtClean="0"/>
              <a:t> Algorithm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53072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HK" sz="2600" dirty="0" smtClean="0"/>
                  <a:t>for </a:t>
                </a:r>
                <a14:m>
                  <m:oMath xmlns:m="http://schemas.openxmlformats.org/officeDocument/2006/math">
                    <m:r>
                      <a:rPr lang="en-HK" sz="2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HK" sz="2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 smtClean="0"/>
                  <a:t> to </a:t>
                </a:r>
                <a14:m>
                  <m:oMath xmlns:m="http://schemas.openxmlformats.org/officeDocument/2006/math">
                    <m:r>
                      <a:rPr lang="en-HK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600" dirty="0" smtClean="0"/>
              </a:p>
              <a:p>
                <a:pPr marL="0" indent="0">
                  <a:buNone/>
                </a:pPr>
                <a:r>
                  <a:rPr lang="en-HK" sz="2600" dirty="0" smtClean="0"/>
                  <a:t>       for </a:t>
                </a:r>
                <a14:m>
                  <m:oMath xmlns:m="http://schemas.openxmlformats.org/officeDocument/2006/math">
                    <m:r>
                      <a:rPr lang="en-HK" sz="26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HK" sz="2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/>
                  <a:t> to </a:t>
                </a:r>
                <a14:m>
                  <m:oMath xmlns:m="http://schemas.openxmlformats.org/officeDocument/2006/math">
                    <m:r>
                      <a:rPr lang="en-HK" sz="2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600" dirty="0" smtClean="0"/>
              </a:p>
              <a:p>
                <a:pPr marL="0" indent="0">
                  <a:buNone/>
                </a:pPr>
                <a:r>
                  <a:rPr lang="en-HK" sz="2600" dirty="0"/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HK" sz="2600" i="0" dirty="0" smtClean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HK" sz="2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sz="26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sz="26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HK" sz="2600" b="0" i="1" dirty="0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HK" sz="2600" b="0" i="1" dirty="0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endParaRPr lang="en-US" sz="2600" dirty="0" smtClean="0"/>
              </a:p>
              <a:p>
                <a:r>
                  <a:rPr lang="en-HK" sz="2600" dirty="0" smtClean="0"/>
                  <a:t>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HK" sz="2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HK" sz="26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HK" sz="2600" dirty="0" smtClean="0"/>
                  <a:t/>
                </a:r>
                <a:br>
                  <a:rPr lang="en-HK" sz="2600" dirty="0" smtClean="0"/>
                </a:br>
                <a:r>
                  <a:rPr lang="en-HK" sz="2600" dirty="0" smtClean="0"/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HK" sz="2600" dirty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HK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26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sz="26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sz="26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HK" sz="2600" i="1" dirty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HK" sz="2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sz="26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HK" sz="26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sz="26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HK" sz="26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sz="26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HK" sz="2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// weight on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600" dirty="0" smtClean="0">
                    <a:solidFill>
                      <a:srgbClr val="00B050"/>
                    </a:solidFill>
                  </a:rPr>
                  <a:t> </a:t>
                </a:r>
              </a:p>
              <a:p>
                <a:r>
                  <a:rPr lang="en-HK" sz="2600" dirty="0"/>
                  <a:t>for </a:t>
                </a:r>
                <a14:m>
                  <m:oMath xmlns:m="http://schemas.openxmlformats.org/officeDocument/2006/math">
                    <m:r>
                      <a:rPr lang="en-HK" sz="26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HK" sz="2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/>
                  <a:t> to </a:t>
                </a:r>
                <a14:m>
                  <m:oMath xmlns:m="http://schemas.openxmlformats.org/officeDocument/2006/math">
                    <m:r>
                      <a:rPr lang="en-HK" sz="2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HK" sz="2600" dirty="0"/>
                  <a:t> </a:t>
                </a:r>
                <a:r>
                  <a:rPr lang="en-HK" sz="2600" dirty="0"/>
                  <a:t>      for </a:t>
                </a:r>
                <a14:m>
                  <m:oMath xmlns:m="http://schemas.openxmlformats.org/officeDocument/2006/math">
                    <m:r>
                      <a:rPr lang="en-HK" sz="26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HK" sz="2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/>
                  <a:t> to </a:t>
                </a:r>
                <a14:m>
                  <m:oMath xmlns:m="http://schemas.openxmlformats.org/officeDocument/2006/math">
                    <m:r>
                      <a:rPr lang="en-HK" sz="2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HK" sz="2600" dirty="0"/>
                  <a:t>	</a:t>
                </a:r>
                <a:r>
                  <a:rPr lang="en-HK" sz="2600" dirty="0"/>
                  <a:t>for </a:t>
                </a:r>
                <a14:m>
                  <m:oMath xmlns:m="http://schemas.openxmlformats.org/officeDocument/2006/math">
                    <m:r>
                      <a:rPr lang="en-HK" sz="26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HK" sz="2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/>
                  <a:t> to </a:t>
                </a:r>
                <a14:m>
                  <m:oMath xmlns:m="http://schemas.openxmlformats.org/officeDocument/2006/math">
                    <m:r>
                      <a:rPr lang="en-HK" sz="2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HK" sz="2600" i="1" dirty="0">
                  <a:latin typeface="Cambria Math" panose="02040503050406030204" pitchFamily="18" charset="0"/>
                </a:endParaRPr>
              </a:p>
              <a:p>
                <a:pPr marL="0" lvl="1" indent="0">
                  <a:buClr>
                    <a:schemeClr val="accent1"/>
                  </a:buClr>
                  <a:buSzPct val="65000"/>
                  <a:buNone/>
                </a:pPr>
                <a:r>
                  <a:rPr lang="en-HK" sz="3000" dirty="0"/>
                  <a:t>	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dirty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i="1" dirty="0" err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HK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HK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HK" dirty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HK" i="1" dirty="0">
                        <a:latin typeface="Cambria Math" panose="02040503050406030204" pitchFamily="18" charset="0"/>
                      </a:rPr>
                      <m:t> {</m:t>
                    </m:r>
                    <m:r>
                      <m:rPr>
                        <m:sty m:val="p"/>
                      </m:rPr>
                      <a:rPr lang="en-HK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HK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 err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i="1" dirty="0" err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HK" i="1" dirty="0" err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i="1" dirty="0" err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HK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HK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HK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HK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HK" i="1" dirty="0" err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i="1" dirty="0" err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HK" i="1" dirty="0" err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i="1" dirty="0" err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HK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HK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HK" dirty="0">
                  <a:latin typeface="Cambria Math" panose="02040503050406030204" pitchFamily="18" charset="0"/>
                </a:endParaRPr>
              </a:p>
              <a:p>
                <a:pPr marL="0" lvl="1" indent="0">
                  <a:buClr>
                    <a:schemeClr val="accent1"/>
                  </a:buClr>
                  <a:buSzPct val="65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m:rPr>
                          <m:sty m:val="p"/>
                        </m:rPr>
                        <a:rPr lang="en-HK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HK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i="1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HK" i="1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HK" i="1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HK" i="1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HK" i="1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HK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HK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HK" dirty="0"/>
              </a:p>
              <a:p>
                <a:r>
                  <a:rPr lang="en-HK" sz="2600" dirty="0" smtClean="0"/>
                  <a:t>Output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sz="2400" dirty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HK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sz="2400" i="1" dirty="0" err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HK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HK" sz="2600" dirty="0" smtClean="0"/>
                  <a:t> for all </a:t>
                </a:r>
                <a14:m>
                  <m:oMath xmlns:m="http://schemas.openxmlformats.org/officeDocument/2006/math">
                    <m:r>
                      <a:rPr lang="en-HK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sz="2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HK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sz="26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HK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HK" sz="2600" dirty="0" smtClean="0"/>
              </a:p>
              <a:p>
                <a:pPr marL="0" lvl="1" indent="0">
                  <a:buClr>
                    <a:schemeClr val="accent1"/>
                  </a:buClr>
                  <a:buSzPct val="65000"/>
                  <a:buNone/>
                </a:pPr>
                <a:endParaRPr lang="en-HK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530725"/>
              </a:xfrm>
              <a:blipFill rotWithShape="0">
                <a:blip r:embed="rId2"/>
                <a:stretch>
                  <a:fillRect l="-291" t="-1750" b="-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8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Complexity 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53072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HK" sz="2600" dirty="0" smtClean="0"/>
                  <a:t>for </a:t>
                </a:r>
                <a14:m>
                  <m:oMath xmlns:m="http://schemas.openxmlformats.org/officeDocument/2006/math">
                    <m:r>
                      <a:rPr lang="en-HK" sz="2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HK" sz="2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 smtClean="0"/>
                  <a:t> to </a:t>
                </a:r>
                <a14:m>
                  <m:oMath xmlns:m="http://schemas.openxmlformats.org/officeDocument/2006/math">
                    <m:r>
                      <a:rPr lang="en-HK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600" dirty="0" smtClean="0"/>
              </a:p>
              <a:p>
                <a:pPr marL="0" indent="0">
                  <a:buNone/>
                </a:pPr>
                <a:r>
                  <a:rPr lang="en-HK" sz="2600" dirty="0" smtClean="0"/>
                  <a:t>       for </a:t>
                </a:r>
                <a14:m>
                  <m:oMath xmlns:m="http://schemas.openxmlformats.org/officeDocument/2006/math">
                    <m:r>
                      <a:rPr lang="en-HK" sz="26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HK" sz="2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/>
                  <a:t> to </a:t>
                </a:r>
                <a14:m>
                  <m:oMath xmlns:m="http://schemas.openxmlformats.org/officeDocument/2006/math">
                    <m:r>
                      <a:rPr lang="en-HK" sz="2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600" dirty="0" smtClean="0"/>
              </a:p>
              <a:p>
                <a:pPr marL="0" indent="0">
                  <a:buNone/>
                </a:pPr>
                <a:r>
                  <a:rPr lang="en-HK" sz="2600" dirty="0"/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HK" sz="2600" i="0" dirty="0" smtClean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HK" sz="2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sz="26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sz="26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HK" sz="2600" b="0" i="1" dirty="0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HK" sz="2600" b="0" i="1" dirty="0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endParaRPr lang="en-US" sz="2600" dirty="0" smtClean="0"/>
              </a:p>
              <a:p>
                <a:r>
                  <a:rPr lang="en-HK" sz="2600" dirty="0" smtClean="0"/>
                  <a:t>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HK" sz="2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HK" sz="26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HK" sz="2600" dirty="0" smtClean="0"/>
                  <a:t/>
                </a:r>
                <a:br>
                  <a:rPr lang="en-HK" sz="2600" dirty="0" smtClean="0"/>
                </a:br>
                <a:r>
                  <a:rPr lang="en-HK" sz="2600" dirty="0" smtClean="0"/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HK" sz="2600" dirty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HK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26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sz="26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sz="26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HK" sz="2600" i="1" dirty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HK" sz="2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sz="26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HK" sz="26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sz="26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HK" sz="26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sz="26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HK" sz="2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 smtClean="0">
                  <a:solidFill>
                    <a:srgbClr val="00B050"/>
                  </a:solidFill>
                </a:endParaRPr>
              </a:p>
              <a:p>
                <a:r>
                  <a:rPr lang="en-HK" sz="2600" dirty="0"/>
                  <a:t>for </a:t>
                </a:r>
                <a14:m>
                  <m:oMath xmlns:m="http://schemas.openxmlformats.org/officeDocument/2006/math">
                    <m:r>
                      <a:rPr lang="en-HK" sz="2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HK" sz="2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/>
                  <a:t> to </a:t>
                </a:r>
                <a14:m>
                  <m:oMath xmlns:m="http://schemas.openxmlformats.org/officeDocument/2006/math">
                    <m:r>
                      <a:rPr lang="en-HK" sz="2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600" dirty="0" smtClean="0"/>
              </a:p>
              <a:p>
                <a:pPr marL="0" indent="0">
                  <a:buNone/>
                </a:pPr>
                <a:r>
                  <a:rPr lang="en-HK" sz="2600" dirty="0"/>
                  <a:t> </a:t>
                </a:r>
                <a:r>
                  <a:rPr lang="en-HK" sz="2600" dirty="0" smtClean="0"/>
                  <a:t>      for </a:t>
                </a:r>
                <a14:m>
                  <m:oMath xmlns:m="http://schemas.openxmlformats.org/officeDocument/2006/math">
                    <m:r>
                      <a:rPr lang="en-HK" sz="2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HK" sz="2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/>
                  <a:t> to </a:t>
                </a:r>
                <a14:m>
                  <m:oMath xmlns:m="http://schemas.openxmlformats.org/officeDocument/2006/math">
                    <m:r>
                      <a:rPr lang="en-HK" sz="2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HK" sz="2600" dirty="0"/>
                  <a:t>	</a:t>
                </a:r>
                <a:r>
                  <a:rPr lang="en-HK" sz="2600" dirty="0" smtClean="0"/>
                  <a:t>for </a:t>
                </a:r>
                <a14:m>
                  <m:oMath xmlns:m="http://schemas.openxmlformats.org/officeDocument/2006/math">
                    <m:r>
                      <a:rPr lang="en-HK" sz="26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HK" sz="2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/>
                  <a:t> to </a:t>
                </a:r>
                <a14:m>
                  <m:oMath xmlns:m="http://schemas.openxmlformats.org/officeDocument/2006/math">
                    <m:r>
                      <a:rPr lang="en-HK" sz="2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HK" sz="2600" i="1" dirty="0" smtClean="0">
                  <a:latin typeface="Cambria Math" panose="02040503050406030204" pitchFamily="18" charset="0"/>
                </a:endParaRPr>
              </a:p>
              <a:p>
                <a:pPr marL="0" lvl="1" indent="0">
                  <a:buClr>
                    <a:schemeClr val="accent1"/>
                  </a:buClr>
                  <a:buSzPct val="65000"/>
                  <a:buNone/>
                </a:pPr>
                <a:r>
                  <a:rPr lang="en-HK" sz="3000" dirty="0" smtClean="0"/>
                  <a:t>	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dirty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i="1" dirty="0" err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HK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HK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HK" b="0" i="0" dirty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 {</m:t>
                    </m:r>
                    <m:r>
                      <m:rPr>
                        <m:sty m:val="p"/>
                      </m:rPr>
                      <a:rPr lang="en-HK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HK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 err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i="1" dirty="0" err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HK" i="1" dirty="0" err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i="1" dirty="0" err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HK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HK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HK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HK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HK" i="1" dirty="0" err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i="1" dirty="0" err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HK" i="1" dirty="0" err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i="1" dirty="0" err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HK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HK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HK" dirty="0" smtClean="0">
                  <a:latin typeface="Cambria Math" panose="02040503050406030204" pitchFamily="18" charset="0"/>
                </a:endParaRPr>
              </a:p>
              <a:p>
                <a:pPr marL="0" lvl="1" indent="0">
                  <a:buClr>
                    <a:schemeClr val="accent1"/>
                  </a:buClr>
                  <a:buSzPct val="65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m:rPr>
                          <m:sty m:val="p"/>
                        </m:rPr>
                        <a:rPr lang="en-HK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HK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i="1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HK" i="1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HK" i="1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HK" i="1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HK" i="1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HK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HK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HK" dirty="0" smtClean="0"/>
              </a:p>
              <a:p>
                <a:pPr>
                  <a:buClr>
                    <a:srgbClr val="CC9900"/>
                  </a:buClr>
                </a:pPr>
                <a:r>
                  <a:rPr lang="en-HK" sz="2600" dirty="0"/>
                  <a:t>Output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sz="2400" dirty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HK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sz="2400" i="1" dirty="0" err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HK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HK" sz="2600" dirty="0"/>
                  <a:t> for all </a:t>
                </a:r>
                <a14:m>
                  <m:oMath xmlns:m="http://schemas.openxmlformats.org/officeDocument/2006/math">
                    <m:r>
                      <a:rPr lang="en-HK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sz="26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HK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sz="26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HK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HK" sz="2600" dirty="0"/>
              </a:p>
              <a:p>
                <a:pPr lvl="0">
                  <a:buClr>
                    <a:srgbClr val="CC9900"/>
                  </a:buClr>
                </a:pPr>
                <a:r>
                  <a:rPr lang="en-HK" sz="2600" dirty="0" smtClean="0">
                    <a:solidFill>
                      <a:srgbClr val="0066FF"/>
                    </a:solidFill>
                  </a:rPr>
                  <a:t>Total </a:t>
                </a:r>
                <a:r>
                  <a:rPr lang="en-HK" sz="2600" dirty="0" smtClean="0">
                    <a:solidFill>
                      <a:srgbClr val="0066FF"/>
                    </a:solidFill>
                  </a:rPr>
                  <a:t>cost: </a:t>
                </a:r>
                <a14:m>
                  <m:oMath xmlns:m="http://schemas.openxmlformats.org/officeDocument/2006/math">
                    <m:r>
                      <a:rPr lang="en-HK" sz="26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HK" sz="26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sz="2600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sz="2600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HK" sz="2600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HK" dirty="0" smtClean="0">
                  <a:solidFill>
                    <a:srgbClr val="0066FF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530725"/>
              </a:xfrm>
              <a:blipFill rotWithShape="0">
                <a:blip r:embed="rId2"/>
                <a:stretch>
                  <a:fillRect l="-291" t="-2557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32</a:t>
            </a:fld>
            <a:endParaRPr lang="en-US" altLang="en-US" dirty="0"/>
          </a:p>
        </p:txBody>
      </p:sp>
      <p:sp>
        <p:nvSpPr>
          <p:cNvPr id="5" name="Right Brace 4"/>
          <p:cNvSpPr/>
          <p:nvPr/>
        </p:nvSpPr>
        <p:spPr>
          <a:xfrm>
            <a:off x="3886200" y="1752600"/>
            <a:ext cx="228600" cy="790444"/>
          </a:xfrm>
          <a:prstGeom prst="rightBrace">
            <a:avLst/>
          </a:prstGeom>
          <a:ln w="158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116437" y="1905000"/>
                <a:ext cx="1065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HK" sz="240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HK" sz="240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HK" sz="240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HK" sz="240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437" y="1905000"/>
                <a:ext cx="1065163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>
            <a:off x="3962400" y="2819400"/>
            <a:ext cx="190500" cy="566728"/>
          </a:xfrm>
          <a:prstGeom prst="rightBrace">
            <a:avLst/>
          </a:prstGeom>
          <a:ln w="158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191000" y="2854912"/>
                <a:ext cx="10043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HK" sz="240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sz="24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854912"/>
                <a:ext cx="1004314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>
          <a:xfrm rot="-900000">
            <a:off x="4220589" y="3616059"/>
            <a:ext cx="245623" cy="849805"/>
          </a:xfrm>
          <a:prstGeom prst="rightBrace">
            <a:avLst/>
          </a:prstGeom>
          <a:ln w="158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419600" y="3733800"/>
                <a:ext cx="1065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HK" sz="240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HK" sz="240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HK" sz="240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HK" sz="2400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733800"/>
                <a:ext cx="1065163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324600" y="5181600"/>
                <a:ext cx="1065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HK" sz="240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HK" sz="240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HK" sz="240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HK" sz="240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181600"/>
                <a:ext cx="1065163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5943600" y="5410200"/>
            <a:ext cx="304800" cy="0"/>
          </a:xfrm>
          <a:prstGeom prst="straightConnector1">
            <a:avLst/>
          </a:prstGeom>
          <a:ln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96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Problem </a:t>
            </a:r>
            <a:r>
              <a:rPr lang="en-US" dirty="0" smtClean="0"/>
              <a:t>4: </a:t>
            </a:r>
            <a:r>
              <a:rPr lang="en-US" dirty="0" err="1"/>
              <a:t>Edut</a:t>
            </a:r>
            <a:r>
              <a:rPr lang="en-US" dirty="0"/>
              <a:t> </a:t>
            </a:r>
            <a:r>
              <a:rPr lang="en-US" dirty="0" err="1"/>
              <a:t>dstamnce</a:t>
            </a: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F6CD62-1F61-4009-944C-A73A69D2BF2C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and 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2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600" dirty="0" smtClean="0"/>
                  <a:t>    </a:t>
                </a:r>
                <a:r>
                  <a:rPr lang="en-US" sz="2600" dirty="0" err="1"/>
                  <a:t>Ed</a:t>
                </a:r>
                <a:r>
                  <a:rPr lang="en-US" sz="2600" dirty="0" err="1">
                    <a:solidFill>
                      <a:srgbClr val="FF0000"/>
                    </a:solidFill>
                  </a:rPr>
                  <a:t>u</a:t>
                </a:r>
                <a:r>
                  <a:rPr lang="en-US" sz="2600" dirty="0" err="1"/>
                  <a:t>t</a:t>
                </a:r>
                <a:r>
                  <a:rPr lang="en-US" sz="2600" dirty="0"/>
                  <a:t> </a:t>
                </a:r>
                <a:r>
                  <a:rPr lang="en-US" sz="2600" dirty="0" err="1" smtClean="0"/>
                  <a:t>dsta</a:t>
                </a:r>
                <a:r>
                  <a:rPr lang="en-US" sz="2600" dirty="0" err="1" smtClean="0">
                    <a:solidFill>
                      <a:srgbClr val="FF0000"/>
                    </a:solidFill>
                  </a:rPr>
                  <a:t>m</a:t>
                </a:r>
                <a:r>
                  <a:rPr lang="en-US" sz="2600" dirty="0" err="1" smtClean="0"/>
                  <a:t>nce</a:t>
                </a:r>
                <a:endParaRPr lang="en-US" sz="2600" dirty="0" smtClean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2600" dirty="0">
                    <a:sym typeface="Wingdings" pitchFamily="2" charset="2"/>
                  </a:rPr>
                  <a:t>	 Edit d</a:t>
                </a:r>
                <a:r>
                  <a:rPr lang="en-US" sz="2600" dirty="0">
                    <a:solidFill>
                      <a:srgbClr val="FF0000"/>
                    </a:solidFill>
                    <a:sym typeface="Wingdings" pitchFamily="2" charset="2"/>
                  </a:rPr>
                  <a:t>i</a:t>
                </a:r>
                <a:r>
                  <a:rPr lang="en-US" sz="2600" dirty="0">
                    <a:sym typeface="Wingdings" pitchFamily="2" charset="2"/>
                  </a:rPr>
                  <a:t>stance</a:t>
                </a: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  <a:sym typeface="Wingdings" pitchFamily="2" charset="2"/>
                      </a:rPr>
                      <m:t>𝐸</m:t>
                    </m:r>
                    <m:r>
                      <a:rPr lang="en-US" sz="2600" i="1" dirty="0" smtClean="0">
                        <a:latin typeface="Cambria Math"/>
                        <a:sym typeface="Wingdings" pitchFamily="2" charset="2"/>
                      </a:rPr>
                      <m:t>(</m:t>
                    </m:r>
                    <m:r>
                      <a:rPr lang="en-US" sz="2600" i="1" dirty="0" err="1">
                        <a:latin typeface="Cambria Math"/>
                        <a:sym typeface="Wingdings" pitchFamily="2" charset="2"/>
                      </a:rPr>
                      <m:t>𝑥</m:t>
                    </m:r>
                    <m:r>
                      <a:rPr lang="en-US" sz="2600" i="1" dirty="0" err="1">
                        <a:latin typeface="Cambria Math"/>
                        <a:sym typeface="Wingdings" pitchFamily="2" charset="2"/>
                      </a:rPr>
                      <m:t>,</m:t>
                    </m:r>
                    <m:r>
                      <a:rPr lang="en-US" sz="2600" i="1" dirty="0" err="1">
                        <a:latin typeface="Cambria Math"/>
                        <a:sym typeface="Wingdings" pitchFamily="2" charset="2"/>
                      </a:rPr>
                      <m:t>𝑦</m:t>
                    </m:r>
                    <m:r>
                      <a:rPr lang="en-US" sz="2600" i="1" dirty="0">
                        <a:latin typeface="Cambria Math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600" dirty="0">
                    <a:sym typeface="Wingdings" pitchFamily="2" charset="2"/>
                  </a:rPr>
                  <a:t>: the minimal number of single-character </a:t>
                </a:r>
                <a:r>
                  <a:rPr lang="en-US" sz="2600" i="1" dirty="0">
                    <a:solidFill>
                      <a:srgbClr val="FF0000"/>
                    </a:solidFill>
                    <a:sym typeface="Wingdings" pitchFamily="2" charset="2"/>
                  </a:rPr>
                  <a:t>edits</a:t>
                </a:r>
                <a:r>
                  <a:rPr lang="en-US" sz="2600" dirty="0">
                    <a:sym typeface="Wingdings" pitchFamily="2" charset="2"/>
                  </a:rPr>
                  <a:t> needed to transform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  <a:sym typeface="Wingdings" pitchFamily="2" charset="2"/>
                      </a:rPr>
                      <m:t>𝑥</m:t>
                    </m:r>
                  </m:oMath>
                </a14:m>
                <a:r>
                  <a:rPr lang="en-US" sz="2600" dirty="0">
                    <a:sym typeface="Wingdings" pitchFamily="2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  <a:sym typeface="Wingdings" pitchFamily="2" charset="2"/>
                      </a:rPr>
                      <m:t>𝑦</m:t>
                    </m:r>
                  </m:oMath>
                </a14:m>
                <a:r>
                  <a:rPr lang="en-US" sz="2600" dirty="0">
                    <a:sym typeface="Wingdings" pitchFamily="2" charset="2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200" i="1" dirty="0"/>
                  <a:t>edit</a:t>
                </a:r>
                <a:r>
                  <a:rPr lang="en-US" sz="2200" dirty="0"/>
                  <a:t>: deletion, insertion, substitution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200" dirty="0"/>
                  <a:t> don’t need to have the same length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600" dirty="0"/>
                  <a:t>Applications: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200" dirty="0"/>
                  <a:t>Misspelling correction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200" dirty="0"/>
                  <a:t>Similarity search (for information retrieval, plagiarism catching, DNA variation)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200" dirty="0"/>
                  <a:t>…</a:t>
                </a:r>
              </a:p>
            </p:txBody>
          </p:sp>
        </mc:Choice>
        <mc:Fallback xmlns="">
          <p:sp>
            <p:nvSpPr>
              <p:cNvPr id="972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96" t="-2153" r="-96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subproblems now?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3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It turns out that the edit distance between </a:t>
                </a:r>
                <a:r>
                  <a:rPr lang="en-US" dirty="0">
                    <a:solidFill>
                      <a:srgbClr val="FF0000"/>
                    </a:solidFill>
                  </a:rPr>
                  <a:t>prefixes</a:t>
                </a:r>
                <a:r>
                  <a:rPr lang="en-US" dirty="0"/>
                  <a:t> is a good one.</a:t>
                </a:r>
              </a:p>
              <a:p>
                <a:r>
                  <a:rPr lang="en-US" dirty="0"/>
                  <a:t>We want to know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 Suppose we already know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𝐸</m:t>
                    </m:r>
                    <m:r>
                      <a:rPr lang="en-US" altLang="zh-HK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𝑖</m:t>
                        </m:r>
                        <m:r>
                          <a:rPr lang="en-US" altLang="zh-HK" i="1" dirty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𝐸</m:t>
                    </m:r>
                    <m:r>
                      <a:rPr lang="en-US" altLang="zh-HK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𝑗</m:t>
                        </m:r>
                        <m:r>
                          <a:rPr lang="en-US" altLang="zh-HK" i="1" dirty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r>
                  <a:rPr lang="en-US" dirty="0"/>
                  <a:t>Express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and comparison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 err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983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2826" r="-2222" b="-40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3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𝐸</m:t>
                    </m:r>
                    <m:r>
                      <a:rPr lang="en-US" altLang="zh-HK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𝑖</m:t>
                        </m:r>
                        <m:r>
                          <a:rPr lang="en-US" altLang="zh-HK" i="1" dirty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𝑗</m:t>
                        </m:r>
                        <m:r>
                          <a:rPr lang="en-US" altLang="zh-HK" i="1" dirty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altLang="zh-HK" baseline="-25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𝐸</m:t>
                    </m:r>
                    <m:r>
                      <a:rPr lang="en-US" altLang="zh-HK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𝑖</m:t>
                        </m:r>
                        <m:r>
                          <a:rPr lang="en-US" altLang="zh-HK" i="1" dirty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altLang="zh-HK" baseline="-25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𝐸</m:t>
                    </m:r>
                    <m:r>
                      <a:rPr lang="en-US" altLang="zh-HK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𝑗</m:t>
                        </m:r>
                        <m:r>
                          <a:rPr lang="en-US" altLang="zh-HK" i="1" dirty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altLang="zh-HK" baseline="-25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)=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{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diff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,1+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,1+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}</m:t>
                        </m:r>
                      </m:e>
                    </m:func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diff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Two cases: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i="1" baseline="-250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93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137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i="1" dirty="0" err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0137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815" t="-909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3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600" dirty="0" smtClean="0"/>
                  <a:t>Option 1: delete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/>
                  <a:t>.</a:t>
                </a:r>
                <a:r>
                  <a:rPr lang="en-US" sz="2600" dirty="0" smtClean="0"/>
                  <a:t> Reduces to </a:t>
                </a:r>
                <a14:m>
                  <m:oMath xmlns:m="http://schemas.openxmlformats.org/officeDocument/2006/math">
                    <m:r>
                      <a:rPr lang="en-US" altLang="zh-HK" sz="2000" i="1" dirty="0">
                        <a:latin typeface="Cambria Math"/>
                      </a:rPr>
                      <m:t>𝐸</m:t>
                    </m:r>
                    <m:r>
                      <a:rPr lang="en-US" altLang="zh-HK" sz="20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𝑖</m:t>
                        </m:r>
                        <m:r>
                          <a:rPr lang="en-US" altLang="zh-HK" sz="2000" i="1" dirty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 smtClean="0"/>
                  <a:t>. </a:t>
                </a:r>
              </a:p>
              <a:p>
                <a:r>
                  <a:rPr lang="en-US" sz="2600" dirty="0"/>
                  <a:t>Option </a:t>
                </a:r>
                <a:r>
                  <a:rPr lang="en-US" sz="2600" dirty="0" smtClean="0"/>
                  <a:t>2: </a:t>
                </a:r>
                <a:r>
                  <a:rPr lang="en-US" sz="2600" dirty="0"/>
                  <a:t>delete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 smtClean="0"/>
                  <a:t>. Reduces to </a:t>
                </a:r>
                <a14:m>
                  <m:oMath xmlns:m="http://schemas.openxmlformats.org/officeDocument/2006/math">
                    <m:r>
                      <a:rPr lang="en-US" altLang="zh-HK" sz="2000" i="1" dirty="0">
                        <a:latin typeface="Cambria Math"/>
                      </a:rPr>
                      <m:t>𝐸</m:t>
                    </m:r>
                    <m:r>
                      <a:rPr lang="en-US" altLang="zh-HK" sz="20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𝑗</m:t>
                        </m:r>
                        <m:r>
                          <a:rPr lang="en-US" altLang="zh-HK" sz="2000" i="1" dirty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600" dirty="0" smtClean="0"/>
                  <a:t>.</a:t>
                </a:r>
              </a:p>
              <a:p>
                <a:r>
                  <a:rPr lang="en-US" sz="2600" dirty="0" smtClean="0"/>
                  <a:t>Option 3: Don’t </a:t>
                </a:r>
                <a:r>
                  <a:rPr lang="en-US" sz="2600" dirty="0"/>
                  <a:t>delete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 smtClean="0"/>
                  <a:t>. Reduces to </a:t>
                </a:r>
                <a14:m>
                  <m:oMath xmlns:m="http://schemas.openxmlformats.org/officeDocument/2006/math">
                    <m:r>
                      <a:rPr lang="en-US" altLang="zh-HK" sz="2000" i="1" dirty="0">
                        <a:latin typeface="Cambria Math"/>
                      </a:rPr>
                      <m:t>𝐸</m:t>
                    </m:r>
                    <m:r>
                      <a:rPr lang="en-US" altLang="zh-HK" sz="20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𝑖</m:t>
                        </m:r>
                        <m:r>
                          <a:rPr lang="en-US" altLang="zh-HK" sz="2000" i="1" dirty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𝑗</m:t>
                        </m:r>
                        <m:r>
                          <a:rPr lang="en-US" altLang="zh-HK" sz="2000" i="1" dirty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/>
                  <a:t>.</a:t>
                </a:r>
              </a:p>
              <a:p>
                <a:r>
                  <a:rPr lang="en-US" sz="2600" dirty="0" smtClean="0"/>
                  <a:t>So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</a:rPr>
                      <m:t>)=</m:t>
                    </m:r>
                    <m:func>
                      <m:funcPr>
                        <m:ctrlP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240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altLang="zh-HK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HK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,1+</m:t>
                        </m:r>
                        <m:sSub>
                          <m:sSubPr>
                            <m:ctrlPr>
                              <a:rPr lang="en-US" altLang="zh-HK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HK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,1+</m:t>
                        </m:r>
                        <m:sSub>
                          <m:sSubPr>
                            <m:ctrlPr>
                              <a:rPr lang="en-US" altLang="zh-HK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HK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}</m:t>
                        </m:r>
                      </m:e>
                    </m:func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600" dirty="0"/>
                  <a:t>in case of</a:t>
                </a:r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sz="2800" i="1" dirty="0" err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600" baseline="-25000" dirty="0" smtClean="0"/>
              </a:p>
              <a:p>
                <a:pPr lvl="1"/>
                <a:r>
                  <a:rPr lang="en-US" sz="2200" i="1" dirty="0" smtClean="0">
                    <a:latin typeface="Times New Roman" pitchFamily="18" charset="0"/>
                    <a:cs typeface="Times New Roman" pitchFamily="18" charset="0"/>
                  </a:rPr>
                  <a:t>“1”: the cost for the deletion.</a:t>
                </a:r>
              </a:p>
              <a:p>
                <a:r>
                  <a:rPr lang="en-US" sz="2600" b="1" dirty="0" smtClean="0">
                    <a:cs typeface="Times New Roman" pitchFamily="18" charset="0"/>
                  </a:rPr>
                  <a:t>Exercise</a:t>
                </a:r>
                <a:r>
                  <a:rPr lang="en-US" sz="2600" dirty="0" smtClean="0">
                    <a:cs typeface="Times New Roman" pitchFamily="18" charset="0"/>
                  </a:rPr>
                  <a:t>. Show that the </a:t>
                </a:r>
                <a:r>
                  <a:rPr lang="en-US" sz="2600" dirty="0">
                    <a:cs typeface="Times New Roman" pitchFamily="18" charset="0"/>
                  </a:rPr>
                  <a:t>minimum is always achieved by d</a:t>
                </a:r>
                <a:r>
                  <a:rPr lang="en-US" sz="2600" baseline="-25000" dirty="0">
                    <a:cs typeface="Times New Roman" pitchFamily="18" charset="0"/>
                  </a:rPr>
                  <a:t>1 </a:t>
                </a:r>
                <a:r>
                  <a:rPr lang="en-US" sz="2600" dirty="0">
                    <a:cs typeface="Times New Roman" pitchFamily="18" charset="0"/>
                  </a:rPr>
                  <a:t>in </a:t>
                </a:r>
                <a:r>
                  <a:rPr lang="en-US" sz="2600" dirty="0" smtClean="0">
                    <a:cs typeface="Times New Roman" pitchFamily="18" charset="0"/>
                  </a:rPr>
                  <a:t>this </a:t>
                </a:r>
                <a:r>
                  <a:rPr lang="en-US" sz="2600" dirty="0">
                    <a:cs typeface="Times New Roman" pitchFamily="18" charset="0"/>
                  </a:rPr>
                  <a:t>case </a:t>
                </a:r>
                <a:r>
                  <a:rPr lang="en-US" sz="2600" dirty="0" smtClean="0">
                    <a:cs typeface="Times New Roman" pitchFamily="18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sz="2800" i="1" dirty="0" err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 smtClean="0">
                    <a:cs typeface="Times New Roman" pitchFamily="18" charset="0"/>
                  </a:rPr>
                  <a:t>.</a:t>
                </a:r>
                <a:endParaRPr lang="en-US" sz="26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13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296" t="-1211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035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cs typeface="Times New Roman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i="1" dirty="0" err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10035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815" t="-909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3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200" dirty="0" smtClean="0"/>
                  <a:t>To finally match the last character, we need to do at least one of the following three: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Delete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baseline="-25000" dirty="0"/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Delete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000" baseline="-25000" dirty="0"/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Substitute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200" baseline="-25000" dirty="0"/>
              </a:p>
              <a:p>
                <a:pPr>
                  <a:lnSpc>
                    <a:spcPct val="90000"/>
                  </a:lnSpc>
                </a:pPr>
                <a:r>
                  <a:rPr lang="en-US" sz="2200" dirty="0"/>
                  <a:t>Convince yourself that inserting letters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or </a:t>
                </a:r>
                <a:r>
                  <a:rPr lang="en-US" sz="2200" dirty="0" err="1"/>
                  <a:t>y</a:t>
                </a:r>
                <a:r>
                  <a:rPr lang="en-US" sz="2200" baseline="-25000" dirty="0" err="1"/>
                  <a:t>j</a:t>
                </a:r>
                <a:r>
                  <a:rPr lang="en-US" sz="2200" dirty="0"/>
                  <a:t> doesn’t help.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200" dirty="0"/>
                  <a:t>It reduces to three </a:t>
                </a:r>
                <a:r>
                  <a:rPr lang="en-US" sz="2200" dirty="0" err="1"/>
                  <a:t>subproblems</a:t>
                </a:r>
                <a:r>
                  <a:rPr lang="en-US" sz="2200" dirty="0"/>
                  <a:t>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Delete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altLang="zh-HK" sz="2000" i="1" dirty="0">
                        <a:latin typeface="Cambria Math"/>
                      </a:rPr>
                      <m:t>𝐸</m:t>
                    </m:r>
                    <m:r>
                      <a:rPr lang="en-US" altLang="zh-HK" sz="20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𝑖</m:t>
                        </m:r>
                        <m:r>
                          <a:rPr lang="en-US" altLang="zh-HK" sz="2000" i="1" dirty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000" baseline="-25000" dirty="0"/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Delete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altLang="zh-HK" sz="2000" i="1" dirty="0">
                        <a:latin typeface="Cambria Math"/>
                      </a:rPr>
                      <m:t>𝐸</m:t>
                    </m:r>
                    <m:r>
                      <a:rPr lang="en-US" altLang="zh-HK" sz="20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𝑗</m:t>
                        </m:r>
                        <m:r>
                          <a:rPr lang="en-US" altLang="zh-HK" sz="2000" i="1" dirty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baseline="-25000" dirty="0" smtClean="0"/>
                  <a:t> </a:t>
                </a:r>
                <a:endParaRPr lang="en-US" sz="2000" baseline="-25000" dirty="0"/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Substitute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altLang="zh-HK" sz="2000" i="1" dirty="0">
                        <a:latin typeface="Cambria Math"/>
                      </a:rPr>
                      <m:t>𝐸</m:t>
                    </m:r>
                    <m:r>
                      <a:rPr lang="en-US" altLang="zh-HK" sz="20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𝑖</m:t>
                        </m:r>
                        <m:r>
                          <a:rPr lang="en-US" altLang="zh-HK" sz="2000" i="1" dirty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𝑗</m:t>
                        </m:r>
                        <m:r>
                          <a:rPr lang="en-US" altLang="zh-HK" sz="2000" i="1" dirty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</a:rPr>
                      <m:t> </m:t>
                    </m:r>
                  </m:oMath>
                </a14:m>
                <a:endParaRPr lang="en-US" sz="18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sz="2200" dirty="0" smtClean="0"/>
                  <a:t>We </a:t>
                </a:r>
                <a:r>
                  <a:rPr lang="en-US" sz="2200" dirty="0"/>
                  <a:t>pick whichever is the best, so 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sz="2000" i="1" dirty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altLang="zh-HK" sz="2000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HK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000" i="1" dirty="0">
                        <a:solidFill>
                          <a:srgbClr val="FF0000"/>
                        </a:solidFill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altLang="zh-HK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sz="2000" i="1" dirty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HK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000" i="1" dirty="0">
                        <a:solidFill>
                          <a:srgbClr val="FF0000"/>
                        </a:solidFill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altLang="zh-HK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sz="2000" i="1" dirty="0">
                        <a:solidFill>
                          <a:srgbClr val="FF0000"/>
                        </a:solidFill>
                        <a:latin typeface="Cambria Math"/>
                      </a:rPr>
                      <m:t>)=</m:t>
                    </m:r>
                    <m:func>
                      <m:funcPr>
                        <m:ctrlPr>
                          <a:rPr lang="en-US" altLang="zh-HK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200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altLang="zh-HK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altLang="zh-HK" sz="2000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altLang="zh-HK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HK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HK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,1+</m:t>
                        </m:r>
                        <m:sSub>
                          <m:sSubPr>
                            <m:ctrlPr>
                              <a:rPr lang="en-US" altLang="zh-HK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HK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,1+</m:t>
                        </m:r>
                        <m:sSub>
                          <m:sSubPr>
                            <m:ctrlPr>
                              <a:rPr lang="en-US" altLang="zh-HK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HK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HK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in case </a:t>
                </a:r>
                <a:r>
                  <a:rPr lang="en-US" sz="2000" dirty="0" smtClean="0"/>
                  <a:t>of</a:t>
                </a:r>
                <a:r>
                  <a:rPr lang="en-US" altLang="zh-HK" sz="20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  <a:cs typeface="Times New Roman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 err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003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74" t="-2153" r="-88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3733800" y="2667000"/>
            <a:ext cx="2286000" cy="381000"/>
          </a:xfrm>
          <a:prstGeom prst="wedgeRoundRectCallout">
            <a:avLst>
              <a:gd name="adj1" fmla="val -75000"/>
              <a:gd name="adj2" fmla="val -798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Each costs 1.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Now the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0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4267200" cy="453072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200" dirty="0" smtClean="0">
                    <a:solidFill>
                      <a:schemeClr val="tx2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𝑖</m:t>
                    </m:r>
                    <m:r>
                      <a:rPr lang="en-US" sz="2200" i="1" dirty="0" smtClean="0">
                        <a:solidFill>
                          <a:schemeClr val="tx2"/>
                        </a:solidFill>
                        <a:latin typeface="Cambria Math"/>
                      </a:rPr>
                      <m:t>=0,1,2,…,</m:t>
                    </m:r>
                    <m:r>
                      <a:rPr lang="en-US" sz="22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200" dirty="0">
                  <a:solidFill>
                    <a:schemeClr val="tx2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𝐸</m:t>
                    </m:r>
                    <m:r>
                      <a:rPr lang="en-US" sz="2000" i="1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𝑖</m:t>
                    </m:r>
                    <m:r>
                      <a:rPr lang="en-US" sz="2000" i="1" dirty="0" smtClean="0">
                        <a:solidFill>
                          <a:schemeClr val="tx2"/>
                        </a:solidFill>
                        <a:latin typeface="Cambria Math"/>
                      </a:rPr>
                      <m:t>,0)=</m:t>
                    </m:r>
                    <m:r>
                      <a:rPr lang="en-US" sz="2000" i="1" dirty="0" err="1">
                        <a:solidFill>
                          <a:schemeClr val="tx2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000" dirty="0">
                  <a:solidFill>
                    <a:schemeClr val="tx2"/>
                  </a:solidFill>
                </a:endParaRPr>
              </a:p>
              <a:p>
                <a:r>
                  <a:rPr lang="pt-BR" sz="2200" dirty="0">
                    <a:solidFill>
                      <a:schemeClr val="tx2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pt-BR" sz="22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𝑗</m:t>
                    </m:r>
                    <m:r>
                      <a:rPr lang="pt-BR" sz="2200" i="1" dirty="0" smtClean="0">
                        <a:solidFill>
                          <a:schemeClr val="tx2"/>
                        </a:solidFill>
                        <a:latin typeface="Cambria Math"/>
                      </a:rPr>
                      <m:t>=1, 2, … , </m:t>
                    </m:r>
                    <m:r>
                      <a:rPr lang="pt-BR" sz="22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pt-BR" sz="2200" dirty="0">
                    <a:solidFill>
                      <a:schemeClr val="tx2"/>
                    </a:solidFill>
                  </a:rPr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sz="20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𝐸</m:t>
                    </m:r>
                    <m:r>
                      <a:rPr lang="pt-BR" sz="2000" i="1" dirty="0" smtClean="0">
                        <a:solidFill>
                          <a:schemeClr val="tx2"/>
                        </a:solidFill>
                        <a:latin typeface="Cambria Math"/>
                      </a:rPr>
                      <m:t>(0,</m:t>
                    </m:r>
                    <m:r>
                      <a:rPr lang="pt-BR" sz="20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𝑗</m:t>
                    </m:r>
                    <m:r>
                      <a:rPr lang="pt-BR" sz="2000" i="1" dirty="0">
                        <a:solidFill>
                          <a:schemeClr val="tx2"/>
                        </a:solidFill>
                        <a:latin typeface="Cambria Math"/>
                      </a:rPr>
                      <m:t>)=</m:t>
                    </m:r>
                    <m:r>
                      <a:rPr lang="pt-BR" sz="2000" i="1" dirty="0">
                        <a:solidFill>
                          <a:schemeClr val="tx2"/>
                        </a:solidFill>
                        <a:latin typeface="Cambria Math"/>
                      </a:rPr>
                      <m:t>𝑗</m:t>
                    </m:r>
                  </m:oMath>
                </a14:m>
                <a:endParaRPr lang="pt-BR" sz="2000" dirty="0">
                  <a:solidFill>
                    <a:schemeClr val="tx2"/>
                  </a:solidFill>
                </a:endParaRPr>
              </a:p>
              <a:p>
                <a:r>
                  <a:rPr lang="pt-BR" sz="2200" dirty="0"/>
                  <a:t>for </a:t>
                </a:r>
                <a14:m>
                  <m:oMath xmlns:m="http://schemas.openxmlformats.org/officeDocument/2006/math">
                    <m:r>
                      <a:rPr lang="pt-BR" sz="2200" i="1" dirty="0" smtClean="0">
                        <a:latin typeface="Cambria Math"/>
                      </a:rPr>
                      <m:t>𝑖</m:t>
                    </m:r>
                    <m:r>
                      <a:rPr lang="pt-BR" sz="2200" i="1" dirty="0" smtClean="0">
                        <a:latin typeface="Cambria Math"/>
                      </a:rPr>
                      <m:t>=1,2,…,</m:t>
                    </m:r>
                    <m:r>
                      <a:rPr lang="pt-BR" sz="22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pt-BR" sz="2200" dirty="0"/>
                  <a:t>: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pt-BR" sz="2200" dirty="0"/>
                  <a:t>	  for </a:t>
                </a:r>
                <a14:m>
                  <m:oMath xmlns:m="http://schemas.openxmlformats.org/officeDocument/2006/math">
                    <m:r>
                      <a:rPr lang="pt-BR" sz="2200" i="1" dirty="0" smtClean="0">
                        <a:latin typeface="Cambria Math"/>
                      </a:rPr>
                      <m:t>𝑗</m:t>
                    </m:r>
                    <m:r>
                      <a:rPr lang="pt-BR" sz="2200" i="1" dirty="0" smtClean="0">
                        <a:latin typeface="Cambria Math"/>
                      </a:rPr>
                      <m:t>=1,2,…,</m:t>
                    </m:r>
                    <m:r>
                      <a:rPr lang="pt-BR" sz="22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pt-BR" sz="2200" dirty="0"/>
                  <a:t>:</a:t>
                </a:r>
              </a:p>
              <a:p>
                <a:pPr lvl="1">
                  <a:buFont typeface="Wingdings" pitchFamily="2" charset="2"/>
                  <a:buNone/>
                </a:pPr>
                <a:r>
                  <a:rPr lang="pt-BR" sz="2000" dirty="0"/>
                  <a:t>   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𝐸</m:t>
                    </m:r>
                    <m:r>
                      <a:rPr lang="pt-BR" sz="2000" i="1" dirty="0" smtClean="0">
                        <a:latin typeface="Cambria Math"/>
                      </a:rPr>
                      <m:t>(</m:t>
                    </m:r>
                    <m:r>
                      <a:rPr lang="pt-BR" sz="2000" i="1" dirty="0" smtClean="0">
                        <a:latin typeface="Cambria Math"/>
                      </a:rPr>
                      <m:t>𝑖</m:t>
                    </m:r>
                    <m:r>
                      <a:rPr lang="pt-BR" sz="2000" i="1" dirty="0" smtClean="0">
                        <a:latin typeface="Cambria Math"/>
                      </a:rPr>
                      <m:t>,</m:t>
                    </m:r>
                    <m:r>
                      <a:rPr lang="pt-BR" sz="2000" i="1" dirty="0" smtClean="0">
                        <a:latin typeface="Cambria Math"/>
                      </a:rPr>
                      <m:t>𝑗</m:t>
                    </m:r>
                    <m:r>
                      <a:rPr lang="pt-BR" sz="2000" i="1" dirty="0" smtClean="0">
                        <a:latin typeface="Cambria Math"/>
                      </a:rPr>
                      <m:t>)=</m:t>
                    </m:r>
                    <m:r>
                      <m:rPr>
                        <m:sty m:val="p"/>
                      </m:rPr>
                      <a:rPr lang="pt-BR" sz="2000" i="1" dirty="0" smtClean="0">
                        <a:latin typeface="Cambria Math"/>
                      </a:rPr>
                      <m:t>min</m:t>
                    </m:r>
                    <m:r>
                      <a:rPr lang="pt-BR" sz="2000" i="1" dirty="0" smtClean="0">
                        <a:latin typeface="Cambria Math"/>
                      </a:rPr>
                      <m:t>⁡{</m:t>
                    </m:r>
                    <m:r>
                      <a:rPr lang="pt-BR" sz="2000" i="1" dirty="0" smtClean="0">
                        <a:latin typeface="Cambria Math"/>
                      </a:rPr>
                      <m:t>𝐸</m:t>
                    </m:r>
                    <m:r>
                      <a:rPr lang="pt-BR" sz="2000" i="1" dirty="0" smtClean="0">
                        <a:latin typeface="Cambria Math"/>
                      </a:rPr>
                      <m:t>(</m:t>
                    </m:r>
                    <m:r>
                      <a:rPr lang="pt-BR" sz="2000" i="1" dirty="0" smtClean="0">
                        <a:latin typeface="Cambria Math"/>
                      </a:rPr>
                      <m:t>𝑖</m:t>
                    </m:r>
                    <m:r>
                      <a:rPr lang="pt-BR" sz="2000" i="1" dirty="0" smtClean="0">
                        <a:latin typeface="Cambria Math"/>
                      </a:rPr>
                      <m:t>−1,</m:t>
                    </m:r>
                    <m:r>
                      <a:rPr lang="pt-BR" sz="2000" i="1" dirty="0" smtClean="0">
                        <a:latin typeface="Cambria Math"/>
                      </a:rPr>
                      <m:t>𝑗</m:t>
                    </m:r>
                    <m:r>
                      <a:rPr lang="pt-BR" sz="2000" i="1" dirty="0">
                        <a:latin typeface="Cambria Math"/>
                      </a:rPr>
                      <m:t>)+</m:t>
                    </m:r>
                    <m:r>
                      <a:rPr lang="pt-BR" sz="2000" i="1" dirty="0" smtClean="0">
                        <a:latin typeface="Cambria Math"/>
                      </a:rPr>
                      <m:t>1,</m:t>
                    </m:r>
                    <m:r>
                      <a:rPr lang="pt-BR" sz="2000" i="1" dirty="0" smtClean="0">
                        <a:latin typeface="Cambria Math"/>
                      </a:rPr>
                      <m:t>𝐸</m:t>
                    </m:r>
                    <m:r>
                      <a:rPr lang="pt-BR" sz="2000" i="1" dirty="0" smtClean="0">
                        <a:latin typeface="Cambria Math"/>
                      </a:rPr>
                      <m:t>(</m:t>
                    </m:r>
                    <m:r>
                      <a:rPr lang="pt-BR" sz="2000" i="1" dirty="0" smtClean="0">
                        <a:latin typeface="Cambria Math"/>
                      </a:rPr>
                      <m:t>𝑖</m:t>
                    </m:r>
                    <m:r>
                      <a:rPr lang="pt-BR" sz="2000" i="1" dirty="0" smtClean="0">
                        <a:latin typeface="Cambria Math"/>
                      </a:rPr>
                      <m:t>,</m:t>
                    </m:r>
                    <m:r>
                      <a:rPr lang="pt-BR" sz="2000" i="1" dirty="0" smtClean="0">
                        <a:latin typeface="Cambria Math"/>
                      </a:rPr>
                      <m:t>𝑗</m:t>
                    </m:r>
                    <m:r>
                      <a:rPr lang="pt-BR" sz="2000" i="1" dirty="0">
                        <a:latin typeface="Cambria Math"/>
                      </a:rPr>
                      <m:t>−1)+</m:t>
                    </m:r>
                    <m:r>
                      <a:rPr lang="pt-BR" sz="2000" i="1" dirty="0" smtClean="0">
                        <a:latin typeface="Cambria Math"/>
                      </a:rPr>
                      <m:t>1,</m:t>
                    </m:r>
                    <m:r>
                      <a:rPr lang="pt-BR" sz="2000" i="1" dirty="0" smtClean="0">
                        <a:latin typeface="Cambria Math"/>
                      </a:rPr>
                      <m:t>𝐸</m:t>
                    </m:r>
                    <m:r>
                      <a:rPr lang="pt-BR" sz="2000" i="1" dirty="0" smtClean="0">
                        <a:latin typeface="Cambria Math"/>
                      </a:rPr>
                      <m:t>(</m:t>
                    </m:r>
                    <m:r>
                      <a:rPr lang="pt-BR" sz="2000" i="1" dirty="0" smtClean="0">
                        <a:latin typeface="Cambria Math"/>
                      </a:rPr>
                      <m:t>𝑖</m:t>
                    </m:r>
                    <m:r>
                      <a:rPr lang="pt-BR" sz="2000" i="1" dirty="0">
                        <a:latin typeface="Cambria Math"/>
                      </a:rPr>
                      <m:t>−1,</m:t>
                    </m:r>
                    <m:r>
                      <a:rPr lang="pt-BR" sz="2000" i="1" dirty="0">
                        <a:latin typeface="Cambria Math"/>
                      </a:rPr>
                      <m:t>𝑗</m:t>
                    </m:r>
                    <m:r>
                      <a:rPr lang="pt-BR" sz="2000" i="1" dirty="0">
                        <a:latin typeface="Cambria Math"/>
                      </a:rPr>
                      <m:t>−1)+</m:t>
                    </m:r>
                    <m:r>
                      <m:rPr>
                        <m:sty m:val="p"/>
                      </m:rPr>
                      <a:rPr lang="pt-BR" sz="2000" i="0" dirty="0" smtClean="0">
                        <a:latin typeface="Cambria Math"/>
                      </a:rPr>
                      <m:t>diff</m:t>
                    </m:r>
                    <m:r>
                      <a:rPr lang="pt-BR" sz="200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sz="200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pt-BR" sz="2000" i="1" dirty="0">
                        <a:latin typeface="Cambria Math"/>
                      </a:rPr>
                      <m:t>)}</m:t>
                    </m:r>
                  </m:oMath>
                </a14:m>
                <a:endParaRPr lang="pt-BR" sz="2000" dirty="0"/>
              </a:p>
              <a:p>
                <a:r>
                  <a:rPr lang="pt-BR" sz="2200" dirty="0"/>
                  <a:t>return </a:t>
                </a:r>
                <a14:m>
                  <m:oMath xmlns:m="http://schemas.openxmlformats.org/officeDocument/2006/math">
                    <m:r>
                      <a:rPr lang="pt-BR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pt-BR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pt-BR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pt-BR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pt-BR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pt-BR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pt-BR" sz="220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HK" sz="2200" smtClean="0">
                        <a:solidFill>
                          <a:schemeClr val="tx2"/>
                        </a:solidFill>
                        <a:latin typeface="Cambria Math"/>
                      </a:rPr>
                      <m:t>/</m:t>
                    </m:r>
                    <m:r>
                      <m:rPr>
                        <m:nor/>
                      </m:rPr>
                      <a:rPr lang="en-US" altLang="zh-HK" sz="2200" b="0" i="0" smtClean="0">
                        <a:solidFill>
                          <a:schemeClr val="tx2"/>
                        </a:solidFill>
                        <a:latin typeface="Cambria Math"/>
                      </a:rPr>
                      <m:t>/ </m:t>
                    </m:r>
                    <m:r>
                      <m:rPr>
                        <m:nor/>
                      </m:rPr>
                      <a:rPr lang="en-US" altLang="zh-HK" sz="2200" b="0" i="0" smtClean="0">
                        <a:solidFill>
                          <a:schemeClr val="tx2"/>
                        </a:solidFill>
                        <a:latin typeface="Cambria Math"/>
                      </a:rPr>
                      <m:t>recall</m:t>
                    </m:r>
                    <m:r>
                      <m:rPr>
                        <m:nor/>
                      </m:rPr>
                      <a:rPr lang="en-US" altLang="zh-HK" sz="2200" b="0" i="0" smtClean="0">
                        <a:solidFill>
                          <a:schemeClr val="tx2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altLang="zh-HK" sz="2200" b="0" i="0" dirty="0" smtClean="0">
                    <a:solidFill>
                      <a:schemeClr val="tx2"/>
                    </a:solidFill>
                    <a:latin typeface="Cambria Math"/>
                  </a:rPr>
                  <a:t/>
                </a:r>
                <a:br>
                  <a:rPr lang="en-US" altLang="zh-HK" sz="2200" b="0" i="0" dirty="0" smtClean="0">
                    <a:solidFill>
                      <a:schemeClr val="tx2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HK" sz="2200">
                        <a:solidFill>
                          <a:schemeClr val="tx2"/>
                        </a:solidFill>
                        <a:latin typeface="Cambria Math"/>
                      </a:rPr>
                      <m:t>diff</m:t>
                    </m:r>
                    <m:d>
                      <m:dPr>
                        <m:ctrlPr>
                          <a:rPr lang="en-US" altLang="zh-HK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HK" sz="2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HK" sz="22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HK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2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HK" sz="2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HK" sz="22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HK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en-US" altLang="zh-HK" sz="22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HK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zh-HK" sz="2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HK" sz="22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HK" sz="2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HK" sz="22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HK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pt-BR" sz="2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24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4267200" cy="4530725"/>
              </a:xfrm>
              <a:blipFill rotWithShape="1">
                <a:blip r:embed="rId2"/>
                <a:stretch>
                  <a:fillRect t="-121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395287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2405" name="AutoShape 5"/>
              <p:cNvSpPr>
                <a:spLocks noChangeArrowheads="1"/>
              </p:cNvSpPr>
              <p:nvPr/>
            </p:nvSpPr>
            <p:spPr bwMode="auto">
              <a:xfrm>
                <a:off x="4267200" y="838200"/>
                <a:ext cx="4724400" cy="1676400"/>
              </a:xfrm>
              <a:prstGeom prst="wedgeRoundRectCallout">
                <a:avLst>
                  <a:gd name="adj1" fmla="val -76737"/>
                  <a:gd name="adj2" fmla="val 41895"/>
                  <a:gd name="adj3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dirty="0" smtClean="0"/>
                  <a:t>The </a:t>
                </a:r>
                <a:r>
                  <a:rPr lang="en-US" dirty="0">
                    <a:solidFill>
                      <a:schemeClr val="tx2"/>
                    </a:solidFill>
                  </a:rPr>
                  <a:t>initialization</a:t>
                </a:r>
                <a:r>
                  <a:rPr lang="en-US" dirty="0"/>
                  <a:t> part corresponds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0" dirty="0" err="1">
                        <a:latin typeface="Cambria Math"/>
                      </a:rPr>
                      <m:t>empty</m:t>
                    </m:r>
                    <m:r>
                      <a:rPr lang="en-US" i="0" dirty="0" err="1">
                        <a:latin typeface="Cambria Math"/>
                      </a:rPr>
                      <m:t>_</m:t>
                    </m:r>
                    <m:r>
                      <m:rPr>
                        <m:sty m:val="p"/>
                      </m:rPr>
                      <a:rPr lang="en-US" i="0" dirty="0" err="1">
                        <a:latin typeface="Cambria Math"/>
                      </a:rPr>
                      <m:t>string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)=</m:t>
                    </m:r>
                    <m:r>
                      <a:rPr lang="en-US" i="1" dirty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. </a:t>
                </a:r>
              </a:p>
              <a:p>
                <a:pPr algn="ctr"/>
                <a:r>
                  <a:rPr lang="en-US" dirty="0">
                    <a:solidFill>
                      <a:srgbClr val="0000FF"/>
                    </a:solidFill>
                  </a:rPr>
                  <a:t>(The best way is simply insert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one by one.)</a:t>
                </a:r>
              </a:p>
              <a:p>
                <a:pPr algn="ctr"/>
                <a:r>
                  <a:rPr lang="en-US" dirty="0"/>
                  <a:t>And similarly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i="0" dirty="0" err="1">
                        <a:latin typeface="Cambria Math"/>
                      </a:rPr>
                      <m:t>empty</m:t>
                    </m:r>
                    <m:r>
                      <a:rPr lang="en-US" i="0" dirty="0" err="1">
                        <a:latin typeface="Cambria Math"/>
                      </a:rPr>
                      <m:t>_</m:t>
                    </m:r>
                    <m:r>
                      <m:rPr>
                        <m:sty m:val="p"/>
                      </m:rPr>
                      <a:rPr lang="en-US" i="0" dirty="0" err="1">
                        <a:latin typeface="Cambria Math"/>
                      </a:rPr>
                      <m:t>string</m:t>
                    </m:r>
                    <m:r>
                      <a:rPr lang="en-US" i="1" dirty="0">
                        <a:latin typeface="Cambria Math"/>
                      </a:rPr>
                      <m:t>)=</m:t>
                    </m:r>
                    <m:r>
                      <a:rPr lang="en-US" i="1" dirty="0" err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2405" name="AutoShap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7200" y="838200"/>
                <a:ext cx="4724400" cy="1676400"/>
              </a:xfrm>
              <a:prstGeom prst="wedgeRoundRectCallout">
                <a:avLst>
                  <a:gd name="adj1" fmla="val -76737"/>
                  <a:gd name="adj2" fmla="val 41895"/>
                  <a:gd name="adj3" fmla="val 16667"/>
                </a:avLst>
              </a:prstGeom>
              <a:blipFill rotWithShape="1">
                <a:blip r:embed="rId4"/>
                <a:stretch>
                  <a:fillRect b="-36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4228-2D48-435F-8D42-99D31CAAD855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Problem 1: Chain matrix multiplication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F6CD62-1F61-4009-944C-A73A69D2BF2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Running it on (polynomial, exponential)</a:t>
            </a: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54102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Rectangle 4"/>
              <p:cNvSpPr>
                <a:spLocks noChangeArrowheads="1"/>
              </p:cNvSpPr>
              <p:nvPr/>
            </p:nvSpPr>
            <p:spPr bwMode="auto">
              <a:xfrm>
                <a:off x="152400" y="5184775"/>
                <a:ext cx="8724440" cy="4469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lvl="1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dirty="0" smtClean="0">
                          <a:latin typeface="Cambria Math"/>
                        </a:rPr>
                        <m:t>𝐸</m:t>
                      </m:r>
                      <m:r>
                        <a:rPr lang="pt-BR" sz="2000" i="1" dirty="0" smtClean="0">
                          <a:latin typeface="Cambria Math"/>
                        </a:rPr>
                        <m:t>(</m:t>
                      </m:r>
                      <m:r>
                        <a:rPr lang="pt-BR" sz="2000" i="1" dirty="0" smtClean="0">
                          <a:latin typeface="Cambria Math"/>
                        </a:rPr>
                        <m:t>𝑖</m:t>
                      </m:r>
                      <m:r>
                        <a:rPr lang="pt-BR" sz="2000" i="1" dirty="0" smtClean="0">
                          <a:latin typeface="Cambria Math"/>
                        </a:rPr>
                        <m:t>, </m:t>
                      </m:r>
                      <m:r>
                        <a:rPr lang="pt-BR" sz="2000" i="1" dirty="0" smtClean="0">
                          <a:latin typeface="Cambria Math"/>
                        </a:rPr>
                        <m:t>𝑗</m:t>
                      </m:r>
                      <m:r>
                        <a:rPr lang="pt-BR" sz="2000" i="1" dirty="0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pt-BR" sz="20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000" i="0" dirty="0" smtClean="0">
                              <a:latin typeface="Cambria Math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pt-BR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1" dirty="0" smtClean="0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pt-BR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000" i="1" dirty="0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pt-BR" sz="2000" i="1" dirty="0" smtClean="0">
                                      <a:latin typeface="Cambria Math"/>
                                    </a:rPr>
                                    <m:t>−1, </m:t>
                                  </m:r>
                                  <m:r>
                                    <a:rPr lang="pt-BR" sz="2000" i="1" dirty="0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pt-BR" sz="2000" i="1" dirty="0" smtClean="0">
                                  <a:latin typeface="Cambria Math"/>
                                </a:rPr>
                                <m:t>+1, </m:t>
                              </m:r>
                              <m:r>
                                <a:rPr lang="pt-BR" sz="2000" i="1" dirty="0" smtClean="0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pt-BR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000" i="1" dirty="0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pt-BR" sz="2000" i="1" dirty="0" smtClean="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pt-BR" sz="2000" i="1" dirty="0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pt-BR" sz="2000" i="1" dirty="0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pt-BR" sz="2000" i="1" dirty="0" smtClean="0">
                                  <a:latin typeface="Cambria Math"/>
                                </a:rPr>
                                <m:t>+1, </m:t>
                              </m:r>
                              <m:r>
                                <a:rPr lang="pt-BR" sz="2000" i="1" dirty="0" smtClean="0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pt-BR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000" i="1" dirty="0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pt-BR" sz="2000" i="1" dirty="0" smtClean="0">
                                      <a:latin typeface="Cambria Math"/>
                                    </a:rPr>
                                    <m:t>−1,</m:t>
                                  </m:r>
                                  <m:r>
                                    <a:rPr lang="pt-BR" sz="2000" i="1" dirty="0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pt-BR" sz="2000" i="1" dirty="0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pt-BR" sz="2000" i="1" dirty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pt-BR" sz="2000" i="0" dirty="0" smtClean="0">
                                  <a:latin typeface="Cambria Math"/>
                                </a:rPr>
                                <m:t>diff</m:t>
                              </m:r>
                              <m:d>
                                <m:dPr>
                                  <m:ctrlPr>
                                    <a:rPr lang="pt-BR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 dirty="0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000" i="1" dirty="0" smtClean="0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 dirty="0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0342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5184775"/>
                <a:ext cx="8724440" cy="446917"/>
              </a:xfrm>
              <a:prstGeom prst="rect">
                <a:avLst/>
              </a:prstGeom>
              <a:blipFill rotWithShape="1">
                <a:blip r:embed="rId3"/>
                <a:stretch>
                  <a:fillRect b="-82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4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HK" sz="2400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en-US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=0,1,2,…,</m:t>
                    </m:r>
                    <m:r>
                      <a:rPr lang="en-US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altLang="zh-HK" sz="24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r>
                      <a:rPr lang="en-US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en-US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,0)=</m:t>
                    </m:r>
                    <m:r>
                      <a:rPr lang="en-US" altLang="zh-HK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altLang="zh-HK" sz="2400" dirty="0">
                  <a:solidFill>
                    <a:schemeClr val="tx1"/>
                  </a:solidFill>
                </a:endParaRPr>
              </a:p>
              <a:p>
                <a:r>
                  <a:rPr lang="pt-BR" altLang="zh-HK" sz="24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=1, 2, … , 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pt-BR" altLang="zh-HK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(0,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)=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</m:oMath>
                </a14:m>
                <a:endParaRPr lang="pt-BR" altLang="zh-HK" sz="2400" dirty="0">
                  <a:solidFill>
                    <a:schemeClr val="tx1"/>
                  </a:solidFill>
                </a:endParaRPr>
              </a:p>
              <a:p>
                <a:r>
                  <a:rPr lang="pt-BR" altLang="zh-HK" sz="24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=1,2,…,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pt-BR" altLang="zh-HK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>
                  <a:buNone/>
                </a:pPr>
                <a:r>
                  <a:rPr lang="pt-BR" altLang="zh-HK" sz="2400" dirty="0">
                    <a:solidFill>
                      <a:schemeClr val="tx1"/>
                    </a:solidFill>
                  </a:rPr>
                  <a:t>	  for </a:t>
                </a:r>
                <a14:m>
                  <m:oMath xmlns:m="http://schemas.openxmlformats.org/officeDocument/2006/math"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=1,2,…,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pt-BR" altLang="zh-HK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lvl="1">
                  <a:buNone/>
                </a:pPr>
                <a:r>
                  <a:rPr lang="pt-BR" altLang="zh-HK" sz="2400" dirty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)=</m:t>
                    </m:r>
                    <m:r>
                      <m:rPr>
                        <m:sty m:val="p"/>
                      </m:rP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min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⁡{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−1,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)+1,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−1)+1,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−1,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−1)+</m:t>
                    </m:r>
                    <m:r>
                      <m:rPr>
                        <m:sty m:val="p"/>
                      </m:rPr>
                      <a:rPr lang="pt-BR" altLang="zh-HK" sz="2400" dirty="0">
                        <a:solidFill>
                          <a:schemeClr val="tx1"/>
                        </a:solidFill>
                        <a:latin typeface="Cambria Math"/>
                      </a:rPr>
                      <m:t>diff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zh-HK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zh-HK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)}</m:t>
                    </m:r>
                  </m:oMath>
                </a14:m>
                <a:endParaRPr lang="pt-BR" altLang="zh-HK" sz="2400" dirty="0">
                  <a:solidFill>
                    <a:schemeClr val="tx1"/>
                  </a:solidFill>
                </a:endParaRPr>
              </a:p>
              <a:p>
                <a:r>
                  <a:rPr lang="pt-BR" altLang="zh-HK" sz="2400" dirty="0">
                    <a:solidFill>
                      <a:schemeClr val="tx1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pt-BR" altLang="zh-HK" sz="2400" i="1" dirty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pt-BR" altLang="zh-HK" sz="2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2600" dirty="0"/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𝑂</m:t>
                    </m:r>
                    <m:r>
                      <a:rPr lang="en-US" sz="26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sz="2600" dirty="0">
                    <a:solidFill>
                      <a:srgbClr val="0066FF"/>
                    </a:solidFill>
                  </a:rPr>
                  <a:t> time for each square, so clearly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𝑂</m:t>
                    </m:r>
                    <m:r>
                      <a:rPr lang="en-US" sz="26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(</m:t>
                    </m:r>
                    <m:r>
                      <a:rPr lang="en-US" sz="2600" i="1" dirty="0" err="1">
                        <a:solidFill>
                          <a:srgbClr val="0066FF"/>
                        </a:solidFill>
                        <a:latin typeface="Cambria Math"/>
                      </a:rPr>
                      <m:t>𝑚𝑛</m:t>
                    </m:r>
                    <m:r>
                      <a:rPr lang="en-US" sz="2600" i="1" dirty="0">
                        <a:solidFill>
                          <a:srgbClr val="0066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srgbClr val="0066FF"/>
                    </a:solidFill>
                  </a:rPr>
                  <a:t> in total.</a:t>
                </a:r>
              </a:p>
            </p:txBody>
          </p:sp>
        </mc:Choice>
        <mc:Fallback xmlns="">
          <p:sp>
            <p:nvSpPr>
              <p:cNvPr id="1044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22" t="-1750" r="-74" b="-16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Optimal value vs. optimal solution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We’ve seen how to compute the optimal value using dynamic programming. </a:t>
                </a:r>
              </a:p>
              <a:p>
                <a:pPr lvl="1"/>
                <a:r>
                  <a:rPr lang="en-US" altLang="zh-HK" dirty="0" smtClean="0"/>
                  <a:t>The edit distance.</a:t>
                </a:r>
              </a:p>
              <a:p>
                <a:endParaRPr lang="en-US" altLang="zh-HK" dirty="0" smtClean="0"/>
              </a:p>
              <a:p>
                <a:r>
                  <a:rPr lang="en-US" altLang="zh-HK" dirty="0" smtClean="0"/>
                  <a:t>What if we want an optimal solution?</a:t>
                </a:r>
              </a:p>
              <a:p>
                <a:pPr lvl="1"/>
                <a:r>
                  <a:rPr lang="en-US" altLang="zh-HK" dirty="0" smtClean="0"/>
                  <a:t>A short sequence of insert/delete/substitution operations to change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HK" dirty="0" smtClean="0"/>
                  <a:t> 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zh-HK" dirty="0" smtClean="0"/>
                  <a:t>. 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5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Summary of dynamic programming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Break the problem into smaller </a:t>
            </a:r>
            <a:r>
              <a:rPr lang="en-US" altLang="zh-HK" dirty="0" err="1" smtClean="0"/>
              <a:t>subproblems</a:t>
            </a:r>
            <a:r>
              <a:rPr lang="en-US" altLang="zh-HK" dirty="0" smtClean="0"/>
              <a:t>.</a:t>
            </a:r>
          </a:p>
          <a:p>
            <a:r>
              <a:rPr lang="en-US" altLang="zh-HK" dirty="0" err="1" smtClean="0"/>
              <a:t>Subproblems</a:t>
            </a:r>
            <a:r>
              <a:rPr lang="en-US" altLang="zh-HK" dirty="0" smtClean="0"/>
              <a:t> overlap</a:t>
            </a:r>
          </a:p>
          <a:p>
            <a:pPr lvl="1"/>
            <a:r>
              <a:rPr lang="en-US" altLang="zh-HK" dirty="0" smtClean="0"/>
              <a:t>Some </a:t>
            </a:r>
            <a:r>
              <a:rPr lang="en-US" altLang="zh-HK" dirty="0" err="1" smtClean="0"/>
              <a:t>subproblems</a:t>
            </a:r>
            <a:r>
              <a:rPr lang="en-US" altLang="zh-HK" dirty="0" smtClean="0"/>
              <a:t> appear many times in different branches.</a:t>
            </a:r>
          </a:p>
          <a:p>
            <a:r>
              <a:rPr lang="en-US" altLang="zh-HK" dirty="0" smtClean="0"/>
              <a:t>Compute </a:t>
            </a:r>
            <a:r>
              <a:rPr lang="en-US" altLang="zh-HK" dirty="0" err="1" smtClean="0"/>
              <a:t>subproblems</a:t>
            </a:r>
            <a:r>
              <a:rPr lang="en-US" altLang="zh-HK" dirty="0" smtClean="0"/>
              <a:t> and store the answers.</a:t>
            </a:r>
          </a:p>
          <a:p>
            <a:r>
              <a:rPr lang="en-US" altLang="zh-HK" dirty="0" smtClean="0"/>
              <a:t>When later needed to solve these </a:t>
            </a:r>
            <a:r>
              <a:rPr lang="en-US" altLang="zh-HK" dirty="0" err="1" smtClean="0"/>
              <a:t>subproblems</a:t>
            </a:r>
            <a:r>
              <a:rPr lang="en-US" altLang="zh-HK" dirty="0" smtClean="0"/>
              <a:t>, just look up the stored answers.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89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Suppose we want to multiply four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7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2600" dirty="0" smtClean="0"/>
                  <a:t>We want to multiply four matrices: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600" b="0" i="1" dirty="0" smtClean="0">
                        <a:solidFill>
                          <a:srgbClr val="0066FF"/>
                        </a:solidFill>
                        <a:latin typeface="Cambria Math"/>
                      </a:rPr>
                      <m:t>×</m:t>
                    </m:r>
                    <m:r>
                      <a:rPr lang="en-US" sz="2600" i="1" dirty="0">
                        <a:solidFill>
                          <a:srgbClr val="0066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𝐵</m:t>
                    </m:r>
                    <m:r>
                      <a:rPr lang="en-US" sz="2600" b="0" i="1" dirty="0" smtClean="0">
                        <a:solidFill>
                          <a:srgbClr val="0066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×</m:t>
                    </m:r>
                    <m:r>
                      <a:rPr lang="en-US" sz="2600" i="1" dirty="0">
                        <a:solidFill>
                          <a:srgbClr val="0066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𝐶</m:t>
                    </m:r>
                    <m:r>
                      <a:rPr lang="en-US" sz="2600" b="0" i="1" dirty="0" smtClean="0">
                        <a:solidFill>
                          <a:srgbClr val="0066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×</m:t>
                    </m:r>
                    <m:r>
                      <a:rPr lang="en-US" sz="2600" i="1" dirty="0">
                        <a:solidFill>
                          <a:srgbClr val="0066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𝐷</m:t>
                    </m:r>
                  </m:oMath>
                </a14:m>
                <a:r>
                  <a:rPr lang="en-US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.</a:t>
                </a:r>
              </a:p>
              <a:p>
                <a:r>
                  <a:rPr lang="en-US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Dimensions: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50×20</m:t>
                        </m:r>
                      </m:sub>
                    </m:sSub>
                  </m:oMath>
                </a14:m>
                <a:r>
                  <a:rPr lang="en-US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i="1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zh-HK" sz="2600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𝐵</m:t>
                        </m:r>
                      </m:e>
                      <m:sub>
                        <m:r>
                          <a:rPr lang="en-US" altLang="zh-HK" sz="2600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20</m:t>
                        </m:r>
                        <m:r>
                          <a:rPr lang="en-US" altLang="zh-HK" sz="2600" i="1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×</m:t>
                        </m:r>
                        <m:r>
                          <a:rPr lang="en-US" altLang="zh-HK" sz="2600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i="1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zh-HK" sz="2600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𝐶</m:t>
                        </m:r>
                      </m:e>
                      <m:sub>
                        <m:r>
                          <a:rPr lang="en-US" altLang="zh-HK" sz="2600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1</m:t>
                        </m:r>
                        <m:r>
                          <a:rPr lang="en-US" altLang="zh-HK" sz="2600" i="1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×</m:t>
                        </m:r>
                        <m:r>
                          <a:rPr lang="en-US" altLang="zh-HK" sz="2600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i="1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zh-HK" sz="2600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𝐷</m:t>
                        </m:r>
                      </m:e>
                      <m:sub>
                        <m:r>
                          <a:rPr lang="en-US" altLang="zh-HK" sz="2600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1</m:t>
                        </m:r>
                        <m:r>
                          <a:rPr lang="en-US" altLang="zh-HK" sz="2600" i="1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0×</m:t>
                        </m:r>
                        <m:r>
                          <a:rPr lang="en-US" altLang="zh-HK" sz="2600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10</m:t>
                        </m:r>
                        <m:r>
                          <a:rPr lang="en-US" altLang="zh-HK" sz="2600" i="1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endParaRPr lang="en-US" sz="2600" baseline="-250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endParaRPr>
              </a:p>
              <a:p>
                <a:r>
                  <a:rPr lang="en-US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Assume: cost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(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600" i="1" dirty="0" err="1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𝑚</m:t>
                        </m:r>
                        <m:r>
                          <a:rPr lang="en-US" sz="26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×</m:t>
                        </m:r>
                        <m:r>
                          <a:rPr lang="en-US" sz="26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𝑛</m:t>
                        </m:r>
                      </m:sub>
                    </m:sSub>
                    <m:r>
                      <a:rPr lang="en-US" sz="2600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×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600" i="1" dirty="0" err="1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𝑌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𝑛</m:t>
                        </m:r>
                        <m:r>
                          <a:rPr lang="en-US" sz="26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×</m:t>
                        </m:r>
                        <m:r>
                          <a:rPr lang="en-US" sz="26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𝑙</m:t>
                        </m:r>
                      </m:sub>
                    </m:sSub>
                    <m:r>
                      <a:rPr lang="en-US" sz="2600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)</m:t>
                    </m:r>
                    <m:r>
                      <a:rPr lang="en-US" sz="26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=</m:t>
                    </m:r>
                    <m:r>
                      <a:rPr lang="en-US" sz="2600" i="1" dirty="0" err="1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𝑚𝑛𝑙</m:t>
                    </m:r>
                  </m:oMath>
                </a14:m>
                <a:r>
                  <a:rPr lang="en-US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𝐴</m:t>
                    </m:r>
                    <m:r>
                      <a:rPr lang="en-US" sz="1900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×</m:t>
                    </m:r>
                    <m:d>
                      <m:dPr>
                        <m:ctrlPr>
                          <a:rPr lang="en-US" sz="190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900" i="1" dirty="0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90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  <a:sym typeface="Symbol" pitchFamily="18" charset="2"/>
                              </a:rPr>
                              <m:t>𝐵</m:t>
                            </m:r>
                            <m:r>
                              <a:rPr lang="en-US" sz="1900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  <a:sym typeface="Symbol" pitchFamily="18" charset="2"/>
                              </a:rPr>
                              <m:t>×</m:t>
                            </m:r>
                            <m:r>
                              <a:rPr lang="en-US" sz="190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  <a:sym typeface="Symbol" pitchFamily="18" charset="2"/>
                              </a:rPr>
                              <m:t>𝐶</m:t>
                            </m:r>
                          </m:e>
                        </m:d>
                        <m:r>
                          <a:rPr lang="en-US" sz="19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×</m:t>
                        </m:r>
                        <m:r>
                          <a:rPr lang="en-US" sz="190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19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20</m:t>
                    </m:r>
                    <m:r>
                      <a:rPr lang="en-US" sz="1900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×</m:t>
                    </m:r>
                    <m:r>
                      <a:rPr lang="en-US" sz="19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1</m:t>
                    </m:r>
                    <m:r>
                      <a:rPr lang="en-US" altLang="zh-HK" sz="19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×</m:t>
                    </m:r>
                    <m:r>
                      <a:rPr lang="en-US" sz="19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10+20</m:t>
                    </m:r>
                    <m:r>
                      <a:rPr lang="en-US" altLang="zh-HK" sz="19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×</m:t>
                    </m:r>
                    <m:r>
                      <a:rPr lang="en-US" sz="19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10</m:t>
                    </m:r>
                    <m:r>
                      <a:rPr lang="en-US" altLang="zh-HK" sz="19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×</m:t>
                    </m:r>
                    <m:r>
                      <a:rPr lang="en-US" sz="19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100+50</m:t>
                    </m:r>
                    <m:r>
                      <a:rPr lang="en-US" altLang="zh-HK" sz="19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×</m:t>
                    </m:r>
                    <m:r>
                      <a:rPr lang="en-US" sz="19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20</m:t>
                    </m:r>
                    <m:r>
                      <a:rPr lang="en-US" altLang="zh-HK" sz="19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×</m:t>
                    </m:r>
                    <m:r>
                      <a:rPr lang="en-US" sz="19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100=120,200</m:t>
                    </m:r>
                  </m:oMath>
                </a14:m>
                <a:endParaRPr lang="en-US" sz="1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𝐴</m:t>
                    </m:r>
                    <m:r>
                      <a:rPr lang="en-US" altLang="zh-HK" sz="19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×</m:t>
                    </m:r>
                    <m:d>
                      <m:dPr>
                        <m:ctrlPr>
                          <a:rPr lang="en-US" sz="190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90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𝐵</m:t>
                        </m:r>
                        <m:r>
                          <a:rPr lang="en-US" altLang="zh-HK" sz="19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×</m:t>
                        </m:r>
                        <m:d>
                          <m:dPr>
                            <m:ctrlPr>
                              <a:rPr lang="en-US" sz="1900" i="1" dirty="0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90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  <a:sym typeface="Symbol" pitchFamily="18" charset="2"/>
                              </a:rPr>
                              <m:t>𝐶</m:t>
                            </m:r>
                            <m:r>
                              <a:rPr lang="en-US" altLang="zh-HK" sz="19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  <a:sym typeface="Symbol" pitchFamily="18" charset="2"/>
                              </a:rPr>
                              <m:t>×</m:t>
                            </m:r>
                            <m:r>
                              <a:rPr lang="en-US" sz="190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  <a:sym typeface="Symbol" pitchFamily="18" charset="2"/>
                              </a:rPr>
                              <m:t>𝐷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9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1</m:t>
                    </m:r>
                    <m:r>
                      <a:rPr lang="en-US" altLang="zh-HK" sz="19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×</m:t>
                    </m:r>
                    <m:r>
                      <a:rPr lang="en-US" sz="19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10</m:t>
                    </m:r>
                    <m:r>
                      <a:rPr lang="en-US" altLang="zh-HK" sz="19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×</m:t>
                    </m:r>
                    <m:r>
                      <a:rPr lang="en-US" sz="19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100+20</m:t>
                    </m:r>
                    <m:r>
                      <a:rPr lang="en-US" altLang="zh-HK" sz="19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×</m:t>
                    </m:r>
                    <m:r>
                      <a:rPr lang="en-US" sz="19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1</m:t>
                    </m:r>
                    <m:r>
                      <a:rPr lang="en-US" altLang="zh-HK" sz="19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×</m:t>
                    </m:r>
                    <m:r>
                      <a:rPr lang="en-US" sz="19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100+50</m:t>
                    </m:r>
                    <m:r>
                      <a:rPr lang="en-US" altLang="zh-HK" sz="19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×</m:t>
                    </m:r>
                    <m:r>
                      <a:rPr lang="en-US" sz="19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20</m:t>
                    </m:r>
                    <m:r>
                      <a:rPr lang="en-US" altLang="zh-HK" sz="19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×</m:t>
                    </m:r>
                    <m:r>
                      <a:rPr lang="en-US" sz="19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100=103,000</m:t>
                    </m:r>
                  </m:oMath>
                </a14:m>
                <a:endParaRPr lang="en-US" sz="1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190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90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𝐴</m:t>
                        </m:r>
                        <m:r>
                          <a:rPr lang="en-US" altLang="zh-HK" sz="19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×</m:t>
                        </m:r>
                        <m:r>
                          <a:rPr lang="en-US" sz="190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𝐵</m:t>
                        </m:r>
                      </m:e>
                    </m:d>
                    <m:r>
                      <a:rPr lang="en-US" altLang="zh-HK" sz="19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×</m:t>
                    </m:r>
                    <m:d>
                      <m:dPr>
                        <m:ctrlPr>
                          <a:rPr lang="en-US" sz="190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90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𝐶</m:t>
                        </m:r>
                        <m:r>
                          <a:rPr lang="en-US" altLang="zh-HK" sz="19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×</m:t>
                        </m:r>
                        <m:r>
                          <a:rPr lang="en-US" sz="190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𝐷</m:t>
                        </m:r>
                      </m:e>
                    </m:d>
                    <m:r>
                      <a:rPr lang="en-US" sz="19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: 50</m:t>
                    </m:r>
                    <m:r>
                      <a:rPr lang="en-US" altLang="zh-HK" sz="19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×</m:t>
                    </m:r>
                    <m:r>
                      <a:rPr lang="en-US" sz="19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20</m:t>
                    </m:r>
                    <m:r>
                      <a:rPr lang="en-US" altLang="zh-HK" sz="19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×</m:t>
                    </m:r>
                    <m:r>
                      <a:rPr lang="en-US" sz="19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1+1</m:t>
                    </m:r>
                    <m:r>
                      <a:rPr lang="en-US" altLang="zh-HK" sz="19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×</m:t>
                    </m:r>
                    <m:r>
                      <a:rPr lang="en-US" sz="19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10</m:t>
                    </m:r>
                    <m:r>
                      <a:rPr lang="en-US" altLang="zh-HK" sz="19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×</m:t>
                    </m:r>
                    <m:r>
                      <a:rPr lang="en-US" sz="19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100+50</m:t>
                    </m:r>
                    <m:r>
                      <a:rPr lang="en-US" altLang="zh-HK" sz="19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×</m:t>
                    </m:r>
                    <m:r>
                      <a:rPr lang="en-US" sz="19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1</m:t>
                    </m:r>
                    <m:r>
                      <a:rPr lang="en-US" altLang="zh-HK" sz="19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×</m:t>
                    </m:r>
                    <m:r>
                      <a:rPr lang="en-US" sz="19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100=7,000</m:t>
                    </m:r>
                  </m:oMath>
                </a14:m>
                <a:endParaRPr lang="en-US" sz="1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190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900" i="1" dirty="0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90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  <a:sym typeface="Symbol" pitchFamily="18" charset="2"/>
                              </a:rPr>
                              <m:t>𝐴</m:t>
                            </m:r>
                            <m:r>
                              <a:rPr lang="en-US" altLang="zh-HK" sz="19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  <a:sym typeface="Symbol" pitchFamily="18" charset="2"/>
                              </a:rPr>
                              <m:t>×</m:t>
                            </m:r>
                            <m:r>
                              <a:rPr lang="en-US" sz="190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  <a:sym typeface="Symbol" pitchFamily="18" charset="2"/>
                              </a:rPr>
                              <m:t>𝐵</m:t>
                            </m:r>
                          </m:e>
                        </m:d>
                        <m:r>
                          <a:rPr lang="en-US" altLang="zh-HK" sz="19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×</m:t>
                        </m:r>
                        <m:r>
                          <a:rPr lang="en-US" sz="190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𝐶</m:t>
                        </m:r>
                      </m:e>
                    </m:d>
                    <m:r>
                      <a:rPr lang="en-US" altLang="zh-HK" sz="19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×</m:t>
                    </m:r>
                    <m:r>
                      <a:rPr lang="en-US" sz="19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𝐷</m:t>
                    </m:r>
                    <m:r>
                      <a:rPr lang="en-US" sz="19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: 50×20×1+50×1×10+50×10×100=51,500</m:t>
                    </m:r>
                  </m:oMath>
                </a14:m>
                <a:endParaRPr lang="en-US" sz="1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190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90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𝐴</m:t>
                        </m:r>
                        <m:r>
                          <a:rPr lang="en-US" altLang="zh-HK" sz="19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×</m:t>
                        </m:r>
                        <m:d>
                          <m:dPr>
                            <m:ctrlPr>
                              <a:rPr lang="en-US" sz="1900" i="1" dirty="0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90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  <a:sym typeface="Symbol" pitchFamily="18" charset="2"/>
                              </a:rPr>
                              <m:t>𝐵</m:t>
                            </m:r>
                            <m:r>
                              <a:rPr lang="en-US" altLang="zh-HK" sz="19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  <a:sym typeface="Symbol" pitchFamily="18" charset="2"/>
                              </a:rPr>
                              <m:t>×</m:t>
                            </m:r>
                            <m:r>
                              <a:rPr lang="en-US" sz="190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  <a:sym typeface="Symbol" pitchFamily="18" charset="2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altLang="zh-HK" sz="19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×</m:t>
                    </m:r>
                    <m:r>
                      <a:rPr lang="en-US" sz="19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𝐷</m:t>
                    </m:r>
                    <m:r>
                      <a:rPr lang="en-US" sz="19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: 20×1×10+50×20×10+50×10×100=60,200</m:t>
                    </m:r>
                  </m:oMath>
                </a14:m>
                <a:endParaRPr lang="en-US" sz="22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Question: In what order should we multiply them?</a:t>
                </a:r>
              </a:p>
            </p:txBody>
          </p:sp>
        </mc:Choice>
        <mc:Fallback xmlns="">
          <p:sp>
            <p:nvSpPr>
              <p:cNvPr id="74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296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5791200" y="2514600"/>
            <a:ext cx="3352800" cy="457200"/>
          </a:xfrm>
          <a:prstGeom prst="wedgeRoundRectCallout">
            <a:avLst>
              <a:gd name="adj1" fmla="val 19639"/>
              <a:gd name="adj2" fmla="val 26729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>
                <a:solidFill>
                  <a:srgbClr val="FF0000"/>
                </a:solidFill>
              </a:rPr>
              <a:t>The order matters!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7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General question: We have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we want to find </a:t>
                </a:r>
                <a:r>
                  <a:rPr lang="en-US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the </a:t>
                </a:r>
                <a:r>
                  <a:rPr lang="en-US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best order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×</m:t>
                    </m:r>
                    <m:r>
                      <a:rPr lang="en-US" i="1" dirty="0">
                        <a:latin typeface="Cambria Math"/>
                      </a:rPr>
                      <m:t>…</m:t>
                    </m:r>
                    <m:r>
                      <a:rPr lang="en-US" b="0" i="1" dirty="0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 </a:t>
                </a:r>
              </a:p>
              <a:p>
                <a:pPr lvl="1"/>
                <a:r>
                  <a:rPr lang="en-US" dirty="0"/>
                  <a:t>Dimension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One way to find the optimum: </a:t>
                </a:r>
                <a:r>
                  <a:rPr lang="en-US" dirty="0">
                    <a:solidFill>
                      <a:srgbClr val="0066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Consider the last step</a:t>
                </a:r>
                <a:r>
                  <a:rPr lang="en-US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.</a:t>
                </a:r>
              </a:p>
              <a:p>
                <a:pPr lvl="1"/>
                <a:r>
                  <a:rPr lang="en-US" dirty="0"/>
                  <a:t>Suppose: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i="1" dirty="0">
                            <a:latin typeface="Cambria Math"/>
                          </a:rPr>
                          <m:t>×…×</m:t>
                        </m:r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HK" b="0" i="1" dirty="0" smtClean="0">
                        <a:latin typeface="Cambria Math"/>
                      </a:rPr>
                      <m:t>×</m:t>
                    </m:r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HK" b="0" i="1" dirty="0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en-US" altLang="zh-HK" i="1" dirty="0">
                            <a:latin typeface="Cambria Math"/>
                          </a:rPr>
                          <m:t>×…×</m:t>
                        </m:r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b="0" i="1" dirty="0" smtClean="0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1,…,</m:t>
                        </m:r>
                        <m:r>
                          <a:rPr lang="en-US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𝑛</m:t>
                        </m:r>
                        <m:r>
                          <a:rPr lang="en-US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cost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1,</m:t>
                        </m:r>
                        <m:r>
                          <a:rPr lang="en-US" i="1" dirty="0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cost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1,</m:t>
                        </m:r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cost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  <m:r>
                          <a:rPr lang="en-US" i="1" dirty="0" smtClean="0">
                            <a:latin typeface="Cambria Math"/>
                          </a:rPr>
                          <m:t>+1,</m:t>
                        </m:r>
                        <m:r>
                          <a:rPr lang="en-US" i="1" dirty="0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 err="1">
                        <a:latin typeface="Cambria Math"/>
                      </a:rPr>
                      <m:t>𝑚</m:t>
                    </m:r>
                    <m:r>
                      <a:rPr lang="en-US" i="1" baseline="-25000" dirty="0" err="1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5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28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600" dirty="0" smtClean="0"/>
                  <a:t>But what is a best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600" dirty="0"/>
                  <a:t>? </a:t>
                </a:r>
              </a:p>
              <a:p>
                <a:r>
                  <a:rPr lang="en-US" sz="2600" dirty="0"/>
                  <a:t>We don’t know… Try all and take the min.</a:t>
                </a:r>
              </a:p>
              <a:p>
                <a:pPr lv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/>
                        </a:rPr>
                        <m:t>bestcost</m:t>
                      </m:r>
                      <m:r>
                        <a:rPr lang="en-US" i="1" dirty="0">
                          <a:latin typeface="Cambria Math"/>
                        </a:rPr>
                        <m:t>(1,</m:t>
                      </m:r>
                      <m:r>
                        <a:rPr lang="en-US" i="1" dirty="0">
                          <a:latin typeface="Cambria Math"/>
                        </a:rPr>
                        <m:t>𝑛</m:t>
                      </m:r>
                      <m:r>
                        <a:rPr lang="en-US" i="1" dirty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dirty="0" smtClean="0">
                                  <a:latin typeface="Cambria Math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altLang="zh-HK" dirty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bestcost</m:t>
                          </m:r>
                          <m:r>
                            <a:rPr lang="en-US" altLang="zh-HK" i="1" dirty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(1,</m:t>
                          </m:r>
                          <m:r>
                            <a:rPr lang="en-US" altLang="zh-HK" i="1" dirty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altLang="zh-HK" i="1" dirty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)+</m:t>
                          </m:r>
                          <m:r>
                            <m:rPr>
                              <m:sty m:val="p"/>
                            </m:rPr>
                            <a:rPr lang="en-US" altLang="zh-HK" dirty="0" err="1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bestcost</m:t>
                          </m:r>
                          <m:r>
                            <a:rPr lang="en-US" altLang="zh-HK" i="1" dirty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HK" i="1" dirty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altLang="zh-HK" i="1" dirty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+1,</m:t>
                          </m:r>
                          <m:r>
                            <a:rPr lang="en-US" altLang="zh-HK" i="1" dirty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zh-HK" i="1" dirty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altLang="zh-HK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i="1" dirty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HK" b="0" i="1" dirty="0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HK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i="1" dirty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HK" b="0" i="1" dirty="0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HK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i="1" dirty="0" err="1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HK" b="0" i="1" dirty="0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dirty="0" smtClean="0">
                        <a:latin typeface="Cambria Math"/>
                      </a:rPr>
                      <m:t>bestcost</m:t>
                    </m:r>
                    <m:r>
                      <a:rPr lang="en-US" sz="2200" i="1" dirty="0">
                        <a:latin typeface="Cambria Math"/>
                      </a:rPr>
                      <m:t>(</m:t>
                    </m:r>
                    <m:r>
                      <a:rPr lang="en-US" sz="2200" i="1" dirty="0" err="1">
                        <a:latin typeface="Cambria Math"/>
                      </a:rPr>
                      <m:t>𝑖</m:t>
                    </m:r>
                    <m:r>
                      <a:rPr lang="en-US" sz="2200" i="1" dirty="0" err="1">
                        <a:latin typeface="Cambria Math"/>
                      </a:rPr>
                      <m:t>,</m:t>
                    </m:r>
                    <m:r>
                      <a:rPr lang="en-US" sz="2200" i="1" dirty="0" err="1">
                        <a:latin typeface="Cambria Math"/>
                      </a:rPr>
                      <m:t>𝑗</m:t>
                    </m:r>
                    <m:r>
                      <a:rPr lang="en-US" sz="22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/>
                  <a:t>: the min cost of </a:t>
                </a:r>
                <a:r>
                  <a:rPr lang="en-US" sz="2200" dirty="0" smtClean="0"/>
                  <a:t>computing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 dirty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HK" sz="24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sz="2400" i="1" dirty="0">
                            <a:latin typeface="Cambria Math"/>
                          </a:rPr>
                          <m:t>×…×</m:t>
                        </m:r>
                        <m:sSub>
                          <m:sSubPr>
                            <m:ctrlP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 dirty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HK" sz="2400" b="0" i="1" dirty="0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2200" baseline="-25000" dirty="0"/>
              </a:p>
              <a:p>
                <a:r>
                  <a:rPr lang="en-US" sz="2600" dirty="0"/>
                  <a:t>How to solve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800" i="1" dirty="0">
                            <a:latin typeface="Cambria Math"/>
                          </a:rPr>
                          <m:t>×…×</m:t>
                        </m:r>
                        <m:sSub>
                          <m:sSub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HK" sz="2800" i="1" dirty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en-US" altLang="zh-HK" sz="2800" i="1" dirty="0">
                            <a:latin typeface="Cambria Math"/>
                          </a:rPr>
                          <m:t>×…×</m:t>
                        </m:r>
                        <m:sSub>
                          <m:sSub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/>
                  <a:t>? </a:t>
                </a:r>
              </a:p>
              <a:p>
                <a:r>
                  <a:rPr lang="en-US" sz="2600" dirty="0"/>
                  <a:t>Attempt: Same way, i.e. a recursion</a:t>
                </a:r>
              </a:p>
              <a:p>
                <a:r>
                  <a:rPr lang="en-US" sz="2600" dirty="0"/>
                  <a:t>Complexity: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𝑇</m:t>
                    </m:r>
                    <m:r>
                      <a:rPr lang="en-US" sz="2200" i="1" dirty="0" smtClean="0">
                        <a:latin typeface="Cambria Math"/>
                      </a:rPr>
                      <m:t>(1,</m:t>
                    </m:r>
                    <m:r>
                      <a:rPr lang="en-US" sz="2200" i="1" dirty="0" smtClean="0">
                        <a:latin typeface="Cambria Math"/>
                      </a:rPr>
                      <m:t>𝑛</m:t>
                    </m:r>
                    <m:r>
                      <a:rPr lang="en-US" sz="2200" i="1" dirty="0" smtClean="0">
                        <a:latin typeface="Cambria Math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zh-HK" sz="2200" i="1" dirty="0">
                            <a:latin typeface="Cambria Math"/>
                            <a:cs typeface="Arial" charset="0"/>
                          </a:rPr>
                          <m:t>(</m:t>
                        </m:r>
                        <m:r>
                          <a:rPr lang="en-US" altLang="zh-HK" sz="2200" i="1" dirty="0">
                            <a:latin typeface="Cambria Math"/>
                          </a:rPr>
                          <m:t>𝑇</m:t>
                        </m:r>
                        <m:r>
                          <a:rPr lang="en-US" altLang="zh-HK" sz="2200" i="1" dirty="0">
                            <a:latin typeface="Cambria Math"/>
                          </a:rPr>
                          <m:t>(1,</m:t>
                        </m:r>
                        <m:r>
                          <a:rPr lang="en-US" altLang="zh-HK" sz="2200" i="1" dirty="0">
                            <a:latin typeface="Cambria Math"/>
                          </a:rPr>
                          <m:t>𝑖</m:t>
                        </m:r>
                        <m:r>
                          <a:rPr lang="en-US" altLang="zh-HK" sz="2200" i="1" dirty="0">
                            <a:latin typeface="Cambria Math"/>
                          </a:rPr>
                          <m:t>)+</m:t>
                        </m:r>
                        <m:r>
                          <a:rPr lang="en-US" altLang="zh-HK" sz="2200" i="1" dirty="0">
                            <a:latin typeface="Cambria Math"/>
                          </a:rPr>
                          <m:t>𝑇</m:t>
                        </m:r>
                        <m:r>
                          <a:rPr lang="en-US" altLang="zh-HK" sz="2200" i="1" dirty="0">
                            <a:latin typeface="Cambria Math"/>
                          </a:rPr>
                          <m:t>(</m:t>
                        </m:r>
                        <m:r>
                          <a:rPr lang="en-US" altLang="zh-HK" sz="2200" i="1" dirty="0">
                            <a:latin typeface="Cambria Math"/>
                          </a:rPr>
                          <m:t>𝑖</m:t>
                        </m:r>
                        <m:r>
                          <a:rPr lang="en-US" altLang="zh-HK" sz="2200" i="1" dirty="0">
                            <a:latin typeface="Cambria Math"/>
                          </a:rPr>
                          <m:t>+1,</m:t>
                        </m:r>
                        <m:r>
                          <a:rPr lang="en-US" altLang="zh-HK" sz="2200" i="1" dirty="0">
                            <a:latin typeface="Cambria Math"/>
                          </a:rPr>
                          <m:t>𝑛</m:t>
                        </m:r>
                        <m:r>
                          <a:rPr lang="en-US" altLang="zh-HK" sz="2200" i="1" dirty="0">
                            <a:latin typeface="Cambria Math"/>
                          </a:rPr>
                          <m:t>)+</m:t>
                        </m:r>
                        <m: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(1))</m:t>
                        </m:r>
                      </m:e>
                    </m:nary>
                  </m:oMath>
                </a14:m>
                <a:endParaRPr lang="en-US" sz="2200" dirty="0"/>
              </a:p>
              <a:p>
                <a:pPr lvl="1"/>
                <a:r>
                  <a:rPr lang="en-US" sz="2200" dirty="0"/>
                  <a:t>Exponential! </a:t>
                </a:r>
              </a:p>
            </p:txBody>
          </p:sp>
        </mc:Choice>
        <mc:Fallback xmlns="">
          <p:sp>
            <p:nvSpPr>
              <p:cNvPr id="768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96" t="-2153" r="-296" b="-605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649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b="0" i="1" dirty="0" smtClean="0"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3800" i="1" dirty="0" smtClean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  <m:t>𝐴</m:t>
                          </m:r>
                        </m:e>
                        <m:sub>
                          <m:r>
                            <a:rPr lang="en-US" sz="3800" b="0" i="1" dirty="0" smtClean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  <m:t>50×20</m:t>
                          </m:r>
                        </m:sub>
                      </m:sSub>
                      <m:r>
                        <a:rPr lang="en-US" sz="3800" i="1" dirty="0">
                          <a:latin typeface="Cambria Math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m:t>, </m:t>
                      </m:r>
                      <m:sSub>
                        <m:sSubPr>
                          <m:ctrlPr>
                            <a:rPr lang="en-US" sz="3800" b="0" i="1" dirty="0" smtClean="0"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3800" i="1" dirty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  <m:t>𝐵</m:t>
                          </m:r>
                        </m:e>
                        <m:sub>
                          <m:r>
                            <a:rPr lang="en-US" sz="3800" b="0" i="1" dirty="0" smtClean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  <m:t>20×1</m:t>
                          </m:r>
                        </m:sub>
                      </m:sSub>
                      <m:r>
                        <a:rPr lang="en-US" sz="3800" i="1" dirty="0">
                          <a:latin typeface="Cambria Math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m:t>, </m:t>
                      </m:r>
                      <m:sSub>
                        <m:sSubPr>
                          <m:ctrlPr>
                            <a:rPr lang="en-US" sz="3800" b="0" i="1" dirty="0" smtClean="0"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3800" i="1" dirty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sz="3800" b="0" i="1" dirty="0" smtClean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  <m:t>1×10</m:t>
                          </m:r>
                        </m:sub>
                      </m:sSub>
                      <m:r>
                        <a:rPr lang="en-US" sz="3800" i="1" dirty="0">
                          <a:latin typeface="Cambria Math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m:t>, </m:t>
                      </m:r>
                      <m:sSub>
                        <m:sSubPr>
                          <m:ctrlPr>
                            <a:rPr lang="en-US" sz="3800" b="0" i="1" dirty="0" smtClean="0"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3800" i="1" dirty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  <m:t>𝐷</m:t>
                          </m:r>
                        </m:e>
                        <m:sub>
                          <m:r>
                            <a:rPr lang="en-US" sz="3800" b="0" i="1" dirty="0" smtClean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  <m:t>10×100</m:t>
                          </m:r>
                        </m:sub>
                      </m:sSub>
                      <m:r>
                        <a:rPr lang="en-US" sz="3800" i="1" baseline="-25000" dirty="0">
                          <a:latin typeface="Cambria Math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m:t> </m:t>
                      </m:r>
                      <m:r>
                        <a:rPr lang="en-US" sz="3800" i="1" dirty="0">
                          <a:latin typeface="Cambria Math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m:t>, </m:t>
                      </m:r>
                      <m:sSub>
                        <m:sSubPr>
                          <m:ctrlPr>
                            <a:rPr lang="en-US" sz="3800" b="0" i="1" dirty="0" smtClean="0"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3800" i="1" dirty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  <m:t>𝐸</m:t>
                          </m:r>
                        </m:e>
                        <m:sub>
                          <m:r>
                            <a:rPr lang="en-US" sz="3800" b="0" i="1" dirty="0" smtClean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  <m:t>100×30</m:t>
                          </m:r>
                        </m:sub>
                      </m:sSub>
                    </m:oMath>
                  </m:oMathPara>
                </a14:m>
                <a:r>
                  <a:rPr lang="en-US" sz="3800" baseline="-250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/>
                </a:r>
                <a:br>
                  <a:rPr lang="en-US" sz="3800" baseline="-250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</a:br>
                <a:endParaRPr lang="en-US" sz="3800" baseline="-250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649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00600"/>
            <a:ext cx="8229600" cy="1330325"/>
          </a:xfrm>
        </p:spPr>
        <p:txBody>
          <a:bodyPr/>
          <a:lstStyle/>
          <a:p>
            <a:r>
              <a:rPr lang="en-US"/>
              <a:t>Observation: small </a:t>
            </a:r>
            <a:r>
              <a:rPr lang="en-US">
                <a:solidFill>
                  <a:srgbClr val="0066FF"/>
                </a:solidFill>
              </a:rPr>
              <a:t>subproblems</a:t>
            </a:r>
            <a:r>
              <a:rPr lang="en-US"/>
              <a:t> are calculated </a:t>
            </a:r>
            <a:r>
              <a:rPr lang="en-US">
                <a:solidFill>
                  <a:srgbClr val="FF0000"/>
                </a:solidFill>
              </a:rPr>
              <a:t>many times</a:t>
            </a:r>
            <a:r>
              <a:rPr lang="en-US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500" name="Text Box 4"/>
              <p:cNvSpPr txBox="1">
                <a:spLocks noChangeArrowheads="1"/>
              </p:cNvSpPr>
              <p:nvPr/>
            </p:nvSpPr>
            <p:spPr bwMode="auto">
              <a:xfrm>
                <a:off x="1524000" y="3159125"/>
                <a:ext cx="1371600" cy="5791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1600" i="1" dirty="0" smtClean="0">
                          <a:latin typeface="Cambria Math"/>
                          <a:sym typeface="Symbol" pitchFamily="18" charset="2"/>
                        </a:rPr>
                        <m:t>𝐴</m:t>
                      </m:r>
                      <m:r>
                        <a:rPr lang="en-US" altLang="zh-HK" sz="1600" i="1" dirty="0" smtClean="0">
                          <a:latin typeface="Cambria Math"/>
                          <a:sym typeface="Symbol" pitchFamily="18" charset="2"/>
                        </a:rPr>
                        <m:t>×(</m:t>
                      </m:r>
                      <m:r>
                        <a:rPr lang="en-US" altLang="zh-HK" sz="1600" i="1" dirty="0" smtClean="0">
                          <a:latin typeface="Cambria Math"/>
                          <a:sym typeface="Symbol" pitchFamily="18" charset="2"/>
                        </a:rPr>
                        <m:t>𝐵</m:t>
                      </m:r>
                      <m:r>
                        <a:rPr lang="en-US" altLang="zh-HK" sz="1600" i="1" dirty="0" smtClean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 smtClean="0">
                          <a:latin typeface="Cambria Math"/>
                          <a:sym typeface="Symbol" pitchFamily="18" charset="2"/>
                        </a:rPr>
                        <m:t>𝐶</m:t>
                      </m:r>
                      <m:r>
                        <a:rPr lang="en-US" altLang="zh-HK" sz="1600" i="1" dirty="0" smtClean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 smtClean="0">
                          <a:latin typeface="Cambria Math"/>
                          <a:sym typeface="Symbol" pitchFamily="18" charset="2"/>
                        </a:rPr>
                        <m:t>𝐷</m:t>
                      </m:r>
                      <m:r>
                        <a:rPr lang="en-US" altLang="zh-HK" sz="1600" i="1" dirty="0" smtClean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 smtClean="0">
                          <a:latin typeface="Cambria Math"/>
                          <a:sym typeface="Symbol" pitchFamily="18" charset="2"/>
                        </a:rPr>
                        <m:t>𝐸</m:t>
                      </m:r>
                      <m:r>
                        <a:rPr lang="en-US" altLang="zh-HK" sz="1600" b="0" i="0" dirty="0" smtClean="0">
                          <a:latin typeface="Cambria Math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altLang="zh-HK" sz="16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650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3159125"/>
                <a:ext cx="1371600" cy="579133"/>
              </a:xfrm>
              <a:prstGeom prst="rect">
                <a:avLst/>
              </a:prstGeom>
              <a:blipFill rotWithShape="1">
                <a:blip r:embed="rId3"/>
                <a:stretch>
                  <a:fillRect b="-618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501" name="Text Box 5"/>
              <p:cNvSpPr txBox="1">
                <a:spLocks noChangeArrowheads="1"/>
              </p:cNvSpPr>
              <p:nvPr/>
            </p:nvSpPr>
            <p:spPr bwMode="auto">
              <a:xfrm>
                <a:off x="3559000" y="1447800"/>
                <a:ext cx="2094548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sym typeface="Symbol" pitchFamily="18" charset="2"/>
                        </a:rPr>
                        <m:t>𝐴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i="1" dirty="0" smtClean="0">
                          <a:latin typeface="Cambria Math"/>
                          <a:sym typeface="Symbol" pitchFamily="18" charset="2"/>
                        </a:rPr>
                        <m:t>𝐵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i="1" dirty="0" smtClean="0">
                          <a:latin typeface="Cambria Math"/>
                          <a:sym typeface="Symbol" pitchFamily="18" charset="2"/>
                        </a:rPr>
                        <m:t>𝐶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i="1" dirty="0" smtClean="0">
                          <a:latin typeface="Cambria Math"/>
                          <a:sym typeface="Symbol" pitchFamily="18" charset="2"/>
                        </a:rPr>
                        <m:t>𝐷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i="1" dirty="0" smtClean="0">
                          <a:latin typeface="Cambria Math"/>
                          <a:sym typeface="Symbol" pitchFamily="18" charset="2"/>
                        </a:rPr>
                        <m:t>𝐸</m:t>
                      </m:r>
                    </m:oMath>
                  </m:oMathPara>
                </a14:m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650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9000" y="1447800"/>
                <a:ext cx="209454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502" name="Text Box 6"/>
              <p:cNvSpPr txBox="1">
                <a:spLocks noChangeArrowheads="1"/>
              </p:cNvSpPr>
              <p:nvPr/>
            </p:nvSpPr>
            <p:spPr bwMode="auto">
              <a:xfrm>
                <a:off x="3143523" y="3159124"/>
                <a:ext cx="1352277" cy="5791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1600" b="0" i="1" dirty="0" smtClean="0"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𝐴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𝐵</m:t>
                      </m:r>
                      <m:r>
                        <a:rPr lang="en-US" altLang="zh-HK" sz="1600" b="0" i="1" dirty="0" smtClean="0">
                          <a:latin typeface="Cambria Math"/>
                          <a:sym typeface="Symbol" pitchFamily="18" charset="2"/>
                        </a:rPr>
                        <m:t>)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b="0" i="1" dirty="0" smtClean="0"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𝐶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𝐷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𝐸</m:t>
                      </m:r>
                      <m:r>
                        <a:rPr lang="en-US" altLang="zh-HK" sz="1600" b="0" i="1" dirty="0" smtClean="0">
                          <a:latin typeface="Cambria Math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altLang="zh-HK" sz="16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650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3523" y="3159124"/>
                <a:ext cx="1352277" cy="579133"/>
              </a:xfrm>
              <a:prstGeom prst="rect">
                <a:avLst/>
              </a:prstGeom>
              <a:blipFill rotWithShape="1">
                <a:blip r:embed="rId5"/>
                <a:stretch>
                  <a:fillRect b="-618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503" name="Text Box 7"/>
              <p:cNvSpPr txBox="1">
                <a:spLocks noChangeArrowheads="1"/>
              </p:cNvSpPr>
              <p:nvPr/>
            </p:nvSpPr>
            <p:spPr bwMode="auto">
              <a:xfrm>
                <a:off x="4686300" y="3159124"/>
                <a:ext cx="1392238" cy="5791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1600" b="0" i="1" dirty="0" smtClean="0"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altLang="zh-HK" sz="1600" i="1" dirty="0" smtClean="0">
                          <a:latin typeface="Cambria Math"/>
                          <a:sym typeface="Symbol" pitchFamily="18" charset="2"/>
                        </a:rPr>
                        <m:t>𝐴</m:t>
                      </m:r>
                      <m:r>
                        <a:rPr lang="en-US" altLang="zh-HK" sz="1600" i="1" dirty="0" smtClean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 smtClean="0">
                          <a:latin typeface="Cambria Math"/>
                          <a:sym typeface="Symbol" pitchFamily="18" charset="2"/>
                        </a:rPr>
                        <m:t>𝐵</m:t>
                      </m:r>
                      <m:r>
                        <a:rPr lang="en-US" altLang="zh-HK" sz="1600" i="1" dirty="0" smtClean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 smtClean="0">
                          <a:latin typeface="Cambria Math"/>
                          <a:sym typeface="Symbol" pitchFamily="18" charset="2"/>
                        </a:rPr>
                        <m:t>𝐶</m:t>
                      </m:r>
                      <m:r>
                        <a:rPr lang="en-US" altLang="zh-HK" sz="1600" b="0" i="1" dirty="0" smtClean="0">
                          <a:latin typeface="Cambria Math"/>
                          <a:sym typeface="Symbol" pitchFamily="18" charset="2"/>
                        </a:rPr>
                        <m:t>)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b="0" i="1" dirty="0" smtClean="0"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𝐷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𝐸</m:t>
                      </m:r>
                      <m:r>
                        <a:rPr lang="en-US" altLang="zh-HK" sz="1600" b="0" i="1" dirty="0" smtClean="0">
                          <a:latin typeface="Cambria Math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altLang="zh-HK" sz="16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650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6300" y="3159124"/>
                <a:ext cx="1392238" cy="579133"/>
              </a:xfrm>
              <a:prstGeom prst="rect">
                <a:avLst/>
              </a:prstGeom>
              <a:blipFill rotWithShape="1">
                <a:blip r:embed="rId6"/>
                <a:stretch>
                  <a:fillRect b="-618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4267200" y="2209800"/>
            <a:ext cx="685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min</a:t>
            </a:r>
          </a:p>
        </p:txBody>
      </p:sp>
      <p:cxnSp>
        <p:nvCxnSpPr>
          <p:cNvPr id="106505" name="AutoShape 9"/>
          <p:cNvCxnSpPr>
            <a:cxnSpLocks noChangeShapeType="1"/>
            <a:stCxn id="106500" idx="0"/>
            <a:endCxn id="106504" idx="4"/>
          </p:cNvCxnSpPr>
          <p:nvPr/>
        </p:nvCxnSpPr>
        <p:spPr bwMode="auto">
          <a:xfrm flipV="1">
            <a:off x="2209800" y="2514600"/>
            <a:ext cx="2400300" cy="644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506" name="AutoShape 10"/>
          <p:cNvCxnSpPr>
            <a:cxnSpLocks noChangeShapeType="1"/>
            <a:stCxn id="106502" idx="0"/>
            <a:endCxn id="106504" idx="4"/>
          </p:cNvCxnSpPr>
          <p:nvPr/>
        </p:nvCxnSpPr>
        <p:spPr bwMode="auto">
          <a:xfrm flipV="1">
            <a:off x="3819662" y="2514600"/>
            <a:ext cx="790438" cy="6445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507" name="AutoShape 11"/>
          <p:cNvCxnSpPr>
            <a:cxnSpLocks noChangeShapeType="1"/>
            <a:stCxn id="106503" idx="0"/>
            <a:endCxn id="106504" idx="4"/>
          </p:cNvCxnSpPr>
          <p:nvPr/>
        </p:nvCxnSpPr>
        <p:spPr bwMode="auto">
          <a:xfrm flipH="1" flipV="1">
            <a:off x="4610100" y="2514600"/>
            <a:ext cx="772319" cy="6445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508" name="AutoShape 12"/>
          <p:cNvCxnSpPr>
            <a:cxnSpLocks noChangeShapeType="1"/>
            <a:stCxn id="106504" idx="0"/>
            <a:endCxn id="106501" idx="2"/>
          </p:cNvCxnSpPr>
          <p:nvPr/>
        </p:nvCxnSpPr>
        <p:spPr bwMode="auto">
          <a:xfrm flipH="1" flipV="1">
            <a:off x="4606274" y="1817132"/>
            <a:ext cx="3826" cy="3926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509" name="Text Box 13"/>
              <p:cNvSpPr txBox="1">
                <a:spLocks noChangeArrowheads="1"/>
              </p:cNvSpPr>
              <p:nvPr/>
            </p:nvSpPr>
            <p:spPr bwMode="auto">
              <a:xfrm>
                <a:off x="2133600" y="4149725"/>
                <a:ext cx="1132298" cy="33855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𝐶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𝐷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𝐸</m:t>
                      </m:r>
                    </m:oMath>
                  </m:oMathPara>
                </a14:m>
                <a:endParaRPr lang="en-US" altLang="zh-HK" sz="16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6509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4149725"/>
                <a:ext cx="1132298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510" name="AutoShape 14"/>
          <p:cNvCxnSpPr>
            <a:cxnSpLocks noChangeShapeType="1"/>
            <a:stCxn id="106509" idx="0"/>
            <a:endCxn id="106500" idx="2"/>
          </p:cNvCxnSpPr>
          <p:nvPr/>
        </p:nvCxnSpPr>
        <p:spPr bwMode="auto">
          <a:xfrm flipH="1" flipV="1">
            <a:off x="2209800" y="3738258"/>
            <a:ext cx="489949" cy="4114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511" name="Text Box 15"/>
              <p:cNvSpPr txBox="1">
                <a:spLocks noChangeArrowheads="1"/>
              </p:cNvSpPr>
              <p:nvPr/>
            </p:nvSpPr>
            <p:spPr bwMode="auto">
              <a:xfrm>
                <a:off x="3444875" y="4149725"/>
                <a:ext cx="1127125" cy="33855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𝐶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𝐷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𝐸</m:t>
                      </m:r>
                    </m:oMath>
                  </m:oMathPara>
                </a14:m>
                <a:endParaRPr lang="en-US" altLang="zh-HK" sz="16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651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4875" y="4149725"/>
                <a:ext cx="1127125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512" name="AutoShape 16"/>
          <p:cNvCxnSpPr>
            <a:cxnSpLocks noChangeShapeType="1"/>
            <a:stCxn id="106511" idx="0"/>
            <a:endCxn id="106502" idx="2"/>
          </p:cNvCxnSpPr>
          <p:nvPr/>
        </p:nvCxnSpPr>
        <p:spPr bwMode="auto">
          <a:xfrm flipH="1" flipV="1">
            <a:off x="3819662" y="3738257"/>
            <a:ext cx="188776" cy="4114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513" name="Text Box 17"/>
              <p:cNvSpPr txBox="1">
                <a:spLocks noChangeArrowheads="1"/>
              </p:cNvSpPr>
              <p:nvPr/>
            </p:nvSpPr>
            <p:spPr bwMode="auto">
              <a:xfrm>
                <a:off x="4724400" y="4149725"/>
                <a:ext cx="1119345" cy="33855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𝐴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𝐵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𝐶</m:t>
                      </m:r>
                    </m:oMath>
                  </m:oMathPara>
                </a14:m>
                <a:endParaRPr lang="en-US" altLang="zh-HK" sz="16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6513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4149725"/>
                <a:ext cx="1119345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514" name="AutoShape 18"/>
          <p:cNvCxnSpPr>
            <a:cxnSpLocks noChangeShapeType="1"/>
            <a:stCxn id="106513" idx="0"/>
            <a:endCxn id="106503" idx="2"/>
          </p:cNvCxnSpPr>
          <p:nvPr/>
        </p:nvCxnSpPr>
        <p:spPr bwMode="auto">
          <a:xfrm flipV="1">
            <a:off x="5284073" y="3738257"/>
            <a:ext cx="98346" cy="4114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517" name="Text Box 21"/>
              <p:cNvSpPr txBox="1">
                <a:spLocks noChangeArrowheads="1"/>
              </p:cNvSpPr>
              <p:nvPr/>
            </p:nvSpPr>
            <p:spPr bwMode="auto">
              <a:xfrm>
                <a:off x="844992" y="4149725"/>
                <a:ext cx="1136208" cy="33855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𝐵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𝐶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𝐷</m:t>
                      </m:r>
                    </m:oMath>
                  </m:oMathPara>
                </a14:m>
                <a:endParaRPr lang="en-US" altLang="zh-HK" sz="16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6517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4992" y="4149725"/>
                <a:ext cx="1136208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518" name="AutoShape 22"/>
          <p:cNvCxnSpPr>
            <a:cxnSpLocks noChangeShapeType="1"/>
            <a:stCxn id="106517" idx="0"/>
            <a:endCxn id="106500" idx="2"/>
          </p:cNvCxnSpPr>
          <p:nvPr/>
        </p:nvCxnSpPr>
        <p:spPr bwMode="auto">
          <a:xfrm flipV="1">
            <a:off x="1413096" y="3738258"/>
            <a:ext cx="796704" cy="4114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521" name="Text Box 25"/>
              <p:cNvSpPr txBox="1">
                <a:spLocks noChangeArrowheads="1"/>
              </p:cNvSpPr>
              <p:nvPr/>
            </p:nvSpPr>
            <p:spPr bwMode="auto">
              <a:xfrm>
                <a:off x="5967255" y="4149725"/>
                <a:ext cx="1119345" cy="33855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𝐴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𝐵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𝐶</m:t>
                      </m:r>
                    </m:oMath>
                  </m:oMathPara>
                </a14:m>
                <a:endParaRPr lang="en-US" altLang="zh-HK" sz="16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652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7255" y="4149725"/>
                <a:ext cx="1119345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522" name="AutoShape 26"/>
          <p:cNvCxnSpPr>
            <a:cxnSpLocks noChangeShapeType="1"/>
            <a:stCxn id="106521" idx="0"/>
            <a:endCxn id="106533" idx="2"/>
          </p:cNvCxnSpPr>
          <p:nvPr/>
        </p:nvCxnSpPr>
        <p:spPr bwMode="auto">
          <a:xfrm flipV="1">
            <a:off x="6526928" y="3738257"/>
            <a:ext cx="369172" cy="4114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523" name="Text Box 27"/>
              <p:cNvSpPr txBox="1">
                <a:spLocks noChangeArrowheads="1"/>
              </p:cNvSpPr>
              <p:nvPr/>
            </p:nvSpPr>
            <p:spPr bwMode="auto">
              <a:xfrm>
                <a:off x="7245792" y="4149725"/>
                <a:ext cx="1136208" cy="33855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𝐵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𝐶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𝐷</m:t>
                      </m:r>
                    </m:oMath>
                  </m:oMathPara>
                </a14:m>
                <a:endParaRPr lang="en-US" altLang="zh-HK" sz="16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6523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5792" y="4149725"/>
                <a:ext cx="1136208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524" name="AutoShape 28"/>
          <p:cNvCxnSpPr>
            <a:cxnSpLocks noChangeShapeType="1"/>
            <a:stCxn id="106523" idx="0"/>
            <a:endCxn id="106533" idx="2"/>
          </p:cNvCxnSpPr>
          <p:nvPr/>
        </p:nvCxnSpPr>
        <p:spPr bwMode="auto">
          <a:xfrm flipH="1" flipV="1">
            <a:off x="6896100" y="3738257"/>
            <a:ext cx="917796" cy="4114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533" name="Text Box 37"/>
              <p:cNvSpPr txBox="1">
                <a:spLocks noChangeArrowheads="1"/>
              </p:cNvSpPr>
              <p:nvPr/>
            </p:nvSpPr>
            <p:spPr bwMode="auto">
              <a:xfrm>
                <a:off x="6248400" y="3159124"/>
                <a:ext cx="1295400" cy="5791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1600" b="0" i="1" dirty="0" smtClean="0"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𝐴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𝐵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𝐶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𝐷</m:t>
                      </m:r>
                      <m:r>
                        <a:rPr lang="en-US" altLang="zh-HK" sz="1600" b="0" i="1" dirty="0" smtClean="0">
                          <a:latin typeface="Cambria Math"/>
                          <a:sym typeface="Symbol" pitchFamily="18" charset="2"/>
                        </a:rPr>
                        <m:t>)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×</m:t>
                      </m:r>
                      <m:r>
                        <a:rPr lang="en-US" altLang="zh-HK" sz="1600" i="1" dirty="0">
                          <a:latin typeface="Cambria Math"/>
                          <a:sym typeface="Symbol" pitchFamily="18" charset="2"/>
                        </a:rPr>
                        <m:t>𝐸</m:t>
                      </m:r>
                    </m:oMath>
                  </m:oMathPara>
                </a14:m>
                <a:endParaRPr lang="en-US" altLang="zh-HK" sz="16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6533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8400" y="3159124"/>
                <a:ext cx="1295400" cy="579133"/>
              </a:xfrm>
              <a:prstGeom prst="rect">
                <a:avLst/>
              </a:prstGeom>
              <a:blipFill rotWithShape="1">
                <a:blip r:embed="rId12"/>
                <a:stretch>
                  <a:fillRect b="-618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534" name="AutoShape 38"/>
          <p:cNvCxnSpPr>
            <a:cxnSpLocks noChangeShapeType="1"/>
            <a:stCxn id="106533" idx="0"/>
            <a:endCxn id="106504" idx="4"/>
          </p:cNvCxnSpPr>
          <p:nvPr/>
        </p:nvCxnSpPr>
        <p:spPr bwMode="auto">
          <a:xfrm flipH="1" flipV="1">
            <a:off x="4610100" y="2514600"/>
            <a:ext cx="2286000" cy="6445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065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065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065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1065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065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065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  <p:bldP spid="106500" grpId="0" animBg="1"/>
      <p:bldP spid="106502" grpId="0" animBg="1"/>
      <p:bldP spid="106503" grpId="0" animBg="1"/>
      <p:bldP spid="106504" grpId="0" animBg="1"/>
      <p:bldP spid="106509" grpId="0" animBg="1"/>
      <p:bldP spid="106509" grpId="1" animBg="1"/>
      <p:bldP spid="106511" grpId="0" animBg="1"/>
      <p:bldP spid="106511" grpId="1" animBg="1"/>
      <p:bldP spid="106513" grpId="0" animBg="1"/>
      <p:bldP spid="106513" grpId="1" animBg="1"/>
      <p:bldP spid="106517" grpId="0" animBg="1"/>
      <p:bldP spid="106517" grpId="1" animBg="1"/>
      <p:bldP spid="106521" grpId="0" animBg="1"/>
      <p:bldP spid="106521" grpId="1" animBg="1"/>
      <p:bldP spid="106523" grpId="0" animBg="1"/>
      <p:bldP spid="106523" grpId="1" animBg="1"/>
      <p:bldP spid="1065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did we observe?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not just do it once and </a:t>
            </a:r>
            <a:r>
              <a:rPr lang="en-US" dirty="0">
                <a:solidFill>
                  <a:srgbClr val="FF0000"/>
                </a:solidFill>
              </a:rPr>
              <a:t>store </a:t>
            </a:r>
            <a:r>
              <a:rPr lang="en-US" dirty="0"/>
              <a:t>the result for later reference?</a:t>
            </a:r>
          </a:p>
          <a:p>
            <a:pPr lvl="1"/>
            <a:r>
              <a:rPr lang="en-US" dirty="0" smtClean="0"/>
              <a:t>When needed </a:t>
            </a:r>
            <a:r>
              <a:rPr lang="en-US" altLang="zh-HK" dirty="0" smtClean="0"/>
              <a:t>later</a:t>
            </a:r>
            <a:r>
              <a:rPr lang="en-US" dirty="0" smtClean="0"/>
              <a:t>: simply look up the stored result.</a:t>
            </a:r>
          </a:p>
          <a:p>
            <a:r>
              <a:rPr lang="en-US" dirty="0" smtClean="0"/>
              <a:t>That’s </a:t>
            </a:r>
            <a:r>
              <a:rPr lang="en-US" dirty="0">
                <a:solidFill>
                  <a:srgbClr val="FF0000"/>
                </a:solidFill>
              </a:rPr>
              <a:t>dynamic programming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First compute the small problems and store the answers</a:t>
            </a:r>
          </a:p>
          <a:p>
            <a:pPr lvl="1"/>
            <a:r>
              <a:rPr lang="en-US" dirty="0"/>
              <a:t>Then compute the large problems using the stored results of smaller </a:t>
            </a:r>
            <a:r>
              <a:rPr lang="en-US" dirty="0" err="1"/>
              <a:t>subproblems</a:t>
            </a:r>
            <a:r>
              <a:rPr lang="en-US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8E7-64E5-48BA-A968-128E64FDAD21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24758</TotalTime>
  <Words>1489</Words>
  <Application>Microsoft Office PowerPoint</Application>
  <PresentationFormat>On-screen Show (4:3)</PresentationFormat>
  <Paragraphs>391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 Unicode MS</vt:lpstr>
      <vt:lpstr>新細明體</vt:lpstr>
      <vt:lpstr>Arial</vt:lpstr>
      <vt:lpstr>Arial Black</vt:lpstr>
      <vt:lpstr>Cambria Math</vt:lpstr>
      <vt:lpstr>Garamond</vt:lpstr>
      <vt:lpstr>Symbol</vt:lpstr>
      <vt:lpstr>Times New Roman</vt:lpstr>
      <vt:lpstr>Wingdings</vt:lpstr>
      <vt:lpstr>Edge</vt:lpstr>
      <vt:lpstr>PowerPoint Presentation</vt:lpstr>
      <vt:lpstr>About midterm</vt:lpstr>
      <vt:lpstr>Dynamic Programming</vt:lpstr>
      <vt:lpstr>Problem 1: Chain matrix multiplication</vt:lpstr>
      <vt:lpstr>Suppose we want to multiply four matrices</vt:lpstr>
      <vt:lpstr>Key property</vt:lpstr>
      <vt:lpstr>Algorithm </vt:lpstr>
      <vt:lpstr>A_(50×20), B_(20×1), C_(1×10), D_(10×100)  , E_(100×30) </vt:lpstr>
      <vt:lpstr>What did we observe?</vt:lpstr>
      <vt:lpstr>A_(50×20), B_(20×1), C_(1×10), D_(10×100)  , E_(100×30) </vt:lpstr>
      <vt:lpstr>Algorithm </vt:lpstr>
      <vt:lpstr>Complexity </vt:lpstr>
      <vt:lpstr>Optimal value vs. optimal solution</vt:lpstr>
      <vt:lpstr>Problem 2: longest increasing subsequence</vt:lpstr>
      <vt:lpstr>Problem 2: longest increasing subsequence</vt:lpstr>
      <vt:lpstr>A good algorithm</vt:lpstr>
      <vt:lpstr>Attempt </vt:lpstr>
      <vt:lpstr>Again…</vt:lpstr>
      <vt:lpstr>Algorithm</vt:lpstr>
      <vt:lpstr>Correctness  </vt:lpstr>
      <vt:lpstr>Complexity </vt:lpstr>
      <vt:lpstr>What’s the strategy used?</vt:lpstr>
      <vt:lpstr>Optimal value vs. optimal solution</vt:lpstr>
      <vt:lpstr>More questions to think about </vt:lpstr>
      <vt:lpstr>In general</vt:lpstr>
      <vt:lpstr>Problem 3: All-pairs Shortest Path</vt:lpstr>
      <vt:lpstr>Recap of shortest path problems</vt:lpstr>
      <vt:lpstr>Naive algorithms and a new one</vt:lpstr>
      <vt:lpstr>subproblems</vt:lpstr>
      <vt:lpstr>Updating rule</vt:lpstr>
      <vt:lpstr>Floyd-Warshall Algorithm </vt:lpstr>
      <vt:lpstr>Complexity  </vt:lpstr>
      <vt:lpstr>Problem 4: Edut dstamnce</vt:lpstr>
      <vt:lpstr>Definition and applications</vt:lpstr>
      <vt:lpstr>What are subproblems now? </vt:lpstr>
      <vt:lpstr>Answer </vt:lpstr>
      <vt:lpstr>If x_i=y_j</vt:lpstr>
      <vt:lpstr>If x_i≠y_j:</vt:lpstr>
      <vt:lpstr>Now the algorithm</vt:lpstr>
      <vt:lpstr>Running it on (polynomial, exponential)</vt:lpstr>
      <vt:lpstr>Complexity</vt:lpstr>
      <vt:lpstr>Optimal value vs. optimal solution</vt:lpstr>
      <vt:lpstr>Summary of dynamic programming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Shengyu Zhang</cp:lastModifiedBy>
  <cp:revision>111</cp:revision>
  <dcterms:created xsi:type="dcterms:W3CDTF">1601-01-01T00:00:00Z</dcterms:created>
  <dcterms:modified xsi:type="dcterms:W3CDTF">2015-02-11T02:21:10Z</dcterms:modified>
</cp:coreProperties>
</file>