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6"/>
  </p:notesMasterIdLst>
  <p:sldIdLst>
    <p:sldId id="257" r:id="rId2"/>
    <p:sldId id="261" r:id="rId3"/>
    <p:sldId id="285" r:id="rId4"/>
    <p:sldId id="296" r:id="rId5"/>
    <p:sldId id="286" r:id="rId6"/>
    <p:sldId id="295" r:id="rId7"/>
    <p:sldId id="297" r:id="rId8"/>
    <p:sldId id="299" r:id="rId9"/>
    <p:sldId id="301" r:id="rId10"/>
    <p:sldId id="298" r:id="rId11"/>
    <p:sldId id="300" r:id="rId12"/>
    <p:sldId id="302" r:id="rId13"/>
    <p:sldId id="266" r:id="rId14"/>
    <p:sldId id="267" r:id="rId15"/>
    <p:sldId id="268" r:id="rId16"/>
    <p:sldId id="271" r:id="rId17"/>
    <p:sldId id="272" r:id="rId18"/>
    <p:sldId id="315" r:id="rId19"/>
    <p:sldId id="303" r:id="rId20"/>
    <p:sldId id="321" r:id="rId21"/>
    <p:sldId id="273" r:id="rId22"/>
    <p:sldId id="274" r:id="rId23"/>
    <p:sldId id="275" r:id="rId24"/>
    <p:sldId id="276" r:id="rId25"/>
    <p:sldId id="305" r:id="rId26"/>
    <p:sldId id="306" r:id="rId27"/>
    <p:sldId id="307" r:id="rId28"/>
    <p:sldId id="311" r:id="rId29"/>
    <p:sldId id="312" r:id="rId30"/>
    <p:sldId id="313" r:id="rId31"/>
    <p:sldId id="314" r:id="rId32"/>
    <p:sldId id="323" r:id="rId33"/>
    <p:sldId id="288" r:id="rId34"/>
    <p:sldId id="304" r:id="rId35"/>
    <p:sldId id="290" r:id="rId36"/>
    <p:sldId id="291" r:id="rId37"/>
    <p:sldId id="292" r:id="rId38"/>
    <p:sldId id="294" r:id="rId39"/>
    <p:sldId id="317" r:id="rId40"/>
    <p:sldId id="316" r:id="rId41"/>
    <p:sldId id="293" r:id="rId42"/>
    <p:sldId id="318" r:id="rId43"/>
    <p:sldId id="319" r:id="rId44"/>
    <p:sldId id="320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47" d="100"/>
          <a:sy n="47" d="100"/>
        </p:scale>
        <p:origin x="64" y="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1EC906-39A4-49E8-A242-253638C1588A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3172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⋯(1+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Example: </a:t>
                </a:r>
                <a:r>
                  <a:rPr lang="en-HK" i="0" dirty="0" smtClean="0">
                    <a:latin typeface="Cambria Math" panose="02040503050406030204" pitchFamily="18" charset="0"/>
                  </a:rPr>
                  <a:t>(1+𝑥</a:t>
                </a:r>
                <a:r>
                  <a:rPr lang="en-HK" b="0" i="0" dirty="0" smtClean="0">
                    <a:latin typeface="Cambria Math" panose="02040503050406030204" pitchFamily="18" charset="0"/>
                  </a:rPr>
                  <a:t>_1 )(1+𝑥_2 )⋯(1+𝑥_𝑛)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C906-39A4-49E8-A242-253638C1588A}" type="slidenum">
              <a:rPr lang="en-US" altLang="zh-HK" smtClean="0"/>
              <a:pPr/>
              <a:t>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6657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0FFB02-B60B-47B7-BF9D-83A007A52B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BCC1A-5CF4-4405-B2C1-E7C0F5708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1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EF2DE-8E91-4B1D-945F-9D13A17E9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59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6D3A11-B2B4-4050-BBA0-DBF3E657E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2B88-18B4-4ADF-ABD3-A7AE665DB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3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BCE4A-2BCF-4B31-A433-D53593343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11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3EA3-2F7C-42E2-BE5B-69B3F2EA7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0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A0C87-3FE3-4E2A-AF26-4A1356FBB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3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2C90-4301-4C54-8495-A57702459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4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F2741-7F0A-43F1-8893-EF6D25AB6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6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64DD2-5DED-47A4-B03C-7BA84DFF3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4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77BC0-0FB3-4BCA-A6F2-29E6F51FE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995C03E-E31B-444A-B0C9-07861939E3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4: 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Randomized Algorithms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FFB02-B60B-47B7-BF9D-83A007A52BF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Randomized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On input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max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⁡{</m:t>
                    </m:r>
                    <m:r>
                      <m:rPr>
                        <m:sty m:val="p"/>
                      </m:rPr>
                      <a:rPr lang="en-US" altLang="zh-HK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deg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altLang="zh-HK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deg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)}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  <a:cs typeface="Arial" charset="0"/>
                          </a:rPr>
                          <m:t>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𝑅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{1,2,…,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100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}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> 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by </a:t>
                </a:r>
                <a:r>
                  <a:rPr lang="en-US" altLang="zh-HK" dirty="0">
                    <a:ea typeface="新細明體" charset="-120"/>
                  </a:rPr>
                  <a:t>running the circuits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b="1" dirty="0" smtClean="0">
                    <a:ea typeface="新細明體" charset="-120"/>
                    <a:cs typeface="Arial" charset="0"/>
                  </a:rPr>
                  <a:t>if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output </a:t>
                </a:r>
                <a:r>
                  <a:rPr lang="en-US" altLang="zh-HK" dirty="0" smtClean="0">
                    <a:ea typeface="新細明體" charset="-12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”. 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b="1" dirty="0" smtClean="0">
                    <a:ea typeface="新細明體" charset="-120"/>
                  </a:rPr>
                  <a:t>else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output </a:t>
                </a:r>
                <a:r>
                  <a:rPr lang="en-US" altLang="zh-HK" dirty="0" smtClean="0">
                    <a:ea typeface="新細明體" charset="-12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”. 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704" t="-2826" b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always true, so the algorithm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. Recall that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we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l-GR" altLang="zh-HK" i="1" dirty="0">
                            <a:latin typeface="Cambria Math"/>
                            <a:cs typeface="Arial" charset="0"/>
                          </a:rPr>
                          <m:t>←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𝑅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altLang="zh-HK" b="0" i="1" dirty="0" smtClean="0">
                        <a:latin typeface="Cambria Math"/>
                        <a:cs typeface="Arial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1,2,…,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100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Lemma.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b="0" i="0" smtClean="0">
                            <a:latin typeface="Cambria Math"/>
                            <a:ea typeface="新細明體" charset="-120"/>
                          </a:rPr>
                          <m:t>Pr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smtClean="0">
                                <a:latin typeface="Cambria Math"/>
                                <a:ea typeface="Cambria Math"/>
                              </a:rPr>
                              <m:t>←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=0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HK" b="0" dirty="0" smtClean="0">
                  <a:ea typeface="Cambria Math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w/ prob. only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0.01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ea typeface="新細明體" charset="-120"/>
                  </a:rPr>
                  <a:t>algorithm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w/ prob.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0.99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One catch is that if the degree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very large, then the evaluated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value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can also be huge.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Thus unaffordable to write down. </a:t>
                </a:r>
              </a:p>
              <a:p>
                <a:r>
                  <a:rPr lang="en-US" altLang="zh-HK" dirty="0">
                    <a:ea typeface="新細明體" charset="-120"/>
                  </a:rPr>
                  <a:t>Fortunately, a simple trick called “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fingerprint</a:t>
                </a:r>
                <a:r>
                  <a:rPr lang="en-US" altLang="zh-HK" dirty="0">
                    <a:ea typeface="新細明體" charset="-120"/>
                  </a:rPr>
                  <a:t>” handles this.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Use a little bit of algebra; omitted </a:t>
                </a:r>
                <a:r>
                  <a:rPr lang="en-US" altLang="zh-HK" dirty="0">
                    <a:ea typeface="新細明體" charset="-120"/>
                  </a:rPr>
                  <a:t>here.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Questions</a:t>
                </a:r>
                <a:r>
                  <a:rPr lang="en-US" altLang="zh-HK" dirty="0">
                    <a:ea typeface="新細明體" charset="-120"/>
                  </a:rPr>
                  <a:t> for the algorithm?</a:t>
                </a: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1: Examples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 2: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minimum cut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FFB02-B60B-47B7-BF9D-83A007A52BF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Min-cut for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724400" cy="4530725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Given an undirected graph, a global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min-cut</a:t>
                </a:r>
                <a:r>
                  <a:rPr lang="en-US" altLang="zh-HK" dirty="0">
                    <a:ea typeface="新細明體" charset="-120"/>
                  </a:rPr>
                  <a:t> is a cut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>
                        <a:solidFill>
                          <a:schemeClr val="accent2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>
                        <a:solidFill>
                          <a:schemeClr val="accent2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>
                        <a:solidFill>
                          <a:schemeClr val="accent2"/>
                        </a:solidFill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minimizing the number of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crossing edges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Recall: a crossing edge is an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𝑆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724400" cy="4530725"/>
              </a:xfrm>
              <a:blipFill rotWithShape="1">
                <a:blip r:embed="rId2"/>
                <a:stretch>
                  <a:fillRect l="-1032" t="-1750" r="-20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Oval 9"/>
          <p:cNvSpPr>
            <a:spLocks noChangeArrowheads="1"/>
          </p:cNvSpPr>
          <p:nvPr/>
        </p:nvSpPr>
        <p:spPr bwMode="auto">
          <a:xfrm>
            <a:off x="5715000" y="1844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09" name="Oval 10"/>
          <p:cNvSpPr>
            <a:spLocks noChangeArrowheads="1"/>
          </p:cNvSpPr>
          <p:nvPr/>
        </p:nvSpPr>
        <p:spPr bwMode="auto">
          <a:xfrm>
            <a:off x="8001000" y="1997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0" name="Oval 11"/>
          <p:cNvSpPr>
            <a:spLocks noChangeArrowheads="1"/>
          </p:cNvSpPr>
          <p:nvPr/>
        </p:nvSpPr>
        <p:spPr bwMode="auto">
          <a:xfrm>
            <a:off x="79248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1" name="Oval 12"/>
          <p:cNvSpPr>
            <a:spLocks noChangeArrowheads="1"/>
          </p:cNvSpPr>
          <p:nvPr/>
        </p:nvSpPr>
        <p:spPr bwMode="auto">
          <a:xfrm>
            <a:off x="6172200" y="4511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2" name="Oval 13"/>
          <p:cNvSpPr>
            <a:spLocks noChangeArrowheads="1"/>
          </p:cNvSpPr>
          <p:nvPr/>
        </p:nvSpPr>
        <p:spPr bwMode="auto">
          <a:xfrm>
            <a:off x="61722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3" name="Oval 14"/>
          <p:cNvSpPr>
            <a:spLocks noChangeArrowheads="1"/>
          </p:cNvSpPr>
          <p:nvPr/>
        </p:nvSpPr>
        <p:spPr bwMode="auto">
          <a:xfrm>
            <a:off x="7391400" y="4130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4" name="Oval 15"/>
          <p:cNvSpPr>
            <a:spLocks noChangeArrowheads="1"/>
          </p:cNvSpPr>
          <p:nvPr/>
        </p:nvSpPr>
        <p:spPr bwMode="auto">
          <a:xfrm>
            <a:off x="7467600" y="2530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5" name="Oval 16"/>
          <p:cNvSpPr>
            <a:spLocks noChangeArrowheads="1"/>
          </p:cNvSpPr>
          <p:nvPr/>
        </p:nvSpPr>
        <p:spPr bwMode="auto">
          <a:xfrm>
            <a:off x="55626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6" name="Oval 17"/>
          <p:cNvSpPr>
            <a:spLocks noChangeArrowheads="1"/>
          </p:cNvSpPr>
          <p:nvPr/>
        </p:nvSpPr>
        <p:spPr bwMode="auto">
          <a:xfrm>
            <a:off x="8153400" y="4283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17" name="Line 18"/>
          <p:cNvSpPr>
            <a:spLocks noChangeShapeType="1"/>
          </p:cNvSpPr>
          <p:nvPr/>
        </p:nvSpPr>
        <p:spPr bwMode="auto">
          <a:xfrm>
            <a:off x="5826125" y="1997075"/>
            <a:ext cx="42227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18" name="Line 19"/>
          <p:cNvSpPr>
            <a:spLocks noChangeShapeType="1"/>
          </p:cNvSpPr>
          <p:nvPr/>
        </p:nvSpPr>
        <p:spPr bwMode="auto">
          <a:xfrm flipH="1">
            <a:off x="6248400" y="34448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19" name="Line 20"/>
          <p:cNvSpPr>
            <a:spLocks noChangeShapeType="1"/>
          </p:cNvSpPr>
          <p:nvPr/>
        </p:nvSpPr>
        <p:spPr bwMode="auto">
          <a:xfrm>
            <a:off x="5691188" y="3444875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0" name="Line 21"/>
          <p:cNvSpPr>
            <a:spLocks noChangeShapeType="1"/>
          </p:cNvSpPr>
          <p:nvPr/>
        </p:nvSpPr>
        <p:spPr bwMode="auto">
          <a:xfrm flipV="1">
            <a:off x="7467600" y="2682875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1" name="Line 22"/>
          <p:cNvSpPr>
            <a:spLocks noChangeShapeType="1"/>
          </p:cNvSpPr>
          <p:nvPr/>
        </p:nvSpPr>
        <p:spPr bwMode="auto">
          <a:xfrm flipV="1">
            <a:off x="7620000" y="214947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2" name="Line 23"/>
          <p:cNvSpPr>
            <a:spLocks noChangeShapeType="1"/>
          </p:cNvSpPr>
          <p:nvPr/>
        </p:nvSpPr>
        <p:spPr bwMode="auto">
          <a:xfrm>
            <a:off x="7577138" y="2682875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3" name="Line 24"/>
          <p:cNvSpPr>
            <a:spLocks noChangeShapeType="1"/>
          </p:cNvSpPr>
          <p:nvPr/>
        </p:nvSpPr>
        <p:spPr bwMode="auto">
          <a:xfrm>
            <a:off x="7543800" y="4206875"/>
            <a:ext cx="59213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4" name="Line 25"/>
          <p:cNvSpPr>
            <a:spLocks noChangeShapeType="1"/>
          </p:cNvSpPr>
          <p:nvPr/>
        </p:nvSpPr>
        <p:spPr bwMode="auto">
          <a:xfrm>
            <a:off x="6324600" y="3368675"/>
            <a:ext cx="1828800" cy="9318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5" name="Line 26"/>
          <p:cNvSpPr>
            <a:spLocks noChangeShapeType="1"/>
          </p:cNvSpPr>
          <p:nvPr/>
        </p:nvSpPr>
        <p:spPr bwMode="auto">
          <a:xfrm flipV="1">
            <a:off x="6324600" y="2606675"/>
            <a:ext cx="11430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6" name="Line 27"/>
          <p:cNvSpPr>
            <a:spLocks noChangeShapeType="1"/>
          </p:cNvSpPr>
          <p:nvPr/>
        </p:nvSpPr>
        <p:spPr bwMode="auto">
          <a:xfrm flipV="1">
            <a:off x="8001000" y="2149475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7" name="Line 28"/>
          <p:cNvSpPr>
            <a:spLocks noChangeShapeType="1"/>
          </p:cNvSpPr>
          <p:nvPr/>
        </p:nvSpPr>
        <p:spPr bwMode="auto">
          <a:xfrm>
            <a:off x="8035925" y="3444875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8" name="Line 29"/>
          <p:cNvSpPr>
            <a:spLocks noChangeShapeType="1"/>
          </p:cNvSpPr>
          <p:nvPr/>
        </p:nvSpPr>
        <p:spPr bwMode="auto">
          <a:xfrm flipV="1">
            <a:off x="5715000" y="2606675"/>
            <a:ext cx="1752600" cy="70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2729" name="Line 30"/>
          <p:cNvSpPr>
            <a:spLocks noChangeShapeType="1"/>
          </p:cNvSpPr>
          <p:nvPr/>
        </p:nvSpPr>
        <p:spPr bwMode="auto">
          <a:xfrm>
            <a:off x="5867400" y="1997075"/>
            <a:ext cx="16002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 rot="300000">
            <a:off x="7161213" y="1919288"/>
            <a:ext cx="1517650" cy="29813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40" name="Oval 61"/>
          <p:cNvSpPr>
            <a:spLocks noChangeArrowheads="1"/>
          </p:cNvSpPr>
          <p:nvPr/>
        </p:nvSpPr>
        <p:spPr bwMode="auto">
          <a:xfrm rot="-600000">
            <a:off x="5410200" y="1600200"/>
            <a:ext cx="1079500" cy="3386138"/>
          </a:xfrm>
          <a:prstGeom prst="ellips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72741" name="Text Box 62"/>
          <p:cNvSpPr txBox="1">
            <a:spLocks noChangeArrowheads="1"/>
          </p:cNvSpPr>
          <p:nvPr/>
        </p:nvSpPr>
        <p:spPr bwMode="auto">
          <a:xfrm>
            <a:off x="7740650" y="49069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HK" sz="1800">
                <a:solidFill>
                  <a:srgbClr val="FF0000"/>
                </a:solidFill>
                <a:latin typeface="Arial" charset="0"/>
                <a:ea typeface="新細明體" charset="-120"/>
              </a:rPr>
              <a:t>S</a:t>
            </a:r>
          </a:p>
        </p:txBody>
      </p:sp>
      <p:sp>
        <p:nvSpPr>
          <p:cNvPr id="72742" name="Text Box 63"/>
          <p:cNvSpPr txBox="1">
            <a:spLocks noChangeArrowheads="1"/>
          </p:cNvSpPr>
          <p:nvPr/>
        </p:nvSpPr>
        <p:spPr bwMode="auto">
          <a:xfrm>
            <a:off x="5867400" y="49688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HK" sz="1800">
                <a:solidFill>
                  <a:srgbClr val="33CC33"/>
                </a:solidFill>
                <a:latin typeface="Arial" charset="0"/>
                <a:ea typeface="新細明體" charset="-120"/>
              </a:rPr>
              <a:t>V - 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7" grpId="0" animBg="1"/>
      <p:bldP spid="72740" grpId="0" animBg="1"/>
      <p:bldP spid="72741" grpId="0"/>
      <p:bldP spid="72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 simple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We’ll introduce </a:t>
            </a:r>
            <a:r>
              <a:rPr lang="en-US" altLang="zh-HK" dirty="0" err="1" smtClean="0">
                <a:ea typeface="新細明體" charset="-120"/>
              </a:rPr>
              <a:t>Karger’s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i="1" dirty="0">
                <a:solidFill>
                  <a:srgbClr val="FF0000"/>
                </a:solidFill>
                <a:ea typeface="新細明體" charset="-120"/>
              </a:rPr>
              <a:t>Contraction </a:t>
            </a:r>
            <a:r>
              <a:rPr lang="en-US" altLang="zh-HK" i="1" dirty="0" smtClean="0">
                <a:solidFill>
                  <a:srgbClr val="FF0000"/>
                </a:solidFill>
                <a:ea typeface="新細明體" charset="-120"/>
              </a:rPr>
              <a:t>Algorithm</a:t>
            </a:r>
            <a:r>
              <a:rPr lang="en-US" altLang="zh-HK" dirty="0" smtClean="0">
                <a:ea typeface="新細明體" charset="-120"/>
              </a:rPr>
              <a:t>. 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It’s surprisingly simple.</a:t>
            </a:r>
            <a:endParaRPr lang="en-US" altLang="zh-HK" dirty="0">
              <a:ea typeface="新細明體" charset="-120"/>
            </a:endParaRPr>
          </a:p>
          <a:p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Graph Contraction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04" name="Rectangle 4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6629400" cy="4530725"/>
              </a:xfrm>
            </p:spPr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For an undirected graph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and two vertices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We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contract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and form a new graph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 smtClean="0">
                    <a:ea typeface="新細明體" charset="-120"/>
                  </a:rPr>
                  <a:t>merge into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one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Naturally, the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edge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disappears</a:t>
                </a:r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Other edges 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incident</a:t>
                </a:r>
                <a:r>
                  <a:rPr lang="en-US" altLang="zh-HK" sz="22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naturally change to edges incident to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Now we may have </a:t>
                </a:r>
                <a:r>
                  <a:rPr lang="en-US" altLang="zh-HK" sz="2200" dirty="0">
                    <a:solidFill>
                      <a:srgbClr val="0000FF"/>
                    </a:solidFill>
                    <a:ea typeface="新細明體" charset="-120"/>
                  </a:rPr>
                  <a:t>more than one </a:t>
                </a:r>
                <a:r>
                  <a:rPr lang="en-US" altLang="zh-HK" sz="2200" dirty="0">
                    <a:ea typeface="新細明體" charset="-120"/>
                  </a:rPr>
                  <a:t>edge between two vertices. But well… that’s fine. We just keep them </a:t>
                </a:r>
                <a:r>
                  <a:rPr lang="en-US" altLang="zh-HK" sz="2200" dirty="0" smtClean="0">
                    <a:ea typeface="新細明體" charset="-120"/>
                  </a:rPr>
                  <a:t>there.</a:t>
                </a:r>
                <a:endParaRPr lang="en-US" altLang="zh-HK" sz="22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68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6629400" cy="4530725"/>
              </a:xfrm>
              <a:blipFill rotWithShape="0">
                <a:blip r:embed="rId2"/>
                <a:stretch>
                  <a:fillRect l="-368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7086600" y="2020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7848600" y="1868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8458200" y="2630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7620000" y="2782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6781800" y="2782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8305800" y="1258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7391400" y="1335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cxnSp>
        <p:nvCxnSpPr>
          <p:cNvPr id="76813" name="AutoShape 13"/>
          <p:cNvCxnSpPr>
            <a:cxnSpLocks noChangeShapeType="1"/>
            <a:endCxn id="76810" idx="7"/>
          </p:cNvCxnSpPr>
          <p:nvPr/>
        </p:nvCxnSpPr>
        <p:spPr bwMode="auto">
          <a:xfrm flipH="1">
            <a:off x="6911975" y="2173288"/>
            <a:ext cx="2254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4" name="AutoShape 14"/>
          <p:cNvCxnSpPr>
            <a:cxnSpLocks noChangeShapeType="1"/>
          </p:cNvCxnSpPr>
          <p:nvPr/>
        </p:nvCxnSpPr>
        <p:spPr bwMode="auto">
          <a:xfrm flipH="1">
            <a:off x="7188200" y="1487488"/>
            <a:ext cx="250825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5" name="AutoShape 15"/>
          <p:cNvCxnSpPr>
            <a:cxnSpLocks noChangeShapeType="1"/>
            <a:stCxn id="76807" idx="4"/>
            <a:endCxn id="76809" idx="0"/>
          </p:cNvCxnSpPr>
          <p:nvPr/>
        </p:nvCxnSpPr>
        <p:spPr bwMode="auto">
          <a:xfrm flipH="1">
            <a:off x="7696200" y="2020888"/>
            <a:ext cx="228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6" name="AutoShape 16"/>
          <p:cNvCxnSpPr>
            <a:cxnSpLocks noChangeShapeType="1"/>
            <a:stCxn id="76811" idx="3"/>
            <a:endCxn id="76807" idx="7"/>
          </p:cNvCxnSpPr>
          <p:nvPr/>
        </p:nvCxnSpPr>
        <p:spPr bwMode="auto">
          <a:xfrm flipH="1">
            <a:off x="7978775" y="1389063"/>
            <a:ext cx="3492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7" name="AutoShape 17"/>
          <p:cNvCxnSpPr>
            <a:cxnSpLocks noChangeShapeType="1"/>
            <a:stCxn id="76808" idx="1"/>
            <a:endCxn id="76807" idx="5"/>
          </p:cNvCxnSpPr>
          <p:nvPr/>
        </p:nvCxnSpPr>
        <p:spPr bwMode="auto">
          <a:xfrm flipH="1" flipV="1">
            <a:off x="7978775" y="1998663"/>
            <a:ext cx="5016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8" name="AutoShape 18"/>
          <p:cNvCxnSpPr>
            <a:cxnSpLocks noChangeShapeType="1"/>
            <a:stCxn id="76809" idx="1"/>
            <a:endCxn id="76806" idx="5"/>
          </p:cNvCxnSpPr>
          <p:nvPr/>
        </p:nvCxnSpPr>
        <p:spPr bwMode="auto">
          <a:xfrm flipH="1" flipV="1">
            <a:off x="7216775" y="2151063"/>
            <a:ext cx="4254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9" name="AutoShape 19"/>
          <p:cNvCxnSpPr>
            <a:cxnSpLocks noChangeShapeType="1"/>
            <a:stCxn id="76807" idx="2"/>
            <a:endCxn id="76806" idx="6"/>
          </p:cNvCxnSpPr>
          <p:nvPr/>
        </p:nvCxnSpPr>
        <p:spPr bwMode="auto">
          <a:xfrm flipH="1">
            <a:off x="7239000" y="1944688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6781800" y="175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u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8077200" y="1676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v</a:t>
            </a:r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>
            <a:off x="7620000" y="32766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HK" altLang="en-US"/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 rot="21000000">
            <a:off x="7010400" y="1792288"/>
            <a:ext cx="1066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7223125" y="990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a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8213725" y="838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b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6613525" y="2895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c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7756525" y="2819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d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8518525" y="2743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e</a:t>
            </a:r>
          </a:p>
        </p:txBody>
      </p:sp>
      <p:sp>
        <p:nvSpPr>
          <p:cNvPr id="76830" name="Oval 30"/>
          <p:cNvSpPr>
            <a:spLocks noChangeArrowheads="1"/>
          </p:cNvSpPr>
          <p:nvPr/>
        </p:nvSpPr>
        <p:spPr bwMode="auto">
          <a:xfrm>
            <a:off x="746125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32" name="Oval 32"/>
          <p:cNvSpPr>
            <a:spLocks noChangeArrowheads="1"/>
          </p:cNvSpPr>
          <p:nvPr/>
        </p:nvSpPr>
        <p:spPr bwMode="auto">
          <a:xfrm>
            <a:off x="8467725" y="5464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33" name="Oval 33"/>
          <p:cNvSpPr>
            <a:spLocks noChangeArrowheads="1"/>
          </p:cNvSpPr>
          <p:nvPr/>
        </p:nvSpPr>
        <p:spPr bwMode="auto">
          <a:xfrm>
            <a:off x="7629525" y="56165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34" name="Oval 34"/>
          <p:cNvSpPr>
            <a:spLocks noChangeArrowheads="1"/>
          </p:cNvSpPr>
          <p:nvPr/>
        </p:nvSpPr>
        <p:spPr bwMode="auto">
          <a:xfrm>
            <a:off x="6791325" y="56165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35" name="Oval 35"/>
          <p:cNvSpPr>
            <a:spLocks noChangeArrowheads="1"/>
          </p:cNvSpPr>
          <p:nvPr/>
        </p:nvSpPr>
        <p:spPr bwMode="auto">
          <a:xfrm>
            <a:off x="807085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76836" name="Oval 36"/>
          <p:cNvSpPr>
            <a:spLocks noChangeArrowheads="1"/>
          </p:cNvSpPr>
          <p:nvPr/>
        </p:nvSpPr>
        <p:spPr bwMode="auto">
          <a:xfrm>
            <a:off x="715645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cxnSp>
        <p:nvCxnSpPr>
          <p:cNvPr id="76837" name="AutoShape 37"/>
          <p:cNvCxnSpPr>
            <a:cxnSpLocks noChangeShapeType="1"/>
            <a:stCxn id="76830" idx="3"/>
            <a:endCxn id="76834" idx="7"/>
          </p:cNvCxnSpPr>
          <p:nvPr/>
        </p:nvCxnSpPr>
        <p:spPr bwMode="auto">
          <a:xfrm flipH="1">
            <a:off x="6921500" y="4930775"/>
            <a:ext cx="5619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38" name="AutoShape 38"/>
          <p:cNvCxnSpPr>
            <a:cxnSpLocks noChangeShapeType="1"/>
            <a:stCxn id="76836" idx="5"/>
            <a:endCxn id="76830" idx="1"/>
          </p:cNvCxnSpPr>
          <p:nvPr/>
        </p:nvCxnSpPr>
        <p:spPr bwMode="auto">
          <a:xfrm>
            <a:off x="7286532" y="4321082"/>
            <a:ext cx="197036" cy="5018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39" name="AutoShape 39"/>
          <p:cNvCxnSpPr>
            <a:cxnSpLocks noChangeShapeType="1"/>
            <a:stCxn id="76830" idx="5"/>
            <a:endCxn id="76833" idx="0"/>
          </p:cNvCxnSpPr>
          <p:nvPr/>
        </p:nvCxnSpPr>
        <p:spPr bwMode="auto">
          <a:xfrm>
            <a:off x="7591425" y="4930775"/>
            <a:ext cx="1143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40" name="AutoShape 40"/>
          <p:cNvCxnSpPr>
            <a:cxnSpLocks noChangeShapeType="1"/>
            <a:stCxn id="76835" idx="3"/>
            <a:endCxn id="76830" idx="7"/>
          </p:cNvCxnSpPr>
          <p:nvPr/>
        </p:nvCxnSpPr>
        <p:spPr bwMode="auto">
          <a:xfrm flipH="1">
            <a:off x="7591425" y="4244975"/>
            <a:ext cx="5016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41" name="AutoShape 41"/>
          <p:cNvCxnSpPr>
            <a:cxnSpLocks noChangeShapeType="1"/>
            <a:stCxn id="76832" idx="1"/>
            <a:endCxn id="76830" idx="6"/>
          </p:cNvCxnSpPr>
          <p:nvPr/>
        </p:nvCxnSpPr>
        <p:spPr bwMode="auto">
          <a:xfrm flipH="1" flipV="1">
            <a:off x="7613650" y="4876800"/>
            <a:ext cx="8763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42" name="AutoShape 42"/>
          <p:cNvCxnSpPr>
            <a:cxnSpLocks noChangeShapeType="1"/>
            <a:stCxn id="76833" idx="1"/>
            <a:endCxn id="76830" idx="4"/>
          </p:cNvCxnSpPr>
          <p:nvPr/>
        </p:nvCxnSpPr>
        <p:spPr bwMode="auto">
          <a:xfrm flipH="1" flipV="1">
            <a:off x="7537450" y="4953000"/>
            <a:ext cx="1143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44" name="Text Box 44"/>
          <p:cNvSpPr txBox="1">
            <a:spLocks noChangeArrowheads="1"/>
          </p:cNvSpPr>
          <p:nvPr/>
        </p:nvSpPr>
        <p:spPr bwMode="auto">
          <a:xfrm>
            <a:off x="6791325" y="4586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{u,v}</a:t>
            </a:r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7080250" y="3810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a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8070850" y="3733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b</a:t>
            </a:r>
          </a:p>
        </p:txBody>
      </p:sp>
      <p:sp>
        <p:nvSpPr>
          <p:cNvPr id="76849" name="Text Box 49"/>
          <p:cNvSpPr txBox="1">
            <a:spLocks noChangeArrowheads="1"/>
          </p:cNvSpPr>
          <p:nvPr/>
        </p:nvSpPr>
        <p:spPr bwMode="auto">
          <a:xfrm>
            <a:off x="6559550" y="5715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c</a:t>
            </a:r>
          </a:p>
        </p:txBody>
      </p:sp>
      <p:sp>
        <p:nvSpPr>
          <p:cNvPr id="76850" name="Text Box 50"/>
          <p:cNvSpPr txBox="1">
            <a:spLocks noChangeArrowheads="1"/>
          </p:cNvSpPr>
          <p:nvPr/>
        </p:nvSpPr>
        <p:spPr bwMode="auto">
          <a:xfrm>
            <a:off x="7766050" y="5653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d</a:t>
            </a:r>
          </a:p>
        </p:txBody>
      </p:sp>
      <p:sp>
        <p:nvSpPr>
          <p:cNvPr id="76851" name="Text Box 51"/>
          <p:cNvSpPr txBox="1">
            <a:spLocks noChangeArrowheads="1"/>
          </p:cNvSpPr>
          <p:nvPr/>
        </p:nvSpPr>
        <p:spPr bwMode="auto">
          <a:xfrm>
            <a:off x="8528050" y="557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3A11-B2B4-4050-BBA0-DBF3E657E2F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4" grpId="0" animBg="1"/>
      <p:bldP spid="76830" grpId="0" animBg="1"/>
      <p:bldP spid="76832" grpId="0" animBg="1"/>
      <p:bldP spid="76833" grpId="0" animBg="1"/>
      <p:bldP spid="76834" grpId="0" animBg="1"/>
      <p:bldP spid="76835" grpId="0" animBg="1"/>
      <p:bldP spid="76836" grpId="0" animBg="1"/>
      <p:bldP spid="76844" grpId="0"/>
      <p:bldP spid="76847" grpId="0"/>
      <p:bldP spid="76848" grpId="0"/>
      <p:bldP spid="76849" grpId="0"/>
      <p:bldP spid="76850" grpId="0"/>
      <p:bldP spid="768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Karger’s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b="1" dirty="0" smtClean="0">
                    <a:ea typeface="新細明體" charset="-120"/>
                  </a:rPr>
                  <a:t>for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b="1" dirty="0">
                    <a:ea typeface="新細明體" charset="-120"/>
                  </a:rPr>
                  <a:t>to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100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baseline="30000" dirty="0">
                        <a:latin typeface="Cambria Math"/>
                        <a:ea typeface="新細明體" charset="-120"/>
                      </a:rPr>
                      <m:t>2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   repeat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     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randomly pick</a:t>
                </a:r>
                <a:r>
                  <a:rPr lang="en-US" altLang="zh-HK" dirty="0">
                    <a:ea typeface="新細明體" charset="-120"/>
                  </a:rPr>
                  <a:t> an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     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contract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      until two vertices are left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←</a:t>
                </a:r>
                <a:r>
                  <a:rPr lang="en-US" altLang="zh-HK" dirty="0">
                    <a:ea typeface="新細明體" charset="-120"/>
                  </a:rPr>
                  <a:t> the number of edges between them</a:t>
                </a:r>
              </a:p>
              <a:p>
                <a:r>
                  <a:rPr lang="en-US" altLang="zh-HK" dirty="0">
                    <a:ea typeface="新細明體" charset="-120"/>
                  </a:rPr>
                  <a:t>Output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baseline="-250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See an example on board.</a:t>
            </a:r>
          </a:p>
        </p:txBody>
      </p:sp>
      <p:sp>
        <p:nvSpPr>
          <p:cNvPr id="142340" name="Oval 9"/>
          <p:cNvSpPr>
            <a:spLocks noChangeArrowheads="1"/>
          </p:cNvSpPr>
          <p:nvPr/>
        </p:nvSpPr>
        <p:spPr bwMode="auto">
          <a:xfrm>
            <a:off x="3200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1" name="Oval 10"/>
          <p:cNvSpPr>
            <a:spLocks noChangeArrowheads="1"/>
          </p:cNvSpPr>
          <p:nvPr/>
        </p:nvSpPr>
        <p:spPr bwMode="auto">
          <a:xfrm>
            <a:off x="54864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2" name="Oval 11"/>
          <p:cNvSpPr>
            <a:spLocks noChangeArrowheads="1"/>
          </p:cNvSpPr>
          <p:nvPr/>
        </p:nvSpPr>
        <p:spPr bwMode="auto">
          <a:xfrm>
            <a:off x="5410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3" name="Oval 12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4" name="Oval 13"/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5" name="Oval 14"/>
          <p:cNvSpPr>
            <a:spLocks noChangeArrowheads="1"/>
          </p:cNvSpPr>
          <p:nvPr/>
        </p:nvSpPr>
        <p:spPr bwMode="auto">
          <a:xfrm>
            <a:off x="4876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6" name="Oval 15"/>
          <p:cNvSpPr>
            <a:spLocks noChangeArrowheads="1"/>
          </p:cNvSpPr>
          <p:nvPr/>
        </p:nvSpPr>
        <p:spPr bwMode="auto">
          <a:xfrm>
            <a:off x="4953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7" name="Oval 16"/>
          <p:cNvSpPr>
            <a:spLocks noChangeArrowheads="1"/>
          </p:cNvSpPr>
          <p:nvPr/>
        </p:nvSpPr>
        <p:spPr bwMode="auto">
          <a:xfrm>
            <a:off x="304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8" name="Oval 17"/>
          <p:cNvSpPr>
            <a:spLocks noChangeArrowheads="1"/>
          </p:cNvSpPr>
          <p:nvPr/>
        </p:nvSpPr>
        <p:spPr bwMode="auto">
          <a:xfrm>
            <a:off x="56388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142349" name="Line 18"/>
          <p:cNvSpPr>
            <a:spLocks noChangeShapeType="1"/>
          </p:cNvSpPr>
          <p:nvPr/>
        </p:nvSpPr>
        <p:spPr bwMode="auto">
          <a:xfrm>
            <a:off x="3311525" y="2667000"/>
            <a:ext cx="42227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0" name="Line 19"/>
          <p:cNvSpPr>
            <a:spLocks noChangeShapeType="1"/>
          </p:cNvSpPr>
          <p:nvPr/>
        </p:nvSpPr>
        <p:spPr bwMode="auto">
          <a:xfrm flipH="1">
            <a:off x="37338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1" name="Line 20"/>
          <p:cNvSpPr>
            <a:spLocks noChangeShapeType="1"/>
          </p:cNvSpPr>
          <p:nvPr/>
        </p:nvSpPr>
        <p:spPr bwMode="auto">
          <a:xfrm>
            <a:off x="3176588" y="41148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2" name="Line 21"/>
          <p:cNvSpPr>
            <a:spLocks noChangeShapeType="1"/>
          </p:cNvSpPr>
          <p:nvPr/>
        </p:nvSpPr>
        <p:spPr bwMode="auto">
          <a:xfrm flipV="1">
            <a:off x="4953000" y="33528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3" name="Line 22"/>
          <p:cNvSpPr>
            <a:spLocks noChangeShapeType="1"/>
          </p:cNvSpPr>
          <p:nvPr/>
        </p:nvSpPr>
        <p:spPr bwMode="auto">
          <a:xfrm flipV="1">
            <a:off x="5105400" y="2819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4" name="Line 23"/>
          <p:cNvSpPr>
            <a:spLocks noChangeShapeType="1"/>
          </p:cNvSpPr>
          <p:nvPr/>
        </p:nvSpPr>
        <p:spPr bwMode="auto">
          <a:xfrm>
            <a:off x="5062538" y="3352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5" name="Line 24"/>
          <p:cNvSpPr>
            <a:spLocks noChangeShapeType="1"/>
          </p:cNvSpPr>
          <p:nvPr/>
        </p:nvSpPr>
        <p:spPr bwMode="auto">
          <a:xfrm>
            <a:off x="5029200" y="4876800"/>
            <a:ext cx="59213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6" name="Line 25"/>
          <p:cNvSpPr>
            <a:spLocks noChangeShapeType="1"/>
          </p:cNvSpPr>
          <p:nvPr/>
        </p:nvSpPr>
        <p:spPr bwMode="auto">
          <a:xfrm>
            <a:off x="3810000" y="4038600"/>
            <a:ext cx="1828800" cy="931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7" name="Line 26"/>
          <p:cNvSpPr>
            <a:spLocks noChangeShapeType="1"/>
          </p:cNvSpPr>
          <p:nvPr/>
        </p:nvSpPr>
        <p:spPr bwMode="auto">
          <a:xfrm flipV="1">
            <a:off x="3810000" y="32766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8" name="Line 27"/>
          <p:cNvSpPr>
            <a:spLocks noChangeShapeType="1"/>
          </p:cNvSpPr>
          <p:nvPr/>
        </p:nvSpPr>
        <p:spPr bwMode="auto">
          <a:xfrm flipV="1">
            <a:off x="5486400" y="28194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59" name="Line 28"/>
          <p:cNvSpPr>
            <a:spLocks noChangeShapeType="1"/>
          </p:cNvSpPr>
          <p:nvPr/>
        </p:nvSpPr>
        <p:spPr bwMode="auto">
          <a:xfrm>
            <a:off x="5521325" y="4114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60" name="Line 29"/>
          <p:cNvSpPr>
            <a:spLocks noChangeShapeType="1"/>
          </p:cNvSpPr>
          <p:nvPr/>
        </p:nvSpPr>
        <p:spPr bwMode="auto">
          <a:xfrm flipV="1">
            <a:off x="3200400" y="3276600"/>
            <a:ext cx="1752600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61" name="Line 30"/>
          <p:cNvSpPr>
            <a:spLocks noChangeShapeType="1"/>
          </p:cNvSpPr>
          <p:nvPr/>
        </p:nvSpPr>
        <p:spPr bwMode="auto">
          <a:xfrm>
            <a:off x="3352800" y="26670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cxnSp>
        <p:nvCxnSpPr>
          <p:cNvPr id="142368" name="AutoShape 32"/>
          <p:cNvCxnSpPr>
            <a:cxnSpLocks noChangeShapeType="1"/>
            <a:stCxn id="142340" idx="4"/>
            <a:endCxn id="142347" idx="0"/>
          </p:cNvCxnSpPr>
          <p:nvPr/>
        </p:nvCxnSpPr>
        <p:spPr bwMode="auto">
          <a:xfrm flipH="1">
            <a:off x="3124200" y="2667000"/>
            <a:ext cx="1524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3352800" y="2590800"/>
            <a:ext cx="2133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 flipV="1">
            <a:off x="37338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key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If we keep contracting a </a:t>
                </a:r>
                <a:r>
                  <a:rPr lang="en-US" altLang="zh-HK" dirty="0">
                    <a:ea typeface="新細明體" charset="-120"/>
                  </a:rPr>
                  <a:t>random edge until two vertices are left, then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sz="1600" dirty="0">
                    <a:ea typeface="新細明體" charset="-120"/>
                  </a:rPr>
                  <a:t/>
                </a:r>
                <a:br>
                  <a:rPr lang="en-US" altLang="zh-HK" sz="1600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# of edges between them = min cut </a:t>
                </a:r>
                <a:b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</a:br>
                <a:r>
                  <a:rPr lang="en-US" altLang="zh-HK" sz="1600" dirty="0">
                    <a:ea typeface="新細明體" charset="-120"/>
                  </a:rPr>
                  <a:t/>
                </a:r>
                <a:br>
                  <a:rPr lang="en-US" altLang="zh-HK" sz="1600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with prob.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Arial" charset="0"/>
                      </a:rPr>
                      <m:t>Ω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1/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Thus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repeating</a:t>
                </a:r>
                <a:r>
                  <a:rPr lang="en-US" altLang="zh-HK" dirty="0">
                    <a:ea typeface="新細明體" charset="-120"/>
                  </a:rPr>
                  <a:t> this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times and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taking minimum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give </a:t>
                </a:r>
                <a:r>
                  <a:rPr lang="en-US" altLang="zh-HK" dirty="0">
                    <a:ea typeface="新細明體" charset="-120"/>
                  </a:rPr>
                  <a:t>the min-cut with high prob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0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Randomized Algorithms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96000" cy="45307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We use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randomness</a:t>
            </a:r>
            <a:r>
              <a:rPr lang="en-US" altLang="zh-HK" dirty="0">
                <a:ea typeface="新細明體" charset="-120"/>
              </a:rPr>
              <a:t> in our algorithms.</a:t>
            </a:r>
          </a:p>
          <a:p>
            <a:r>
              <a:rPr lang="en-US" altLang="zh-HK" dirty="0" smtClean="0">
                <a:ea typeface="新細明體" charset="-120"/>
              </a:rPr>
              <a:t>You’ve </a:t>
            </a:r>
            <a:r>
              <a:rPr lang="en-US" altLang="zh-HK" dirty="0">
                <a:ea typeface="新細明體" charset="-120"/>
              </a:rPr>
              <a:t>seen </a:t>
            </a:r>
            <a:r>
              <a:rPr lang="en-US" altLang="zh-HK" dirty="0" smtClean="0">
                <a:ea typeface="新細明體" charset="-120"/>
              </a:rPr>
              <a:t>examples in </a:t>
            </a:r>
            <a:r>
              <a:rPr lang="en-US" altLang="zh-HK" dirty="0">
                <a:ea typeface="新細明體" charset="-120"/>
              </a:rPr>
              <a:t>previous </a:t>
            </a:r>
            <a:r>
              <a:rPr lang="en-US" altLang="zh-HK" dirty="0" smtClean="0">
                <a:ea typeface="新細明體" charset="-120"/>
              </a:rPr>
              <a:t>courses </a:t>
            </a:r>
            <a:endParaRPr lang="en-US" altLang="zh-HK" dirty="0">
              <a:ea typeface="新細明體" charset="-120"/>
            </a:endParaRPr>
          </a:p>
          <a:p>
            <a:pPr lvl="1"/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quick sort</a:t>
            </a:r>
            <a:r>
              <a:rPr lang="en-US" altLang="zh-HK" dirty="0">
                <a:ea typeface="新細明體" charset="-120"/>
              </a:rPr>
              <a:t>: pick a random pivot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We’ll see more in this week.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Why?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One trial finds the min cut with probability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altLang="zh-HK" b="0" i="1" dirty="0" smtClean="0"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If we make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</a:rPr>
                      <m:t>/</m:t>
                    </m:r>
                    <m:r>
                      <a:rPr lang="en-US" altLang="zh-HK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 smtClean="0"/>
                  <a:t> trials, then the probability that none of these finds the min cut is at most</a:t>
                </a:r>
              </a:p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i="1" dirty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HK" i="1" dirty="0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HK" b="0" i="1" dirty="0" smtClean="0">
                                      <a:latin typeface="Cambria Math"/>
                                      <a:ea typeface="新細明體" charset="-120"/>
                                    </a:rPr>
                                    <m:t>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HK" i="1" dirty="0">
                                          <a:latin typeface="Cambria Math" panose="02040503050406030204" pitchFamily="18" charset="0"/>
                                          <a:ea typeface="新細明體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i="1" dirty="0">
                                          <a:latin typeface="Cambria Math"/>
                                          <a:ea typeface="新細明體" charset="-12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HK" i="1" dirty="0">
                                          <a:latin typeface="Cambria Math"/>
                                          <a:ea typeface="新細明體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HK" b="0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HK" i="1" dirty="0"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b="0" i="1" dirty="0" smtClean="0">
                                      <a:latin typeface="Cambria Math"/>
                                      <a:ea typeface="新細明體" charset="-120"/>
                                    </a:rPr>
                                    <m:t>𝑘</m:t>
                                  </m:r>
                                  <m:r>
                                    <a:rPr lang="en-US" altLang="zh-HK" i="1" dirty="0">
                                      <a:latin typeface="Cambria Math"/>
                                      <a:ea typeface="新細明體" charset="-12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HK" i="1" dirty="0">
                                      <a:latin typeface="Cambria Math"/>
                                      <a:ea typeface="新細明體" charset="-12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HK" b="0" i="1" dirty="0" smtClean="0">
                                  <a:latin typeface="Cambria Math"/>
                                  <a:ea typeface="新細明體" charset="-12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US" altLang="zh-HK" i="1" dirty="0">
                          <a:latin typeface="Cambria Math"/>
                          <a:ea typeface="新細明體" charset="-120"/>
                        </a:rPr>
                        <m:t>≈</m:t>
                      </m:r>
                      <m:sSup>
                        <m:sSup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p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−</m:t>
                          </m:r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zh-HK" dirty="0" smtClean="0">
                  <a:ea typeface="新細明體" charset="-120"/>
                </a:endParaRPr>
              </a:p>
              <a:p>
                <a:pPr marL="80962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+mn-ea"/>
                                <a:cs typeface="+mn-cs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altLang="zh-HK" b="0" i="1" smtClean="0"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b="0" i="1" smtClean="0"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  <m:r>
                      <a:rPr lang="en-US" altLang="zh-HK" b="0" i="1" smtClean="0">
                        <a:latin typeface="Cambria Math"/>
                        <a:ea typeface="+mn-ea"/>
                        <a:cs typeface="+mn-cs"/>
                      </a:rPr>
                      <m:t>≈</m:t>
                    </m:r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HK" dirty="0" smtClean="0">
                  <a:ea typeface="+mn-ea"/>
                  <a:cs typeface="+mn-cs"/>
                </a:endParaRPr>
              </a:p>
              <a:p>
                <a:pPr marL="457200" lvl="1" indent="-457200"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</a:pPr>
                <a:r>
                  <a:rPr lang="en-US" altLang="zh-HK" sz="3000" dirty="0" smtClean="0">
                    <a:ea typeface="+mn-ea"/>
                    <a:cs typeface="+mn-cs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+mn-ea"/>
                        <a:cs typeface="+mn-cs"/>
                      </a:rPr>
                      <m:t>𝑘</m:t>
                    </m:r>
                    <m:r>
                      <a:rPr lang="en-US" altLang="zh-HK" sz="3000" b="0" i="1" smtClean="0">
                        <a:latin typeface="Cambria Math"/>
                        <a:ea typeface="+mn-ea"/>
                        <a:cs typeface="+mn-cs"/>
                      </a:rPr>
                      <m:t>=10</m:t>
                    </m:r>
                  </m:oMath>
                </a14:m>
                <a:r>
                  <a:rPr lang="en-US" altLang="zh-HK" sz="3000" dirty="0" smtClean="0">
                    <a:ea typeface="+mn-ea"/>
                    <a:cs typeface="+mn-cs"/>
                  </a:rPr>
                  <a:t> makes this error probability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+mn-ea"/>
                        <a:cs typeface="+mn-cs"/>
                      </a:rPr>
                      <m:t>&lt;0.001</m:t>
                    </m:r>
                  </m:oMath>
                </a14:m>
                <a:r>
                  <a:rPr lang="en-US" altLang="zh-HK" sz="3000" dirty="0" smtClean="0">
                    <a:ea typeface="+mn-ea"/>
                    <a:cs typeface="+mn-cs"/>
                  </a:rPr>
                  <a:t>.</a:t>
                </a:r>
                <a:endParaRPr lang="en-US" altLang="zh-HK" sz="3000" dirty="0">
                  <a:ea typeface="+mn-ea"/>
                  <a:cs typeface="+mn-cs"/>
                </a:endParaRP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333" b="-6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Analysis of the key fact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Fix a min cut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we never </a:t>
                </a:r>
                <a:r>
                  <a:rPr lang="en-US" altLang="zh-HK" dirty="0" smtClean="0">
                    <a:ea typeface="新細明體" charset="-120"/>
                  </a:rPr>
                  <a:t>pick </a:t>
                </a:r>
                <a:r>
                  <a:rPr lang="en-US" altLang="zh-HK" dirty="0">
                    <a:ea typeface="新細明體" charset="-120"/>
                  </a:rPr>
                  <a:t>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crossing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/>
                </a:r>
                <a:b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</a:b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edge</a:t>
                </a:r>
                <a:r>
                  <a:rPr lang="en-US" altLang="zh-HK" dirty="0" smtClean="0">
                    <a:ea typeface="新細明體" charset="-120"/>
                  </a:rPr>
                  <a:t> in </a:t>
                </a:r>
                <a:r>
                  <a:rPr lang="en-US" altLang="zh-HK" dirty="0">
                    <a:ea typeface="新細明體" charset="-120"/>
                  </a:rPr>
                  <a:t>algorithm, then ok.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i.e. then finally the number </a:t>
                </a: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of </a:t>
                </a:r>
                <a:r>
                  <a:rPr lang="en-US" altLang="zh-HK" dirty="0">
                    <a:ea typeface="新細明體" charset="-120"/>
                  </a:rPr>
                  <a:t>edges between two last </a:t>
                </a: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vertices </a:t>
                </a:r>
                <a:r>
                  <a:rPr lang="en-US" altLang="zh-HK" dirty="0">
                    <a:ea typeface="新細明體" charset="-120"/>
                  </a:rPr>
                  <a:t>is the correct answer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HK" altLang="zh-HK" dirty="0" smtClean="0">
                    <a:ea typeface="新細明體" charset="-120"/>
                  </a:rPr>
                  <a:t>Intuitively, a min cut has few crossing edges.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HK" altLang="zh-HK" dirty="0" smtClean="0">
                    <a:ea typeface="新細明體" charset="-120"/>
                  </a:rPr>
                  <a:t>Thus it’s likely that we don’t pick them.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Let’s </a:t>
                </a:r>
                <a:r>
                  <a:rPr lang="en-US" altLang="zh-HK" dirty="0" smtClean="0">
                    <a:ea typeface="新細明體" charset="-120"/>
                  </a:rPr>
                  <a:t>formally analyze </a:t>
                </a:r>
                <a:r>
                  <a:rPr lang="en-US" altLang="zh-HK" dirty="0">
                    <a:ea typeface="新細明體" charset="-120"/>
                  </a:rPr>
                  <a:t>the probability step by step.</a:t>
                </a:r>
              </a:p>
            </p:txBody>
          </p:sp>
        </mc:Choice>
        <mc:Fallback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593" t="-2826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5867400" y="1981200"/>
            <a:ext cx="2971800" cy="1981200"/>
            <a:chOff x="3648" y="1488"/>
            <a:chExt cx="1872" cy="1248"/>
          </a:xfrm>
        </p:grpSpPr>
        <p:sp>
          <p:nvSpPr>
            <p:cNvPr id="79876" name="Oval 4"/>
            <p:cNvSpPr>
              <a:spLocks noChangeArrowheads="1"/>
            </p:cNvSpPr>
            <p:nvPr/>
          </p:nvSpPr>
          <p:spPr bwMode="auto">
            <a:xfrm>
              <a:off x="3648" y="1584"/>
              <a:ext cx="672" cy="10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9877" name="Oval 5"/>
            <p:cNvSpPr>
              <a:spLocks noChangeArrowheads="1"/>
            </p:cNvSpPr>
            <p:nvPr/>
          </p:nvSpPr>
          <p:spPr bwMode="auto">
            <a:xfrm>
              <a:off x="4656" y="1488"/>
              <a:ext cx="864" cy="12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3888" y="1968"/>
              <a:ext cx="144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3888" y="2160"/>
              <a:ext cx="144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 flipH="1">
              <a:off x="3888" y="1920"/>
              <a:ext cx="144" cy="4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3936" y="1824"/>
              <a:ext cx="192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 flipH="1">
              <a:off x="4224" y="1920"/>
              <a:ext cx="62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 flipH="1" flipV="1">
              <a:off x="4224" y="2112"/>
              <a:ext cx="67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 flipH="1">
              <a:off x="4224" y="2064"/>
              <a:ext cx="62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 flipH="1" flipV="1">
              <a:off x="4224" y="2352"/>
              <a:ext cx="62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 flipH="1">
              <a:off x="4224" y="2208"/>
              <a:ext cx="67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V="1">
              <a:off x="4944" y="2304"/>
              <a:ext cx="288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 flipV="1">
              <a:off x="5040" y="2064"/>
              <a:ext cx="96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 flipH="1" flipV="1">
              <a:off x="5232" y="2160"/>
              <a:ext cx="96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>
              <a:off x="5232" y="1776"/>
              <a:ext cx="96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 flipH="1" flipV="1">
              <a:off x="4992" y="1824"/>
              <a:ext cx="336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 flipH="1" flipV="1">
              <a:off x="5088" y="1920"/>
              <a:ext cx="288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Step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6828692" cy="4530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In step 1: what’s the prob. that a crossing edge is not picked?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|−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)/|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the number of edges of min cut.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Let’s analyze this quantity: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By </a:t>
                </a:r>
                <a:r>
                  <a:rPr lang="en-US" altLang="zh-HK" dirty="0" err="1">
                    <a:ea typeface="新細明體" charset="-120"/>
                  </a:rPr>
                  <a:t>def</a:t>
                </a:r>
                <a:r>
                  <a:rPr lang="en-US" altLang="zh-HK" dirty="0">
                    <a:ea typeface="新細明體" charset="-120"/>
                  </a:rPr>
                  <a:t> of min cut, we know that each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degree at least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Otherwise the cut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({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}, 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−{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})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lighter.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|≥</m:t>
                    </m:r>
                    <m: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𝑛𝑐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/2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  <a:cs typeface="Arial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|−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)/|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=1−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/|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|≥1−2/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.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</p:txBody>
          </p:sp>
        </mc:Choice>
        <mc:Fallback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6828692" cy="4530725"/>
              </a:xfrm>
              <a:blipFill rotWithShape="0">
                <a:blip r:embed="rId2"/>
                <a:stretch>
                  <a:fillRect l="-714" t="-2826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6629400" y="1981200"/>
            <a:ext cx="2133600" cy="1371600"/>
            <a:chOff x="3648" y="1488"/>
            <a:chExt cx="1872" cy="1248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648" y="1584"/>
              <a:ext cx="672" cy="10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4656" y="1488"/>
              <a:ext cx="864" cy="12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0922" name="Line 26"/>
            <p:cNvSpPr>
              <a:spLocks noChangeShapeType="1"/>
            </p:cNvSpPr>
            <p:nvPr/>
          </p:nvSpPr>
          <p:spPr bwMode="auto">
            <a:xfrm>
              <a:off x="3888" y="1968"/>
              <a:ext cx="144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>
              <a:off x="3888" y="2160"/>
              <a:ext cx="144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 flipH="1">
              <a:off x="3888" y="1920"/>
              <a:ext cx="144" cy="4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>
              <a:off x="3936" y="1824"/>
              <a:ext cx="192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 flipH="1">
              <a:off x="4224" y="1920"/>
              <a:ext cx="62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 flipH="1" flipV="1">
              <a:off x="4224" y="2112"/>
              <a:ext cx="67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8" name="Line 32"/>
            <p:cNvSpPr>
              <a:spLocks noChangeShapeType="1"/>
            </p:cNvSpPr>
            <p:nvPr/>
          </p:nvSpPr>
          <p:spPr bwMode="auto">
            <a:xfrm flipH="1">
              <a:off x="4224" y="2064"/>
              <a:ext cx="62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29" name="Line 33"/>
            <p:cNvSpPr>
              <a:spLocks noChangeShapeType="1"/>
            </p:cNvSpPr>
            <p:nvPr/>
          </p:nvSpPr>
          <p:spPr bwMode="auto">
            <a:xfrm flipH="1" flipV="1">
              <a:off x="4224" y="2352"/>
              <a:ext cx="62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 flipH="1">
              <a:off x="4224" y="2208"/>
              <a:ext cx="67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 flipV="1">
              <a:off x="4944" y="2304"/>
              <a:ext cx="288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2" name="Line 36"/>
            <p:cNvSpPr>
              <a:spLocks noChangeShapeType="1"/>
            </p:cNvSpPr>
            <p:nvPr/>
          </p:nvSpPr>
          <p:spPr bwMode="auto">
            <a:xfrm flipV="1">
              <a:off x="5040" y="2064"/>
              <a:ext cx="96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3" name="Line 37"/>
            <p:cNvSpPr>
              <a:spLocks noChangeShapeType="1"/>
            </p:cNvSpPr>
            <p:nvPr/>
          </p:nvSpPr>
          <p:spPr bwMode="auto">
            <a:xfrm flipH="1" flipV="1">
              <a:off x="5232" y="2160"/>
              <a:ext cx="96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4" name="Line 38"/>
            <p:cNvSpPr>
              <a:spLocks noChangeShapeType="1"/>
            </p:cNvSpPr>
            <p:nvPr/>
          </p:nvSpPr>
          <p:spPr bwMode="auto">
            <a:xfrm>
              <a:off x="5232" y="1776"/>
              <a:ext cx="96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5" name="Line 39"/>
            <p:cNvSpPr>
              <a:spLocks noChangeShapeType="1"/>
            </p:cNvSpPr>
            <p:nvPr/>
          </p:nvSpPr>
          <p:spPr bwMode="auto">
            <a:xfrm flipH="1" flipV="1">
              <a:off x="4992" y="1824"/>
              <a:ext cx="336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936" name="Line 40"/>
            <p:cNvSpPr>
              <a:spLocks noChangeShapeType="1"/>
            </p:cNvSpPr>
            <p:nvPr/>
          </p:nvSpPr>
          <p:spPr bwMode="auto">
            <a:xfrm flipH="1" flipV="1">
              <a:off x="5088" y="1920"/>
              <a:ext cx="288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937" name="Text Box 41"/>
              <p:cNvSpPr txBox="1">
                <a:spLocks noChangeArrowheads="1"/>
              </p:cNvSpPr>
              <p:nvPr/>
            </p:nvSpPr>
            <p:spPr bwMode="auto">
              <a:xfrm>
                <a:off x="7451725" y="2093913"/>
                <a:ext cx="36189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𝑐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809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1725" y="2093913"/>
                <a:ext cx="3618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38" name="Oval 42"/>
          <p:cNvSpPr>
            <a:spLocks noChangeArrowheads="1"/>
          </p:cNvSpPr>
          <p:nvPr/>
        </p:nvSpPr>
        <p:spPr bwMode="auto">
          <a:xfrm>
            <a:off x="7175500" y="4533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 flipV="1">
            <a:off x="7239000" y="4267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flipV="1">
            <a:off x="7239000" y="4495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>
            <a:off x="7239000" y="4572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>
            <a:off x="7239000" y="4572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43" name="Line 47"/>
          <p:cNvSpPr>
            <a:spLocks noChangeShapeType="1"/>
          </p:cNvSpPr>
          <p:nvPr/>
        </p:nvSpPr>
        <p:spPr bwMode="auto">
          <a:xfrm>
            <a:off x="7239000" y="4572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0944" name="Freeform 48"/>
          <p:cNvSpPr>
            <a:spLocks/>
          </p:cNvSpPr>
          <p:nvPr/>
        </p:nvSpPr>
        <p:spPr bwMode="auto">
          <a:xfrm>
            <a:off x="7315200" y="4343400"/>
            <a:ext cx="241300" cy="533400"/>
          </a:xfrm>
          <a:custGeom>
            <a:avLst/>
            <a:gdLst>
              <a:gd name="T0" fmla="*/ 48 w 152"/>
              <a:gd name="T1" fmla="*/ 0 h 336"/>
              <a:gd name="T2" fmla="*/ 144 w 152"/>
              <a:gd name="T3" fmla="*/ 192 h 336"/>
              <a:gd name="T4" fmla="*/ 0 w 152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336">
                <a:moveTo>
                  <a:pt x="48" y="0"/>
                </a:moveTo>
                <a:cubicBezTo>
                  <a:pt x="100" y="68"/>
                  <a:pt x="152" y="136"/>
                  <a:pt x="144" y="192"/>
                </a:cubicBezTo>
                <a:cubicBezTo>
                  <a:pt x="136" y="248"/>
                  <a:pt x="68" y="292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945" name="Text Box 49"/>
              <p:cNvSpPr txBox="1">
                <a:spLocks noChangeArrowheads="1"/>
              </p:cNvSpPr>
              <p:nvPr/>
            </p:nvSpPr>
            <p:spPr bwMode="auto">
              <a:xfrm>
                <a:off x="7162800" y="3962400"/>
                <a:ext cx="5991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ea typeface="新細明體" charset="-120"/>
                        </a:rPr>
                        <m:t>𝑐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8094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3962400"/>
                <a:ext cx="5991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8" grpId="0" animBg="1"/>
      <p:bldP spid="80939" grpId="0" animBg="1"/>
      <p:bldP spid="80940" grpId="0" animBg="1"/>
      <p:bldP spid="80941" grpId="0" animBg="1"/>
      <p:bldP spid="80942" grpId="0" animBg="1"/>
      <p:bldP spid="80943" grpId="0" animBg="1"/>
      <p:bldP spid="80944" grpId="0" animBg="1"/>
      <p:bldP spid="809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Step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Similarly</a:t>
                </a:r>
                <a:r>
                  <a:rPr lang="en-US" altLang="zh-HK" dirty="0" smtClean="0">
                    <a:ea typeface="新細明體" charset="-120"/>
                  </a:rPr>
                  <a:t>, in step 2, </a:t>
                </a:r>
              </a:p>
              <a:p>
                <a:r>
                  <a:rPr lang="en-US" altLang="zh-HK" dirty="0" err="1">
                    <a:ea typeface="新細明體" charset="-120"/>
                  </a:rPr>
                  <a:t>Pr</a:t>
                </a:r>
                <a:r>
                  <a:rPr lang="en-US" altLang="zh-HK" dirty="0">
                    <a:ea typeface="新細明體" charset="-120"/>
                  </a:rPr>
                  <a:t> [no crossing edge picked] </a:t>
                </a:r>
                <a:r>
                  <a:rPr lang="el-GR" dirty="0">
                    <a:cs typeface="Arial" charset="0"/>
                  </a:rPr>
                  <a:t>≥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1−2/(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−1)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HK" altLang="zh-HK" dirty="0">
                    <a:ea typeface="新細明體" charset="-120"/>
                    <a:cs typeface="Arial" charset="0"/>
                  </a:rPr>
                  <a:t>assuming </a:t>
                </a:r>
                <a:r>
                  <a:rPr lang="en-US" altLang="zh-HK" dirty="0" smtClean="0">
                    <a:ea typeface="新細明體" charset="-120"/>
                  </a:rPr>
                  <a:t>no </a:t>
                </a:r>
                <a:r>
                  <a:rPr lang="en-US" altLang="zh-HK" dirty="0">
                    <a:ea typeface="新細明體" charset="-120"/>
                  </a:rPr>
                  <a:t>crossing edge </a:t>
                </a:r>
                <a:r>
                  <a:rPr lang="en-US" altLang="zh-HK" dirty="0" smtClean="0">
                    <a:ea typeface="新細明體" charset="-120"/>
                  </a:rPr>
                  <a:t>is picked in step 1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Note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that now the number of vertices 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−1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…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In general, in step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𝑗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</a:t>
                </a:r>
              </a:p>
              <a:p>
                <a:r>
                  <a:rPr lang="en-US" altLang="zh-HK" dirty="0" err="1">
                    <a:ea typeface="新細明體" charset="-120"/>
                  </a:rPr>
                  <a:t>Pr</a:t>
                </a:r>
                <a:r>
                  <a:rPr lang="en-US" altLang="zh-HK" dirty="0">
                    <a:ea typeface="新細明體" charset="-120"/>
                  </a:rPr>
                  <a:t> [no crossing edge picked]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≥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1−2/(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−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𝑗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+1)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Together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What’s the prob. that all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−2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steps didn’t contract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a crossing edge?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step</m:t>
                            </m:r>
                            <m:r>
                              <a:rPr lang="en-US" altLang="zh-HK" i="0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 1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did</m:t>
                            </m:r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HK" b="0" i="0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t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b="0" dirty="0" smtClean="0">
                    <a:ea typeface="新細明體" charset="-12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⋅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step</m:t>
                            </m:r>
                            <m:r>
                              <a:rPr lang="en-US" altLang="zh-HK" i="0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 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did</m:t>
                            </m:r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HK" b="0" i="0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t</m:t>
                            </m:r>
                            <m: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 |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step</m:t>
                            </m:r>
                            <m: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 1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did</m:t>
                            </m:r>
                            <m:sSup>
                              <m:sSup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HK" b="0" i="0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t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HK" i="1" dirty="0" err="1">
                        <a:latin typeface="Cambria Math"/>
                        <a:ea typeface="新細明體" charset="-120"/>
                        <a:cs typeface="Arial" charset="0"/>
                      </a:rPr>
                      <m:t>Pr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⁡[</m:t>
                    </m:r>
                    <m:r>
                      <m:rPr>
                        <m:sty m:val="p"/>
                      </m:rP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step</m:t>
                    </m:r>
                    <m: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3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did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HK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n</m:t>
                        </m:r>
                      </m:e>
                      <m:sup>
                        <m:r>
                          <a:rPr lang="en-US" altLang="zh-HK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t</m:t>
                    </m:r>
                    <m: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step</m:t>
                    </m:r>
                    <m: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 1,2 </m:t>
                    </m:r>
                    <m:r>
                      <m:rPr>
                        <m:sty m:val="p"/>
                      </m:rP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did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HK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n</m:t>
                        </m:r>
                      </m:e>
                      <m:sup>
                        <m:r>
                          <a:rPr lang="en-US" altLang="zh-HK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HK" dirty="0">
                        <a:latin typeface="Cambria Math"/>
                        <a:ea typeface="新細明體" charset="-120"/>
                        <a:cs typeface="Arial" charset="0"/>
                      </a:rPr>
                      <m:t>t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]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⋯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⋅</m:t>
                      </m:r>
                      <m:func>
                        <m:func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i="0" dirty="0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zh-HK" i="1" dirty="0">
                                  <a:latin typeface="Cambria Math" panose="02040503050406030204" pitchFamily="18" charset="0"/>
                                  <a:ea typeface="新細明體" charset="-12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HK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step</m:t>
                              </m:r>
                              <m:r>
                                <a:rPr lang="en-US" altLang="zh-HK" b="0" i="0" dirty="0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HK" i="1" dirty="0">
                                      <a:latin typeface="Cambria Math" panose="02040503050406030204" pitchFamily="18" charset="0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i="1" dirty="0"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𝑛</m:t>
                                  </m:r>
                                  <m:r>
                                    <a:rPr lang="en-US" altLang="zh-HK" i="1" dirty="0"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zh-HK" b="0" i="1" dirty="0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did</m:t>
                              </m:r>
                              <m:sSup>
                                <m:sSupPr>
                                  <m:ctrlPr>
                                    <a:rPr lang="en-US" altLang="zh-HK" i="1" dirty="0">
                                      <a:latin typeface="Cambria Math" panose="02040503050406030204" pitchFamily="18" charset="0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dirty="0"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altLang="zh-HK" dirty="0"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HK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t</m:t>
                              </m:r>
                              <m:r>
                                <a:rPr lang="en-US" altLang="zh-HK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altLang="zh-HK" dirty="0">
                          <a:latin typeface="Cambria Math"/>
                          <a:ea typeface="新細明體" charset="-120"/>
                          <a:cs typeface="Arial" charset="0"/>
                        </a:rPr>
                        <m:t>step</m:t>
                      </m:r>
                      <m:r>
                        <a:rPr lang="en-US" altLang="zh-HK" dirty="0">
                          <a:latin typeface="Cambria Math"/>
                          <a:ea typeface="新細明體" charset="-120"/>
                          <a:cs typeface="Arial" charset="0"/>
                        </a:rPr>
                        <m:t> 1,2,…,</m:t>
                      </m:r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𝑛</m:t>
                      </m:r>
                      <m:r>
                        <a:rPr lang="en-US" altLang="zh-HK" b="0" i="0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−3</m:t>
                      </m:r>
                      <m:r>
                        <a:rPr lang="en-US" altLang="zh-HK" dirty="0">
                          <a:latin typeface="Cambria Math"/>
                          <a:ea typeface="新細明體" charset="-120"/>
                          <a:cs typeface="Aria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HK" dirty="0">
                          <a:latin typeface="Cambria Math"/>
                          <a:ea typeface="新細明體" charset="-120"/>
                          <a:cs typeface="Arial" charset="0"/>
                        </a:rPr>
                        <m:t>did</m:t>
                      </m:r>
                      <m:sSup>
                        <m:sSup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HK" dirty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n</m:t>
                          </m:r>
                        </m:e>
                        <m:sup>
                          <m:r>
                            <a:rPr lang="en-US" altLang="zh-HK" dirty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HK" dirty="0">
                          <a:latin typeface="Cambria Math"/>
                          <a:ea typeface="新細明體" charset="-120"/>
                          <a:cs typeface="Arial" charset="0"/>
                        </a:rPr>
                        <m:t>t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]</m:t>
                      </m:r>
                    </m:oMath>
                  </m:oMathPara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  <a:cs typeface="Arial" charset="0"/>
                      </a:rPr>
                      <m:t>≥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…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−2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−3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−1</m:t>
                        </m:r>
                      </m:den>
                    </m:f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−4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−2</m:t>
                        </m:r>
                      </m:den>
                    </m:f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…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⋅1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Ω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HK" i="1" baseline="3000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2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1: Examples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 3.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connectivity and 2-SAT by random walk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FFB02-B60B-47B7-BF9D-83A007A52BF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Random walk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276725" cy="4530725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Starting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Each step: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Go to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 neighbor.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Simple but powerful.</a:t>
                </a: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276725" cy="4530725"/>
              </a:xfrm>
              <a:blipFill rotWithShape="1">
                <a:blip r:embed="rId2"/>
                <a:stretch>
                  <a:fillRect l="-1140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4" name="Oval 4"/>
          <p:cNvSpPr>
            <a:spLocks noChangeArrowheads="1"/>
          </p:cNvSpPr>
          <p:nvPr/>
        </p:nvSpPr>
        <p:spPr bwMode="auto">
          <a:xfrm>
            <a:off x="6948488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6691313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7086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27" name="Oval 7"/>
          <p:cNvSpPr>
            <a:spLocks noChangeArrowheads="1"/>
          </p:cNvSpPr>
          <p:nvPr/>
        </p:nvSpPr>
        <p:spPr bwMode="auto">
          <a:xfrm>
            <a:off x="6248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28" name="Oval 8"/>
          <p:cNvSpPr>
            <a:spLocks noChangeArrowheads="1"/>
          </p:cNvSpPr>
          <p:nvPr/>
        </p:nvSpPr>
        <p:spPr bwMode="auto">
          <a:xfrm>
            <a:off x="8077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29" name="Oval 9"/>
          <p:cNvSpPr>
            <a:spLocks noChangeArrowheads="1"/>
          </p:cNvSpPr>
          <p:nvPr/>
        </p:nvSpPr>
        <p:spPr bwMode="auto">
          <a:xfrm>
            <a:off x="6034088" y="3305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30" name="Oval 10"/>
          <p:cNvSpPr>
            <a:spLocks noChangeArrowheads="1"/>
          </p:cNvSpPr>
          <p:nvPr/>
        </p:nvSpPr>
        <p:spPr bwMode="auto">
          <a:xfrm>
            <a:off x="7162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31" name="Oval 11"/>
          <p:cNvSpPr>
            <a:spLocks noChangeArrowheads="1"/>
          </p:cNvSpPr>
          <p:nvPr/>
        </p:nvSpPr>
        <p:spPr bwMode="auto">
          <a:xfrm>
            <a:off x="7377113" y="2605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32" name="Oval 12"/>
          <p:cNvSpPr>
            <a:spLocks noChangeArrowheads="1"/>
          </p:cNvSpPr>
          <p:nvPr/>
        </p:nvSpPr>
        <p:spPr bwMode="auto">
          <a:xfrm>
            <a:off x="7591425" y="4662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8229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grpSp>
        <p:nvGrpSpPr>
          <p:cNvPr id="133134" name="Group 14"/>
          <p:cNvGrpSpPr>
            <a:grpSpLocks/>
          </p:cNvGrpSpPr>
          <p:nvPr/>
        </p:nvGrpSpPr>
        <p:grpSpPr bwMode="auto">
          <a:xfrm>
            <a:off x="6138863" y="2667000"/>
            <a:ext cx="2138362" cy="2071688"/>
            <a:chOff x="3867" y="1680"/>
            <a:chExt cx="1347" cy="1305"/>
          </a:xfrm>
        </p:grpSpPr>
        <p:sp>
          <p:nvSpPr>
            <p:cNvPr id="133135" name="Line 15"/>
            <p:cNvSpPr>
              <a:spLocks noChangeShapeType="1"/>
            </p:cNvSpPr>
            <p:nvPr/>
          </p:nvSpPr>
          <p:spPr bwMode="auto">
            <a:xfrm flipH="1">
              <a:off x="4560" y="198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36" name="Line 16"/>
            <p:cNvSpPr>
              <a:spLocks noChangeShapeType="1"/>
            </p:cNvSpPr>
            <p:nvPr/>
          </p:nvSpPr>
          <p:spPr bwMode="auto">
            <a:xfrm flipH="1">
              <a:off x="4866" y="276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37" name="Line 17"/>
            <p:cNvSpPr>
              <a:spLocks noChangeShapeType="1"/>
            </p:cNvSpPr>
            <p:nvPr/>
          </p:nvSpPr>
          <p:spPr bwMode="auto">
            <a:xfrm flipH="1" flipV="1">
              <a:off x="4512" y="230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38" name="Line 18"/>
            <p:cNvSpPr>
              <a:spLocks noChangeShapeType="1"/>
            </p:cNvSpPr>
            <p:nvPr/>
          </p:nvSpPr>
          <p:spPr bwMode="auto">
            <a:xfrm>
              <a:off x="3867" y="216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 flipH="1">
              <a:off x="4446" y="2631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0" name="Line 20"/>
            <p:cNvSpPr>
              <a:spLocks noChangeShapeType="1"/>
            </p:cNvSpPr>
            <p:nvPr/>
          </p:nvSpPr>
          <p:spPr bwMode="auto">
            <a:xfrm flipV="1">
              <a:off x="3888" y="1707"/>
              <a:ext cx="75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1" name="Line 21"/>
            <p:cNvSpPr>
              <a:spLocks noChangeShapeType="1"/>
            </p:cNvSpPr>
            <p:nvPr/>
          </p:nvSpPr>
          <p:spPr bwMode="auto">
            <a:xfrm>
              <a:off x="4020" y="2523"/>
              <a:ext cx="357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2" name="Line 22"/>
            <p:cNvSpPr>
              <a:spLocks noChangeShapeType="1"/>
            </p:cNvSpPr>
            <p:nvPr/>
          </p:nvSpPr>
          <p:spPr bwMode="auto">
            <a:xfrm flipH="1">
              <a:off x="5136" y="2016"/>
              <a:ext cx="7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3" name="Line 23"/>
            <p:cNvSpPr>
              <a:spLocks noChangeShapeType="1"/>
            </p:cNvSpPr>
            <p:nvPr/>
          </p:nvSpPr>
          <p:spPr bwMode="auto">
            <a:xfrm>
              <a:off x="4743" y="1719"/>
              <a:ext cx="441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4" name="Line 24"/>
            <p:cNvSpPr>
              <a:spLocks noChangeShapeType="1"/>
            </p:cNvSpPr>
            <p:nvPr/>
          </p:nvSpPr>
          <p:spPr bwMode="auto">
            <a:xfrm>
              <a:off x="4482" y="2937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5" name="Line 25"/>
            <p:cNvSpPr>
              <a:spLocks noChangeShapeType="1"/>
            </p:cNvSpPr>
            <p:nvPr/>
          </p:nvSpPr>
          <p:spPr bwMode="auto">
            <a:xfrm>
              <a:off x="4560" y="2295"/>
              <a:ext cx="537" cy="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6" name="Line 26"/>
            <p:cNvSpPr>
              <a:spLocks noChangeShapeType="1"/>
            </p:cNvSpPr>
            <p:nvPr/>
          </p:nvSpPr>
          <p:spPr bwMode="auto">
            <a:xfrm flipH="1">
              <a:off x="3888" y="179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7" name="Line 27"/>
            <p:cNvSpPr>
              <a:spLocks noChangeShapeType="1"/>
            </p:cNvSpPr>
            <p:nvPr/>
          </p:nvSpPr>
          <p:spPr bwMode="auto">
            <a:xfrm flipH="1">
              <a:off x="4521" y="1728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8" name="Line 28"/>
            <p:cNvSpPr>
              <a:spLocks noChangeShapeType="1"/>
            </p:cNvSpPr>
            <p:nvPr/>
          </p:nvSpPr>
          <p:spPr bwMode="auto">
            <a:xfrm flipH="1">
              <a:off x="4032" y="2277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49" name="Line 29"/>
            <p:cNvSpPr>
              <a:spLocks noChangeShapeType="1"/>
            </p:cNvSpPr>
            <p:nvPr/>
          </p:nvSpPr>
          <p:spPr bwMode="auto">
            <a:xfrm flipV="1">
              <a:off x="4302" y="1680"/>
              <a:ext cx="354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50" name="Line 30"/>
            <p:cNvSpPr>
              <a:spLocks noChangeShapeType="1"/>
            </p:cNvSpPr>
            <p:nvPr/>
          </p:nvSpPr>
          <p:spPr bwMode="auto">
            <a:xfrm flipV="1">
              <a:off x="3888" y="1977"/>
              <a:ext cx="12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3151" name="Line 31"/>
            <p:cNvSpPr>
              <a:spLocks noChangeShapeType="1"/>
            </p:cNvSpPr>
            <p:nvPr/>
          </p:nvSpPr>
          <p:spPr bwMode="auto">
            <a:xfrm>
              <a:off x="4608" y="2601"/>
              <a:ext cx="48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4" grpId="1" animBg="1"/>
      <p:bldP spid="133125" grpId="0" animBg="1"/>
      <p:bldP spid="133126" grpId="0" animBg="1"/>
      <p:bldP spid="133126" grpId="1" animBg="1"/>
      <p:bldP spid="133126" grpId="2" animBg="1"/>
      <p:bldP spid="133126" grpId="3" animBg="1"/>
      <p:bldP spid="133127" grpId="0" animBg="1"/>
      <p:bldP spid="133127" grpId="1" animBg="1"/>
      <p:bldP spid="133128" grpId="0" animBg="1"/>
      <p:bldP spid="133128" grpId="1" animBg="1"/>
      <p:bldP spid="133128" grpId="2" animBg="1"/>
      <p:bldP spid="133129" grpId="0" animBg="1"/>
      <p:bldP spid="133130" grpId="0" animBg="1"/>
      <p:bldP spid="133130" grpId="1" animBg="1"/>
      <p:bldP spid="133130" grpId="2" animBg="1"/>
      <p:bldP spid="133130" grpId="3" animBg="1"/>
      <p:bldP spid="133131" grpId="0" animBg="1"/>
      <p:bldP spid="133131" grpId="1" animBg="1"/>
      <p:bldP spid="133132" grpId="0" animBg="1"/>
      <p:bldP spid="133133" grpId="0" animBg="1"/>
      <p:bldP spid="133133" grpId="1" animBg="1"/>
      <p:bldP spid="133133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Typical questions about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Hitting time</a:t>
                </a:r>
                <a:r>
                  <a:rPr lang="en-US" altLang="zh-HK" sz="2600" dirty="0">
                    <a:ea typeface="新細明體" charset="-120"/>
                  </a:rPr>
                  <a:t>: How long it takes to hit a particular vertex?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𝐻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: Expected time needed to hit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, starting from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General graph: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𝐻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On a </a:t>
                </a:r>
                <a:r>
                  <a:rPr lang="en-US" altLang="zh-HK" sz="2200" dirty="0">
                    <a:solidFill>
                      <a:srgbClr val="0000FF"/>
                    </a:solidFill>
                    <a:ea typeface="新細明體" charset="-120"/>
                  </a:rPr>
                  <a:t>line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𝐻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m:rPr>
                        <m:sty m:val="p"/>
                      </m:rPr>
                      <a:rPr lang="el-GR" sz="2200" i="0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Θ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sz="22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Covering time</a:t>
                </a:r>
                <a:r>
                  <a:rPr lang="en-US" altLang="zh-HK" sz="2600" dirty="0">
                    <a:ea typeface="新細明體" charset="-120"/>
                  </a:rPr>
                  <a:t>: How long it takes to visit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all</a:t>
                </a:r>
                <a:r>
                  <a:rPr lang="en-US" altLang="zh-HK" sz="2600" dirty="0">
                    <a:ea typeface="新細明體" charset="-120"/>
                  </a:rPr>
                  <a:t> other vertices (at least once)?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𝐶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: Expected time needed to visit all other vertices, starting from s.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General graph: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𝐶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On a line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err="1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: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𝐻</m:t>
                    </m:r>
                    <m:d>
                      <m:dPr>
                        <m:ctrlP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HK" sz="2200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Θ</m:t>
                    </m:r>
                    <m:d>
                      <m:dPr>
                        <m:ctrlP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HK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 ∀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𝑖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sz="22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b="-215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𝑠𝑡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-Connectivity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>Given an undirected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two vertices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it, decide </a:t>
                </a:r>
                <a:r>
                  <a:rPr lang="en-US" altLang="zh-HK" dirty="0">
                    <a:ea typeface="新細明體" charset="-120"/>
                  </a:rPr>
                  <a:t>whether </a:t>
                </a:r>
                <a:r>
                  <a:rPr lang="en-US" altLang="zh-HK" dirty="0" smtClean="0">
                    <a:ea typeface="新細明體" charset="-120"/>
                  </a:rPr>
                  <a:t>there is a path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BFS</a:t>
                </a:r>
                <a:r>
                  <a:rPr lang="en-US" altLang="zh-HK" dirty="0">
                    <a:ea typeface="新細明體" charset="-120"/>
                  </a:rPr>
                  <a:t> can solve it, but needs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space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Here is an algorithm using only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space.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Starting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do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 walk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steps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never seen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output NO; otherwise output YES.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Space: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dirty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, because one only needs to remember the current vertex.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Correctness: Recall that the hitting time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𝐻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𝑠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any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𝑠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Algorithm for 2-SAT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6069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2SAT</a:t>
                </a:r>
                <a:r>
                  <a:rPr lang="en-US" altLang="zh-HK" dirty="0">
                    <a:ea typeface="新細明體" charset="-120"/>
                  </a:rPr>
                  <a:t>: each clause has two variables /negations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Papadimitriou’s 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Pick any assignment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Repeat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baseline="30000" dirty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2400" dirty="0">
                    <a:ea typeface="新細明體" charset="-120"/>
                  </a:rPr>
                  <a:t>If all satisfied, done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2400" dirty="0">
                    <a:ea typeface="新細明體" charset="-120"/>
                  </a:rPr>
                  <a:t>Else 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Pick any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unsatisfied</a:t>
                </a:r>
                <a:r>
                  <a:rPr lang="en-US" altLang="zh-HK" dirty="0">
                    <a:ea typeface="新細明體" charset="-120"/>
                  </a:rPr>
                  <a:t> clause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Pick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one of the two </a:t>
                </a:r>
                <a:r>
                  <a:rPr lang="en-US" altLang="zh-HK" dirty="0">
                    <a:ea typeface="新細明體" charset="-120"/>
                  </a:rPr>
                  <a:t>literals each with  ½ probability, and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flip</a:t>
                </a:r>
                <a:r>
                  <a:rPr lang="en-US" altLang="zh-HK" dirty="0">
                    <a:ea typeface="新細明體" charset="-120"/>
                  </a:rPr>
                  <a:t> the assignment on that variable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606925"/>
              </a:xfrm>
              <a:blipFill rotWithShape="1">
                <a:blip r:embed="rId2"/>
                <a:stretch>
                  <a:fillRect l="-593" t="-2778" b="-1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6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2438400"/>
                <a:ext cx="7772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400" b="0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 dirty="0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b="0" i="1" dirty="0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zh-HK" sz="2400" b="0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 dirty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b="0" i="1" dirty="0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∧</m:t>
                      </m:r>
                      <m:d>
                        <m:dPr>
                          <m:ctrlPr>
                            <a:rPr lang="en-US" altLang="zh-HK" sz="2400" b="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400" b="0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 dirty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b="0" i="1" dirty="0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altLang="zh-HK" sz="2400" b="0" i="1" dirty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 dirty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b="0" i="1" dirty="0" smtClean="0">
                                  <a:latin typeface="Cambria Math"/>
                                  <a:ea typeface="新細明體" charset="-12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∧(¬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∨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)∧(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∨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HK" sz="2400" dirty="0">
                  <a:latin typeface="Times New Roman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392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438400"/>
                <a:ext cx="7772400" cy="457200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69" name="Text Box 5"/>
              <p:cNvSpPr txBox="1">
                <a:spLocks noChangeArrowheads="1"/>
              </p:cNvSpPr>
              <p:nvPr/>
            </p:nvSpPr>
            <p:spPr bwMode="auto">
              <a:xfrm>
                <a:off x="5715000" y="3289300"/>
                <a:ext cx="2286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, 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, 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, 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, </m:t>
                      </m:r>
                      <m:sSub>
                        <m:sSubPr>
                          <m:ctrlPr>
                            <a:rPr lang="en-US" altLang="zh-HK" sz="24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4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400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  <m:r>
                        <a:rPr lang="en-US" altLang="zh-HK" sz="2400" i="1" dirty="0">
                          <a:latin typeface="Cambria Math"/>
                          <a:ea typeface="新細明體" charset="-120"/>
                        </a:rPr>
                        <m:t> </m:t>
                      </m:r>
                      <m:r>
                        <a:rPr lang="en-US" altLang="zh-HK" sz="2400" b="0" i="1" dirty="0" smtClean="0">
                          <a:latin typeface="Cambria Math"/>
                          <a:ea typeface="新細明體" charset="-120"/>
                        </a:rPr>
                        <m:t> </m:t>
                      </m:r>
                    </m:oMath>
                  </m:oMathPara>
                </a14:m>
                <a:endParaRPr lang="en-US" altLang="zh-HK" sz="2400" dirty="0">
                  <a:latin typeface="Times New Roman" pitchFamily="18" charset="0"/>
                  <a:ea typeface="新細明體" charset="-12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HK" sz="2400" dirty="0">
                    <a:latin typeface="Times New Roman" pitchFamily="18" charset="0"/>
                    <a:ea typeface="新細明體" charset="-120"/>
                  </a:rPr>
                  <a:t> 0,  1,  </a:t>
                </a:r>
                <a:r>
                  <a:rPr lang="en-US" altLang="zh-HK" sz="2400" dirty="0" smtClean="0">
                    <a:latin typeface="Times New Roman" pitchFamily="18" charset="0"/>
                    <a:ea typeface="新細明體" charset="-120"/>
                  </a:rPr>
                  <a:t> 0</a:t>
                </a:r>
                <a:r>
                  <a:rPr lang="en-US" altLang="zh-HK" sz="2400" dirty="0">
                    <a:latin typeface="Times New Roman" pitchFamily="18" charset="0"/>
                    <a:ea typeface="新細明體" charset="-120"/>
                  </a:rPr>
                  <a:t>,  1, </a:t>
                </a:r>
                <a:r>
                  <a:rPr lang="en-US" altLang="zh-HK" sz="2400" dirty="0" smtClean="0">
                    <a:latin typeface="Times New Roman" pitchFamily="18" charset="0"/>
                    <a:ea typeface="新細明體" charset="-120"/>
                  </a:rPr>
                  <a:t> </a:t>
                </a:r>
                <a:r>
                  <a:rPr lang="en-US" altLang="zh-HK" sz="2400" dirty="0">
                    <a:latin typeface="Times New Roman" pitchFamily="18" charset="0"/>
                    <a:ea typeface="新細明體" charset="-120"/>
                  </a:rPr>
                  <a:t>0</a:t>
                </a:r>
              </a:p>
            </p:txBody>
          </p:sp>
        </mc:Choice>
        <mc:Fallback xmlns="">
          <p:sp>
            <p:nvSpPr>
              <p:cNvPr id="1392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3289300"/>
                <a:ext cx="228600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067" b="-132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6477000" y="28956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9271" name="Oval 7"/>
          <p:cNvSpPr>
            <a:spLocks noChangeArrowheads="1"/>
          </p:cNvSpPr>
          <p:nvPr/>
        </p:nvSpPr>
        <p:spPr bwMode="auto">
          <a:xfrm>
            <a:off x="5791200" y="3898900"/>
            <a:ext cx="304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9272" name="Oval 8"/>
          <p:cNvSpPr>
            <a:spLocks noChangeArrowheads="1"/>
          </p:cNvSpPr>
          <p:nvPr/>
        </p:nvSpPr>
        <p:spPr bwMode="auto">
          <a:xfrm>
            <a:off x="7415676" y="3898900"/>
            <a:ext cx="304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5791200" y="38989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786438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40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  <p:bldP spid="139270" grpId="0" animBg="1"/>
      <p:bldP spid="139271" grpId="0" animBg="1"/>
      <p:bldP spid="139272" grpId="0" animBg="1"/>
      <p:bldP spid="139273" grpId="0" animBg="1"/>
      <p:bldP spid="1392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Why randomness?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Faster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Simpler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r>
                  <a:rPr lang="en-US" altLang="zh-HK" dirty="0">
                    <a:ea typeface="新細明體" charset="-120"/>
                  </a:rPr>
                  <a:t>Price: </a:t>
                </a:r>
                <a:r>
                  <a:rPr lang="en-US" altLang="zh-HK" dirty="0" smtClean="0">
                    <a:ea typeface="新細明體" charset="-120"/>
                  </a:rPr>
                  <a:t>a nonzero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error</a:t>
                </a:r>
                <a:r>
                  <a:rPr lang="en-US" altLang="zh-HK" dirty="0" smtClean="0">
                    <a:ea typeface="新細明體" charset="-120"/>
                  </a:rPr>
                  <a:t> probability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Usually can be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controlled</a:t>
                </a:r>
                <a:r>
                  <a:rPr lang="en-US" altLang="zh-HK" dirty="0" smtClean="0">
                    <a:ea typeface="新細明體" charset="-120"/>
                  </a:rPr>
                  <a:t> to arbitrarily </a:t>
                </a:r>
                <a:r>
                  <a:rPr lang="en-US" altLang="zh-HK" dirty="0">
                    <a:ea typeface="新細明體" charset="-120"/>
                  </a:rPr>
                  <a:t>small.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Repeating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times drops the error probability </a:t>
                </a:r>
                <a:r>
                  <a:rPr lang="en-US" altLang="zh-HK" dirty="0" smtClean="0">
                    <a:ea typeface="新細明體" charset="-12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−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HK" dirty="0" smtClean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&gt;1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:pPr lvl="2"/>
                <a:r>
                  <a:rPr lang="en-US" altLang="zh-HK" dirty="0" smtClean="0">
                    <a:ea typeface="新細明體" charset="-120"/>
                  </a:rPr>
                  <a:t>Second part of the lecture.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∨¬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∧(¬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)∧(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800" dirty="0">
                  <a:latin typeface="Times New Roman" pitchFamily="18" charset="0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lvl="1"/>
                <a:r>
                  <a:rPr lang="en-US" altLang="zh-HK" sz="2200" dirty="0" smtClean="0">
                    <a:ea typeface="新細明體" charset="-120"/>
                  </a:rPr>
                  <a:t>0</a:t>
                </a:r>
                <a:r>
                  <a:rPr lang="en-US" altLang="zh-HK" sz="2200" dirty="0">
                    <a:ea typeface="新細明體" charset="-120"/>
                  </a:rPr>
                  <a:t>,  1,  0,  1,  0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If </a:t>
                </a:r>
                <a:r>
                  <a:rPr lang="en-US" altLang="zh-HK" sz="2600" dirty="0" err="1">
                    <a:ea typeface="新細明體" charset="-120"/>
                  </a:rPr>
                  <a:t>unsatisfiable</a:t>
                </a:r>
                <a:r>
                  <a:rPr lang="en-US" altLang="zh-HK" sz="2600" dirty="0">
                    <a:ea typeface="新細明體" charset="-120"/>
                  </a:rPr>
                  <a:t>: never find </a:t>
                </a:r>
                <a:r>
                  <a:rPr lang="en-US" altLang="zh-HK" sz="2600" dirty="0" smtClean="0">
                    <a:ea typeface="新細明體" charset="-120"/>
                  </a:rPr>
                  <a:t>a </a:t>
                </a:r>
                <a:r>
                  <a:rPr lang="en-US" altLang="zh-HK" sz="2600" dirty="0">
                    <a:ea typeface="新細明體" charset="-120"/>
                  </a:rPr>
                  <a:t>satisfying assignment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If </a:t>
                </a:r>
                <a:r>
                  <a:rPr lang="en-US" altLang="zh-HK" sz="2600" dirty="0" err="1" smtClean="0">
                    <a:ea typeface="新細明體" charset="-120"/>
                  </a:rPr>
                  <a:t>satisfiable</a:t>
                </a:r>
                <a:r>
                  <a:rPr lang="en-US" altLang="zh-HK" sz="2600" dirty="0" smtClean="0">
                    <a:ea typeface="新細明體" charset="-120"/>
                  </a:rPr>
                  <a:t>: </a:t>
                </a:r>
                <a:r>
                  <a:rPr lang="en-US" altLang="zh-HK" sz="2600" dirty="0">
                    <a:ea typeface="新細明體" charset="-120"/>
                  </a:rPr>
                  <a:t>there exists a satisfying assignment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HK" sz="26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If our initially picked assignment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2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  <a:r>
                  <a:rPr lang="en-US" altLang="zh-HK" sz="2200" dirty="0">
                    <a:ea typeface="新細明體" charset="-120"/>
                  </a:rPr>
                  <a:t>is satisfying, then done.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Otherwise, for any unsatisfied clause, </a:t>
                </a:r>
                <a:r>
                  <a:rPr lang="en-US" altLang="zh-HK" sz="2200" i="1" dirty="0">
                    <a:solidFill>
                      <a:schemeClr val="tx2"/>
                    </a:solidFill>
                    <a:ea typeface="新細明體" charset="-120"/>
                  </a:rPr>
                  <a:t>at least one of the two variables is assigned a value different than that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HK" sz="2200" i="1" dirty="0">
                  <a:solidFill>
                    <a:schemeClr val="tx2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Randomly picking one of the two variables and flipping its value increases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: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bSup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  <a:r>
                  <a:rPr lang="en-US" altLang="zh-HK" sz="2200" dirty="0">
                    <a:ea typeface="新細明體" charset="-120"/>
                  </a:rPr>
                  <a:t>by 1 </a:t>
                </a:r>
                <a:r>
                  <a:rPr lang="en-US" altLang="zh-HK" sz="2200" dirty="0" err="1">
                    <a:ea typeface="新細明體" charset="-120"/>
                  </a:rPr>
                  <a:t>w.p</a:t>
                </a:r>
                <a:r>
                  <a:rPr lang="en-US" altLang="zh-HK" sz="2200" dirty="0">
                    <a:ea typeface="新細明體" charset="-120"/>
                  </a:rPr>
                  <a:t>. ≥ </a:t>
                </a:r>
                <a:r>
                  <a:rPr lang="en-US" altLang="zh-HK" sz="2200" dirty="0" smtClean="0">
                    <a:ea typeface="新細明體" charset="-120"/>
                  </a:rPr>
                  <a:t>½.</a:t>
                </a:r>
                <a:endParaRPr lang="en-US" altLang="zh-HK" sz="22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7086600" y="2122811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1143000" y="2471738"/>
            <a:ext cx="304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2700338" y="2471738"/>
            <a:ext cx="304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Analysis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Consider a line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points, </a:t>
                </a:r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 we’ve </a:t>
                </a:r>
                <a:r>
                  <a:rPr lang="en-US" altLang="zh-HK" sz="2600" dirty="0">
                    <a:ea typeface="新細明體" charset="-120"/>
                  </a:rPr>
                  <a:t>assigned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variables </a:t>
                </a:r>
                <a:r>
                  <a:rPr lang="en-US" altLang="zh-HK" sz="2600" dirty="0" smtClean="0">
                    <a:ea typeface="新細明體" charset="-120"/>
                  </a:rPr>
                  <a:t>correctly</a:t>
                </a:r>
                <a:endParaRPr lang="en-US" altLang="zh-HK" sz="26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“</a:t>
                </a:r>
                <a:r>
                  <a:rPr lang="en-US" altLang="zh-HK" dirty="0">
                    <a:ea typeface="新細明體" charset="-120"/>
                  </a:rPr>
                  <a:t>correctly”: the same way as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we’ve made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thus found a satisfying assignment!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Recall effect of flipping the value of a random variable (in a “bad” clause): increases</a:t>
                </a:r>
                <a:r>
                  <a:rPr lang="en-US" altLang="zh-HK" sz="28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:</m:t>
                    </m:r>
                    <m:sSub>
                      <m:sSubPr>
                        <m:ctrlP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bSup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by 1 </a:t>
                </a:r>
                <a:r>
                  <a:rPr lang="en-US" altLang="zh-HK" sz="2600" dirty="0" err="1">
                    <a:ea typeface="新細明體" charset="-120"/>
                  </a:rPr>
                  <a:t>w.p</a:t>
                </a:r>
                <a:r>
                  <a:rPr lang="en-US" altLang="zh-HK" sz="2600" dirty="0">
                    <a:ea typeface="新細明體" charset="-120"/>
                  </a:rPr>
                  <a:t>. ≥ </a:t>
                </a:r>
                <a:r>
                  <a:rPr lang="en-US" altLang="zh-HK" sz="2600" dirty="0" smtClean="0">
                    <a:ea typeface="新細明體" charset="-120"/>
                  </a:rPr>
                  <a:t>½.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22" t="-1750" r="-18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3" name="Oval 2"/>
          <p:cNvSpPr/>
          <p:nvPr/>
        </p:nvSpPr>
        <p:spPr bwMode="auto">
          <a:xfrm>
            <a:off x="1905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95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2687" y="2895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87" y="2895600"/>
                <a:ext cx="3770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9887" y="2895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87" y="2895600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07845" y="2895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845" y="2895600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0922" y="2895600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22" y="2895600"/>
                <a:ext cx="38215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36143" y="2895600"/>
                <a:ext cx="786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𝑘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43" y="2895600"/>
                <a:ext cx="78611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1743" y="2895600"/>
                <a:ext cx="786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𝑘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43" y="2895600"/>
                <a:ext cx="78611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8487" y="289560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87" y="2895600"/>
                <a:ext cx="38581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52800" y="243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…</a:t>
            </a:r>
            <a:endParaRPr lang="zh-HK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04302" y="243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…</a:t>
            </a:r>
            <a:endParaRPr lang="zh-HK" altLang="en-US" b="1" dirty="0"/>
          </a:p>
        </p:txBody>
      </p:sp>
      <p:sp>
        <p:nvSpPr>
          <p:cNvPr id="28" name="Arc 27"/>
          <p:cNvSpPr/>
          <p:nvPr/>
        </p:nvSpPr>
        <p:spPr bwMode="auto">
          <a:xfrm rot="-2700000">
            <a:off x="4570035" y="2455876"/>
            <a:ext cx="489863" cy="505419"/>
          </a:xfrm>
          <a:prstGeom prst="arc">
            <a:avLst>
              <a:gd name="adj1" fmla="val 15347234"/>
              <a:gd name="adj2" fmla="val 101898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52043" y="2133600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0.5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043" y="2133600"/>
                <a:ext cx="553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 rot="-2700000">
            <a:off x="4112835" y="2461376"/>
            <a:ext cx="489863" cy="505419"/>
          </a:xfrm>
          <a:prstGeom prst="arc">
            <a:avLst>
              <a:gd name="adj1" fmla="val 15347234"/>
              <a:gd name="adj2" fmla="val 101898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94843" y="2133600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0.5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43" y="2133600"/>
                <a:ext cx="553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Analysis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Consider a line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points, </a:t>
                </a:r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HK" sz="2600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Thus </a:t>
                </a:r>
                <a:r>
                  <a:rPr lang="en-US" altLang="zh-HK" sz="2600" dirty="0">
                    <a:ea typeface="新細明體" charset="-120"/>
                  </a:rPr>
                  <a:t>the algorithm is actually a random walk on the line of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+1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points,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a:rPr lang="en-US" altLang="zh-HK" sz="2600" b="1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sz="2600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going</m:t>
                            </m:r>
                            <m:r>
                              <a:rPr lang="en-US" altLang="zh-HK" sz="2600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sz="2600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right</m:t>
                            </m:r>
                          </m:e>
                        </m:d>
                      </m:e>
                    </m:func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≥½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Recall hitting </a:t>
                </a:r>
                <a:r>
                  <a:rPr lang="en-US" altLang="zh-HK" sz="2200" dirty="0">
                    <a:ea typeface="新細明體" charset="-120"/>
                  </a:rPr>
                  <a:t>time (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→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2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dirty="0">
                    <a:ea typeface="新細明體" charset="-120"/>
                  </a:rPr>
                  <a:t>So by repeating this flipping process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</m:t>
                    </m:r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steps, we’ll reach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with </a:t>
                </a:r>
                <a:r>
                  <a:rPr lang="en-US" altLang="zh-HK" sz="2600" dirty="0">
                    <a:ea typeface="新細明體" charset="-120"/>
                  </a:rPr>
                  <a:t>high probability</a:t>
                </a:r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And thus find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if such a satisfying assignment exists.</a:t>
                </a:r>
                <a:endParaRPr lang="en-US" altLang="zh-HK" sz="22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3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3" name="Oval 2"/>
          <p:cNvSpPr/>
          <p:nvPr/>
        </p:nvSpPr>
        <p:spPr bwMode="auto">
          <a:xfrm>
            <a:off x="1905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95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2687" y="2895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87" y="2895600"/>
                <a:ext cx="3770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9887" y="2895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87" y="2895600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07845" y="2895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845" y="2895600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0922" y="2895600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22" y="2895600"/>
                <a:ext cx="38215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36143" y="2895600"/>
                <a:ext cx="786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𝑘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43" y="2895600"/>
                <a:ext cx="78611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1743" y="2895600"/>
                <a:ext cx="786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𝑘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43" y="2895600"/>
                <a:ext cx="78611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8487" y="289560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87" y="2895600"/>
                <a:ext cx="38581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52800" y="243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…</a:t>
            </a:r>
            <a:endParaRPr lang="zh-HK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04302" y="2438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…</a:t>
            </a:r>
            <a:endParaRPr lang="zh-HK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52043" y="2133600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0.5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043" y="2133600"/>
                <a:ext cx="553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4843" y="2133600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0.5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43" y="2133600"/>
                <a:ext cx="553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 bwMode="auto">
          <a:xfrm rot="-2700000">
            <a:off x="4570035" y="2455876"/>
            <a:ext cx="489863" cy="505419"/>
          </a:xfrm>
          <a:prstGeom prst="arc">
            <a:avLst>
              <a:gd name="adj1" fmla="val 15347234"/>
              <a:gd name="adj2" fmla="val 101898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 rot="-2700000">
            <a:off x="4112835" y="2461376"/>
            <a:ext cx="489863" cy="505419"/>
          </a:xfrm>
          <a:prstGeom prst="arc">
            <a:avLst>
              <a:gd name="adj1" fmla="val 15347234"/>
              <a:gd name="adj2" fmla="val 101898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II: Basic analytical tools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FFB02-B60B-47B7-BF9D-83A007A52BF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Concentration and tail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In many analysis of randomized algorithms, we need to study how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concentrated</a:t>
                </a:r>
                <a:r>
                  <a:rPr lang="en-US" altLang="zh-HK" dirty="0">
                    <a:ea typeface="新細明體" charset="-120"/>
                  </a:rPr>
                  <a:t> a random variable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close to its mean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Many times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Upper bounds of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:r>
                  <a:rPr lang="en-US" altLang="zh-HK" dirty="0" err="1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Pr</a:t>
                </a:r>
                <a:r>
                  <a:rPr lang="en-US" altLang="zh-HK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deviates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a lot]</a:t>
                </a: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is called </a:t>
                </a:r>
                <a:r>
                  <a:rPr lang="en-US" altLang="zh-HK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tail bounds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31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8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ea typeface="新細明體" charset="-120"/>
              </a:rPr>
              <a:t>Markov’s </a:t>
            </a:r>
            <a:r>
              <a:rPr lang="en-US" altLang="zh-HK" dirty="0" smtClean="0">
                <a:ea typeface="新細明體" charset="-120"/>
              </a:rPr>
              <a:t>Inequality: when you only know expectation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then </a:t>
                </a:r>
              </a:p>
              <a:p>
                <a:pPr>
                  <a:buNone/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			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altLang="zh-HK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𝑎</m:t>
                        </m:r>
                      </m:den>
                    </m:f>
                    <m:r>
                      <a:rPr lang="en-US" altLang="zh-HK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charset="0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In other words,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[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]=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  <a:sym typeface="Symbol"/>
                  </a:rPr>
                  <a:t>, then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funcPr>
                        <m:fName>
                          <m:r>
                            <a:rPr lang="en-US" altLang="zh-HK" b="1" i="1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𝑋</m:t>
                              </m:r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≥</m:t>
                              </m:r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𝑘</m:t>
                              </m:r>
                              <m:r>
                                <a:rPr lang="zh-HK" alt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altLang="zh-HK" i="1">
                          <a:latin typeface="Cambria Math"/>
                          <a:ea typeface="Cambria Math"/>
                          <a:cs typeface="Arial" charset="0"/>
                        </a:rPr>
                        <m:t>≤</m:t>
                      </m:r>
                      <m:f>
                        <m:fPr>
                          <m:ctrlP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</m:den>
                      </m:f>
                      <m:r>
                        <a:rPr lang="en-US" altLang="zh-HK">
                          <a:latin typeface="Cambria Math"/>
                          <a:ea typeface="Cambria Math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Proof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  <a:cs typeface="Arial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𝑎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∙</m:t>
                    </m:r>
                    <m:func>
                      <m:funcPr>
                        <m:ctrlPr>
                          <a:rPr lang="en-US" altLang="zh-HK" b="1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𝐏</m:t>
                        </m:r>
                        <m:r>
                          <a:rPr lang="en-US" altLang="zh-HK" b="1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1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Dropping some nonnegative terms always make it smaller.</a:t>
                </a:r>
              </a:p>
            </p:txBody>
          </p:sp>
        </mc:Choice>
        <mc:Fallback xmlns="">
          <p:sp>
            <p:nvSpPr>
              <p:cNvPr id="11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704" t="-1750" r="-17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Def. The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sz="2600" baseline="30000" dirty="0" err="1" smtClean="0">
                    <a:ea typeface="新細明體" charset="-120"/>
                  </a:rPr>
                  <a:t>th</a:t>
                </a:r>
                <a:r>
                  <a:rPr lang="en-US" altLang="zh-HK" sz="2600" dirty="0" smtClean="0">
                    <a:ea typeface="新細明體" charset="-120"/>
                  </a:rPr>
                  <a:t> moment of a random variable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𝑋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𝐌</m:t>
                    </m:r>
                    <m:r>
                      <a:rPr lang="en-US" altLang="zh-HK" sz="2600" i="1" baseline="-2500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𝑘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 = 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600" b="1" i="0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HK" sz="26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zh-HK" sz="26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=2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: variance.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𝐕𝐚𝐫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]=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600" b="1" i="0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 </m:t>
                    </m:r>
                  </m:oMath>
                </a14:m>
                <a:endParaRPr lang="en-US" altLang="zh-HK" sz="26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  <a:cs typeface="Times New Roman" pitchFamily="18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26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2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HK" sz="2600" b="1" i="0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]+</m:t>
                    </m:r>
                    <m:r>
                      <a:rPr lang="en-US" altLang="zh-HK" sz="2600" b="1" i="0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US" altLang="zh-HK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HK" sz="26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26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HK" sz="26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  <a:cs typeface="Times New Roman" pitchFamily="18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2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⋅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+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i="1" dirty="0"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HK" sz="2600" baseline="300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600" dirty="0" smtClean="0">
                    <a:ea typeface="新細明體" charset="-120"/>
                    <a:cs typeface="Times New Roman" pitchFamily="18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600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60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sz="2600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600" i="1" dirty="0"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endParaRPr lang="en-US" altLang="zh-HK" sz="26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err="1">
                <a:ea typeface="新細明體" charset="-120"/>
              </a:rPr>
              <a:t>Chebyshev’s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dirty="0" smtClean="0">
                <a:ea typeface="新細明體" charset="-120"/>
              </a:rPr>
              <a:t>Inequality: when you also know variance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	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</m:t>
                            </m:r>
                            <m:r>
                              <a:rPr lang="en-US" altLang="zh-HK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𝐕𝐚𝐫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HK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HK">
                        <a:latin typeface="Cambria Math"/>
                        <a:ea typeface="Cambria Math"/>
                        <a:cs typeface="Arial" charset="0"/>
                      </a:rPr>
                      <m:t>.</m:t>
                    </m:r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zh-HK" dirty="0" smtClean="0">
                    <a:ea typeface="Cambria Math"/>
                    <a:cs typeface="Arial" charset="0"/>
                  </a:rPr>
                  <a:t/>
                </a:r>
                <a:br>
                  <a:rPr lang="en-US" altLang="zh-HK" dirty="0" smtClean="0">
                    <a:ea typeface="Cambria Math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In other words, </a:t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−</m:t>
                            </m:r>
                            <m:r>
                              <a:rPr lang="en-US" altLang="zh-HK" b="1" i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𝑘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HK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HK" b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𝐕𝐚𝐫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[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𝑋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]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Proof. </a:t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b="1" i="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]|≥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𝑎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4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400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HK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     </a:t>
                </a:r>
                <a:r>
                  <a:rPr lang="en-US" altLang="zh-HK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Markov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HK" dirty="0" smtClean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𝐕𝐚𝐫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baseline="300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:r>
                  <a:rPr lang="en-US" altLang="zh-HK" dirty="0" smtClean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recall: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𝐕𝐚𝐫</m:t>
                    </m:r>
                    <m:r>
                      <a:rPr lang="en-US" altLang="zh-HK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]=</m:t>
                    </m:r>
                    <m:r>
                      <a:rPr lang="en-US" altLang="zh-HK" b="1" i="0" dirty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HK" b="1" i="0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𝐄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HK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新細明體" charset="-12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新細明體" charset="-12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Inequality by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baseline="30000" dirty="0" err="1">
                    <a:ea typeface="新細明體" charset="-120"/>
                  </a:rPr>
                  <a:t>th</a:t>
                </a:r>
                <a:r>
                  <a:rPr lang="en-US" altLang="zh-HK" dirty="0">
                    <a:ea typeface="新細明體" charset="-120"/>
                  </a:rPr>
                  <a:t>-moment 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even)</a:t>
                </a:r>
              </a:p>
            </p:txBody>
          </p:sp>
        </mc:Choice>
        <mc:Fallback xmlns="">
          <p:sp>
            <p:nvSpPr>
              <p:cNvPr id="1198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 r="-4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	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b="1" i="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]|≥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𝑎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  <m:r>
                      <a:rPr lang="el-GR" i="1" dirty="0">
                        <a:latin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HK" sz="3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b="1" i="0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. </a:t>
                </a:r>
              </a:p>
              <a:p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Proof. </a:t>
                </a:r>
                <a:b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|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−</m:t>
                    </m:r>
                    <m:r>
                      <a:rPr lang="en-US" altLang="zh-HK" b="1" i="0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]|≥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𝑎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>
                  <a:buNone/>
                </a:pPr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b="1" i="0" dirty="0" err="1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l-GR" altLang="zh-HK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sz="3400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4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 lvl="0">
                  <a:buClr>
                    <a:srgbClr val="CC9900"/>
                  </a:buClr>
                  <a:buNone/>
                </a:pPr>
                <a:r>
                  <a:rPr lang="en-US" altLang="zh-HK" sz="3100" dirty="0">
                    <a:solidFill>
                      <a:srgbClr val="00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3100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HK" sz="2800" b="1" i="0" dirty="0" err="1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𝐏𝐫</m:t>
                    </m:r>
                    <m:r>
                      <a:rPr lang="en-US" altLang="zh-HK" sz="3100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⁡[</m:t>
                    </m:r>
                    <m:sSup>
                      <m:sSup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sz="2800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l-GR" altLang="zh-HK" sz="28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sz="3100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HK" sz="3100" dirty="0">
                    <a:solidFill>
                      <a:srgbClr val="00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r>
                  <a:rPr lang="en-US" altLang="zh-HK" sz="3100" dirty="0" smtClean="0">
                    <a:solidFill>
                      <a:srgbClr val="00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:r>
                  <a:rPr lang="en-US" altLang="zh-HK" sz="3200" dirty="0" smtClean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altLang="zh-HK" sz="3200" i="1" dirty="0" smtClean="0">
                        <a:solidFill>
                          <a:schemeClr val="tx2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altLang="zh-HK" sz="3200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is even</a:t>
                </a:r>
                <a:endParaRPr lang="en-US" altLang="zh-HK" sz="3100" dirty="0">
                  <a:solidFill>
                    <a:srgbClr val="00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altLang="zh-HK" i="1" dirty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HK" b="1" i="0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1" i="1" dirty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HK" b="1" i="0" dirty="0"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𝐄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  <a:ea typeface="新細明體" charset="-12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i="1" dirty="0">
                                        <a:latin typeface="Cambria Math"/>
                                        <a:ea typeface="新細明體" charset="-12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HK" dirty="0">
                    <a:solidFill>
                      <a:schemeClr val="tx2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// Markov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HK" b="1" i="0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新細明體" charset="-120"/>
                                    <a:cs typeface="Times New Roman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b="1" i="0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𝐌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𝑋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HK" baseline="300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Chernoff’s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 err="1">
                    <a:ea typeface="新細明體" charset="-120"/>
                  </a:rPr>
                  <a:t>Thm</a:t>
                </a:r>
                <a:r>
                  <a:rPr lang="en-US" altLang="zh-HK" dirty="0">
                    <a:ea typeface="新細明體" charset="-120"/>
                  </a:rPr>
                  <a:t>] Suppose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/>
                        <a:ea typeface="新細明體" charset="-120"/>
                      </a:rPr>
                      <m:t> 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prob</m:t>
                              </m:r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. 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𝑝</m:t>
                              </m:r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  <a:ea typeface="新細明體" charset="-120"/>
                                </a:rPr>
                                <m:t>prob</m:t>
                              </m:r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. 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1−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and </a:t>
                </a:r>
                <a:r>
                  <a:rPr lang="en-US" altLang="zh-HK" dirty="0">
                    <a:ea typeface="新細明體" charset="-120"/>
                  </a:rPr>
                  <a:t>let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sz="2200" dirty="0">
                    <a:ea typeface="新細明體" charset="-120"/>
                  </a:rPr>
                  <a:t/>
                </a:r>
                <a:br>
                  <a:rPr lang="en-US" altLang="zh-HK" sz="2200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Then 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  <a:cs typeface="Arial" charset="0"/>
                                </a:rPr>
                              </m:ctrlPr>
                            </m:funcPr>
                            <m:fName>
                              <m:r>
                                <a:rPr lang="en-US" altLang="zh-HK" b="1" i="0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𝐏𝐫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|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𝑋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lang="zh-HK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𝜇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|</m:t>
                                  </m:r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≥</m:t>
                                  </m:r>
                                  <m:r>
                                    <a:rPr lang="zh-HK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𝛿𝜇</m:t>
                                  </m:r>
                                </m:e>
                              </m:d>
                              <m:r>
                                <a:rPr lang="en-US" altLang="zh-HK" b="0" i="1" smtClean="0"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</m:e>
                          </m:func>
                          <m:r>
                            <a:rPr lang="en-US" altLang="zh-HK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HK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新細明體" charset="-12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zh-HK" altLang="en-US" i="1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HK" altLang="en-US" b="0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𝜇</m:t>
                          </m:r>
                          <m:r>
                            <a:rPr lang="en-US" altLang="zh-HK" b="0" i="1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/3</m:t>
                          </m:r>
                        </m:sup>
                      </m:sSup>
                      <m:r>
                        <a:rPr lang="en-US" altLang="zh-HK" b="0" i="1" smtClean="0">
                          <a:latin typeface="Cambria Math"/>
                          <a:ea typeface="新細明體" charset="-120"/>
                          <a:cs typeface="Arial" charset="0"/>
                        </a:rPr>
                        <m:t>,</m:t>
                      </m:r>
                    </m:oMath>
                  </m:oMathPara>
                </a14:m>
                <a: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/>
                </a:r>
                <a:b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</a:br>
                <a: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/>
                </a:r>
                <a:br>
                  <a:rPr lang="en-US" altLang="zh-HK" baseline="30000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HK" altLang="en-US" i="1" smtClean="0"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𝑛𝑝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HK" b="1" i="0" smtClean="0">
                        <a:latin typeface="Cambria Math"/>
                        <a:ea typeface="新細明體" charset="-120"/>
                        <a:cs typeface="Arial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.</m:t>
                    </m:r>
                  </m:oMath>
                </a14:m>
                <a:endParaRPr lang="en-US" altLang="zh-HK" baseline="30000" dirty="0">
                  <a:solidFill>
                    <a:srgbClr val="0000FF"/>
                  </a:solidFill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44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General references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r>
              <a:rPr lang="en-US" altLang="zh-HK" sz="2600">
                <a:solidFill>
                  <a:srgbClr val="0000FF"/>
                </a:solidFill>
                <a:ea typeface="新細明體" charset="-120"/>
              </a:rPr>
              <a:t>Randomized Algorithms</a:t>
            </a:r>
            <a:r>
              <a:rPr lang="en-US" altLang="zh-HK" sz="2600">
                <a:ea typeface="新細明體" charset="-120"/>
              </a:rPr>
              <a:t>, </a:t>
            </a:r>
            <a:br>
              <a:rPr lang="en-US" altLang="zh-HK" sz="2600">
                <a:ea typeface="新細明體" charset="-120"/>
              </a:rPr>
            </a:br>
            <a:r>
              <a:rPr lang="en-US" altLang="zh-HK" sz="2600">
                <a:ea typeface="新細明體" charset="-120"/>
              </a:rPr>
              <a:t>Rajeev Motwani and Prabhakar Raghavan, </a:t>
            </a:r>
            <a:r>
              <a:rPr lang="en-US" altLang="zh-HK" sz="2600" i="1">
                <a:ea typeface="新細明體" charset="-120"/>
              </a:rPr>
              <a:t>Cambridge University Press</a:t>
            </a:r>
            <a:r>
              <a:rPr lang="en-US" altLang="zh-HK" sz="2600">
                <a:ea typeface="新細明體" charset="-120"/>
              </a:rPr>
              <a:t>, 1995.</a:t>
            </a:r>
          </a:p>
          <a:p>
            <a:endParaRPr lang="en-US" altLang="zh-HK" sz="2600">
              <a:ea typeface="新細明體" charset="-120"/>
            </a:endParaRPr>
          </a:p>
          <a:p>
            <a:r>
              <a:rPr lang="en-US" altLang="zh-HK" sz="2600">
                <a:solidFill>
                  <a:srgbClr val="0000FF"/>
                </a:solidFill>
                <a:ea typeface="新細明體" charset="-120"/>
              </a:rPr>
              <a:t>Probability and Computing</a:t>
            </a:r>
            <a:r>
              <a:rPr lang="en-US" altLang="zh-HK" sz="2600">
                <a:ea typeface="新細明體" charset="-120"/>
              </a:rPr>
              <a:t>,</a:t>
            </a:r>
            <a:br>
              <a:rPr lang="en-US" altLang="zh-HK" sz="2600">
                <a:ea typeface="新細明體" charset="-120"/>
              </a:rPr>
            </a:br>
            <a:r>
              <a:rPr lang="en-US" altLang="zh-HK" sz="2600">
                <a:ea typeface="新細明體" charset="-120"/>
              </a:rPr>
              <a:t>Michael Mitzenmacher and Eli Upfal, </a:t>
            </a:r>
            <a:br>
              <a:rPr lang="en-US" altLang="zh-HK" sz="2600">
                <a:ea typeface="新細明體" charset="-120"/>
              </a:rPr>
            </a:br>
            <a:r>
              <a:rPr lang="en-US" altLang="zh-HK" sz="2600" i="1">
                <a:ea typeface="新細明體" charset="-120"/>
              </a:rPr>
              <a:t>Cambridge University Press</a:t>
            </a:r>
            <a:r>
              <a:rPr lang="en-US" altLang="zh-HK" sz="2600">
                <a:ea typeface="新細明體" charset="-120"/>
              </a:rPr>
              <a:t>, 2005.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6287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603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Some basic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One-sided error: Suppose an algorithm for </a:t>
                </a:r>
                <a:r>
                  <a:rPr lang="en-US" altLang="zh-HK" dirty="0">
                    <a:ea typeface="新細明體" charset="-120"/>
                  </a:rPr>
                  <a:t>a decision problem has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no error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)=0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with probability 1/2</a:t>
                </a:r>
              </a:p>
              <a:p>
                <a:r>
                  <a:rPr lang="en-US" altLang="zh-HK" dirty="0">
                    <a:ea typeface="新細明體" charset="-120"/>
                  </a:rPr>
                  <a:t>We want to decrease this ½ to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𝜀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 How?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Run the algorithm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HK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times. Output 0 </a:t>
                </a:r>
                <a:r>
                  <a:rPr lang="en-US" altLang="zh-HK" dirty="0" err="1">
                    <a:ea typeface="新細明體" charset="-120"/>
                    <a:cs typeface="Arial" charset="0"/>
                  </a:rPr>
                  <a:t>iff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all executions answer 0.</a:t>
                </a:r>
              </a:p>
            </p:txBody>
          </p:sp>
        </mc:Choice>
        <mc:Fallback xmlns=""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Two-sided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Suppose a randomized algorithm has two-sided error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probability &gt; </a:t>
                </a:r>
                <a:r>
                  <a:rPr lang="en-US" altLang="zh-HK" dirty="0" smtClean="0">
                    <a:ea typeface="新細明體" charset="-120"/>
                  </a:rPr>
                  <a:t>2/3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output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with probability &gt; 2/3</a:t>
                </a:r>
              </a:p>
              <a:p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How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?</a:t>
                </a: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Run the algorithm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log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⁡(1/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𝜀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steps and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take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majority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vote.</a:t>
                </a:r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5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Using Chernoff’s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Run the algorithm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times, getting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outputs. Suppose they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, …,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 </a:t>
                </a:r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endParaRPr lang="en-US" altLang="zh-HK" dirty="0" smtClean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𝑋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+…+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=1 </m:t>
                    </m:r>
                  </m:oMath>
                </a14:m>
                <a:r>
                  <a:rPr lang="en-US" altLang="zh-HK" i="1" dirty="0" err="1">
                    <a:ea typeface="新細明體" charset="-120"/>
                    <a:cs typeface="Arial" charset="0"/>
                  </a:rPr>
                  <a:t>w.p</a:t>
                </a:r>
                <a:r>
                  <a:rPr lang="en-US" altLang="zh-HK" i="1" dirty="0">
                    <a:ea typeface="新細明體" charset="-120"/>
                    <a:cs typeface="Arial" charset="0"/>
                  </a:rPr>
                  <a:t>.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&lt;</m:t>
                    </m:r>
                    <m:f>
                      <m:f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thus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]=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𝑛𝑝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&lt;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=1 </m:t>
                    </m:r>
                  </m:oMath>
                </a14:m>
                <a:r>
                  <a:rPr lang="en-US" altLang="zh-HK" i="1" dirty="0" err="1" smtClean="0">
                    <a:ea typeface="新細明體" charset="-120"/>
                    <a:cs typeface="Arial" charset="0"/>
                  </a:rPr>
                  <a:t>w.p</a:t>
                </a:r>
                <a:r>
                  <a:rPr lang="en-US" altLang="zh-HK" i="1" dirty="0">
                    <a:ea typeface="新細明體" charset="-120"/>
                    <a:cs typeface="Arial" charset="0"/>
                  </a:rPr>
                  <a:t>.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𝑝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&gt;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]=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𝑛𝑝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&gt;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Recall </a:t>
                </a:r>
                <a:r>
                  <a:rPr lang="en-US" altLang="zh-HK" dirty="0" err="1" smtClean="0">
                    <a:ea typeface="新細明體" charset="-120"/>
                  </a:rPr>
                  <a:t>Chernoff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zh-HK" alt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𝜇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≥</m:t>
                                </m:r>
                                <m:r>
                                  <a:rPr lang="zh-HK" alt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𝛿𝜇</m:t>
                                </m:r>
                              </m:e>
                            </m:d>
                            <m:r>
                              <a:rPr lang="en-US" altLang="zh-HK" i="1">
                                <a:latin typeface="Cambria Math"/>
                                <a:ea typeface="Cambria Math"/>
                                <a:cs typeface="Arial" charset="0"/>
                              </a:rPr>
                              <m:t>≤</m:t>
                            </m:r>
                          </m:e>
                        </m:func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𝑒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zh-HK" altLang="en-US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zh-HK" altLang="en-US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𝜇</m:t>
                        </m:r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/3</m:t>
                        </m:r>
                      </m:sup>
                    </m:sSup>
                    <m:r>
                      <a:rPr lang="en-US" altLang="zh-HK" i="1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  <m:r>
                      <a:rPr lang="en-US" altLang="zh-HK">
                        <a:latin typeface="Cambria Math"/>
                        <a:ea typeface="新細明體" charset="-120"/>
                        <a:cs typeface="Arial" charset="0"/>
                      </a:rPr>
                      <m:t>.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)=0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zh-HK" altLang="en-US" i="1"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  <m:r>
                      <a:rPr lang="en-US" altLang="zh-HK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1" i="0" dirty="0">
                        <a:latin typeface="Cambria Math"/>
                        <a:ea typeface="新細明體" charset="-120"/>
                      </a:rPr>
                      <m:t>𝐄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[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𝑋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]&lt;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 	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i="1">
                        <a:latin typeface="Cambria Math"/>
                        <a:ea typeface="Cambria Math"/>
                        <a:cs typeface="Arial" charset="0"/>
                      </a:rPr>
                      <m:t>δ</m:t>
                    </m:r>
                    <m:r>
                      <a:rPr lang="zh-HK" altLang="en-US" i="1">
                        <a:latin typeface="Cambria Math"/>
                        <a:ea typeface="新細明體" charset="-120"/>
                        <a:cs typeface="Arial" charset="0"/>
                      </a:rPr>
                      <m:t>𝜇</m:t>
                    </m:r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3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  <a:ea typeface="Cambria Math"/>
                            <a:cs typeface="Arial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HK" i="0" dirty="0" smtClean="0">
                    <a:ea typeface="Cambria Math"/>
                    <a:cs typeface="Arial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𝛿</m:t>
                    </m:r>
                    <m:r>
                      <a:rPr lang="en-US" altLang="zh-HK" i="1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/6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/3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K" dirty="0" smtClean="0">
                    <a:latin typeface="Cambria Math"/>
                    <a:ea typeface="Cambria Math"/>
                    <a:cs typeface="Arial" charset="0"/>
                  </a:rPr>
                  <a:t>.</a:t>
                </a:r>
                <a:endParaRPr lang="en-US" altLang="zh-HK" dirty="0">
                  <a:latin typeface="Cambria Math"/>
                  <a:ea typeface="Cambria Math"/>
                  <a:cs typeface="Arial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𝑋</m:t>
                            </m:r>
                            <m:r>
                              <a:rPr lang="el-GR" altLang="zh-HK" i="1" dirty="0">
                                <a:latin typeface="Cambria Math"/>
                                <a:cs typeface="Arial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l-GR" altLang="zh-HK" i="1" dirty="0">
                        <a:latin typeface="Cambria Math"/>
                        <a:cs typeface="Arial" charset="0"/>
                      </a:rPr>
                      <m:t>≤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a:rPr lang="en-US" altLang="zh-HK" b="1" i="1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𝑋</m:t>
                                </m:r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lang="en-US" altLang="zh-HK" i="1" dirty="0" err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𝑛𝑝</m:t>
                                </m:r>
                              </m:e>
                            </m:d>
                            <m:r>
                              <a:rPr lang="el-GR" altLang="zh-HK" i="1" dirty="0">
                                <a:latin typeface="Cambria Math"/>
                                <a:cs typeface="Arial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𝑒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zh-HK" altLang="en-US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altLang="zh-HK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HK" altLang="en-US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HK" i="1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Ω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  <a:sym typeface="Symbol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  <a:sym typeface="Symbol"/>
                          </a:rPr>
                          <m:t>𝑛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Similar 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(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  <a:cs typeface="Arial" charset="0"/>
                  </a:rPr>
                  <a:t>The error prob. decays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exponentially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with # of trials!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We showcased several random algorithms.</a:t>
            </a:r>
          </a:p>
          <a:p>
            <a:pPr lvl="1"/>
            <a:r>
              <a:rPr lang="en-US" altLang="zh-HK" dirty="0" smtClean="0"/>
              <a:t>Simple and fast</a:t>
            </a:r>
          </a:p>
          <a:p>
            <a:pPr lvl="1"/>
            <a:endParaRPr lang="en-US" altLang="zh-HK" dirty="0"/>
          </a:p>
          <a:p>
            <a:r>
              <a:rPr lang="en-US" altLang="zh-HK" dirty="0" smtClean="0"/>
              <a:t>We also talked about some basic tail bounds.</a:t>
            </a:r>
          </a:p>
          <a:p>
            <a:pPr lvl="1"/>
            <a:r>
              <a:rPr lang="en-US" altLang="zh-HK" dirty="0" smtClean="0"/>
              <a:t>Concentration of a random variable </a:t>
            </a:r>
            <a:r>
              <a:rPr lang="en-US" altLang="zh-HK" smtClean="0"/>
              <a:t>around its mean.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Part 1: Examples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 1: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Polynomial Identity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0FFB02-B60B-47B7-BF9D-83A007A52BF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Given two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(</a:t>
                </a:r>
                <a:r>
                  <a:rPr lang="en-US" altLang="zh-HK" sz="2600" dirty="0">
                    <a:ea typeface="新細明體" charset="-120"/>
                  </a:rPr>
                  <a:t>by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arithmetic circuit</a:t>
                </a:r>
                <a:r>
                  <a:rPr lang="en-US" altLang="zh-HK" sz="2600" dirty="0">
                    <a:ea typeface="新細明體" charset="-120"/>
                  </a:rPr>
                  <a:t>), decide whether they are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equal</a:t>
                </a:r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Arithmetic circuit</a:t>
                </a:r>
                <a:r>
                  <a:rPr lang="en-US" altLang="zh-HK" sz="2600" dirty="0">
                    <a:ea typeface="新細明體" charset="-120"/>
                  </a:rPr>
                  <a:t>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	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	polynomial computed: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	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)((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)−(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sz="26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Question: Given two such circuits, do </a:t>
                </a:r>
                <a:r>
                  <a:rPr lang="en-US" altLang="zh-HK" sz="2600" dirty="0" smtClean="0">
                    <a:ea typeface="新細明體" charset="-120"/>
                  </a:rPr>
                  <a:t>they </a:t>
                </a:r>
                <a:r>
                  <a:rPr lang="en-US" altLang="zh-HK" sz="2600" dirty="0">
                    <a:ea typeface="新細明體" charset="-120"/>
                  </a:rPr>
                  <a:t>compute the same polynomial?</a:t>
                </a: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r="-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863" name="Group 31"/>
          <p:cNvGrpSpPr>
            <a:grpSpLocks/>
          </p:cNvGrpSpPr>
          <p:nvPr/>
        </p:nvGrpSpPr>
        <p:grpSpPr bwMode="auto">
          <a:xfrm>
            <a:off x="1446213" y="3048000"/>
            <a:ext cx="2306639" cy="1893888"/>
            <a:chOff x="911" y="1920"/>
            <a:chExt cx="1453" cy="1193"/>
          </a:xfrm>
        </p:grpSpPr>
        <p:sp>
          <p:nvSpPr>
            <p:cNvPr id="120836" name="Oval 4"/>
            <p:cNvSpPr>
              <a:spLocks noChangeArrowheads="1"/>
            </p:cNvSpPr>
            <p:nvPr/>
          </p:nvSpPr>
          <p:spPr bwMode="auto">
            <a:xfrm>
              <a:off x="1535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0838" name="Oval 6"/>
            <p:cNvSpPr>
              <a:spLocks noChangeArrowheads="1"/>
            </p:cNvSpPr>
            <p:nvPr/>
          </p:nvSpPr>
          <p:spPr bwMode="auto">
            <a:xfrm>
              <a:off x="1247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1823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0" name="AutoShape 8"/>
            <p:cNvCxnSpPr>
              <a:cxnSpLocks noChangeShapeType="1"/>
              <a:stCxn id="120838" idx="7"/>
              <a:endCxn id="120836" idx="4"/>
            </p:cNvCxnSpPr>
            <p:nvPr/>
          </p:nvCxnSpPr>
          <p:spPr bwMode="auto">
            <a:xfrm flipV="1">
              <a:off x="141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1" name="AutoShape 9"/>
            <p:cNvCxnSpPr>
              <a:cxnSpLocks noChangeShapeType="1"/>
              <a:stCxn id="120839" idx="1"/>
              <a:endCxn id="120836" idx="4"/>
            </p:cNvCxnSpPr>
            <p:nvPr/>
          </p:nvCxnSpPr>
          <p:spPr bwMode="auto">
            <a:xfrm flipH="1" flipV="1">
              <a:off x="163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1679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110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4" name="AutoShape 12"/>
            <p:cNvCxnSpPr>
              <a:cxnSpLocks noChangeShapeType="1"/>
              <a:stCxn id="120843" idx="0"/>
              <a:endCxn id="120838" idx="4"/>
            </p:cNvCxnSpPr>
            <p:nvPr/>
          </p:nvCxnSpPr>
          <p:spPr bwMode="auto">
            <a:xfrm flipV="1">
              <a:off x="119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5" name="Oval 13"/>
            <p:cNvSpPr>
              <a:spLocks noChangeArrowheads="1"/>
            </p:cNvSpPr>
            <p:nvPr/>
          </p:nvSpPr>
          <p:spPr bwMode="auto">
            <a:xfrm>
              <a:off x="134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6" name="AutoShape 14"/>
            <p:cNvCxnSpPr>
              <a:cxnSpLocks noChangeShapeType="1"/>
              <a:stCxn id="120845" idx="0"/>
              <a:endCxn id="120838" idx="4"/>
            </p:cNvCxnSpPr>
            <p:nvPr/>
          </p:nvCxnSpPr>
          <p:spPr bwMode="auto">
            <a:xfrm flipH="1" flipV="1">
              <a:off x="1343" y="2400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7" name="Oval 15"/>
            <p:cNvSpPr>
              <a:spLocks noChangeArrowheads="1"/>
            </p:cNvSpPr>
            <p:nvPr/>
          </p:nvSpPr>
          <p:spPr bwMode="auto">
            <a:xfrm>
              <a:off x="1967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dirty="0"/>
                <a:t>−</a:t>
              </a:r>
              <a:endParaRPr lang="en-US" altLang="zh-HK" sz="2400" dirty="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 dirty="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8" name="AutoShape 16"/>
            <p:cNvCxnSpPr>
              <a:cxnSpLocks noChangeShapeType="1"/>
              <a:stCxn id="120842" idx="0"/>
              <a:endCxn id="120839" idx="4"/>
            </p:cNvCxnSpPr>
            <p:nvPr/>
          </p:nvCxnSpPr>
          <p:spPr bwMode="auto">
            <a:xfrm flipV="1">
              <a:off x="1775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9" name="AutoShape 17"/>
            <p:cNvCxnSpPr>
              <a:cxnSpLocks noChangeShapeType="1"/>
              <a:stCxn id="120847" idx="0"/>
              <a:endCxn id="120839" idx="4"/>
            </p:cNvCxnSpPr>
            <p:nvPr/>
          </p:nvCxnSpPr>
          <p:spPr bwMode="auto">
            <a:xfrm flipH="1" flipV="1">
              <a:off x="191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HK" baseline="-2500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1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4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855" name="AutoShape 23"/>
            <p:cNvCxnSpPr>
              <a:cxnSpLocks noChangeShapeType="1"/>
              <a:stCxn id="120850" idx="0"/>
              <a:endCxn id="120843" idx="4"/>
            </p:cNvCxnSpPr>
            <p:nvPr/>
          </p:nvCxnSpPr>
          <p:spPr bwMode="auto">
            <a:xfrm flipV="1">
              <a:off x="1053" y="2736"/>
              <a:ext cx="14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6" name="AutoShape 24"/>
            <p:cNvCxnSpPr>
              <a:cxnSpLocks noChangeShapeType="1"/>
              <a:stCxn id="120851" idx="0"/>
              <a:endCxn id="120843" idx="4"/>
            </p:cNvCxnSpPr>
            <p:nvPr/>
          </p:nvCxnSpPr>
          <p:spPr bwMode="auto">
            <a:xfrm flipH="1" flipV="1">
              <a:off x="1199" y="2736"/>
              <a:ext cx="15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7" name="AutoShape 25"/>
            <p:cNvCxnSpPr>
              <a:cxnSpLocks noChangeShapeType="1"/>
              <a:stCxn id="120851" idx="0"/>
              <a:endCxn id="120845" idx="4"/>
            </p:cNvCxnSpPr>
            <p:nvPr/>
          </p:nvCxnSpPr>
          <p:spPr bwMode="auto">
            <a:xfrm flipV="1">
              <a:off x="1354" y="2736"/>
              <a:ext cx="8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8" name="AutoShape 26"/>
            <p:cNvCxnSpPr>
              <a:cxnSpLocks noChangeShapeType="1"/>
              <a:stCxn id="120852" idx="0"/>
              <a:endCxn id="120845" idx="4"/>
            </p:cNvCxnSpPr>
            <p:nvPr/>
          </p:nvCxnSpPr>
          <p:spPr bwMode="auto">
            <a:xfrm flipH="1" flipV="1">
              <a:off x="1439" y="2736"/>
              <a:ext cx="19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9" name="AutoShape 27"/>
            <p:cNvCxnSpPr>
              <a:cxnSpLocks noChangeShapeType="1"/>
              <a:stCxn id="120853" idx="0"/>
              <a:endCxn id="120842" idx="4"/>
            </p:cNvCxnSpPr>
            <p:nvPr/>
          </p:nvCxnSpPr>
          <p:spPr bwMode="auto">
            <a:xfrm flipH="1" flipV="1">
              <a:off x="1775" y="2736"/>
              <a:ext cx="149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60" name="AutoShape 28"/>
            <p:cNvCxnSpPr>
              <a:cxnSpLocks noChangeShapeType="1"/>
              <a:stCxn id="120854" idx="0"/>
              <a:endCxn id="120847" idx="4"/>
            </p:cNvCxnSpPr>
            <p:nvPr/>
          </p:nvCxnSpPr>
          <p:spPr bwMode="auto">
            <a:xfrm flipH="1" flipV="1">
              <a:off x="2063" y="2736"/>
              <a:ext cx="15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61" name="AutoShape 29"/>
            <p:cNvCxnSpPr>
              <a:cxnSpLocks noChangeShapeType="1"/>
              <a:stCxn id="120852" idx="0"/>
              <a:endCxn id="120847" idx="4"/>
            </p:cNvCxnSpPr>
            <p:nvPr/>
          </p:nvCxnSpPr>
          <p:spPr bwMode="auto">
            <a:xfrm flipV="1">
              <a:off x="1637" y="2736"/>
              <a:ext cx="42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62" name="AutoShape 30"/>
            <p:cNvCxnSpPr>
              <a:cxnSpLocks noChangeShapeType="1"/>
              <a:stCxn id="120851" idx="0"/>
              <a:endCxn id="120842" idx="4"/>
            </p:cNvCxnSpPr>
            <p:nvPr/>
          </p:nvCxnSpPr>
          <p:spPr bwMode="auto">
            <a:xfrm flipV="1">
              <a:off x="1354" y="2736"/>
              <a:ext cx="42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Naïve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		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			polynomial computed:</a:t>
                </a: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			</a:t>
                </a:r>
                <a:r>
                  <a:rPr lang="en-US" altLang="zh-HK" sz="2000" dirty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)((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)−(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We can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expand</a:t>
                </a:r>
                <a:r>
                  <a:rPr lang="en-US" altLang="zh-HK" dirty="0">
                    <a:ea typeface="新細明體" charset="-120"/>
                  </a:rPr>
                  <a:t> the two polynomials and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compare</a:t>
                </a:r>
                <a:r>
                  <a:rPr lang="en-US" altLang="zh-HK" dirty="0">
                    <a:ea typeface="新細明體" charset="-120"/>
                  </a:rPr>
                  <a:t> their coefficients</a:t>
                </a:r>
              </a:p>
              <a:p>
                <a:r>
                  <a:rPr lang="en-US" altLang="zh-HK" dirty="0">
                    <a:ea typeface="新細明體" charset="-120"/>
                  </a:rPr>
                  <a:t>But it takes too much time.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Size of the expansion can be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exponential</a:t>
                </a:r>
                <a:r>
                  <a:rPr lang="en-US" altLang="zh-HK" dirty="0" smtClean="0">
                    <a:ea typeface="新細明體" charset="-120"/>
                  </a:rPr>
                  <a:t> in the number </a:t>
                </a:r>
                <a:r>
                  <a:rPr lang="en-US" altLang="zh-HK" dirty="0">
                    <a:ea typeface="新細明體" charset="-120"/>
                  </a:rPr>
                  <a:t>of gates.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Can you give such an example?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1446213" y="1605243"/>
            <a:ext cx="2306639" cy="1893888"/>
            <a:chOff x="911" y="1920"/>
            <a:chExt cx="1453" cy="1193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535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1247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823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34" name="AutoShape 8"/>
            <p:cNvCxnSpPr>
              <a:cxnSpLocks noChangeShapeType="1"/>
              <a:stCxn id="32" idx="7"/>
              <a:endCxn id="31" idx="4"/>
            </p:cNvCxnSpPr>
            <p:nvPr/>
          </p:nvCxnSpPr>
          <p:spPr bwMode="auto">
            <a:xfrm flipV="1">
              <a:off x="141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9"/>
            <p:cNvCxnSpPr>
              <a:cxnSpLocks noChangeShapeType="1"/>
              <a:stCxn id="33" idx="1"/>
              <a:endCxn id="31" idx="4"/>
            </p:cNvCxnSpPr>
            <p:nvPr/>
          </p:nvCxnSpPr>
          <p:spPr bwMode="auto">
            <a:xfrm flipH="1" flipV="1">
              <a:off x="163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1679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110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38" name="AutoShape 12"/>
            <p:cNvCxnSpPr>
              <a:cxnSpLocks noChangeShapeType="1"/>
              <a:stCxn id="37" idx="0"/>
              <a:endCxn id="32" idx="4"/>
            </p:cNvCxnSpPr>
            <p:nvPr/>
          </p:nvCxnSpPr>
          <p:spPr bwMode="auto">
            <a:xfrm flipV="1">
              <a:off x="119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134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40" name="AutoShape 14"/>
            <p:cNvCxnSpPr>
              <a:cxnSpLocks noChangeShapeType="1"/>
              <a:stCxn id="39" idx="0"/>
              <a:endCxn id="32" idx="4"/>
            </p:cNvCxnSpPr>
            <p:nvPr/>
          </p:nvCxnSpPr>
          <p:spPr bwMode="auto">
            <a:xfrm flipH="1" flipV="1">
              <a:off x="1343" y="2400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967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dirty="0"/>
                <a:t>−</a:t>
              </a:r>
              <a:endParaRPr lang="en-US" altLang="zh-HK" sz="2400" dirty="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 dirty="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42" name="AutoShape 16"/>
            <p:cNvCxnSpPr>
              <a:cxnSpLocks noChangeShapeType="1"/>
              <a:stCxn id="36" idx="0"/>
              <a:endCxn id="33" idx="4"/>
            </p:cNvCxnSpPr>
            <p:nvPr/>
          </p:nvCxnSpPr>
          <p:spPr bwMode="auto">
            <a:xfrm flipV="1">
              <a:off x="1775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/>
            <p:cNvCxnSpPr>
              <a:cxnSpLocks noChangeShapeType="1"/>
              <a:stCxn id="41" idx="0"/>
              <a:endCxn id="33" idx="4"/>
            </p:cNvCxnSpPr>
            <p:nvPr/>
          </p:nvCxnSpPr>
          <p:spPr bwMode="auto">
            <a:xfrm flipH="1" flipV="1">
              <a:off x="191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HK" baseline="-2500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5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7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8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AutoShape 23"/>
            <p:cNvCxnSpPr>
              <a:cxnSpLocks noChangeShapeType="1"/>
              <a:stCxn id="44" idx="0"/>
              <a:endCxn id="37" idx="4"/>
            </p:cNvCxnSpPr>
            <p:nvPr/>
          </p:nvCxnSpPr>
          <p:spPr bwMode="auto">
            <a:xfrm flipV="1">
              <a:off x="1053" y="2736"/>
              <a:ext cx="14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4"/>
            <p:cNvCxnSpPr>
              <a:cxnSpLocks noChangeShapeType="1"/>
              <a:stCxn id="45" idx="0"/>
              <a:endCxn id="37" idx="4"/>
            </p:cNvCxnSpPr>
            <p:nvPr/>
          </p:nvCxnSpPr>
          <p:spPr bwMode="auto">
            <a:xfrm flipH="1" flipV="1">
              <a:off x="1199" y="2736"/>
              <a:ext cx="15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5"/>
            <p:cNvCxnSpPr>
              <a:cxnSpLocks noChangeShapeType="1"/>
              <a:stCxn id="45" idx="0"/>
              <a:endCxn id="39" idx="4"/>
            </p:cNvCxnSpPr>
            <p:nvPr/>
          </p:nvCxnSpPr>
          <p:spPr bwMode="auto">
            <a:xfrm flipV="1">
              <a:off x="1354" y="2736"/>
              <a:ext cx="8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26"/>
            <p:cNvCxnSpPr>
              <a:cxnSpLocks noChangeShapeType="1"/>
              <a:stCxn id="46" idx="0"/>
              <a:endCxn id="39" idx="4"/>
            </p:cNvCxnSpPr>
            <p:nvPr/>
          </p:nvCxnSpPr>
          <p:spPr bwMode="auto">
            <a:xfrm flipH="1" flipV="1">
              <a:off x="1439" y="2736"/>
              <a:ext cx="19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27"/>
            <p:cNvCxnSpPr>
              <a:cxnSpLocks noChangeShapeType="1"/>
              <a:stCxn id="47" idx="0"/>
              <a:endCxn id="36" idx="4"/>
            </p:cNvCxnSpPr>
            <p:nvPr/>
          </p:nvCxnSpPr>
          <p:spPr bwMode="auto">
            <a:xfrm flipH="1" flipV="1">
              <a:off x="1775" y="2736"/>
              <a:ext cx="149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28"/>
            <p:cNvCxnSpPr>
              <a:cxnSpLocks noChangeShapeType="1"/>
              <a:stCxn id="48" idx="0"/>
              <a:endCxn id="41" idx="4"/>
            </p:cNvCxnSpPr>
            <p:nvPr/>
          </p:nvCxnSpPr>
          <p:spPr bwMode="auto">
            <a:xfrm flipH="1" flipV="1">
              <a:off x="2063" y="2736"/>
              <a:ext cx="15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29"/>
            <p:cNvCxnSpPr>
              <a:cxnSpLocks noChangeShapeType="1"/>
              <a:stCxn id="46" idx="0"/>
              <a:endCxn id="41" idx="4"/>
            </p:cNvCxnSpPr>
            <p:nvPr/>
          </p:nvCxnSpPr>
          <p:spPr bwMode="auto">
            <a:xfrm flipV="1">
              <a:off x="1637" y="2736"/>
              <a:ext cx="42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30"/>
            <p:cNvCxnSpPr>
              <a:cxnSpLocks noChangeShapeType="1"/>
              <a:stCxn id="45" idx="0"/>
              <a:endCxn id="36" idx="4"/>
            </p:cNvCxnSpPr>
            <p:nvPr/>
          </p:nvCxnSpPr>
          <p:spPr bwMode="auto">
            <a:xfrm flipV="1">
              <a:off x="1354" y="2736"/>
              <a:ext cx="42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Schwartz-</a:t>
                </a:r>
                <a:r>
                  <a:rPr lang="en-US" altLang="zh-HK" i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Zippel</a:t>
                </a:r>
                <a:r>
                  <a:rPr lang="en-US" altLang="zh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 Lemma</a:t>
                </a:r>
                <a:r>
                  <a:rPr lang="en-US" altLang="zh-HK" dirty="0" smtClean="0">
                    <a:ea typeface="新細明體" charset="-120"/>
                  </a:rPr>
                  <a:t>.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…,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 polynomial of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total degree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over a field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𝔽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𝔽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b="0" i="0" smtClean="0">
                            <a:latin typeface="Cambria Math"/>
                            <a:ea typeface="新細明體" charset="-120"/>
                          </a:rPr>
                          <m:t>Pr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smtClean="0">
                                <a:latin typeface="Cambria Math"/>
                                <a:ea typeface="Cambria Math"/>
                              </a:rPr>
                              <m:t>←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=0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zh-HK" sz="1200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total degree </a:t>
                </a: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of a monomial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7</m:t>
                        </m:r>
                      </m:sup>
                    </m:sSubSup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3+7=12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total 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degree of a </a:t>
                </a: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polynomial</a:t>
                </a:r>
                <a:r>
                  <a:rPr lang="en-US" altLang="zh-HK" dirty="0" smtClean="0">
                    <a:ea typeface="新細明體" charset="-120"/>
                  </a:rPr>
                  <a:t>: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max</a:t>
                </a:r>
                <a:r>
                  <a:rPr lang="en-US" altLang="zh-HK" dirty="0">
                    <a:ea typeface="新細明體" charset="-120"/>
                  </a:rPr>
                  <a:t> total degree of its monomials.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𝑅</m:t>
                        </m:r>
                      </m:sub>
                    </m:sSub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pick </a:t>
                </a:r>
                <a:r>
                  <a:rPr lang="en-US" altLang="zh-HK" dirty="0">
                    <a:ea typeface="新細明體" charset="-12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uniformly at </a:t>
                </a:r>
                <a:r>
                  <a:rPr lang="en-US" altLang="zh-HK" dirty="0" smtClean="0">
                    <a:ea typeface="新細明體" charset="-120"/>
                  </a:rPr>
                  <a:t>random. (Different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’s </a:t>
                </a:r>
                <a:r>
                  <a:rPr lang="en-US" altLang="zh-HK" dirty="0">
                    <a:ea typeface="新細明體" charset="-120"/>
                  </a:rPr>
                  <a:t>are picked independently</a:t>
                </a:r>
                <a:r>
                  <a:rPr lang="en-US" altLang="zh-HK" dirty="0" smtClean="0">
                    <a:ea typeface="新細明體" charset="-120"/>
                  </a:rPr>
                  <a:t>.)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Few other observations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A polynomial is easy to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evaluate</a:t>
            </a:r>
            <a:r>
              <a:rPr lang="en-US" altLang="zh-HK" dirty="0">
                <a:ea typeface="新細明體" charset="-120"/>
              </a:rPr>
              <a:t> on any point by following the circuit. 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The (formal)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degree</a:t>
            </a:r>
            <a:r>
              <a:rPr lang="en-US" altLang="zh-HK" dirty="0">
                <a:ea typeface="新細明體" charset="-120"/>
              </a:rPr>
              <a:t> of an polynomial is easy to obtain. </a:t>
            </a:r>
          </a:p>
          <a:p>
            <a:pPr lvl="1"/>
            <a:endParaRPr lang="en-US" altLang="zh-HK" dirty="0">
              <a:ea typeface="新細明體" charset="-120"/>
            </a:endParaRPr>
          </a:p>
        </p:txBody>
      </p: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6170613" y="1905000"/>
            <a:ext cx="2139950" cy="1890713"/>
            <a:chOff x="911" y="1920"/>
            <a:chExt cx="1348" cy="1191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1535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>
              <a:off x="1247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>
              <a:off x="1823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09" name="AutoShape 9"/>
            <p:cNvCxnSpPr>
              <a:cxnSpLocks noChangeShapeType="1"/>
              <a:stCxn id="128007" idx="7"/>
              <a:endCxn id="128006" idx="4"/>
            </p:cNvCxnSpPr>
            <p:nvPr/>
          </p:nvCxnSpPr>
          <p:spPr bwMode="auto">
            <a:xfrm flipV="1">
              <a:off x="141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10" name="AutoShape 10"/>
            <p:cNvCxnSpPr>
              <a:cxnSpLocks noChangeShapeType="1"/>
              <a:stCxn id="128008" idx="1"/>
              <a:endCxn id="128006" idx="4"/>
            </p:cNvCxnSpPr>
            <p:nvPr/>
          </p:nvCxnSpPr>
          <p:spPr bwMode="auto">
            <a:xfrm flipH="1" flipV="1">
              <a:off x="163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1" name="Oval 11"/>
            <p:cNvSpPr>
              <a:spLocks noChangeArrowheads="1"/>
            </p:cNvSpPr>
            <p:nvPr/>
          </p:nvSpPr>
          <p:spPr bwMode="auto">
            <a:xfrm>
              <a:off x="1679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>
              <a:off x="110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13" name="AutoShape 13"/>
            <p:cNvCxnSpPr>
              <a:cxnSpLocks noChangeShapeType="1"/>
              <a:stCxn id="128012" idx="0"/>
              <a:endCxn id="128007" idx="4"/>
            </p:cNvCxnSpPr>
            <p:nvPr/>
          </p:nvCxnSpPr>
          <p:spPr bwMode="auto">
            <a:xfrm flipV="1">
              <a:off x="119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4" name="Oval 14"/>
            <p:cNvSpPr>
              <a:spLocks noChangeArrowheads="1"/>
            </p:cNvSpPr>
            <p:nvPr/>
          </p:nvSpPr>
          <p:spPr bwMode="auto">
            <a:xfrm>
              <a:off x="134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15" name="AutoShape 15"/>
            <p:cNvCxnSpPr>
              <a:cxnSpLocks noChangeShapeType="1"/>
              <a:stCxn id="128014" idx="0"/>
              <a:endCxn id="128007" idx="4"/>
            </p:cNvCxnSpPr>
            <p:nvPr/>
          </p:nvCxnSpPr>
          <p:spPr bwMode="auto">
            <a:xfrm flipH="1" flipV="1">
              <a:off x="1343" y="2400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6" name="Oval 16"/>
            <p:cNvSpPr>
              <a:spLocks noChangeArrowheads="1"/>
            </p:cNvSpPr>
            <p:nvPr/>
          </p:nvSpPr>
          <p:spPr bwMode="auto">
            <a:xfrm>
              <a:off x="1967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17" name="AutoShape 17"/>
            <p:cNvCxnSpPr>
              <a:cxnSpLocks noChangeShapeType="1"/>
              <a:stCxn id="128011" idx="0"/>
              <a:endCxn id="128008" idx="4"/>
            </p:cNvCxnSpPr>
            <p:nvPr/>
          </p:nvCxnSpPr>
          <p:spPr bwMode="auto">
            <a:xfrm flipV="1">
              <a:off x="1775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18" name="AutoShape 18"/>
            <p:cNvCxnSpPr>
              <a:cxnSpLocks noChangeShapeType="1"/>
              <a:stCxn id="128016" idx="0"/>
              <a:endCxn id="128008" idx="4"/>
            </p:cNvCxnSpPr>
            <p:nvPr/>
          </p:nvCxnSpPr>
          <p:spPr bwMode="auto">
            <a:xfrm flipH="1" flipV="1">
              <a:off x="191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9" name="Text Box 19"/>
            <p:cNvSpPr txBox="1">
              <a:spLocks noChangeArrowheads="1"/>
            </p:cNvSpPr>
            <p:nvPr/>
          </p:nvSpPr>
          <p:spPr bwMode="auto">
            <a:xfrm>
              <a:off x="911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2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0" name="Text Box 20"/>
            <p:cNvSpPr txBox="1">
              <a:spLocks noChangeArrowheads="1"/>
            </p:cNvSpPr>
            <p:nvPr/>
          </p:nvSpPr>
          <p:spPr bwMode="auto">
            <a:xfrm>
              <a:off x="1198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3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1" name="Text Box 21"/>
            <p:cNvSpPr txBox="1">
              <a:spLocks noChangeArrowheads="1"/>
            </p:cNvSpPr>
            <p:nvPr/>
          </p:nvSpPr>
          <p:spPr bwMode="auto">
            <a:xfrm>
              <a:off x="1486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4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2" name="Text Box 22"/>
            <p:cNvSpPr txBox="1">
              <a:spLocks noChangeArrowheads="1"/>
            </p:cNvSpPr>
            <p:nvPr/>
          </p:nvSpPr>
          <p:spPr bwMode="auto">
            <a:xfrm>
              <a:off x="1774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1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2063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6</a:t>
              </a:r>
              <a:endParaRPr lang="en-US" altLang="zh-HK" baseline="-25000">
                <a:ea typeface="新細明體" charset="-120"/>
              </a:endParaRPr>
            </a:p>
          </p:txBody>
        </p:sp>
        <p:cxnSp>
          <p:nvCxnSpPr>
            <p:cNvPr id="128024" name="AutoShape 24"/>
            <p:cNvCxnSpPr>
              <a:cxnSpLocks noChangeShapeType="1"/>
              <a:stCxn id="128019" idx="0"/>
              <a:endCxn id="128012" idx="4"/>
            </p:cNvCxnSpPr>
            <p:nvPr/>
          </p:nvCxnSpPr>
          <p:spPr bwMode="auto">
            <a:xfrm flipV="1">
              <a:off x="1032" y="2736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5" name="AutoShape 25"/>
            <p:cNvCxnSpPr>
              <a:cxnSpLocks noChangeShapeType="1"/>
              <a:stCxn id="128020" idx="0"/>
              <a:endCxn id="128012" idx="4"/>
            </p:cNvCxnSpPr>
            <p:nvPr/>
          </p:nvCxnSpPr>
          <p:spPr bwMode="auto">
            <a:xfrm flipH="1" flipV="1">
              <a:off x="1199" y="2736"/>
              <a:ext cx="12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6" name="AutoShape 26"/>
            <p:cNvCxnSpPr>
              <a:cxnSpLocks noChangeShapeType="1"/>
              <a:stCxn id="128020" idx="0"/>
              <a:endCxn id="128014" idx="4"/>
            </p:cNvCxnSpPr>
            <p:nvPr/>
          </p:nvCxnSpPr>
          <p:spPr bwMode="auto">
            <a:xfrm flipV="1">
              <a:off x="1319" y="2736"/>
              <a:ext cx="12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7" name="AutoShape 27"/>
            <p:cNvCxnSpPr>
              <a:cxnSpLocks noChangeShapeType="1"/>
              <a:stCxn id="128021" idx="0"/>
              <a:endCxn id="128014" idx="4"/>
            </p:cNvCxnSpPr>
            <p:nvPr/>
          </p:nvCxnSpPr>
          <p:spPr bwMode="auto">
            <a:xfrm flipH="1" flipV="1">
              <a:off x="1439" y="2736"/>
              <a:ext cx="16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8" name="AutoShape 28"/>
            <p:cNvCxnSpPr>
              <a:cxnSpLocks noChangeShapeType="1"/>
              <a:stCxn id="128022" idx="0"/>
              <a:endCxn id="128011" idx="4"/>
            </p:cNvCxnSpPr>
            <p:nvPr/>
          </p:nvCxnSpPr>
          <p:spPr bwMode="auto">
            <a:xfrm flipH="1" flipV="1">
              <a:off x="1775" y="2736"/>
              <a:ext cx="12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9" name="AutoShape 29"/>
            <p:cNvCxnSpPr>
              <a:cxnSpLocks noChangeShapeType="1"/>
              <a:stCxn id="128023" idx="0"/>
              <a:endCxn id="128016" idx="4"/>
            </p:cNvCxnSpPr>
            <p:nvPr/>
          </p:nvCxnSpPr>
          <p:spPr bwMode="auto">
            <a:xfrm flipH="1" flipV="1">
              <a:off x="2063" y="2736"/>
              <a:ext cx="12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30" name="AutoShape 30"/>
            <p:cNvCxnSpPr>
              <a:cxnSpLocks noChangeShapeType="1"/>
              <a:stCxn id="128021" idx="0"/>
              <a:endCxn id="128016" idx="4"/>
            </p:cNvCxnSpPr>
            <p:nvPr/>
          </p:nvCxnSpPr>
          <p:spPr bwMode="auto">
            <a:xfrm flipV="1">
              <a:off x="1607" y="2736"/>
              <a:ext cx="45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31" name="AutoShape 31"/>
            <p:cNvCxnSpPr>
              <a:cxnSpLocks noChangeShapeType="1"/>
              <a:stCxn id="128020" idx="0"/>
              <a:endCxn id="128011" idx="4"/>
            </p:cNvCxnSpPr>
            <p:nvPr/>
          </p:nvCxnSpPr>
          <p:spPr bwMode="auto">
            <a:xfrm flipV="1">
              <a:off x="1319" y="2736"/>
              <a:ext cx="45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22808</TotalTime>
  <Words>1308</Words>
  <Application>Microsoft Office PowerPoint</Application>
  <PresentationFormat>On-screen Show (4:3)</PresentationFormat>
  <Paragraphs>400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 Unicode MS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Randomized Algorithms</vt:lpstr>
      <vt:lpstr>Motivation</vt:lpstr>
      <vt:lpstr>General references</vt:lpstr>
      <vt:lpstr>Part 1: Examples</vt:lpstr>
      <vt:lpstr>Question</vt:lpstr>
      <vt:lpstr>Naïve algorithm?</vt:lpstr>
      <vt:lpstr>Key idea</vt:lpstr>
      <vt:lpstr>Few other observations</vt:lpstr>
      <vt:lpstr>Randomized Algorithm</vt:lpstr>
      <vt:lpstr>Correctness </vt:lpstr>
      <vt:lpstr>Catch</vt:lpstr>
      <vt:lpstr>Part 1: Examples</vt:lpstr>
      <vt:lpstr>Min-cut for undirected graphs</vt:lpstr>
      <vt:lpstr>A simple algorithm</vt:lpstr>
      <vt:lpstr>Graph Contraction </vt:lpstr>
      <vt:lpstr>Karger’s algorithm</vt:lpstr>
      <vt:lpstr>Example</vt:lpstr>
      <vt:lpstr>key fact</vt:lpstr>
      <vt:lpstr>Why?</vt:lpstr>
      <vt:lpstr>Analysis of the key fact</vt:lpstr>
      <vt:lpstr>Step 1</vt:lpstr>
      <vt:lpstr>Step 2</vt:lpstr>
      <vt:lpstr>Together </vt:lpstr>
      <vt:lpstr>Part 1: Examples</vt:lpstr>
      <vt:lpstr>Random walk on graphs</vt:lpstr>
      <vt:lpstr>Typical questions about random walk</vt:lpstr>
      <vt:lpstr>Connectivity</vt:lpstr>
      <vt:lpstr>Algorithm for 2-SAT</vt:lpstr>
      <vt:lpstr>Analysis</vt:lpstr>
      <vt:lpstr>Analysis (continued)</vt:lpstr>
      <vt:lpstr>Analysis (continued)</vt:lpstr>
      <vt:lpstr>Part II: Basic analytical tools</vt:lpstr>
      <vt:lpstr>Concentration and tail bounds</vt:lpstr>
      <vt:lpstr>Markov’s Inequality: when you only know expectation</vt:lpstr>
      <vt:lpstr>Moments</vt:lpstr>
      <vt:lpstr>Chebyshev’s Inequality: when you also know variance</vt:lpstr>
      <vt:lpstr>Inequality by the kth-moment (k: even)</vt:lpstr>
      <vt:lpstr>Chernoff’s Bound</vt:lpstr>
      <vt:lpstr>Some basic applications</vt:lpstr>
      <vt:lpstr>Two-sided error</vt:lpstr>
      <vt:lpstr>Using Chernoff’s bound</vt:lpstr>
      <vt:lpstr>PowerPoint Presentation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134</cp:revision>
  <dcterms:created xsi:type="dcterms:W3CDTF">1601-01-01T00:00:00Z</dcterms:created>
  <dcterms:modified xsi:type="dcterms:W3CDTF">2015-02-02T13:46:46Z</dcterms:modified>
</cp:coreProperties>
</file>