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41"/>
  </p:notesMasterIdLst>
  <p:sldIdLst>
    <p:sldId id="257" r:id="rId2"/>
    <p:sldId id="301" r:id="rId3"/>
    <p:sldId id="310" r:id="rId4"/>
    <p:sldId id="270" r:id="rId5"/>
    <p:sldId id="260" r:id="rId6"/>
    <p:sldId id="259" r:id="rId7"/>
    <p:sldId id="279" r:id="rId8"/>
    <p:sldId id="295" r:id="rId9"/>
    <p:sldId id="261" r:id="rId10"/>
    <p:sldId id="283" r:id="rId11"/>
    <p:sldId id="272" r:id="rId12"/>
    <p:sldId id="314" r:id="rId13"/>
    <p:sldId id="274" r:id="rId14"/>
    <p:sldId id="275" r:id="rId15"/>
    <p:sldId id="264" r:id="rId16"/>
    <p:sldId id="276" r:id="rId17"/>
    <p:sldId id="265" r:id="rId18"/>
    <p:sldId id="266" r:id="rId19"/>
    <p:sldId id="267" r:id="rId20"/>
    <p:sldId id="281" r:id="rId21"/>
    <p:sldId id="268" r:id="rId22"/>
    <p:sldId id="296" r:id="rId23"/>
    <p:sldId id="282" r:id="rId24"/>
    <p:sldId id="284" r:id="rId25"/>
    <p:sldId id="297" r:id="rId26"/>
    <p:sldId id="286" r:id="rId27"/>
    <p:sldId id="291" r:id="rId28"/>
    <p:sldId id="288" r:id="rId29"/>
    <p:sldId id="290" r:id="rId30"/>
    <p:sldId id="309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11" r:id="rId39"/>
    <p:sldId id="313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9" autoAdjust="0"/>
  </p:normalViewPr>
  <p:slideViewPr>
    <p:cSldViewPr>
      <p:cViewPr varScale="1">
        <p:scale>
          <a:sx n="72" d="100"/>
          <a:sy n="72" d="100"/>
        </p:scale>
        <p:origin x="5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7C414417-D57F-4A2D-B05A-236CB5F9C4B2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042038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DAF250-0FED-4BEF-B7F9-08ED5B4BA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38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AECFF-5836-4B90-A67F-7E1B6CE02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98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198E3-92FC-46F6-BFF7-E9312E186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004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B8688-2CF4-4879-9575-5093A49A34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17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DCEFF-3445-4EB5-84CD-07B43DDE5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06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68870-FCC1-4059-9748-EE62BE1CE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79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24357-6995-4E14-964D-BB70D9BC4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13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D291A-5C29-4A27-A213-D98D25762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94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38E37-017F-42F7-A24C-9B918A320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70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0CB46-5BAF-4014-8C29-7494A12052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06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611E9-62D0-4839-A859-EA2502203A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3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C97A-4434-4B02-BE83-1902873CBF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43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D94E31A2-1768-43DF-8031-6CAE2ED80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pPr eaLnBrk="1" hangingPunct="1"/>
            <a:r>
              <a:rPr lang="en-US" altLang="zh-HK" sz="2600" smtClean="0">
                <a:ea typeface="新細明體" charset="-120"/>
              </a:rPr>
              <a:t>Instructor: 	Shengyu Zhang</a:t>
            </a:r>
          </a:p>
          <a:p>
            <a:pPr eaLnBrk="1" hangingPunct="1"/>
            <a:endParaRPr lang="en-US" altLang="zh-HK" sz="2600" smtClean="0">
              <a:ea typeface="新細明體" charset="-120"/>
            </a:endParaRPr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1600200" y="3200400"/>
            <a:ext cx="594360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</a:t>
            </a:r>
            <a:r>
              <a:rPr lang="en-US" altLang="zh-HK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3: Greedy Algorithms</a:t>
            </a:r>
            <a:endParaRPr lang="zh-HK" alt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CSC3160: Design and Analysis of Algorithms</a:t>
            </a:r>
            <a:endParaRPr lang="zh-HK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AF250-0FED-4BEF-B7F9-08ED5B4BA0B9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z="3800" dirty="0" smtClean="0">
                <a:ea typeface="新細明體" charset="-120"/>
              </a:rPr>
              <a:t>Illustrate an execution of the algorithm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00600" cy="4530725"/>
          </a:xfrm>
        </p:spPr>
        <p:txBody>
          <a:bodyPr/>
          <a:lstStyle/>
          <a:p>
            <a:pPr eaLnBrk="1" hangingPunct="1"/>
            <a:r>
              <a:rPr lang="en-US" altLang="zh-HK" sz="2600" dirty="0" smtClean="0">
                <a:ea typeface="新細明體" charset="-120"/>
              </a:rPr>
              <a:t>At first all vertices are all separated.</a:t>
            </a:r>
          </a:p>
          <a:p>
            <a:pPr eaLnBrk="1" hangingPunct="1"/>
            <a:r>
              <a:rPr lang="en-US" altLang="zh-HK" sz="2600" dirty="0" smtClean="0">
                <a:ea typeface="新細明體" charset="-120"/>
              </a:rPr>
              <a:t>Little by little, they </a:t>
            </a:r>
            <a:r>
              <a:rPr lang="en-US" altLang="zh-HK" sz="2600" dirty="0" smtClean="0">
                <a:solidFill>
                  <a:srgbClr val="FF0000"/>
                </a:solidFill>
                <a:ea typeface="新細明體" charset="-120"/>
              </a:rPr>
              <a:t>merge into groups</a:t>
            </a:r>
            <a:r>
              <a:rPr lang="en-US" altLang="zh-HK" sz="2600" dirty="0" smtClean="0">
                <a:ea typeface="新細明體" charset="-120"/>
              </a:rPr>
              <a:t>. </a:t>
            </a:r>
          </a:p>
          <a:p>
            <a:pPr eaLnBrk="1" hangingPunct="1"/>
            <a:r>
              <a:rPr lang="en-US" altLang="zh-HK" sz="2600" dirty="0" smtClean="0">
                <a:ea typeface="新細明體" charset="-120"/>
              </a:rPr>
              <a:t>Groups merge into larger groups.</a:t>
            </a:r>
          </a:p>
          <a:p>
            <a:pPr eaLnBrk="1" hangingPunct="1"/>
            <a:r>
              <a:rPr lang="en-US" altLang="zh-HK" sz="2600" dirty="0" smtClean="0">
                <a:ea typeface="新細明體" charset="-120"/>
              </a:rPr>
              <a:t>Finally, all groups merge into one. </a:t>
            </a:r>
          </a:p>
          <a:p>
            <a:pPr eaLnBrk="1" hangingPunct="1"/>
            <a:r>
              <a:rPr lang="en-US" altLang="zh-HK" sz="2600" dirty="0" smtClean="0">
                <a:ea typeface="新細明體" charset="-120"/>
              </a:rPr>
              <a:t>That’s the spanning tree outputted by the algorithm.</a:t>
            </a:r>
          </a:p>
        </p:txBody>
      </p:sp>
      <p:grpSp>
        <p:nvGrpSpPr>
          <p:cNvPr id="14340" name="Group 42"/>
          <p:cNvGrpSpPr>
            <a:grpSpLocks/>
          </p:cNvGrpSpPr>
          <p:nvPr/>
        </p:nvGrpSpPr>
        <p:grpSpPr bwMode="auto">
          <a:xfrm>
            <a:off x="5638800" y="2057400"/>
            <a:ext cx="2743200" cy="2819400"/>
            <a:chOff x="3264" y="1392"/>
            <a:chExt cx="1728" cy="1776"/>
          </a:xfrm>
        </p:grpSpPr>
        <p:sp>
          <p:nvSpPr>
            <p:cNvPr id="14384" name="Oval 43"/>
            <p:cNvSpPr>
              <a:spLocks noChangeArrowheads="1"/>
            </p:cNvSpPr>
            <p:nvPr/>
          </p:nvSpPr>
          <p:spPr bwMode="auto">
            <a:xfrm>
              <a:off x="3360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14385" name="Oval 44"/>
            <p:cNvSpPr>
              <a:spLocks noChangeArrowheads="1"/>
            </p:cNvSpPr>
            <p:nvPr/>
          </p:nvSpPr>
          <p:spPr bwMode="auto">
            <a:xfrm>
              <a:off x="4800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14386" name="Oval 45"/>
            <p:cNvSpPr>
              <a:spLocks noChangeArrowheads="1"/>
            </p:cNvSpPr>
            <p:nvPr/>
          </p:nvSpPr>
          <p:spPr bwMode="auto">
            <a:xfrm>
              <a:off x="475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14387" name="Oval 46"/>
            <p:cNvSpPr>
              <a:spLocks noChangeArrowheads="1"/>
            </p:cNvSpPr>
            <p:nvPr/>
          </p:nvSpPr>
          <p:spPr bwMode="auto">
            <a:xfrm>
              <a:off x="3648" y="30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14388" name="Oval 47"/>
            <p:cNvSpPr>
              <a:spLocks noChangeArrowheads="1"/>
            </p:cNvSpPr>
            <p:nvPr/>
          </p:nvSpPr>
          <p:spPr bwMode="auto">
            <a:xfrm>
              <a:off x="3744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14389" name="Oval 48"/>
            <p:cNvSpPr>
              <a:spLocks noChangeArrowheads="1"/>
            </p:cNvSpPr>
            <p:nvPr/>
          </p:nvSpPr>
          <p:spPr bwMode="auto">
            <a:xfrm>
              <a:off x="422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14390" name="Oval 49"/>
            <p:cNvSpPr>
              <a:spLocks noChangeArrowheads="1"/>
            </p:cNvSpPr>
            <p:nvPr/>
          </p:nvSpPr>
          <p:spPr bwMode="auto">
            <a:xfrm>
              <a:off x="4320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14391" name="Oval 50"/>
            <p:cNvSpPr>
              <a:spLocks noChangeArrowheads="1"/>
            </p:cNvSpPr>
            <p:nvPr/>
          </p:nvSpPr>
          <p:spPr bwMode="auto">
            <a:xfrm>
              <a:off x="3264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14392" name="Oval 51"/>
            <p:cNvSpPr>
              <a:spLocks noChangeArrowheads="1"/>
            </p:cNvSpPr>
            <p:nvPr/>
          </p:nvSpPr>
          <p:spPr bwMode="auto">
            <a:xfrm>
              <a:off x="4896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</p:grpSp>
      <p:sp>
        <p:nvSpPr>
          <p:cNvPr id="88116" name="Line 52"/>
          <p:cNvSpPr>
            <a:spLocks noChangeShapeType="1"/>
          </p:cNvSpPr>
          <p:nvPr/>
        </p:nvSpPr>
        <p:spPr bwMode="auto">
          <a:xfrm>
            <a:off x="5902325" y="22098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8117" name="Line 53"/>
          <p:cNvSpPr>
            <a:spLocks noChangeShapeType="1"/>
          </p:cNvSpPr>
          <p:nvPr/>
        </p:nvSpPr>
        <p:spPr bwMode="auto">
          <a:xfrm flipH="1">
            <a:off x="6324600" y="3581400"/>
            <a:ext cx="152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8118" name="Line 54"/>
          <p:cNvSpPr>
            <a:spLocks noChangeShapeType="1"/>
          </p:cNvSpPr>
          <p:nvPr/>
        </p:nvSpPr>
        <p:spPr bwMode="auto">
          <a:xfrm>
            <a:off x="5767388" y="36576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44" name="Line 55"/>
          <p:cNvSpPr>
            <a:spLocks noChangeShapeType="1"/>
          </p:cNvSpPr>
          <p:nvPr/>
        </p:nvSpPr>
        <p:spPr bwMode="auto">
          <a:xfrm flipV="1">
            <a:off x="7239000" y="2895600"/>
            <a:ext cx="152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8120" name="Line 56"/>
          <p:cNvSpPr>
            <a:spLocks noChangeShapeType="1"/>
          </p:cNvSpPr>
          <p:nvPr/>
        </p:nvSpPr>
        <p:spPr bwMode="auto">
          <a:xfrm flipV="1">
            <a:off x="7467600" y="2362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8121" name="Line 57"/>
          <p:cNvSpPr>
            <a:spLocks noChangeShapeType="1"/>
          </p:cNvSpPr>
          <p:nvPr/>
        </p:nvSpPr>
        <p:spPr bwMode="auto">
          <a:xfrm>
            <a:off x="7467600" y="2895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8122" name="Line 58"/>
          <p:cNvSpPr>
            <a:spLocks noChangeShapeType="1"/>
          </p:cNvSpPr>
          <p:nvPr/>
        </p:nvSpPr>
        <p:spPr bwMode="auto">
          <a:xfrm>
            <a:off x="7297738" y="44958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48" name="Line 59"/>
          <p:cNvSpPr>
            <a:spLocks noChangeShapeType="1"/>
          </p:cNvSpPr>
          <p:nvPr/>
        </p:nvSpPr>
        <p:spPr bwMode="auto">
          <a:xfrm>
            <a:off x="6553200" y="3522663"/>
            <a:ext cx="1676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8124" name="Line 60"/>
          <p:cNvSpPr>
            <a:spLocks noChangeShapeType="1"/>
          </p:cNvSpPr>
          <p:nvPr/>
        </p:nvSpPr>
        <p:spPr bwMode="auto">
          <a:xfrm flipV="1">
            <a:off x="6553200" y="2854325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50" name="Line 61"/>
          <p:cNvSpPr>
            <a:spLocks noChangeShapeType="1"/>
          </p:cNvSpPr>
          <p:nvPr/>
        </p:nvSpPr>
        <p:spPr bwMode="auto">
          <a:xfrm flipV="1">
            <a:off x="8077200" y="23622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8126" name="Line 62"/>
          <p:cNvSpPr>
            <a:spLocks noChangeShapeType="1"/>
          </p:cNvSpPr>
          <p:nvPr/>
        </p:nvSpPr>
        <p:spPr bwMode="auto">
          <a:xfrm>
            <a:off x="8112125" y="36576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52" name="Line 63"/>
          <p:cNvSpPr>
            <a:spLocks noChangeShapeType="1"/>
          </p:cNvSpPr>
          <p:nvPr/>
        </p:nvSpPr>
        <p:spPr bwMode="auto">
          <a:xfrm flipV="1">
            <a:off x="5791200" y="2836863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53" name="Line 64"/>
          <p:cNvSpPr>
            <a:spLocks noChangeShapeType="1"/>
          </p:cNvSpPr>
          <p:nvPr/>
        </p:nvSpPr>
        <p:spPr bwMode="auto">
          <a:xfrm>
            <a:off x="5943600" y="2209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4354" name="Text Box 65"/>
          <p:cNvSpPr txBox="1">
            <a:spLocks noChangeArrowheads="1"/>
          </p:cNvSpPr>
          <p:nvPr/>
        </p:nvSpPr>
        <p:spPr bwMode="auto">
          <a:xfrm>
            <a:off x="6553200" y="2133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14355" name="Text Box 66"/>
          <p:cNvSpPr txBox="1">
            <a:spLocks noChangeArrowheads="1"/>
          </p:cNvSpPr>
          <p:nvPr/>
        </p:nvSpPr>
        <p:spPr bwMode="auto">
          <a:xfrm>
            <a:off x="7537450" y="2209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1</a:t>
            </a:r>
          </a:p>
        </p:txBody>
      </p:sp>
      <p:sp>
        <p:nvSpPr>
          <p:cNvPr id="14356" name="Text Box 67"/>
          <p:cNvSpPr txBox="1">
            <a:spLocks noChangeArrowheads="1"/>
          </p:cNvSpPr>
          <p:nvPr/>
        </p:nvSpPr>
        <p:spPr bwMode="auto">
          <a:xfrm>
            <a:off x="5867400" y="2743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5</a:t>
            </a:r>
          </a:p>
        </p:txBody>
      </p:sp>
      <p:sp>
        <p:nvSpPr>
          <p:cNvPr id="14357" name="Text Box 68"/>
          <p:cNvSpPr txBox="1">
            <a:spLocks noChangeArrowheads="1"/>
          </p:cNvSpPr>
          <p:nvPr/>
        </p:nvSpPr>
        <p:spPr bwMode="auto">
          <a:xfrm>
            <a:off x="5715000" y="4114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14358" name="Text Box 69"/>
          <p:cNvSpPr txBox="1">
            <a:spLocks noChangeArrowheads="1"/>
          </p:cNvSpPr>
          <p:nvPr/>
        </p:nvSpPr>
        <p:spPr bwMode="auto">
          <a:xfrm>
            <a:off x="7391400" y="3810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14359" name="Text Box 70"/>
          <p:cNvSpPr txBox="1">
            <a:spLocks noChangeArrowheads="1"/>
          </p:cNvSpPr>
          <p:nvPr/>
        </p:nvSpPr>
        <p:spPr bwMode="auto">
          <a:xfrm>
            <a:off x="7086600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5</a:t>
            </a:r>
          </a:p>
        </p:txBody>
      </p:sp>
      <p:sp>
        <p:nvSpPr>
          <p:cNvPr id="14360" name="Text Box 71"/>
          <p:cNvSpPr txBox="1">
            <a:spLocks noChangeArrowheads="1"/>
          </p:cNvSpPr>
          <p:nvPr/>
        </p:nvSpPr>
        <p:spPr bwMode="auto">
          <a:xfrm>
            <a:off x="6781800" y="3124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14361" name="Text Box 72"/>
          <p:cNvSpPr txBox="1">
            <a:spLocks noChangeArrowheads="1"/>
          </p:cNvSpPr>
          <p:nvPr/>
        </p:nvSpPr>
        <p:spPr bwMode="auto">
          <a:xfrm>
            <a:off x="7543800" y="4572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14362" name="Text Box 73"/>
          <p:cNvSpPr txBox="1">
            <a:spLocks noChangeArrowheads="1"/>
          </p:cNvSpPr>
          <p:nvPr/>
        </p:nvSpPr>
        <p:spPr bwMode="auto">
          <a:xfrm>
            <a:off x="8229600" y="3886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14363" name="Text Box 74"/>
          <p:cNvSpPr txBox="1">
            <a:spLocks noChangeArrowheads="1"/>
          </p:cNvSpPr>
          <p:nvPr/>
        </p:nvSpPr>
        <p:spPr bwMode="auto">
          <a:xfrm>
            <a:off x="8153400" y="2743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3</a:t>
            </a:r>
          </a:p>
        </p:txBody>
      </p:sp>
      <p:sp>
        <p:nvSpPr>
          <p:cNvPr id="14364" name="Text Box 75"/>
          <p:cNvSpPr txBox="1">
            <a:spLocks noChangeArrowheads="1"/>
          </p:cNvSpPr>
          <p:nvPr/>
        </p:nvSpPr>
        <p:spPr bwMode="auto">
          <a:xfrm>
            <a:off x="6400800" y="3962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14365" name="Text Box 76"/>
          <p:cNvSpPr txBox="1">
            <a:spLocks noChangeArrowheads="1"/>
          </p:cNvSpPr>
          <p:nvPr/>
        </p:nvSpPr>
        <p:spPr bwMode="auto">
          <a:xfrm>
            <a:off x="7467600" y="3124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14366" name="Text Box 77"/>
          <p:cNvSpPr txBox="1">
            <a:spLocks noChangeArrowheads="1"/>
          </p:cNvSpPr>
          <p:nvPr/>
        </p:nvSpPr>
        <p:spPr bwMode="auto">
          <a:xfrm>
            <a:off x="6470650" y="2819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88146" name="Oval 82"/>
          <p:cNvSpPr>
            <a:spLocks noChangeArrowheads="1"/>
          </p:cNvSpPr>
          <p:nvPr/>
        </p:nvSpPr>
        <p:spPr bwMode="auto">
          <a:xfrm>
            <a:off x="7924800" y="2057400"/>
            <a:ext cx="533400" cy="533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88147" name="Oval 83"/>
          <p:cNvSpPr>
            <a:spLocks noChangeArrowheads="1"/>
          </p:cNvSpPr>
          <p:nvPr/>
        </p:nvSpPr>
        <p:spPr bwMode="auto">
          <a:xfrm rot="-2040000">
            <a:off x="6992938" y="2130425"/>
            <a:ext cx="1524000" cy="769938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88148" name="Oval 84"/>
          <p:cNvSpPr>
            <a:spLocks noChangeArrowheads="1"/>
          </p:cNvSpPr>
          <p:nvPr/>
        </p:nvSpPr>
        <p:spPr bwMode="auto">
          <a:xfrm>
            <a:off x="7162800" y="2057400"/>
            <a:ext cx="1447800" cy="17526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88151" name="Oval 87"/>
          <p:cNvSpPr>
            <a:spLocks noChangeArrowheads="1"/>
          </p:cNvSpPr>
          <p:nvPr/>
        </p:nvSpPr>
        <p:spPr bwMode="auto">
          <a:xfrm rot="300000">
            <a:off x="6934200" y="2120900"/>
            <a:ext cx="1828800" cy="28956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88159" name="Oval 95"/>
          <p:cNvSpPr>
            <a:spLocks noChangeArrowheads="1"/>
          </p:cNvSpPr>
          <p:nvPr/>
        </p:nvSpPr>
        <p:spPr bwMode="auto">
          <a:xfrm>
            <a:off x="7848600" y="3276600"/>
            <a:ext cx="533400" cy="533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88160" name="Oval 96"/>
          <p:cNvSpPr>
            <a:spLocks noChangeArrowheads="1"/>
          </p:cNvSpPr>
          <p:nvPr/>
        </p:nvSpPr>
        <p:spPr bwMode="auto">
          <a:xfrm>
            <a:off x="8001000" y="4267200"/>
            <a:ext cx="533400" cy="533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88161" name="Oval 97"/>
          <p:cNvSpPr>
            <a:spLocks noChangeArrowheads="1"/>
          </p:cNvSpPr>
          <p:nvPr/>
        </p:nvSpPr>
        <p:spPr bwMode="auto">
          <a:xfrm>
            <a:off x="6934200" y="4267200"/>
            <a:ext cx="533400" cy="533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88162" name="Oval 98"/>
          <p:cNvSpPr>
            <a:spLocks noChangeArrowheads="1"/>
          </p:cNvSpPr>
          <p:nvPr/>
        </p:nvSpPr>
        <p:spPr bwMode="auto">
          <a:xfrm>
            <a:off x="7086600" y="2590800"/>
            <a:ext cx="533400" cy="533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88163" name="Oval 99"/>
          <p:cNvSpPr>
            <a:spLocks noChangeArrowheads="1"/>
          </p:cNvSpPr>
          <p:nvPr/>
        </p:nvSpPr>
        <p:spPr bwMode="auto">
          <a:xfrm>
            <a:off x="5562600" y="1905000"/>
            <a:ext cx="533400" cy="533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88164" name="Oval 100"/>
          <p:cNvSpPr>
            <a:spLocks noChangeArrowheads="1"/>
          </p:cNvSpPr>
          <p:nvPr/>
        </p:nvSpPr>
        <p:spPr bwMode="auto">
          <a:xfrm>
            <a:off x="6248400" y="3200400"/>
            <a:ext cx="533400" cy="533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88165" name="Oval 101"/>
          <p:cNvSpPr>
            <a:spLocks noChangeArrowheads="1"/>
          </p:cNvSpPr>
          <p:nvPr/>
        </p:nvSpPr>
        <p:spPr bwMode="auto">
          <a:xfrm>
            <a:off x="6096000" y="4495800"/>
            <a:ext cx="533400" cy="533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88166" name="Oval 102"/>
          <p:cNvSpPr>
            <a:spLocks noChangeArrowheads="1"/>
          </p:cNvSpPr>
          <p:nvPr/>
        </p:nvSpPr>
        <p:spPr bwMode="auto">
          <a:xfrm>
            <a:off x="5410200" y="3352800"/>
            <a:ext cx="533400" cy="533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88168" name="Oval 104"/>
          <p:cNvSpPr>
            <a:spLocks noChangeArrowheads="1"/>
          </p:cNvSpPr>
          <p:nvPr/>
        </p:nvSpPr>
        <p:spPr bwMode="auto">
          <a:xfrm>
            <a:off x="6858000" y="4191000"/>
            <a:ext cx="17526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88169" name="Oval 105"/>
          <p:cNvSpPr>
            <a:spLocks noChangeArrowheads="1"/>
          </p:cNvSpPr>
          <p:nvPr/>
        </p:nvSpPr>
        <p:spPr bwMode="auto">
          <a:xfrm rot="480000">
            <a:off x="6096000" y="3124200"/>
            <a:ext cx="609600" cy="19812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88170" name="Oval 106"/>
          <p:cNvSpPr>
            <a:spLocks noChangeArrowheads="1"/>
          </p:cNvSpPr>
          <p:nvPr/>
        </p:nvSpPr>
        <p:spPr bwMode="auto">
          <a:xfrm rot="-600000">
            <a:off x="5478463" y="3041650"/>
            <a:ext cx="1371600" cy="2046288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88171" name="Oval 107"/>
          <p:cNvSpPr>
            <a:spLocks noChangeArrowheads="1"/>
          </p:cNvSpPr>
          <p:nvPr/>
        </p:nvSpPr>
        <p:spPr bwMode="auto">
          <a:xfrm rot="-1320000">
            <a:off x="5322888" y="2063750"/>
            <a:ext cx="3771900" cy="31115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88172" name="Oval 108"/>
          <p:cNvSpPr>
            <a:spLocks noChangeArrowheads="1"/>
          </p:cNvSpPr>
          <p:nvPr/>
        </p:nvSpPr>
        <p:spPr bwMode="auto">
          <a:xfrm rot="-1320000">
            <a:off x="5106988" y="1365250"/>
            <a:ext cx="3968750" cy="400526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B8688-2CF4-4879-9575-5093A49A34E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8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8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8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8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8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88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00" fill="hold"/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88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88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88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88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8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88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1000" fill="hold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1000" fill="hold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88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88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1000" fill="hold"/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1000" fill="hold"/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88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88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16" grpId="0" animBg="1"/>
      <p:bldP spid="88117" grpId="0" animBg="1"/>
      <p:bldP spid="88118" grpId="0" animBg="1"/>
      <p:bldP spid="88120" grpId="0" animBg="1"/>
      <p:bldP spid="88121" grpId="0" animBg="1"/>
      <p:bldP spid="88122" grpId="0" animBg="1"/>
      <p:bldP spid="88124" grpId="0" animBg="1"/>
      <p:bldP spid="88126" grpId="0" animBg="1"/>
      <p:bldP spid="88146" grpId="0" animBg="1"/>
      <p:bldP spid="88146" grpId="1" animBg="1"/>
      <p:bldP spid="88147" grpId="0" animBg="1"/>
      <p:bldP spid="88147" grpId="1" animBg="1"/>
      <p:bldP spid="88148" grpId="0" animBg="1"/>
      <p:bldP spid="88148" grpId="1" animBg="1"/>
      <p:bldP spid="88151" grpId="0" animBg="1"/>
      <p:bldP spid="88151" grpId="1" animBg="1"/>
      <p:bldP spid="88159" grpId="0" animBg="1"/>
      <p:bldP spid="88159" grpId="1" animBg="1"/>
      <p:bldP spid="88160" grpId="0" animBg="1"/>
      <p:bldP spid="88160" grpId="1" animBg="1"/>
      <p:bldP spid="88161" grpId="0" animBg="1"/>
      <p:bldP spid="88161" grpId="1" animBg="1"/>
      <p:bldP spid="88162" grpId="0" animBg="1"/>
      <p:bldP spid="88162" grpId="1" animBg="1"/>
      <p:bldP spid="88163" grpId="0" animBg="1"/>
      <p:bldP spid="88163" grpId="1" animBg="1"/>
      <p:bldP spid="88164" grpId="0" animBg="1"/>
      <p:bldP spid="88164" grpId="1" animBg="1"/>
      <p:bldP spid="88165" grpId="0" animBg="1"/>
      <p:bldP spid="88165" grpId="1" animBg="1"/>
      <p:bldP spid="88166" grpId="0" animBg="1"/>
      <p:bldP spid="88166" grpId="1" animBg="1"/>
      <p:bldP spid="88168" grpId="0" animBg="1"/>
      <p:bldP spid="88168" grpId="1" animBg="1"/>
      <p:bldP spid="88169" grpId="0" animBg="1"/>
      <p:bldP spid="88169" grpId="1" animBg="1"/>
      <p:bldP spid="88170" grpId="0" animBg="1"/>
      <p:bldP spid="88170" grpId="1" animBg="1"/>
      <p:bldP spid="88171" grpId="0" animBg="1"/>
      <p:bldP spid="88171" grpId="1" animBg="1"/>
      <p:bldP spid="881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z="4000" dirty="0" smtClean="0">
                <a:ea typeface="新細明體" charset="-120"/>
              </a:rPr>
              <a:t>Correctness: prove by </a:t>
            </a:r>
            <a:r>
              <a:rPr lang="en-HK" altLang="zh-HK" sz="3800" dirty="0" smtClean="0">
                <a:ea typeface="新細明體" charset="-120"/>
              </a:rPr>
              <a:t>induction </a:t>
            </a:r>
            <a:endParaRPr lang="en-US" altLang="zh-HK" sz="3800" dirty="0" smtClean="0">
              <a:ea typeface="新細明體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77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199" y="1371600"/>
                <a:ext cx="5698261" cy="4800600"/>
              </a:xfrm>
            </p:spPr>
            <p:txBody>
              <a:bodyPr/>
              <a:lstStyle/>
              <a:p>
                <a:pPr eaLnBrk="1" hangingPunct="1"/>
                <a:r>
                  <a:rPr lang="en-US" altLang="zh-HK" sz="2200" dirty="0">
                    <a:ea typeface="新細明體" charset="-120"/>
                  </a:rPr>
                  <a:t>Proof plan: We will use induction to prove that at any point of time, the edges found are part of an MST. </a:t>
                </a:r>
                <a:endParaRPr lang="en-US" altLang="zh-HK" sz="2200" dirty="0">
                  <a:ea typeface="新細明體" charset="-120"/>
                  <a:cs typeface="Arial" charset="0"/>
                </a:endParaRPr>
              </a:p>
              <a:p>
                <a:pPr eaLnBrk="1" hangingPunct="1"/>
                <a:r>
                  <a:rPr lang="en-HK" altLang="zh-HK" sz="2200" dirty="0" smtClean="0">
                    <a:ea typeface="新細明體" charset="-120"/>
                  </a:rPr>
                  <a:t>At any point of time, we’ve found some edges </a:t>
                </a:r>
                <a14:m>
                  <m:oMath xmlns:m="http://schemas.openxmlformats.org/officeDocument/2006/math">
                    <m:r>
                      <a:rPr lang="en-HK" altLang="zh-HK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𝑀</m:t>
                    </m:r>
                    <m:r>
                      <a:rPr lang="en-HK" altLang="zh-HK" sz="2200" b="0" i="1" smtClean="0">
                        <a:latin typeface="Cambria Math" panose="02040503050406030204" pitchFamily="18" charset="0"/>
                        <a:ea typeface="新細明體" charset="-120"/>
                      </a:rPr>
                      <m:t>⊆</m:t>
                    </m:r>
                    <m:r>
                      <a:rPr lang="en-HK" altLang="zh-HK" sz="22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HK" altLang="zh-HK" sz="2200" dirty="0" smtClean="0">
                    <a:ea typeface="新細明體" charset="-120"/>
                  </a:rPr>
                  <a:t>, 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HK" altLang="zh-HK" sz="1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𝑀</m:t>
                    </m:r>
                  </m:oMath>
                </a14:m>
                <a:r>
                  <a:rPr lang="en-HK" altLang="zh-HK" sz="1800" dirty="0" smtClean="0">
                    <a:ea typeface="新細明體" charset="-120"/>
                  </a:rPr>
                  <a:t> </a:t>
                </a:r>
                <a:r>
                  <a:rPr lang="en-HK" altLang="zh-HK" sz="1800" dirty="0" smtClean="0">
                    <a:ea typeface="新細明體" charset="-120"/>
                  </a:rPr>
                  <a:t>connects vertices into </a:t>
                </a:r>
                <a:r>
                  <a:rPr lang="en-HK" altLang="zh-HK" sz="1800" dirty="0" smtClean="0">
                    <a:solidFill>
                      <a:srgbClr val="0000FF"/>
                    </a:solidFill>
                    <a:ea typeface="新細明體" charset="-120"/>
                  </a:rPr>
                  <a:t>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HK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HK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HK" altLang="zh-HK" sz="1800" dirty="0" smtClean="0">
                    <a:ea typeface="新細明體" charset="-120"/>
                  </a:rPr>
                  <a:t>.</a:t>
                </a:r>
              </a:p>
              <a:p>
                <a:pPr eaLnBrk="1" hangingPunct="1"/>
                <a:r>
                  <a:rPr lang="en-HK" altLang="zh-HK" sz="2200" dirty="0" smtClean="0">
                    <a:ea typeface="新細明體" charset="-120"/>
                  </a:rPr>
                  <a:t>By induction, </a:t>
                </a:r>
                <a14:m>
                  <m:oMath xmlns:m="http://schemas.openxmlformats.org/officeDocument/2006/math">
                    <m:r>
                      <a:rPr lang="en-HK" altLang="zh-HK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𝑀</m:t>
                    </m:r>
                  </m:oMath>
                </a14:m>
                <a:r>
                  <a:rPr lang="en-HK" altLang="zh-HK" sz="2200" dirty="0" smtClean="0">
                    <a:ea typeface="新細明體" charset="-120"/>
                  </a:rPr>
                  <a:t> belongs to some MST </a:t>
                </a:r>
                <a14:m>
                  <m:oMath xmlns:m="http://schemas.openxmlformats.org/officeDocument/2006/math"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</m:oMath>
                </a14:m>
                <a:r>
                  <a:rPr lang="en-HK" altLang="zh-HK" sz="2200" dirty="0" smtClean="0">
                    <a:ea typeface="新細明體" charset="-120"/>
                  </a:rPr>
                  <a:t>.</a:t>
                </a:r>
              </a:p>
            </p:txBody>
          </p:sp>
        </mc:Choice>
        <mc:Fallback>
          <p:sp>
            <p:nvSpPr>
              <p:cNvPr id="75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199" y="1371600"/>
                <a:ext cx="5698261" cy="4800600"/>
              </a:xfrm>
              <a:blipFill rotWithShape="0">
                <a:blip r:embed="rId2"/>
                <a:stretch>
                  <a:fillRect l="-214" t="-761" r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B8688-2CF4-4879-9575-5093A49A34E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val 3"/>
              <p:cNvSpPr/>
              <p:nvPr/>
            </p:nvSpPr>
            <p:spPr>
              <a:xfrm>
                <a:off x="6698817" y="1955266"/>
                <a:ext cx="589741" cy="583445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HK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HK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817" y="1955266"/>
                <a:ext cx="589741" cy="583445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228050" y="3521454"/>
            <a:ext cx="614140" cy="58975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64375" y="2917605"/>
            <a:ext cx="593726" cy="58487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39709" y="2927329"/>
            <a:ext cx="609600" cy="58487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Oval 21"/>
              <p:cNvSpPr/>
              <p:nvPr/>
            </p:nvSpPr>
            <p:spPr>
              <a:xfrm>
                <a:off x="7781682" y="1955266"/>
                <a:ext cx="608491" cy="589756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HK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682" y="1955266"/>
                <a:ext cx="608491" cy="589756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z="4000" dirty="0" smtClean="0">
                <a:ea typeface="新細明體" charset="-120"/>
              </a:rPr>
              <a:t>Correctness: prove by </a:t>
            </a:r>
            <a:r>
              <a:rPr lang="en-HK" altLang="zh-HK" sz="3800" dirty="0" smtClean="0">
                <a:ea typeface="新細明體" charset="-120"/>
              </a:rPr>
              <a:t>induction </a:t>
            </a:r>
            <a:endParaRPr lang="en-US" altLang="zh-HK" sz="3800" dirty="0" smtClean="0">
              <a:ea typeface="新細明體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77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199" y="1371600"/>
                <a:ext cx="5698261" cy="4800600"/>
              </a:xfrm>
            </p:spPr>
            <p:txBody>
              <a:bodyPr/>
              <a:lstStyle/>
              <a:p>
                <a:pPr eaLnBrk="1" hangingPunct="1"/>
                <a:r>
                  <a:rPr lang="en-HK" altLang="zh-HK" sz="2200" dirty="0" smtClean="0">
                    <a:ea typeface="新細明體" charset="-120"/>
                  </a:rPr>
                  <a:t>Suppose </a:t>
                </a:r>
                <a:r>
                  <a:rPr lang="en-HK" altLang="zh-HK" sz="2200" dirty="0" err="1" smtClean="0">
                    <a:ea typeface="新細明體" charset="-120"/>
                  </a:rPr>
                  <a:t>Kruskal’s</a:t>
                </a:r>
                <a:r>
                  <a:rPr lang="en-HK" altLang="zh-HK" sz="2200" dirty="0" smtClean="0">
                    <a:ea typeface="新細明體" charset="-120"/>
                  </a:rPr>
                  <a:t> algorithm picks </a:t>
                </a:r>
                <a14:m>
                  <m:oMath xmlns:m="http://schemas.openxmlformats.org/officeDocument/2006/math">
                    <m:r>
                      <a:rPr lang="en-US" altLang="zh-HK" sz="2200" i="1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𝑒</m:t>
                    </m:r>
                    <m:r>
                      <a:rPr lang="en-US" altLang="zh-HK" sz="2200" i="1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′</m:t>
                    </m:r>
                  </m:oMath>
                </a14:m>
                <a:r>
                  <a:rPr lang="en-HK" altLang="zh-HK" sz="2200" dirty="0" smtClean="0">
                    <a:ea typeface="新細明體" charset="-120"/>
                  </a:rPr>
                  <a:t> in the next step, connecting, say,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HK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altLang="zh-HK" sz="2200" dirty="0" smtClean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HK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HK" altLang="zh-HK" sz="2200" dirty="0" smtClean="0">
                    <a:ea typeface="新細明體" charset="-120"/>
                  </a:rPr>
                  <a:t>.</a:t>
                </a:r>
              </a:p>
              <a:p>
                <a:pPr eaLnBrk="1" hangingPunct="1"/>
                <a:r>
                  <a:rPr lang="en-US" altLang="zh-HK" sz="2200" dirty="0" smtClean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200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200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𝑒</m:t>
                        </m:r>
                      </m:e>
                      <m:sup>
                        <m:r>
                          <a:rPr lang="en-US" altLang="zh-HK" sz="2200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  <m:r>
                      <a:rPr lang="en-HK" altLang="zh-HK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∈</m:t>
                    </m:r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, done.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200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𝑒</m:t>
                        </m:r>
                      </m:e>
                      <m:sup>
                        <m:r>
                          <a:rPr lang="en-US" altLang="zh-HK" sz="2200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  <m:r>
                      <a:rPr lang="en-HK" altLang="zh-HK" sz="2200" b="0" i="1" smtClean="0">
                        <a:latin typeface="Cambria Math" panose="02040503050406030204" pitchFamily="18" charset="0"/>
                        <a:ea typeface="新細明體" charset="-120"/>
                      </a:rPr>
                      <m:t>∉</m:t>
                    </m:r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, adding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200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𝑒</m:t>
                        </m:r>
                      </m:e>
                      <m:sup>
                        <m:r>
                          <a:rPr lang="en-US" altLang="zh-HK" sz="2200" i="1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would produce a cycle. </a:t>
                </a:r>
              </a:p>
              <a:p>
                <a:pPr eaLnBrk="1" hangingPunct="1"/>
                <a:r>
                  <a:rPr lang="en-US" altLang="zh-HK" sz="2200" dirty="0" smtClean="0">
                    <a:ea typeface="新細明體" charset="-120"/>
                  </a:rPr>
                  <a:t>The cycle must cross the </a:t>
                </a:r>
                <a:r>
                  <a:rPr lang="en-US" altLang="zh-HK" sz="2200" dirty="0" smtClean="0">
                    <a:solidFill>
                      <a:srgbClr val="0000FF"/>
                    </a:solidFill>
                    <a:ea typeface="新細明體" charset="-120"/>
                  </a:rPr>
                  <a:t>cut </a:t>
                </a:r>
                <a14:m>
                  <m:oMath xmlns:m="http://schemas.openxmlformats.org/officeDocument/2006/math">
                    <m:r>
                      <a:rPr lang="en-HK" sz="22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HK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HK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altLang="zh-HK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𝑉</m:t>
                    </m:r>
                    <m:r>
                      <a:rPr lang="en-HK" altLang="zh-HK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−</m:t>
                    </m:r>
                    <m:sSub>
                      <m:sSubPr>
                        <m:ctrlPr>
                          <a:rPr lang="en-HK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HK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sz="2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via at least one other edge</a:t>
                </a:r>
                <a:r>
                  <a:rPr lang="en-US" altLang="zh-HK" sz="2200" dirty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𝑒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.</a:t>
                </a:r>
              </a:p>
              <a:p>
                <a:pPr eaLnBrk="1" hangingPunct="1"/>
                <a:r>
                  <a:rPr lang="en-US" altLang="zh-HK" sz="2200" dirty="0" smtClean="0">
                    <a:ea typeface="新細明體" charset="-12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zh-HK" sz="2200" i="1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𝑒</m:t>
                    </m:r>
                    <m:r>
                      <a:rPr lang="en-US" altLang="zh-HK" sz="2200" i="1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′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is the lightest one among all crossing edges, </a:t>
                </a:r>
                <a14:m>
                  <m:oMath xmlns:m="http://schemas.openxmlformats.org/officeDocument/2006/math"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𝑤</m:t>
                    </m:r>
                    <m:d>
                      <m:dPr>
                        <m:ctrlPr>
                          <a:rPr lang="en-US" altLang="zh-HK" sz="22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2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𝑒</m:t>
                        </m:r>
                        <m:r>
                          <a:rPr lang="en-US" altLang="zh-HK" sz="22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′</m:t>
                        </m:r>
                      </m:e>
                    </m:d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𝑤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𝑒</m:t>
                    </m:r>
                    <m:r>
                      <a:rPr lang="en-US" altLang="zh-HK" sz="22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.</a:t>
                </a:r>
                <a:endParaRPr lang="en-US" altLang="zh-HK" sz="1800" dirty="0" smtClean="0">
                  <a:ea typeface="新細明體" charset="-120"/>
                </a:endParaRPr>
              </a:p>
              <a:p>
                <a:pPr eaLnBrk="1" hangingPunct="1"/>
                <a:r>
                  <a:rPr lang="en-US" altLang="zh-HK" sz="2200" dirty="0" smtClean="0">
                    <a:ea typeface="新細明體" charset="-12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altLang="zh-HK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HK" altLang="zh-HK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𝑇</m:t>
                        </m:r>
                      </m:e>
                      <m:sup>
                        <m:r>
                          <a:rPr lang="en-HK" altLang="zh-HK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′</m:t>
                        </m:r>
                      </m:sup>
                    </m:sSup>
                    <m:r>
                      <a:rPr lang="en-HK" altLang="zh-HK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HK" altLang="zh-HK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𝑇</m:t>
                    </m:r>
                    <m:r>
                      <a:rPr lang="en-HK" altLang="zh-HK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−</m:t>
                    </m:r>
                    <m:r>
                      <a:rPr lang="en-HK" altLang="zh-HK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𝑒</m:t>
                    </m:r>
                    <m:r>
                      <a:rPr lang="en-HK" altLang="zh-HK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+</m:t>
                    </m:r>
                    <m:r>
                      <a:rPr lang="en-US" altLang="zh-HK" sz="22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𝑒</m:t>
                    </m:r>
                    <m:r>
                      <a:rPr lang="en-US" altLang="zh-HK" sz="22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′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𝑤</m:t>
                    </m:r>
                    <m:d>
                      <m:dPr>
                        <m:ctrlPr>
                          <a:rPr lang="en-US" altLang="zh-HK" sz="20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sz="20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HK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HK" altLang="zh-HK" sz="2000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≤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𝑤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HK" altLang="zh-HK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𝑇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. </a:t>
                </a:r>
                <a:endParaRPr lang="en-US" altLang="zh-HK" sz="2000" dirty="0" smtClean="0">
                  <a:ea typeface="新細明體" charset="-120"/>
                </a:endParaRPr>
              </a:p>
              <a:p>
                <a:pPr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HK" altLang="zh-HK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HK" altLang="zh-HK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𝑇</m:t>
                        </m:r>
                      </m:e>
                      <m:sup>
                        <m:r>
                          <a:rPr lang="en-HK" altLang="zh-HK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HK" altLang="zh-HK" sz="2000" dirty="0" smtClean="0">
                    <a:ea typeface="新細明體" charset="-120"/>
                  </a:rPr>
                  <a:t> is also a spanning tree. </a:t>
                </a:r>
              </a:p>
              <a:p>
                <a:pPr lvl="1" eaLnBrk="1" hangingPunct="1"/>
                <a:r>
                  <a:rPr lang="en-HK" altLang="zh-HK" sz="1600" dirty="0" smtClean="0">
                    <a:ea typeface="新細明體" charset="-120"/>
                  </a:rPr>
                  <a:t>Connected, and has </a:t>
                </a:r>
                <a14:m>
                  <m:oMath xmlns:m="http://schemas.openxmlformats.org/officeDocument/2006/math">
                    <m:r>
                      <a:rPr lang="en-HK" altLang="zh-HK" sz="16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  <m:r>
                      <a:rPr lang="en-HK" altLang="zh-HK" sz="1600" b="0" i="1" smtClean="0">
                        <a:latin typeface="Cambria Math" panose="02040503050406030204" pitchFamily="18" charset="0"/>
                        <a:ea typeface="新細明體" charset="-120"/>
                      </a:rPr>
                      <m:t>−1</m:t>
                    </m:r>
                  </m:oMath>
                </a14:m>
                <a:r>
                  <a:rPr lang="en-HK" altLang="zh-HK" sz="1600" dirty="0" smtClean="0">
                    <a:ea typeface="新細明體" charset="-120"/>
                  </a:rPr>
                  <a:t> edges.</a:t>
                </a:r>
              </a:p>
              <a:p>
                <a:pPr eaLnBrk="1" hangingPunct="1"/>
                <a:r>
                  <a:rPr lang="en-HK" altLang="zh-HK" sz="2000" dirty="0" smtClean="0">
                    <a:ea typeface="新細明體" charset="-120"/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altLang="zh-HK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HK" altLang="zh-HK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𝑇</m:t>
                        </m:r>
                      </m:e>
                      <m:sup>
                        <m:r>
                          <a:rPr lang="en-HK" altLang="zh-HK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 is also an MST. Induction step done.</a:t>
                </a:r>
                <a:endParaRPr lang="en-US" altLang="zh-HK" sz="2000" dirty="0" smtClean="0">
                  <a:ea typeface="新細明體" charset="-120"/>
                </a:endParaRPr>
              </a:p>
            </p:txBody>
          </p:sp>
        </mc:Choice>
        <mc:Fallback>
          <p:sp>
            <p:nvSpPr>
              <p:cNvPr id="75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199" y="1371600"/>
                <a:ext cx="5698261" cy="4800600"/>
              </a:xfrm>
              <a:blipFill rotWithShape="0">
                <a:blip r:embed="rId2"/>
                <a:stretch>
                  <a:fillRect l="-214" t="-761" r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74" name="Text Box 11"/>
              <p:cNvSpPr txBox="1">
                <a:spLocks noChangeArrowheads="1"/>
              </p:cNvSpPr>
              <p:nvPr/>
            </p:nvSpPr>
            <p:spPr bwMode="auto">
              <a:xfrm>
                <a:off x="6374418" y="2452964"/>
                <a:ext cx="36766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𝑒</m:t>
                      </m:r>
                    </m:oMath>
                  </m:oMathPara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>
          <p:sp>
            <p:nvSpPr>
              <p:cNvPr id="11274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4418" y="2452964"/>
                <a:ext cx="36766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78" name="Text Box 15"/>
              <p:cNvSpPr txBox="1">
                <a:spLocks noChangeArrowheads="1"/>
              </p:cNvSpPr>
              <p:nvPr/>
            </p:nvSpPr>
            <p:spPr bwMode="auto">
              <a:xfrm>
                <a:off x="7359772" y="1947888"/>
                <a:ext cx="42191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𝑒</m:t>
                      </m:r>
                      <m:r>
                        <a:rPr lang="en-US" altLang="zh-HK" b="0" i="1" dirty="0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′</m:t>
                      </m:r>
                    </m:oMath>
                  </m:oMathPara>
                </a14:m>
                <a:endParaRPr lang="en-US" altLang="zh-HK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>
          <p:sp>
            <p:nvSpPr>
              <p:cNvPr id="11278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9772" y="1947888"/>
                <a:ext cx="42191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B8688-2CF4-4879-9575-5093A49A34E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val 3"/>
              <p:cNvSpPr/>
              <p:nvPr/>
            </p:nvSpPr>
            <p:spPr>
              <a:xfrm>
                <a:off x="6698817" y="1955266"/>
                <a:ext cx="589741" cy="583445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HK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HK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817" y="1955266"/>
                <a:ext cx="589741" cy="583445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228050" y="3521454"/>
            <a:ext cx="614140" cy="58975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64375" y="2917605"/>
            <a:ext cx="593726" cy="58487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dirty="0" smtClean="0">
                <a:solidFill>
                  <a:srgbClr val="0000FF"/>
                </a:solidFill>
              </a:rPr>
              <a:t>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39709" y="2927329"/>
            <a:ext cx="609600" cy="58487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Oval 21"/>
              <p:cNvSpPr/>
              <p:nvPr/>
            </p:nvSpPr>
            <p:spPr>
              <a:xfrm>
                <a:off x="7781682" y="1955266"/>
                <a:ext cx="608491" cy="589756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HK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HK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682" y="1955266"/>
                <a:ext cx="608491" cy="589756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4" idx="6"/>
            <a:endCxn id="22" idx="2"/>
          </p:cNvCxnSpPr>
          <p:nvPr/>
        </p:nvCxnSpPr>
        <p:spPr>
          <a:xfrm>
            <a:off x="7288558" y="2246989"/>
            <a:ext cx="493124" cy="315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1" idx="0"/>
            <a:endCxn id="22" idx="5"/>
          </p:cNvCxnSpPr>
          <p:nvPr/>
        </p:nvCxnSpPr>
        <p:spPr>
          <a:xfrm flipH="1" flipV="1">
            <a:off x="8301062" y="2458654"/>
            <a:ext cx="143447" cy="4686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9" idx="6"/>
            <a:endCxn id="21" idx="3"/>
          </p:cNvCxnSpPr>
          <p:nvPr/>
        </p:nvCxnSpPr>
        <p:spPr>
          <a:xfrm flipV="1">
            <a:off x="7842190" y="3426552"/>
            <a:ext cx="386793" cy="38978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9" idx="2"/>
            <a:endCxn id="20" idx="5"/>
          </p:cNvCxnSpPr>
          <p:nvPr/>
        </p:nvCxnSpPr>
        <p:spPr>
          <a:xfrm flipH="1" flipV="1">
            <a:off x="6771152" y="3416828"/>
            <a:ext cx="456898" cy="39950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0" idx="0"/>
            <a:endCxn id="4" idx="3"/>
          </p:cNvCxnSpPr>
          <p:nvPr/>
        </p:nvCxnSpPr>
        <p:spPr>
          <a:xfrm flipV="1">
            <a:off x="6561238" y="2453267"/>
            <a:ext cx="223945" cy="464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6172200" y="1522264"/>
            <a:ext cx="1522136" cy="1300032"/>
          </a:xfrm>
          <a:custGeom>
            <a:avLst/>
            <a:gdLst>
              <a:gd name="connsiteX0" fmla="*/ 1784411 w 1818722"/>
              <a:gd name="connsiteY0" fmla="*/ 0 h 1819922"/>
              <a:gd name="connsiteX1" fmla="*/ 1580225 w 1818722"/>
              <a:gd name="connsiteY1" fmla="*/ 1340528 h 1819922"/>
              <a:gd name="connsiteX2" fmla="*/ 0 w 1818722"/>
              <a:gd name="connsiteY2" fmla="*/ 1819922 h 1819922"/>
              <a:gd name="connsiteX3" fmla="*/ 0 w 1818722"/>
              <a:gd name="connsiteY3" fmla="*/ 1819922 h 181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8722" h="1819922">
                <a:moveTo>
                  <a:pt x="1784411" y="0"/>
                </a:moveTo>
                <a:cubicBezTo>
                  <a:pt x="1831019" y="518604"/>
                  <a:pt x="1877627" y="1037208"/>
                  <a:pt x="1580225" y="1340528"/>
                </a:cubicBezTo>
                <a:cubicBezTo>
                  <a:pt x="1282823" y="1643848"/>
                  <a:pt x="0" y="1819922"/>
                  <a:pt x="0" y="1819922"/>
                </a:cubicBezTo>
                <a:lnTo>
                  <a:pt x="0" y="1819922"/>
                </a:lnTo>
              </a:path>
            </a:pathLst>
          </a:cu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3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z="3800" smtClean="0">
                <a:ea typeface="新細明體" charset="-120"/>
              </a:rPr>
              <a:t>Implementing Kruskal's Algorithm:</a:t>
            </a:r>
            <a:br>
              <a:rPr lang="en-US" altLang="zh-HK" sz="3800" smtClean="0">
                <a:ea typeface="新細明體" charset="-120"/>
              </a:rPr>
            </a:br>
            <a:endParaRPr lang="en-US" altLang="zh-HK" sz="3800" smtClean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Initialization: </a:t>
                </a:r>
              </a:p>
              <a:p>
                <a:pPr lvl="1" eaLnBrk="1" hangingPunct="1"/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Sort</a:t>
                </a:r>
                <a:r>
                  <a:rPr lang="en-US" altLang="zh-HK" dirty="0" smtClean="0">
                    <a:ea typeface="新細明體" charset="-120"/>
                  </a:rPr>
                  <a:t> the edges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by weight</a:t>
                </a:r>
              </a:p>
              <a:p>
                <a:pPr lvl="1" eaLnBrk="1" hangingPunct="1"/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create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{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𝑉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={}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for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all</a:t>
                </a:r>
                <a:r>
                  <a:rPr lang="en-US" altLang="zh-HK" dirty="0" smtClean="0">
                    <a:ea typeface="新細明體" charset="-120"/>
                  </a:rPr>
                  <a:t>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err="1" smtClean="0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i="1" dirty="0" err="1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i="1" dirty="0" err="1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, in increasing order of weight:</a:t>
                </a:r>
              </a:p>
              <a:p>
                <a:pPr lvl="1" eaLnBrk="1" hangingPunct="1"/>
                <a:r>
                  <a:rPr lang="en-US" altLang="zh-HK" dirty="0" smtClean="0">
                    <a:ea typeface="新細明體" charset="-120"/>
                  </a:rPr>
                  <a:t>if adding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doesn’t cause a cycle</a:t>
                </a:r>
                <a:endParaRPr lang="en-US" altLang="zh-HK" sz="2200" dirty="0" smtClean="0">
                  <a:ea typeface="新細明體" charset="-120"/>
                </a:endParaRPr>
              </a:p>
              <a:p>
                <a:pPr lvl="2" eaLnBrk="1" hangingPunct="1"/>
                <a:r>
                  <a:rPr lang="en-US" altLang="zh-HK" sz="2400" dirty="0" smtClean="0">
                    <a:solidFill>
                      <a:srgbClr val="FF0000"/>
                    </a:solidFill>
                    <a:ea typeface="新細明體" charset="-120"/>
                  </a:rPr>
                  <a:t>add</a:t>
                </a:r>
                <a:r>
                  <a:rPr lang="en-US" altLang="zh-HK" sz="2400" dirty="0" smtClean="0">
                    <a:ea typeface="新細明體" charset="-120"/>
                  </a:rPr>
                  <a:t> edge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4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4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4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𝑇</m:t>
                    </m:r>
                  </m:oMath>
                </a14:m>
                <a:endParaRPr lang="en-US" altLang="zh-HK" sz="2400" dirty="0" smtClean="0">
                  <a:ea typeface="新細明體" charset="-120"/>
                </a:endParaRPr>
              </a:p>
              <a:p>
                <a:pPr eaLnBrk="1" hangingPunct="1"/>
                <a:r>
                  <a:rPr lang="en-US" altLang="zh-HK" sz="3100" i="1" dirty="0" smtClean="0">
                    <a:solidFill>
                      <a:srgbClr val="0000FF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Question</a:t>
                </a:r>
                <a:r>
                  <a:rPr lang="en-US" altLang="zh-HK" sz="3100" dirty="0" smtClean="0">
                    <a:solidFill>
                      <a:srgbClr val="0000FF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: What’s not clearly specified yet?</a:t>
                </a:r>
              </a:p>
            </p:txBody>
          </p:sp>
        </mc:Choice>
        <mc:Fallback xmlns="">
          <p:sp>
            <p:nvSpPr>
              <p:cNvPr id="7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1111" b="-269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852" name="Line 4"/>
          <p:cNvSpPr>
            <a:spLocks noChangeShapeType="1"/>
          </p:cNvSpPr>
          <p:nvPr/>
        </p:nvSpPr>
        <p:spPr bwMode="auto">
          <a:xfrm flipH="1">
            <a:off x="7239000" y="48768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Implementation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What do we need?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We need to maintain a collection of </a:t>
                </a:r>
                <a:r>
                  <a:rPr lang="en-US" altLang="zh-HK" sz="2600" dirty="0" smtClean="0">
                    <a:solidFill>
                      <a:srgbClr val="0000FF"/>
                    </a:solidFill>
                    <a:ea typeface="新細明體" charset="-120"/>
                  </a:rPr>
                  <a:t>groups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Each group is a </a:t>
                </a:r>
                <a:r>
                  <a:rPr lang="en-US" altLang="zh-HK" sz="2200" dirty="0" smtClean="0">
                    <a:solidFill>
                      <a:srgbClr val="0000FF"/>
                    </a:solidFill>
                    <a:ea typeface="新細明體" charset="-120"/>
                  </a:rPr>
                  <a:t>subset of vertices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Different subsets are </a:t>
                </a:r>
                <a:r>
                  <a:rPr lang="en-US" altLang="zh-HK" sz="2200" dirty="0" smtClean="0">
                    <a:solidFill>
                      <a:srgbClr val="0000FF"/>
                    </a:solidFill>
                    <a:ea typeface="新細明體" charset="-120"/>
                  </a:rPr>
                  <a:t>disjoint</a:t>
                </a:r>
                <a:r>
                  <a:rPr lang="en-US" altLang="zh-HK" sz="2200" dirty="0" smtClean="0">
                    <a:ea typeface="新細明體" charset="-120"/>
                  </a:rPr>
                  <a:t>.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For a pair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6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, we want to know whether adding this edge causes a 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cycle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are in the </a:t>
                </a:r>
                <a:r>
                  <a:rPr lang="en-US" altLang="zh-HK" sz="2200" dirty="0" smtClean="0">
                    <a:solidFill>
                      <a:srgbClr val="FF0000"/>
                    </a:solidFill>
                    <a:ea typeface="新細明體" charset="-120"/>
                  </a:rPr>
                  <a:t>same subset </a:t>
                </a:r>
                <a:r>
                  <a:rPr lang="en-US" altLang="zh-HK" sz="2200" dirty="0" smtClean="0">
                    <a:ea typeface="新細明體" charset="-120"/>
                  </a:rPr>
                  <a:t>now, then adding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will cause a cycle. Also true conversely. 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So we need to find the two subsets containing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𝑢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, resp. </a:t>
                </a:r>
                <a:endParaRPr lang="en-US" altLang="zh-HK" sz="22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If no cycle is caused, then we 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merge</a:t>
                </a:r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the two sets containing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𝑢</m:t>
                    </m:r>
                  </m:oMath>
                </a14:m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𝑣</m:t>
                    </m:r>
                  </m:oMath>
                </a14:m>
                <a:r>
                  <a:rPr lang="en-US" altLang="zh-HK" sz="26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7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296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Data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HK" i="1" dirty="0" smtClean="0">
                    <a:solidFill>
                      <a:srgbClr val="FF0000"/>
                    </a:solidFill>
                    <a:ea typeface="新細明體" charset="-120"/>
                  </a:rPr>
                  <a:t>Union-Find</a:t>
                </a:r>
                <a:r>
                  <a:rPr lang="en-US" altLang="zh-HK" i="1" dirty="0" smtClean="0">
                    <a:ea typeface="新細明體" charset="-120"/>
                  </a:rPr>
                  <a:t> </a:t>
                </a:r>
                <a:r>
                  <a:rPr lang="en-US" altLang="zh-HK" dirty="0" smtClean="0">
                    <a:ea typeface="新細明體" charset="-120"/>
                  </a:rPr>
                  <a:t>data structure for disjoint sets</a:t>
                </a:r>
              </a:p>
              <a:p>
                <a:pPr lvl="1" eaLnBrk="1" hangingPunct="1"/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find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: to which set does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𝑥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belong?</a:t>
                </a:r>
              </a:p>
              <a:p>
                <a:pPr lvl="1" eaLnBrk="1" hangingPunct="1"/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union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: merge the sets containing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𝑥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𝑦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lvl="1" eaLnBrk="1" hangingPunct="1"/>
                <a:endParaRPr lang="en-US" altLang="zh-HK" dirty="0" smtClean="0">
                  <a:ea typeface="新細明體" charset="-120"/>
                </a:endParaRPr>
              </a:p>
              <a:p>
                <a:pPr eaLnBrk="1" hangingPunct="1"/>
                <a:endParaRPr lang="en-US" altLang="zh-HK" dirty="0" smtClean="0">
                  <a:ea typeface="新細明體" charset="-120"/>
                </a:endParaRPr>
              </a:p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Using this terminology, let’s re-write the algorithm and analyze the complexity…</a:t>
                </a:r>
              </a:p>
            </p:txBody>
          </p:sp>
        </mc:Choice>
        <mc:Fallback xmlns="">
          <p:sp>
            <p:nvSpPr>
              <p:cNvPr id="65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z="3800" smtClean="0">
                <a:ea typeface="新細明體" charset="-120"/>
              </a:rPr>
              <a:t>Kruskal's Algorithm: rewritten,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100" dirty="0" smtClean="0">
                    <a:ea typeface="新細明體" charset="-120"/>
                  </a:rPr>
                  <a:t>Initialization: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ea typeface="新細明體" charset="-120"/>
                  </a:rPr>
                  <a:t>Sort the edges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 by weight		</a:t>
                </a:r>
                <a:r>
                  <a:rPr lang="en-US" altLang="zh-HK" sz="2000" dirty="0" smtClean="0">
                    <a:solidFill>
                      <a:srgbClr val="0000FF"/>
                    </a:solidFill>
                    <a:ea typeface="新細明體" charset="-12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 </m:t>
                    </m:r>
                    <m:r>
                      <m:rPr>
                        <m:sty m:val="p"/>
                      </m:rP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⁡|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|)</m:t>
                    </m:r>
                  </m:oMath>
                </a14:m>
                <a:endParaRPr lang="en-US" altLang="zh-HK" sz="2000" dirty="0" smtClean="0">
                  <a:solidFill>
                    <a:srgbClr val="0000FF"/>
                  </a:solidFill>
                  <a:ea typeface="新細明體" charset="-12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ea typeface="新細明體" charset="-120"/>
                  </a:rPr>
                  <a:t>create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{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2000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000" i="1" dirty="0" err="1" smtClean="0">
                        <a:latin typeface="Cambria Math"/>
                        <a:ea typeface="新細明體" charset="-120"/>
                      </a:rPr>
                      <m:t>𝑉</m:t>
                    </m:r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			</a:t>
                </a:r>
                <a:r>
                  <a:rPr lang="en-US" altLang="zh-HK" sz="2000" dirty="0" smtClean="0">
                    <a:solidFill>
                      <a:srgbClr val="0000FF"/>
                    </a:solidFill>
                    <a:ea typeface="新細明體" charset="-12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|)</m:t>
                    </m:r>
                  </m:oMath>
                </a14:m>
                <a:endParaRPr lang="en-US" altLang="zh-HK" sz="2000" dirty="0" smtClean="0">
                  <a:solidFill>
                    <a:srgbClr val="0000FF"/>
                  </a:solidFill>
                  <a:ea typeface="新細明體" charset="-12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2000" b="0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={}</m:t>
                    </m:r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					</a:t>
                </a:r>
                <a:r>
                  <a:rPr lang="en-US" altLang="zh-HK" sz="2000" dirty="0" smtClean="0">
                    <a:solidFill>
                      <a:srgbClr val="0000FF"/>
                    </a:solidFill>
                    <a:ea typeface="新細明體" charset="-12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(1)</m:t>
                    </m:r>
                  </m:oMath>
                </a14:m>
                <a:endParaRPr lang="en-US" altLang="zh-HK" sz="2000" dirty="0" smtClean="0">
                  <a:solidFill>
                    <a:srgbClr val="0000FF"/>
                  </a:solidFill>
                  <a:ea typeface="新細明體" charset="-12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100" dirty="0" smtClean="0">
                    <a:ea typeface="新細明體" charset="-120"/>
                  </a:rPr>
                  <a:t>for all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1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100" i="1" dirty="0" err="1" smtClean="0">
                            <a:latin typeface="Cambria Math"/>
                            <a:ea typeface="新細明體" charset="-120"/>
                          </a:rPr>
                          <m:t>𝑢</m:t>
                        </m:r>
                        <m:r>
                          <a:rPr lang="en-US" altLang="zh-HK" sz="2100" i="1" dirty="0" err="1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100" i="1" dirty="0" err="1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</m:d>
                    <m:r>
                      <a:rPr lang="en-US" altLang="zh-HK" sz="2100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HK" sz="2100" dirty="0" smtClean="0">
                    <a:ea typeface="新細明體" charset="-120"/>
                  </a:rPr>
                  <a:t>, in increasing order of weight: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100" dirty="0" smtClean="0">
                    <a:ea typeface="新細明體" charset="-120"/>
                  </a:rPr>
                  <a:t>	  </a:t>
                </a:r>
                <a:r>
                  <a:rPr lang="en-US" altLang="zh-HK" sz="1900" dirty="0" smtClean="0">
                    <a:ea typeface="新細明體" charset="-120"/>
                  </a:rPr>
                  <a:t>if find</a:t>
                </a:r>
                <a14:m>
                  <m:oMath xmlns:m="http://schemas.openxmlformats.org/officeDocument/2006/math">
                    <m:r>
                      <a:rPr lang="en-US" altLang="zh-HK" sz="19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900" i="1" dirty="0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9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1900" dirty="0" smtClean="0">
                    <a:ea typeface="新細明體" charset="-120"/>
                  </a:rPr>
                  <a:t> </a:t>
                </a:r>
                <a:r>
                  <a:rPr lang="el-GR" sz="1900" dirty="0" smtClean="0"/>
                  <a:t>≠</a:t>
                </a:r>
                <a:r>
                  <a:rPr lang="en-US" altLang="zh-HK" sz="1900" dirty="0" smtClean="0">
                    <a:ea typeface="新細明體" charset="-120"/>
                  </a:rPr>
                  <a:t> find</a:t>
                </a:r>
                <a14:m>
                  <m:oMath xmlns:m="http://schemas.openxmlformats.org/officeDocument/2006/math">
                    <m:r>
                      <a:rPr lang="en-US" altLang="zh-HK" sz="19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900" i="1" dirty="0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9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1900" dirty="0" smtClean="0">
                    <a:ea typeface="新細明體" charset="-120"/>
                  </a:rPr>
                  <a:t> 				</a:t>
                </a:r>
                <a:r>
                  <a:rPr lang="en-US" altLang="zh-HK" sz="1900" dirty="0" smtClean="0">
                    <a:solidFill>
                      <a:srgbClr val="0000FF"/>
                    </a:solidFill>
                    <a:ea typeface="新細明體" charset="-120"/>
                  </a:rPr>
                  <a:t>- 2*cost-of-find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zh-HK" sz="1800" dirty="0" smtClean="0">
                    <a:ea typeface="新細明體" charset="-120"/>
                  </a:rPr>
                  <a:t>add edge 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8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8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8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1800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𝑇</m:t>
                    </m:r>
                  </m:oMath>
                </a14:m>
                <a:r>
                  <a:rPr lang="en-US" altLang="zh-HK" sz="1800" dirty="0" smtClean="0">
                    <a:ea typeface="新細明體" charset="-120"/>
                  </a:rPr>
                  <a:t>			</a:t>
                </a:r>
                <a:r>
                  <a:rPr lang="en-US" altLang="zh-HK" sz="1800" dirty="0" smtClean="0">
                    <a:solidFill>
                      <a:srgbClr val="0000FF"/>
                    </a:solidFill>
                    <a:ea typeface="新細明體" charset="-12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18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(1)</m:t>
                    </m:r>
                  </m:oMath>
                </a14:m>
                <a:endParaRPr lang="en-US" altLang="zh-HK" sz="1800" dirty="0" smtClean="0">
                  <a:solidFill>
                    <a:srgbClr val="0000FF"/>
                  </a:solidFill>
                  <a:ea typeface="新細明體" charset="-120"/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zh-HK" sz="1800" dirty="0" smtClean="0">
                    <a:ea typeface="新細明體" charset="-120"/>
                  </a:rPr>
                  <a:t>union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1800" i="1" dirty="0" err="1" smtClean="0"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sz="1800" i="1" dirty="0" err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800" i="1" dirty="0" err="1" smtClean="0"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1800" dirty="0" smtClean="0">
                    <a:ea typeface="新細明體" charset="-120"/>
                  </a:rPr>
                  <a:t>				</a:t>
                </a:r>
                <a:r>
                  <a:rPr lang="en-US" altLang="zh-HK" sz="1800" dirty="0" smtClean="0">
                    <a:solidFill>
                      <a:srgbClr val="0000FF"/>
                    </a:solidFill>
                    <a:ea typeface="新細明體" charset="-120"/>
                  </a:rPr>
                  <a:t>- cost-of-union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100" dirty="0" smtClean="0">
                    <a:solidFill>
                      <a:srgbClr val="0000FF"/>
                    </a:solidFill>
                    <a:ea typeface="新細明體" charset="-120"/>
                  </a:rPr>
                  <a:t>How many finds? </a:t>
                </a: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2|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</m:oMath>
                </a14:m>
                <a:endParaRPr lang="en-US" altLang="zh-HK" sz="2000" dirty="0" smtClean="0">
                  <a:solidFill>
                    <a:srgbClr val="0000FF"/>
                  </a:solidFill>
                  <a:ea typeface="新細明體" charset="-12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100" dirty="0" smtClean="0">
                    <a:solidFill>
                      <a:srgbClr val="0000FF"/>
                    </a:solidFill>
                    <a:ea typeface="新細明體" charset="-120"/>
                  </a:rPr>
                  <a:t>How many unions? </a:t>
                </a: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|−1</m:t>
                    </m:r>
                  </m:oMath>
                </a14:m>
                <a:endParaRPr lang="en-US" altLang="zh-HK" sz="2000" dirty="0" smtClean="0">
                  <a:solidFill>
                    <a:srgbClr val="0000FF"/>
                  </a:solidFill>
                  <a:ea typeface="新細明體" charset="-12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100" dirty="0" smtClean="0">
                    <a:solidFill>
                      <a:srgbClr val="0000FF"/>
                    </a:solidFill>
                    <a:ea typeface="新細明體" charset="-120"/>
                  </a:rPr>
                  <a:t>Total: </a:t>
                </a:r>
                <a14:m>
                  <m:oMath xmlns:m="http://schemas.openxmlformats.org/officeDocument/2006/math"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|+|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|+|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</m:oMath>
                </a14:m>
                <a:r>
                  <a:rPr lang="en-US" altLang="zh-HK" sz="2100" dirty="0" smtClean="0">
                    <a:solidFill>
                      <a:srgbClr val="0000FF"/>
                    </a:solidFill>
                    <a:ea typeface="新細明體" charset="-120"/>
                  </a:rPr>
                  <a:t> find-cost </a:t>
                </a:r>
                <a14:m>
                  <m:oMath xmlns:m="http://schemas.openxmlformats.org/officeDocument/2006/math"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+|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 </m:t>
                    </m:r>
                  </m:oMath>
                </a14:m>
                <a:r>
                  <a:rPr lang="en-US" altLang="zh-HK" sz="2100" dirty="0" smtClean="0">
                    <a:solidFill>
                      <a:srgbClr val="0000FF"/>
                    </a:solidFill>
                    <a:ea typeface="新細明體" charset="-120"/>
                  </a:rPr>
                  <a:t>union-cost</a:t>
                </a:r>
                <a14:m>
                  <m:oMath xmlns:m="http://schemas.openxmlformats.org/officeDocument/2006/math"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sz="2100" dirty="0" smtClean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16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data structure for union-find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We have used various data structures: queue, stack, tree.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Rooted Tree</a:t>
                </a:r>
                <a:r>
                  <a:rPr lang="en-US" altLang="zh-HK" sz="2600" dirty="0" smtClean="0">
                    <a:ea typeface="新細明體" charset="-120"/>
                  </a:rPr>
                  <a:t> is good here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It’s </a:t>
                </a:r>
                <a:r>
                  <a:rPr lang="en-US" altLang="zh-HK" sz="2200" dirty="0" smtClean="0">
                    <a:solidFill>
                      <a:srgbClr val="FF0000"/>
                    </a:solidFill>
                    <a:ea typeface="新細明體" charset="-120"/>
                  </a:rPr>
                  <a:t>efficient</a:t>
                </a:r>
                <a:r>
                  <a:rPr lang="en-US" altLang="zh-HK" sz="2200" dirty="0" smtClean="0">
                    <a:ea typeface="新細明體" charset="-120"/>
                  </a:rPr>
                  <a:t>: have/cover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leaves with only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HK" sz="22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HK" sz="2200" b="0" i="0" dirty="0" smtClean="0"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HK" sz="2200" b="0" i="1" dirty="0" smtClean="0">
                                <a:latin typeface="Cambria Math"/>
                                <a:ea typeface="新細明體" charset="-120"/>
                              </a:rPr>
                              <m:t>𝑑</m:t>
                            </m:r>
                          </m:sub>
                        </m:sSub>
                      </m:fName>
                      <m:e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depth 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ea typeface="新細明體" charset="-12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𝑑</m:t>
                    </m:r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 is the number of children of each node.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Each tree has a natural id: the root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</a:rPr>
                  <a:t>We now use a tree for each connected component.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200" dirty="0" smtClean="0">
                    <a:solidFill>
                      <a:srgbClr val="FF0000"/>
                    </a:solidFill>
                    <a:ea typeface="新細明體" charset="-120"/>
                  </a:rPr>
                  <a:t>find</a:t>
                </a:r>
                <a:r>
                  <a:rPr lang="en-US" altLang="zh-HK" sz="2200" dirty="0" smtClean="0">
                    <a:ea typeface="新細明體" charset="-120"/>
                  </a:rPr>
                  <a:t>: return the root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ea typeface="新細明體" charset="-120"/>
                  </a:rPr>
                  <a:t>So cost-of-find depends on height(tree</a:t>
                </a:r>
                <a:r>
                  <a:rPr lang="en-US" altLang="zh-HK" sz="2000" dirty="0">
                    <a:ea typeface="新細明體" charset="-120"/>
                  </a:rPr>
                  <a:t>). </a:t>
                </a:r>
                <a:r>
                  <a:rPr lang="en-US" altLang="zh-HK" sz="2000" dirty="0" smtClean="0">
                    <a:ea typeface="新細明體" charset="-120"/>
                  </a:rPr>
                  <a:t>Want: small height.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200" dirty="0" smtClean="0">
                    <a:solidFill>
                      <a:srgbClr val="FF0000"/>
                    </a:solidFill>
                    <a:ea typeface="新細明體" charset="-120"/>
                  </a:rPr>
                  <a:t>union</a:t>
                </a:r>
                <a:r>
                  <a:rPr lang="en-US" altLang="zh-HK" sz="2200" dirty="0" smtClean="0">
                    <a:ea typeface="新細明體" charset="-120"/>
                  </a:rPr>
                  <a:t>: somehow make the two trees into one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ea typeface="新細明體" charset="-120"/>
                  </a:rPr>
                  <a:t>The union cost … depends on implementation</a:t>
                </a:r>
              </a:p>
            </p:txBody>
          </p:sp>
        </mc:Choice>
        <mc:Fallback xmlns="">
          <p:sp>
            <p:nvSpPr>
              <p:cNvPr id="66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2153" r="-244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union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Recall: a 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tree</a:t>
            </a:r>
            <a:r>
              <a:rPr lang="en-US" altLang="zh-HK" dirty="0" smtClean="0">
                <a:ea typeface="新細明體" charset="-120"/>
              </a:rPr>
              <a:t> is constructed by a sequence of 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union</a:t>
            </a:r>
            <a:r>
              <a:rPr lang="en-US" altLang="zh-HK" dirty="0" smtClean="0">
                <a:ea typeface="新細明體" charset="-120"/>
              </a:rPr>
              <a:t> operations.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So we want to design a union algorithm </a:t>
            </a:r>
            <a:r>
              <a:rPr lang="en-US" altLang="zh-HK" dirty="0" err="1" smtClean="0">
                <a:ea typeface="新細明體" charset="-120"/>
              </a:rPr>
              <a:t>s.t.</a:t>
            </a:r>
            <a:r>
              <a:rPr lang="en-US" altLang="zh-HK" dirty="0" smtClean="0">
                <a:ea typeface="新細明體" charset="-12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the resulting tree is 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short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the cost of union itself is not large either.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A natural idea: let the 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shorter</a:t>
            </a:r>
            <a:r>
              <a:rPr lang="en-US" altLang="zh-HK" dirty="0" smtClean="0">
                <a:ea typeface="新細明體" charset="-120"/>
              </a:rPr>
              <a:t> tree be part of the higher tree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Actually right under the root of the higher tree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To this end, we need to maintain the 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height</a:t>
            </a:r>
            <a:r>
              <a:rPr lang="en-US" altLang="zh-HK" dirty="0" smtClean="0">
                <a:ea typeface="新細明體" charset="-120"/>
              </a:rPr>
              <a:t> information of a tree, which is pretty easy.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Details for union(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𝑦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):</a:t>
                </a:r>
              </a:p>
            </p:txBody>
          </p:sp>
        </mc:Choice>
        <mc:Fallback xmlns="">
          <p:sp>
            <p:nvSpPr>
              <p:cNvPr id="204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15" t="-1016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𝑟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sub>
                    </m:sSub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</m:t>
                    </m:r>
                  </m:oMath>
                </a14:m>
                <a:r>
                  <a:rPr lang="en-US" altLang="zh-HK" i="0" dirty="0" smtClean="0">
                    <a:ea typeface="新細明體" charset="-120"/>
                  </a:rPr>
                  <a:t> find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𝑟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𝑦</m:t>
                        </m:r>
                      </m:sub>
                    </m:sSub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find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eaLnBrk="1" hangingPunct="1"/>
                <a:r>
                  <a:rPr lang="en-US" altLang="zh-HK" sz="3200" dirty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h𝑒𝑖𝑔h𝑡</m:t>
                    </m:r>
                    <m:d>
                      <m:dPr>
                        <m:ctrlP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 err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&lt;</m:t>
                    </m:r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h𝑒𝑖𝑔h𝑡</m:t>
                    </m:r>
                    <m:d>
                      <m:dPr>
                        <m:ctrlP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 err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:</m:t>
                    </m:r>
                  </m:oMath>
                </a14:m>
                <a:endParaRPr lang="en-US" altLang="zh-HK" i="1" dirty="0" smtClean="0">
                  <a:solidFill>
                    <a:schemeClr val="tx1"/>
                  </a:solidFill>
                  <a:latin typeface="Cambria Math"/>
                  <a:ea typeface="新細明體" charset="-120"/>
                </a:endParaRPr>
              </a:p>
              <a:p>
                <a:pPr marL="0" indent="0" eaLnBrk="1" hangingPunct="1">
                  <a:buNone/>
                </a:pPr>
                <a:r>
                  <a:rPr lang="en-US" altLang="zh-HK" dirty="0" smtClean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𝑝𝑎𝑟𝑒𝑛𝑡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𝑟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sub>
                    </m:sSub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)=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𝑟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HK" baseline="-25000" dirty="0" smtClean="0">
                    <a:ea typeface="新細明體" charset="-120"/>
                  </a:rPr>
                  <a:t> 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𝑒𝑙𝑠𝑒</m:t>
                    </m:r>
                  </m:oMath>
                </a14:m>
                <a:endParaRPr lang="en-US" altLang="zh-HK" i="1" dirty="0" smtClean="0">
                  <a:latin typeface="Cambria Math"/>
                  <a:ea typeface="新細明體" charset="-120"/>
                </a:endParaRPr>
              </a:p>
              <a:p>
                <a:pPr marL="0" indent="0" eaLnBrk="1" hangingPunct="1">
                  <a:buNone/>
                </a:pPr>
                <a:r>
                  <a:rPr lang="en-US" altLang="zh-HK" dirty="0" smtClean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𝑝𝑎𝑟𝑒𝑛𝑡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 smtClean="0">
                            <a:latin typeface="Cambria Math"/>
                            <a:ea typeface="新細明體" charset="-120"/>
                          </a:rPr>
                          <m:t>𝑟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𝑦</m:t>
                        </m:r>
                      </m:sub>
                    </m:sSub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 smtClean="0">
                            <a:latin typeface="Cambria Math"/>
                            <a:ea typeface="新細明體" charset="-120"/>
                          </a:rPr>
                          <m:t>𝑟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HK" baseline="-25000" dirty="0" smtClean="0">
                    <a:ea typeface="新細明體" charset="-120"/>
                  </a:rPr>
                  <a:t> 	</a:t>
                </a:r>
              </a:p>
              <a:p>
                <a:pPr marL="0" indent="0" eaLnBrk="1" hangingPunct="1">
                  <a:buNone/>
                </a:pPr>
                <a:r>
                  <a:rPr lang="en-US" altLang="zh-HK" dirty="0" smtClean="0">
                    <a:solidFill>
                      <a:srgbClr val="0000FF"/>
                    </a:solidFill>
                    <a:ea typeface="新細明體" charset="-120"/>
                  </a:rPr>
                  <a:t>	</a:t>
                </a:r>
                <a:r>
                  <a:rPr lang="en-US" altLang="zh-HK" dirty="0" smtClean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h𝑒𝑖𝑔h𝑡</m:t>
                    </m:r>
                    <m:d>
                      <m:dPr>
                        <m:ctrlP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 err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h𝑒𝑖𝑔h𝑡</m:t>
                    </m:r>
                    <m:d>
                      <m:dPr>
                        <m:ctrlP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 err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altLang="zh-HK" i="1" dirty="0" smtClean="0">
                  <a:solidFill>
                    <a:srgbClr val="0000FF"/>
                  </a:solidFill>
                  <a:latin typeface="Cambria Math"/>
                  <a:ea typeface="新細明體" charset="-120"/>
                </a:endParaRPr>
              </a:p>
              <a:p>
                <a:pPr marL="0" indent="0" eaLnBrk="1" hangingPunct="1">
                  <a:buNone/>
                </a:pPr>
                <a:r>
                  <a:rPr lang="en-US" altLang="zh-HK" dirty="0" smtClean="0">
                    <a:ea typeface="新細明體" charset="-12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h𝑒𝑖𝑔h𝑡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 smtClean="0">
                            <a:latin typeface="Cambria Math"/>
                            <a:ea typeface="新細明體" charset="-120"/>
                          </a:rPr>
                          <m:t>𝑟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𝑦</m:t>
                        </m:r>
                      </m:sub>
                    </m:sSub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h𝑒𝑖𝑔h𝑡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 smtClean="0">
                            <a:latin typeface="Cambria Math"/>
                            <a:ea typeface="新細明體" charset="-120"/>
                          </a:rPr>
                          <m:t>𝑟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𝑦</m:t>
                        </m:r>
                      </m:sub>
                    </m:sSub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)+1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86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667" t="-28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627" name="Group 19"/>
          <p:cNvGrpSpPr>
            <a:grpSpLocks/>
          </p:cNvGrpSpPr>
          <p:nvPr/>
        </p:nvGrpSpPr>
        <p:grpSpPr bwMode="auto">
          <a:xfrm>
            <a:off x="5562600" y="2438400"/>
            <a:ext cx="990600" cy="533400"/>
            <a:chOff x="3504" y="1536"/>
            <a:chExt cx="624" cy="336"/>
          </a:xfrm>
        </p:grpSpPr>
        <p:sp>
          <p:nvSpPr>
            <p:cNvPr id="20501" name="Line 5"/>
            <p:cNvSpPr>
              <a:spLocks noChangeShapeType="1"/>
            </p:cNvSpPr>
            <p:nvPr/>
          </p:nvSpPr>
          <p:spPr bwMode="auto">
            <a:xfrm flipH="1">
              <a:off x="3504" y="1536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0502" name="Line 6"/>
            <p:cNvSpPr>
              <a:spLocks noChangeShapeType="1"/>
            </p:cNvSpPr>
            <p:nvPr/>
          </p:nvSpPr>
          <p:spPr bwMode="auto">
            <a:xfrm flipH="1">
              <a:off x="3744" y="1536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0503" name="Line 7"/>
            <p:cNvSpPr>
              <a:spLocks noChangeShapeType="1"/>
            </p:cNvSpPr>
            <p:nvPr/>
          </p:nvSpPr>
          <p:spPr bwMode="auto">
            <a:xfrm>
              <a:off x="3840" y="1536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grpSp>
        <p:nvGrpSpPr>
          <p:cNvPr id="68628" name="Group 20"/>
          <p:cNvGrpSpPr>
            <a:grpSpLocks/>
          </p:cNvGrpSpPr>
          <p:nvPr/>
        </p:nvGrpSpPr>
        <p:grpSpPr bwMode="auto">
          <a:xfrm>
            <a:off x="7315200" y="2057400"/>
            <a:ext cx="1524000" cy="1524000"/>
            <a:chOff x="4608" y="1296"/>
            <a:chExt cx="960" cy="960"/>
          </a:xfrm>
        </p:grpSpPr>
        <p:sp>
          <p:nvSpPr>
            <p:cNvPr id="20491" name="Line 8"/>
            <p:cNvSpPr>
              <a:spLocks noChangeShapeType="1"/>
            </p:cNvSpPr>
            <p:nvPr/>
          </p:nvSpPr>
          <p:spPr bwMode="auto">
            <a:xfrm flipH="1">
              <a:off x="4800" y="1296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0492" name="Line 9"/>
            <p:cNvSpPr>
              <a:spLocks noChangeShapeType="1"/>
            </p:cNvSpPr>
            <p:nvPr/>
          </p:nvSpPr>
          <p:spPr bwMode="auto">
            <a:xfrm flipH="1">
              <a:off x="4608" y="158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0493" name="Line 10"/>
            <p:cNvSpPr>
              <a:spLocks noChangeShapeType="1"/>
            </p:cNvSpPr>
            <p:nvPr/>
          </p:nvSpPr>
          <p:spPr bwMode="auto">
            <a:xfrm>
              <a:off x="4800" y="1584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0494" name="Line 11"/>
            <p:cNvSpPr>
              <a:spLocks noChangeShapeType="1"/>
            </p:cNvSpPr>
            <p:nvPr/>
          </p:nvSpPr>
          <p:spPr bwMode="auto">
            <a:xfrm>
              <a:off x="5136" y="1296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0495" name="Line 12"/>
            <p:cNvSpPr>
              <a:spLocks noChangeShapeType="1"/>
            </p:cNvSpPr>
            <p:nvPr/>
          </p:nvSpPr>
          <p:spPr bwMode="auto">
            <a:xfrm flipH="1">
              <a:off x="5136" y="1632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0496" name="Line 13"/>
            <p:cNvSpPr>
              <a:spLocks noChangeShapeType="1"/>
            </p:cNvSpPr>
            <p:nvPr/>
          </p:nvSpPr>
          <p:spPr bwMode="auto">
            <a:xfrm flipH="1">
              <a:off x="5328" y="1632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0497" name="Line 14"/>
            <p:cNvSpPr>
              <a:spLocks noChangeShapeType="1"/>
            </p:cNvSpPr>
            <p:nvPr/>
          </p:nvSpPr>
          <p:spPr bwMode="auto">
            <a:xfrm>
              <a:off x="5472" y="1632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0498" name="Line 15"/>
            <p:cNvSpPr>
              <a:spLocks noChangeShapeType="1"/>
            </p:cNvSpPr>
            <p:nvPr/>
          </p:nvSpPr>
          <p:spPr bwMode="auto">
            <a:xfrm flipH="1">
              <a:off x="4944" y="1920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0499" name="Line 16"/>
            <p:cNvSpPr>
              <a:spLocks noChangeShapeType="1"/>
            </p:cNvSpPr>
            <p:nvPr/>
          </p:nvSpPr>
          <p:spPr bwMode="auto">
            <a:xfrm>
              <a:off x="5136" y="19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0500" name="Line 17"/>
            <p:cNvSpPr>
              <a:spLocks noChangeShapeType="1"/>
            </p:cNvSpPr>
            <p:nvPr/>
          </p:nvSpPr>
          <p:spPr bwMode="auto">
            <a:xfrm>
              <a:off x="5136" y="192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68626" name="Line 18"/>
          <p:cNvSpPr>
            <a:spLocks noChangeShapeType="1"/>
          </p:cNvSpPr>
          <p:nvPr/>
        </p:nvSpPr>
        <p:spPr bwMode="auto">
          <a:xfrm flipV="1">
            <a:off x="6096000" y="2057400"/>
            <a:ext cx="2057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29" name="Text Box 21"/>
              <p:cNvSpPr txBox="1">
                <a:spLocks noChangeArrowheads="1"/>
              </p:cNvSpPr>
              <p:nvPr/>
            </p:nvSpPr>
            <p:spPr bwMode="auto">
              <a:xfrm>
                <a:off x="5775325" y="2932113"/>
                <a:ext cx="37920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𝑥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8629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5325" y="2932113"/>
                <a:ext cx="37920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630" name="Text Box 22"/>
              <p:cNvSpPr txBox="1">
                <a:spLocks noChangeArrowheads="1"/>
              </p:cNvSpPr>
              <p:nvPr/>
            </p:nvSpPr>
            <p:spPr bwMode="auto">
              <a:xfrm>
                <a:off x="7985125" y="3541713"/>
                <a:ext cx="38260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  <a:ea typeface="新細明體" charset="-120"/>
                        </a:rPr>
                        <m:t>𝑦</m:t>
                      </m:r>
                    </m:oMath>
                  </m:oMathPara>
                </a14:m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863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5125" y="3541713"/>
                <a:ext cx="38260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631" name="Text Box 23"/>
              <p:cNvSpPr txBox="1">
                <a:spLocks noChangeArrowheads="1"/>
              </p:cNvSpPr>
              <p:nvPr/>
            </p:nvSpPr>
            <p:spPr bwMode="auto">
              <a:xfrm>
                <a:off x="5819775" y="2079625"/>
                <a:ext cx="412036" cy="362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 smtClean="0">
                              <a:latin typeface="Cambria Math"/>
                              <a:ea typeface="新細明體" charset="-120"/>
                            </a:rPr>
                            <m:t>𝑟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HK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863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9775" y="2079625"/>
                <a:ext cx="412036" cy="3629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632" name="Text Box 24"/>
              <p:cNvSpPr txBox="1">
                <a:spLocks noChangeArrowheads="1"/>
              </p:cNvSpPr>
              <p:nvPr/>
            </p:nvSpPr>
            <p:spPr bwMode="auto">
              <a:xfrm>
                <a:off x="8045450" y="1676400"/>
                <a:ext cx="419667" cy="391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 smtClean="0">
                              <a:latin typeface="Cambria Math"/>
                              <a:ea typeface="新細明體" charset="-120"/>
                            </a:rPr>
                            <m:t>𝑟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altLang="zh-HK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68632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5450" y="1676400"/>
                <a:ext cx="419667" cy="391261"/>
              </a:xfrm>
              <a:prstGeom prst="rect">
                <a:avLst/>
              </a:prstGeom>
              <a:blipFill rotWithShape="1">
                <a:blip r:embed="rId7"/>
                <a:stretch>
                  <a:fillRect b="-31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6" grpId="0" animBg="1"/>
      <p:bldP spid="68629" grpId="0"/>
      <p:bldP spid="68630" grpId="0"/>
      <p:bldP spid="68631" grpId="0"/>
      <p:bldP spid="686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Content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Two problems</a:t>
            </a:r>
          </a:p>
          <a:p>
            <a:endParaRPr lang="en-US" altLang="zh-HK" dirty="0"/>
          </a:p>
          <a:p>
            <a:pPr lvl="1"/>
            <a:r>
              <a:rPr lang="en-US" altLang="zh-HK" dirty="0" smtClean="0"/>
              <a:t>Minimum Spanning Tree</a:t>
            </a:r>
          </a:p>
          <a:p>
            <a:endParaRPr lang="en-US" altLang="zh-HK" dirty="0"/>
          </a:p>
          <a:p>
            <a:pPr lvl="1"/>
            <a:r>
              <a:rPr lang="en-US" altLang="zh-HK" dirty="0" smtClean="0"/>
              <a:t>Huffman encoding</a:t>
            </a:r>
          </a:p>
          <a:p>
            <a:pPr lvl="1"/>
            <a:endParaRPr lang="en-US" altLang="zh-HK" dirty="0"/>
          </a:p>
          <a:p>
            <a:r>
              <a:rPr lang="en-US" altLang="zh-HK" dirty="0" smtClean="0"/>
              <a:t>One approach: greedy algorithms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1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How good is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0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How </a:t>
                </a:r>
                <a:r>
                  <a:rPr lang="en-US" altLang="zh-HK" sz="2600" dirty="0" smtClean="0">
                    <a:solidFill>
                      <a:srgbClr val="0000FF"/>
                    </a:solidFill>
                    <a:ea typeface="新細明體" charset="-120"/>
                  </a:rPr>
                  <a:t>high</a:t>
                </a:r>
                <a:r>
                  <a:rPr lang="en-US" altLang="zh-HK" sz="2600" dirty="0" smtClean="0">
                    <a:ea typeface="新細明體" charset="-120"/>
                  </a:rPr>
                  <a:t> will the resulting tree be?</a:t>
                </a:r>
              </a:p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[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Claim</a:t>
                </a:r>
                <a:r>
                  <a:rPr lang="en-US" altLang="zh-HK" sz="2600" dirty="0" smtClean="0">
                    <a:ea typeface="新細明體" charset="-120"/>
                  </a:rPr>
                  <a:t>] Any node of </a:t>
                </a:r>
                <a:r>
                  <a:rPr lang="en-US" altLang="zh-HK" sz="2600" dirty="0" smtClean="0">
                    <a:solidFill>
                      <a:schemeClr val="tx2"/>
                    </a:solidFill>
                    <a:ea typeface="新細明體" charset="-120"/>
                  </a:rPr>
                  <a:t>height</a:t>
                </a:r>
                <a:r>
                  <a:rPr lang="en-US" altLang="zh-HK" sz="26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h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has a </a:t>
                </a:r>
                <a:r>
                  <a:rPr lang="en-US" altLang="zh-HK" sz="2600" dirty="0" err="1" smtClean="0">
                    <a:ea typeface="新細明體" charset="-120"/>
                  </a:rPr>
                  <a:t>subtree</a:t>
                </a:r>
                <a:r>
                  <a:rPr lang="en-US" altLang="zh-HK" sz="2600" dirty="0" smtClean="0">
                    <a:ea typeface="新細明體" charset="-120"/>
                  </a:rPr>
                  <a:t> of 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size</a:t>
                </a:r>
                <a:r>
                  <a:rPr lang="en-US" altLang="zh-HK" sz="2600" dirty="0" smtClean="0">
                    <a:ea typeface="新細明體" charset="-120"/>
                  </a:rPr>
                  <a:t>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 </a:t>
                </a:r>
              </a:p>
              <a:p>
                <a:pPr lvl="1" eaLnBrk="1" hangingPunct="1"/>
                <a:r>
                  <a:rPr lang="en-US" altLang="zh-HK" sz="2200" dirty="0" smtClean="0">
                    <a:solidFill>
                      <a:schemeClr val="tx2"/>
                    </a:solidFill>
                    <a:ea typeface="新細明體" charset="-120"/>
                  </a:rPr>
                  <a:t>Height</a:t>
                </a:r>
                <a:r>
                  <a:rPr lang="en-US" altLang="zh-HK" sz="2200" dirty="0" smtClean="0">
                    <a:ea typeface="新細明體" charset="-120"/>
                  </a:rPr>
                  <a:t> of node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: height of the </a:t>
                </a:r>
                <a:r>
                  <a:rPr lang="en-US" altLang="zh-HK" sz="2200" dirty="0" err="1" smtClean="0">
                    <a:ea typeface="新細明體" charset="-120"/>
                  </a:rPr>
                  <a:t>subtree</a:t>
                </a:r>
                <a:r>
                  <a:rPr lang="en-US" altLang="zh-HK" sz="2200" dirty="0" smtClean="0">
                    <a:ea typeface="新細明體" charset="-120"/>
                  </a:rPr>
                  <a:t> under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. </a:t>
                </a:r>
                <a:r>
                  <a:rPr lang="en-US" altLang="zh-HK" sz="2200" dirty="0" smtClean="0">
                    <a:solidFill>
                      <a:srgbClr val="FF0000"/>
                    </a:solidFill>
                    <a:ea typeface="新細明體" charset="-120"/>
                  </a:rPr>
                  <a:t>size</a:t>
                </a:r>
                <a:r>
                  <a:rPr lang="en-US" altLang="zh-HK" sz="2200" dirty="0" smtClean="0">
                    <a:ea typeface="新細明體" charset="-120"/>
                  </a:rPr>
                  <a:t>: # of nodes</a:t>
                </a:r>
              </a:p>
              <a:p>
                <a:pPr lvl="1" eaLnBrk="1" hangingPunct="1"/>
                <a:r>
                  <a:rPr lang="en-US" altLang="zh-HK" sz="2200" dirty="0" smtClean="0">
                    <a:ea typeface="新細明體" charset="-120"/>
                  </a:rPr>
                  <a:t>Proof: Induction on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h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.</a:t>
                </a:r>
              </a:p>
              <a:p>
                <a:pPr lvl="1" eaLnBrk="1" hangingPunct="1"/>
                <a:r>
                  <a:rPr lang="en-US" altLang="zh-HK" sz="2200" dirty="0" smtClean="0">
                    <a:ea typeface="新細明體" charset="-120"/>
                  </a:rPr>
                  <a:t>The height increases (by 1) only when two trees of equal height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h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merge. </a:t>
                </a:r>
              </a:p>
              <a:p>
                <a:pPr lvl="1" eaLnBrk="1" hangingPunct="1"/>
                <a:r>
                  <a:rPr lang="en-US" altLang="zh-HK" sz="2200" dirty="0" smtClean="0">
                    <a:ea typeface="新細明體" charset="-120"/>
                  </a:rPr>
                  <a:t>By induction, each tree has size </a:t>
                </a:r>
                <a14:m>
                  <m:oMath xmlns:m="http://schemas.openxmlformats.org/officeDocument/2006/math">
                    <m:r>
                      <a:rPr lang="en-US" altLang="zh-HK" sz="2200" b="0" i="1" smtClean="0">
                        <a:latin typeface="Cambria Math"/>
                        <a:ea typeface="新細明體" charset="-120"/>
                      </a:rPr>
                      <m:t>≥</m:t>
                    </m:r>
                    <m:sSup>
                      <m:sSupPr>
                        <m:ctrlPr>
                          <a:rPr lang="en-US" altLang="zh-HK" sz="22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200" b="0" i="1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e>
                      <m:sup>
                        <m:r>
                          <a:rPr lang="en-US" altLang="zh-HK" sz="2200" b="0" i="1" smtClean="0">
                            <a:latin typeface="Cambria Math"/>
                            <a:ea typeface="新細明體" charset="-12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, now the new tree has size </a:t>
                </a:r>
                <a14:m>
                  <m:oMath xmlns:m="http://schemas.openxmlformats.org/officeDocument/2006/math">
                    <m:r>
                      <a:rPr lang="en-US" altLang="zh-HK" sz="2200" b="0" i="1" smtClean="0">
                        <a:latin typeface="Cambria Math"/>
                        <a:ea typeface="新細明體" charset="-120"/>
                      </a:rPr>
                      <m:t>≥2⋅</m:t>
                    </m:r>
                    <m:sSup>
                      <m:sSupPr>
                        <m:ctrlPr>
                          <a:rPr lang="en-US" altLang="zh-HK" sz="22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200" b="0" i="1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e>
                      <m:sup>
                        <m:r>
                          <a:rPr lang="en-US" altLang="zh-HK" sz="2200" b="0" i="1" smtClean="0">
                            <a:latin typeface="Cambria Math"/>
                            <a:ea typeface="新細明體" charset="-120"/>
                          </a:rPr>
                          <m:t>h</m:t>
                        </m:r>
                      </m:sup>
                    </m:sSup>
                    <m:r>
                      <a:rPr lang="en-US" altLang="zh-HK" sz="2200" b="0" i="1" smtClean="0">
                        <a:latin typeface="Cambria Math"/>
                        <a:ea typeface="新細明體" charset="-120"/>
                      </a:rPr>
                      <m:t>=</m:t>
                    </m:r>
                    <m:sSup>
                      <m:sSupPr>
                        <m:ctrlPr>
                          <a:rPr lang="en-US" altLang="zh-HK" sz="22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200" b="0" i="1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e>
                      <m:sup>
                        <m:r>
                          <a:rPr lang="en-US" altLang="zh-HK" sz="2200" b="0" i="1" smtClean="0">
                            <a:latin typeface="Cambria Math"/>
                            <a:ea typeface="新細明體" charset="-120"/>
                          </a:rPr>
                          <m:t>h</m:t>
                        </m:r>
                        <m:r>
                          <a:rPr lang="en-US" altLang="zh-HK" sz="2200" b="0" i="1" smtClean="0">
                            <a:latin typeface="Cambria Math"/>
                            <a:ea typeface="新細明體" charset="-12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. Done.</a:t>
                </a:r>
              </a:p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Thus the height of a tree at any point is never more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sz="26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6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⁡|</m:t>
                    </m:r>
                    <m:r>
                      <a:rPr lang="en-US" altLang="zh-HK" sz="26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6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</a:t>
                </a:r>
              </a:p>
              <a:p>
                <a:pPr lvl="1" eaLnBrk="1" hangingPunct="1"/>
                <a:r>
                  <a:rPr lang="en-US" altLang="zh-HK" sz="2200" dirty="0" smtClean="0">
                    <a:ea typeface="新細明體" charset="-120"/>
                  </a:rPr>
                  <a:t>So the </a:t>
                </a:r>
                <a:r>
                  <a:rPr lang="en-US" altLang="zh-HK" sz="2200" dirty="0" smtClean="0">
                    <a:solidFill>
                      <a:srgbClr val="0000FF"/>
                    </a:solidFill>
                    <a:ea typeface="新細明體" charset="-120"/>
                  </a:rPr>
                  <a:t>cost of find </a:t>
                </a:r>
                <a:r>
                  <a:rPr lang="en-US" altLang="zh-HK" sz="2200" dirty="0" smtClean="0">
                    <a:ea typeface="新細明體" charset="-120"/>
                  </a:rPr>
                  <a:t>is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sz="22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2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⁡|</m:t>
                    </m:r>
                    <m:r>
                      <a:rPr lang="en-US" altLang="zh-HK" sz="22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2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.</a:t>
                </a:r>
              </a:p>
              <a:p>
                <a:pPr lvl="1" eaLnBrk="1" hangingPunct="1"/>
                <a:r>
                  <a:rPr lang="en-US" altLang="zh-HK" sz="2200" dirty="0" smtClean="0">
                    <a:ea typeface="新細明體" charset="-120"/>
                  </a:rPr>
                  <a:t>And thus the cost of union is also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sz="2200" b="0" i="0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O</m:t>
                    </m:r>
                    <m:d>
                      <m:dPr>
                        <m:ctrlPr>
                          <a:rPr lang="en-US" altLang="zh-HK" sz="2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HK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sz="2200" i="0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新細明體" charset="-12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HK" sz="22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HK" sz="22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altLang="zh-HK" sz="2200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6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22" t="-1750" r="-519" b="-80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Cost of union?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1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100" i="1" dirty="0" smtClean="0">
                            <a:latin typeface="Cambria Math"/>
                            <a:ea typeface="新細明體" charset="-120"/>
                          </a:rPr>
                          <m:t>𝑟</m:t>
                        </m:r>
                      </m:e>
                      <m:sub>
                        <m:r>
                          <a:rPr lang="en-US" altLang="zh-HK" sz="2100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sub>
                    </m:sSub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𝑓𝑖𝑛𝑑</m:t>
                    </m:r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100" i="0" dirty="0" smtClean="0">
                    <a:latin typeface="+mj-lt"/>
                    <a:ea typeface="新細明體" charset="-120"/>
                  </a:rPr>
                  <a:t>					</a:t>
                </a:r>
                <a:r>
                  <a:rPr lang="en-US" altLang="zh-HK" sz="2100" i="0" dirty="0" smtClean="0">
                    <a:solidFill>
                      <a:srgbClr val="0000FF"/>
                    </a:solidFill>
                    <a:latin typeface="+mj-lt"/>
                    <a:ea typeface="新細明體" charset="-12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⁡|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|)</m:t>
                    </m:r>
                  </m:oMath>
                </a14:m>
                <a:endParaRPr lang="en-US" altLang="zh-HK" sz="2100" dirty="0" smtClean="0">
                  <a:solidFill>
                    <a:srgbClr val="0000FF"/>
                  </a:solidFill>
                  <a:ea typeface="新細明體" charset="-120"/>
                </a:endParaRPr>
              </a:p>
              <a:p>
                <a:pPr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1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100" i="1" dirty="0" smtClean="0">
                            <a:latin typeface="Cambria Math"/>
                            <a:ea typeface="新細明體" charset="-120"/>
                          </a:rPr>
                          <m:t>𝑟</m:t>
                        </m:r>
                      </m:e>
                      <m:sub>
                        <m:r>
                          <a:rPr lang="en-US" altLang="zh-HK" sz="2100" b="0" i="1" dirty="0" smtClean="0">
                            <a:latin typeface="Cambria Math"/>
                            <a:ea typeface="新細明體" charset="-120"/>
                          </a:rPr>
                          <m:t>𝑦</m:t>
                        </m:r>
                      </m:sub>
                    </m:sSub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𝑓𝑖𝑛𝑑</m:t>
                    </m:r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𝑦</m:t>
                    </m:r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100" i="0" dirty="0" smtClean="0">
                    <a:latin typeface="+mj-lt"/>
                    <a:ea typeface="新細明體" charset="-120"/>
                  </a:rPr>
                  <a:t>				</a:t>
                </a:r>
                <a:r>
                  <a:rPr lang="en-US" altLang="zh-HK" sz="2100" i="0" dirty="0" smtClean="0">
                    <a:solidFill>
                      <a:srgbClr val="0000FF"/>
                    </a:solidFill>
                    <a:latin typeface="+mj-lt"/>
                    <a:ea typeface="新細明體" charset="-12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⁡|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|)</m:t>
                    </m:r>
                  </m:oMath>
                </a14:m>
                <a:endParaRPr lang="en-US" altLang="zh-HK" sz="2100" dirty="0" smtClean="0">
                  <a:solidFill>
                    <a:srgbClr val="0000FF"/>
                  </a:solidFill>
                  <a:ea typeface="新細明體" charset="-12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100" i="0" dirty="0" smtClean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h𝑒𝑖𝑔h𝑡</m:t>
                    </m:r>
                    <m:d>
                      <m:dPr>
                        <m:ctrlPr>
                          <a:rPr lang="en-US" altLang="zh-HK" sz="21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1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100" i="1" dirty="0">
                                <a:latin typeface="Cambria Math"/>
                                <a:ea typeface="新細明體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HK" sz="21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&gt;</m:t>
                    </m:r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h𝑒𝑖𝑔h𝑡</m:t>
                    </m:r>
                    <m:d>
                      <m:dPr>
                        <m:ctrlPr>
                          <a:rPr lang="en-US" altLang="zh-HK" sz="21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100" i="1" dirty="0" err="1" smtClean="0">
                            <a:latin typeface="Cambria Math"/>
                            <a:ea typeface="新細明體" charset="-120"/>
                          </a:rPr>
                          <m:t>𝑟</m:t>
                        </m:r>
                        <m:r>
                          <a:rPr lang="en-US" altLang="zh-HK" sz="2100" i="1" baseline="-25000" dirty="0" err="1" smtClean="0">
                            <a:latin typeface="Cambria Math"/>
                            <a:ea typeface="新細明體" charset="-120"/>
                          </a:rPr>
                          <m:t>𝑦</m:t>
                        </m:r>
                      </m:e>
                    </m:d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:</m:t>
                    </m:r>
                  </m:oMath>
                </a14:m>
                <a:endParaRPr lang="en-US" altLang="zh-HK" sz="2100" i="1" dirty="0" smtClean="0">
                  <a:latin typeface="Cambria Math"/>
                  <a:ea typeface="新細明體" charset="-12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zh-HK" sz="2100" dirty="0" smtClean="0">
                    <a:ea typeface="新細明體" charset="-120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𝑝𝑎𝑟𝑒𝑛𝑡</m:t>
                    </m:r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1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100" i="1" dirty="0">
                            <a:latin typeface="Cambria Math"/>
                            <a:ea typeface="新細明體" charset="-120"/>
                          </a:rPr>
                          <m:t>𝑟</m:t>
                        </m:r>
                      </m:e>
                      <m:sub>
                        <m:r>
                          <a:rPr lang="en-US" altLang="zh-HK" sz="2100" i="1" dirty="0">
                            <a:latin typeface="Cambria Math"/>
                            <a:ea typeface="新細明體" charset="-120"/>
                          </a:rPr>
                          <m:t>𝑦</m:t>
                        </m:r>
                      </m:sub>
                    </m:sSub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)=</m:t>
                    </m:r>
                    <m:sSub>
                      <m:sSubPr>
                        <m:ctrlPr>
                          <a:rPr lang="en-US" altLang="zh-HK" sz="21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100" i="1" dirty="0">
                            <a:latin typeface="Cambria Math"/>
                            <a:ea typeface="新細明體" charset="-120"/>
                          </a:rPr>
                          <m:t>𝑟</m:t>
                        </m:r>
                      </m:e>
                      <m:sub>
                        <m:r>
                          <a:rPr lang="en-US" altLang="zh-HK" sz="21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sub>
                    </m:sSub>
                    <m:r>
                      <a:rPr lang="en-US" altLang="zh-HK" sz="2100" i="1" baseline="-25000" dirty="0" smtClean="0">
                        <a:latin typeface="Cambria Math"/>
                        <a:ea typeface="新細明體" charset="-120"/>
                      </a:rPr>
                      <m:t>	</m:t>
                    </m:r>
                  </m:oMath>
                </a14:m>
                <a:r>
                  <a:rPr lang="en-US" altLang="zh-HK" sz="2100" i="0" baseline="-25000" dirty="0" smtClean="0">
                    <a:latin typeface="+mj-lt"/>
                    <a:ea typeface="新細明體" charset="-120"/>
                  </a:rPr>
                  <a:t>			</a:t>
                </a:r>
                <a:r>
                  <a:rPr lang="en-US" altLang="zh-HK" sz="2100" i="0" dirty="0" smtClean="0">
                    <a:solidFill>
                      <a:srgbClr val="0000FF"/>
                    </a:solidFill>
                    <a:latin typeface="+mj-lt"/>
                    <a:ea typeface="新細明體" charset="-12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(1)</m:t>
                    </m:r>
                  </m:oMath>
                </a14:m>
                <a:r>
                  <a:rPr lang="en-US" altLang="zh-HK" sz="2100" dirty="0" smtClean="0">
                    <a:solidFill>
                      <a:srgbClr val="0000FF"/>
                    </a:solidFill>
                    <a:ea typeface="新細明體" charset="-120"/>
                  </a:rPr>
                  <a:t>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100" i="0" dirty="0" smtClean="0">
                    <a:ea typeface="新細明體" charset="-120"/>
                  </a:rPr>
                  <a:t>else</a:t>
                </a:r>
                <a:endParaRPr lang="en-US" altLang="zh-HK" sz="2100" dirty="0" smtClean="0">
                  <a:ea typeface="新細明體" charset="-120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HK" sz="2100" dirty="0" smtClean="0">
                    <a:ea typeface="新細明體" charset="-120"/>
                  </a:rPr>
                  <a:t> 		</a:t>
                </a:r>
                <a14:m>
                  <m:oMath xmlns:m="http://schemas.openxmlformats.org/officeDocument/2006/math"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𝑝𝑎𝑟𝑒𝑛𝑡</m:t>
                    </m:r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1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100" i="1" dirty="0">
                            <a:latin typeface="Cambria Math"/>
                            <a:ea typeface="新細明體" charset="-120"/>
                          </a:rPr>
                          <m:t>𝑟</m:t>
                        </m:r>
                      </m:e>
                      <m:sub>
                        <m:r>
                          <a:rPr lang="en-US" altLang="zh-HK" sz="21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sub>
                    </m:sSub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)=</m:t>
                    </m:r>
                    <m:sSub>
                      <m:sSubPr>
                        <m:ctrlPr>
                          <a:rPr lang="en-US" altLang="zh-HK" sz="21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100" i="1" dirty="0">
                            <a:latin typeface="Cambria Math"/>
                            <a:ea typeface="新細明體" charset="-120"/>
                          </a:rPr>
                          <m:t>𝑟</m:t>
                        </m:r>
                      </m:e>
                      <m:sub>
                        <m:r>
                          <a:rPr lang="en-US" altLang="zh-HK" sz="2100" i="1" dirty="0">
                            <a:latin typeface="Cambria Math"/>
                            <a:ea typeface="新細明體" charset="-12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HK" sz="2100" i="0" baseline="-25000" dirty="0" smtClean="0">
                    <a:latin typeface="+mj-lt"/>
                    <a:ea typeface="新細明體" charset="-120"/>
                  </a:rPr>
                  <a:t>		 		</a:t>
                </a:r>
                <a:r>
                  <a:rPr lang="en-US" altLang="zh-HK" sz="2100" i="0" dirty="0" smtClean="0">
                    <a:solidFill>
                      <a:srgbClr val="0000FF"/>
                    </a:solidFill>
                    <a:latin typeface="+mj-lt"/>
                    <a:ea typeface="新細明體" charset="-12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(1)</m:t>
                    </m:r>
                  </m:oMath>
                </a14:m>
                <a:endParaRPr lang="en-US" altLang="zh-HK" sz="2100" baseline="-25000" dirty="0" smtClean="0">
                  <a:solidFill>
                    <a:srgbClr val="0000FF"/>
                  </a:solidFill>
                  <a:ea typeface="新細明體" charset="-120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HK" sz="2100" i="0" dirty="0" smtClean="0">
                    <a:ea typeface="新細明體" charset="-120"/>
                  </a:rPr>
                  <a:t>		if </a:t>
                </a:r>
                <a14:m>
                  <m:oMath xmlns:m="http://schemas.openxmlformats.org/officeDocument/2006/math"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h𝑒𝑖𝑔h𝑡</m:t>
                    </m:r>
                    <m:d>
                      <m:dPr>
                        <m:ctrlPr>
                          <a:rPr lang="en-US" altLang="zh-HK" sz="21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1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100" i="1" dirty="0">
                                <a:latin typeface="Cambria Math"/>
                                <a:ea typeface="新細明體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HK" sz="21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h𝑒𝑖𝑔h𝑡</m:t>
                    </m:r>
                    <m:d>
                      <m:dPr>
                        <m:ctrlPr>
                          <a:rPr lang="en-US" altLang="zh-HK" sz="210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1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100" i="1" dirty="0">
                                <a:latin typeface="Cambria Math"/>
                                <a:ea typeface="新細明體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HK" sz="2100" i="1" dirty="0">
                                <a:latin typeface="Cambria Math"/>
                                <a:ea typeface="新細明體" charset="-12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altLang="zh-HK" sz="2100" i="1" dirty="0" smtClean="0">
                  <a:latin typeface="Cambria Math"/>
                  <a:ea typeface="新細明體" charset="-120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HK" sz="2100" dirty="0" smtClean="0">
                    <a:ea typeface="新細明體" charset="-120"/>
                  </a:rPr>
                  <a:t> 			</a:t>
                </a:r>
                <a14:m>
                  <m:oMath xmlns:m="http://schemas.openxmlformats.org/officeDocument/2006/math"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h𝑒𝑖𝑔h𝑡</m:t>
                    </m:r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1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100" i="1" dirty="0">
                            <a:latin typeface="Cambria Math"/>
                            <a:ea typeface="新細明體" charset="-120"/>
                          </a:rPr>
                          <m:t>𝑟</m:t>
                        </m:r>
                      </m:e>
                      <m:sub>
                        <m:r>
                          <a:rPr lang="en-US" altLang="zh-HK" sz="2100" i="1" dirty="0">
                            <a:latin typeface="Cambria Math"/>
                            <a:ea typeface="新細明體" charset="-120"/>
                          </a:rPr>
                          <m:t>𝑦</m:t>
                        </m:r>
                      </m:sub>
                    </m:sSub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)=</m:t>
                    </m:r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h𝑒𝑖𝑔h𝑡</m:t>
                    </m:r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1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100" i="1" dirty="0">
                            <a:latin typeface="Cambria Math"/>
                            <a:ea typeface="新細明體" charset="-120"/>
                          </a:rPr>
                          <m:t>𝑟</m:t>
                        </m:r>
                      </m:e>
                      <m:sub>
                        <m:r>
                          <a:rPr lang="en-US" altLang="zh-HK" sz="2100" i="1" dirty="0">
                            <a:latin typeface="Cambria Math"/>
                            <a:ea typeface="新細明體" charset="-120"/>
                          </a:rPr>
                          <m:t>𝑦</m:t>
                        </m:r>
                      </m:sub>
                    </m:sSub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)+1</m:t>
                    </m:r>
                  </m:oMath>
                </a14:m>
                <a:r>
                  <a:rPr lang="en-US" altLang="zh-HK" sz="2100" i="0" dirty="0" smtClean="0">
                    <a:solidFill>
                      <a:srgbClr val="0000FF"/>
                    </a:solidFill>
                    <a:latin typeface="+mj-lt"/>
                    <a:ea typeface="新細明體" charset="-120"/>
                  </a:rPr>
                  <a:t>	-</a:t>
                </a:r>
                <a14:m>
                  <m:oMath xmlns:m="http://schemas.openxmlformats.org/officeDocument/2006/math"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(1)</m:t>
                    </m:r>
                  </m:oMath>
                </a14:m>
                <a:endParaRPr lang="en-US" altLang="zh-HK" sz="2100" dirty="0" smtClean="0">
                  <a:solidFill>
                    <a:srgbClr val="0000FF"/>
                  </a:solidFill>
                  <a:ea typeface="新細明體" charset="-12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100" dirty="0" smtClean="0">
                    <a:solidFill>
                      <a:srgbClr val="0000FF"/>
                    </a:solidFill>
                    <a:ea typeface="新細明體" charset="-120"/>
                  </a:rPr>
                  <a:t>Total cost of union:	</a:t>
                </a:r>
                <a14:m>
                  <m:oMath xmlns:m="http://schemas.openxmlformats.org/officeDocument/2006/math"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HK" sz="2100" i="1" dirty="0" err="1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100" i="1" dirty="0" err="1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⁡|</m:t>
                    </m:r>
                    <m:r>
                      <a:rPr lang="en-US" altLang="zh-HK" sz="2100" i="1" dirty="0" err="1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1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|)</m:t>
                    </m:r>
                  </m:oMath>
                </a14:m>
                <a:r>
                  <a:rPr lang="en-US" altLang="zh-HK" sz="2100" dirty="0" smtClean="0">
                    <a:solidFill>
                      <a:srgbClr val="0000FF"/>
                    </a:solidFill>
                    <a:ea typeface="新細明體" charset="-120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100" dirty="0" smtClean="0">
                    <a:solidFill>
                      <a:srgbClr val="0000FF"/>
                    </a:solidFill>
                    <a:ea typeface="新細明體" charset="-120"/>
                  </a:rPr>
                  <a:t>Total cost of </a:t>
                </a:r>
                <a:r>
                  <a:rPr lang="en-US" altLang="zh-HK" sz="2100" dirty="0" err="1" smtClean="0">
                    <a:solidFill>
                      <a:srgbClr val="0000FF"/>
                    </a:solidFill>
                    <a:ea typeface="新細明體" charset="-120"/>
                  </a:rPr>
                  <a:t>Kruskal's</a:t>
                </a:r>
                <a:r>
                  <a:rPr lang="en-US" altLang="zh-HK" sz="2100" dirty="0" smtClean="0">
                    <a:solidFill>
                      <a:srgbClr val="0000FF"/>
                    </a:solidFill>
                    <a:ea typeface="新細明體" charset="-120"/>
                  </a:rPr>
                  <a:t> algorithm: </a:t>
                </a:r>
              </a:p>
              <a:p>
                <a:pPr lvl="1"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000" dirty="0" smtClean="0">
                    <a:solidFill>
                      <a:srgbClr val="0000FF"/>
                    </a:solidFill>
                    <a:ea typeface="新細明體" charset="-120"/>
                  </a:rPr>
                  <a:t>	  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000" b="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+|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|+|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</m:oMath>
                </a14:m>
                <a:r>
                  <a:rPr lang="en-US" altLang="zh-HK" sz="2000" dirty="0" smtClean="0">
                    <a:solidFill>
                      <a:srgbClr val="0000FF"/>
                    </a:solidFill>
                    <a:ea typeface="新細明體" charset="-120"/>
                  </a:rPr>
                  <a:t> find-cost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+|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</m:oMath>
                </a14:m>
                <a:r>
                  <a:rPr lang="en-US" altLang="zh-HK" sz="2000" dirty="0" smtClean="0">
                    <a:solidFill>
                      <a:srgbClr val="0000FF"/>
                    </a:solidFill>
                    <a:ea typeface="新細明體" charset="-120"/>
                  </a:rPr>
                  <a:t> union-cost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000" dirty="0" smtClean="0">
                    <a:solidFill>
                      <a:srgbClr val="0000FF"/>
                    </a:solidFill>
                    <a:ea typeface="新細明體" charset="-120"/>
                  </a:rPr>
                  <a:t> </a:t>
                </a:r>
              </a:p>
              <a:p>
                <a:pPr lvl="1"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sz="2000" dirty="0" smtClean="0">
                    <a:solidFill>
                      <a:srgbClr val="0000FF"/>
                    </a:solidFill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|+|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|+|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HK" sz="2000" i="1" dirty="0" err="1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000" i="1" dirty="0" err="1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sz="2000" i="1" dirty="0" err="1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|+|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HK" sz="2000" i="1" dirty="0" err="1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000" i="1" dirty="0" err="1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sz="2000" i="1" dirty="0" err="1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|)=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HK" sz="2000" i="1" dirty="0" err="1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sz="2000" i="1" dirty="0" err="1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sz="2000" i="1" dirty="0" err="1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|)</m:t>
                    </m:r>
                  </m:oMath>
                </a14:m>
                <a:r>
                  <a:rPr lang="en-US" altLang="zh-HK" sz="2000" dirty="0" smtClean="0">
                    <a:solidFill>
                      <a:srgbClr val="0000FF"/>
                    </a:solidFill>
                    <a:ea typeface="新細明體" charset="-120"/>
                  </a:rPr>
                  <a:t>.</a:t>
                </a:r>
                <a:r>
                  <a:rPr lang="en-US" altLang="zh-HK" sz="2000" dirty="0" smtClean="0">
                    <a:ea typeface="新細明體" charset="-120"/>
                  </a:rPr>
                  <a:t> </a:t>
                </a:r>
              </a:p>
            </p:txBody>
          </p:sp>
        </mc:Choice>
        <mc:Fallback xmlns="">
          <p:sp>
            <p:nvSpPr>
              <p:cNvPr id="69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148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charset="-120"/>
              </a:rPr>
              <a:t>Don’t confuse the two types of trees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zh-HK" sz="2600" smtClean="0">
                <a:ea typeface="新細明體" charset="-120"/>
              </a:rPr>
              <a:t>Type 1: (parts of) the spanning tree</a:t>
            </a:r>
          </a:p>
          <a:p>
            <a:pPr lvl="1"/>
            <a:r>
              <a:rPr lang="en-US" altLang="zh-HK" sz="2200" smtClean="0">
                <a:solidFill>
                  <a:srgbClr val="FF0000"/>
                </a:solidFill>
                <a:ea typeface="新細明體" charset="-120"/>
              </a:rPr>
              <a:t>Red edges</a:t>
            </a:r>
          </a:p>
          <a:p>
            <a:endParaRPr lang="en-US" altLang="zh-HK" sz="2600" smtClean="0">
              <a:ea typeface="新細明體" charset="-120"/>
            </a:endParaRPr>
          </a:p>
          <a:p>
            <a:r>
              <a:rPr lang="en-US" altLang="zh-HK" sz="2600" smtClean="0">
                <a:ea typeface="新細明體" charset="-120"/>
              </a:rPr>
              <a:t>Type 2: the tree data structure used for implementing union-find operations</a:t>
            </a:r>
          </a:p>
          <a:p>
            <a:pPr lvl="1"/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Blue edges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5192713" y="2209800"/>
            <a:ext cx="2743200" cy="2819400"/>
            <a:chOff x="3264" y="1392"/>
            <a:chExt cx="1728" cy="1776"/>
          </a:xfrm>
        </p:grpSpPr>
        <p:sp>
          <p:nvSpPr>
            <p:cNvPr id="40965" name="Oval 5"/>
            <p:cNvSpPr>
              <a:spLocks noChangeArrowheads="1"/>
            </p:cNvSpPr>
            <p:nvPr/>
          </p:nvSpPr>
          <p:spPr bwMode="auto">
            <a:xfrm>
              <a:off x="3360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40966" name="Oval 6"/>
            <p:cNvSpPr>
              <a:spLocks noChangeArrowheads="1"/>
            </p:cNvSpPr>
            <p:nvPr/>
          </p:nvSpPr>
          <p:spPr bwMode="auto">
            <a:xfrm>
              <a:off x="4800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40967" name="Oval 7"/>
            <p:cNvSpPr>
              <a:spLocks noChangeArrowheads="1"/>
            </p:cNvSpPr>
            <p:nvPr/>
          </p:nvSpPr>
          <p:spPr bwMode="auto">
            <a:xfrm>
              <a:off x="475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40968" name="Oval 8"/>
            <p:cNvSpPr>
              <a:spLocks noChangeArrowheads="1"/>
            </p:cNvSpPr>
            <p:nvPr/>
          </p:nvSpPr>
          <p:spPr bwMode="auto">
            <a:xfrm>
              <a:off x="3648" y="30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40969" name="Oval 9"/>
            <p:cNvSpPr>
              <a:spLocks noChangeArrowheads="1"/>
            </p:cNvSpPr>
            <p:nvPr/>
          </p:nvSpPr>
          <p:spPr bwMode="auto">
            <a:xfrm>
              <a:off x="3744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40970" name="Oval 10"/>
            <p:cNvSpPr>
              <a:spLocks noChangeArrowheads="1"/>
            </p:cNvSpPr>
            <p:nvPr/>
          </p:nvSpPr>
          <p:spPr bwMode="auto">
            <a:xfrm>
              <a:off x="422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40971" name="Oval 11"/>
            <p:cNvSpPr>
              <a:spLocks noChangeArrowheads="1"/>
            </p:cNvSpPr>
            <p:nvPr/>
          </p:nvSpPr>
          <p:spPr bwMode="auto">
            <a:xfrm>
              <a:off x="4320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40972" name="Oval 12"/>
            <p:cNvSpPr>
              <a:spLocks noChangeArrowheads="1"/>
            </p:cNvSpPr>
            <p:nvPr/>
          </p:nvSpPr>
          <p:spPr bwMode="auto">
            <a:xfrm>
              <a:off x="3264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40973" name="Oval 13"/>
            <p:cNvSpPr>
              <a:spLocks noChangeArrowheads="1"/>
            </p:cNvSpPr>
            <p:nvPr/>
          </p:nvSpPr>
          <p:spPr bwMode="auto">
            <a:xfrm>
              <a:off x="4896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</p:grp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5456238" y="23622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H="1">
            <a:off x="5878513" y="3733800"/>
            <a:ext cx="152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5321300" y="38100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V="1">
            <a:off x="6792913" y="3048000"/>
            <a:ext cx="152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V="1">
            <a:off x="7021513" y="25146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7021513" y="30480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6851650" y="4659313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6107113" y="3675063"/>
            <a:ext cx="1676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V="1">
            <a:off x="6107113" y="3006725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 flipV="1">
            <a:off x="7631113" y="25146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7666038" y="38100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 flipV="1">
            <a:off x="5345113" y="2989263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5497513" y="23622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6107113" y="2286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7091363" y="2362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1</a:t>
            </a: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5421313" y="2895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5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5268913" y="4267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6945313" y="3962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6640513" y="3581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5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6335713" y="3276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7097713" y="472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7783513" y="4038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7707313" y="2895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3</a:t>
            </a:r>
          </a:p>
        </p:txBody>
      </p:sp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5954713" y="4114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7021513" y="3276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40999" name="Text Box 39"/>
          <p:cNvSpPr txBox="1">
            <a:spLocks noChangeArrowheads="1"/>
          </p:cNvSpPr>
          <p:nvPr/>
        </p:nvSpPr>
        <p:spPr bwMode="auto">
          <a:xfrm>
            <a:off x="6024563" y="2971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41000" name="Oval 40"/>
          <p:cNvSpPr>
            <a:spLocks noChangeArrowheads="1"/>
          </p:cNvSpPr>
          <p:nvPr/>
        </p:nvSpPr>
        <p:spPr bwMode="auto">
          <a:xfrm>
            <a:off x="7478713" y="2209800"/>
            <a:ext cx="533400" cy="533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1001" name="Oval 41"/>
          <p:cNvSpPr>
            <a:spLocks noChangeArrowheads="1"/>
          </p:cNvSpPr>
          <p:nvPr/>
        </p:nvSpPr>
        <p:spPr bwMode="auto">
          <a:xfrm rot="19560000">
            <a:off x="6546850" y="2282825"/>
            <a:ext cx="1524000" cy="769938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1002" name="Oval 42"/>
          <p:cNvSpPr>
            <a:spLocks noChangeArrowheads="1"/>
          </p:cNvSpPr>
          <p:nvPr/>
        </p:nvSpPr>
        <p:spPr bwMode="auto">
          <a:xfrm>
            <a:off x="6716713" y="2209800"/>
            <a:ext cx="1447800" cy="17526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1003" name="Oval 43"/>
          <p:cNvSpPr>
            <a:spLocks noChangeArrowheads="1"/>
          </p:cNvSpPr>
          <p:nvPr/>
        </p:nvSpPr>
        <p:spPr bwMode="auto">
          <a:xfrm rot="300000">
            <a:off x="6488113" y="2273300"/>
            <a:ext cx="1828800" cy="28956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1004" name="Oval 44"/>
          <p:cNvSpPr>
            <a:spLocks noChangeArrowheads="1"/>
          </p:cNvSpPr>
          <p:nvPr/>
        </p:nvSpPr>
        <p:spPr bwMode="auto">
          <a:xfrm>
            <a:off x="7402513" y="3429000"/>
            <a:ext cx="533400" cy="533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1005" name="Oval 45"/>
          <p:cNvSpPr>
            <a:spLocks noChangeArrowheads="1"/>
          </p:cNvSpPr>
          <p:nvPr/>
        </p:nvSpPr>
        <p:spPr bwMode="auto">
          <a:xfrm>
            <a:off x="7554913" y="4419600"/>
            <a:ext cx="533400" cy="533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1006" name="Oval 46"/>
          <p:cNvSpPr>
            <a:spLocks noChangeArrowheads="1"/>
          </p:cNvSpPr>
          <p:nvPr/>
        </p:nvSpPr>
        <p:spPr bwMode="auto">
          <a:xfrm>
            <a:off x="6488113" y="4419600"/>
            <a:ext cx="533400" cy="533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1007" name="Oval 47"/>
          <p:cNvSpPr>
            <a:spLocks noChangeArrowheads="1"/>
          </p:cNvSpPr>
          <p:nvPr/>
        </p:nvSpPr>
        <p:spPr bwMode="auto">
          <a:xfrm>
            <a:off x="6640513" y="2743200"/>
            <a:ext cx="533400" cy="533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1008" name="Oval 48"/>
          <p:cNvSpPr>
            <a:spLocks noChangeArrowheads="1"/>
          </p:cNvSpPr>
          <p:nvPr/>
        </p:nvSpPr>
        <p:spPr bwMode="auto">
          <a:xfrm>
            <a:off x="5116513" y="2057400"/>
            <a:ext cx="533400" cy="533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1009" name="Oval 49"/>
          <p:cNvSpPr>
            <a:spLocks noChangeArrowheads="1"/>
          </p:cNvSpPr>
          <p:nvPr/>
        </p:nvSpPr>
        <p:spPr bwMode="auto">
          <a:xfrm>
            <a:off x="5802313" y="3352800"/>
            <a:ext cx="533400" cy="533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1010" name="Oval 50"/>
          <p:cNvSpPr>
            <a:spLocks noChangeArrowheads="1"/>
          </p:cNvSpPr>
          <p:nvPr/>
        </p:nvSpPr>
        <p:spPr bwMode="auto">
          <a:xfrm>
            <a:off x="5649913" y="4648200"/>
            <a:ext cx="533400" cy="533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1011" name="Oval 51"/>
          <p:cNvSpPr>
            <a:spLocks noChangeArrowheads="1"/>
          </p:cNvSpPr>
          <p:nvPr/>
        </p:nvSpPr>
        <p:spPr bwMode="auto">
          <a:xfrm>
            <a:off x="4964113" y="3505200"/>
            <a:ext cx="533400" cy="533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1012" name="Oval 52"/>
          <p:cNvSpPr>
            <a:spLocks noChangeArrowheads="1"/>
          </p:cNvSpPr>
          <p:nvPr/>
        </p:nvSpPr>
        <p:spPr bwMode="auto">
          <a:xfrm>
            <a:off x="6411913" y="4343400"/>
            <a:ext cx="17526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1013" name="Oval 53"/>
          <p:cNvSpPr>
            <a:spLocks noChangeArrowheads="1"/>
          </p:cNvSpPr>
          <p:nvPr/>
        </p:nvSpPr>
        <p:spPr bwMode="auto">
          <a:xfrm rot="480000">
            <a:off x="5649913" y="3276600"/>
            <a:ext cx="609600" cy="19812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1014" name="Oval 54"/>
          <p:cNvSpPr>
            <a:spLocks noChangeArrowheads="1"/>
          </p:cNvSpPr>
          <p:nvPr/>
        </p:nvSpPr>
        <p:spPr bwMode="auto">
          <a:xfrm rot="21000000">
            <a:off x="5032375" y="3194050"/>
            <a:ext cx="1371600" cy="2046288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1015" name="Oval 55"/>
          <p:cNvSpPr>
            <a:spLocks noChangeArrowheads="1"/>
          </p:cNvSpPr>
          <p:nvPr/>
        </p:nvSpPr>
        <p:spPr bwMode="auto">
          <a:xfrm rot="20280000">
            <a:off x="4876800" y="2216150"/>
            <a:ext cx="3771900" cy="31115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1016" name="Oval 56"/>
          <p:cNvSpPr>
            <a:spLocks noChangeArrowheads="1"/>
          </p:cNvSpPr>
          <p:nvPr/>
        </p:nvSpPr>
        <p:spPr bwMode="auto">
          <a:xfrm rot="20280000">
            <a:off x="4724400" y="1517650"/>
            <a:ext cx="3968750" cy="400526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1017" name="Line 57"/>
          <p:cNvSpPr>
            <a:spLocks noChangeShapeType="1"/>
          </p:cNvSpPr>
          <p:nvPr/>
        </p:nvSpPr>
        <p:spPr bwMode="auto">
          <a:xfrm flipV="1">
            <a:off x="7053263" y="2557463"/>
            <a:ext cx="609600" cy="381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018" name="Line 58"/>
          <p:cNvSpPr>
            <a:spLocks noChangeShapeType="1"/>
          </p:cNvSpPr>
          <p:nvPr/>
        </p:nvSpPr>
        <p:spPr bwMode="auto">
          <a:xfrm>
            <a:off x="7031038" y="2992438"/>
            <a:ext cx="577850" cy="6540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019" name="Line 59"/>
          <p:cNvSpPr>
            <a:spLocks noChangeShapeType="1"/>
          </p:cNvSpPr>
          <p:nvPr/>
        </p:nvSpPr>
        <p:spPr bwMode="auto">
          <a:xfrm flipH="1" flipV="1">
            <a:off x="6869113" y="4605338"/>
            <a:ext cx="914400" cy="76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020" name="Line 60"/>
          <p:cNvSpPr>
            <a:spLocks noChangeShapeType="1"/>
          </p:cNvSpPr>
          <p:nvPr/>
        </p:nvSpPr>
        <p:spPr bwMode="auto">
          <a:xfrm>
            <a:off x="7010400" y="3048000"/>
            <a:ext cx="762000" cy="1600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021" name="Line 61"/>
          <p:cNvSpPr>
            <a:spLocks noChangeShapeType="1"/>
          </p:cNvSpPr>
          <p:nvPr/>
        </p:nvSpPr>
        <p:spPr bwMode="auto">
          <a:xfrm flipH="1">
            <a:off x="5824538" y="3711575"/>
            <a:ext cx="152400" cy="1143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022" name="Line 62"/>
          <p:cNvSpPr>
            <a:spLocks noChangeShapeType="1"/>
          </p:cNvSpPr>
          <p:nvPr/>
        </p:nvSpPr>
        <p:spPr bwMode="auto">
          <a:xfrm flipH="1">
            <a:off x="5334000" y="3657600"/>
            <a:ext cx="609600" cy="76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 flipH="1">
            <a:off x="6089650" y="2965450"/>
            <a:ext cx="76200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024" name="Line 64"/>
          <p:cNvSpPr>
            <a:spLocks noChangeShapeType="1"/>
          </p:cNvSpPr>
          <p:nvPr/>
        </p:nvSpPr>
        <p:spPr bwMode="auto">
          <a:xfrm rot="21480000" flipH="1" flipV="1">
            <a:off x="5549900" y="2305050"/>
            <a:ext cx="1289050" cy="6223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B8688-2CF4-4879-9575-5093A49A34E4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 animBg="1"/>
      <p:bldP spid="40975" grpId="0" animBg="1"/>
      <p:bldP spid="40976" grpId="0" animBg="1"/>
      <p:bldP spid="40978" grpId="0" animBg="1"/>
      <p:bldP spid="40979" grpId="0" animBg="1"/>
      <p:bldP spid="40980" grpId="0" animBg="1"/>
      <p:bldP spid="40982" grpId="0" animBg="1"/>
      <p:bldP spid="40984" grpId="0" animBg="1"/>
      <p:bldP spid="41000" grpId="0" animBg="1"/>
      <p:bldP spid="41000" grpId="1" animBg="1"/>
      <p:bldP spid="41001" grpId="0" animBg="1"/>
      <p:bldP spid="41001" grpId="1" animBg="1"/>
      <p:bldP spid="41002" grpId="0" animBg="1"/>
      <p:bldP spid="41002" grpId="1" animBg="1"/>
      <p:bldP spid="41003" grpId="0" animBg="1"/>
      <p:bldP spid="41003" grpId="1" animBg="1"/>
      <p:bldP spid="41004" grpId="0" animBg="1"/>
      <p:bldP spid="41004" grpId="1" animBg="1"/>
      <p:bldP spid="41005" grpId="0" animBg="1"/>
      <p:bldP spid="41005" grpId="1" animBg="1"/>
      <p:bldP spid="41006" grpId="0" animBg="1"/>
      <p:bldP spid="41006" grpId="1" animBg="1"/>
      <p:bldP spid="41007" grpId="0" animBg="1"/>
      <p:bldP spid="41007" grpId="1" animBg="1"/>
      <p:bldP spid="41008" grpId="0" animBg="1"/>
      <p:bldP spid="41008" grpId="1" animBg="1"/>
      <p:bldP spid="41009" grpId="0" animBg="1"/>
      <p:bldP spid="41009" grpId="1" animBg="1"/>
      <p:bldP spid="41010" grpId="0" animBg="1"/>
      <p:bldP spid="41010" grpId="1" animBg="1"/>
      <p:bldP spid="41011" grpId="0" animBg="1"/>
      <p:bldP spid="41011" grpId="1" animBg="1"/>
      <p:bldP spid="41012" grpId="0" animBg="1"/>
      <p:bldP spid="41012" grpId="1" animBg="1"/>
      <p:bldP spid="41013" grpId="0" animBg="1"/>
      <p:bldP spid="41013" grpId="1" animBg="1"/>
      <p:bldP spid="41014" grpId="0" animBg="1"/>
      <p:bldP spid="41014" grpId="1" animBg="1"/>
      <p:bldP spid="41015" grpId="0" animBg="1"/>
      <p:bldP spid="41015" grpId="1" animBg="1"/>
      <p:bldP spid="41016" grpId="0" animBg="1"/>
      <p:bldP spid="41017" grpId="0" animBg="1"/>
      <p:bldP spid="41018" grpId="0" animBg="1"/>
      <p:bldP spid="41019" grpId="0" animBg="1"/>
      <p:bldP spid="41020" grpId="0" animBg="1"/>
      <p:bldP spid="41021" grpId="0" animBg="1"/>
      <p:bldP spid="41022" grpId="0" animBg="1"/>
      <p:bldP spid="41023" grpId="0" animBg="1"/>
      <p:bldP spid="410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Question?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Next: another MST algorithm.</a:t>
            </a:r>
          </a:p>
          <a:p>
            <a:pPr eaLnBrk="1" hangingPunct="1"/>
            <a:endParaRPr lang="en-US" altLang="zh-HK" smtClean="0">
              <a:ea typeface="新細明體" charset="-120"/>
            </a:endParaRPr>
          </a:p>
          <a:p>
            <a:pPr eaLnBrk="1" hangingPunct="1"/>
            <a:endParaRPr lang="en-US" altLang="zh-HK" smtClean="0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Next: another MST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In </a:t>
                </a:r>
                <a:r>
                  <a:rPr lang="en-US" altLang="zh-HK" dirty="0" err="1" smtClean="0">
                    <a:ea typeface="新細明體" charset="-120"/>
                  </a:rPr>
                  <a:t>Kruskal’s</a:t>
                </a:r>
                <a:r>
                  <a:rPr lang="en-US" altLang="zh-HK" dirty="0" smtClean="0">
                    <a:ea typeface="新細明體" charset="-120"/>
                  </a:rPr>
                  <a:t> algorithm, we get the spanning tree by merging smaller trees.</a:t>
                </a:r>
              </a:p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Next, we’ll present an algorithm that always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maintains one tree </a:t>
                </a:r>
                <a:r>
                  <a:rPr lang="en-US" altLang="zh-HK" dirty="0" smtClean="0">
                    <a:ea typeface="新細明體" charset="-120"/>
                  </a:rPr>
                  <a:t>through the process.</a:t>
                </a:r>
              </a:p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The size of the tree will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grow from 1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The whole algorithm is reminiscent of </a:t>
                </a:r>
                <a:r>
                  <a:rPr lang="en-US" altLang="zh-HK" dirty="0" err="1" smtClean="0">
                    <a:ea typeface="新細明體" charset="-120"/>
                  </a:rPr>
                  <a:t>Dijkstra’s</a:t>
                </a:r>
                <a:r>
                  <a:rPr lang="en-US" altLang="zh-HK" dirty="0" smtClean="0">
                    <a:ea typeface="新細明體" charset="-120"/>
                  </a:rPr>
                  <a:t> algorithm for shortest paths.</a:t>
                </a:r>
              </a:p>
              <a:p>
                <a:pPr eaLnBrk="1" hangingPunct="1"/>
                <a:endParaRPr lang="en-US" altLang="zh-HK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90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charset="-120"/>
              </a:rPr>
              <a:t>Execution on the same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4800600" cy="4530725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zh-HK" sz="1700" dirty="0" smtClean="0">
                    <a:ea typeface="新細明體" charset="-120"/>
                  </a:rPr>
                  <a:t>We first pick an arbitrary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7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700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17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1700" dirty="0" smtClean="0">
                    <a:ea typeface="新細明體" charset="-120"/>
                  </a:rPr>
                  <a:t> to start with. 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HK" sz="1500" dirty="0" smtClean="0">
                    <a:ea typeface="新細明體" charset="-120"/>
                  </a:rPr>
                  <a:t>Maintain a set </a:t>
                </a:r>
                <a14:m>
                  <m:oMath xmlns:m="http://schemas.openxmlformats.org/officeDocument/2006/math">
                    <m:r>
                      <a:rPr lang="en-US" altLang="zh-HK" sz="1500" i="1" dirty="0" smtClean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sz="1500" i="1" dirty="0" smtClean="0">
                        <a:latin typeface="Cambria Math"/>
                        <a:ea typeface="新細明體" charset="-120"/>
                      </a:rPr>
                      <m:t>={</m:t>
                    </m:r>
                    <m:sSub>
                      <m:sSubPr>
                        <m:ctrlPr>
                          <a:rPr lang="en-US" altLang="zh-HK" sz="15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500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15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1500" i="1" dirty="0" smtClean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r>
                  <a:rPr lang="en-US" altLang="zh-HK" sz="1500" dirty="0" smtClean="0">
                    <a:ea typeface="新細明體" charset="-120"/>
                  </a:rPr>
                  <a:t>.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HK" sz="1700" dirty="0" smtClean="0">
                    <a:ea typeface="新細明體" charset="-120"/>
                  </a:rPr>
                  <a:t>Over all edges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7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700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17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1700" dirty="0" smtClean="0">
                    <a:ea typeface="新細明體" charset="-120"/>
                  </a:rPr>
                  <a:t>, find a lightest one. Say it’s </a:t>
                </a:r>
                <a14:m>
                  <m:oMath xmlns:m="http://schemas.openxmlformats.org/officeDocument/2006/math"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17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700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17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17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700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17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1700" dirty="0" smtClean="0">
                    <a:ea typeface="新細明體" charset="-120"/>
                  </a:rPr>
                  <a:t>. 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HK" sz="1500" i="1" dirty="0" smtClean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l-GR" sz="1500" i="1" dirty="0" smtClean="0">
                        <a:latin typeface="Cambria Math"/>
                        <a:cs typeface="Arial" charset="0"/>
                      </a:rPr>
                      <m:t>←</m:t>
                    </m:r>
                    <m:r>
                      <a:rPr lang="en-US" altLang="zh-HK" sz="1500" i="1" dirty="0" smtClean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sz="15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∪</m:t>
                    </m:r>
                    <m:r>
                      <a:rPr lang="en-US" altLang="zh-HK" sz="15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{</m:t>
                    </m:r>
                    <m:sSub>
                      <m:sSubPr>
                        <m:ctrlPr>
                          <a:rPr lang="en-US" altLang="zh-HK" sz="1500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15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</m:e>
                      <m:sub>
                        <m:r>
                          <a:rPr lang="en-US" altLang="zh-HK" sz="15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altLang="zh-HK" sz="15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}</m:t>
                    </m:r>
                  </m:oMath>
                </a14:m>
                <a:endParaRPr lang="en-US" altLang="zh-HK" sz="1500" dirty="0" smtClean="0">
                  <a:ea typeface="新細明體" charset="-12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HK" sz="1700" dirty="0" smtClean="0">
                    <a:ea typeface="新細明體" charset="-120"/>
                  </a:rPr>
                  <a:t>Over all edges from </a:t>
                </a:r>
                <a14:m>
                  <m:oMath xmlns:m="http://schemas.openxmlformats.org/officeDocument/2006/math"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{</m:t>
                    </m:r>
                    <m:sSub>
                      <m:sSubPr>
                        <m:ctrlPr>
                          <a:rPr lang="en-US" altLang="zh-HK" sz="17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700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17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17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700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17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r>
                  <a:rPr lang="en-US" altLang="zh-HK" sz="1700" dirty="0" smtClean="0">
                    <a:ea typeface="新細明體" charset="-120"/>
                  </a:rPr>
                  <a:t> (to </a:t>
                </a:r>
                <a14:m>
                  <m:oMath xmlns:m="http://schemas.openxmlformats.org/officeDocument/2006/math"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−{</m:t>
                    </m:r>
                    <m:sSub>
                      <m:sSubPr>
                        <m:ctrlPr>
                          <a:rPr lang="en-US" altLang="zh-HK" sz="17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700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17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17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700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17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r>
                  <a:rPr lang="en-US" altLang="zh-HK" sz="1700" dirty="0" smtClean="0">
                    <a:ea typeface="新細明體" charset="-120"/>
                  </a:rPr>
                  <a:t>), find a lightest one, say </a:t>
                </a:r>
                <a14:m>
                  <m:oMath xmlns:m="http://schemas.openxmlformats.org/officeDocument/2006/math"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17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700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17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17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700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1700" b="0" i="1" dirty="0" smtClean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1700" dirty="0" smtClean="0">
                    <a:ea typeface="新細明體" charset="-120"/>
                  </a:rPr>
                  <a:t>. 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HK" sz="1500" i="1" dirty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l-GR" altLang="zh-HK" sz="1500" i="1" dirty="0">
                        <a:latin typeface="Cambria Math"/>
                        <a:cs typeface="Arial" charset="0"/>
                      </a:rPr>
                      <m:t>←</m:t>
                    </m:r>
                    <m:r>
                      <a:rPr lang="en-US" altLang="zh-HK" sz="1500" i="1" dirty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sz="15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∪{</m:t>
                    </m:r>
                    <m:sSub>
                      <m:sSubPr>
                        <m:ctrlPr>
                          <a:rPr lang="en-US" altLang="zh-HK" sz="15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15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</m:e>
                      <m:sub>
                        <m:r>
                          <a:rPr lang="en-US" altLang="zh-HK" sz="15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b>
                    </m:sSub>
                    <m:r>
                      <a:rPr lang="en-US" altLang="zh-HK" sz="15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}</m:t>
                    </m:r>
                  </m:oMath>
                </a14:m>
                <a:endParaRPr lang="en-US" altLang="zh-HK" sz="1500" dirty="0" smtClean="0">
                  <a:ea typeface="新細明體" charset="-12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HK" sz="1700" dirty="0" smtClean="0">
                    <a:ea typeface="新細明體" charset="-120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HK" sz="1700" dirty="0" smtClean="0">
                    <a:ea typeface="新細明體" charset="-120"/>
                  </a:rPr>
                  <a:t>In general, suppose we already have the subset </a:t>
                </a:r>
                <a14:m>
                  <m:oMath xmlns:m="http://schemas.openxmlformats.org/officeDocument/2006/math"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={</m:t>
                    </m:r>
                    <m:sSub>
                      <m:sSubPr>
                        <m:ctrlPr>
                          <a:rPr lang="en-US" altLang="zh-HK" sz="17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700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17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1700" b="0" i="1" dirty="0" smtClean="0">
                        <a:latin typeface="Cambria Math"/>
                        <a:ea typeface="新細明體" charset="-120"/>
                      </a:rPr>
                      <m:t> </m:t>
                    </m:r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…,</m:t>
                    </m:r>
                    <m:sSub>
                      <m:sSubPr>
                        <m:ctrlPr>
                          <a:rPr lang="en-US" altLang="zh-HK" sz="17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700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1700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r>
                  <a:rPr lang="en-US" altLang="zh-HK" sz="1700" dirty="0" smtClean="0">
                    <a:ea typeface="新細明體" charset="-120"/>
                  </a:rPr>
                  <a:t>, then over all edges from </a:t>
                </a:r>
                <a14:m>
                  <m:oMath xmlns:m="http://schemas.openxmlformats.org/officeDocument/2006/math"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1700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−</m:t>
                    </m:r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1700" dirty="0" smtClean="0">
                    <a:ea typeface="新細明體" charset="-120"/>
                  </a:rPr>
                  <a:t>, find a lightest one </a:t>
                </a:r>
                <a14:m>
                  <m:oMath xmlns:m="http://schemas.openxmlformats.org/officeDocument/2006/math"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17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700" i="1" dirty="0" err="1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1700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, </m:t>
                    </m:r>
                    <m:sSub>
                      <m:sSubPr>
                        <m:ctrlPr>
                          <a:rPr lang="en-US" altLang="zh-HK" sz="17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700" i="1" dirty="0" smtClean="0">
                            <a:latin typeface="Cambria Math"/>
                            <a:ea typeface="新細明體" charset="-120"/>
                          </a:rPr>
                          <m:t>𝑣</m:t>
                        </m:r>
                      </m:e>
                      <m:sub>
                        <m:r>
                          <a:rPr lang="en-US" altLang="zh-HK" sz="1700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  <m:r>
                          <a:rPr lang="en-US" altLang="zh-HK" sz="1700" b="0" i="1" dirty="0" smtClean="0">
                            <a:latin typeface="Cambria Math"/>
                            <a:ea typeface="新細明體" charset="-120"/>
                          </a:rPr>
                          <m:t>+1</m:t>
                        </m:r>
                      </m:sub>
                    </m:sSub>
                    <m:r>
                      <a:rPr lang="en-US" altLang="zh-HK" sz="17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1700" dirty="0" smtClean="0">
                    <a:ea typeface="新細明體" charset="-120"/>
                  </a:rPr>
                  <a:t>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HK" sz="1700" dirty="0" smtClean="0">
                    <a:ea typeface="新細明體" charset="-120"/>
                  </a:rPr>
                  <a:t>Update: </a:t>
                </a:r>
                <a14:m>
                  <m:oMath xmlns:m="http://schemas.openxmlformats.org/officeDocument/2006/math">
                    <m:r>
                      <a:rPr lang="en-US" altLang="zh-HK" sz="1800" i="1" dirty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l-GR" altLang="zh-HK" sz="1800" i="1" dirty="0">
                        <a:latin typeface="Cambria Math"/>
                        <a:cs typeface="Arial" charset="0"/>
                      </a:rPr>
                      <m:t>←</m:t>
                    </m:r>
                    <m:r>
                      <a:rPr lang="en-US" altLang="zh-HK" sz="1800" i="1" dirty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sz="1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∪{</m:t>
                    </m:r>
                    <m:sSub>
                      <m:sSubPr>
                        <m:ctrlPr>
                          <a:rPr lang="en-US" altLang="zh-HK" sz="1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1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</m:e>
                      <m:sub>
                        <m:r>
                          <a:rPr lang="en-US" altLang="zh-HK" sz="18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altLang="zh-HK" sz="18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+1</m:t>
                        </m:r>
                      </m:sub>
                    </m:sSub>
                    <m:r>
                      <a:rPr lang="en-US" altLang="zh-HK" sz="1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}</m:t>
                    </m:r>
                  </m:oMath>
                </a14:m>
                <a:endParaRPr lang="en-US" altLang="zh-HK" sz="17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HK" sz="17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HK" sz="17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Finally we get a tree. That’s the answer.</a:t>
                </a: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4800600" cy="4530725"/>
              </a:xfrm>
              <a:blipFill rotWithShape="1">
                <a:blip r:embed="rId2"/>
                <a:stretch>
                  <a:fillRect t="-1480" r="-25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5638800" y="1905000"/>
            <a:ext cx="2743200" cy="2819400"/>
            <a:chOff x="3264" y="1392"/>
            <a:chExt cx="1728" cy="1776"/>
          </a:xfrm>
        </p:grpSpPr>
        <p:sp>
          <p:nvSpPr>
            <p:cNvPr id="41989" name="Oval 5"/>
            <p:cNvSpPr>
              <a:spLocks noChangeArrowheads="1"/>
            </p:cNvSpPr>
            <p:nvPr/>
          </p:nvSpPr>
          <p:spPr bwMode="auto">
            <a:xfrm>
              <a:off x="3360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41990" name="Oval 6"/>
            <p:cNvSpPr>
              <a:spLocks noChangeArrowheads="1"/>
            </p:cNvSpPr>
            <p:nvPr/>
          </p:nvSpPr>
          <p:spPr bwMode="auto">
            <a:xfrm>
              <a:off x="4800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41991" name="Oval 7"/>
            <p:cNvSpPr>
              <a:spLocks noChangeArrowheads="1"/>
            </p:cNvSpPr>
            <p:nvPr/>
          </p:nvSpPr>
          <p:spPr bwMode="auto">
            <a:xfrm>
              <a:off x="475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41992" name="Oval 8"/>
            <p:cNvSpPr>
              <a:spLocks noChangeArrowheads="1"/>
            </p:cNvSpPr>
            <p:nvPr/>
          </p:nvSpPr>
          <p:spPr bwMode="auto">
            <a:xfrm>
              <a:off x="3648" y="30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41993" name="Oval 9"/>
            <p:cNvSpPr>
              <a:spLocks noChangeArrowheads="1"/>
            </p:cNvSpPr>
            <p:nvPr/>
          </p:nvSpPr>
          <p:spPr bwMode="auto">
            <a:xfrm>
              <a:off x="3744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41994" name="Oval 10"/>
            <p:cNvSpPr>
              <a:spLocks noChangeArrowheads="1"/>
            </p:cNvSpPr>
            <p:nvPr/>
          </p:nvSpPr>
          <p:spPr bwMode="auto">
            <a:xfrm>
              <a:off x="422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41995" name="Oval 11"/>
            <p:cNvSpPr>
              <a:spLocks noChangeArrowheads="1"/>
            </p:cNvSpPr>
            <p:nvPr/>
          </p:nvSpPr>
          <p:spPr bwMode="auto">
            <a:xfrm>
              <a:off x="4320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41996" name="Oval 12"/>
            <p:cNvSpPr>
              <a:spLocks noChangeArrowheads="1"/>
            </p:cNvSpPr>
            <p:nvPr/>
          </p:nvSpPr>
          <p:spPr bwMode="auto">
            <a:xfrm>
              <a:off x="3264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41997" name="Oval 13"/>
            <p:cNvSpPr>
              <a:spLocks noChangeArrowheads="1"/>
            </p:cNvSpPr>
            <p:nvPr/>
          </p:nvSpPr>
          <p:spPr bwMode="auto">
            <a:xfrm>
              <a:off x="4896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</p:grp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5902325" y="20574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>
            <a:off x="6324600" y="3429000"/>
            <a:ext cx="152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5767388" y="35052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V="1">
            <a:off x="7239000" y="2743200"/>
            <a:ext cx="152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V="1">
            <a:off x="7467600" y="22098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7467600" y="2743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7297738" y="43434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6553200" y="3370263"/>
            <a:ext cx="1676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V="1">
            <a:off x="6553200" y="2701925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8077200" y="2209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8112125" y="35052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 flipV="1">
            <a:off x="5791200" y="2684463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5943600" y="20574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6553200" y="1981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7537450" y="2057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1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86740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5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5715000" y="3962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7391400" y="3657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42016" name="Text Box 32"/>
          <p:cNvSpPr txBox="1">
            <a:spLocks noChangeArrowheads="1"/>
          </p:cNvSpPr>
          <p:nvPr/>
        </p:nvSpPr>
        <p:spPr bwMode="auto">
          <a:xfrm>
            <a:off x="7086600" y="3276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5</a:t>
            </a: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6781800" y="2971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42018" name="Text Box 34"/>
          <p:cNvSpPr txBox="1">
            <a:spLocks noChangeArrowheads="1"/>
          </p:cNvSpPr>
          <p:nvPr/>
        </p:nvSpPr>
        <p:spPr bwMode="auto">
          <a:xfrm>
            <a:off x="7543800" y="4419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42019" name="Text Box 35"/>
          <p:cNvSpPr txBox="1">
            <a:spLocks noChangeArrowheads="1"/>
          </p:cNvSpPr>
          <p:nvPr/>
        </p:nvSpPr>
        <p:spPr bwMode="auto">
          <a:xfrm>
            <a:off x="8229600" y="3733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815340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3</a:t>
            </a: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6400800" y="3810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7502525" y="2968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42023" name="Text Box 39"/>
          <p:cNvSpPr txBox="1">
            <a:spLocks noChangeArrowheads="1"/>
          </p:cNvSpPr>
          <p:nvPr/>
        </p:nvSpPr>
        <p:spPr bwMode="auto">
          <a:xfrm>
            <a:off x="6470650" y="2667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42024" name="Text Box 40"/>
          <p:cNvSpPr txBox="1">
            <a:spLocks noChangeArrowheads="1"/>
          </p:cNvSpPr>
          <p:nvPr/>
        </p:nvSpPr>
        <p:spPr bwMode="auto">
          <a:xfrm>
            <a:off x="8153400" y="1712913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v</a:t>
            </a:r>
            <a:r>
              <a:rPr lang="en-US" altLang="zh-HK" baseline="-25000">
                <a:solidFill>
                  <a:srgbClr val="FF0000"/>
                </a:solidFill>
                <a:ea typeface="新細明體" charset="-120"/>
              </a:rPr>
              <a:t>1</a:t>
            </a:r>
          </a:p>
        </p:txBody>
      </p:sp>
      <p:sp>
        <p:nvSpPr>
          <p:cNvPr id="42025" name="Text Box 41"/>
          <p:cNvSpPr txBox="1">
            <a:spLocks noChangeArrowheads="1"/>
          </p:cNvSpPr>
          <p:nvPr/>
        </p:nvSpPr>
        <p:spPr bwMode="auto">
          <a:xfrm>
            <a:off x="7173913" y="2155825"/>
            <a:ext cx="382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v</a:t>
            </a:r>
            <a:r>
              <a:rPr lang="en-US" altLang="zh-HK" baseline="-25000">
                <a:solidFill>
                  <a:srgbClr val="FF0000"/>
                </a:solidFill>
                <a:ea typeface="新細明體" charset="-120"/>
              </a:rPr>
              <a:t>2</a:t>
            </a:r>
          </a:p>
        </p:txBody>
      </p:sp>
      <p:sp>
        <p:nvSpPr>
          <p:cNvPr id="42026" name="Text Box 42"/>
          <p:cNvSpPr txBox="1">
            <a:spLocks noChangeArrowheads="1"/>
          </p:cNvSpPr>
          <p:nvPr/>
        </p:nvSpPr>
        <p:spPr bwMode="auto">
          <a:xfrm>
            <a:off x="8153400" y="3200400"/>
            <a:ext cx="382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v</a:t>
            </a:r>
            <a:r>
              <a:rPr lang="en-US" altLang="zh-HK" baseline="-25000">
                <a:solidFill>
                  <a:srgbClr val="FF0000"/>
                </a:solidFill>
                <a:ea typeface="新細明體" charset="-120"/>
              </a:rPr>
              <a:t>3</a:t>
            </a:r>
          </a:p>
        </p:txBody>
      </p:sp>
      <p:sp>
        <p:nvSpPr>
          <p:cNvPr id="42027" name="Text Box 43"/>
          <p:cNvSpPr txBox="1">
            <a:spLocks noChangeArrowheads="1"/>
          </p:cNvSpPr>
          <p:nvPr/>
        </p:nvSpPr>
        <p:spPr bwMode="auto">
          <a:xfrm>
            <a:off x="8324850" y="4357688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v</a:t>
            </a:r>
            <a:r>
              <a:rPr lang="en-US" altLang="zh-HK" baseline="-25000">
                <a:solidFill>
                  <a:srgbClr val="FF0000"/>
                </a:solidFill>
                <a:ea typeface="新細明體" charset="-120"/>
              </a:rPr>
              <a:t>4</a:t>
            </a:r>
          </a:p>
        </p:txBody>
      </p:sp>
      <p:sp>
        <p:nvSpPr>
          <p:cNvPr id="42028" name="Oval 44"/>
          <p:cNvSpPr>
            <a:spLocks noChangeArrowheads="1"/>
          </p:cNvSpPr>
          <p:nvPr/>
        </p:nvSpPr>
        <p:spPr bwMode="auto">
          <a:xfrm>
            <a:off x="7924800" y="1676400"/>
            <a:ext cx="685800" cy="7620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2029" name="Oval 45"/>
          <p:cNvSpPr>
            <a:spLocks noChangeArrowheads="1"/>
          </p:cNvSpPr>
          <p:nvPr/>
        </p:nvSpPr>
        <p:spPr bwMode="auto">
          <a:xfrm rot="20100000">
            <a:off x="7010400" y="1828800"/>
            <a:ext cx="1524000" cy="11430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2030" name="Oval 46"/>
          <p:cNvSpPr>
            <a:spLocks noChangeArrowheads="1"/>
          </p:cNvSpPr>
          <p:nvPr/>
        </p:nvSpPr>
        <p:spPr bwMode="auto">
          <a:xfrm>
            <a:off x="7162800" y="1905000"/>
            <a:ext cx="1600200" cy="17526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2031" name="Oval 47"/>
          <p:cNvSpPr>
            <a:spLocks noChangeArrowheads="1"/>
          </p:cNvSpPr>
          <p:nvPr/>
        </p:nvSpPr>
        <p:spPr bwMode="auto">
          <a:xfrm rot="21000000">
            <a:off x="7239000" y="1828800"/>
            <a:ext cx="1600200" cy="28956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6932613" y="4343400"/>
            <a:ext cx="382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v</a:t>
            </a:r>
            <a:r>
              <a:rPr lang="en-US" altLang="zh-HK" baseline="-25000">
                <a:solidFill>
                  <a:srgbClr val="FF0000"/>
                </a:solidFill>
                <a:ea typeface="新細明體" charset="-120"/>
              </a:rPr>
              <a:t>5</a:t>
            </a:r>
          </a:p>
        </p:txBody>
      </p:sp>
      <p:sp>
        <p:nvSpPr>
          <p:cNvPr id="42033" name="Oval 49"/>
          <p:cNvSpPr>
            <a:spLocks noChangeArrowheads="1"/>
          </p:cNvSpPr>
          <p:nvPr/>
        </p:nvSpPr>
        <p:spPr bwMode="auto">
          <a:xfrm rot="300000">
            <a:off x="6934200" y="1968500"/>
            <a:ext cx="1828800" cy="28956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6399213" y="3367088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v</a:t>
            </a:r>
            <a:r>
              <a:rPr lang="en-US" altLang="zh-HK" baseline="-25000">
                <a:solidFill>
                  <a:srgbClr val="FF0000"/>
                </a:solidFill>
                <a:ea typeface="新細明體" charset="-120"/>
              </a:rPr>
              <a:t>6</a:t>
            </a:r>
          </a:p>
        </p:txBody>
      </p:sp>
      <p:sp>
        <p:nvSpPr>
          <p:cNvPr id="42035" name="Oval 51"/>
          <p:cNvSpPr>
            <a:spLocks noChangeArrowheads="1"/>
          </p:cNvSpPr>
          <p:nvPr/>
        </p:nvSpPr>
        <p:spPr bwMode="auto">
          <a:xfrm rot="300000">
            <a:off x="6248400" y="1762125"/>
            <a:ext cx="2727325" cy="31242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6096000" y="4648200"/>
            <a:ext cx="382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v</a:t>
            </a:r>
            <a:r>
              <a:rPr lang="en-US" altLang="zh-HK" baseline="-25000">
                <a:solidFill>
                  <a:srgbClr val="FF0000"/>
                </a:solidFill>
                <a:ea typeface="新細明體" charset="-120"/>
              </a:rPr>
              <a:t>7</a:t>
            </a:r>
          </a:p>
        </p:txBody>
      </p:sp>
      <p:sp>
        <p:nvSpPr>
          <p:cNvPr id="42037" name="Oval 53"/>
          <p:cNvSpPr>
            <a:spLocks noChangeArrowheads="1"/>
          </p:cNvSpPr>
          <p:nvPr/>
        </p:nvSpPr>
        <p:spPr bwMode="auto">
          <a:xfrm rot="720000">
            <a:off x="6016625" y="1774825"/>
            <a:ext cx="2973388" cy="3733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5257800" y="3124200"/>
            <a:ext cx="382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v</a:t>
            </a:r>
            <a:r>
              <a:rPr lang="en-US" altLang="zh-HK" baseline="-25000">
                <a:solidFill>
                  <a:srgbClr val="FF0000"/>
                </a:solidFill>
                <a:ea typeface="新細明體" charset="-120"/>
              </a:rPr>
              <a:t>8</a:t>
            </a:r>
          </a:p>
        </p:txBody>
      </p:sp>
      <p:sp>
        <p:nvSpPr>
          <p:cNvPr id="42039" name="Oval 55"/>
          <p:cNvSpPr>
            <a:spLocks noChangeArrowheads="1"/>
          </p:cNvSpPr>
          <p:nvPr/>
        </p:nvSpPr>
        <p:spPr bwMode="auto">
          <a:xfrm rot="1800000">
            <a:off x="5589588" y="1566863"/>
            <a:ext cx="3317875" cy="3843337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5410200" y="1600200"/>
            <a:ext cx="382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v</a:t>
            </a:r>
            <a:r>
              <a:rPr lang="en-US" altLang="zh-HK" baseline="-25000">
                <a:solidFill>
                  <a:srgbClr val="FF0000"/>
                </a:solidFill>
                <a:ea typeface="新細明體" charset="-120"/>
              </a:rPr>
              <a:t>9</a:t>
            </a:r>
          </a:p>
        </p:txBody>
      </p:sp>
      <p:sp>
        <p:nvSpPr>
          <p:cNvPr id="42041" name="Oval 57"/>
          <p:cNvSpPr>
            <a:spLocks noChangeArrowheads="1"/>
          </p:cNvSpPr>
          <p:nvPr/>
        </p:nvSpPr>
        <p:spPr bwMode="auto">
          <a:xfrm rot="1800000">
            <a:off x="5002213" y="1249363"/>
            <a:ext cx="4183062" cy="4114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B8688-2CF4-4879-9575-5093A49A34E4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3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3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3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1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7" dur="1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5" presetClass="emph" presetSubtype="0" repeatCount="3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3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5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4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42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35" presetClass="emph" presetSubtype="0" repeatCount="4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2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4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35" presetClass="emph" presetSubtype="0" repeatCount="4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6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8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42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4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5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0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35" presetClass="emph" presetSubtype="0" repeatCount="3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2" dur="1000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7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42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 animBg="1"/>
      <p:bldP spid="41998" grpId="1" animBg="1"/>
      <p:bldP spid="41998" grpId="2" animBg="1"/>
      <p:bldP spid="41999" grpId="0" animBg="1"/>
      <p:bldP spid="42000" grpId="0" animBg="1"/>
      <p:bldP spid="42001" grpId="0" animBg="1"/>
      <p:bldP spid="42001" grpId="1" animBg="1"/>
      <p:bldP spid="42001" grpId="2" animBg="1"/>
      <p:bldP spid="42002" grpId="0" animBg="1"/>
      <p:bldP spid="42003" grpId="0" animBg="1"/>
      <p:bldP spid="42004" grpId="0" animBg="1"/>
      <p:bldP spid="42005" grpId="0" animBg="1"/>
      <p:bldP spid="42005" grpId="1" animBg="1"/>
      <p:bldP spid="42006" grpId="0" animBg="1"/>
      <p:bldP spid="42006" grpId="1" animBg="1"/>
      <p:bldP spid="42006" grpId="2" animBg="1"/>
      <p:bldP spid="42006" grpId="3" animBg="1"/>
      <p:bldP spid="42007" grpId="0" animBg="1"/>
      <p:bldP spid="42007" grpId="1" animBg="1"/>
      <p:bldP spid="42008" grpId="0" animBg="1"/>
      <p:bldP spid="42009" grpId="0" animBg="1"/>
      <p:bldP spid="42009" grpId="1" animBg="1"/>
      <p:bldP spid="42009" grpId="2" animBg="1"/>
      <p:bldP spid="42009" grpId="3" animBg="1"/>
      <p:bldP spid="42009" grpId="4" animBg="1"/>
      <p:bldP spid="42009" grpId="5" animBg="1"/>
      <p:bldP spid="42010" grpId="0" animBg="1"/>
      <p:bldP spid="42010" grpId="1" animBg="1"/>
      <p:bldP spid="42010" grpId="2" animBg="1"/>
      <p:bldP spid="42010" grpId="3" animBg="1"/>
      <p:bldP spid="42010" grpId="4" animBg="1"/>
      <p:bldP spid="42010" grpId="5" animBg="1"/>
      <p:bldP spid="42010" grpId="6" animBg="1"/>
      <p:bldP spid="42024" grpId="0"/>
      <p:bldP spid="42025" grpId="0"/>
      <p:bldP spid="42026" grpId="0"/>
      <p:bldP spid="42027" grpId="0"/>
      <p:bldP spid="42028" grpId="0" animBg="1"/>
      <p:bldP spid="42028" grpId="1" animBg="1"/>
      <p:bldP spid="42029" grpId="0" animBg="1"/>
      <p:bldP spid="42029" grpId="1" animBg="1"/>
      <p:bldP spid="42030" grpId="0" animBg="1"/>
      <p:bldP spid="42030" grpId="1" animBg="1"/>
      <p:bldP spid="42031" grpId="0" animBg="1"/>
      <p:bldP spid="42031" grpId="1" animBg="1"/>
      <p:bldP spid="42032" grpId="0"/>
      <p:bldP spid="42033" grpId="0" animBg="1"/>
      <p:bldP spid="42033" grpId="1" animBg="1"/>
      <p:bldP spid="42034" grpId="0"/>
      <p:bldP spid="42035" grpId="0" animBg="1"/>
      <p:bldP spid="42035" grpId="1" animBg="1"/>
      <p:bldP spid="42036" grpId="0"/>
      <p:bldP spid="42037" grpId="0" animBg="1"/>
      <p:bldP spid="42037" grpId="1" animBg="1"/>
      <p:bldP spid="42038" grpId="0"/>
      <p:bldP spid="42039" grpId="0" animBg="1"/>
      <p:bldP spid="42039" grpId="1" animBg="1"/>
      <p:bldP spid="42040" grpId="0"/>
      <p:bldP spid="420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Key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8" name="Rectangle 4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4724400" cy="4530725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ea typeface="新細明體" charset="-120"/>
                  </a:rPr>
                  <a:t>Currently we have the set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ea typeface="新細明體" charset="-120"/>
                  </a:rPr>
                  <a:t>We want to main the following property: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1800" dirty="0" smtClean="0">
                    <a:ea typeface="新細明體" charset="-120"/>
                  </a:rPr>
                  <a:t>The edges picked form a </a:t>
                </a:r>
                <a:r>
                  <a:rPr lang="en-US" altLang="zh-HK" sz="1800" dirty="0" smtClean="0">
                    <a:solidFill>
                      <a:srgbClr val="FF0000"/>
                    </a:solidFill>
                    <a:ea typeface="新細明體" charset="-120"/>
                  </a:rPr>
                  <a:t>tree</a:t>
                </a:r>
                <a:r>
                  <a:rPr lang="en-US" altLang="zh-HK" sz="18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8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𝑇</m:t>
                        </m:r>
                      </m:e>
                      <m:sub>
                        <m:r>
                          <a:rPr lang="en-US" altLang="zh-HK" sz="1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HK" sz="1800" dirty="0" smtClean="0">
                    <a:ea typeface="新細明體" charset="-12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endParaRPr lang="en-US" altLang="zh-HK" sz="1800" dirty="0" smtClean="0">
                  <a:ea typeface="新細明體" charset="-12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1800" dirty="0" smtClean="0">
                    <a:ea typeface="新細明體" charset="-120"/>
                  </a:rPr>
                  <a:t>The </a:t>
                </a:r>
                <a:r>
                  <a:rPr lang="en-US" altLang="zh-HK" sz="1800" dirty="0" smtClean="0">
                    <a:solidFill>
                      <a:srgbClr val="FF0000"/>
                    </a:solidFill>
                    <a:ea typeface="新細明體" charset="-120"/>
                  </a:rPr>
                  <a:t>tree</a:t>
                </a:r>
                <a:r>
                  <a:rPr lang="en-US" altLang="zh-HK" sz="18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1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𝑇</m:t>
                        </m:r>
                      </m:e>
                      <m:sub>
                        <m:r>
                          <a:rPr lang="en-US" altLang="zh-HK" sz="1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HK" sz="1800" dirty="0" smtClean="0">
                    <a:ea typeface="新細明體" charset="-120"/>
                  </a:rPr>
                  <a:t> is part of a correct MST 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𝑇</m:t>
                    </m:r>
                  </m:oMath>
                </a14:m>
                <a:r>
                  <a:rPr lang="en-US" altLang="zh-HK" sz="1800" dirty="0" smtClean="0">
                    <a:ea typeface="新細明體" charset="-120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ea typeface="新細明體" charset="-120"/>
                  </a:rPr>
                  <a:t>When adding one more node from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0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−</m:t>
                    </m:r>
                    <m:r>
                      <a:rPr lang="en-US" altLang="zh-HK" sz="2000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, we want to keep the property.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000" i="1" dirty="0" smtClean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Question</a:t>
                </a:r>
                <a:r>
                  <a:rPr lang="en-US" altLang="zh-HK" sz="2000" i="1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: Which node to add?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ea typeface="新細明體" charset="-120"/>
                  </a:rPr>
                  <a:t>Recall </a:t>
                </a:r>
                <a:r>
                  <a:rPr lang="en-US" altLang="zh-HK" sz="2000" dirty="0" smtClean="0">
                    <a:solidFill>
                      <a:srgbClr val="33CC33"/>
                    </a:solidFill>
                    <a:ea typeface="新細明體" charset="-120"/>
                  </a:rPr>
                  <a:t>Methodology 2: Good properties often happen at </a:t>
                </a:r>
                <a:r>
                  <a:rPr lang="en-US" altLang="zh-HK" sz="2000" dirty="0" err="1" smtClean="0">
                    <a:solidFill>
                      <a:srgbClr val="33CC33"/>
                    </a:solidFill>
                    <a:ea typeface="新細明體" charset="-120"/>
                  </a:rPr>
                  <a:t>extremal</a:t>
                </a:r>
                <a:r>
                  <a:rPr lang="en-US" altLang="zh-HK" sz="2000" dirty="0" smtClean="0">
                    <a:solidFill>
                      <a:srgbClr val="33CC33"/>
                    </a:solidFill>
                    <a:ea typeface="新細明體" charset="-120"/>
                  </a:rPr>
                  <a:t> points.</a:t>
                </a:r>
                <a:endParaRPr lang="en-US" altLang="zh-HK" sz="2000" dirty="0" smtClean="0">
                  <a:ea typeface="新細明體" charset="-12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ea typeface="新細明體" charset="-120"/>
                  </a:rPr>
                  <a:t>Finally,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𝑉</m:t>
                    </m:r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, thus the property implies that our final tree is a correct MST for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9318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4724400" cy="4530725"/>
              </a:xfrm>
              <a:blipFill rotWithShape="1">
                <a:blip r:embed="rId2"/>
                <a:stretch>
                  <a:fillRect t="-1211" r="-129" b="-32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Oval 9"/>
          <p:cNvSpPr>
            <a:spLocks noChangeArrowheads="1"/>
          </p:cNvSpPr>
          <p:nvPr/>
        </p:nvSpPr>
        <p:spPr bwMode="auto">
          <a:xfrm>
            <a:off x="5715000" y="18446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27653" name="Oval 10"/>
          <p:cNvSpPr>
            <a:spLocks noChangeArrowheads="1"/>
          </p:cNvSpPr>
          <p:nvPr/>
        </p:nvSpPr>
        <p:spPr bwMode="auto">
          <a:xfrm>
            <a:off x="8001000" y="19970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27654" name="Oval 11"/>
          <p:cNvSpPr>
            <a:spLocks noChangeArrowheads="1"/>
          </p:cNvSpPr>
          <p:nvPr/>
        </p:nvSpPr>
        <p:spPr bwMode="auto">
          <a:xfrm>
            <a:off x="7924800" y="32924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27655" name="Oval 12"/>
          <p:cNvSpPr>
            <a:spLocks noChangeArrowheads="1"/>
          </p:cNvSpPr>
          <p:nvPr/>
        </p:nvSpPr>
        <p:spPr bwMode="auto">
          <a:xfrm>
            <a:off x="6172200" y="45116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27656" name="Oval 13"/>
          <p:cNvSpPr>
            <a:spLocks noChangeArrowheads="1"/>
          </p:cNvSpPr>
          <p:nvPr/>
        </p:nvSpPr>
        <p:spPr bwMode="auto">
          <a:xfrm>
            <a:off x="6172200" y="32924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27657" name="Oval 14"/>
          <p:cNvSpPr>
            <a:spLocks noChangeArrowheads="1"/>
          </p:cNvSpPr>
          <p:nvPr/>
        </p:nvSpPr>
        <p:spPr bwMode="auto">
          <a:xfrm>
            <a:off x="7391400" y="41306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27658" name="Oval 15"/>
          <p:cNvSpPr>
            <a:spLocks noChangeArrowheads="1"/>
          </p:cNvSpPr>
          <p:nvPr/>
        </p:nvSpPr>
        <p:spPr bwMode="auto">
          <a:xfrm>
            <a:off x="7467600" y="25304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27659" name="Oval 16"/>
          <p:cNvSpPr>
            <a:spLocks noChangeArrowheads="1"/>
          </p:cNvSpPr>
          <p:nvPr/>
        </p:nvSpPr>
        <p:spPr bwMode="auto">
          <a:xfrm>
            <a:off x="5562600" y="32924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27660" name="Oval 17"/>
          <p:cNvSpPr>
            <a:spLocks noChangeArrowheads="1"/>
          </p:cNvSpPr>
          <p:nvPr/>
        </p:nvSpPr>
        <p:spPr bwMode="auto">
          <a:xfrm>
            <a:off x="8153400" y="42830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27661" name="Line 18"/>
          <p:cNvSpPr>
            <a:spLocks noChangeShapeType="1"/>
          </p:cNvSpPr>
          <p:nvPr/>
        </p:nvSpPr>
        <p:spPr bwMode="auto">
          <a:xfrm>
            <a:off x="5826125" y="1997075"/>
            <a:ext cx="42227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7662" name="Line 19"/>
          <p:cNvSpPr>
            <a:spLocks noChangeShapeType="1"/>
          </p:cNvSpPr>
          <p:nvPr/>
        </p:nvSpPr>
        <p:spPr bwMode="auto">
          <a:xfrm flipH="1">
            <a:off x="6248400" y="344487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7663" name="Line 20"/>
          <p:cNvSpPr>
            <a:spLocks noChangeShapeType="1"/>
          </p:cNvSpPr>
          <p:nvPr/>
        </p:nvSpPr>
        <p:spPr bwMode="auto">
          <a:xfrm>
            <a:off x="5691188" y="3444875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7664" name="Line 21"/>
          <p:cNvSpPr>
            <a:spLocks noChangeShapeType="1"/>
          </p:cNvSpPr>
          <p:nvPr/>
        </p:nvSpPr>
        <p:spPr bwMode="auto">
          <a:xfrm flipV="1">
            <a:off x="7467600" y="2682875"/>
            <a:ext cx="76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7665" name="Line 22"/>
          <p:cNvSpPr>
            <a:spLocks noChangeShapeType="1"/>
          </p:cNvSpPr>
          <p:nvPr/>
        </p:nvSpPr>
        <p:spPr bwMode="auto">
          <a:xfrm flipV="1">
            <a:off x="7620000" y="2149475"/>
            <a:ext cx="3810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7666" name="Line 23"/>
          <p:cNvSpPr>
            <a:spLocks noChangeShapeType="1"/>
          </p:cNvSpPr>
          <p:nvPr/>
        </p:nvSpPr>
        <p:spPr bwMode="auto">
          <a:xfrm>
            <a:off x="7577138" y="2682875"/>
            <a:ext cx="3810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7667" name="Line 24"/>
          <p:cNvSpPr>
            <a:spLocks noChangeShapeType="1"/>
          </p:cNvSpPr>
          <p:nvPr/>
        </p:nvSpPr>
        <p:spPr bwMode="auto">
          <a:xfrm>
            <a:off x="7543800" y="4206875"/>
            <a:ext cx="592138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7668" name="Line 25"/>
          <p:cNvSpPr>
            <a:spLocks noChangeShapeType="1"/>
          </p:cNvSpPr>
          <p:nvPr/>
        </p:nvSpPr>
        <p:spPr bwMode="auto">
          <a:xfrm>
            <a:off x="6324600" y="3368675"/>
            <a:ext cx="1828800" cy="9318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7669" name="Line 26"/>
          <p:cNvSpPr>
            <a:spLocks noChangeShapeType="1"/>
          </p:cNvSpPr>
          <p:nvPr/>
        </p:nvSpPr>
        <p:spPr bwMode="auto">
          <a:xfrm flipV="1">
            <a:off x="6324600" y="2606675"/>
            <a:ext cx="114300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7670" name="Line 27"/>
          <p:cNvSpPr>
            <a:spLocks noChangeShapeType="1"/>
          </p:cNvSpPr>
          <p:nvPr/>
        </p:nvSpPr>
        <p:spPr bwMode="auto">
          <a:xfrm flipV="1">
            <a:off x="8001000" y="2149475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7671" name="Line 28"/>
          <p:cNvSpPr>
            <a:spLocks noChangeShapeType="1"/>
          </p:cNvSpPr>
          <p:nvPr/>
        </p:nvSpPr>
        <p:spPr bwMode="auto">
          <a:xfrm>
            <a:off x="8035925" y="3444875"/>
            <a:ext cx="1524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7672" name="Line 29"/>
          <p:cNvSpPr>
            <a:spLocks noChangeShapeType="1"/>
          </p:cNvSpPr>
          <p:nvPr/>
        </p:nvSpPr>
        <p:spPr bwMode="auto">
          <a:xfrm flipV="1">
            <a:off x="5715000" y="2606675"/>
            <a:ext cx="1752600" cy="7032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7673" name="Line 30"/>
          <p:cNvSpPr>
            <a:spLocks noChangeShapeType="1"/>
          </p:cNvSpPr>
          <p:nvPr/>
        </p:nvSpPr>
        <p:spPr bwMode="auto">
          <a:xfrm>
            <a:off x="5867400" y="1997075"/>
            <a:ext cx="160020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7674" name="Text Box 31"/>
          <p:cNvSpPr txBox="1">
            <a:spLocks noChangeArrowheads="1"/>
          </p:cNvSpPr>
          <p:nvPr/>
        </p:nvSpPr>
        <p:spPr bwMode="auto">
          <a:xfrm>
            <a:off x="6477000" y="19208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27675" name="Text Box 35"/>
          <p:cNvSpPr txBox="1">
            <a:spLocks noChangeArrowheads="1"/>
          </p:cNvSpPr>
          <p:nvPr/>
        </p:nvSpPr>
        <p:spPr bwMode="auto">
          <a:xfrm>
            <a:off x="6705600" y="35972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27676" name="Text Box 37"/>
          <p:cNvSpPr txBox="1">
            <a:spLocks noChangeArrowheads="1"/>
          </p:cNvSpPr>
          <p:nvPr/>
        </p:nvSpPr>
        <p:spPr bwMode="auto">
          <a:xfrm>
            <a:off x="6705600" y="29257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27677" name="Text Box 43"/>
          <p:cNvSpPr txBox="1">
            <a:spLocks noChangeArrowheads="1"/>
          </p:cNvSpPr>
          <p:nvPr/>
        </p:nvSpPr>
        <p:spPr bwMode="auto">
          <a:xfrm>
            <a:off x="6553200" y="2530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27678" name="Text Box 44"/>
          <p:cNvSpPr txBox="1">
            <a:spLocks noChangeArrowheads="1"/>
          </p:cNvSpPr>
          <p:nvPr/>
        </p:nvSpPr>
        <p:spPr bwMode="auto">
          <a:xfrm>
            <a:off x="8077200" y="1652588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v</a:t>
            </a:r>
            <a:r>
              <a:rPr lang="en-US" altLang="zh-HK" baseline="-25000">
                <a:solidFill>
                  <a:srgbClr val="FF0000"/>
                </a:solidFill>
                <a:ea typeface="新細明體" charset="-120"/>
              </a:rPr>
              <a:t>1</a:t>
            </a:r>
          </a:p>
        </p:txBody>
      </p:sp>
      <p:sp>
        <p:nvSpPr>
          <p:cNvPr id="27679" name="Text Box 45"/>
          <p:cNvSpPr txBox="1">
            <a:spLocks noChangeArrowheads="1"/>
          </p:cNvSpPr>
          <p:nvPr/>
        </p:nvSpPr>
        <p:spPr bwMode="auto">
          <a:xfrm>
            <a:off x="7097713" y="2095500"/>
            <a:ext cx="382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v</a:t>
            </a:r>
            <a:r>
              <a:rPr lang="en-US" altLang="zh-HK" baseline="-25000">
                <a:solidFill>
                  <a:srgbClr val="FF0000"/>
                </a:solidFill>
                <a:ea typeface="新細明體" charset="-120"/>
              </a:rPr>
              <a:t>2</a:t>
            </a:r>
          </a:p>
        </p:txBody>
      </p:sp>
      <p:sp>
        <p:nvSpPr>
          <p:cNvPr id="27680" name="Text Box 46"/>
          <p:cNvSpPr txBox="1">
            <a:spLocks noChangeArrowheads="1"/>
          </p:cNvSpPr>
          <p:nvPr/>
        </p:nvSpPr>
        <p:spPr bwMode="auto">
          <a:xfrm>
            <a:off x="8077200" y="3140075"/>
            <a:ext cx="382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v</a:t>
            </a:r>
            <a:r>
              <a:rPr lang="en-US" altLang="zh-HK" baseline="-25000">
                <a:solidFill>
                  <a:srgbClr val="FF0000"/>
                </a:solidFill>
                <a:ea typeface="新細明體" charset="-120"/>
              </a:rPr>
              <a:t>3</a:t>
            </a:r>
          </a:p>
        </p:txBody>
      </p:sp>
      <p:sp>
        <p:nvSpPr>
          <p:cNvPr id="27681" name="Text Box 47"/>
          <p:cNvSpPr txBox="1">
            <a:spLocks noChangeArrowheads="1"/>
          </p:cNvSpPr>
          <p:nvPr/>
        </p:nvSpPr>
        <p:spPr bwMode="auto">
          <a:xfrm>
            <a:off x="8248650" y="4297363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v</a:t>
            </a:r>
            <a:r>
              <a:rPr lang="en-US" altLang="zh-HK" baseline="-25000">
                <a:solidFill>
                  <a:srgbClr val="FF0000"/>
                </a:solidFill>
                <a:ea typeface="新細明體" charset="-120"/>
              </a:rPr>
              <a:t>4</a:t>
            </a:r>
          </a:p>
        </p:txBody>
      </p:sp>
      <p:sp>
        <p:nvSpPr>
          <p:cNvPr id="27682" name="Text Box 52"/>
          <p:cNvSpPr txBox="1">
            <a:spLocks noChangeArrowheads="1"/>
          </p:cNvSpPr>
          <p:nvPr/>
        </p:nvSpPr>
        <p:spPr bwMode="auto">
          <a:xfrm>
            <a:off x="6856413" y="4283075"/>
            <a:ext cx="382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v</a:t>
            </a:r>
            <a:r>
              <a:rPr lang="en-US" altLang="zh-HK" baseline="-25000">
                <a:solidFill>
                  <a:srgbClr val="FF0000"/>
                </a:solidFill>
                <a:ea typeface="新細明體" charset="-120"/>
              </a:rPr>
              <a:t>5</a:t>
            </a:r>
          </a:p>
        </p:txBody>
      </p:sp>
      <p:sp>
        <p:nvSpPr>
          <p:cNvPr id="93237" name="Oval 53"/>
          <p:cNvSpPr>
            <a:spLocks noChangeArrowheads="1"/>
          </p:cNvSpPr>
          <p:nvPr/>
        </p:nvSpPr>
        <p:spPr bwMode="auto">
          <a:xfrm rot="300000">
            <a:off x="7161213" y="1919288"/>
            <a:ext cx="1517650" cy="29813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p:sp>
        <p:nvSpPr>
          <p:cNvPr id="27684" name="Oval 61"/>
          <p:cNvSpPr>
            <a:spLocks noChangeArrowheads="1"/>
          </p:cNvSpPr>
          <p:nvPr/>
        </p:nvSpPr>
        <p:spPr bwMode="auto">
          <a:xfrm rot="-600000">
            <a:off x="5410200" y="1600200"/>
            <a:ext cx="1079500" cy="3386138"/>
          </a:xfrm>
          <a:prstGeom prst="ellipse">
            <a:avLst/>
          </a:prstGeom>
          <a:noFill/>
          <a:ln w="127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85" name="Text Box 62"/>
              <p:cNvSpPr txBox="1">
                <a:spLocks noChangeArrowheads="1"/>
              </p:cNvSpPr>
              <p:nvPr/>
            </p:nvSpPr>
            <p:spPr bwMode="auto">
              <a:xfrm>
                <a:off x="7740650" y="4906963"/>
                <a:ext cx="37510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𝑆</m:t>
                      </m:r>
                    </m:oMath>
                  </m:oMathPara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7685" name="Text 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0650" y="4906963"/>
                <a:ext cx="37510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86" name="Text Box 63"/>
              <p:cNvSpPr txBox="1">
                <a:spLocks noChangeArrowheads="1"/>
              </p:cNvSpPr>
              <p:nvPr/>
            </p:nvSpPr>
            <p:spPr bwMode="auto">
              <a:xfrm>
                <a:off x="5867400" y="4968875"/>
                <a:ext cx="80239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33CC33"/>
                          </a:solidFill>
                          <a:latin typeface="Cambria Math"/>
                          <a:ea typeface="新細明體" charset="-120"/>
                        </a:rPr>
                        <m:t>𝑉</m:t>
                      </m:r>
                      <m:r>
                        <a:rPr lang="en-US" altLang="zh-HK" i="1" dirty="0" smtClean="0">
                          <a:solidFill>
                            <a:srgbClr val="33CC33"/>
                          </a:solidFill>
                          <a:latin typeface="Cambria Math"/>
                          <a:ea typeface="新細明體" charset="-120"/>
                        </a:rPr>
                        <m:t>−</m:t>
                      </m:r>
                      <m:r>
                        <a:rPr lang="en-US" altLang="zh-HK" i="1" dirty="0" smtClean="0">
                          <a:solidFill>
                            <a:srgbClr val="33CC33"/>
                          </a:solidFill>
                          <a:latin typeface="Cambria Math"/>
                          <a:ea typeface="新細明體" charset="-120"/>
                        </a:rPr>
                        <m:t>𝑆</m:t>
                      </m:r>
                    </m:oMath>
                  </m:oMathPara>
                </a14:m>
                <a:endParaRPr lang="en-US" altLang="zh-HK" dirty="0">
                  <a:solidFill>
                    <a:srgbClr val="33CC33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7686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4968875"/>
                <a:ext cx="80239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B8688-2CF4-4879-9575-5093A49A34E4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79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Key property: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𝑇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 is part of a MST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𝑇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337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15" t="-1016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199" y="1447800"/>
                <a:ext cx="5950021" cy="453072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HK" sz="2400" dirty="0" smtClean="0">
                    <a:ea typeface="新細明體" charset="-120"/>
                  </a:rPr>
                  <a:t>Consider all edges from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−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: We pick the lightest one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𝑒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 (and add the end point in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−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).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HK" sz="2400" dirty="0" smtClean="0">
                    <a:ea typeface="新細明體" charset="-120"/>
                  </a:rPr>
                  <a:t>Will </a:t>
                </a:r>
                <a:r>
                  <a:rPr lang="en-US" altLang="zh-HK" sz="2400" dirty="0" smtClean="0">
                    <a:ea typeface="新細明體" charset="-120"/>
                  </a:rPr>
                  <a:t>show: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𝑇</m:t>
                        </m:r>
                      </m:e>
                      <m:sub>
                        <m: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𝑆</m:t>
                        </m:r>
                      </m:sub>
                    </m:sSub>
                    <m:r>
                      <a:rPr lang="en-US" altLang="zh-HK" sz="2400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∪{</m:t>
                    </m:r>
                    <m:r>
                      <a:rPr lang="en-US" altLang="zh-HK" sz="2400" b="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𝑒</m:t>
                    </m:r>
                    <m:r>
                      <a:rPr lang="en-US" altLang="zh-HK" sz="2400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 is part of some MST.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HK" sz="2400" dirty="0" smtClean="0">
                    <a:ea typeface="新細明體" charset="-120"/>
                  </a:rPr>
                  <a:t>By induction, </a:t>
                </a:r>
                <a:r>
                  <a:rPr lang="en-US" altLang="zh-HK" sz="1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Ǝ </a:t>
                </a:r>
                <a:r>
                  <a:rPr lang="en-US" altLang="zh-HK" sz="2400" dirty="0" smtClean="0">
                    <a:ea typeface="新細明體" charset="-120"/>
                  </a:rPr>
                  <a:t>a MST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𝑇</m:t>
                        </m:r>
                      </m:e>
                      <m:sub>
                        <m:r>
                          <a:rPr lang="en-US" altLang="zh-HK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.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HK" sz="2400" dirty="0" smtClean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𝑒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, done.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HK" sz="2400" dirty="0" smtClean="0">
                    <a:ea typeface="新細明體" charset="-120"/>
                  </a:rPr>
                  <a:t>Else:</a:t>
                </a:r>
                <a:r>
                  <a:rPr lang="en-US" altLang="zh-HK" sz="2400" dirty="0" smtClean="0">
                    <a:ea typeface="新細明體" charset="-120"/>
                  </a:rPr>
                  <a:t> </a:t>
                </a:r>
                <a:r>
                  <a:rPr lang="en-US" altLang="zh-HK" sz="2400" dirty="0" smtClean="0">
                    <a:ea typeface="新細明體" charset="-120"/>
                  </a:rPr>
                  <a:t>adding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𝑒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 produces a cycle.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HK" sz="2400" dirty="0" smtClean="0">
                    <a:ea typeface="新細明體" charset="-120"/>
                  </a:rPr>
                  <a:t>The cycle has some other edge(s)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𝑒</m:t>
                    </m:r>
                    <m:r>
                      <a:rPr lang="en-US" altLang="zh-HK" sz="2400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′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 crossing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−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zh-HK" sz="2400" dirty="0" smtClean="0">
                    <a:ea typeface="新細明體" charset="-120"/>
                  </a:rPr>
                  <a:t>Replacing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𝑒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′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chemeClr val="accent1"/>
                        </a:solidFill>
                        <a:latin typeface="Cambria Math"/>
                        <a:ea typeface="新細明體" charset="-120"/>
                      </a:rPr>
                      <m:t>𝑒</m:t>
                    </m:r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: 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HK" sz="2000" dirty="0" smtClean="0">
                    <a:ea typeface="新細明體" charset="-120"/>
                  </a:rPr>
                  <a:t>Removing any edge in the cycle makes it still a spanner tree.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 is only better: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𝑤</m:t>
                    </m:r>
                    <m:d>
                      <m:dPr>
                        <m:ctrlPr>
                          <a:rPr lang="en-US" altLang="zh-HK" sz="20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000" i="1" dirty="0" smtClean="0">
                            <a:solidFill>
                              <a:schemeClr val="accent1"/>
                            </a:solidFill>
                            <a:latin typeface="Cambria Math"/>
                            <a:ea typeface="新細明體" charset="-120"/>
                          </a:rPr>
                          <m:t>𝑒</m:t>
                        </m:r>
                      </m:e>
                    </m:d>
                    <m:r>
                      <a:rPr lang="en-US" altLang="zh-HK" sz="2000" b="0" i="1" dirty="0" smtClean="0"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𝑤</m:t>
                    </m:r>
                    <m:r>
                      <a:rPr lang="en-US" altLang="zh-HK" sz="2000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𝑒</m:t>
                    </m:r>
                    <m:r>
                      <a:rPr lang="en-US" altLang="zh-HK" sz="20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′)</m:t>
                    </m:r>
                  </m:oMath>
                </a14:m>
                <a:endParaRPr lang="en-US" altLang="zh-HK" sz="2000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199" y="1447800"/>
                <a:ext cx="5950021" cy="4530725"/>
              </a:xfrm>
              <a:blipFill rotWithShape="0">
                <a:blip r:embed="rId3"/>
                <a:stretch>
                  <a:fillRect l="-410" t="-2557" r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6683446" y="2209800"/>
            <a:ext cx="109537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8331271" y="2322513"/>
            <a:ext cx="111125" cy="112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8277296" y="3276600"/>
            <a:ext cx="109537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7012058" y="4173538"/>
            <a:ext cx="111125" cy="112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7012058" y="3276600"/>
            <a:ext cx="111125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7891533" y="3894138"/>
            <a:ext cx="111125" cy="111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7947096" y="2714625"/>
            <a:ext cx="109537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6572321" y="3276600"/>
            <a:ext cx="111125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8442396" y="4005263"/>
            <a:ext cx="109537" cy="112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6762821" y="2322513"/>
            <a:ext cx="304800" cy="954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7067621" y="3389313"/>
            <a:ext cx="0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6665983" y="3389313"/>
            <a:ext cx="384175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V="1">
            <a:off x="7947096" y="2827338"/>
            <a:ext cx="55562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V="1">
            <a:off x="8056633" y="2435225"/>
            <a:ext cx="274638" cy="279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8026471" y="2827338"/>
            <a:ext cx="274637" cy="449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8002658" y="3949700"/>
            <a:ext cx="427038" cy="1127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7123183" y="3332163"/>
            <a:ext cx="1319213" cy="6873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V="1">
            <a:off x="7123183" y="2771775"/>
            <a:ext cx="823913" cy="5048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 flipV="1">
            <a:off x="8331271" y="2435225"/>
            <a:ext cx="55562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8356671" y="3389313"/>
            <a:ext cx="111125" cy="615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 flipV="1">
            <a:off x="6683446" y="2771775"/>
            <a:ext cx="1263650" cy="517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6792983" y="2322513"/>
            <a:ext cx="1154113" cy="4492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7232721" y="22669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397821" y="3500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7300983" y="3006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 dirty="0">
                <a:ea typeface="新細明體" charset="-120"/>
              </a:rPr>
              <a:t>4</a:t>
            </a: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7286696" y="2714625"/>
            <a:ext cx="225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33827" name="Oval 35"/>
          <p:cNvSpPr>
            <a:spLocks noChangeArrowheads="1"/>
          </p:cNvSpPr>
          <p:nvPr/>
        </p:nvSpPr>
        <p:spPr bwMode="auto">
          <a:xfrm rot="300000">
            <a:off x="7726433" y="2265363"/>
            <a:ext cx="1095375" cy="219551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3828" name="Oval 36"/>
          <p:cNvSpPr>
            <a:spLocks noChangeArrowheads="1"/>
          </p:cNvSpPr>
          <p:nvPr/>
        </p:nvSpPr>
        <p:spPr bwMode="auto">
          <a:xfrm rot="21000000">
            <a:off x="6462783" y="2030413"/>
            <a:ext cx="779463" cy="2493962"/>
          </a:xfrm>
          <a:prstGeom prst="ellipse">
            <a:avLst/>
          </a:prstGeom>
          <a:noFill/>
          <a:ln w="127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829" name="Text Box 37"/>
              <p:cNvSpPr txBox="1">
                <a:spLocks noChangeArrowheads="1"/>
              </p:cNvSpPr>
              <p:nvPr/>
            </p:nvSpPr>
            <p:spPr bwMode="auto">
              <a:xfrm>
                <a:off x="8143946" y="4465638"/>
                <a:ext cx="37510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𝑆</m:t>
                      </m:r>
                    </m:oMath>
                  </m:oMathPara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>
          <p:sp>
            <p:nvSpPr>
              <p:cNvPr id="33829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43946" y="4465638"/>
                <a:ext cx="37510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830" name="Text Box 38"/>
              <p:cNvSpPr txBox="1">
                <a:spLocks noChangeArrowheads="1"/>
              </p:cNvSpPr>
              <p:nvPr/>
            </p:nvSpPr>
            <p:spPr bwMode="auto">
              <a:xfrm>
                <a:off x="6792983" y="4510088"/>
                <a:ext cx="80239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33CC33"/>
                          </a:solidFill>
                          <a:latin typeface="Cambria Math"/>
                          <a:ea typeface="新細明體" charset="-120"/>
                        </a:rPr>
                        <m:t>𝑉</m:t>
                      </m:r>
                      <m:r>
                        <a:rPr lang="en-US" altLang="zh-HK" i="1" dirty="0" smtClean="0">
                          <a:solidFill>
                            <a:srgbClr val="33CC33"/>
                          </a:solidFill>
                          <a:latin typeface="Cambria Math"/>
                          <a:ea typeface="新細明體" charset="-120"/>
                        </a:rPr>
                        <m:t>−</m:t>
                      </m:r>
                      <m:r>
                        <a:rPr lang="en-US" altLang="zh-HK" i="1" dirty="0" smtClean="0">
                          <a:solidFill>
                            <a:srgbClr val="33CC33"/>
                          </a:solidFill>
                          <a:latin typeface="Cambria Math"/>
                          <a:ea typeface="新細明體" charset="-120"/>
                        </a:rPr>
                        <m:t>𝑆</m:t>
                      </m:r>
                    </m:oMath>
                  </m:oMathPara>
                </a14:m>
                <a:endParaRPr lang="en-US" altLang="zh-HK" dirty="0">
                  <a:solidFill>
                    <a:srgbClr val="33CC33"/>
                  </a:solidFill>
                  <a:ea typeface="新細明體" charset="-120"/>
                </a:endParaRPr>
              </a:p>
            </p:txBody>
          </p:sp>
        </mc:Choice>
        <mc:Fallback>
          <p:sp>
            <p:nvSpPr>
              <p:cNvPr id="33830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2983" y="4510088"/>
                <a:ext cx="80239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377183" y="2907268"/>
                <a:ext cx="367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zh-HK" alt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183" y="2907268"/>
                <a:ext cx="36766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7336273" y="2286000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altLang="zh-HK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zh-HK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273" y="2286000"/>
                <a:ext cx="42191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B8688-2CF4-4879-9575-5093A49A34E4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Prim’s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2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Implementation: Very similar to </a:t>
                </a:r>
                <a:r>
                  <a:rPr lang="en-US" altLang="zh-HK" dirty="0" err="1" smtClean="0">
                    <a:ea typeface="新細明體" charset="-120"/>
                  </a:rPr>
                  <a:t>Dijkstra’s</a:t>
                </a:r>
                <a:r>
                  <a:rPr lang="en-US" altLang="zh-HK" dirty="0" smtClean="0">
                    <a:ea typeface="新細明體" charset="-120"/>
                  </a:rPr>
                  <a:t> algorithm.</a:t>
                </a:r>
              </a:p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Now the cost function for a vertex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33CC33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−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is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the minimal weight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𝑤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𝑣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r>
                  <a:rPr lang="en-US" altLang="zh-HK" dirty="0" smtClean="0">
                    <a:ea typeface="新細明體" charset="-120"/>
                  </a:rPr>
                  <a:t>over all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𝑢</m:t>
                    </m:r>
                    <m:r>
                      <a:rPr lang="en-US" altLang="zh-HK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lvl="1" eaLnBrk="1" hangingPunct="1"/>
                <a:r>
                  <a:rPr lang="en-US" altLang="zh-HK" dirty="0" smtClean="0">
                    <a:ea typeface="新細明體" charset="-120"/>
                  </a:rPr>
                  <a:t>Details omitted; see textbook.</a:t>
                </a:r>
              </a:p>
              <a:p>
                <a:pPr eaLnBrk="1" hangingPunct="1"/>
                <a:r>
                  <a:rPr lang="en-US" altLang="zh-HK" dirty="0" smtClean="0">
                    <a:ea typeface="新細明體" charset="-120"/>
                  </a:rPr>
                  <a:t>Complexity: also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|)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if we use binary min-heap as before. 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𝑂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(|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|+|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HK" i="1" dirty="0" smtClean="0">
                        <a:latin typeface="Cambria Math"/>
                        <a:ea typeface="新細明體" charset="-120"/>
                      </a:rPr>
                      <m:t>log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if Fibonacci heap is used.</a:t>
                </a:r>
              </a:p>
            </p:txBody>
          </p:sp>
        </mc:Choice>
        <mc:Fallback xmlns="">
          <p:sp>
            <p:nvSpPr>
              <p:cNvPr id="962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Extra: Divide and Conquer?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562600" cy="4530725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Consider the following algorithm: </a:t>
                </a:r>
              </a:p>
              <a:p>
                <a:pPr marL="742950" lvl="1" indent="-285750" eaLnBrk="1" hangingPunct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Divide the graph into two balanced parts.</a:t>
                </a:r>
              </a:p>
              <a:p>
                <a:pPr marL="1143000" lvl="2" indent="-228600" eaLnBrk="1" hangingPunct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About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/2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each.</a:t>
                </a:r>
              </a:p>
              <a:p>
                <a:pPr marL="742950" lvl="1" indent="-285750" eaLnBrk="1" hangingPunct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Find a lightest crossing edge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𝑒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marL="742950" lvl="1" indent="-285750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+{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𝑒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}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marL="742950" lvl="1" indent="-285750" eaLnBrk="1" hangingPunct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Recursively solve the two </a:t>
                </a:r>
                <a:r>
                  <a:rPr lang="en-US" altLang="zh-HK" dirty="0" err="1" smtClean="0">
                    <a:ea typeface="新細明體" charset="-120"/>
                  </a:rPr>
                  <a:t>subgraphs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Is this correct?</a:t>
                </a: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562600" cy="4530725"/>
              </a:xfrm>
              <a:blipFill rotWithShape="1">
                <a:blip r:embed="rId2"/>
                <a:stretch>
                  <a:fillRect l="-876" t="-28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6545263" y="2209800"/>
            <a:ext cx="109537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8193088" y="2322513"/>
            <a:ext cx="111125" cy="112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8139113" y="3276600"/>
            <a:ext cx="109537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6873875" y="4173538"/>
            <a:ext cx="111125" cy="112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6873875" y="3276600"/>
            <a:ext cx="111125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7753350" y="3894138"/>
            <a:ext cx="111125" cy="111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7808913" y="2714625"/>
            <a:ext cx="109537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6434138" y="3276600"/>
            <a:ext cx="111125" cy="112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8304213" y="4005263"/>
            <a:ext cx="109537" cy="112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6624638" y="2322513"/>
            <a:ext cx="304800" cy="954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H="1">
            <a:off x="6929438" y="3389313"/>
            <a:ext cx="0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6527800" y="3389313"/>
            <a:ext cx="384175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V="1">
            <a:off x="7808913" y="2827338"/>
            <a:ext cx="55562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V="1">
            <a:off x="7918450" y="2435225"/>
            <a:ext cx="274638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7888288" y="2827338"/>
            <a:ext cx="274637" cy="44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7864475" y="3949700"/>
            <a:ext cx="427038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6985000" y="3332163"/>
            <a:ext cx="1319213" cy="6873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6985000" y="2771775"/>
            <a:ext cx="823913" cy="5048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 flipV="1">
            <a:off x="8193088" y="2435225"/>
            <a:ext cx="55562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8218488" y="3389313"/>
            <a:ext cx="111125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6545263" y="2771775"/>
            <a:ext cx="1263650" cy="517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6654800" y="2322513"/>
            <a:ext cx="1154113" cy="4492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7094538" y="22669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7259638" y="3500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7259638" y="3006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7148513" y="2714625"/>
            <a:ext cx="225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30756" name="Oval 36"/>
          <p:cNvSpPr>
            <a:spLocks noChangeArrowheads="1"/>
          </p:cNvSpPr>
          <p:nvPr/>
        </p:nvSpPr>
        <p:spPr bwMode="auto">
          <a:xfrm rot="300000">
            <a:off x="7588250" y="2265363"/>
            <a:ext cx="1095375" cy="219551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0757" name="Oval 37"/>
          <p:cNvSpPr>
            <a:spLocks noChangeArrowheads="1"/>
          </p:cNvSpPr>
          <p:nvPr/>
        </p:nvSpPr>
        <p:spPr bwMode="auto">
          <a:xfrm rot="21000000">
            <a:off x="6324600" y="2030413"/>
            <a:ext cx="779463" cy="2493962"/>
          </a:xfrm>
          <a:prstGeom prst="ellipse">
            <a:avLst/>
          </a:prstGeom>
          <a:noFill/>
          <a:ln w="127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8" name="Text Box 38"/>
              <p:cNvSpPr txBox="1">
                <a:spLocks noChangeArrowheads="1"/>
              </p:cNvSpPr>
              <p:nvPr/>
            </p:nvSpPr>
            <p:spPr bwMode="auto">
              <a:xfrm>
                <a:off x="8005763" y="4465638"/>
                <a:ext cx="37510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𝑆</m:t>
                      </m:r>
                    </m:oMath>
                  </m:oMathPara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075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5763" y="4465638"/>
                <a:ext cx="37510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59" name="Text Box 39"/>
              <p:cNvSpPr txBox="1">
                <a:spLocks noChangeArrowheads="1"/>
              </p:cNvSpPr>
              <p:nvPr/>
            </p:nvSpPr>
            <p:spPr bwMode="auto">
              <a:xfrm>
                <a:off x="6654800" y="4510088"/>
                <a:ext cx="80239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33CC33"/>
                          </a:solidFill>
                          <a:latin typeface="Cambria Math"/>
                          <a:ea typeface="新細明體" charset="-120"/>
                        </a:rPr>
                        <m:t>𝑉</m:t>
                      </m:r>
                      <m:r>
                        <a:rPr lang="en-US" altLang="zh-HK" i="1" dirty="0" smtClean="0">
                          <a:solidFill>
                            <a:srgbClr val="33CC33"/>
                          </a:solidFill>
                          <a:latin typeface="Cambria Math"/>
                          <a:ea typeface="新細明體" charset="-120"/>
                        </a:rPr>
                        <m:t>−</m:t>
                      </m:r>
                      <m:r>
                        <a:rPr lang="en-US" altLang="zh-HK" i="1" dirty="0" smtClean="0">
                          <a:solidFill>
                            <a:srgbClr val="33CC33"/>
                          </a:solidFill>
                          <a:latin typeface="Cambria Math"/>
                          <a:ea typeface="新細明體" charset="-120"/>
                        </a:rPr>
                        <m:t>𝑆</m:t>
                      </m:r>
                    </m:oMath>
                  </m:oMathPara>
                </a14:m>
                <a:endParaRPr lang="en-US" altLang="zh-HK" dirty="0">
                  <a:solidFill>
                    <a:srgbClr val="33CC33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075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4800" y="4510088"/>
                <a:ext cx="80239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Example 1: Minimum Spanning Tree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AF250-0FED-4BEF-B7F9-08ED5B4BA0B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8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Example 2: Huffman code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AF250-0FED-4BEF-B7F9-08ED5B4BA0B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0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Huffman encoding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 smtClean="0"/>
                  <a:t>Suppose that we have a sequence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zh-HK" dirty="0" smtClean="0"/>
                  <a:t> of symbols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comes from an alphabet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𝛤</m:t>
                    </m:r>
                  </m:oMath>
                </a14:m>
                <a:r>
                  <a:rPr lang="en-US" altLang="zh-HK" dirty="0" smtClean="0"/>
                  <a:t> of size</a:t>
                </a:r>
                <a:r>
                  <a:rPr lang="en-US" altLang="zh-HK" i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i="1" dirty="0" smtClean="0"/>
                  <a:t>.</a:t>
                </a:r>
              </a:p>
              <a:p>
                <a:pPr lvl="1">
                  <a:buClr>
                    <a:srgbClr val="3B812F"/>
                  </a:buClr>
                </a:pPr>
                <a:r>
                  <a:rPr lang="en-US" altLang="zh-HK" dirty="0">
                    <a:solidFill>
                      <a:srgbClr val="000000"/>
                    </a:solidFill>
                  </a:rPr>
                  <a:t>e.g.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</a:rPr>
                      <m:t>𝑠</m:t>
                    </m:r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</a:rPr>
                      <m:t>=(</m:t>
                    </m:r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</a:rPr>
                      <m:t>𝐷</m:t>
                    </m:r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</a:rPr>
                      <m:t>𝐶</m:t>
                    </m:r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</a:rPr>
                      <m:t>𝐷</m:t>
                    </m:r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𝛤</m:t>
                    </m:r>
                    <m:r>
                      <a:rPr lang="en-US" altLang="zh-HK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altLang="zh-HK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HK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altLang="zh-HK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HK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altLang="zh-HK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HK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HK" dirty="0" smtClean="0">
                    <a:solidFill>
                      <a:srgbClr val="000000"/>
                    </a:solidFill>
                  </a:rPr>
                  <a:t>.</a:t>
                </a:r>
                <a:endParaRPr lang="en-US" altLang="zh-HK" dirty="0">
                  <a:solidFill>
                    <a:srgbClr val="000000"/>
                  </a:solidFill>
                </a:endParaRPr>
              </a:p>
              <a:p>
                <a:r>
                  <a:rPr lang="en-US" altLang="zh-HK" dirty="0" smtClean="0"/>
                  <a:t>The symbols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dirty="0" smtClean="0"/>
                  <a:t> in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𝛤</m:t>
                    </m:r>
                  </m:oMath>
                </a14:m>
                <a:r>
                  <a:rPr lang="en-US" altLang="zh-HK" dirty="0" smtClean="0"/>
                  <a:t> appear in different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frequencies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dirty="0" smtClean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b="0" i="0" dirty="0" smtClean="0"/>
                  <a:t>: the number of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/>
                  <a:t> appears in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In earlier 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=2,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=3,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=1,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>
                    <a:solidFill>
                      <a:srgbClr val="FF0000"/>
                    </a:solidFill>
                  </a:rPr>
                  <a:t>Goal</a:t>
                </a:r>
                <a:r>
                  <a:rPr lang="en-US" altLang="zh-HK" dirty="0" smtClean="0"/>
                  <a:t>: encode symbols in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𝛤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err="1" smtClean="0"/>
                  <a:t>s.t.</a:t>
                </a:r>
                <a:r>
                  <a:rPr lang="en-US" altLang="zh-HK" dirty="0" smtClean="0"/>
                  <a:t> the sequence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has the shortest length.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288" r="-118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4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Example 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b="0" i="0" dirty="0" smtClean="0">
                        <a:latin typeface="Cambria Math"/>
                      </a:rPr>
                      <m:t>Γ</m:t>
                    </m:r>
                    <m:r>
                      <a:rPr lang="en-US" altLang="zh-HK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𝐴</m:t>
                        </m:r>
                        <m:r>
                          <a:rPr lang="en-US" altLang="zh-HK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altLang="zh-HK" b="0" i="1" dirty="0" smtClean="0">
                            <a:latin typeface="Cambria Math"/>
                          </a:rPr>
                          <m:t>𝐵</m:t>
                        </m:r>
                        <m:r>
                          <a:rPr lang="en-US" altLang="zh-HK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altLang="zh-HK" b="0" i="1" dirty="0" smtClean="0">
                            <a:latin typeface="Cambria Math"/>
                          </a:rPr>
                          <m:t>𝐶</m:t>
                        </m:r>
                        <m:r>
                          <a:rPr lang="en-US" altLang="zh-HK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altLang="zh-HK" b="0" i="1" dirty="0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, </m:t>
                    </m:r>
                    <m:r>
                      <a:rPr lang="en-US" altLang="zh-HK" i="1" dirty="0" smtClean="0">
                        <a:latin typeface="Cambria Math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r>
                      <a:rPr lang="en-US" altLang="zh-HK" b="0" i="0" smtClean="0">
                        <a:latin typeface="Cambria Math"/>
                      </a:rPr>
                      <m:t>20, 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=10, 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=5, 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=5</m:t>
                    </m:r>
                  </m:oMath>
                </a14:m>
                <a:r>
                  <a:rPr lang="en-US" altLang="zh-HK" i="1" dirty="0" smtClean="0"/>
                  <a:t>.</a:t>
                </a:r>
              </a:p>
              <a:p>
                <a:r>
                  <a:rPr lang="en-US" altLang="zh-HK" dirty="0" smtClean="0"/>
                  <a:t>Naive encoding: </a:t>
                </a:r>
                <a:endParaRPr lang="en-US" altLang="zh-HK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latin typeface="Cambria Math"/>
                        </a:rPr>
                        <m:t>𝐴</m:t>
                      </m:r>
                      <m:r>
                        <a:rPr lang="en-US" altLang="zh-HK" b="0" i="1" smtClean="0">
                          <a:latin typeface="Cambria Math"/>
                        </a:rPr>
                        <m:t>→00,</m:t>
                      </m:r>
                      <m:r>
                        <a:rPr lang="en-US" altLang="zh-HK" b="0" i="1" smtClean="0">
                          <a:latin typeface="Cambria Math"/>
                        </a:rPr>
                        <m:t>𝐵</m:t>
                      </m:r>
                      <m:r>
                        <a:rPr lang="en-US" altLang="zh-HK" i="1">
                          <a:latin typeface="Cambria Math"/>
                        </a:rPr>
                        <m:t>→0</m:t>
                      </m:r>
                      <m:r>
                        <a:rPr lang="en-US" altLang="zh-HK" b="0" i="1" smtClean="0">
                          <a:latin typeface="Cambria Math"/>
                        </a:rPr>
                        <m:t>1</m:t>
                      </m:r>
                      <m:r>
                        <a:rPr lang="en-US" altLang="zh-HK" i="1">
                          <a:latin typeface="Cambria Math"/>
                        </a:rPr>
                        <m:t>,</m:t>
                      </m:r>
                      <m:r>
                        <a:rPr lang="en-US" altLang="zh-HK" b="0" i="1" smtClean="0">
                          <a:latin typeface="Cambria Math"/>
                        </a:rPr>
                        <m:t>𝐶</m:t>
                      </m:r>
                      <m:r>
                        <a:rPr lang="en-US" altLang="zh-HK" i="1">
                          <a:latin typeface="Cambria Math"/>
                        </a:rPr>
                        <m:t>→</m:t>
                      </m:r>
                      <m:r>
                        <a:rPr lang="en-US" altLang="zh-HK" b="0" i="1" smtClean="0">
                          <a:latin typeface="Cambria Math"/>
                        </a:rPr>
                        <m:t>1</m:t>
                      </m:r>
                      <m:r>
                        <a:rPr lang="en-US" altLang="zh-HK" i="1">
                          <a:latin typeface="Cambria Math"/>
                        </a:rPr>
                        <m:t>0, </m:t>
                      </m:r>
                      <m:r>
                        <a:rPr lang="en-US" altLang="zh-HK" b="0" i="1" smtClean="0">
                          <a:latin typeface="Cambria Math"/>
                        </a:rPr>
                        <m:t>𝐷</m:t>
                      </m:r>
                      <m:r>
                        <a:rPr lang="en-US" altLang="zh-HK" i="1">
                          <a:latin typeface="Cambria Math"/>
                        </a:rPr>
                        <m:t>→</m:t>
                      </m:r>
                      <m:r>
                        <a:rPr lang="en-US" altLang="zh-HK" b="0" i="1" smtClean="0">
                          <a:latin typeface="Cambria Math"/>
                        </a:rPr>
                        <m:t>11.</m:t>
                      </m:r>
                    </m:oMath>
                  </m:oMathPara>
                </a14:m>
                <a:endParaRPr lang="en-US" altLang="zh-HK" dirty="0" smtClean="0"/>
              </a:p>
              <a:p>
                <a:r>
                  <a:rPr lang="en-US" altLang="zh-HK" dirty="0" smtClean="0"/>
                  <a:t>Number of bits: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20+10+5+5</m:t>
                        </m:r>
                      </m:e>
                    </m:d>
                    <m:r>
                      <a:rPr lang="en-US" altLang="zh-HK" i="1" dirty="0" smtClean="0">
                        <a:latin typeface="Cambria Math"/>
                      </a:rPr>
                      <m:t>∗</m:t>
                    </m:r>
                    <m:r>
                      <a:rPr lang="en-US" altLang="zh-HK" b="0" i="1" dirty="0" smtClean="0">
                        <a:latin typeface="Cambria Math"/>
                      </a:rPr>
                      <m:t>2</m:t>
                    </m:r>
                    <m:r>
                      <a:rPr lang="en-US" altLang="zh-HK" i="1" dirty="0" smtClean="0">
                        <a:latin typeface="Cambria Math"/>
                      </a:rPr>
                      <m:t>=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80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Consider this: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>
                          <a:latin typeface="Cambria Math"/>
                        </a:rPr>
                        <m:t>𝐴</m:t>
                      </m:r>
                      <m:r>
                        <a:rPr lang="en-US" altLang="zh-HK" i="1">
                          <a:latin typeface="Cambria Math"/>
                        </a:rPr>
                        <m:t>→0,</m:t>
                      </m:r>
                      <m:r>
                        <a:rPr lang="en-US" altLang="zh-HK" i="1">
                          <a:latin typeface="Cambria Math"/>
                        </a:rPr>
                        <m:t>𝐵</m:t>
                      </m:r>
                      <m:r>
                        <a:rPr lang="en-US" altLang="zh-HK" i="1">
                          <a:latin typeface="Cambria Math"/>
                        </a:rPr>
                        <m:t>→11,</m:t>
                      </m:r>
                      <m:r>
                        <a:rPr lang="en-US" altLang="zh-HK" i="1">
                          <a:latin typeface="Cambria Math"/>
                        </a:rPr>
                        <m:t>𝐶</m:t>
                      </m:r>
                      <m:r>
                        <a:rPr lang="en-US" altLang="zh-HK" i="1">
                          <a:latin typeface="Cambria Math"/>
                        </a:rPr>
                        <m:t>→100, </m:t>
                      </m:r>
                      <m:r>
                        <a:rPr lang="en-US" altLang="zh-HK" i="1">
                          <a:latin typeface="Cambria Math"/>
                        </a:rPr>
                        <m:t>𝐷</m:t>
                      </m:r>
                      <m:r>
                        <a:rPr lang="en-US" altLang="zh-HK" i="1">
                          <a:latin typeface="Cambria Math"/>
                        </a:rPr>
                        <m:t>→101.</m:t>
                      </m:r>
                    </m:oMath>
                  </m:oMathPara>
                </a14:m>
                <a:endParaRPr lang="en-US" altLang="zh-HK" dirty="0" smtClean="0"/>
              </a:p>
              <a:p>
                <a:r>
                  <a:rPr lang="en-US" altLang="zh-HK" dirty="0"/>
                  <a:t>Number of bits: </a:t>
                </a:r>
                <a:r>
                  <a:rPr lang="en-US" altLang="zh-HK" dirty="0" smtClean="0"/>
                  <a:t/>
                </a:r>
                <a:br>
                  <a:rPr lang="en-US" altLang="zh-HK" dirty="0" smtClean="0"/>
                </a:b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20</m:t>
                    </m:r>
                    <m:r>
                      <a:rPr lang="en-US" altLang="zh-HK" b="0" i="1" dirty="0" smtClean="0">
                        <a:latin typeface="Cambria Math"/>
                      </a:rPr>
                      <m:t>∗1</m:t>
                    </m:r>
                    <m:r>
                      <a:rPr lang="en-US" altLang="zh-HK" i="1" dirty="0">
                        <a:latin typeface="Cambria Math"/>
                      </a:rPr>
                      <m:t>+10</m:t>
                    </m:r>
                    <m:r>
                      <a:rPr lang="en-US" altLang="zh-HK" b="0" i="1" dirty="0" smtClean="0">
                        <a:latin typeface="Cambria Math"/>
                      </a:rPr>
                      <m:t>∗2</m:t>
                    </m:r>
                    <m:r>
                      <a:rPr lang="en-US" altLang="zh-HK" i="1" dirty="0">
                        <a:latin typeface="Cambria Math"/>
                      </a:rPr>
                      <m:t>+5</m:t>
                    </m:r>
                    <m:r>
                      <a:rPr lang="en-US" altLang="zh-HK" b="0" i="1" dirty="0" smtClean="0">
                        <a:latin typeface="Cambria Math"/>
                      </a:rPr>
                      <m:t>∗3</m:t>
                    </m:r>
                    <m:r>
                      <a:rPr lang="en-US" altLang="zh-HK" i="1" dirty="0">
                        <a:latin typeface="Cambria Math"/>
                      </a:rPr>
                      <m:t>+5</m:t>
                    </m:r>
                    <m:r>
                      <a:rPr lang="en-US" altLang="zh-HK" b="0" i="1" dirty="0" smtClean="0">
                        <a:latin typeface="Cambria Math"/>
                      </a:rPr>
                      <m:t>∗3</m:t>
                    </m:r>
                    <m:r>
                      <a:rPr lang="en-US" altLang="zh-HK" i="1" dirty="0">
                        <a:latin typeface="Cambria Math"/>
                      </a:rPr>
                      <m:t>=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7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  <m:r>
                      <a:rPr lang="en-US" altLang="zh-HK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altLang="zh-HK" dirty="0"/>
              </a:p>
              <a:p>
                <a:endParaRPr lang="en-US" altLang="zh-HK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b="-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4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Requirement for the code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dirty="0" smtClean="0"/>
                  <a:t>The length can be variable: different symbols can have </a:t>
                </a:r>
                <a:r>
                  <a:rPr lang="en-US" altLang="zh-HK" dirty="0" err="1" smtClean="0"/>
                  <a:t>codeword</a:t>
                </a:r>
                <a:r>
                  <a:rPr lang="en-US" altLang="zh-HK" dirty="0" smtClean="0"/>
                  <a:t> with different lengths.</a:t>
                </a:r>
              </a:p>
              <a:p>
                <a:r>
                  <a:rPr lang="en-US" altLang="zh-HK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Prefix free</a:t>
                </a:r>
                <a:r>
                  <a:rPr lang="en-US" altLang="zh-HK" dirty="0" smtClean="0"/>
                  <a:t>: no </a:t>
                </a:r>
                <a:r>
                  <a:rPr lang="en-US" altLang="zh-HK" dirty="0" err="1" smtClean="0"/>
                  <a:t>codeword</a:t>
                </a:r>
                <a:r>
                  <a:rPr lang="en-US" altLang="zh-HK" dirty="0" smtClean="0"/>
                  <a:t> can be a prefix of another </a:t>
                </a:r>
                <a:r>
                  <a:rPr lang="en-US" altLang="zh-HK" dirty="0" err="1" smtClean="0"/>
                  <a:t>codeword</a:t>
                </a:r>
                <a:r>
                  <a:rPr lang="en-US" altLang="zh-HK" dirty="0" smtClean="0"/>
                  <a:t>. </a:t>
                </a:r>
              </a:p>
              <a:p>
                <a:r>
                  <a:rPr lang="en-US" altLang="zh-HK" dirty="0" smtClean="0"/>
                  <a:t>Otherwise, say if the </a:t>
                </a:r>
                <a:r>
                  <a:rPr lang="en-US" altLang="zh-HK" dirty="0" err="1" smtClean="0"/>
                  <a:t>codewords</a:t>
                </a:r>
                <a:r>
                  <a:rPr lang="en-US" altLang="zh-HK" dirty="0" smtClean="0"/>
                  <a:t> are</a:t>
                </a:r>
                <a:br>
                  <a:rPr lang="en-US" altLang="zh-HK" dirty="0" smtClean="0"/>
                </a:b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𝐴</m:t>
                    </m:r>
                    <m:r>
                      <a:rPr lang="en-US" altLang="zh-HK" i="1">
                        <a:latin typeface="Cambria Math"/>
                      </a:rPr>
                      <m:t>→0,</m:t>
                    </m:r>
                    <m:r>
                      <a:rPr lang="en-US" altLang="zh-HK" i="1">
                        <a:latin typeface="Cambria Math"/>
                      </a:rPr>
                      <m:t>𝐵</m:t>
                    </m:r>
                    <m:r>
                      <a:rPr lang="en-US" altLang="zh-HK" i="1">
                        <a:latin typeface="Cambria Math"/>
                      </a:rPr>
                      <m:t>→01,</m:t>
                    </m:r>
                    <m:r>
                      <a:rPr lang="en-US" altLang="zh-HK" i="1">
                        <a:latin typeface="Cambria Math"/>
                      </a:rPr>
                      <m:t>𝐶</m:t>
                    </m:r>
                    <m:r>
                      <a:rPr lang="en-US" altLang="zh-HK" i="1">
                        <a:latin typeface="Cambria Math"/>
                      </a:rPr>
                      <m:t>→11, </m:t>
                    </m:r>
                    <m:r>
                      <a:rPr lang="en-US" altLang="zh-HK" i="1">
                        <a:latin typeface="Cambria Math"/>
                      </a:rPr>
                      <m:t>𝐷</m:t>
                    </m:r>
                    <m:r>
                      <a:rPr lang="en-US" altLang="zh-HK" i="1">
                        <a:latin typeface="Cambria Math"/>
                      </a:rPr>
                      <m:t>→001</m:t>
                    </m:r>
                  </m:oMath>
                </a14:m>
                <a:r>
                  <a:rPr lang="en-US" altLang="zh-HK" dirty="0" smtClean="0"/>
                  <a:t/>
                </a:r>
                <a:br>
                  <a:rPr lang="en-US" altLang="zh-HK" dirty="0" smtClean="0"/>
                </a:br>
                <a:r>
                  <a:rPr lang="en-US" altLang="zh-HK" dirty="0" smtClean="0"/>
                  <a:t>then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001</m:t>
                    </m:r>
                  </m:oMath>
                </a14:m>
                <a:r>
                  <a:rPr lang="en-US" altLang="zh-HK" dirty="0" smtClean="0"/>
                  <a:t> is </a:t>
                </a:r>
                <a:r>
                  <a:rPr lang="en-US" altLang="zh-HK" dirty="0" smtClean="0">
                    <a:solidFill>
                      <a:srgbClr val="0000FF"/>
                    </a:solidFill>
                  </a:rPr>
                  <a:t>ambiguous</a:t>
                </a:r>
              </a:p>
              <a:p>
                <a:pPr lvl="1"/>
                <a:r>
                  <a:rPr lang="en-US" altLang="zh-HK" dirty="0" smtClean="0"/>
                  <a:t>It can be either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or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altLang="zh-H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How to construct an optimal </a:t>
                </a:r>
                <a:r>
                  <a:rPr lang="en-US" altLang="zh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prefix-free code?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826" r="-2370" b="-349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0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Prefix-free code and binary tree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724400" cy="45307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 smtClean="0"/>
                  <a:t>Optimal prefix-free code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↔</m:t>
                    </m:r>
                  </m:oMath>
                </a14:m>
                <a:r>
                  <a:rPr lang="en-US" altLang="zh-HK" dirty="0"/>
                  <a:t> </a:t>
                </a:r>
                <a:r>
                  <a:rPr lang="en-US" altLang="zh-HK" dirty="0" smtClean="0"/>
                  <a:t>a </a:t>
                </a:r>
                <a:r>
                  <a:rPr lang="en-US" altLang="zh-HK" dirty="0" smtClean="0">
                    <a:solidFill>
                      <a:srgbClr val="0000FF"/>
                    </a:solidFill>
                  </a:rPr>
                  <a:t>full binary tree</a:t>
                </a:r>
                <a:r>
                  <a:rPr lang="en-US" altLang="zh-HK" dirty="0" smtClean="0"/>
                  <a:t>. </a:t>
                </a:r>
              </a:p>
              <a:p>
                <a:pPr lvl="1"/>
                <a:r>
                  <a:rPr lang="en-US" altLang="zh-HK" dirty="0" smtClean="0"/>
                  <a:t>Full: each internal node has two children.</a:t>
                </a:r>
              </a:p>
              <a:p>
                <a:r>
                  <a:rPr lang="en-US" altLang="zh-HK" dirty="0" smtClean="0"/>
                  <a:t>symbol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↔</m:t>
                    </m:r>
                  </m:oMath>
                </a14:m>
                <a:r>
                  <a:rPr lang="en-US" altLang="zh-HK" dirty="0" smtClean="0"/>
                  <a:t> leaf.</a:t>
                </a:r>
              </a:p>
              <a:p>
                <a:r>
                  <a:rPr lang="en-US" altLang="zh-HK" dirty="0"/>
                  <a:t>Encoding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/>
                  <a:t>: the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path</a:t>
                </a:r>
                <a:r>
                  <a:rPr lang="en-US" altLang="zh-HK" dirty="0"/>
                  <a:t> from root to the node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HK" dirty="0" smtClean="0"/>
              </a:p>
              <a:p>
                <a:r>
                  <a:rPr lang="en-US" altLang="zh-HK" dirty="0"/>
                  <a:t>Decoding: </a:t>
                </a:r>
              </a:p>
              <a:p>
                <a:pPr lvl="1"/>
                <a:r>
                  <a:rPr lang="en-US" altLang="zh-HK" dirty="0"/>
                  <a:t>Follow </a:t>
                </a:r>
                <a:r>
                  <a:rPr lang="en-US" altLang="zh-HK" dirty="0" smtClean="0"/>
                  <a:t>path </a:t>
                </a:r>
                <a:r>
                  <a:rPr lang="en-US" altLang="zh-HK" dirty="0"/>
                  <a:t>to get </a:t>
                </a:r>
                <a:r>
                  <a:rPr lang="en-US" altLang="zh-HK" dirty="0" smtClean="0"/>
                  <a:t>symbol</a:t>
                </a:r>
                <a:r>
                  <a:rPr lang="en-US" altLang="zh-HK" dirty="0"/>
                  <a:t>.</a:t>
                </a:r>
              </a:p>
              <a:p>
                <a:pPr lvl="1"/>
                <a:r>
                  <a:rPr lang="en-US" altLang="zh-HK" dirty="0"/>
                  <a:t>Return to the root</a:t>
                </a:r>
                <a:r>
                  <a:rPr lang="en-US" altLang="zh-HK" dirty="0" smtClean="0"/>
                  <a:t>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724400" cy="4530725"/>
              </a:xfrm>
              <a:blipFill rotWithShape="1">
                <a:blip r:embed="rId2"/>
                <a:stretch>
                  <a:fillRect l="-774" t="-2288" r="-425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7086600" y="191666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6" name="Straight Arrow Connector 5"/>
          <p:cNvCxnSpPr>
            <a:stCxn id="4" idx="5"/>
            <a:endCxn id="7" idx="1"/>
          </p:cNvCxnSpPr>
          <p:nvPr/>
        </p:nvCxnSpPr>
        <p:spPr>
          <a:xfrm>
            <a:off x="7151641" y="1981709"/>
            <a:ext cx="479518" cy="479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620000" y="245006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9" name="Straight Arrow Connector 8"/>
          <p:cNvCxnSpPr>
            <a:stCxn id="4" idx="3"/>
            <a:endCxn id="12" idx="7"/>
          </p:cNvCxnSpPr>
          <p:nvPr/>
        </p:nvCxnSpPr>
        <p:spPr>
          <a:xfrm flipH="1">
            <a:off x="6607082" y="1981709"/>
            <a:ext cx="490677" cy="473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542041" y="244393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Oval 14"/>
          <p:cNvSpPr/>
          <p:nvPr/>
        </p:nvSpPr>
        <p:spPr>
          <a:xfrm>
            <a:off x="7086600" y="298346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696200" y="2503950"/>
            <a:ext cx="479518" cy="479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162800" y="2503950"/>
            <a:ext cx="479518" cy="479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161492" y="298346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Oval 20"/>
          <p:cNvSpPr/>
          <p:nvPr/>
        </p:nvSpPr>
        <p:spPr>
          <a:xfrm>
            <a:off x="6553200" y="351686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162800" y="3037350"/>
            <a:ext cx="479518" cy="479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629400" y="3037350"/>
            <a:ext cx="479518" cy="479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620000" y="351686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413750" y="25262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A</a:t>
            </a:r>
            <a:endParaRPr lang="zh-HK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037138" y="30713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B</a:t>
            </a:r>
            <a:endParaRPr lang="zh-HK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15548" y="366618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C</a:t>
            </a:r>
            <a:endParaRPr lang="zh-HK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97222" y="36692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D</a:t>
            </a:r>
            <a:endParaRPr lang="zh-HK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07082" y="1916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0</a:t>
            </a:r>
            <a:endParaRPr lang="zh-HK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62800" y="24789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0</a:t>
            </a:r>
            <a:endParaRPr lang="zh-HK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665538" y="29828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0</a:t>
            </a:r>
            <a:endParaRPr lang="zh-HK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307094" y="1916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1</a:t>
            </a:r>
            <a:endParaRPr lang="zh-HK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825746" y="2446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1</a:t>
            </a:r>
            <a:endParaRPr lang="zh-HK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315200" y="29951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1</a:t>
            </a:r>
            <a:endParaRPr lang="zh-HK" altLang="en-US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4833120" y="4739148"/>
            <a:ext cx="4038600" cy="1219200"/>
          </a:xfrm>
          <a:prstGeom prst="wedgeRoundRectCallout">
            <a:avLst>
              <a:gd name="adj1" fmla="val -66116"/>
              <a:gd name="adj2" fmla="val -1056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altLang="zh-HK" sz="2000" dirty="0" smtClean="0"/>
              <a:t>Path: </a:t>
            </a:r>
            <a:r>
              <a:rPr lang="en-US" altLang="zh-HK" sz="2000" dirty="0"/>
              <a:t>represented by sequence of 0’s and </a:t>
            </a:r>
            <a:r>
              <a:rPr lang="en-US" altLang="zh-HK" sz="2000" dirty="0" smtClean="0"/>
              <a:t>1’s</a:t>
            </a:r>
            <a:r>
              <a:rPr lang="en-US" altLang="zh-HK" sz="2000" dirty="0"/>
              <a:t>.</a:t>
            </a:r>
            <a:endParaRPr lang="en-US" altLang="zh-HK" sz="2000" dirty="0" smtClean="0"/>
          </a:p>
          <a:p>
            <a:pPr marL="0" lvl="1" algn="ctr"/>
            <a:r>
              <a:rPr lang="en-US" altLang="zh-HK" sz="2000" dirty="0" smtClean="0"/>
              <a:t>0: left branch. 1: right branch</a:t>
            </a:r>
            <a:endParaRPr lang="en-US" altLang="zh-HK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338153" y="1230868"/>
                <a:ext cx="3573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>
                          <a:latin typeface="Cambria Math"/>
                        </a:rPr>
                        <m:t>𝐴</m:t>
                      </m:r>
                      <m:r>
                        <a:rPr lang="en-US" altLang="zh-HK" i="1">
                          <a:latin typeface="Cambria Math"/>
                        </a:rPr>
                        <m:t>→0,</m:t>
                      </m:r>
                      <m:r>
                        <a:rPr lang="en-US" altLang="zh-HK" i="1">
                          <a:latin typeface="Cambria Math"/>
                        </a:rPr>
                        <m:t>𝐵</m:t>
                      </m:r>
                      <m:r>
                        <a:rPr lang="en-US" altLang="zh-HK" i="1">
                          <a:latin typeface="Cambria Math"/>
                        </a:rPr>
                        <m:t>→11,</m:t>
                      </m:r>
                      <m:r>
                        <a:rPr lang="en-US" altLang="zh-HK" i="1">
                          <a:latin typeface="Cambria Math"/>
                        </a:rPr>
                        <m:t>𝐶</m:t>
                      </m:r>
                      <m:r>
                        <a:rPr lang="en-US" altLang="zh-HK" i="1">
                          <a:latin typeface="Cambria Math"/>
                        </a:rPr>
                        <m:t>→100, </m:t>
                      </m:r>
                      <m:r>
                        <a:rPr lang="en-US" altLang="zh-HK" i="1">
                          <a:latin typeface="Cambria Math"/>
                        </a:rPr>
                        <m:t>𝐷</m:t>
                      </m:r>
                      <m:r>
                        <a:rPr lang="en-US" altLang="zh-HK" i="1">
                          <a:latin typeface="Cambria Math"/>
                        </a:rPr>
                        <m:t>→101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153" y="1230868"/>
                <a:ext cx="357309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98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5" grpId="0" animBg="1"/>
      <p:bldP spid="18" grpId="0" animBg="1"/>
      <p:bldP spid="21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Optimal tree?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Recall question</a:t>
                </a:r>
                <a:r>
                  <a:rPr lang="en-US" altLang="zh-HK" dirty="0" smtClean="0">
                    <a:cs typeface="Times New Roman" panose="02020603050405020304" pitchFamily="18" charset="0"/>
                  </a:rPr>
                  <a:t>: construct an optimal code.</a:t>
                </a:r>
              </a:p>
              <a:p>
                <a:pPr lvl="1"/>
                <a:r>
                  <a:rPr lang="en-US" altLang="zh-HK" dirty="0" smtClean="0"/>
                  <a:t>Optimal: the total length for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zh-HK" dirty="0" smtClean="0"/>
                  <a:t> is minimized.</a:t>
                </a:r>
              </a:p>
              <a:p>
                <a:r>
                  <a:rPr lang="en-US" altLang="zh-HK" dirty="0" smtClean="0"/>
                  <a:t>New question: How to </a:t>
                </a:r>
                <a:r>
                  <a:rPr lang="en-US" altLang="zh-HK" dirty="0">
                    <a:cs typeface="Times New Roman" panose="02020603050405020304" pitchFamily="18" charset="0"/>
                  </a:rPr>
                  <a:t>construct an optimal </a:t>
                </a:r>
                <a:r>
                  <a:rPr lang="en-US" altLang="zh-HK" dirty="0" smtClean="0">
                    <a:cs typeface="Times New Roman" panose="02020603050405020304" pitchFamily="18" charset="0"/>
                  </a:rPr>
                  <a:t>tree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zh-HK" dirty="0" smtClean="0"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zh-HK" dirty="0" smtClean="0"/>
                  <a:t>Namely,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𝑐𝑜𝑠𝑡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HK" dirty="0" smtClean="0"/>
                  <a:t>, where </a:t>
                </a:r>
                <a:r>
                  <a:rPr lang="en-US" altLang="zh-HK" b="0" i="1" dirty="0" smtClean="0">
                    <a:latin typeface="Cambria Math"/>
                  </a:rPr>
                  <a:t/>
                </a:r>
                <a:br>
                  <a:rPr lang="en-US" altLang="zh-HK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𝑐𝑜𝑠𝑡</m:t>
                    </m:r>
                    <m:d>
                      <m:d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: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𝑙𝑒𝑎𝑓</m:t>
                        </m:r>
                      </m:sub>
                      <m:sup/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𝑑𝑒𝑝𝑡h</m:t>
                        </m:r>
                        <m:d>
                          <m:dPr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</m:d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nary>
                  </m:oMath>
                </a14:m>
                <a:endParaRPr lang="en-US" altLang="zh-HK" dirty="0" smtClean="0"/>
              </a:p>
              <a:p>
                <a:r>
                  <a:rPr lang="en-US" altLang="zh-HK" dirty="0" smtClean="0"/>
                  <a:t>Recall </a:t>
                </a:r>
                <a:r>
                  <a:rPr lang="en-US" altLang="zh-HK" sz="3200" dirty="0">
                    <a:solidFill>
                      <a:schemeClr val="accent2"/>
                    </a:solidFill>
                    <a:ea typeface="新細明體" charset="-120"/>
                  </a:rPr>
                  <a:t>Methodology 3:</a:t>
                </a:r>
                <a:r>
                  <a:rPr lang="en-US" altLang="zh-HK" sz="3200" dirty="0">
                    <a:ea typeface="新細明體" charset="-120"/>
                  </a:rPr>
                  <a:t> </a:t>
                </a:r>
                <a:r>
                  <a:rPr lang="en-US" altLang="zh-HK" sz="3200" dirty="0">
                    <a:solidFill>
                      <a:schemeClr val="accent2"/>
                    </a:solidFill>
                    <a:ea typeface="新細明體" charset="-120"/>
                  </a:rPr>
                  <a:t>Analyze properties of </a:t>
                </a:r>
                <a:r>
                  <a:rPr lang="en-US" altLang="zh-HK" sz="3200" dirty="0" smtClean="0">
                    <a:solidFill>
                      <a:schemeClr val="accent2"/>
                    </a:solidFill>
                    <a:ea typeface="新細明體" charset="-120"/>
                  </a:rPr>
                  <a:t>an optimal solution</a:t>
                </a:r>
                <a:r>
                  <a:rPr lang="en-US" altLang="zh-HK" sz="3200" dirty="0">
                    <a:solidFill>
                      <a:schemeClr val="accent2"/>
                    </a:solidFill>
                    <a:ea typeface="新細明體" charset="-120"/>
                  </a:rPr>
                  <a:t>.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826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3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In an optimal tree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 smtClean="0"/>
                  <a:t>[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Fact</a:t>
                </a:r>
                <a:r>
                  <a:rPr lang="en-US" altLang="zh-HK" dirty="0" smtClean="0"/>
                  <a:t>] The </a:t>
                </a:r>
                <a:r>
                  <a:rPr lang="en-US" altLang="zh-HK" dirty="0"/>
                  <a:t>two symbols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dirty="0" smtClean="0"/>
                  <a:t> with </a:t>
                </a:r>
                <a:r>
                  <a:rPr lang="en-US" altLang="zh-HK" dirty="0"/>
                  <a:t>the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smallest frequencies</a:t>
                </a:r>
                <a:r>
                  <a:rPr lang="en-US" altLang="zh-HK" dirty="0"/>
                  <a:t> </a:t>
                </a:r>
                <a:r>
                  <a:rPr lang="en-US" altLang="zh-HK" dirty="0" smtClean="0"/>
                  <a:t>are at </a:t>
                </a:r>
                <a:r>
                  <a:rPr lang="en-US" altLang="zh-HK" dirty="0"/>
                  <a:t>the </a:t>
                </a:r>
                <a:r>
                  <a:rPr lang="en-US" altLang="zh-HK" dirty="0" smtClean="0">
                    <a:solidFill>
                      <a:srgbClr val="0000FF"/>
                    </a:solidFill>
                  </a:rPr>
                  <a:t>bottom</a:t>
                </a:r>
                <a:r>
                  <a:rPr lang="en-US" altLang="zh-HK" dirty="0" smtClean="0"/>
                  <a:t>, </a:t>
                </a:r>
                <a:r>
                  <a:rPr lang="en-US" altLang="zh-HK" dirty="0"/>
                  <a:t>as children of the lowest internal </a:t>
                </a:r>
                <a:r>
                  <a:rPr lang="en-US" altLang="zh-HK" dirty="0" smtClean="0"/>
                  <a:t>node.</a:t>
                </a:r>
              </a:p>
              <a:p>
                <a:pPr lvl="1"/>
                <a:r>
                  <a:rPr lang="en-US" altLang="zh-HK" dirty="0" smtClean="0"/>
                  <a:t>Otherwise,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/>
                  <a:t> isn’t, then switch it and whoever is at the bottom. This would decrease the cost.</a:t>
                </a:r>
              </a:p>
              <a:p>
                <a:r>
                  <a:rPr lang="en-US" altLang="zh-HK" dirty="0" smtClean="0"/>
                  <a:t>This suggests a </a:t>
                </a:r>
                <a:r>
                  <a:rPr lang="en-US" altLang="zh-HK" dirty="0" smtClean="0">
                    <a:solidFill>
                      <a:srgbClr val="7030A0"/>
                    </a:solidFill>
                  </a:rPr>
                  <a:t>greedy algorithm</a:t>
                </a:r>
                <a:r>
                  <a:rPr lang="en-US" altLang="zh-HK" dirty="0" smtClean="0"/>
                  <a:t>: </a:t>
                </a:r>
              </a:p>
              <a:p>
                <a:pPr lvl="1"/>
                <a:r>
                  <a:rPr lang="en-US" altLang="zh-HK" dirty="0" smtClean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dirty="0"/>
                  <a:t> with the smallest </a:t>
                </a:r>
                <a:r>
                  <a:rPr lang="en-US" altLang="zh-HK" dirty="0" smtClean="0"/>
                  <a:t>frequencies.</a:t>
                </a:r>
              </a:p>
              <a:p>
                <a:pPr lvl="1"/>
                <a:r>
                  <a:rPr lang="en-US" altLang="zh-HK" dirty="0" smtClean="0"/>
                  <a:t>Add a node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zh-HK" dirty="0" smtClean="0"/>
                  <a:t>, as the parent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dirty="0" smtClean="0"/>
                  <a:t>. </a:t>
                </a:r>
              </a:p>
              <a:p>
                <a:pPr lvl="1"/>
                <a:r>
                  <a:rPr lang="en-US" altLang="zh-HK" dirty="0" smtClean="0"/>
                  <a:t>Remove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dirty="0"/>
                  <a:t> </a:t>
                </a:r>
                <a:r>
                  <a:rPr lang="en-US" altLang="zh-HK" dirty="0" smtClean="0"/>
                  <a:t>and add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zh-HK" dirty="0" smtClean="0"/>
                  <a:t> with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Repeat the above until a tree with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dirty="0" smtClean="0"/>
                  <a:t> leaves is formed.</a:t>
                </a:r>
                <a:endParaRPr lang="en-US" altLang="zh-HK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288" r="-2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67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Algorithm, formal description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65275"/>
                <a:ext cx="8229600" cy="453072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HK" dirty="0" smtClean="0"/>
                  <a:t>Input: An array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</a:rPr>
                      <m:t>[1, …,</m:t>
                    </m:r>
                    <m:r>
                      <a:rPr lang="en-US" altLang="zh-HK" i="1" dirty="0" smtClean="0">
                        <a:latin typeface="Cambria Math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zh-HK" dirty="0"/>
                  <a:t> of frequencies</a:t>
                </a:r>
              </a:p>
              <a:p>
                <a:r>
                  <a:rPr lang="en-US" altLang="zh-HK" dirty="0"/>
                  <a:t>Output: An encoding tree with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dirty="0"/>
                  <a:t> leaves </a:t>
                </a:r>
                <a:endParaRPr lang="en-US" altLang="zh-HK" dirty="0" smtClean="0"/>
              </a:p>
              <a:p>
                <a:endParaRPr lang="en-US" altLang="zh-HK" dirty="0" smtClean="0"/>
              </a:p>
              <a:p>
                <a:r>
                  <a:rPr lang="en-US" altLang="zh-HK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zh-HK" dirty="0"/>
                  <a:t> be a priority queue of integers, ordered by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</m:oMath>
                </a14:m>
                <a:endParaRPr lang="en-US" altLang="zh-HK" dirty="0"/>
              </a:p>
              <a:p>
                <a:r>
                  <a:rPr lang="en-US" altLang="zh-HK" b="1" dirty="0"/>
                  <a:t>for</a:t>
                </a:r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𝑖</m:t>
                    </m:r>
                    <m:r>
                      <a:rPr lang="en-US" altLang="zh-HK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dirty="0"/>
                  <a:t>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dirty="0" smtClean="0"/>
                  <a:t> </a:t>
                </a:r>
              </a:p>
              <a:p>
                <a:pPr lvl="1"/>
                <a:r>
                  <a:rPr lang="en-US" altLang="zh-HK" dirty="0" smtClean="0"/>
                  <a:t>insert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</a:rPr>
                      <m:t>𝐻</m:t>
                    </m:r>
                    <m:r>
                      <a:rPr lang="en-US" altLang="zh-HK" b="0" i="1" dirty="0" smtClean="0">
                        <a:latin typeface="Cambria Math"/>
                      </a:rPr>
                      <m:t>,</m:t>
                    </m:r>
                    <m:r>
                      <a:rPr lang="en-US" altLang="zh-HK" i="1" dirty="0" err="1" smtClean="0">
                        <a:latin typeface="Cambria Math"/>
                      </a:rPr>
                      <m:t>𝑖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endParaRPr lang="en-US" altLang="zh-HK" dirty="0"/>
              </a:p>
              <a:p>
                <a:r>
                  <a:rPr lang="pt-BR" altLang="zh-HK" b="1" dirty="0"/>
                  <a:t>for </a:t>
                </a:r>
                <a14:m>
                  <m:oMath xmlns:m="http://schemas.openxmlformats.org/officeDocument/2006/math">
                    <m:r>
                      <a:rPr lang="pt-BR" altLang="zh-HK" i="1" dirty="0" smtClean="0">
                        <a:latin typeface="Cambria Math"/>
                      </a:rPr>
                      <m:t>𝑘</m:t>
                    </m:r>
                    <m:r>
                      <a:rPr lang="pt-BR" altLang="zh-HK" i="1" dirty="0" smtClean="0">
                        <a:latin typeface="Cambria Math"/>
                      </a:rPr>
                      <m:t>=</m:t>
                    </m:r>
                    <m:r>
                      <a:rPr lang="pt-BR" altLang="zh-HK" i="1" dirty="0" smtClean="0">
                        <a:latin typeface="Cambria Math"/>
                      </a:rPr>
                      <m:t>𝑛</m:t>
                    </m:r>
                    <m:r>
                      <a:rPr lang="pt-BR" altLang="zh-HK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pt-BR" altLang="zh-HK" dirty="0"/>
                  <a:t> to </a:t>
                </a:r>
                <a14:m>
                  <m:oMath xmlns:m="http://schemas.openxmlformats.org/officeDocument/2006/math">
                    <m:r>
                      <a:rPr lang="pt-BR" altLang="zh-HK" i="1" dirty="0" smtClean="0">
                        <a:latin typeface="Cambria Math"/>
                      </a:rPr>
                      <m:t>2</m:t>
                    </m:r>
                    <m:r>
                      <a:rPr lang="pt-BR" altLang="zh-HK" i="1" dirty="0" smtClean="0">
                        <a:latin typeface="Cambria Math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</a:rPr>
                      <m:t>−</m:t>
                    </m:r>
                    <m:r>
                      <a:rPr lang="pt-BR" altLang="zh-HK" i="1" dirty="0" smtClean="0">
                        <a:latin typeface="Cambria Math"/>
                      </a:rPr>
                      <m:t>1</m:t>
                    </m:r>
                  </m:oMath>
                </a14:m>
                <a:endParaRPr lang="pt-BR" altLang="zh-HK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𝑖</m:t>
                    </m:r>
                    <m:r>
                      <a:rPr lang="en-US" altLang="zh-HK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HK" dirty="0"/>
                  <a:t> </a:t>
                </a:r>
                <a:r>
                  <a:rPr lang="en-US" altLang="zh-HK" dirty="0" smtClean="0"/>
                  <a:t>delete-min(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zh-HK" dirty="0"/>
                  <a:t>);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𝑗</m:t>
                    </m:r>
                    <m:r>
                      <a:rPr lang="en-US" altLang="zh-HK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HK" dirty="0"/>
                  <a:t> </a:t>
                </a:r>
                <a:r>
                  <a:rPr lang="en-US" altLang="zh-HK" dirty="0" smtClean="0"/>
                  <a:t>delete-min(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zh-HK" dirty="0"/>
                  <a:t>)</a:t>
                </a:r>
              </a:p>
              <a:p>
                <a:pPr lvl="1"/>
                <a:r>
                  <a:rPr lang="en-US" altLang="zh-HK" dirty="0"/>
                  <a:t>create a node numbered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/>
                  <a:t> with children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𝑖</m:t>
                    </m:r>
                    <m:r>
                      <a:rPr lang="en-US" altLang="zh-HK" b="0" i="1" dirty="0" smtClean="0">
                        <a:latin typeface="Cambria Math"/>
                      </a:rPr>
                      <m:t>,</m:t>
                    </m:r>
                    <m:r>
                      <a:rPr lang="en-US" altLang="zh-HK" i="1" dirty="0">
                        <a:latin typeface="Cambria Math"/>
                      </a:rPr>
                      <m:t> </m:t>
                    </m:r>
                    <m:r>
                      <a:rPr lang="en-US" altLang="zh-HK" i="1" dirty="0">
                        <a:latin typeface="Cambria Math"/>
                      </a:rPr>
                      <m:t>𝑗</m:t>
                    </m:r>
                  </m:oMath>
                </a14:m>
                <a:endParaRPr lang="en-US" altLang="zh-HK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zh-HK" i="1" dirty="0" smtClean="0">
                        <a:latin typeface="Cambria Math"/>
                      </a:rPr>
                      <m:t>=</m:t>
                    </m:r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 dirty="0" err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altLang="zh-HK" i="1" dirty="0">
                        <a:latin typeface="Cambria Math"/>
                      </a:rPr>
                      <m:t>+</m:t>
                    </m:r>
                    <m:r>
                      <a:rPr lang="en-US" altLang="zh-HK" i="1" dirty="0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endParaRPr lang="en-US" altLang="zh-HK" dirty="0"/>
              </a:p>
              <a:p>
                <a:pPr lvl="1"/>
                <a:r>
                  <a:rPr lang="en-US" altLang="zh-HK" dirty="0"/>
                  <a:t>insert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</a:rPr>
                      <m:t>𝐻</m:t>
                    </m:r>
                    <m:r>
                      <a:rPr lang="en-US" altLang="zh-HK" b="0" i="1" dirty="0" smtClean="0">
                        <a:latin typeface="Cambria Math"/>
                      </a:rPr>
                      <m:t>,</m:t>
                    </m:r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  <m:r>
                      <a:rPr lang="en-US" altLang="zh-HK" i="1" dirty="0" smtClean="0">
                        <a:latin typeface="Cambria Math"/>
                      </a:rPr>
                      <m:t>)</m:t>
                    </m:r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65275"/>
                <a:ext cx="8229600" cy="4530725"/>
              </a:xfrm>
              <a:blipFill rotWithShape="1">
                <a:blip r:embed="rId2"/>
                <a:stretch>
                  <a:fillRect l="-296" t="-2153" b="-228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5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On the running example…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>
                        <a:latin typeface="Cambria Math"/>
                      </a:rPr>
                      <m:t>20, 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=10, 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=5, 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=5</m:t>
                    </m:r>
                  </m:oMath>
                </a14:m>
                <a:r>
                  <a:rPr lang="en-US" altLang="zh-HK" i="1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>
                        <a:latin typeface="Cambria Math"/>
                      </a:rPr>
                      <m:t>20, 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=10, 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=5</m:t>
                    </m:r>
                    <m:r>
                      <a:rPr lang="en-US" altLang="zh-HK" b="0" i="1" smtClean="0">
                        <a:latin typeface="Cambria Math"/>
                      </a:rPr>
                      <m:t>+5=10</m:t>
                    </m:r>
                  </m:oMath>
                </a14:m>
                <a:r>
                  <a:rPr lang="en-US" altLang="zh-HK" i="1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>
                        <a:latin typeface="Cambria Math"/>
                      </a:rPr>
                      <m:t>20, 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=10</m:t>
                    </m:r>
                    <m:r>
                      <a:rPr lang="en-US" altLang="zh-HK" b="0" i="1" smtClean="0">
                        <a:latin typeface="Cambria Math"/>
                      </a:rPr>
                      <m:t>+</m:t>
                    </m:r>
                    <m:r>
                      <a:rPr lang="en-US" altLang="zh-HK" i="1">
                        <a:latin typeface="Cambria Math"/>
                      </a:rPr>
                      <m:t>10</m:t>
                    </m:r>
                    <m:r>
                      <a:rPr lang="en-US" altLang="zh-HK" b="0" i="1" smtClean="0">
                        <a:latin typeface="Cambria Math"/>
                      </a:rPr>
                      <m:t>=20</m:t>
                    </m:r>
                  </m:oMath>
                </a14:m>
                <a:r>
                  <a:rPr lang="en-US" altLang="zh-HK" i="1" dirty="0"/>
                  <a:t>.</a:t>
                </a:r>
                <a:endParaRPr lang="en-US" altLang="zh-HK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>
                        <a:latin typeface="Cambria Math"/>
                      </a:rPr>
                      <m:t>20</m:t>
                    </m:r>
                    <m:r>
                      <a:rPr lang="en-US" altLang="zh-HK" b="0" i="1" smtClean="0">
                        <a:latin typeface="Cambria Math"/>
                      </a:rPr>
                      <m:t>+</m:t>
                    </m:r>
                    <m:r>
                      <a:rPr lang="en-US" altLang="zh-HK" i="1">
                        <a:latin typeface="Cambria Math"/>
                      </a:rPr>
                      <m:t>20</m:t>
                    </m:r>
                    <m:r>
                      <a:rPr lang="en-US" altLang="zh-HK" b="0" i="1" smtClean="0">
                        <a:latin typeface="Cambria Math"/>
                      </a:rPr>
                      <m:t>=40</m:t>
                    </m:r>
                  </m:oMath>
                </a14:m>
                <a:r>
                  <a:rPr lang="en-US" altLang="zh-HK" i="1" dirty="0"/>
                  <a:t>.</a:t>
                </a:r>
              </a:p>
              <a:p>
                <a:endParaRPr lang="en-US" altLang="zh-HK" i="1" dirty="0" smtClean="0"/>
              </a:p>
              <a:p>
                <a:r>
                  <a:rPr lang="en-US" altLang="zh-HK" dirty="0" smtClean="0"/>
                  <a:t>Final cost: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20∗1+10∗2+5∗3+5∗3=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70</m:t>
                    </m:r>
                  </m:oMath>
                </a14:m>
                <a:endParaRPr lang="en-US" altLang="zh-HK" dirty="0" smtClean="0"/>
              </a:p>
              <a:p>
                <a:r>
                  <a:rPr lang="en-US" altLang="zh-HK" dirty="0" smtClean="0"/>
                  <a:t>Also: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𝑣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HK" altLang="zh-HK" b="0" i="0" smtClean="0">
                            <a:latin typeface="+mn-ea"/>
                          </a:rPr>
                          <m:t>non</m:t>
                        </m:r>
                        <m:r>
                          <a:rPr lang="en-HK" altLang="zh-HK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HK" altLang="zh-HK" b="0" i="0" smtClean="0">
                            <a:latin typeface="+mn-ea"/>
                          </a:rPr>
                          <m:t>root</m:t>
                        </m:r>
                        <m:r>
                          <a:rPr lang="en-HK" altLang="zh-HK" b="0" i="0" smtClean="0">
                            <a:latin typeface="+mn-ea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+mn-ea"/>
                          </a:rPr>
                          <m:t>node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/>
                          </a:rPr>
                          <m:t>number</m:t>
                        </m:r>
                        <m:r>
                          <a:rPr lang="en-US" altLang="zh-HK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/>
                          </a:rPr>
                          <m:t>for</m:t>
                        </m:r>
                        <m:r>
                          <a:rPr lang="en-US" altLang="zh-HK" b="0" i="0" smtClean="0">
                            <a:latin typeface="Cambria Math"/>
                          </a:rPr>
                          <m:t> 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𝑣</m:t>
                        </m:r>
                      </m:e>
                    </m:nary>
                  </m:oMath>
                </a14:m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Including both leaves and internal </a:t>
                </a:r>
                <a:r>
                  <a:rPr lang="en-US" altLang="zh-HK" dirty="0" smtClean="0"/>
                  <a:t>nodes, but not root.</a:t>
                </a:r>
                <a:endParaRPr lang="zh-HK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30725"/>
              </a:xfrm>
              <a:blipFill rotWithShape="0">
                <a:blip r:embed="rId2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7229507" y="191666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5" name="Straight Arrow Connector 4"/>
          <p:cNvCxnSpPr>
            <a:stCxn id="4" idx="5"/>
            <a:endCxn id="6" idx="1"/>
          </p:cNvCxnSpPr>
          <p:nvPr/>
        </p:nvCxnSpPr>
        <p:spPr>
          <a:xfrm>
            <a:off x="7294548" y="1981709"/>
            <a:ext cx="479518" cy="479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762907" y="245006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7" name="Straight Arrow Connector 6"/>
          <p:cNvCxnSpPr>
            <a:stCxn id="4" idx="3"/>
            <a:endCxn id="8" idx="7"/>
          </p:cNvCxnSpPr>
          <p:nvPr/>
        </p:nvCxnSpPr>
        <p:spPr>
          <a:xfrm flipH="1">
            <a:off x="6749989" y="1981709"/>
            <a:ext cx="490677" cy="473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684948" y="244393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Oval 8"/>
          <p:cNvSpPr/>
          <p:nvPr/>
        </p:nvSpPr>
        <p:spPr>
          <a:xfrm>
            <a:off x="7229507" y="298346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39107" y="2503950"/>
            <a:ext cx="479518" cy="479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305707" y="2503950"/>
            <a:ext cx="479518" cy="479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304399" y="298346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Oval 12"/>
          <p:cNvSpPr/>
          <p:nvPr/>
        </p:nvSpPr>
        <p:spPr>
          <a:xfrm>
            <a:off x="6696107" y="351686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305707" y="3037350"/>
            <a:ext cx="479518" cy="479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772307" y="3037350"/>
            <a:ext cx="479518" cy="479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762907" y="351686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467507" y="25262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A:20</a:t>
            </a:r>
            <a:endParaRPr lang="zh-HK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80045" y="307133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B:10</a:t>
            </a:r>
            <a:endParaRPr lang="zh-HK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67507" y="366618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C:5</a:t>
            </a:r>
            <a:endParaRPr lang="zh-HK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00168" y="36692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D:5</a:t>
            </a:r>
            <a:endParaRPr lang="zh-HK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49989" y="1916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0</a:t>
            </a:r>
            <a:endParaRPr lang="zh-HK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305707" y="24789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0</a:t>
            </a:r>
            <a:endParaRPr lang="zh-HK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08445" y="29828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0</a:t>
            </a:r>
            <a:endParaRPr lang="zh-HK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50001" y="1916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1</a:t>
            </a:r>
            <a:endParaRPr lang="zh-HK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68653" y="24469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1</a:t>
            </a:r>
            <a:endParaRPr lang="zh-HK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58107" y="29951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1</a:t>
            </a:r>
            <a:endParaRPr lang="zh-HK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34841" y="30823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10</a:t>
            </a:r>
            <a:endParaRPr lang="zh-HK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79857" y="2590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2</a:t>
            </a:r>
            <a:r>
              <a:rPr lang="en-US" altLang="zh-HK" dirty="0" smtClean="0"/>
              <a:t>0</a:t>
            </a:r>
            <a:endParaRPr lang="zh-HK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47611" y="20574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40</a:t>
            </a:r>
            <a:endParaRPr lang="zh-HK" alt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54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2" grpId="0" animBg="1"/>
      <p:bldP spid="13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Summary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HK" dirty="0" smtClean="0"/>
              <a:t>We give two examples for greedy algorithms.</a:t>
            </a:r>
          </a:p>
          <a:p>
            <a:pPr lvl="1"/>
            <a:r>
              <a:rPr lang="en-US" altLang="zh-HK" dirty="0" smtClean="0"/>
              <a:t>MST, Huffman code</a:t>
            </a:r>
          </a:p>
          <a:p>
            <a:r>
              <a:rPr lang="en-US" altLang="zh-HK" dirty="0" smtClean="0"/>
              <a:t>General idea: Make choice which is the best </a:t>
            </a:r>
            <a:r>
              <a:rPr lang="en-US" altLang="zh-HK" dirty="0" smtClean="0">
                <a:solidFill>
                  <a:srgbClr val="FF0000"/>
                </a:solidFill>
              </a:rPr>
              <a:t>at the moment</a:t>
            </a:r>
            <a:r>
              <a:rPr lang="en-US" altLang="zh-HK" dirty="0" smtClean="0"/>
              <a:t> only.</a:t>
            </a:r>
          </a:p>
          <a:p>
            <a:pPr lvl="1"/>
            <a:r>
              <a:rPr lang="en-US" altLang="zh-HK" dirty="0" smtClean="0"/>
              <a:t>without worrying about long-term consequences.</a:t>
            </a:r>
          </a:p>
          <a:p>
            <a:r>
              <a:rPr lang="en-US" altLang="zh-HK" dirty="0" smtClean="0"/>
              <a:t>An intriguing question: When greedy algorithms work?</a:t>
            </a:r>
          </a:p>
          <a:p>
            <a:pPr lvl="1"/>
            <a:r>
              <a:rPr lang="en-US" altLang="zh-HK" dirty="0" smtClean="0"/>
              <a:t>Namely, when there is no need to think ahead?</a:t>
            </a:r>
          </a:p>
          <a:p>
            <a:r>
              <a:rPr lang="en-US" altLang="zh-HK" dirty="0" err="1" smtClean="0"/>
              <a:t>Matroid</a:t>
            </a:r>
            <a:r>
              <a:rPr lang="en-US" altLang="zh-HK" dirty="0" smtClean="0"/>
              <a:t> theory provides one explanation. </a:t>
            </a:r>
          </a:p>
          <a:p>
            <a:pPr lvl="1"/>
            <a:r>
              <a:rPr lang="en-US" altLang="zh-HK" dirty="0" smtClean="0"/>
              <a:t>See CLRS book (Chapter 16.4) for a </a:t>
            </a:r>
            <a:r>
              <a:rPr lang="en-US" altLang="zh-HK" smtClean="0"/>
              <a:t>gentle intro.</a:t>
            </a:r>
            <a:endParaRPr lang="en-US" altLang="zh-HK" dirty="0" smtClean="0"/>
          </a:p>
          <a:p>
            <a:endParaRPr lang="en-US" altLang="zh-HK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9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MST: Problem and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4495800" cy="4530725"/>
              </a:xfrm>
            </p:spPr>
            <p:txBody>
              <a:bodyPr/>
              <a:lstStyle/>
              <a:p>
                <a:pPr eaLnBrk="1" hangingPunct="1"/>
                <a:r>
                  <a:rPr lang="en-US" altLang="zh-HK" sz="2200" dirty="0" smtClean="0">
                    <a:ea typeface="新細明體" charset="-120"/>
                  </a:rPr>
                  <a:t>Suppose we have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computers, connected by wires as given in the graph.</a:t>
                </a:r>
              </a:p>
              <a:p>
                <a:pPr eaLnBrk="1" hangingPunct="1"/>
                <a:r>
                  <a:rPr lang="en-US" altLang="zh-HK" sz="2200" dirty="0" smtClean="0">
                    <a:ea typeface="新細明體" charset="-120"/>
                  </a:rPr>
                  <a:t>Each wire has a renting </a:t>
                </a:r>
                <a:r>
                  <a:rPr lang="en-US" altLang="zh-HK" sz="2200" dirty="0" smtClean="0">
                    <a:solidFill>
                      <a:srgbClr val="FF0000"/>
                    </a:solidFill>
                    <a:ea typeface="新細明體" charset="-120"/>
                  </a:rPr>
                  <a:t>cost</a:t>
                </a:r>
                <a:r>
                  <a:rPr lang="en-US" altLang="zh-HK" sz="2200" dirty="0" smtClean="0">
                    <a:ea typeface="新細明體" charset="-120"/>
                  </a:rPr>
                  <a:t>. </a:t>
                </a:r>
              </a:p>
              <a:p>
                <a:pPr eaLnBrk="1" hangingPunct="1"/>
                <a:r>
                  <a:rPr lang="en-US" altLang="zh-HK" sz="2200" dirty="0" smtClean="0">
                    <a:ea typeface="新細明體" charset="-120"/>
                  </a:rPr>
                  <a:t>We want to select some wires, such that all computers are </a:t>
                </a:r>
                <a:r>
                  <a:rPr lang="en-US" altLang="zh-HK" sz="2200" dirty="0" smtClean="0">
                    <a:solidFill>
                      <a:srgbClr val="FF0000"/>
                    </a:solidFill>
                    <a:ea typeface="新細明體" charset="-120"/>
                  </a:rPr>
                  <a:t>connected</a:t>
                </a:r>
                <a:r>
                  <a:rPr lang="en-US" altLang="zh-HK" sz="2200" dirty="0" smtClean="0">
                    <a:ea typeface="新細明體" charset="-120"/>
                  </a:rPr>
                  <a:t> (i.e. every two can communicate).</a:t>
                </a:r>
              </a:p>
              <a:p>
                <a:pPr eaLnBrk="1" hangingPunct="1"/>
                <a:r>
                  <a:rPr lang="en-US" altLang="zh-HK" sz="2200" dirty="0" smtClean="0">
                    <a:ea typeface="新細明體" charset="-120"/>
                  </a:rPr>
                  <a:t>Algorithmic </a:t>
                </a:r>
                <a:r>
                  <a:rPr lang="en-US" altLang="zh-HK" sz="2200" dirty="0" smtClean="0">
                    <a:solidFill>
                      <a:srgbClr val="FF0000"/>
                    </a:solidFill>
                    <a:ea typeface="新細明體" charset="-120"/>
                  </a:rPr>
                  <a:t>question</a:t>
                </a:r>
                <a:r>
                  <a:rPr lang="en-US" altLang="zh-HK" sz="2200" dirty="0" smtClean="0">
                    <a:ea typeface="新細明體" charset="-120"/>
                  </a:rPr>
                  <a:t>: How to select a subset of wires with the </a:t>
                </a:r>
                <a:r>
                  <a:rPr lang="en-US" altLang="zh-HK" sz="2200" dirty="0" smtClean="0">
                    <a:solidFill>
                      <a:srgbClr val="FF0000"/>
                    </a:solidFill>
                    <a:ea typeface="新細明體" charset="-120"/>
                  </a:rPr>
                  <a:t>minimum</a:t>
                </a:r>
                <a:r>
                  <a:rPr lang="en-US" altLang="zh-HK" sz="2200" dirty="0" smtClean="0">
                    <a:ea typeface="新細明體" charset="-120"/>
                  </a:rPr>
                  <a:t> renting cost?</a:t>
                </a:r>
              </a:p>
              <a:p>
                <a:pPr eaLnBrk="1" hangingPunct="1"/>
                <a:r>
                  <a:rPr lang="en-US" altLang="zh-HK" sz="2200" dirty="0" smtClean="0">
                    <a:ea typeface="新細明體" charset="-120"/>
                  </a:rPr>
                  <a:t>Answer to this graph?</a:t>
                </a:r>
              </a:p>
            </p:txBody>
          </p:sp>
        </mc:Choice>
        <mc:Fallback xmlns="">
          <p:sp>
            <p:nvSpPr>
              <p:cNvPr id="716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4495800" cy="4530725"/>
              </a:xfrm>
              <a:blipFill rotWithShape="1">
                <a:blip r:embed="rId2"/>
                <a:stretch>
                  <a:fillRect l="-136" t="-673" r="-284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40"/>
          <p:cNvGrpSpPr>
            <a:grpSpLocks/>
          </p:cNvGrpSpPr>
          <p:nvPr/>
        </p:nvGrpSpPr>
        <p:grpSpPr bwMode="auto">
          <a:xfrm>
            <a:off x="5556250" y="2224087"/>
            <a:ext cx="2743200" cy="2819400"/>
            <a:chOff x="3264" y="1392"/>
            <a:chExt cx="1728" cy="1776"/>
          </a:xfrm>
        </p:grpSpPr>
        <p:sp>
          <p:nvSpPr>
            <p:cNvPr id="76" name="Oval 6"/>
            <p:cNvSpPr>
              <a:spLocks noChangeArrowheads="1"/>
            </p:cNvSpPr>
            <p:nvPr/>
          </p:nvSpPr>
          <p:spPr bwMode="auto">
            <a:xfrm>
              <a:off x="3360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7" name="Oval 7"/>
            <p:cNvSpPr>
              <a:spLocks noChangeArrowheads="1"/>
            </p:cNvSpPr>
            <p:nvPr/>
          </p:nvSpPr>
          <p:spPr bwMode="auto">
            <a:xfrm>
              <a:off x="4800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8" name="Oval 8"/>
            <p:cNvSpPr>
              <a:spLocks noChangeArrowheads="1"/>
            </p:cNvSpPr>
            <p:nvPr/>
          </p:nvSpPr>
          <p:spPr bwMode="auto">
            <a:xfrm>
              <a:off x="475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79" name="Oval 9"/>
            <p:cNvSpPr>
              <a:spLocks noChangeArrowheads="1"/>
            </p:cNvSpPr>
            <p:nvPr/>
          </p:nvSpPr>
          <p:spPr bwMode="auto">
            <a:xfrm>
              <a:off x="3648" y="30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80" name="Oval 10"/>
            <p:cNvSpPr>
              <a:spLocks noChangeArrowheads="1"/>
            </p:cNvSpPr>
            <p:nvPr/>
          </p:nvSpPr>
          <p:spPr bwMode="auto">
            <a:xfrm>
              <a:off x="3744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81" name="Oval 11"/>
            <p:cNvSpPr>
              <a:spLocks noChangeArrowheads="1"/>
            </p:cNvSpPr>
            <p:nvPr/>
          </p:nvSpPr>
          <p:spPr bwMode="auto">
            <a:xfrm>
              <a:off x="422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82" name="Oval 12"/>
            <p:cNvSpPr>
              <a:spLocks noChangeArrowheads="1"/>
            </p:cNvSpPr>
            <p:nvPr/>
          </p:nvSpPr>
          <p:spPr bwMode="auto">
            <a:xfrm>
              <a:off x="4320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83" name="Oval 13"/>
            <p:cNvSpPr>
              <a:spLocks noChangeArrowheads="1"/>
            </p:cNvSpPr>
            <p:nvPr/>
          </p:nvSpPr>
          <p:spPr bwMode="auto">
            <a:xfrm>
              <a:off x="3264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84" name="Oval 14"/>
            <p:cNvSpPr>
              <a:spLocks noChangeArrowheads="1"/>
            </p:cNvSpPr>
            <p:nvPr/>
          </p:nvSpPr>
          <p:spPr bwMode="auto">
            <a:xfrm>
              <a:off x="4896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</p:grpSp>
      <p:sp>
        <p:nvSpPr>
          <p:cNvPr id="85" name="Line 15"/>
          <p:cNvSpPr>
            <a:spLocks noChangeShapeType="1"/>
          </p:cNvSpPr>
          <p:nvPr/>
        </p:nvSpPr>
        <p:spPr bwMode="auto">
          <a:xfrm>
            <a:off x="5819775" y="2376487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6" name="Line 16"/>
          <p:cNvSpPr>
            <a:spLocks noChangeShapeType="1"/>
          </p:cNvSpPr>
          <p:nvPr/>
        </p:nvSpPr>
        <p:spPr bwMode="auto">
          <a:xfrm flipH="1">
            <a:off x="6242050" y="3748087"/>
            <a:ext cx="152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7" name="Line 17"/>
          <p:cNvSpPr>
            <a:spLocks noChangeShapeType="1"/>
          </p:cNvSpPr>
          <p:nvPr/>
        </p:nvSpPr>
        <p:spPr bwMode="auto">
          <a:xfrm>
            <a:off x="5684838" y="3824287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8" name="Line 18"/>
          <p:cNvSpPr>
            <a:spLocks noChangeShapeType="1"/>
          </p:cNvSpPr>
          <p:nvPr/>
        </p:nvSpPr>
        <p:spPr bwMode="auto">
          <a:xfrm flipV="1">
            <a:off x="7156450" y="3062287"/>
            <a:ext cx="152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89" name="Line 19"/>
          <p:cNvSpPr>
            <a:spLocks noChangeShapeType="1"/>
          </p:cNvSpPr>
          <p:nvPr/>
        </p:nvSpPr>
        <p:spPr bwMode="auto">
          <a:xfrm flipV="1">
            <a:off x="7385050" y="2528887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0" name="Line 20"/>
          <p:cNvSpPr>
            <a:spLocks noChangeShapeType="1"/>
          </p:cNvSpPr>
          <p:nvPr/>
        </p:nvSpPr>
        <p:spPr bwMode="auto">
          <a:xfrm>
            <a:off x="7385050" y="3062287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1" name="Line 21"/>
          <p:cNvSpPr>
            <a:spLocks noChangeShapeType="1"/>
          </p:cNvSpPr>
          <p:nvPr/>
        </p:nvSpPr>
        <p:spPr bwMode="auto">
          <a:xfrm>
            <a:off x="7215188" y="4662487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2" name="Line 22"/>
          <p:cNvSpPr>
            <a:spLocks noChangeShapeType="1"/>
          </p:cNvSpPr>
          <p:nvPr/>
        </p:nvSpPr>
        <p:spPr bwMode="auto">
          <a:xfrm>
            <a:off x="6470650" y="3689350"/>
            <a:ext cx="1676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3" name="Line 23"/>
          <p:cNvSpPr>
            <a:spLocks noChangeShapeType="1"/>
          </p:cNvSpPr>
          <p:nvPr/>
        </p:nvSpPr>
        <p:spPr bwMode="auto">
          <a:xfrm flipV="1">
            <a:off x="6470650" y="3021012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4" name="Line 24"/>
          <p:cNvSpPr>
            <a:spLocks noChangeShapeType="1"/>
          </p:cNvSpPr>
          <p:nvPr/>
        </p:nvSpPr>
        <p:spPr bwMode="auto">
          <a:xfrm flipV="1">
            <a:off x="7994650" y="2528887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5" name="Line 25"/>
          <p:cNvSpPr>
            <a:spLocks noChangeShapeType="1"/>
          </p:cNvSpPr>
          <p:nvPr/>
        </p:nvSpPr>
        <p:spPr bwMode="auto">
          <a:xfrm>
            <a:off x="8029575" y="3824287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6" name="Line 26"/>
          <p:cNvSpPr>
            <a:spLocks noChangeShapeType="1"/>
          </p:cNvSpPr>
          <p:nvPr/>
        </p:nvSpPr>
        <p:spPr bwMode="auto">
          <a:xfrm flipV="1">
            <a:off x="5708650" y="3003550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7" name="Line 27"/>
          <p:cNvSpPr>
            <a:spLocks noChangeShapeType="1"/>
          </p:cNvSpPr>
          <p:nvPr/>
        </p:nvSpPr>
        <p:spPr bwMode="auto">
          <a:xfrm>
            <a:off x="5861050" y="2376487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6470650" y="230028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99" name="Text Box 29"/>
          <p:cNvSpPr txBox="1">
            <a:spLocks noChangeArrowheads="1"/>
          </p:cNvSpPr>
          <p:nvPr/>
        </p:nvSpPr>
        <p:spPr bwMode="auto">
          <a:xfrm>
            <a:off x="7454900" y="237648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1</a:t>
            </a:r>
          </a:p>
        </p:txBody>
      </p:sp>
      <p:sp>
        <p:nvSpPr>
          <p:cNvPr id="100" name="Text Box 30"/>
          <p:cNvSpPr txBox="1">
            <a:spLocks noChangeArrowheads="1"/>
          </p:cNvSpPr>
          <p:nvPr/>
        </p:nvSpPr>
        <p:spPr bwMode="auto">
          <a:xfrm>
            <a:off x="5784850" y="290988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5632450" y="428148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3</a:t>
            </a:r>
          </a:p>
        </p:txBody>
      </p:sp>
      <p:sp>
        <p:nvSpPr>
          <p:cNvPr id="102" name="Text Box 32"/>
          <p:cNvSpPr txBox="1">
            <a:spLocks noChangeArrowheads="1"/>
          </p:cNvSpPr>
          <p:nvPr/>
        </p:nvSpPr>
        <p:spPr bwMode="auto">
          <a:xfrm>
            <a:off x="7308850" y="397668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5</a:t>
            </a:r>
          </a:p>
        </p:txBody>
      </p:sp>
      <p:sp>
        <p:nvSpPr>
          <p:cNvPr id="103" name="Text Box 33"/>
          <p:cNvSpPr txBox="1">
            <a:spLocks noChangeArrowheads="1"/>
          </p:cNvSpPr>
          <p:nvPr/>
        </p:nvSpPr>
        <p:spPr bwMode="auto">
          <a:xfrm>
            <a:off x="7004050" y="359568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104" name="Text Box 34"/>
          <p:cNvSpPr txBox="1">
            <a:spLocks noChangeArrowheads="1"/>
          </p:cNvSpPr>
          <p:nvPr/>
        </p:nvSpPr>
        <p:spPr bwMode="auto">
          <a:xfrm>
            <a:off x="6699250" y="329088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105" name="Text Box 35"/>
          <p:cNvSpPr txBox="1">
            <a:spLocks noChangeArrowheads="1"/>
          </p:cNvSpPr>
          <p:nvPr/>
        </p:nvSpPr>
        <p:spPr bwMode="auto">
          <a:xfrm>
            <a:off x="7461250" y="473868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106" name="Text Box 36"/>
          <p:cNvSpPr txBox="1">
            <a:spLocks noChangeArrowheads="1"/>
          </p:cNvSpPr>
          <p:nvPr/>
        </p:nvSpPr>
        <p:spPr bwMode="auto">
          <a:xfrm>
            <a:off x="8147050" y="405288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107" name="Text Box 37"/>
          <p:cNvSpPr txBox="1">
            <a:spLocks noChangeArrowheads="1"/>
          </p:cNvSpPr>
          <p:nvPr/>
        </p:nvSpPr>
        <p:spPr bwMode="auto">
          <a:xfrm>
            <a:off x="8070850" y="290988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3</a:t>
            </a:r>
          </a:p>
        </p:txBody>
      </p:sp>
      <p:sp>
        <p:nvSpPr>
          <p:cNvPr id="108" name="Text Box 38"/>
          <p:cNvSpPr txBox="1">
            <a:spLocks noChangeArrowheads="1"/>
          </p:cNvSpPr>
          <p:nvPr/>
        </p:nvSpPr>
        <p:spPr bwMode="auto">
          <a:xfrm>
            <a:off x="6318250" y="412908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3</a:t>
            </a:r>
          </a:p>
        </p:txBody>
      </p:sp>
      <p:sp>
        <p:nvSpPr>
          <p:cNvPr id="109" name="Text Box 39"/>
          <p:cNvSpPr txBox="1">
            <a:spLocks noChangeArrowheads="1"/>
          </p:cNvSpPr>
          <p:nvPr/>
        </p:nvSpPr>
        <p:spPr bwMode="auto">
          <a:xfrm>
            <a:off x="7419975" y="328771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6394450" y="2971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 dirty="0">
                <a:ea typeface="新細明體" charset="-120"/>
              </a:rPr>
              <a:t>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B8688-2CF4-4879-9575-5093A49A34E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2" grpId="1" animBg="1"/>
      <p:bldP spid="93" grpId="0" animBg="1"/>
      <p:bldP spid="94" grpId="0" animBg="1"/>
      <p:bldP spid="95" grpId="0" animBg="1"/>
      <p:bldP spid="96" grpId="0" animBg="1"/>
      <p:bldP spid="97" grpId="0" animBg="1"/>
      <p:bldP spid="97" grpId="1" animBg="1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More precisely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4953000" cy="4530725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100" dirty="0" smtClean="0">
                    <a:ea typeface="新細明體" charset="-120"/>
                  </a:rPr>
                  <a:t>Given a weighted graph </a:t>
                </a:r>
                <a14:m>
                  <m:oMath xmlns:m="http://schemas.openxmlformats.org/officeDocument/2006/math"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sz="2100" dirty="0" smtClean="0">
                    <a:ea typeface="新細明體" charset="-120"/>
                  </a:rPr>
                  <a:t>, we want a </a:t>
                </a:r>
                <a:r>
                  <a:rPr lang="en-US" altLang="zh-HK" sz="2100" dirty="0" err="1" smtClean="0">
                    <a:ea typeface="新細明體" charset="-120"/>
                  </a:rPr>
                  <a:t>subgraph</a:t>
                </a:r>
                <a:r>
                  <a:rPr lang="en-US" altLang="zh-HK" sz="21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1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100" b="0" i="1" dirty="0" smtClean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p>
                        <m:r>
                          <a:rPr lang="en-US" altLang="zh-HK" sz="2100" b="0" i="0" dirty="0" smtClean="0"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d>
                      <m:dPr>
                        <m:ctrlPr>
                          <a:rPr lang="en-US" altLang="zh-HK" sz="21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100" i="1" dirty="0" smtClean="0">
                            <a:latin typeface="Cambria Math"/>
                            <a:ea typeface="新細明體" charset="-120"/>
                          </a:rPr>
                          <m:t>𝑉</m:t>
                        </m:r>
                        <m:r>
                          <a:rPr lang="en-US" altLang="zh-HK" sz="2100" i="1" dirty="0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HK" sz="21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sz="2100" i="1" dirty="0" smtClean="0">
                                <a:latin typeface="Cambria Math"/>
                                <a:ea typeface="新細明體" charset="-12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HK" sz="2100" b="0" i="1" dirty="0" smtClean="0">
                                <a:latin typeface="Cambria Math"/>
                                <a:ea typeface="新細明體" charset="-12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, </m:t>
                    </m:r>
                    <m:sSup>
                      <m:sSupPr>
                        <m:ctrlPr>
                          <a:rPr lang="en-US" altLang="zh-HK" sz="21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100" i="1" dirty="0" smtClean="0">
                            <a:latin typeface="Cambria Math"/>
                            <a:ea typeface="新細明體" charset="-120"/>
                          </a:rPr>
                          <m:t>𝐸</m:t>
                        </m:r>
                      </m:e>
                      <m:sup>
                        <m:r>
                          <a:rPr lang="en-US" altLang="zh-HK" sz="2100" b="0" i="1" dirty="0" smtClean="0"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  <m:r>
                      <a:rPr lang="en-US" altLang="zh-HK" sz="2100" b="0" i="1" dirty="0" smtClean="0">
                        <a:latin typeface="Cambria Math"/>
                        <a:ea typeface="新細明體" charset="-120"/>
                      </a:rPr>
                      <m:t>⊆</m:t>
                    </m:r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HK" sz="2100" dirty="0" smtClean="0">
                    <a:ea typeface="新細明體" charset="-120"/>
                  </a:rPr>
                  <a:t>, </a:t>
                </a:r>
                <a:r>
                  <a:rPr lang="en-US" altLang="zh-HK" sz="2100" dirty="0" err="1" smtClean="0">
                    <a:ea typeface="新細明體" charset="-120"/>
                  </a:rPr>
                  <a:t>s.t.</a:t>
                </a:r>
                <a:r>
                  <a:rPr lang="en-US" altLang="zh-HK" sz="2100" dirty="0" smtClean="0">
                    <a:ea typeface="新細明體" charset="-120"/>
                  </a:rPr>
                  <a:t>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ea typeface="新細明體" charset="-120"/>
                  </a:rPr>
                  <a:t>all vertices are </a:t>
                </a:r>
                <a:r>
                  <a:rPr lang="en-US" altLang="zh-HK" sz="2000" dirty="0" smtClean="0">
                    <a:solidFill>
                      <a:srgbClr val="FF0000"/>
                    </a:solidFill>
                    <a:ea typeface="新細明體" charset="-120"/>
                  </a:rPr>
                  <a:t>connected</a:t>
                </a:r>
                <a:r>
                  <a:rPr lang="en-US" altLang="zh-HK" sz="2000" dirty="0" smtClean="0">
                    <a:ea typeface="新細明體" charset="-120"/>
                  </a:rPr>
                  <a:t> on G’.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ea typeface="新細明體" charset="-120"/>
                  </a:rPr>
                  <a:t>total </a:t>
                </a:r>
                <a:r>
                  <a:rPr lang="en-US" altLang="zh-HK" sz="2000" dirty="0" smtClean="0">
                    <a:solidFill>
                      <a:srgbClr val="FF0000"/>
                    </a:solidFill>
                    <a:ea typeface="新細明體" charset="-120"/>
                  </a:rPr>
                  <a:t>weight</a:t>
                </a:r>
                <a:r>
                  <a:rPr lang="en-US" altLang="zh-HK" sz="20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𝑤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HK" sz="2000" dirty="0" smtClean="0">
                    <a:ea typeface="新細明體" charset="-120"/>
                  </a:rPr>
                  <a:t> is minimized.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100" dirty="0" smtClean="0">
                    <a:ea typeface="新細明體" charset="-120"/>
                  </a:rPr>
                  <a:t>Observation: The answer is a tree.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ea typeface="新細明體" charset="-120"/>
                  </a:rPr>
                  <a:t>Tree: connected graph without cycle</a:t>
                </a:r>
                <a:endParaRPr lang="en-US" altLang="zh-HK" sz="2100" dirty="0" smtClean="0">
                  <a:ea typeface="新細明體" charset="-12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100" i="1" dirty="0" smtClean="0">
                    <a:solidFill>
                      <a:srgbClr val="FF0000"/>
                    </a:solidFill>
                    <a:ea typeface="新細明體" charset="-120"/>
                  </a:rPr>
                  <a:t>Spanning tree</a:t>
                </a:r>
                <a:r>
                  <a:rPr lang="en-US" altLang="zh-HK" sz="2100" dirty="0" smtClean="0">
                    <a:ea typeface="新細明體" charset="-120"/>
                  </a:rPr>
                  <a:t>: a tree containing all vertices in </a:t>
                </a:r>
                <a14:m>
                  <m:oMath xmlns:m="http://schemas.openxmlformats.org/officeDocument/2006/math">
                    <m:r>
                      <a:rPr lang="en-US" altLang="zh-HK" sz="2100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sz="2100" dirty="0" smtClean="0">
                    <a:ea typeface="新細明體" charset="-120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zh-HK" sz="2100" dirty="0" smtClean="0">
                    <a:solidFill>
                      <a:srgbClr val="FF0000"/>
                    </a:solidFill>
                    <a:ea typeface="新細明體" charset="-120"/>
                  </a:rPr>
                  <a:t>Question</a:t>
                </a:r>
                <a:r>
                  <a:rPr lang="en-US" altLang="zh-HK" sz="2100" dirty="0" smtClean="0">
                    <a:ea typeface="新細明體" charset="-120"/>
                  </a:rPr>
                  <a:t>: Find a spanning tree with minimum weight.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zh-HK" sz="2000" dirty="0" smtClean="0">
                    <a:ea typeface="新細明體" charset="-120"/>
                  </a:rPr>
                  <a:t>The problem is thus called </a:t>
                </a:r>
                <a:r>
                  <a:rPr lang="en-US" altLang="zh-HK" sz="2000" dirty="0" smtClean="0">
                    <a:solidFill>
                      <a:srgbClr val="0000FF"/>
                    </a:solidFill>
                    <a:ea typeface="新細明體" charset="-120"/>
                  </a:rPr>
                  <a:t>Minimum Spanning Tree</a:t>
                </a:r>
                <a:r>
                  <a:rPr lang="en-US" altLang="zh-HK" sz="2000" dirty="0" smtClean="0">
                    <a:ea typeface="新細明體" charset="-120"/>
                  </a:rPr>
                  <a:t> (MST).</a:t>
                </a:r>
              </a:p>
            </p:txBody>
          </p:sp>
        </mc:Choice>
        <mc:Fallback xmlns="">
          <p:sp>
            <p:nvSpPr>
              <p:cNvPr id="61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4953000" cy="4530725"/>
              </a:xfrm>
              <a:blipFill rotWithShape="1">
                <a:blip r:embed="rId2"/>
                <a:stretch>
                  <a:fillRect t="-1615" r="-258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5556250" y="2209800"/>
            <a:ext cx="2743200" cy="2819400"/>
            <a:chOff x="3264" y="1392"/>
            <a:chExt cx="1728" cy="1776"/>
          </a:xfrm>
        </p:grpSpPr>
        <p:sp>
          <p:nvSpPr>
            <p:cNvPr id="5151" name="Oval 5"/>
            <p:cNvSpPr>
              <a:spLocks noChangeArrowheads="1"/>
            </p:cNvSpPr>
            <p:nvPr/>
          </p:nvSpPr>
          <p:spPr bwMode="auto">
            <a:xfrm>
              <a:off x="3360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5152" name="Oval 6"/>
            <p:cNvSpPr>
              <a:spLocks noChangeArrowheads="1"/>
            </p:cNvSpPr>
            <p:nvPr/>
          </p:nvSpPr>
          <p:spPr bwMode="auto">
            <a:xfrm>
              <a:off x="4800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5153" name="Oval 7"/>
            <p:cNvSpPr>
              <a:spLocks noChangeArrowheads="1"/>
            </p:cNvSpPr>
            <p:nvPr/>
          </p:nvSpPr>
          <p:spPr bwMode="auto">
            <a:xfrm>
              <a:off x="475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5154" name="Oval 8"/>
            <p:cNvSpPr>
              <a:spLocks noChangeArrowheads="1"/>
            </p:cNvSpPr>
            <p:nvPr/>
          </p:nvSpPr>
          <p:spPr bwMode="auto">
            <a:xfrm>
              <a:off x="3648" y="30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5155" name="Oval 9"/>
            <p:cNvSpPr>
              <a:spLocks noChangeArrowheads="1"/>
            </p:cNvSpPr>
            <p:nvPr/>
          </p:nvSpPr>
          <p:spPr bwMode="auto">
            <a:xfrm>
              <a:off x="3744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5156" name="Oval 10"/>
            <p:cNvSpPr>
              <a:spLocks noChangeArrowheads="1"/>
            </p:cNvSpPr>
            <p:nvPr/>
          </p:nvSpPr>
          <p:spPr bwMode="auto">
            <a:xfrm>
              <a:off x="422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5157" name="Oval 11"/>
            <p:cNvSpPr>
              <a:spLocks noChangeArrowheads="1"/>
            </p:cNvSpPr>
            <p:nvPr/>
          </p:nvSpPr>
          <p:spPr bwMode="auto">
            <a:xfrm>
              <a:off x="4320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5158" name="Oval 12"/>
            <p:cNvSpPr>
              <a:spLocks noChangeArrowheads="1"/>
            </p:cNvSpPr>
            <p:nvPr/>
          </p:nvSpPr>
          <p:spPr bwMode="auto">
            <a:xfrm>
              <a:off x="3264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5159" name="Oval 13"/>
            <p:cNvSpPr>
              <a:spLocks noChangeArrowheads="1"/>
            </p:cNvSpPr>
            <p:nvPr/>
          </p:nvSpPr>
          <p:spPr bwMode="auto">
            <a:xfrm>
              <a:off x="4896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</p:grpSp>
      <p:sp>
        <p:nvSpPr>
          <p:cNvPr id="5125" name="Line 14"/>
          <p:cNvSpPr>
            <a:spLocks noChangeShapeType="1"/>
          </p:cNvSpPr>
          <p:nvPr/>
        </p:nvSpPr>
        <p:spPr bwMode="auto">
          <a:xfrm>
            <a:off x="5819775" y="23622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126" name="Line 15"/>
          <p:cNvSpPr>
            <a:spLocks noChangeShapeType="1"/>
          </p:cNvSpPr>
          <p:nvPr/>
        </p:nvSpPr>
        <p:spPr bwMode="auto">
          <a:xfrm flipH="1">
            <a:off x="6242050" y="3733800"/>
            <a:ext cx="152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127" name="Line 16"/>
          <p:cNvSpPr>
            <a:spLocks noChangeShapeType="1"/>
          </p:cNvSpPr>
          <p:nvPr/>
        </p:nvSpPr>
        <p:spPr bwMode="auto">
          <a:xfrm>
            <a:off x="5684838" y="38100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128" name="Line 17"/>
          <p:cNvSpPr>
            <a:spLocks noChangeShapeType="1"/>
          </p:cNvSpPr>
          <p:nvPr/>
        </p:nvSpPr>
        <p:spPr bwMode="auto">
          <a:xfrm flipV="1">
            <a:off x="7156450" y="3048000"/>
            <a:ext cx="152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129" name="Line 18"/>
          <p:cNvSpPr>
            <a:spLocks noChangeShapeType="1"/>
          </p:cNvSpPr>
          <p:nvPr/>
        </p:nvSpPr>
        <p:spPr bwMode="auto">
          <a:xfrm flipV="1">
            <a:off x="7385050" y="25146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130" name="Line 19"/>
          <p:cNvSpPr>
            <a:spLocks noChangeShapeType="1"/>
          </p:cNvSpPr>
          <p:nvPr/>
        </p:nvSpPr>
        <p:spPr bwMode="auto">
          <a:xfrm>
            <a:off x="7385050" y="30480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131" name="Line 20"/>
          <p:cNvSpPr>
            <a:spLocks noChangeShapeType="1"/>
          </p:cNvSpPr>
          <p:nvPr/>
        </p:nvSpPr>
        <p:spPr bwMode="auto">
          <a:xfrm>
            <a:off x="7215188" y="46482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132" name="Line 21"/>
          <p:cNvSpPr>
            <a:spLocks noChangeShapeType="1"/>
          </p:cNvSpPr>
          <p:nvPr/>
        </p:nvSpPr>
        <p:spPr bwMode="auto">
          <a:xfrm>
            <a:off x="6470650" y="3675063"/>
            <a:ext cx="1676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133" name="Line 22"/>
          <p:cNvSpPr>
            <a:spLocks noChangeShapeType="1"/>
          </p:cNvSpPr>
          <p:nvPr/>
        </p:nvSpPr>
        <p:spPr bwMode="auto">
          <a:xfrm flipV="1">
            <a:off x="6470650" y="3006725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134" name="Line 23"/>
          <p:cNvSpPr>
            <a:spLocks noChangeShapeType="1"/>
          </p:cNvSpPr>
          <p:nvPr/>
        </p:nvSpPr>
        <p:spPr bwMode="auto">
          <a:xfrm flipV="1">
            <a:off x="7994650" y="25146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135" name="Line 24"/>
          <p:cNvSpPr>
            <a:spLocks noChangeShapeType="1"/>
          </p:cNvSpPr>
          <p:nvPr/>
        </p:nvSpPr>
        <p:spPr bwMode="auto">
          <a:xfrm>
            <a:off x="8029575" y="38100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136" name="Line 25"/>
          <p:cNvSpPr>
            <a:spLocks noChangeShapeType="1"/>
          </p:cNvSpPr>
          <p:nvPr/>
        </p:nvSpPr>
        <p:spPr bwMode="auto">
          <a:xfrm flipV="1">
            <a:off x="5708650" y="2989263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137" name="Line 26"/>
          <p:cNvSpPr>
            <a:spLocks noChangeShapeType="1"/>
          </p:cNvSpPr>
          <p:nvPr/>
        </p:nvSpPr>
        <p:spPr bwMode="auto">
          <a:xfrm>
            <a:off x="5861050" y="23622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138" name="Text Box 27"/>
          <p:cNvSpPr txBox="1">
            <a:spLocks noChangeArrowheads="1"/>
          </p:cNvSpPr>
          <p:nvPr/>
        </p:nvSpPr>
        <p:spPr bwMode="auto">
          <a:xfrm>
            <a:off x="6470650" y="2286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5139" name="Text Box 28"/>
          <p:cNvSpPr txBox="1">
            <a:spLocks noChangeArrowheads="1"/>
          </p:cNvSpPr>
          <p:nvPr/>
        </p:nvSpPr>
        <p:spPr bwMode="auto">
          <a:xfrm>
            <a:off x="7454900" y="2362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1</a:t>
            </a:r>
          </a:p>
        </p:txBody>
      </p:sp>
      <p:sp>
        <p:nvSpPr>
          <p:cNvPr id="5140" name="Text Box 29"/>
          <p:cNvSpPr txBox="1">
            <a:spLocks noChangeArrowheads="1"/>
          </p:cNvSpPr>
          <p:nvPr/>
        </p:nvSpPr>
        <p:spPr bwMode="auto">
          <a:xfrm>
            <a:off x="5784850" y="2895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5141" name="Text Box 30"/>
          <p:cNvSpPr txBox="1">
            <a:spLocks noChangeArrowheads="1"/>
          </p:cNvSpPr>
          <p:nvPr/>
        </p:nvSpPr>
        <p:spPr bwMode="auto">
          <a:xfrm>
            <a:off x="5632450" y="4267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3</a:t>
            </a:r>
          </a:p>
        </p:txBody>
      </p:sp>
      <p:sp>
        <p:nvSpPr>
          <p:cNvPr id="5142" name="Text Box 31"/>
          <p:cNvSpPr txBox="1">
            <a:spLocks noChangeArrowheads="1"/>
          </p:cNvSpPr>
          <p:nvPr/>
        </p:nvSpPr>
        <p:spPr bwMode="auto">
          <a:xfrm>
            <a:off x="7308850" y="3962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5</a:t>
            </a:r>
          </a:p>
        </p:txBody>
      </p:sp>
      <p:sp>
        <p:nvSpPr>
          <p:cNvPr id="5143" name="Text Box 32"/>
          <p:cNvSpPr txBox="1">
            <a:spLocks noChangeArrowheads="1"/>
          </p:cNvSpPr>
          <p:nvPr/>
        </p:nvSpPr>
        <p:spPr bwMode="auto">
          <a:xfrm>
            <a:off x="7004050" y="3581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5144" name="Text Box 33"/>
          <p:cNvSpPr txBox="1">
            <a:spLocks noChangeArrowheads="1"/>
          </p:cNvSpPr>
          <p:nvPr/>
        </p:nvSpPr>
        <p:spPr bwMode="auto">
          <a:xfrm>
            <a:off x="6699250" y="3276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5145" name="Text Box 34"/>
          <p:cNvSpPr txBox="1">
            <a:spLocks noChangeArrowheads="1"/>
          </p:cNvSpPr>
          <p:nvPr/>
        </p:nvSpPr>
        <p:spPr bwMode="auto">
          <a:xfrm>
            <a:off x="7461250" y="472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5146" name="Text Box 35"/>
          <p:cNvSpPr txBox="1">
            <a:spLocks noChangeArrowheads="1"/>
          </p:cNvSpPr>
          <p:nvPr/>
        </p:nvSpPr>
        <p:spPr bwMode="auto">
          <a:xfrm>
            <a:off x="8147050" y="4038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5147" name="Text Box 36"/>
          <p:cNvSpPr txBox="1">
            <a:spLocks noChangeArrowheads="1"/>
          </p:cNvSpPr>
          <p:nvPr/>
        </p:nvSpPr>
        <p:spPr bwMode="auto">
          <a:xfrm>
            <a:off x="8070850" y="2895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3</a:t>
            </a:r>
          </a:p>
        </p:txBody>
      </p:sp>
      <p:sp>
        <p:nvSpPr>
          <p:cNvPr id="5148" name="Text Box 37"/>
          <p:cNvSpPr txBox="1">
            <a:spLocks noChangeArrowheads="1"/>
          </p:cNvSpPr>
          <p:nvPr/>
        </p:nvSpPr>
        <p:spPr bwMode="auto">
          <a:xfrm>
            <a:off x="6318250" y="4114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3</a:t>
            </a:r>
          </a:p>
        </p:txBody>
      </p:sp>
      <p:sp>
        <p:nvSpPr>
          <p:cNvPr id="5149" name="Text Box 38"/>
          <p:cNvSpPr txBox="1">
            <a:spLocks noChangeArrowheads="1"/>
          </p:cNvSpPr>
          <p:nvPr/>
        </p:nvSpPr>
        <p:spPr bwMode="auto">
          <a:xfrm>
            <a:off x="7419975" y="3273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5150" name="Text Box 39"/>
          <p:cNvSpPr txBox="1">
            <a:spLocks noChangeArrowheads="1"/>
          </p:cNvSpPr>
          <p:nvPr/>
        </p:nvSpPr>
        <p:spPr bwMode="auto">
          <a:xfrm>
            <a:off x="6394450" y="2971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 dirty="0">
                <a:ea typeface="新細明體" charset="-120"/>
              </a:rPr>
              <a:t>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MST: The abstract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4343400" cy="4530725"/>
              </a:xfrm>
            </p:spPr>
            <p:txBody>
              <a:bodyPr/>
              <a:lstStyle/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Input: A connected 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weighted</a:t>
                </a:r>
                <a:r>
                  <a:rPr lang="en-US" altLang="zh-HK" sz="2600" dirty="0" smtClean="0">
                    <a:ea typeface="新細明體" charset="-120"/>
                  </a:rPr>
                  <a:t> graph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𝐺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=(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),  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𝑤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: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l-GR" sz="2200" i="1" dirty="0" smtClean="0">
                        <a:latin typeface="Cambria Math"/>
                        <a:cs typeface="Arial" charset="0"/>
                      </a:rPr>
                      <m:t>→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ℝ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.</m:t>
                    </m:r>
                  </m:oMath>
                </a14:m>
                <a:endParaRPr lang="en-US" altLang="zh-HK" sz="2200" dirty="0" smtClean="0">
                  <a:ea typeface="新細明體" charset="-120"/>
                </a:endParaRPr>
              </a:p>
              <a:p>
                <a:pPr eaLnBrk="1" hangingPunct="1"/>
                <a:r>
                  <a:rPr lang="en-US" altLang="zh-HK" sz="2600" dirty="0" smtClean="0">
                    <a:ea typeface="新細明體" charset="-120"/>
                  </a:rPr>
                  <a:t>Output: A spanning tree with min total weight.</a:t>
                </a:r>
              </a:p>
              <a:p>
                <a:pPr lvl="1" eaLnBrk="1" hangingPunct="1"/>
                <a:r>
                  <a:rPr lang="en-US" altLang="zh-HK" sz="2200" dirty="0" smtClean="0">
                    <a:ea typeface="新細明體" charset="-120"/>
                  </a:rPr>
                  <a:t>A spanning tree whose weight is the minimum of that of all spanning trees.</a:t>
                </a:r>
              </a:p>
              <a:p>
                <a:pPr eaLnBrk="1" hangingPunct="1"/>
                <a:r>
                  <a:rPr lang="en-US" altLang="zh-HK" sz="2600" dirty="0" smtClean="0">
                    <a:solidFill>
                      <a:srgbClr val="33CC33"/>
                    </a:solidFill>
                    <a:ea typeface="新細明體" charset="-120"/>
                  </a:rPr>
                  <a:t>Any algorithm</a:t>
                </a:r>
                <a:r>
                  <a:rPr lang="en-US" altLang="zh-HK" sz="2600" dirty="0" smtClean="0">
                    <a:ea typeface="新細明體" charset="-120"/>
                  </a:rPr>
                  <a:t>?</a:t>
                </a:r>
              </a:p>
            </p:txBody>
          </p:sp>
        </mc:Choice>
        <mc:Fallback xmlns="">
          <p:sp>
            <p:nvSpPr>
              <p:cNvPr id="60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4343400" cy="4530725"/>
              </a:xfrm>
              <a:blipFill rotWithShape="1">
                <a:blip r:embed="rId2"/>
                <a:stretch>
                  <a:fillRect l="-561" t="-12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4"/>
          <p:cNvGrpSpPr>
            <a:grpSpLocks/>
          </p:cNvGrpSpPr>
          <p:nvPr/>
        </p:nvGrpSpPr>
        <p:grpSpPr bwMode="auto">
          <a:xfrm>
            <a:off x="5556250" y="2209800"/>
            <a:ext cx="2743200" cy="2819400"/>
            <a:chOff x="3264" y="1392"/>
            <a:chExt cx="1728" cy="1776"/>
          </a:xfrm>
        </p:grpSpPr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3360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42" name="Oval 6"/>
            <p:cNvSpPr>
              <a:spLocks noChangeArrowheads="1"/>
            </p:cNvSpPr>
            <p:nvPr/>
          </p:nvSpPr>
          <p:spPr bwMode="auto">
            <a:xfrm>
              <a:off x="4800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43" name="Oval 7"/>
            <p:cNvSpPr>
              <a:spLocks noChangeArrowheads="1"/>
            </p:cNvSpPr>
            <p:nvPr/>
          </p:nvSpPr>
          <p:spPr bwMode="auto">
            <a:xfrm>
              <a:off x="475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44" name="Oval 8"/>
            <p:cNvSpPr>
              <a:spLocks noChangeArrowheads="1"/>
            </p:cNvSpPr>
            <p:nvPr/>
          </p:nvSpPr>
          <p:spPr bwMode="auto">
            <a:xfrm>
              <a:off x="3648" y="30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45" name="Oval 9"/>
            <p:cNvSpPr>
              <a:spLocks noChangeArrowheads="1"/>
            </p:cNvSpPr>
            <p:nvPr/>
          </p:nvSpPr>
          <p:spPr bwMode="auto">
            <a:xfrm>
              <a:off x="3744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46" name="Oval 10"/>
            <p:cNvSpPr>
              <a:spLocks noChangeArrowheads="1"/>
            </p:cNvSpPr>
            <p:nvPr/>
          </p:nvSpPr>
          <p:spPr bwMode="auto">
            <a:xfrm>
              <a:off x="422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4320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auto">
            <a:xfrm>
              <a:off x="3264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4896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zh-HK"/>
            </a:p>
          </p:txBody>
        </p:sp>
      </p:grpSp>
      <p:sp>
        <p:nvSpPr>
          <p:cNvPr id="50" name="Line 14"/>
          <p:cNvSpPr>
            <a:spLocks noChangeShapeType="1"/>
          </p:cNvSpPr>
          <p:nvPr/>
        </p:nvSpPr>
        <p:spPr bwMode="auto">
          <a:xfrm>
            <a:off x="5819775" y="23622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 flipH="1">
            <a:off x="6242050" y="3733800"/>
            <a:ext cx="152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>
            <a:off x="5684838" y="38100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3" name="Line 17"/>
          <p:cNvSpPr>
            <a:spLocks noChangeShapeType="1"/>
          </p:cNvSpPr>
          <p:nvPr/>
        </p:nvSpPr>
        <p:spPr bwMode="auto">
          <a:xfrm flipV="1">
            <a:off x="7156450" y="3048000"/>
            <a:ext cx="152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 flipV="1">
            <a:off x="7385050" y="25146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5" name="Line 19"/>
          <p:cNvSpPr>
            <a:spLocks noChangeShapeType="1"/>
          </p:cNvSpPr>
          <p:nvPr/>
        </p:nvSpPr>
        <p:spPr bwMode="auto">
          <a:xfrm>
            <a:off x="7385050" y="30480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7215188" y="46482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7" name="Line 21"/>
          <p:cNvSpPr>
            <a:spLocks noChangeShapeType="1"/>
          </p:cNvSpPr>
          <p:nvPr/>
        </p:nvSpPr>
        <p:spPr bwMode="auto">
          <a:xfrm>
            <a:off x="6470650" y="3675063"/>
            <a:ext cx="1676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8" name="Line 22"/>
          <p:cNvSpPr>
            <a:spLocks noChangeShapeType="1"/>
          </p:cNvSpPr>
          <p:nvPr/>
        </p:nvSpPr>
        <p:spPr bwMode="auto">
          <a:xfrm flipV="1">
            <a:off x="6470650" y="3006725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9" name="Line 23"/>
          <p:cNvSpPr>
            <a:spLocks noChangeShapeType="1"/>
          </p:cNvSpPr>
          <p:nvPr/>
        </p:nvSpPr>
        <p:spPr bwMode="auto">
          <a:xfrm flipV="1">
            <a:off x="7994650" y="25146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0" name="Line 24"/>
          <p:cNvSpPr>
            <a:spLocks noChangeShapeType="1"/>
          </p:cNvSpPr>
          <p:nvPr/>
        </p:nvSpPr>
        <p:spPr bwMode="auto">
          <a:xfrm>
            <a:off x="8029575" y="38100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1" name="Line 25"/>
          <p:cNvSpPr>
            <a:spLocks noChangeShapeType="1"/>
          </p:cNvSpPr>
          <p:nvPr/>
        </p:nvSpPr>
        <p:spPr bwMode="auto">
          <a:xfrm flipV="1">
            <a:off x="5708650" y="2989263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2" name="Line 26"/>
          <p:cNvSpPr>
            <a:spLocks noChangeShapeType="1"/>
          </p:cNvSpPr>
          <p:nvPr/>
        </p:nvSpPr>
        <p:spPr bwMode="auto">
          <a:xfrm>
            <a:off x="5861050" y="23622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6470650" y="2286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7454900" y="2362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1</a:t>
            </a: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5784850" y="2895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5632450" y="4267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3</a:t>
            </a: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7308850" y="3962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5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7004050" y="3581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69" name="Text Box 33"/>
          <p:cNvSpPr txBox="1">
            <a:spLocks noChangeArrowheads="1"/>
          </p:cNvSpPr>
          <p:nvPr/>
        </p:nvSpPr>
        <p:spPr bwMode="auto">
          <a:xfrm>
            <a:off x="6699250" y="3276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70" name="Text Box 34"/>
          <p:cNvSpPr txBox="1">
            <a:spLocks noChangeArrowheads="1"/>
          </p:cNvSpPr>
          <p:nvPr/>
        </p:nvSpPr>
        <p:spPr bwMode="auto">
          <a:xfrm>
            <a:off x="7461250" y="472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71" name="Text Box 35"/>
          <p:cNvSpPr txBox="1">
            <a:spLocks noChangeArrowheads="1"/>
          </p:cNvSpPr>
          <p:nvPr/>
        </p:nvSpPr>
        <p:spPr bwMode="auto">
          <a:xfrm>
            <a:off x="8147050" y="4038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72" name="Text Box 36"/>
          <p:cNvSpPr txBox="1">
            <a:spLocks noChangeArrowheads="1"/>
          </p:cNvSpPr>
          <p:nvPr/>
        </p:nvSpPr>
        <p:spPr bwMode="auto">
          <a:xfrm>
            <a:off x="8070850" y="2895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3</a:t>
            </a:r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6318250" y="4114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3</a:t>
            </a:r>
          </a:p>
        </p:txBody>
      </p:sp>
      <p:sp>
        <p:nvSpPr>
          <p:cNvPr id="74" name="Text Box 38"/>
          <p:cNvSpPr txBox="1">
            <a:spLocks noChangeArrowheads="1"/>
          </p:cNvSpPr>
          <p:nvPr/>
        </p:nvSpPr>
        <p:spPr bwMode="auto">
          <a:xfrm>
            <a:off x="7419975" y="3273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75" name="Text Box 39"/>
          <p:cNvSpPr txBox="1">
            <a:spLocks noChangeArrowheads="1"/>
          </p:cNvSpPr>
          <p:nvPr/>
        </p:nvSpPr>
        <p:spPr bwMode="auto">
          <a:xfrm>
            <a:off x="6394450" y="2971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HK" dirty="0">
                <a:ea typeface="新細明體" charset="-120"/>
              </a:rPr>
              <a:t>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B8688-2CF4-4879-9575-5093A49A34E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zh-HK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solidFill>
                  <a:schemeClr val="accent2"/>
                </a:solidFill>
                <a:ea typeface="新細明體" charset="-120"/>
              </a:rPr>
              <a:t>Methodology 4: Starting from a naïve solution</a:t>
            </a:r>
          </a:p>
          <a:p>
            <a:pPr lvl="1" eaLnBrk="1" hangingPunct="1"/>
            <a:r>
              <a:rPr lang="en-US" altLang="zh-HK" smtClean="0">
                <a:ea typeface="新細明體" charset="-120"/>
              </a:rPr>
              <a:t>See whether it works well enough</a:t>
            </a:r>
          </a:p>
          <a:p>
            <a:pPr lvl="1" eaLnBrk="1" hangingPunct="1"/>
            <a:r>
              <a:rPr lang="en-US" altLang="zh-HK" smtClean="0">
                <a:ea typeface="新細明體" charset="-120"/>
              </a:rPr>
              <a:t>If not, try to improve it.</a:t>
            </a:r>
          </a:p>
          <a:p>
            <a:pPr lvl="1" eaLnBrk="1" hangingPunct="1"/>
            <a:endParaRPr lang="en-US" altLang="zh-HK" smtClean="0">
              <a:ea typeface="新細明體" charset="-120"/>
            </a:endParaRPr>
          </a:p>
          <a:p>
            <a:pPr eaLnBrk="1" hangingPunct="1"/>
            <a:r>
              <a:rPr lang="en-US" altLang="zh-HK" smtClean="0">
                <a:ea typeface="新細明體" charset="-120"/>
              </a:rPr>
              <a:t>A first attempt may not be correct</a:t>
            </a:r>
          </a:p>
          <a:p>
            <a:pPr eaLnBrk="1" hangingPunct="1"/>
            <a:r>
              <a:rPr lang="en-US" altLang="zh-HK" smtClean="0">
                <a:ea typeface="新細明體" charset="-120"/>
              </a:rPr>
              <a:t>But that’s fine. The key is that it’ll give you a chance to </a:t>
            </a:r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understand the problem</a:t>
            </a:r>
            <a:r>
              <a:rPr lang="en-US" altLang="zh-HK" smtClean="0">
                <a:ea typeface="新細明體" charset="-12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charset="-120"/>
              </a:rPr>
              <a:t>What if I’m really stingy?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482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HK" sz="2200" dirty="0" smtClean="0">
                <a:ea typeface="新細明體" charset="-120"/>
              </a:rPr>
              <a:t>I’ll first pick the </a:t>
            </a:r>
            <a:r>
              <a:rPr lang="en-US" altLang="zh-HK" sz="2200" dirty="0" smtClean="0">
                <a:solidFill>
                  <a:srgbClr val="FF0000"/>
                </a:solidFill>
                <a:ea typeface="新細明體" charset="-120"/>
              </a:rPr>
              <a:t>cheapest</a:t>
            </a:r>
            <a:r>
              <a:rPr lang="en-US" altLang="zh-HK" sz="2200" dirty="0" smtClean="0">
                <a:ea typeface="新細明體" charset="-120"/>
              </a:rPr>
              <a:t> edge.</a:t>
            </a:r>
          </a:p>
          <a:p>
            <a:pPr>
              <a:lnSpc>
                <a:spcPct val="90000"/>
              </a:lnSpc>
            </a:pPr>
            <a:r>
              <a:rPr lang="en-US" altLang="zh-HK" sz="2200" dirty="0" smtClean="0">
                <a:ea typeface="新細明體" charset="-120"/>
              </a:rPr>
              <a:t>I’ll then again pick the </a:t>
            </a:r>
            <a:r>
              <a:rPr lang="en-US" altLang="zh-HK" sz="2200" dirty="0" smtClean="0">
                <a:solidFill>
                  <a:srgbClr val="FF0000"/>
                </a:solidFill>
                <a:ea typeface="新細明體" charset="-120"/>
              </a:rPr>
              <a:t>cheapest</a:t>
            </a:r>
            <a:r>
              <a:rPr lang="en-US" altLang="zh-HK" sz="2200" dirty="0" smtClean="0">
                <a:ea typeface="新細明體" charset="-120"/>
              </a:rPr>
              <a:t> one in the remaining edges</a:t>
            </a:r>
          </a:p>
          <a:p>
            <a:pPr>
              <a:lnSpc>
                <a:spcPct val="90000"/>
              </a:lnSpc>
            </a:pPr>
            <a:r>
              <a:rPr lang="en-US" altLang="zh-HK" sz="2200" dirty="0" smtClean="0">
                <a:ea typeface="新細明體" charset="-120"/>
              </a:rPr>
              <a:t>I’ll just keep doing like this …</a:t>
            </a:r>
          </a:p>
          <a:p>
            <a:pPr lvl="1">
              <a:lnSpc>
                <a:spcPct val="90000"/>
              </a:lnSpc>
            </a:pPr>
            <a:r>
              <a:rPr lang="en-US" altLang="zh-HK" sz="1800" dirty="0" smtClean="0">
                <a:ea typeface="新細明體" charset="-120"/>
              </a:rPr>
              <a:t>as long as </a:t>
            </a:r>
            <a:r>
              <a:rPr lang="en-US" altLang="zh-HK" sz="1800" dirty="0" smtClean="0">
                <a:solidFill>
                  <a:srgbClr val="0000FF"/>
                </a:solidFill>
                <a:ea typeface="新細明體" charset="-120"/>
              </a:rPr>
              <a:t>no cycle caused</a:t>
            </a:r>
          </a:p>
          <a:p>
            <a:pPr>
              <a:lnSpc>
                <a:spcPct val="90000"/>
              </a:lnSpc>
            </a:pPr>
            <a:r>
              <a:rPr lang="en-US" altLang="zh-HK" sz="2200" dirty="0" smtClean="0">
                <a:ea typeface="新細明體" charset="-120"/>
              </a:rPr>
              <a:t>… until a cycle is unavoidable. Then I’ve got a spanning tree! </a:t>
            </a:r>
          </a:p>
          <a:p>
            <a:pPr lvl="1">
              <a:lnSpc>
                <a:spcPct val="90000"/>
              </a:lnSpc>
            </a:pPr>
            <a:r>
              <a:rPr lang="en-US" altLang="zh-HK" sz="2200" dirty="0" smtClean="0">
                <a:ea typeface="新細明體" charset="-120"/>
              </a:rPr>
              <a:t>No cycle.</a:t>
            </a:r>
          </a:p>
          <a:p>
            <a:pPr lvl="1">
              <a:lnSpc>
                <a:spcPct val="90000"/>
              </a:lnSpc>
            </a:pPr>
            <a:r>
              <a:rPr lang="en-US" altLang="zh-HK" sz="2200" dirty="0" smtClean="0">
                <a:ea typeface="新細明體" charset="-120"/>
              </a:rPr>
              <a:t>Connected: Otherwise I can still pick something without causing a cycle.</a:t>
            </a:r>
          </a:p>
          <a:p>
            <a:pPr>
              <a:lnSpc>
                <a:spcPct val="90000"/>
              </a:lnSpc>
            </a:pPr>
            <a:r>
              <a:rPr lang="en-US" altLang="zh-HK" sz="2200" dirty="0" smtClean="0">
                <a:solidFill>
                  <a:srgbClr val="FF0000"/>
                </a:solidFill>
                <a:ea typeface="新細明體" charset="-120"/>
              </a:rPr>
              <a:t>Concern</a:t>
            </a:r>
            <a:r>
              <a:rPr lang="en-US" altLang="zh-HK" sz="2200" dirty="0" smtClean="0">
                <a:ea typeface="新細明體" charset="-120"/>
              </a:rPr>
              <a:t>: Is there a better spanning tree?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5403850" y="2133600"/>
            <a:ext cx="2743200" cy="2819400"/>
            <a:chOff x="3264" y="1392"/>
            <a:chExt cx="1728" cy="1776"/>
          </a:xfrm>
        </p:grpSpPr>
        <p:sp>
          <p:nvSpPr>
            <p:cNvPr id="38917" name="Oval 5"/>
            <p:cNvSpPr>
              <a:spLocks noChangeArrowheads="1"/>
            </p:cNvSpPr>
            <p:nvPr/>
          </p:nvSpPr>
          <p:spPr bwMode="auto">
            <a:xfrm>
              <a:off x="3360" y="13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38918" name="Oval 6"/>
            <p:cNvSpPr>
              <a:spLocks noChangeArrowheads="1"/>
            </p:cNvSpPr>
            <p:nvPr/>
          </p:nvSpPr>
          <p:spPr bwMode="auto">
            <a:xfrm>
              <a:off x="4800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38919" name="Oval 7"/>
            <p:cNvSpPr>
              <a:spLocks noChangeArrowheads="1"/>
            </p:cNvSpPr>
            <p:nvPr/>
          </p:nvSpPr>
          <p:spPr bwMode="auto">
            <a:xfrm>
              <a:off x="475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38920" name="Oval 8"/>
            <p:cNvSpPr>
              <a:spLocks noChangeArrowheads="1"/>
            </p:cNvSpPr>
            <p:nvPr/>
          </p:nvSpPr>
          <p:spPr bwMode="auto">
            <a:xfrm>
              <a:off x="3648" y="30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38921" name="Oval 9"/>
            <p:cNvSpPr>
              <a:spLocks noChangeArrowheads="1"/>
            </p:cNvSpPr>
            <p:nvPr/>
          </p:nvSpPr>
          <p:spPr bwMode="auto">
            <a:xfrm>
              <a:off x="3744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38922" name="Oval 10"/>
            <p:cNvSpPr>
              <a:spLocks noChangeArrowheads="1"/>
            </p:cNvSpPr>
            <p:nvPr/>
          </p:nvSpPr>
          <p:spPr bwMode="auto">
            <a:xfrm>
              <a:off x="4224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38923" name="Oval 11"/>
            <p:cNvSpPr>
              <a:spLocks noChangeArrowheads="1"/>
            </p:cNvSpPr>
            <p:nvPr/>
          </p:nvSpPr>
          <p:spPr bwMode="auto">
            <a:xfrm>
              <a:off x="4320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38924" name="Oval 12"/>
            <p:cNvSpPr>
              <a:spLocks noChangeArrowheads="1"/>
            </p:cNvSpPr>
            <p:nvPr/>
          </p:nvSpPr>
          <p:spPr bwMode="auto">
            <a:xfrm>
              <a:off x="3264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38925" name="Oval 13"/>
            <p:cNvSpPr>
              <a:spLocks noChangeArrowheads="1"/>
            </p:cNvSpPr>
            <p:nvPr/>
          </p:nvSpPr>
          <p:spPr bwMode="auto">
            <a:xfrm>
              <a:off x="4896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</p:grp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5667375" y="22860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 flipH="1">
            <a:off x="6089650" y="3657600"/>
            <a:ext cx="152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5532438" y="37338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 flipV="1">
            <a:off x="7004050" y="2971800"/>
            <a:ext cx="152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 flipV="1">
            <a:off x="7232650" y="2438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7232650" y="29718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7062788" y="45720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>
            <a:off x="6318250" y="3598863"/>
            <a:ext cx="1676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 flipV="1">
            <a:off x="6318250" y="2930525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 flipV="1">
            <a:off x="7842250" y="24384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7877175" y="3733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 flipV="1">
            <a:off x="5556250" y="2913063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5708650" y="22860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6318250" y="2209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7302500" y="2286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1</a:t>
            </a: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5632450" y="2819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5</a:t>
            </a:r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5480050" y="4191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7156450" y="3886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6851650" y="3505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5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6546850" y="3200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7308850" y="4648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7994650" y="3962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7918450" y="2819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3</a:t>
            </a:r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6165850" y="4038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4</a:t>
            </a:r>
          </a:p>
        </p:txBody>
      </p: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7267575" y="31972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2</a:t>
            </a:r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6165850" y="2895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HK">
                <a:ea typeface="新細明體" charset="-120"/>
              </a:rPr>
              <a:t>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B8688-2CF4-4879-9575-5093A49A34E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Kruskal's Algorithm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What we did just now is </a:t>
            </a:r>
            <a:r>
              <a:rPr lang="en-US" altLang="zh-HK" dirty="0" err="1" smtClean="0">
                <a:solidFill>
                  <a:srgbClr val="FF0000"/>
                </a:solidFill>
                <a:ea typeface="新細明體" charset="-120"/>
              </a:rPr>
              <a:t>Kruskal’s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 algorithm</a:t>
            </a:r>
            <a:r>
              <a:rPr lang="en-US" altLang="zh-HK" dirty="0" smtClean="0">
                <a:ea typeface="新細明體" charset="-120"/>
              </a:rPr>
              <a:t>.</a:t>
            </a:r>
          </a:p>
          <a:p>
            <a:pPr lvl="1" eaLnBrk="1" hangingPunct="1"/>
            <a:endParaRPr lang="en-US" altLang="zh-HK" dirty="0" smtClean="0">
              <a:ea typeface="新細明體" charset="-120"/>
            </a:endParaRPr>
          </a:p>
          <a:p>
            <a:pPr lvl="1" eaLnBrk="1" hangingPunct="1"/>
            <a:r>
              <a:rPr lang="en-US" altLang="zh-HK" dirty="0" smtClean="0">
                <a:ea typeface="新細明體" charset="-120"/>
              </a:rPr>
              <a:t>Repeatedly 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add the next lightest edge </a:t>
            </a:r>
            <a:r>
              <a:rPr lang="en-US" altLang="zh-HK" dirty="0" smtClean="0">
                <a:ea typeface="新細明體" charset="-120"/>
              </a:rPr>
              <a:t>that doesn't produce a cycle…</a:t>
            </a:r>
          </a:p>
          <a:p>
            <a:pPr lvl="2" eaLnBrk="1" hangingPunct="1"/>
            <a:r>
              <a:rPr lang="en-US" altLang="zh-HK" dirty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n case of a tie, break it arbitrarily.</a:t>
            </a:r>
          </a:p>
          <a:p>
            <a:pPr lvl="1" eaLnBrk="1" hangingPunct="1"/>
            <a:endParaRPr lang="en-US" altLang="zh-HK" dirty="0" smtClean="0">
              <a:ea typeface="新細明體" charset="-120"/>
            </a:endParaRPr>
          </a:p>
          <a:p>
            <a:pPr lvl="1" eaLnBrk="1" hangingPunct="1"/>
            <a:r>
              <a:rPr lang="en-US" altLang="zh-HK" dirty="0" smtClean="0">
                <a:ea typeface="新細明體" charset="-120"/>
              </a:rPr>
              <a:t>…until finally reaching a 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tree</a:t>
            </a:r>
            <a:r>
              <a:rPr lang="en-US" altLang="zh-HK" dirty="0" smtClean="0">
                <a:ea typeface="新細明體" charset="-120"/>
              </a:rPr>
              <a:t> --- that’s the answer!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CEFF-3445-4EB5-84CD-07B43DDE508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7862</TotalTime>
  <Words>1616</Words>
  <Application>Microsoft Office PowerPoint</Application>
  <PresentationFormat>On-screen Show (4:3)</PresentationFormat>
  <Paragraphs>500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 Unicode MS</vt:lpstr>
      <vt:lpstr>新細明體</vt:lpstr>
      <vt:lpstr>Arial</vt:lpstr>
      <vt:lpstr>Arial Black</vt:lpstr>
      <vt:lpstr>Cambria Math</vt:lpstr>
      <vt:lpstr>Garamond</vt:lpstr>
      <vt:lpstr>Times New Roman</vt:lpstr>
      <vt:lpstr>Wingdings</vt:lpstr>
      <vt:lpstr>Edge</vt:lpstr>
      <vt:lpstr>PowerPoint Presentation</vt:lpstr>
      <vt:lpstr>Content</vt:lpstr>
      <vt:lpstr>Example 1: Minimum Spanning Tree</vt:lpstr>
      <vt:lpstr>MST: Problem and Motivation</vt:lpstr>
      <vt:lpstr>More precisely</vt:lpstr>
      <vt:lpstr>MST: The abstract problem</vt:lpstr>
      <vt:lpstr>PowerPoint Presentation</vt:lpstr>
      <vt:lpstr>What if I’m really stingy? </vt:lpstr>
      <vt:lpstr>Kruskal's Algorithm</vt:lpstr>
      <vt:lpstr>Illustrate an execution of the algorithm</vt:lpstr>
      <vt:lpstr>Correctness: prove by induction </vt:lpstr>
      <vt:lpstr>Correctness: prove by induction </vt:lpstr>
      <vt:lpstr>Implementing Kruskal's Algorithm: </vt:lpstr>
      <vt:lpstr>Implementation </vt:lpstr>
      <vt:lpstr>Data structure</vt:lpstr>
      <vt:lpstr>Kruskal's Algorithm: rewritten, complexity</vt:lpstr>
      <vt:lpstr>data structure for union-find</vt:lpstr>
      <vt:lpstr>union</vt:lpstr>
      <vt:lpstr>Details for union(x,y):</vt:lpstr>
      <vt:lpstr>How good is this?</vt:lpstr>
      <vt:lpstr>Cost of union?</vt:lpstr>
      <vt:lpstr>Don’t confuse the two types of trees</vt:lpstr>
      <vt:lpstr>Question?</vt:lpstr>
      <vt:lpstr>Next: another MST algorithm</vt:lpstr>
      <vt:lpstr>Execution on the same example</vt:lpstr>
      <vt:lpstr>Key property</vt:lpstr>
      <vt:lpstr>Key property: T_S is part of a MST T.</vt:lpstr>
      <vt:lpstr>Prim’s algorithm</vt:lpstr>
      <vt:lpstr>Extra: Divide and Conquer?</vt:lpstr>
      <vt:lpstr>Example 2: Huffman code</vt:lpstr>
      <vt:lpstr>Huffman encoding</vt:lpstr>
      <vt:lpstr>Example </vt:lpstr>
      <vt:lpstr>Requirement for the code</vt:lpstr>
      <vt:lpstr>Prefix-free code and binary tree</vt:lpstr>
      <vt:lpstr>Optimal tree?</vt:lpstr>
      <vt:lpstr>In an optimal tree</vt:lpstr>
      <vt:lpstr>Algorithm, formal description</vt:lpstr>
      <vt:lpstr>On the running example…</vt:lpstr>
      <vt:lpstr>Summary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Shengyu Zhang</cp:lastModifiedBy>
  <cp:revision>124</cp:revision>
  <dcterms:created xsi:type="dcterms:W3CDTF">1601-01-01T00:00:00Z</dcterms:created>
  <dcterms:modified xsi:type="dcterms:W3CDTF">2015-01-29T02:03:27Z</dcterms:modified>
</cp:coreProperties>
</file>