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58"/>
  </p:notesMasterIdLst>
  <p:sldIdLst>
    <p:sldId id="257" r:id="rId2"/>
    <p:sldId id="353" r:id="rId3"/>
    <p:sldId id="267" r:id="rId4"/>
    <p:sldId id="258" r:id="rId5"/>
    <p:sldId id="268" r:id="rId6"/>
    <p:sldId id="296" r:id="rId7"/>
    <p:sldId id="269" r:id="rId8"/>
    <p:sldId id="316" r:id="rId9"/>
    <p:sldId id="354" r:id="rId10"/>
    <p:sldId id="26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78" r:id="rId20"/>
    <p:sldId id="318" r:id="rId21"/>
    <p:sldId id="292" r:id="rId22"/>
    <p:sldId id="279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CC33"/>
    <a:srgbClr val="FF0000"/>
    <a:srgbClr val="FF66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562" autoAdjust="0"/>
  </p:normalViewPr>
  <p:slideViewPr>
    <p:cSldViewPr>
      <p:cViewPr varScale="1">
        <p:scale>
          <a:sx n="84" d="100"/>
          <a:sy n="84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17D230D9-8716-41BF-AB2E-BB7D72374324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848555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EF1D6-2A80-4DE4-8936-86B19ED9EA14}" type="slidenum">
              <a:rPr lang="en-US" altLang="zh-HK"/>
              <a:pPr/>
              <a:t>24</a:t>
            </a:fld>
            <a:endParaRPr lang="en-US" altLang="zh-HK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/>
              <a:t>Starting from a simple example: integral length. </a:t>
            </a:r>
          </a:p>
          <a:p>
            <a:pPr lvl="1"/>
            <a:r>
              <a:rPr lang="en-US" altLang="zh-HK"/>
              <a:t>Add dummy nodes. </a:t>
            </a:r>
          </a:p>
          <a:p>
            <a:pPr lvl="1"/>
            <a:r>
              <a:rPr lang="en-US" altLang="zh-HK"/>
              <a:t>Problem of this.</a:t>
            </a:r>
          </a:p>
          <a:p>
            <a:r>
              <a:rPr lang="en-US" altLang="zh-HK"/>
              <a:t>Solution: Dijkstra’s algorithm.</a:t>
            </a:r>
          </a:p>
          <a:p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05160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30D9-8716-41BF-AB2E-BB7D72374324}" type="slidenum">
              <a:rPr lang="en-US" altLang="zh-HK" smtClean="0"/>
              <a:pPr/>
              <a:t>56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9493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A1708F-6327-4FE7-8FDD-E841B4D9ABE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81E4-00DB-47C7-A281-C989B3882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35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5788B-191F-475E-A791-8846813B74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412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D5A711-6DE0-4B39-B9B7-4599362F3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17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9D072-26FF-4CD0-AC7D-D8E3ED979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06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226EA-1098-4459-B384-9399038B1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70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CDC13-8AA9-44B6-B6D5-A1AAF8B64E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42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7620-97B7-45B2-8638-E9FB61CDC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47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E1792-95A8-447C-87C6-CA00D67B3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0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8B03D-28F1-4D59-ACD0-7AD5E640F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83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9CA2A-2DD7-4B1E-89C4-3D530621E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08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869EF-1593-4B53-900D-A1AF5D688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9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CFEB90E4-16FB-4EA4-839D-70B6D6647A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36.png"/><Relationship Id="rId9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Optimal_solutions_for_Rubik's_Cu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altLang="zh-HK" sz="2600">
                <a:ea typeface="新細明體" charset="-120"/>
              </a:rPr>
              <a:t>Instructor: 	Shengyu Zhang</a:t>
            </a:r>
          </a:p>
          <a:p>
            <a:endParaRPr lang="en-US" altLang="zh-HK" sz="2600">
              <a:ea typeface="新細明體" charset="-12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914400" y="2819400"/>
            <a:ext cx="7239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HK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2: Single Source Shortest Paths</a:t>
            </a:r>
            <a:endParaRPr lang="zh-HK" alt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CSC3160: Design and Analysis of Algorithms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4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sz="4000" i="1" dirty="0" smtClean="0">
                        <a:latin typeface="Cambria Math"/>
                        <a:ea typeface="新細明體" charset="-120"/>
                      </a:rPr>
                      <m:t>𝑠𝑡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-distance</a:t>
                </a:r>
              </a:p>
            </p:txBody>
          </p:sp>
        </mc:Choice>
        <mc:Fallback xmlns="">
          <p:sp>
            <p:nvSpPr>
              <p:cNvPr id="614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069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4572000" cy="4530725"/>
              </a:xfrm>
            </p:spPr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Let’s consider the simplest case first: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𝑠𝑡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-distance</a:t>
                </a:r>
                <a:r>
                  <a:rPr lang="en-US" altLang="zh-HK" dirty="0">
                    <a:ea typeface="新細明體" charset="-120"/>
                  </a:rPr>
                  <a:t> in an undirected graph.</a:t>
                </a:r>
              </a:p>
              <a:p>
                <a:r>
                  <a:rPr lang="en-US" altLang="zh-HK" i="1" dirty="0">
                    <a:latin typeface="Times New Roman" pitchFamily="18" charset="0"/>
                    <a:ea typeface="新細明體" charset="-120"/>
                  </a:rPr>
                  <a:t>How to do it?</a:t>
                </a:r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Even a very inefficient algorithm is ok.</a:t>
                </a:r>
              </a:p>
            </p:txBody>
          </p:sp>
        </mc:Choice>
        <mc:Fallback xmlns="">
          <p:sp>
            <p:nvSpPr>
              <p:cNvPr id="61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4572000" cy="4530725"/>
              </a:xfrm>
              <a:blipFill rotWithShape="1">
                <a:blip r:embed="rId3"/>
                <a:stretch>
                  <a:fillRect l="-1067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469" name="Group 29"/>
          <p:cNvGrpSpPr>
            <a:grpSpLocks/>
          </p:cNvGrpSpPr>
          <p:nvPr/>
        </p:nvGrpSpPr>
        <p:grpSpPr bwMode="auto">
          <a:xfrm>
            <a:off x="5486400" y="2376488"/>
            <a:ext cx="2762250" cy="3284537"/>
            <a:chOff x="3456" y="1497"/>
            <a:chExt cx="1740" cy="2069"/>
          </a:xfrm>
        </p:grpSpPr>
        <p:grpSp>
          <p:nvGrpSpPr>
            <p:cNvPr id="61444" name="Group 4"/>
            <p:cNvGrpSpPr>
              <a:grpSpLocks/>
            </p:cNvGrpSpPr>
            <p:nvPr/>
          </p:nvGrpSpPr>
          <p:grpSpPr bwMode="auto">
            <a:xfrm>
              <a:off x="3456" y="1584"/>
              <a:ext cx="1728" cy="1776"/>
              <a:chOff x="3264" y="1392"/>
              <a:chExt cx="1728" cy="1776"/>
            </a:xfrm>
          </p:grpSpPr>
          <p:sp>
            <p:nvSpPr>
              <p:cNvPr id="61445" name="Oval 5"/>
              <p:cNvSpPr>
                <a:spLocks noChangeArrowheads="1"/>
              </p:cNvSpPr>
              <p:nvPr/>
            </p:nvSpPr>
            <p:spPr bwMode="auto">
              <a:xfrm>
                <a:off x="3360" y="13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61446" name="Oval 6"/>
              <p:cNvSpPr>
                <a:spLocks noChangeArrowheads="1"/>
              </p:cNvSpPr>
              <p:nvPr/>
            </p:nvSpPr>
            <p:spPr bwMode="auto">
              <a:xfrm>
                <a:off x="4800" y="1488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61447" name="Oval 7"/>
              <p:cNvSpPr>
                <a:spLocks noChangeArrowheads="1"/>
              </p:cNvSpPr>
              <p:nvPr/>
            </p:nvSpPr>
            <p:spPr bwMode="auto">
              <a:xfrm>
                <a:off x="4752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61448" name="Oval 8"/>
              <p:cNvSpPr>
                <a:spLocks noChangeArrowheads="1"/>
              </p:cNvSpPr>
              <p:nvPr/>
            </p:nvSpPr>
            <p:spPr bwMode="auto">
              <a:xfrm>
                <a:off x="3648" y="307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61449" name="Oval 9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61450" name="Oval 10"/>
              <p:cNvSpPr>
                <a:spLocks noChangeArrowheads="1"/>
              </p:cNvSpPr>
              <p:nvPr/>
            </p:nvSpPr>
            <p:spPr bwMode="auto">
              <a:xfrm>
                <a:off x="4224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61451" name="Oval 11"/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61452" name="Oval 12"/>
              <p:cNvSpPr>
                <a:spLocks noChangeArrowheads="1"/>
              </p:cNvSpPr>
              <p:nvPr/>
            </p:nvSpPr>
            <p:spPr bwMode="auto">
              <a:xfrm>
                <a:off x="3264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61453" name="Oval 13"/>
              <p:cNvSpPr>
                <a:spLocks noChangeArrowheads="1"/>
              </p:cNvSpPr>
              <p:nvPr/>
            </p:nvSpPr>
            <p:spPr bwMode="auto">
              <a:xfrm>
                <a:off x="4896" y="29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</p:grpSp>
        <p:sp>
          <p:nvSpPr>
            <p:cNvPr id="61454" name="Line 14"/>
            <p:cNvSpPr>
              <a:spLocks noChangeShapeType="1"/>
            </p:cNvSpPr>
            <p:nvPr/>
          </p:nvSpPr>
          <p:spPr bwMode="auto">
            <a:xfrm>
              <a:off x="3622" y="1680"/>
              <a:ext cx="33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455" name="Line 15"/>
            <p:cNvSpPr>
              <a:spLocks noChangeShapeType="1"/>
            </p:cNvSpPr>
            <p:nvPr/>
          </p:nvSpPr>
          <p:spPr bwMode="auto">
            <a:xfrm flipH="1">
              <a:off x="3888" y="2544"/>
              <a:ext cx="9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>
              <a:off x="3537" y="2592"/>
              <a:ext cx="33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 flipV="1">
              <a:off x="4464" y="2112"/>
              <a:ext cx="96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 flipV="1">
              <a:off x="4608" y="1776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459" name="Line 19"/>
            <p:cNvSpPr>
              <a:spLocks noChangeShapeType="1"/>
            </p:cNvSpPr>
            <p:nvPr/>
          </p:nvSpPr>
          <p:spPr bwMode="auto">
            <a:xfrm>
              <a:off x="4608" y="2112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4501" y="3120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461" name="Line 21"/>
            <p:cNvSpPr>
              <a:spLocks noChangeShapeType="1"/>
            </p:cNvSpPr>
            <p:nvPr/>
          </p:nvSpPr>
          <p:spPr bwMode="auto">
            <a:xfrm>
              <a:off x="4032" y="2507"/>
              <a:ext cx="105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462" name="Line 22"/>
            <p:cNvSpPr>
              <a:spLocks noChangeShapeType="1"/>
            </p:cNvSpPr>
            <p:nvPr/>
          </p:nvSpPr>
          <p:spPr bwMode="auto">
            <a:xfrm flipV="1">
              <a:off x="4032" y="2086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 flipV="1">
              <a:off x="4992" y="1776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464" name="Line 24"/>
            <p:cNvSpPr>
              <a:spLocks noChangeShapeType="1"/>
            </p:cNvSpPr>
            <p:nvPr/>
          </p:nvSpPr>
          <p:spPr bwMode="auto">
            <a:xfrm>
              <a:off x="5014" y="2592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465" name="Line 25"/>
            <p:cNvSpPr>
              <a:spLocks noChangeShapeType="1"/>
            </p:cNvSpPr>
            <p:nvPr/>
          </p:nvSpPr>
          <p:spPr bwMode="auto">
            <a:xfrm flipV="1">
              <a:off x="3552" y="2075"/>
              <a:ext cx="96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466" name="Line 26"/>
            <p:cNvSpPr>
              <a:spLocks noChangeShapeType="1"/>
            </p:cNvSpPr>
            <p:nvPr/>
          </p:nvSpPr>
          <p:spPr bwMode="auto">
            <a:xfrm>
              <a:off x="3648" y="1680"/>
              <a:ext cx="86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467" name="Text Box 27"/>
            <p:cNvSpPr txBox="1">
              <a:spLocks noChangeArrowheads="1"/>
            </p:cNvSpPr>
            <p:nvPr/>
          </p:nvSpPr>
          <p:spPr bwMode="auto">
            <a:xfrm>
              <a:off x="3782" y="33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s</a:t>
              </a:r>
            </a:p>
          </p:txBody>
        </p:sp>
        <p:sp>
          <p:nvSpPr>
            <p:cNvPr id="61468" name="Text Box 28"/>
            <p:cNvSpPr txBox="1">
              <a:spLocks noChangeArrowheads="1"/>
            </p:cNvSpPr>
            <p:nvPr/>
          </p:nvSpPr>
          <p:spPr bwMode="auto">
            <a:xfrm>
              <a:off x="5040" y="149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One way of thinking: </a:t>
                </a:r>
              </a:p>
              <a:p>
                <a:r>
                  <a:rPr lang="en-US" altLang="zh-HK" dirty="0">
                    <a:solidFill>
                      <a:srgbClr val="33CC33"/>
                    </a:solidFill>
                    <a:ea typeface="新細明體" charset="-120"/>
                  </a:rPr>
                  <a:t>Methodology 1: Start from simple cases</a:t>
                </a:r>
              </a:p>
              <a:p>
                <a:pPr lvl="1"/>
                <a:r>
                  <a:rPr lang="en-US" altLang="zh-HK" dirty="0">
                    <a:solidFill>
                      <a:srgbClr val="33CC33"/>
                    </a:solidFill>
                    <a:ea typeface="新細明體" charset="-120"/>
                  </a:rPr>
                  <a:t>Methodology 1.1: Start from the case in which some parameter is small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Let’s consider the following question: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  </a:t>
                </a:r>
                <a:r>
                  <a:rPr lang="en-US" altLang="zh-HK" i="1" dirty="0">
                    <a:ea typeface="新細明體" charset="-120"/>
                  </a:rPr>
                  <a:t>Can we at least know whether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)=1</m:t>
                    </m:r>
                  </m:oMath>
                </a14:m>
                <a:r>
                  <a:rPr lang="en-US" altLang="zh-HK" i="1" dirty="0">
                    <a:ea typeface="新細明體" charset="-120"/>
                  </a:rPr>
                  <a:t>?</a:t>
                </a:r>
              </a:p>
              <a:p>
                <a:r>
                  <a:rPr lang="en-US" altLang="zh-HK" dirty="0">
                    <a:ea typeface="新細明體" charset="-120"/>
                  </a:rPr>
                  <a:t>This is very simple: just check whether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a </a:t>
                </a:r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neighbor</a:t>
                </a:r>
                <a:r>
                  <a:rPr lang="en-US" altLang="zh-HK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 </a:t>
                </a:r>
              </a:p>
            </p:txBody>
          </p:sp>
        </mc:Choice>
        <mc:Fallback xmlns=""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7086600" y="352425"/>
            <a:ext cx="1660525" cy="1857375"/>
            <a:chOff x="3456" y="1497"/>
            <a:chExt cx="1862" cy="2290"/>
          </a:xfrm>
        </p:grpSpPr>
        <p:grpSp>
          <p:nvGrpSpPr>
            <p:cNvPr id="74757" name="Group 5"/>
            <p:cNvGrpSpPr>
              <a:grpSpLocks/>
            </p:cNvGrpSpPr>
            <p:nvPr/>
          </p:nvGrpSpPr>
          <p:grpSpPr bwMode="auto">
            <a:xfrm>
              <a:off x="3456" y="1584"/>
              <a:ext cx="1728" cy="1776"/>
              <a:chOff x="3264" y="1392"/>
              <a:chExt cx="1728" cy="1776"/>
            </a:xfrm>
          </p:grpSpPr>
          <p:sp>
            <p:nvSpPr>
              <p:cNvPr id="74758" name="Oval 6"/>
              <p:cNvSpPr>
                <a:spLocks noChangeArrowheads="1"/>
              </p:cNvSpPr>
              <p:nvPr/>
            </p:nvSpPr>
            <p:spPr bwMode="auto">
              <a:xfrm>
                <a:off x="3360" y="13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4759" name="Oval 7"/>
              <p:cNvSpPr>
                <a:spLocks noChangeArrowheads="1"/>
              </p:cNvSpPr>
              <p:nvPr/>
            </p:nvSpPr>
            <p:spPr bwMode="auto">
              <a:xfrm>
                <a:off x="4800" y="1488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4760" name="Oval 8"/>
              <p:cNvSpPr>
                <a:spLocks noChangeArrowheads="1"/>
              </p:cNvSpPr>
              <p:nvPr/>
            </p:nvSpPr>
            <p:spPr bwMode="auto">
              <a:xfrm>
                <a:off x="4752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4761" name="Oval 9"/>
              <p:cNvSpPr>
                <a:spLocks noChangeArrowheads="1"/>
              </p:cNvSpPr>
              <p:nvPr/>
            </p:nvSpPr>
            <p:spPr bwMode="auto">
              <a:xfrm>
                <a:off x="3648" y="307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4762" name="Oval 10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4763" name="Oval 11"/>
              <p:cNvSpPr>
                <a:spLocks noChangeArrowheads="1"/>
              </p:cNvSpPr>
              <p:nvPr/>
            </p:nvSpPr>
            <p:spPr bwMode="auto">
              <a:xfrm>
                <a:off x="4224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4764" name="Oval 12"/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4765" name="Oval 13"/>
              <p:cNvSpPr>
                <a:spLocks noChangeArrowheads="1"/>
              </p:cNvSpPr>
              <p:nvPr/>
            </p:nvSpPr>
            <p:spPr bwMode="auto">
              <a:xfrm>
                <a:off x="3264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4766" name="Oval 14"/>
              <p:cNvSpPr>
                <a:spLocks noChangeArrowheads="1"/>
              </p:cNvSpPr>
              <p:nvPr/>
            </p:nvSpPr>
            <p:spPr bwMode="auto">
              <a:xfrm>
                <a:off x="4896" y="29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</p:grpSp>
        <p:sp>
          <p:nvSpPr>
            <p:cNvPr id="74767" name="Line 15"/>
            <p:cNvSpPr>
              <a:spLocks noChangeShapeType="1"/>
            </p:cNvSpPr>
            <p:nvPr/>
          </p:nvSpPr>
          <p:spPr bwMode="auto">
            <a:xfrm>
              <a:off x="3622" y="1680"/>
              <a:ext cx="33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4768" name="Line 16"/>
            <p:cNvSpPr>
              <a:spLocks noChangeShapeType="1"/>
            </p:cNvSpPr>
            <p:nvPr/>
          </p:nvSpPr>
          <p:spPr bwMode="auto">
            <a:xfrm flipH="1">
              <a:off x="3888" y="2544"/>
              <a:ext cx="9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4769" name="Line 17"/>
            <p:cNvSpPr>
              <a:spLocks noChangeShapeType="1"/>
            </p:cNvSpPr>
            <p:nvPr/>
          </p:nvSpPr>
          <p:spPr bwMode="auto">
            <a:xfrm>
              <a:off x="3537" y="2592"/>
              <a:ext cx="33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4770" name="Line 18"/>
            <p:cNvSpPr>
              <a:spLocks noChangeShapeType="1"/>
            </p:cNvSpPr>
            <p:nvPr/>
          </p:nvSpPr>
          <p:spPr bwMode="auto">
            <a:xfrm flipV="1">
              <a:off x="4464" y="2112"/>
              <a:ext cx="96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4771" name="Line 19"/>
            <p:cNvSpPr>
              <a:spLocks noChangeShapeType="1"/>
            </p:cNvSpPr>
            <p:nvPr/>
          </p:nvSpPr>
          <p:spPr bwMode="auto">
            <a:xfrm flipV="1">
              <a:off x="4608" y="1776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4772" name="Line 20"/>
            <p:cNvSpPr>
              <a:spLocks noChangeShapeType="1"/>
            </p:cNvSpPr>
            <p:nvPr/>
          </p:nvSpPr>
          <p:spPr bwMode="auto">
            <a:xfrm>
              <a:off x="4608" y="2112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4773" name="Line 21"/>
            <p:cNvSpPr>
              <a:spLocks noChangeShapeType="1"/>
            </p:cNvSpPr>
            <p:nvPr/>
          </p:nvSpPr>
          <p:spPr bwMode="auto">
            <a:xfrm>
              <a:off x="4501" y="3120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4774" name="Line 22"/>
            <p:cNvSpPr>
              <a:spLocks noChangeShapeType="1"/>
            </p:cNvSpPr>
            <p:nvPr/>
          </p:nvSpPr>
          <p:spPr bwMode="auto">
            <a:xfrm>
              <a:off x="4032" y="2507"/>
              <a:ext cx="105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4775" name="Line 23"/>
            <p:cNvSpPr>
              <a:spLocks noChangeShapeType="1"/>
            </p:cNvSpPr>
            <p:nvPr/>
          </p:nvSpPr>
          <p:spPr bwMode="auto">
            <a:xfrm flipV="1">
              <a:off x="4032" y="2086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4776" name="Line 24"/>
            <p:cNvSpPr>
              <a:spLocks noChangeShapeType="1"/>
            </p:cNvSpPr>
            <p:nvPr/>
          </p:nvSpPr>
          <p:spPr bwMode="auto">
            <a:xfrm flipV="1">
              <a:off x="4992" y="1776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4777" name="Line 25"/>
            <p:cNvSpPr>
              <a:spLocks noChangeShapeType="1"/>
            </p:cNvSpPr>
            <p:nvPr/>
          </p:nvSpPr>
          <p:spPr bwMode="auto">
            <a:xfrm>
              <a:off x="5014" y="2592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4778" name="Line 26"/>
            <p:cNvSpPr>
              <a:spLocks noChangeShapeType="1"/>
            </p:cNvSpPr>
            <p:nvPr/>
          </p:nvSpPr>
          <p:spPr bwMode="auto">
            <a:xfrm flipV="1">
              <a:off x="3552" y="2075"/>
              <a:ext cx="96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4779" name="Line 27"/>
            <p:cNvSpPr>
              <a:spLocks noChangeShapeType="1"/>
            </p:cNvSpPr>
            <p:nvPr/>
          </p:nvSpPr>
          <p:spPr bwMode="auto">
            <a:xfrm>
              <a:off x="3648" y="1680"/>
              <a:ext cx="86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4780" name="Text Box 28"/>
            <p:cNvSpPr txBox="1">
              <a:spLocks noChangeArrowheads="1"/>
            </p:cNvSpPr>
            <p:nvPr/>
          </p:nvSpPr>
          <p:spPr bwMode="auto">
            <a:xfrm>
              <a:off x="3782" y="3335"/>
              <a:ext cx="334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s</a:t>
              </a:r>
            </a:p>
          </p:txBody>
        </p:sp>
        <p:sp>
          <p:nvSpPr>
            <p:cNvPr id="74781" name="Text Box 29"/>
            <p:cNvSpPr txBox="1">
              <a:spLocks noChangeArrowheads="1"/>
            </p:cNvSpPr>
            <p:nvPr/>
          </p:nvSpPr>
          <p:spPr bwMode="auto">
            <a:xfrm>
              <a:off x="5040" y="1497"/>
              <a:ext cx="278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Little by little…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715000" cy="4530725"/>
              </a:xfrm>
            </p:spPr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Let’s go slightly further: Can we know whether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2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? </a:t>
                </a:r>
              </a:p>
              <a:p>
                <a:r>
                  <a:rPr lang="en-US" altLang="zh-CN" dirty="0">
                    <a:ea typeface="宋体" pitchFamily="2" charset="-122"/>
                  </a:rPr>
                  <a:t>Not hard either: Just see whether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𝑡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 is a </a:t>
                </a:r>
                <a:r>
                  <a:rPr lang="en-US" altLang="zh-CN" dirty="0">
                    <a:solidFill>
                      <a:srgbClr val="FF0000"/>
                    </a:solidFill>
                    <a:ea typeface="宋体" pitchFamily="2" charset="-122"/>
                  </a:rPr>
                  <a:t>neighbor of some neighbor</a:t>
                </a:r>
                <a:r>
                  <a:rPr lang="en-US" altLang="zh-CN" dirty="0">
                    <a:ea typeface="宋体" pitchFamily="2" charset="-12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𝑠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.</a:t>
                </a:r>
              </a:p>
              <a:p>
                <a:r>
                  <a:rPr lang="en-US" altLang="zh-CN" dirty="0">
                    <a:ea typeface="宋体" pitchFamily="2" charset="-122"/>
                  </a:rPr>
                  <a:t>Note that some neighbors of neighbors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𝑠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 may have been seen before either as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𝑠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 itself or as a neighbor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𝑠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715000" cy="4530725"/>
              </a:xfrm>
              <a:blipFill rotWithShape="1">
                <a:blip r:embed="rId2"/>
                <a:stretch>
                  <a:fillRect l="-853" t="-1750" r="-2452" b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909" name="Group 133"/>
          <p:cNvGrpSpPr>
            <a:grpSpLocks/>
          </p:cNvGrpSpPr>
          <p:nvPr/>
        </p:nvGrpSpPr>
        <p:grpSpPr bwMode="auto">
          <a:xfrm>
            <a:off x="6629400" y="2667000"/>
            <a:ext cx="1974850" cy="2397125"/>
            <a:chOff x="3552" y="1440"/>
            <a:chExt cx="1804" cy="2170"/>
          </a:xfrm>
        </p:grpSpPr>
        <p:grpSp>
          <p:nvGrpSpPr>
            <p:cNvPr id="75884" name="Group 108"/>
            <p:cNvGrpSpPr>
              <a:grpSpLocks/>
            </p:cNvGrpSpPr>
            <p:nvPr/>
          </p:nvGrpSpPr>
          <p:grpSpPr bwMode="auto">
            <a:xfrm>
              <a:off x="3552" y="1527"/>
              <a:ext cx="1728" cy="1776"/>
              <a:chOff x="3264" y="1392"/>
              <a:chExt cx="1728" cy="1776"/>
            </a:xfrm>
          </p:grpSpPr>
          <p:sp>
            <p:nvSpPr>
              <p:cNvPr id="75885" name="Oval 109"/>
              <p:cNvSpPr>
                <a:spLocks noChangeArrowheads="1"/>
              </p:cNvSpPr>
              <p:nvPr/>
            </p:nvSpPr>
            <p:spPr bwMode="auto">
              <a:xfrm>
                <a:off x="3360" y="13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5886" name="Oval 110"/>
              <p:cNvSpPr>
                <a:spLocks noChangeArrowheads="1"/>
              </p:cNvSpPr>
              <p:nvPr/>
            </p:nvSpPr>
            <p:spPr bwMode="auto">
              <a:xfrm>
                <a:off x="4800" y="1488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5887" name="Oval 111"/>
              <p:cNvSpPr>
                <a:spLocks noChangeArrowheads="1"/>
              </p:cNvSpPr>
              <p:nvPr/>
            </p:nvSpPr>
            <p:spPr bwMode="auto">
              <a:xfrm>
                <a:off x="4752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5888" name="Oval 112"/>
              <p:cNvSpPr>
                <a:spLocks noChangeArrowheads="1"/>
              </p:cNvSpPr>
              <p:nvPr/>
            </p:nvSpPr>
            <p:spPr bwMode="auto">
              <a:xfrm>
                <a:off x="3648" y="307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5889" name="Oval 113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5890" name="Oval 114"/>
              <p:cNvSpPr>
                <a:spLocks noChangeArrowheads="1"/>
              </p:cNvSpPr>
              <p:nvPr/>
            </p:nvSpPr>
            <p:spPr bwMode="auto">
              <a:xfrm>
                <a:off x="4224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5891" name="Oval 115"/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5892" name="Oval 116"/>
              <p:cNvSpPr>
                <a:spLocks noChangeArrowheads="1"/>
              </p:cNvSpPr>
              <p:nvPr/>
            </p:nvSpPr>
            <p:spPr bwMode="auto">
              <a:xfrm>
                <a:off x="3264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5893" name="Oval 117"/>
              <p:cNvSpPr>
                <a:spLocks noChangeArrowheads="1"/>
              </p:cNvSpPr>
              <p:nvPr/>
            </p:nvSpPr>
            <p:spPr bwMode="auto">
              <a:xfrm>
                <a:off x="4896" y="29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</p:grpSp>
        <p:sp>
          <p:nvSpPr>
            <p:cNvPr id="75894" name="Line 118"/>
            <p:cNvSpPr>
              <a:spLocks noChangeShapeType="1"/>
            </p:cNvSpPr>
            <p:nvPr/>
          </p:nvSpPr>
          <p:spPr bwMode="auto">
            <a:xfrm>
              <a:off x="3718" y="1623"/>
              <a:ext cx="33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5895" name="Line 119"/>
            <p:cNvSpPr>
              <a:spLocks noChangeShapeType="1"/>
            </p:cNvSpPr>
            <p:nvPr/>
          </p:nvSpPr>
          <p:spPr bwMode="auto">
            <a:xfrm flipH="1">
              <a:off x="3984" y="2487"/>
              <a:ext cx="9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5896" name="Line 120"/>
            <p:cNvSpPr>
              <a:spLocks noChangeShapeType="1"/>
            </p:cNvSpPr>
            <p:nvPr/>
          </p:nvSpPr>
          <p:spPr bwMode="auto">
            <a:xfrm>
              <a:off x="3633" y="2535"/>
              <a:ext cx="33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5897" name="Line 121"/>
            <p:cNvSpPr>
              <a:spLocks noChangeShapeType="1"/>
            </p:cNvSpPr>
            <p:nvPr/>
          </p:nvSpPr>
          <p:spPr bwMode="auto">
            <a:xfrm flipV="1">
              <a:off x="4560" y="2055"/>
              <a:ext cx="96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5898" name="Line 122"/>
            <p:cNvSpPr>
              <a:spLocks noChangeShapeType="1"/>
            </p:cNvSpPr>
            <p:nvPr/>
          </p:nvSpPr>
          <p:spPr bwMode="auto">
            <a:xfrm flipV="1">
              <a:off x="4704" y="1719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5899" name="Line 123"/>
            <p:cNvSpPr>
              <a:spLocks noChangeShapeType="1"/>
            </p:cNvSpPr>
            <p:nvPr/>
          </p:nvSpPr>
          <p:spPr bwMode="auto">
            <a:xfrm>
              <a:off x="4704" y="2055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5900" name="Line 124"/>
            <p:cNvSpPr>
              <a:spLocks noChangeShapeType="1"/>
            </p:cNvSpPr>
            <p:nvPr/>
          </p:nvSpPr>
          <p:spPr bwMode="auto">
            <a:xfrm>
              <a:off x="4597" y="3063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5901" name="Line 125"/>
            <p:cNvSpPr>
              <a:spLocks noChangeShapeType="1"/>
            </p:cNvSpPr>
            <p:nvPr/>
          </p:nvSpPr>
          <p:spPr bwMode="auto">
            <a:xfrm>
              <a:off x="4128" y="2450"/>
              <a:ext cx="105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5902" name="Line 126"/>
            <p:cNvSpPr>
              <a:spLocks noChangeShapeType="1"/>
            </p:cNvSpPr>
            <p:nvPr/>
          </p:nvSpPr>
          <p:spPr bwMode="auto">
            <a:xfrm flipV="1">
              <a:off x="4128" y="2029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5903" name="Line 127"/>
            <p:cNvSpPr>
              <a:spLocks noChangeShapeType="1"/>
            </p:cNvSpPr>
            <p:nvPr/>
          </p:nvSpPr>
          <p:spPr bwMode="auto">
            <a:xfrm flipV="1">
              <a:off x="5088" y="1719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5904" name="Line 128"/>
            <p:cNvSpPr>
              <a:spLocks noChangeShapeType="1"/>
            </p:cNvSpPr>
            <p:nvPr/>
          </p:nvSpPr>
          <p:spPr bwMode="auto">
            <a:xfrm>
              <a:off x="5110" y="2535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5905" name="Line 129"/>
            <p:cNvSpPr>
              <a:spLocks noChangeShapeType="1"/>
            </p:cNvSpPr>
            <p:nvPr/>
          </p:nvSpPr>
          <p:spPr bwMode="auto">
            <a:xfrm flipV="1">
              <a:off x="3648" y="2018"/>
              <a:ext cx="96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5906" name="Line 130"/>
            <p:cNvSpPr>
              <a:spLocks noChangeShapeType="1"/>
            </p:cNvSpPr>
            <p:nvPr/>
          </p:nvSpPr>
          <p:spPr bwMode="auto">
            <a:xfrm>
              <a:off x="3744" y="1623"/>
              <a:ext cx="86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5907" name="Text Box 131"/>
            <p:cNvSpPr txBox="1">
              <a:spLocks noChangeArrowheads="1"/>
            </p:cNvSpPr>
            <p:nvPr/>
          </p:nvSpPr>
          <p:spPr bwMode="auto">
            <a:xfrm>
              <a:off x="3878" y="3278"/>
              <a:ext cx="273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s</a:t>
              </a:r>
            </a:p>
          </p:txBody>
        </p:sp>
        <p:sp>
          <p:nvSpPr>
            <p:cNvPr id="75908" name="Text Box 132"/>
            <p:cNvSpPr txBox="1">
              <a:spLocks noChangeArrowheads="1"/>
            </p:cNvSpPr>
            <p:nvPr/>
          </p:nvSpPr>
          <p:spPr bwMode="auto">
            <a:xfrm>
              <a:off x="5130" y="1440"/>
              <a:ext cx="226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In general?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600200"/>
                <a:ext cx="8387498" cy="4530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FF66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solidFill>
                              <a:srgbClr val="FF6600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FF66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600" i="1" dirty="0" smtClean="0">
                        <a:solidFill>
                          <a:srgbClr val="FF66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solidFill>
                          <a:srgbClr val="FF6600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>
                        <a:solidFill>
                          <a:srgbClr val="FF66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  <m:r>
                      <a:rPr lang="en-US" altLang="zh-HK" sz="2600" i="1" dirty="0" smtClean="0">
                        <a:solidFill>
                          <a:srgbClr val="FF6600"/>
                        </a:solidFill>
                        <a:latin typeface="Cambria Math"/>
                        <a:ea typeface="新細明體" charset="-120"/>
                      </a:rPr>
                      <m:t>={</m:t>
                    </m:r>
                  </m:oMath>
                </a14:m>
                <a:r>
                  <a:rPr lang="en-US" altLang="zh-HK" sz="2600" dirty="0">
                    <a:solidFill>
                      <a:srgbClr val="FF6600"/>
                    </a:solidFill>
                    <a:ea typeface="新細明體" charset="-120"/>
                  </a:rPr>
                  <a:t>all neighbors of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6600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 smtClean="0">
                        <a:solidFill>
                          <a:srgbClr val="FF6600"/>
                        </a:solidFill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endParaRPr lang="en-US" altLang="zh-HK" sz="2600" dirty="0">
                  <a:solidFill>
                    <a:srgbClr val="FF6600"/>
                  </a:solidFill>
                  <a:ea typeface="新細明體" charset="-120"/>
                </a:endParaRPr>
              </a:p>
              <a:p>
                <a:pPr lvl="1"/>
                <a:r>
                  <a:rPr lang="en-US" altLang="zh-HK" sz="2400" dirty="0">
                    <a:solidFill>
                      <a:srgbClr val="FF6600"/>
                    </a:solidFill>
                    <a:ea typeface="新細明體" charset="-120"/>
                  </a:rPr>
                  <a:t>the vertices with distance 1 from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6600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400" dirty="0">
                    <a:solidFill>
                      <a:srgbClr val="FF6600"/>
                    </a:solidFill>
                    <a:ea typeface="新細明體" charset="-120"/>
                  </a:rPr>
                  <a:t>.</a:t>
                </a:r>
                <a:r>
                  <a:rPr lang="en-US" altLang="zh-HK" sz="2400" dirty="0">
                    <a:ea typeface="新細明體" charset="-12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33CC33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solidFill>
                              <a:srgbClr val="33CC33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33CC33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6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  <m:r>
                      <a:rPr lang="en-US" altLang="zh-HK" sz="26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={</m:t>
                    </m:r>
                  </m:oMath>
                </a14:m>
                <a:r>
                  <a:rPr lang="en-US" altLang="zh-HK" sz="2600" dirty="0">
                    <a:solidFill>
                      <a:srgbClr val="33CC33"/>
                    </a:solidFill>
                    <a:ea typeface="新細明體" charset="-120"/>
                  </a:rPr>
                  <a:t>all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33CC33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solidFill>
                              <a:srgbClr val="33CC33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33CC33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6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  <m:r>
                      <a:rPr lang="en-US" altLang="zh-HK" sz="26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}</m:t>
                    </m:r>
                    <m:r>
                      <a:rPr lang="en-US" altLang="zh-HK" sz="2600" b="0" i="0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−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33CC33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33CC33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33CC33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sz="2600" i="1" dirty="0">
                            <a:solidFill>
                              <a:srgbClr val="33CC33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i="1" dirty="0">
                            <a:solidFill>
                              <a:srgbClr val="33CC33"/>
                            </a:solidFill>
                            <a:latin typeface="Cambria Math"/>
                            <a:ea typeface="新細明體" charset="-120"/>
                          </a:rPr>
                          <m:t>𝑠</m:t>
                        </m:r>
                      </m:e>
                    </m:d>
                    <m:r>
                      <a:rPr lang="en-US" altLang="zh-HK" sz="2600" b="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sz="2600" i="1" dirty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{</m:t>
                    </m:r>
                    <m:r>
                      <a:rPr lang="en-US" altLang="zh-HK" sz="2600" i="1" dirty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endParaRPr lang="en-US" altLang="zh-HK" sz="2600" dirty="0">
                  <a:solidFill>
                    <a:srgbClr val="33CC33"/>
                  </a:solidFill>
                  <a:ea typeface="新細明體" charset="-120"/>
                </a:endParaRPr>
              </a:p>
              <a:p>
                <a:pPr lvl="1"/>
                <a:r>
                  <a:rPr lang="en-US" altLang="zh-HK" sz="2400" dirty="0">
                    <a:solidFill>
                      <a:srgbClr val="33CC33"/>
                    </a:solidFill>
                    <a:ea typeface="新細明體" charset="-120"/>
                  </a:rPr>
                  <a:t>the vertices with distance 2 from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400" dirty="0">
                    <a:solidFill>
                      <a:srgbClr val="33CC33"/>
                    </a:solidFill>
                    <a:ea typeface="新細明體" charset="-120"/>
                  </a:rPr>
                  <a:t>.</a:t>
                </a:r>
                <a:r>
                  <a:rPr lang="en-US" altLang="zh-HK" sz="2400" dirty="0">
                    <a:ea typeface="新細明體" charset="-12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6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)={</m:t>
                    </m:r>
                  </m:oMath>
                </a14:m>
                <a:r>
                  <a:rPr lang="en-US" altLang="zh-HK" sz="2600" dirty="0">
                    <a:solidFill>
                      <a:srgbClr val="0066FF"/>
                    </a:solidFill>
                    <a:ea typeface="新細明體" charset="-120"/>
                  </a:rPr>
                  <a:t>all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)}−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)−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)−{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endParaRPr lang="en-US" altLang="zh-HK" sz="26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 lvl="1"/>
                <a:r>
                  <a:rPr lang="en-US" altLang="zh-HK" sz="2400" dirty="0">
                    <a:solidFill>
                      <a:srgbClr val="0066FF"/>
                    </a:solidFill>
                    <a:ea typeface="新細明體" charset="-120"/>
                  </a:rPr>
                  <a:t>the vertices with distance 3 from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400" dirty="0">
                    <a:solidFill>
                      <a:srgbClr val="0066FF"/>
                    </a:solidFill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)={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all </a:t>
                </a:r>
                <a:r>
                  <a:rPr lang="en-US" altLang="zh-HK" sz="2600" dirty="0">
                    <a:ea typeface="新細明體" charset="-120"/>
                  </a:rPr>
                  <a:t>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}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−</m:t>
                    </m:r>
                    <m:sSub>
                      <m:sSubPr>
                        <m:ctrlP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)−⋯−</m:t>
                    </m:r>
                    <m:sSub>
                      <m:sSub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)−{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r>
                  <a:rPr lang="en-US" altLang="zh-HK" sz="2600" dirty="0">
                    <a:ea typeface="新細明體" charset="-120"/>
                  </a:rPr>
                  <a:t>If we find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in this step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err="1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err="1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2600" i="1" dirty="0" err="1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600200"/>
                <a:ext cx="8387498" cy="4530725"/>
              </a:xfrm>
              <a:blipFill rotWithShape="1">
                <a:blip r:embed="rId2"/>
                <a:stretch>
                  <a:fillRect l="-364" t="-1211" b="-430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831" name="Group 31"/>
          <p:cNvGrpSpPr>
            <a:grpSpLocks/>
          </p:cNvGrpSpPr>
          <p:nvPr/>
        </p:nvGrpSpPr>
        <p:grpSpPr bwMode="auto">
          <a:xfrm>
            <a:off x="7010400" y="304800"/>
            <a:ext cx="1974850" cy="2397125"/>
            <a:chOff x="3552" y="1440"/>
            <a:chExt cx="1804" cy="2170"/>
          </a:xfrm>
        </p:grpSpPr>
        <p:grpSp>
          <p:nvGrpSpPr>
            <p:cNvPr id="76832" name="Group 32"/>
            <p:cNvGrpSpPr>
              <a:grpSpLocks/>
            </p:cNvGrpSpPr>
            <p:nvPr/>
          </p:nvGrpSpPr>
          <p:grpSpPr bwMode="auto">
            <a:xfrm>
              <a:off x="3552" y="1527"/>
              <a:ext cx="1728" cy="1776"/>
              <a:chOff x="3264" y="1392"/>
              <a:chExt cx="1728" cy="1776"/>
            </a:xfrm>
          </p:grpSpPr>
          <p:sp>
            <p:nvSpPr>
              <p:cNvPr id="76833" name="Oval 33"/>
              <p:cNvSpPr>
                <a:spLocks noChangeArrowheads="1"/>
              </p:cNvSpPr>
              <p:nvPr/>
            </p:nvSpPr>
            <p:spPr bwMode="auto">
              <a:xfrm>
                <a:off x="3360" y="13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6834" name="Oval 34"/>
              <p:cNvSpPr>
                <a:spLocks noChangeArrowheads="1"/>
              </p:cNvSpPr>
              <p:nvPr/>
            </p:nvSpPr>
            <p:spPr bwMode="auto">
              <a:xfrm>
                <a:off x="4800" y="1488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6835" name="Oval 35"/>
              <p:cNvSpPr>
                <a:spLocks noChangeArrowheads="1"/>
              </p:cNvSpPr>
              <p:nvPr/>
            </p:nvSpPr>
            <p:spPr bwMode="auto">
              <a:xfrm>
                <a:off x="4752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6836" name="Oval 36"/>
              <p:cNvSpPr>
                <a:spLocks noChangeArrowheads="1"/>
              </p:cNvSpPr>
              <p:nvPr/>
            </p:nvSpPr>
            <p:spPr bwMode="auto">
              <a:xfrm>
                <a:off x="3648" y="307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6837" name="Oval 37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6838" name="Oval 38"/>
              <p:cNvSpPr>
                <a:spLocks noChangeArrowheads="1"/>
              </p:cNvSpPr>
              <p:nvPr/>
            </p:nvSpPr>
            <p:spPr bwMode="auto">
              <a:xfrm>
                <a:off x="4224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6839" name="Oval 39"/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6840" name="Oval 40"/>
              <p:cNvSpPr>
                <a:spLocks noChangeArrowheads="1"/>
              </p:cNvSpPr>
              <p:nvPr/>
            </p:nvSpPr>
            <p:spPr bwMode="auto">
              <a:xfrm>
                <a:off x="3264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76841" name="Oval 41"/>
              <p:cNvSpPr>
                <a:spLocks noChangeArrowheads="1"/>
              </p:cNvSpPr>
              <p:nvPr/>
            </p:nvSpPr>
            <p:spPr bwMode="auto">
              <a:xfrm>
                <a:off x="4896" y="29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</p:grpSp>
        <p:sp>
          <p:nvSpPr>
            <p:cNvPr id="76842" name="Line 42"/>
            <p:cNvSpPr>
              <a:spLocks noChangeShapeType="1"/>
            </p:cNvSpPr>
            <p:nvPr/>
          </p:nvSpPr>
          <p:spPr bwMode="auto">
            <a:xfrm>
              <a:off x="3718" y="1623"/>
              <a:ext cx="33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6843" name="Line 43"/>
            <p:cNvSpPr>
              <a:spLocks noChangeShapeType="1"/>
            </p:cNvSpPr>
            <p:nvPr/>
          </p:nvSpPr>
          <p:spPr bwMode="auto">
            <a:xfrm flipH="1">
              <a:off x="3984" y="2487"/>
              <a:ext cx="9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6844" name="Line 44"/>
            <p:cNvSpPr>
              <a:spLocks noChangeShapeType="1"/>
            </p:cNvSpPr>
            <p:nvPr/>
          </p:nvSpPr>
          <p:spPr bwMode="auto">
            <a:xfrm>
              <a:off x="3633" y="2535"/>
              <a:ext cx="33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6845" name="Line 45"/>
            <p:cNvSpPr>
              <a:spLocks noChangeShapeType="1"/>
            </p:cNvSpPr>
            <p:nvPr/>
          </p:nvSpPr>
          <p:spPr bwMode="auto">
            <a:xfrm flipV="1">
              <a:off x="4560" y="2055"/>
              <a:ext cx="96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6846" name="Line 46"/>
            <p:cNvSpPr>
              <a:spLocks noChangeShapeType="1"/>
            </p:cNvSpPr>
            <p:nvPr/>
          </p:nvSpPr>
          <p:spPr bwMode="auto">
            <a:xfrm flipV="1">
              <a:off x="4704" y="1719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6847" name="Line 47"/>
            <p:cNvSpPr>
              <a:spLocks noChangeShapeType="1"/>
            </p:cNvSpPr>
            <p:nvPr/>
          </p:nvSpPr>
          <p:spPr bwMode="auto">
            <a:xfrm>
              <a:off x="4704" y="2055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6848" name="Line 48"/>
            <p:cNvSpPr>
              <a:spLocks noChangeShapeType="1"/>
            </p:cNvSpPr>
            <p:nvPr/>
          </p:nvSpPr>
          <p:spPr bwMode="auto">
            <a:xfrm>
              <a:off x="4597" y="3063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6849" name="Line 49"/>
            <p:cNvSpPr>
              <a:spLocks noChangeShapeType="1"/>
            </p:cNvSpPr>
            <p:nvPr/>
          </p:nvSpPr>
          <p:spPr bwMode="auto">
            <a:xfrm>
              <a:off x="4128" y="2450"/>
              <a:ext cx="105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6850" name="Line 50"/>
            <p:cNvSpPr>
              <a:spLocks noChangeShapeType="1"/>
            </p:cNvSpPr>
            <p:nvPr/>
          </p:nvSpPr>
          <p:spPr bwMode="auto">
            <a:xfrm flipV="1">
              <a:off x="4128" y="2029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6851" name="Line 51"/>
            <p:cNvSpPr>
              <a:spLocks noChangeShapeType="1"/>
            </p:cNvSpPr>
            <p:nvPr/>
          </p:nvSpPr>
          <p:spPr bwMode="auto">
            <a:xfrm flipV="1">
              <a:off x="5088" y="1719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6852" name="Line 52"/>
            <p:cNvSpPr>
              <a:spLocks noChangeShapeType="1"/>
            </p:cNvSpPr>
            <p:nvPr/>
          </p:nvSpPr>
          <p:spPr bwMode="auto">
            <a:xfrm>
              <a:off x="5110" y="2535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6853" name="Line 53"/>
            <p:cNvSpPr>
              <a:spLocks noChangeShapeType="1"/>
            </p:cNvSpPr>
            <p:nvPr/>
          </p:nvSpPr>
          <p:spPr bwMode="auto">
            <a:xfrm flipV="1">
              <a:off x="3648" y="2018"/>
              <a:ext cx="96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6854" name="Line 54"/>
            <p:cNvSpPr>
              <a:spLocks noChangeShapeType="1"/>
            </p:cNvSpPr>
            <p:nvPr/>
          </p:nvSpPr>
          <p:spPr bwMode="auto">
            <a:xfrm>
              <a:off x="3744" y="1623"/>
              <a:ext cx="86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6855" name="Text Box 55"/>
            <p:cNvSpPr txBox="1">
              <a:spLocks noChangeArrowheads="1"/>
            </p:cNvSpPr>
            <p:nvPr/>
          </p:nvSpPr>
          <p:spPr bwMode="auto">
            <a:xfrm>
              <a:off x="3878" y="3278"/>
              <a:ext cx="273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s</a:t>
              </a:r>
            </a:p>
          </p:txBody>
        </p:sp>
        <p:sp>
          <p:nvSpPr>
            <p:cNvPr id="76856" name="Text Box 56"/>
            <p:cNvSpPr txBox="1">
              <a:spLocks noChangeArrowheads="1"/>
            </p:cNvSpPr>
            <p:nvPr/>
          </p:nvSpPr>
          <p:spPr bwMode="auto">
            <a:xfrm>
              <a:off x="5130" y="1440"/>
              <a:ext cx="226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t</a:t>
              </a:r>
            </a:p>
          </p:txBody>
        </p:sp>
      </p:grpSp>
      <p:sp>
        <p:nvSpPr>
          <p:cNvPr id="76857" name="Oval 57"/>
          <p:cNvSpPr>
            <a:spLocks noChangeArrowheads="1"/>
          </p:cNvSpPr>
          <p:nvPr/>
        </p:nvSpPr>
        <p:spPr bwMode="auto">
          <a:xfrm rot="21180000">
            <a:off x="6858000" y="1281113"/>
            <a:ext cx="990600" cy="304800"/>
          </a:xfrm>
          <a:prstGeom prst="ellips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6860" name="Freeform 60"/>
          <p:cNvSpPr>
            <a:spLocks/>
          </p:cNvSpPr>
          <p:nvPr/>
        </p:nvSpPr>
        <p:spPr bwMode="auto">
          <a:xfrm>
            <a:off x="6743700" y="152400"/>
            <a:ext cx="2374900" cy="2362200"/>
          </a:xfrm>
          <a:custGeom>
            <a:avLst/>
            <a:gdLst>
              <a:gd name="T0" fmla="*/ 120 w 1496"/>
              <a:gd name="T1" fmla="*/ 144 h 1488"/>
              <a:gd name="T2" fmla="*/ 264 w 1496"/>
              <a:gd name="T3" fmla="*/ 48 h 1488"/>
              <a:gd name="T4" fmla="*/ 1032 w 1496"/>
              <a:gd name="T5" fmla="*/ 432 h 1488"/>
              <a:gd name="T6" fmla="*/ 1080 w 1496"/>
              <a:gd name="T7" fmla="*/ 816 h 1488"/>
              <a:gd name="T8" fmla="*/ 1464 w 1496"/>
              <a:gd name="T9" fmla="*/ 1200 h 1488"/>
              <a:gd name="T10" fmla="*/ 1272 w 1496"/>
              <a:gd name="T11" fmla="*/ 1392 h 1488"/>
              <a:gd name="T12" fmla="*/ 840 w 1496"/>
              <a:gd name="T13" fmla="*/ 624 h 1488"/>
              <a:gd name="T14" fmla="*/ 120 w 1496"/>
              <a:gd name="T15" fmla="*/ 288 h 1488"/>
              <a:gd name="T16" fmla="*/ 120 w 1496"/>
              <a:gd name="T17" fmla="*/ 4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6" h="1488">
                <a:moveTo>
                  <a:pt x="120" y="144"/>
                </a:moveTo>
                <a:cubicBezTo>
                  <a:pt x="116" y="72"/>
                  <a:pt x="112" y="0"/>
                  <a:pt x="264" y="48"/>
                </a:cubicBezTo>
                <a:cubicBezTo>
                  <a:pt x="416" y="96"/>
                  <a:pt x="896" y="304"/>
                  <a:pt x="1032" y="432"/>
                </a:cubicBezTo>
                <a:cubicBezTo>
                  <a:pt x="1168" y="560"/>
                  <a:pt x="1008" y="688"/>
                  <a:pt x="1080" y="816"/>
                </a:cubicBezTo>
                <a:cubicBezTo>
                  <a:pt x="1152" y="944"/>
                  <a:pt x="1432" y="1104"/>
                  <a:pt x="1464" y="1200"/>
                </a:cubicBezTo>
                <a:cubicBezTo>
                  <a:pt x="1496" y="1296"/>
                  <a:pt x="1376" y="1488"/>
                  <a:pt x="1272" y="1392"/>
                </a:cubicBezTo>
                <a:cubicBezTo>
                  <a:pt x="1168" y="1296"/>
                  <a:pt x="1032" y="808"/>
                  <a:pt x="840" y="624"/>
                </a:cubicBezTo>
                <a:cubicBezTo>
                  <a:pt x="648" y="440"/>
                  <a:pt x="240" y="384"/>
                  <a:pt x="120" y="288"/>
                </a:cubicBezTo>
                <a:cubicBezTo>
                  <a:pt x="0" y="192"/>
                  <a:pt x="112" y="88"/>
                  <a:pt x="120" y="48"/>
                </a:cubicBezTo>
              </a:path>
            </a:pathLst>
          </a:cu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6861" name="Freeform 61"/>
          <p:cNvSpPr>
            <a:spLocks/>
          </p:cNvSpPr>
          <p:nvPr/>
        </p:nvSpPr>
        <p:spPr bwMode="auto">
          <a:xfrm>
            <a:off x="7912100" y="190500"/>
            <a:ext cx="1092200" cy="2146300"/>
          </a:xfrm>
          <a:custGeom>
            <a:avLst/>
            <a:gdLst>
              <a:gd name="T0" fmla="*/ 632 w 688"/>
              <a:gd name="T1" fmla="*/ 120 h 1352"/>
              <a:gd name="T2" fmla="*/ 440 w 688"/>
              <a:gd name="T3" fmla="*/ 120 h 1352"/>
              <a:gd name="T4" fmla="*/ 392 w 688"/>
              <a:gd name="T5" fmla="*/ 792 h 1352"/>
              <a:gd name="T6" fmla="*/ 56 w 688"/>
              <a:gd name="T7" fmla="*/ 1128 h 1352"/>
              <a:gd name="T8" fmla="*/ 56 w 688"/>
              <a:gd name="T9" fmla="*/ 1320 h 1352"/>
              <a:gd name="T10" fmla="*/ 296 w 688"/>
              <a:gd name="T11" fmla="*/ 1272 h 1352"/>
              <a:gd name="T12" fmla="*/ 632 w 688"/>
              <a:gd name="T13" fmla="*/ 840 h 1352"/>
              <a:gd name="T14" fmla="*/ 632 w 688"/>
              <a:gd name="T15" fmla="*/ 12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8" h="1352">
                <a:moveTo>
                  <a:pt x="632" y="120"/>
                </a:moveTo>
                <a:cubicBezTo>
                  <a:pt x="600" y="0"/>
                  <a:pt x="480" y="8"/>
                  <a:pt x="440" y="120"/>
                </a:cubicBezTo>
                <a:cubicBezTo>
                  <a:pt x="400" y="232"/>
                  <a:pt x="456" y="624"/>
                  <a:pt x="392" y="792"/>
                </a:cubicBezTo>
                <a:cubicBezTo>
                  <a:pt x="328" y="960"/>
                  <a:pt x="112" y="1040"/>
                  <a:pt x="56" y="1128"/>
                </a:cubicBezTo>
                <a:cubicBezTo>
                  <a:pt x="0" y="1216"/>
                  <a:pt x="16" y="1296"/>
                  <a:pt x="56" y="1320"/>
                </a:cubicBezTo>
                <a:cubicBezTo>
                  <a:pt x="96" y="1344"/>
                  <a:pt x="200" y="1352"/>
                  <a:pt x="296" y="1272"/>
                </a:cubicBezTo>
                <a:cubicBezTo>
                  <a:pt x="392" y="1192"/>
                  <a:pt x="576" y="1032"/>
                  <a:pt x="632" y="840"/>
                </a:cubicBezTo>
                <a:cubicBezTo>
                  <a:pt x="688" y="648"/>
                  <a:pt x="664" y="240"/>
                  <a:pt x="632" y="120"/>
                </a:cubicBezTo>
                <a:close/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57" grpId="0" animBg="1"/>
      <p:bldP spid="76860" grpId="0" animBg="1"/>
      <p:bldP spid="768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This is called the </a:t>
                </a:r>
                <a:r>
                  <a:rPr lang="en-US" altLang="zh-HK" i="1" dirty="0">
                    <a:solidFill>
                      <a:srgbClr val="FF0000"/>
                    </a:solidFill>
                    <a:ea typeface="新細明體" charset="-120"/>
                  </a:rPr>
                  <a:t>breadth-first search</a:t>
                </a:r>
                <a:r>
                  <a:rPr lang="en-US" altLang="zh-HK" dirty="0">
                    <a:ea typeface="新細明體" charset="-120"/>
                  </a:rPr>
                  <a:t> (BFS).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Why it works? </a:t>
                </a:r>
              </a:p>
              <a:p>
                <a:pPr>
                  <a:lnSpc>
                    <a:spcPct val="90000"/>
                  </a:lnSpc>
                </a:pPr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[</a:t>
                </a:r>
                <a:r>
                  <a:rPr lang="en-US" altLang="zh-HK" dirty="0" err="1">
                    <a:solidFill>
                      <a:srgbClr val="FF0000"/>
                    </a:solidFill>
                    <a:ea typeface="新細明體" charset="-120"/>
                  </a:rPr>
                  <a:t>Thm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]</a:t>
                </a:r>
                <a:r>
                  <a:rPr lang="en-US" altLang="zh-HK" dirty="0">
                    <a:ea typeface="新細明體" charset="-120"/>
                  </a:rPr>
                  <a:t> If we find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in Step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Or equivalently, </a:t>
                </a:r>
              </a:p>
              <a:p>
                <a:pPr>
                  <a:lnSpc>
                    <a:spcPct val="90000"/>
                  </a:lnSpc>
                </a:pPr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[</a:t>
                </a:r>
                <a:r>
                  <a:rPr lang="en-US" altLang="zh-HK" dirty="0" err="1">
                    <a:solidFill>
                      <a:srgbClr val="FF0000"/>
                    </a:solidFill>
                    <a:ea typeface="新細明體" charset="-120"/>
                  </a:rPr>
                  <a:t>Thm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]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𝑘</m:t>
                        </m:r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contains exactly those vertices with distance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77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704" t="-2826" b="-188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85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Proof of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40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4000" i="1" dirty="0" smtClean="0"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4000" b="0" i="1" dirty="0" smtClean="0">
                            <a:latin typeface="Cambria Math"/>
                            <a:ea typeface="新細明體" charset="-120"/>
                          </a:rPr>
                          <m:t>𝑘</m:t>
                        </m:r>
                      </m:sub>
                    </m:sSub>
                    <m:r>
                      <a:rPr lang="en-US" altLang="zh-HK" sz="40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4000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4000" i="1" dirty="0">
                        <a:latin typeface="Cambria Math"/>
                        <a:ea typeface="新細明體" charset="-120"/>
                      </a:rPr>
                      <m:t>)={</m:t>
                    </m:r>
                    <m:r>
                      <a:rPr lang="en-US" altLang="zh-HK" sz="4000" i="1" dirty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4000" i="1" dirty="0">
                        <a:latin typeface="Cambria Math"/>
                        <a:ea typeface="新細明體" charset="-120"/>
                      </a:rPr>
                      <m:t>:</m:t>
                    </m:r>
                    <m:r>
                      <a:rPr lang="en-US" altLang="zh-HK" sz="4000" i="1" dirty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sz="4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4000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40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4000" i="1" dirty="0" err="1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4000" i="1" dirty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4000" i="1" dirty="0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sz="4000" i="1" dirty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885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676400"/>
                <a:ext cx="4724400" cy="4419600"/>
              </a:xfrm>
            </p:spPr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Let’s prove this by induction 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trivially true.</a:t>
                </a:r>
              </a:p>
              <a:p>
                <a:r>
                  <a:rPr lang="en-US" altLang="zh-HK" dirty="0">
                    <a:ea typeface="新細明體" charset="-12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correct, consider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+1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 Need: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1. 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+1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/>
                            <a:ea typeface="宋体" pitchFamily="2" charset="-122"/>
                          </a:rPr>
                          <m:t>𝑁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  <a:ea typeface="宋体" pitchFamily="2" charset="-122"/>
                          </a:rPr>
                          <m:t>𝑘</m:t>
                        </m:r>
                        <m:r>
                          <a:rPr lang="en-US" altLang="zh-CN" b="0" i="1" dirty="0" smtClean="0">
                            <a:latin typeface="Cambria Math"/>
                            <a:ea typeface="宋体" pitchFamily="2" charset="-122"/>
                          </a:rPr>
                          <m:t>+1</m:t>
                        </m:r>
                      </m:sub>
                    </m:sSub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endParaRPr lang="en-US" altLang="zh-CN" dirty="0">
                  <a:ea typeface="宋体" pitchFamily="2" charset="-122"/>
                </a:endParaRPr>
              </a:p>
              <a:p>
                <a:pPr lvl="1"/>
                <a:r>
                  <a:rPr lang="en-US" altLang="zh-CN" dirty="0">
                    <a:ea typeface="宋体" pitchFamily="2" charset="-122"/>
                  </a:rPr>
                  <a:t>2. If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/>
                            <a:ea typeface="宋体" pitchFamily="2" charset="-122"/>
                          </a:rPr>
                          <m:t>𝑁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宋体" pitchFamily="2" charset="-122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/>
                            <a:ea typeface="宋体" pitchFamily="2" charset="-122"/>
                          </a:rPr>
                          <m:t>+1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+1</m:t>
                    </m:r>
                  </m:oMath>
                </a14:m>
                <a:endParaRPr lang="en-US" altLang="zh-CN" dirty="0">
                  <a:ea typeface="宋体" pitchFamily="2" charset="-122"/>
                </a:endParaRP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76400"/>
                <a:ext cx="4724400" cy="4419600"/>
              </a:xfrm>
              <a:blipFill rotWithShape="1">
                <a:blip r:embed="rId3"/>
                <a:stretch>
                  <a:fillRect l="-1032" t="-17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60960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0198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s</a:t>
            </a:r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5867400" y="30480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5638800" y="27432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5334000" y="2590800"/>
            <a:ext cx="2057400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5943600" y="29718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400">
                <a:ea typeface="新細明體" charset="-120"/>
              </a:rPr>
              <a:t>1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096000" y="2667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400">
                <a:ea typeface="新細明體" charset="-120"/>
              </a:rPr>
              <a:t>2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6324600" y="25146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400">
                <a:ea typeface="新細明體" charset="-120"/>
              </a:rPr>
              <a:t>k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7696200" y="29718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t</a:t>
            </a:r>
          </a:p>
        </p:txBody>
      </p:sp>
      <p:sp>
        <p:nvSpPr>
          <p:cNvPr id="78863" name="Oval 15"/>
          <p:cNvSpPr>
            <a:spLocks noChangeArrowheads="1"/>
          </p:cNvSpPr>
          <p:nvPr/>
        </p:nvSpPr>
        <p:spPr bwMode="auto">
          <a:xfrm>
            <a:off x="76200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987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marL="800100" indent="-800100"/>
                <a:r>
                  <a:rPr lang="en-US" altLang="zh-HK" sz="4000" dirty="0" smtClean="0">
                    <a:ea typeface="新細明體" charset="-120"/>
                  </a:rPr>
                  <a:t>1. If </a:t>
                </a:r>
                <a14:m>
                  <m:oMath xmlns:m="http://schemas.openxmlformats.org/officeDocument/2006/math">
                    <m:r>
                      <a:rPr lang="en-US" altLang="zh-HK" sz="3600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sz="3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3600" i="1" dirty="0" err="1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36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3600" i="1" dirty="0" err="1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sz="3600" i="1" dirty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3600" i="1" dirty="0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sz="3600" i="1" dirty="0">
                        <a:latin typeface="Cambria Math"/>
                        <a:ea typeface="新細明體" charset="-120"/>
                      </a:rPr>
                      <m:t>+1</m:t>
                    </m:r>
                  </m:oMath>
                </a14:m>
                <a:r>
                  <a:rPr lang="en-US" altLang="zh-HK" sz="4000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HK" sz="3600" i="1" dirty="0" smtClean="0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sz="36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sSub>
                      <m:sSubPr>
                        <m:ctrlPr>
                          <a:rPr lang="en-US" altLang="zh-CN" sz="360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3600" i="1" dirty="0" smtClean="0">
                            <a:latin typeface="Cambria Math"/>
                            <a:ea typeface="宋体" pitchFamily="2" charset="-122"/>
                          </a:rPr>
                          <m:t>𝑁</m:t>
                        </m:r>
                      </m:e>
                      <m:sub>
                        <m:r>
                          <a:rPr lang="en-US" altLang="zh-CN" sz="3600" i="1" dirty="0">
                            <a:latin typeface="Cambria Math"/>
                            <a:ea typeface="宋体" pitchFamily="2" charset="-122"/>
                          </a:rPr>
                          <m:t>𝑘</m:t>
                        </m:r>
                        <m:r>
                          <a:rPr lang="en-US" altLang="zh-CN" sz="3600" i="1" dirty="0">
                            <a:latin typeface="Cambria Math"/>
                            <a:ea typeface="宋体" pitchFamily="2" charset="-122"/>
                          </a:rPr>
                          <m:t>+1</m:t>
                        </m:r>
                      </m:sub>
                    </m:sSub>
                    <m:r>
                      <a:rPr lang="en-US" altLang="zh-CN" sz="3600" i="1" dirty="0" smtClean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3600" i="1" dirty="0" smtClean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sz="3600" i="1" dirty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endParaRPr lang="en-US" altLang="zh-HK" sz="2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93" t="-96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257800" cy="45307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CN" sz="2600" dirty="0" smtClean="0">
                    <a:ea typeface="宋体" pitchFamily="2" charset="-122"/>
                  </a:rPr>
                  <a:t>A shortest path from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𝑠</m:t>
                    </m:r>
                  </m:oMath>
                </a14:m>
                <a:r>
                  <a:rPr lang="en-US" altLang="zh-CN" sz="2600" dirty="0">
                    <a:ea typeface="宋体" pitchFamily="2" charset="-12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𝑡</m:t>
                    </m:r>
                  </m:oMath>
                </a14:m>
                <a:r>
                  <a:rPr lang="en-US" altLang="zh-CN" sz="2600" dirty="0">
                    <a:ea typeface="宋体" pitchFamily="2" charset="-122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𝑘</m:t>
                    </m:r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+1</m:t>
                    </m:r>
                  </m:oMath>
                </a14:m>
                <a:endParaRPr lang="en-US" altLang="zh-CN" sz="2600" dirty="0"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600" dirty="0">
                    <a:ea typeface="宋体" pitchFamily="2" charset="-122"/>
                  </a:rPr>
                  <a:t>Just before reaching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𝑡</m:t>
                    </m:r>
                  </m:oMath>
                </a14:m>
                <a:r>
                  <a:rPr lang="en-US" altLang="zh-CN" sz="2600" dirty="0">
                    <a:ea typeface="宋体" pitchFamily="2" charset="-122"/>
                  </a:rPr>
                  <a:t>, the path reaches some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𝑡</m:t>
                    </m:r>
                    <m:r>
                      <a:rPr lang="en-US" altLang="zh-CN" sz="26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600" dirty="0">
                    <a:ea typeface="宋体" pitchFamily="2" charset="-122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𝑑</m:t>
                    </m:r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2600" i="1" dirty="0" err="1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sz="2600" i="1" dirty="0" err="1">
                        <a:latin typeface="Cambria Math"/>
                        <a:ea typeface="宋体" pitchFamily="2" charset="-122"/>
                      </a:rPr>
                      <m:t>,</m:t>
                    </m:r>
                    <m:r>
                      <a:rPr lang="en-US" altLang="zh-CN" sz="2600" i="1" dirty="0" err="1">
                        <a:latin typeface="Cambria Math"/>
                        <a:ea typeface="宋体" pitchFamily="2" charset="-122"/>
                      </a:rPr>
                      <m:t>𝑡</m:t>
                    </m:r>
                    <m:r>
                      <a:rPr lang="en-US" altLang="zh-CN" sz="26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)=</m:t>
                    </m:r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𝑘</m:t>
                    </m:r>
                  </m:oMath>
                </a14:m>
                <a:r>
                  <a:rPr lang="en-US" altLang="zh-CN" sz="2600" dirty="0"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600" i="1" dirty="0" smtClean="0">
                            <a:latin typeface="Cambria Math"/>
                            <a:ea typeface="宋体" pitchFamily="2" charset="-122"/>
                          </a:rPr>
                        </m:ctrlPr>
                      </m:dPr>
                      <m:e>
                        <m:r>
                          <a:rPr lang="en-US" altLang="zh-CN" sz="2600" i="1" dirty="0" err="1">
                            <a:latin typeface="Cambria Math"/>
                            <a:ea typeface="宋体" pitchFamily="2" charset="-122"/>
                          </a:rPr>
                          <m:t>𝑡</m:t>
                        </m:r>
                        <m:r>
                          <a:rPr lang="en-US" altLang="zh-CN" sz="2600" b="0" i="1" dirty="0" smtClean="0">
                            <a:latin typeface="Cambria Math"/>
                            <a:ea typeface="宋体" pitchFamily="2" charset="-122"/>
                          </a:rPr>
                          <m:t>′</m:t>
                        </m:r>
                        <m:r>
                          <a:rPr lang="en-US" altLang="zh-CN" sz="2600" i="1" dirty="0" err="1">
                            <a:latin typeface="Cambria Math"/>
                            <a:ea typeface="宋体" pitchFamily="2" charset="-122"/>
                          </a:rPr>
                          <m:t>,</m:t>
                        </m:r>
                        <m:r>
                          <a:rPr lang="en-US" altLang="zh-CN" sz="2600" i="1" dirty="0" err="1">
                            <a:latin typeface="Cambria Math"/>
                            <a:ea typeface="宋体" pitchFamily="2" charset="-122"/>
                          </a:rPr>
                          <m:t>𝑡</m:t>
                        </m:r>
                      </m:e>
                    </m:d>
                    <m:r>
                      <a:rPr lang="en-US" altLang="zh-CN" sz="2600" b="0" i="1" dirty="0" smtClean="0">
                        <a:latin typeface="Cambria Math"/>
                        <a:ea typeface="宋体" pitchFamily="2" charset="-122"/>
                      </a:rPr>
                      <m:t>∈</m:t>
                    </m:r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𝐸</m:t>
                    </m:r>
                  </m:oMath>
                </a14:m>
                <a:r>
                  <a:rPr lang="en-US" altLang="zh-CN" sz="2600" dirty="0">
                    <a:ea typeface="宋体" pitchFamily="2" charset="-122"/>
                  </a:rPr>
                  <a:t>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sz="2600" dirty="0">
                    <a:ea typeface="宋体" pitchFamily="2" charset="-122"/>
                  </a:rPr>
                  <a:t>By induction,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𝑡</m:t>
                    </m:r>
                    <m:r>
                      <a:rPr lang="en-US" altLang="zh-CN" sz="26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∈</m:t>
                    </m:r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600" i="1" dirty="0" err="1">
                            <a:latin typeface="Cambria Math"/>
                            <a:ea typeface="宋体" pitchFamily="2" charset="-122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dirty="0" smtClean="0">
                            <a:latin typeface="Cambria Math"/>
                            <a:ea typeface="宋体" pitchFamily="2" charset="-122"/>
                          </a:rPr>
                          <m:t>𝑘</m:t>
                        </m:r>
                      </m:sub>
                    </m:sSub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600" dirty="0">
                    <a:ea typeface="宋体" pitchFamily="2" charset="-122"/>
                  </a:rPr>
                  <a:t>. So by algorithm,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𝑡</m:t>
                    </m:r>
                    <m:r>
                      <a:rPr lang="en-US" altLang="zh-HK" sz="26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dirty="0" smtClean="0">
                            <a:latin typeface="Cambria Math"/>
                            <a:ea typeface="宋体" pitchFamily="2" charset="-122"/>
                          </a:rPr>
                          <m:t>𝑘</m:t>
                        </m:r>
                        <m:r>
                          <a:rPr lang="en-US" altLang="zh-CN" sz="2600" b="0" i="1" dirty="0" smtClean="0">
                            <a:latin typeface="Cambria Math"/>
                            <a:ea typeface="宋体" pitchFamily="2" charset="-122"/>
                          </a:rPr>
                          <m:t>+1</m:t>
                        </m:r>
                      </m:sub>
                    </m:sSub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600" dirty="0">
                    <a:ea typeface="宋体" pitchFamily="2" charset="-122"/>
                  </a:rPr>
                  <a:t> </a:t>
                </a:r>
                <a:r>
                  <a:rPr lang="en-US" altLang="zh-CN" sz="2600" dirty="0" smtClean="0">
                    <a:ea typeface="宋体" pitchFamily="2" charset="-122"/>
                  </a:rPr>
                  <a:t>…</a:t>
                </a:r>
                <a:br>
                  <a:rPr lang="en-US" altLang="zh-CN" sz="2600" dirty="0" smtClean="0">
                    <a:ea typeface="宋体" pitchFamily="2" charset="-122"/>
                  </a:rPr>
                </a:br>
                <a:r>
                  <a:rPr lang="en-US" altLang="zh-CN" sz="2600" dirty="0" smtClean="0">
                    <a:ea typeface="宋体" pitchFamily="2" charset="-122"/>
                  </a:rPr>
                  <a:t>…unless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𝑡</m:t>
                    </m:r>
                    <m:r>
                      <a:rPr lang="en-US" altLang="zh-CN" sz="2600" b="0" i="1" dirty="0" smtClean="0">
                        <a:latin typeface="Cambria Math"/>
                        <a:ea typeface="宋体" pitchFamily="2" charset="-122"/>
                      </a:rPr>
                      <m:t>∈</m:t>
                    </m:r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600" i="1" dirty="0" err="1">
                            <a:latin typeface="Cambria Math"/>
                            <a:ea typeface="宋体" pitchFamily="2" charset="-122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dirty="0" smtClean="0">
                            <a:latin typeface="Cambria Math"/>
                            <a:ea typeface="宋体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600" dirty="0">
                    <a:ea typeface="宋体" pitchFamily="2" charset="-122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𝑖</m:t>
                    </m:r>
                    <m:r>
                      <a:rPr lang="en-US" altLang="zh-CN" sz="2600" b="0" i="1" dirty="0" smtClean="0">
                        <a:latin typeface="Cambria Math"/>
                        <a:ea typeface="宋体" pitchFamily="2" charset="-122"/>
                      </a:rPr>
                      <m:t>≤</m:t>
                    </m:r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𝑘</m:t>
                    </m:r>
                  </m:oMath>
                </a14:m>
                <a:endParaRPr lang="en-US" altLang="zh-CN" sz="2600" dirty="0">
                  <a:ea typeface="宋体" pitchFamily="2" charset="-12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But the bad case won’t happen since otherwise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d>
                      <m:dPr>
                        <m:ctrlP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200" i="1" dirty="0" err="1">
                            <a:latin typeface="Cambria Math"/>
                            <a:ea typeface="新細明體" charset="-120"/>
                          </a:rPr>
                          <m:t>𝑠</m:t>
                        </m:r>
                        <m:r>
                          <a:rPr lang="en-US" altLang="zh-HK" sz="2200" i="1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200" i="1" dirty="0" err="1">
                            <a:latin typeface="Cambria Math"/>
                            <a:ea typeface="新細明體" charset="-120"/>
                          </a:rPr>
                          <m:t>𝑡</m:t>
                        </m:r>
                      </m:e>
                    </m:d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by induction.</a:t>
                </a:r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257800" cy="4530725"/>
              </a:xfrm>
              <a:blipFill rotWithShape="1">
                <a:blip r:embed="rId3"/>
                <a:stretch>
                  <a:fillRect l="-463" t="-2153" r="-1390" b="-53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683895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76275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s</a:t>
            </a:r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6610350" y="30480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>
            <a:off x="6381750" y="27432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6076950" y="2590800"/>
            <a:ext cx="2057400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8439150" y="30622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t</a:t>
            </a:r>
          </a:p>
        </p:txBody>
      </p:sp>
      <p:sp>
        <p:nvSpPr>
          <p:cNvPr id="79885" name="Oval 13"/>
          <p:cNvSpPr>
            <a:spLocks noChangeArrowheads="1"/>
          </p:cNvSpPr>
          <p:nvPr/>
        </p:nvSpPr>
        <p:spPr bwMode="auto">
          <a:xfrm>
            <a:off x="836295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7848600" y="32146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t’</a:t>
            </a:r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auto">
          <a:xfrm>
            <a:off x="7772400" y="32146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cxnSp>
        <p:nvCxnSpPr>
          <p:cNvPr id="79889" name="AutoShape 17"/>
          <p:cNvCxnSpPr>
            <a:cxnSpLocks noChangeShapeType="1"/>
            <a:stCxn id="79888" idx="6"/>
            <a:endCxn id="79885" idx="2"/>
          </p:cNvCxnSpPr>
          <p:nvPr/>
        </p:nvCxnSpPr>
        <p:spPr bwMode="auto">
          <a:xfrm flipV="1">
            <a:off x="7848600" y="3162300"/>
            <a:ext cx="5143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890" name="Text Box 18"/>
              <p:cNvSpPr txBox="1">
                <a:spLocks noChangeArrowheads="1"/>
              </p:cNvSpPr>
              <p:nvPr/>
            </p:nvSpPr>
            <p:spPr bwMode="auto">
              <a:xfrm>
                <a:off x="984180" y="1041400"/>
                <a:ext cx="792652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HK" sz="2000" dirty="0" smtClean="0">
                    <a:solidFill>
                      <a:schemeClr val="tx2"/>
                    </a:solidFill>
                    <a:ea typeface="新細明體" charset="-120"/>
                  </a:rPr>
                  <a:t>Recall: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)={</m:t>
                    </m:r>
                  </m:oMath>
                </a14:m>
                <a:r>
                  <a:rPr lang="en-US" altLang="zh-HK" sz="2000" dirty="0">
                    <a:ea typeface="新細明體" charset="-120"/>
                  </a:rPr>
                  <a:t>all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)}−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)−⋯−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)−{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endParaRPr lang="en-US" altLang="zh-HK" sz="2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90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180" y="1041400"/>
                <a:ext cx="7926529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384" t="-6154" b="-2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6705600" y="29718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400" dirty="0">
                <a:ea typeface="新細明體" charset="-120"/>
              </a:rPr>
              <a:t>1</a:t>
            </a: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6858000" y="2667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400" dirty="0">
                <a:ea typeface="新細明體" charset="-120"/>
              </a:rPr>
              <a:t>2</a:t>
            </a: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7086600" y="25146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400" dirty="0">
                <a:ea typeface="新細明體" charset="-120"/>
              </a:rPr>
              <a:t>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/>
      <p:bldP spid="798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89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4000" dirty="0" smtClean="0">
                    <a:ea typeface="宋体" pitchFamily="2" charset="-122"/>
                  </a:rPr>
                  <a:t>2. If </a:t>
                </a:r>
                <a14:m>
                  <m:oMath xmlns:m="http://schemas.openxmlformats.org/officeDocument/2006/math">
                    <m:r>
                      <a:rPr lang="en-US" altLang="zh-HK" sz="3600" i="1" dirty="0" smtClean="0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sz="36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sSub>
                      <m:sSubPr>
                        <m:ctrlPr>
                          <a:rPr lang="en-US" altLang="zh-CN" sz="360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3600" i="1" dirty="0" smtClean="0">
                            <a:latin typeface="Cambria Math"/>
                            <a:ea typeface="宋体" pitchFamily="2" charset="-122"/>
                          </a:rPr>
                          <m:t>𝑁</m:t>
                        </m:r>
                      </m:e>
                      <m:sub>
                        <m:r>
                          <a:rPr lang="en-US" altLang="zh-CN" sz="3600" i="1" dirty="0">
                            <a:latin typeface="Cambria Math"/>
                            <a:ea typeface="宋体" pitchFamily="2" charset="-122"/>
                          </a:rPr>
                          <m:t>𝑘</m:t>
                        </m:r>
                        <m:r>
                          <a:rPr lang="en-US" altLang="zh-CN" sz="3600" i="1" dirty="0">
                            <a:latin typeface="Cambria Math"/>
                            <a:ea typeface="宋体" pitchFamily="2" charset="-122"/>
                          </a:rPr>
                          <m:t>+1</m:t>
                        </m:r>
                      </m:sub>
                    </m:sSub>
                    <m:r>
                      <a:rPr lang="en-US" altLang="zh-CN" sz="3600" i="1" dirty="0" smtClean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3600" i="1" dirty="0" smtClean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sz="3600" i="1" dirty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HK" sz="4000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HK" sz="3600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sz="3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3600" i="1" dirty="0" err="1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36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3600" i="1" dirty="0" err="1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sz="3600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3600" i="1" dirty="0" smtClean="0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sz="3600" i="1" dirty="0" smtClean="0">
                        <a:latin typeface="Cambria Math"/>
                        <a:ea typeface="新細明體" charset="-120"/>
                      </a:rPr>
                      <m:t>+1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08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93" t="-96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334000" cy="4530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𝑑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 err="1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i="1" dirty="0" err="1">
                        <a:latin typeface="Cambria Math"/>
                        <a:ea typeface="宋体" pitchFamily="2" charset="-122"/>
                      </a:rPr>
                      <m:t>,</m:t>
                    </m:r>
                    <m:r>
                      <a:rPr lang="en-US" altLang="zh-CN" i="1" dirty="0" err="1">
                        <a:latin typeface="Cambria Math"/>
                        <a:ea typeface="宋体" pitchFamily="2" charset="-122"/>
                      </a:rPr>
                      <m:t>𝑡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)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𝑘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+1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: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Why? </a:t>
                </a:r>
                <a:endParaRPr lang="en-US" altLang="zh-CN" dirty="0">
                  <a:ea typeface="宋体" pitchFamily="2" charset="-12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zh-CN" dirty="0">
                    <a:ea typeface="宋体" pitchFamily="2" charset="-122"/>
                  </a:rPr>
                  <a:t>	since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𝑡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 is a neighbor of some vertex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𝑡</m:t>
                    </m:r>
                    <m:r>
                      <a:rPr lang="en-US" altLang="zh-CN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∈</m:t>
                    </m:r>
                    <m:sSub>
                      <m:sSubPr>
                        <m:ctrlPr>
                          <a:rPr lang="en-US" altLang="zh-CN" i="1" dirty="0" err="1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/>
                            <a:ea typeface="宋体" pitchFamily="2" charset="-122"/>
                          </a:rPr>
                          <m:t>𝑁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/>
                            <a:ea typeface="宋体" pitchFamily="2" charset="-122"/>
                          </a:rPr>
                          <m:t>𝑘</m:t>
                        </m:r>
                      </m:sub>
                    </m:sSub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𝑑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 err="1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i="1" dirty="0" err="1">
                        <a:latin typeface="Cambria Math"/>
                        <a:ea typeface="宋体" pitchFamily="2" charset="-122"/>
                      </a:rPr>
                      <m:t>,</m:t>
                    </m:r>
                    <m:r>
                      <a:rPr lang="en-US" altLang="zh-CN" i="1" dirty="0" err="1">
                        <a:latin typeface="Cambria Math"/>
                        <a:ea typeface="宋体" pitchFamily="2" charset="-122"/>
                      </a:rPr>
                      <m:t>𝑡</m:t>
                    </m:r>
                    <m:r>
                      <a:rPr lang="en-US" altLang="zh-CN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)=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𝑘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 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by induction.</a:t>
                </a:r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+1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Why?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won’t </a:t>
                </a:r>
                <a:r>
                  <a:rPr lang="en-US" altLang="zh-HK" dirty="0">
                    <a:ea typeface="新細明體" charset="-120"/>
                  </a:rPr>
                  <a:t>be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𝑘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 since otherwise it’d have been covered</a:t>
                </a:r>
                <a:r>
                  <a:rPr lang="en-US" altLang="zh-HK" dirty="0">
                    <a:ea typeface="新細明體" charset="-120"/>
                  </a:rPr>
                  <a:t> by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  <m:r>
                      <a:rPr lang="en-US" altLang="zh-CN" i="1" dirty="0" err="1">
                        <a:latin typeface="Cambria Math"/>
                        <a:ea typeface="宋体" pitchFamily="2" charset="-122"/>
                      </a:rPr>
                      <m:t>𝑘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. (By induction)</a:t>
                </a:r>
                <a:endParaRPr lang="en-US" altLang="zh-HK" dirty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334000" cy="4530725"/>
              </a:xfrm>
              <a:blipFill rotWithShape="1">
                <a:blip r:embed="rId3"/>
                <a:stretch>
                  <a:fillRect t="-1750" r="-1829" b="-336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10" name="Oval 14"/>
          <p:cNvSpPr>
            <a:spLocks noChangeArrowheads="1"/>
          </p:cNvSpPr>
          <p:nvPr/>
        </p:nvSpPr>
        <p:spPr bwMode="auto">
          <a:xfrm>
            <a:off x="683895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676275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s</a:t>
            </a:r>
          </a:p>
        </p:txBody>
      </p:sp>
      <p:sp>
        <p:nvSpPr>
          <p:cNvPr id="80912" name="Oval 16"/>
          <p:cNvSpPr>
            <a:spLocks noChangeArrowheads="1"/>
          </p:cNvSpPr>
          <p:nvPr/>
        </p:nvSpPr>
        <p:spPr bwMode="auto">
          <a:xfrm>
            <a:off x="6610350" y="30480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0913" name="Oval 17"/>
          <p:cNvSpPr>
            <a:spLocks noChangeArrowheads="1"/>
          </p:cNvSpPr>
          <p:nvPr/>
        </p:nvSpPr>
        <p:spPr bwMode="auto">
          <a:xfrm>
            <a:off x="6381750" y="27432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80914" name="Oval 18"/>
          <p:cNvSpPr>
            <a:spLocks noChangeArrowheads="1"/>
          </p:cNvSpPr>
          <p:nvPr/>
        </p:nvSpPr>
        <p:spPr bwMode="auto">
          <a:xfrm>
            <a:off x="6076950" y="2590800"/>
            <a:ext cx="2057400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8439150" y="30622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t</a:t>
            </a:r>
          </a:p>
        </p:txBody>
      </p:sp>
      <p:sp>
        <p:nvSpPr>
          <p:cNvPr id="80919" name="Oval 23"/>
          <p:cNvSpPr>
            <a:spLocks noChangeArrowheads="1"/>
          </p:cNvSpPr>
          <p:nvPr/>
        </p:nvSpPr>
        <p:spPr bwMode="auto">
          <a:xfrm>
            <a:off x="836295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7848600" y="32146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t’</a:t>
            </a:r>
          </a:p>
        </p:txBody>
      </p:sp>
      <p:sp>
        <p:nvSpPr>
          <p:cNvPr id="80921" name="Oval 25"/>
          <p:cNvSpPr>
            <a:spLocks noChangeArrowheads="1"/>
          </p:cNvSpPr>
          <p:nvPr/>
        </p:nvSpPr>
        <p:spPr bwMode="auto">
          <a:xfrm>
            <a:off x="7772400" y="32146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cxnSp>
        <p:nvCxnSpPr>
          <p:cNvPr id="80922" name="AutoShape 26"/>
          <p:cNvCxnSpPr>
            <a:cxnSpLocks noChangeShapeType="1"/>
            <a:stCxn id="80921" idx="6"/>
            <a:endCxn id="80919" idx="2"/>
          </p:cNvCxnSpPr>
          <p:nvPr/>
        </p:nvCxnSpPr>
        <p:spPr bwMode="auto">
          <a:xfrm flipV="1">
            <a:off x="7848600" y="3162300"/>
            <a:ext cx="5143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705600" y="29718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400" dirty="0">
                <a:ea typeface="新細明體" charset="-120"/>
              </a:rPr>
              <a:t>1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858000" y="2667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400" dirty="0">
                <a:ea typeface="新細明體" charset="-120"/>
              </a:rPr>
              <a:t>2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086600" y="25146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400" dirty="0">
                <a:ea typeface="新細明體" charset="-120"/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984180" y="1041400"/>
                <a:ext cx="792652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HK" sz="2000" dirty="0" smtClean="0">
                    <a:solidFill>
                      <a:schemeClr val="tx2"/>
                    </a:solidFill>
                    <a:ea typeface="新細明體" charset="-120"/>
                  </a:rPr>
                  <a:t>Recall: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)={</m:t>
                    </m:r>
                  </m:oMath>
                </a14:m>
                <a:r>
                  <a:rPr lang="en-US" altLang="zh-HK" sz="2000" dirty="0">
                    <a:ea typeface="新細明體" charset="-120"/>
                  </a:rPr>
                  <a:t>all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)}−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)−⋯−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𝑁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)−{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endParaRPr lang="en-US" altLang="zh-HK" sz="2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180" y="1041400"/>
                <a:ext cx="7926529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384" t="-6154" b="-2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Implementation of the algorithm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Queue: first in first out</a:t>
            </a:r>
            <a:r>
              <a:rPr lang="en-US" altLang="zh-HK" dirty="0" smtClean="0">
                <a:ea typeface="新細明體" charset="-120"/>
              </a:rPr>
              <a:t>.</a:t>
            </a:r>
          </a:p>
          <a:p>
            <a:r>
              <a:rPr lang="en-US" altLang="zh-HK" dirty="0" smtClean="0">
                <a:ea typeface="新細明體" charset="-120"/>
              </a:rPr>
              <a:t>Basic operations: </a:t>
            </a:r>
          </a:p>
          <a:p>
            <a:pPr lvl="1"/>
            <a:r>
              <a:rPr lang="en-US" altLang="zh-HK" dirty="0" err="1" smtClean="0">
                <a:ea typeface="新細明體" charset="-120"/>
              </a:rPr>
              <a:t>enqueue</a:t>
            </a:r>
            <a:r>
              <a:rPr lang="en-US" altLang="zh-HK" dirty="0" smtClean="0">
                <a:ea typeface="新細明體" charset="-120"/>
              </a:rPr>
              <a:t> </a:t>
            </a:r>
          </a:p>
          <a:p>
            <a:pPr lvl="1"/>
            <a:r>
              <a:rPr lang="en-US" altLang="zh-HK" dirty="0" err="1" smtClean="0">
                <a:ea typeface="新細明體" charset="-120"/>
              </a:rPr>
              <a:t>dequeue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363912" y="4038600"/>
            <a:ext cx="2514600" cy="9144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905000" y="4078288"/>
            <a:ext cx="1373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2400">
                <a:solidFill>
                  <a:srgbClr val="0066FF"/>
                </a:solidFill>
                <a:ea typeface="新細明體" charset="-120"/>
              </a:rPr>
              <a:t>enqueue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6030912" y="4572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5953125" y="4078288"/>
            <a:ext cx="1373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2400">
                <a:solidFill>
                  <a:srgbClr val="0066FF"/>
                </a:solidFill>
                <a:ea typeface="新細明體" charset="-120"/>
              </a:rPr>
              <a:t>dequeue</a:t>
            </a: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1992312" y="4572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3973512" y="4038600"/>
            <a:ext cx="304800" cy="914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4278312" y="4038600"/>
            <a:ext cx="304800" cy="914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4583112" y="4038600"/>
            <a:ext cx="304800" cy="914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4887912" y="4038600"/>
            <a:ext cx="304800" cy="914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5192712" y="4038600"/>
            <a:ext cx="304800" cy="914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2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sz="3800" dirty="0">
                    <a:ea typeface="新細明體" charset="-120"/>
                  </a:rPr>
                  <a:t>Algorithm for </a:t>
                </a:r>
                <a14:m>
                  <m:oMath xmlns:m="http://schemas.openxmlformats.org/officeDocument/2006/math">
                    <m:r>
                      <a:rPr lang="en-US" altLang="zh-HK" sz="3600" i="1" dirty="0" smtClean="0">
                        <a:latin typeface="Cambria Math"/>
                        <a:ea typeface="新細明體" charset="-120"/>
                      </a:rPr>
                      <m:t>𝑠𝑡</m:t>
                    </m:r>
                  </m:oMath>
                </a14:m>
                <a:r>
                  <a:rPr lang="en-US" altLang="zh-HK" sz="3800" dirty="0">
                    <a:ea typeface="新細明體" charset="-120"/>
                  </a:rPr>
                  <a:t>-distance</a:t>
                </a:r>
              </a:p>
            </p:txBody>
          </p:sp>
        </mc:Choice>
        <mc:Fallback xmlns="">
          <p:sp>
            <p:nvSpPr>
              <p:cNvPr id="819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70" t="-855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Initialize: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𝑑𝑖𝑠𝑡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)=0; 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)=∞ 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for all other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𝑢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, 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𝑄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=[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]</m:t>
                    </m:r>
                  </m:oMath>
                </a14:m>
                <a:endParaRPr lang="en-US" altLang="zh-CN" dirty="0"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dirty="0" smtClean="0">
                    <a:ea typeface="宋体" pitchFamily="2" charset="-122"/>
                  </a:rPr>
                  <a:t>While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𝑄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 is not empty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err="1">
                    <a:ea typeface="新細明體" charset="-120"/>
                  </a:rPr>
                  <a:t>Dequeue</a:t>
                </a:r>
                <a:r>
                  <a:rPr lang="en-US" altLang="zh-HK" dirty="0">
                    <a:ea typeface="新細明體" charset="-120"/>
                  </a:rPr>
                  <a:t> the top element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𝑄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i="1" dirty="0">
                    <a:latin typeface="Times New Roman" pitchFamily="18" charset="0"/>
                    <a:ea typeface="新細明體" charset="-120"/>
                  </a:rPr>
                  <a:t>// </a:t>
                </a:r>
                <a:r>
                  <a:rPr lang="en-US" altLang="zh-HK" i="1" dirty="0" err="1">
                    <a:latin typeface="Times New Roman" pitchFamily="18" charset="0"/>
                    <a:ea typeface="新細明體" charset="-120"/>
                  </a:rPr>
                  <a:t>Enqueue</a:t>
                </a:r>
                <a:r>
                  <a:rPr lang="en-US" altLang="zh-HK" i="1" dirty="0">
                    <a:latin typeface="Times New Roman" pitchFamily="18" charset="0"/>
                    <a:ea typeface="新細明體" charset="-120"/>
                  </a:rPr>
                  <a:t> all neighbors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i="1" dirty="0">
                    <a:latin typeface="Times New Roman" pitchFamily="18" charset="0"/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i="1" dirty="0">
                    <a:latin typeface="Times New Roman" pitchFamily="18" charset="0"/>
                    <a:ea typeface="新細明體" charset="-120"/>
                  </a:rPr>
                  <a:t> that </a:t>
                </a:r>
                <a:r>
                  <a:rPr lang="en-US" altLang="zh-HK" i="1" dirty="0">
                    <a:solidFill>
                      <a:srgbClr val="0066FF"/>
                    </a:solidFill>
                    <a:latin typeface="Times New Roman" pitchFamily="18" charset="0"/>
                    <a:ea typeface="新細明體" charset="-120"/>
                  </a:rPr>
                  <a:t>haven’t been covered so far</a:t>
                </a:r>
                <a:r>
                  <a:rPr lang="en-US" altLang="zh-HK" i="1" dirty="0">
                    <a:latin typeface="Times New Roman" pitchFamily="18" charset="0"/>
                    <a:ea typeface="新細明體" charset="-12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𝑄</m:t>
                    </m:r>
                  </m:oMath>
                </a14:m>
                <a:r>
                  <a:rPr lang="en-US" altLang="zh-HK" i="1" dirty="0">
                    <a:latin typeface="Times New Roman" pitchFamily="18" charset="0"/>
                    <a:ea typeface="新細明體" charset="-120"/>
                  </a:rPr>
                  <a:t>, with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𝑑𝑖𝑠𝑡</m:t>
                    </m:r>
                  </m:oMath>
                </a14:m>
                <a:r>
                  <a:rPr lang="en-US" altLang="zh-HK" i="1" dirty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</a:rPr>
                  <a:t> </a:t>
                </a:r>
                <a:r>
                  <a:rPr lang="en-US" altLang="zh-HK" i="1" dirty="0">
                    <a:latin typeface="Times New Roman" pitchFamily="18" charset="0"/>
                    <a:ea typeface="新細明體" charset="-120"/>
                  </a:rPr>
                  <a:t>function </a:t>
                </a:r>
                <a:r>
                  <a:rPr lang="en-US" altLang="zh-HK" i="1" dirty="0" smtClean="0">
                    <a:latin typeface="Times New Roman" pitchFamily="18" charset="0"/>
                    <a:ea typeface="新細明體" charset="-120"/>
                  </a:rPr>
                  <a:t>updated</a:t>
                </a:r>
                <a:endParaRPr lang="en-US" altLang="zh-HK" i="1" dirty="0">
                  <a:latin typeface="Times New Roman" pitchFamily="18" charset="0"/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For all neighbors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)=∞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ea typeface="宋体" pitchFamily="2" charset="-122"/>
                  </a:rPr>
                  <a:t>,</a:t>
                </a:r>
                <a:r>
                  <a:rPr lang="en-US" altLang="zh-CN" dirty="0">
                    <a:ea typeface="宋体" pitchFamily="2" charset="-122"/>
                  </a:rPr>
                  <a:t>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CN" dirty="0" err="1">
                    <a:ea typeface="宋体" pitchFamily="2" charset="-122"/>
                  </a:rPr>
                  <a:t>enqueue</a:t>
                </a:r>
                <a:r>
                  <a:rPr lang="en-US" altLang="zh-CN" dirty="0">
                    <a:ea typeface="宋体" pitchFamily="2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𝑣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)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𝑑𝑖𝑠𝑡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𝑣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)=</m:t>
                    </m:r>
                    <m:r>
                      <a:rPr lang="en-US" altLang="zh-CN" i="1" dirty="0" err="1">
                        <a:latin typeface="Cambria Math"/>
                        <a:ea typeface="宋体" pitchFamily="2" charset="-122"/>
                      </a:rPr>
                      <m:t>𝑑𝑖𝑠𝑡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𝑢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)+1</m:t>
                    </m:r>
                  </m:oMath>
                </a14:m>
                <a:endParaRPr lang="en-US" altLang="zh-CN" dirty="0">
                  <a:ea typeface="宋体" pitchFamily="2" charset="-12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found, then stop and output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1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93" t="-3769" b="-13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Content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Graphs</a:t>
            </a:r>
            <a:r>
              <a:rPr lang="en-US" altLang="zh-HK" dirty="0" smtClean="0"/>
              <a:t>: model, size, distance.</a:t>
            </a:r>
          </a:p>
          <a:p>
            <a:endParaRPr lang="en-US" altLang="zh-HK" dirty="0" smtClean="0"/>
          </a:p>
          <a:p>
            <a:r>
              <a:rPr lang="en-US" altLang="zh-HK" dirty="0" smtClean="0">
                <a:solidFill>
                  <a:srgbClr val="FF0000"/>
                </a:solidFill>
              </a:rPr>
              <a:t>Problem</a:t>
            </a:r>
            <a:r>
              <a:rPr lang="en-US" altLang="zh-HK" dirty="0" smtClean="0"/>
              <a:t>: shortest path.</a:t>
            </a:r>
          </a:p>
          <a:p>
            <a:endParaRPr lang="en-US" altLang="zh-HK" dirty="0" smtClean="0"/>
          </a:p>
          <a:p>
            <a:r>
              <a:rPr lang="en-US" altLang="zh-HK" dirty="0" smtClean="0">
                <a:solidFill>
                  <a:srgbClr val="FF0000"/>
                </a:solidFill>
              </a:rPr>
              <a:t>Algorithms</a:t>
            </a:r>
            <a:r>
              <a:rPr lang="en-US" altLang="zh-HK" dirty="0" smtClean="0"/>
              <a:t>: </a:t>
            </a:r>
            <a:r>
              <a:rPr lang="en-US" altLang="zh-HK" dirty="0"/>
              <a:t>	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BFS: </a:t>
            </a:r>
            <a:r>
              <a:rPr lang="en-US" altLang="zh-HK" dirty="0" err="1" smtClean="0"/>
              <a:t>unweighted</a:t>
            </a:r>
            <a:r>
              <a:rPr lang="en-US" altLang="zh-HK" dirty="0" smtClean="0"/>
              <a:t> </a:t>
            </a:r>
          </a:p>
          <a:p>
            <a:pPr lvl="1"/>
            <a:r>
              <a:rPr lang="en-US" altLang="zh-HK" dirty="0" err="1" smtClean="0"/>
              <a:t>Dijkstra</a:t>
            </a:r>
            <a:r>
              <a:rPr lang="en-US" altLang="zh-HK" dirty="0" smtClean="0"/>
              <a:t>: non-negative weights</a:t>
            </a:r>
          </a:p>
          <a:p>
            <a:pPr lvl="1"/>
            <a:r>
              <a:rPr lang="en-US" altLang="zh-HK" dirty="0" smtClean="0"/>
              <a:t>Bellman-Ford: negative weights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3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 dirty="0" smtClean="0">
                <a:ea typeface="新細明體" charset="-120"/>
              </a:rPr>
              <a:t>Let’s run it step by step together on the board!</a:t>
            </a:r>
            <a:endParaRPr lang="en-US" altLang="zh-HK" sz="3800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410200" cy="4530725"/>
              </a:xfrm>
              <a:noFill/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𝑑𝑖𝑠𝑡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)=0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l-GR" altLang="zh-CN" i="1" dirty="0" smtClean="0">
                        <a:latin typeface="Cambria Math"/>
                      </a:rPr>
                      <m:t>∞</m:t>
                    </m:r>
                  </m:oMath>
                </a14:m>
                <a:r>
                  <a:rPr lang="en-US" altLang="zh-CN" dirty="0" smtClean="0">
                    <a:ea typeface="宋体" pitchFamily="2" charset="-122"/>
                  </a:rPr>
                  <a:t> </a:t>
                </a:r>
                <a:r>
                  <a:rPr lang="en-US" altLang="zh-CN" dirty="0">
                    <a:ea typeface="宋体" pitchFamily="2" charset="-122"/>
                  </a:rPr>
                  <a:t>for all other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𝑢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, 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𝑄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=[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]</m:t>
                    </m:r>
                  </m:oMath>
                </a14:m>
                <a:endParaRPr lang="en-US" altLang="zh-CN" dirty="0"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dirty="0">
                    <a:ea typeface="宋体" pitchFamily="2" charset="-122"/>
                  </a:rPr>
                  <a:t>While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𝑄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 is not empty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err="1">
                    <a:ea typeface="新細明體" charset="-120"/>
                  </a:rPr>
                  <a:t>Dequeue</a:t>
                </a:r>
                <a:r>
                  <a:rPr lang="en-US" altLang="zh-HK" dirty="0">
                    <a:ea typeface="新細明體" charset="-120"/>
                  </a:rPr>
                  <a:t> the top element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𝑄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For </a:t>
                </a:r>
                <a:r>
                  <a:rPr lang="en-US" altLang="zh-HK" dirty="0">
                    <a:ea typeface="新細明體" charset="-120"/>
                  </a:rPr>
                  <a:t>all neighbors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:r>
                  <a:rPr lang="en-US" altLang="zh-HK" dirty="0" smtClean="0">
                    <a:ea typeface="新細明體" charset="-120"/>
                  </a:rPr>
                  <a:t/>
                </a:r>
                <a:br>
                  <a:rPr lang="en-US" altLang="zh-HK" dirty="0" smtClean="0">
                    <a:ea typeface="新細明體" charset="-120"/>
                  </a:rPr>
                </a:b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)=∞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ea typeface="宋体" pitchFamily="2" charset="-122"/>
                  </a:rPr>
                  <a:t>,</a:t>
                </a:r>
                <a:r>
                  <a:rPr lang="en-US" altLang="zh-CN" dirty="0">
                    <a:ea typeface="宋体" pitchFamily="2" charset="-122"/>
                  </a:rPr>
                  <a:t>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CN" dirty="0" err="1">
                    <a:ea typeface="宋体" pitchFamily="2" charset="-122"/>
                  </a:rPr>
                  <a:t>enqueue</a:t>
                </a:r>
                <a:r>
                  <a:rPr lang="en-US" altLang="zh-CN" dirty="0">
                    <a:ea typeface="宋体" pitchFamily="2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𝑣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)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𝑑𝑖𝑠𝑡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𝑣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)=</m:t>
                    </m:r>
                    <m:r>
                      <a:rPr lang="en-US" altLang="zh-CN" i="1" dirty="0" err="1">
                        <a:latin typeface="Cambria Math"/>
                        <a:ea typeface="宋体" pitchFamily="2" charset="-122"/>
                      </a:rPr>
                      <m:t>𝑑𝑖𝑠𝑡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𝑢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)+1</m:t>
                    </m:r>
                  </m:oMath>
                </a14:m>
                <a:endParaRPr lang="en-US" altLang="zh-CN" dirty="0">
                  <a:ea typeface="宋体" pitchFamily="2" charset="-12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found, then stop and output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1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410200" cy="4530725"/>
              </a:xfrm>
              <a:blipFill rotWithShape="1">
                <a:blip r:embed="rId2"/>
                <a:stretch>
                  <a:fillRect l="-676" t="-2288" r="-304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33"/>
          <p:cNvGrpSpPr>
            <a:grpSpLocks/>
          </p:cNvGrpSpPr>
          <p:nvPr/>
        </p:nvGrpSpPr>
        <p:grpSpPr bwMode="auto">
          <a:xfrm>
            <a:off x="6629400" y="2667000"/>
            <a:ext cx="1974850" cy="2397125"/>
            <a:chOff x="3552" y="1440"/>
            <a:chExt cx="1804" cy="2170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3552" y="1527"/>
              <a:ext cx="1728" cy="1776"/>
              <a:chOff x="3264" y="1392"/>
              <a:chExt cx="1728" cy="1776"/>
            </a:xfrm>
          </p:grpSpPr>
          <p:sp>
            <p:nvSpPr>
              <p:cNvPr id="21" name="Oval 109"/>
              <p:cNvSpPr>
                <a:spLocks noChangeArrowheads="1"/>
              </p:cNvSpPr>
              <p:nvPr/>
            </p:nvSpPr>
            <p:spPr bwMode="auto">
              <a:xfrm>
                <a:off x="3360" y="13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22" name="Oval 110"/>
              <p:cNvSpPr>
                <a:spLocks noChangeArrowheads="1"/>
              </p:cNvSpPr>
              <p:nvPr/>
            </p:nvSpPr>
            <p:spPr bwMode="auto">
              <a:xfrm>
                <a:off x="4800" y="1488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23" name="Oval 111"/>
              <p:cNvSpPr>
                <a:spLocks noChangeArrowheads="1"/>
              </p:cNvSpPr>
              <p:nvPr/>
            </p:nvSpPr>
            <p:spPr bwMode="auto">
              <a:xfrm>
                <a:off x="4752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24" name="Oval 112"/>
              <p:cNvSpPr>
                <a:spLocks noChangeArrowheads="1"/>
              </p:cNvSpPr>
              <p:nvPr/>
            </p:nvSpPr>
            <p:spPr bwMode="auto">
              <a:xfrm>
                <a:off x="3648" y="307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25" name="Oval 113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26" name="Oval 114"/>
              <p:cNvSpPr>
                <a:spLocks noChangeArrowheads="1"/>
              </p:cNvSpPr>
              <p:nvPr/>
            </p:nvSpPr>
            <p:spPr bwMode="auto">
              <a:xfrm>
                <a:off x="4224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27" name="Oval 115"/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28" name="Oval 116"/>
              <p:cNvSpPr>
                <a:spLocks noChangeArrowheads="1"/>
              </p:cNvSpPr>
              <p:nvPr/>
            </p:nvSpPr>
            <p:spPr bwMode="auto">
              <a:xfrm>
                <a:off x="3264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29" name="Oval 117"/>
              <p:cNvSpPr>
                <a:spLocks noChangeArrowheads="1"/>
              </p:cNvSpPr>
              <p:nvPr/>
            </p:nvSpPr>
            <p:spPr bwMode="auto">
              <a:xfrm>
                <a:off x="4896" y="29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</p:grpSp>
        <p:sp>
          <p:nvSpPr>
            <p:cNvPr id="6" name="Line 118"/>
            <p:cNvSpPr>
              <a:spLocks noChangeShapeType="1"/>
            </p:cNvSpPr>
            <p:nvPr/>
          </p:nvSpPr>
          <p:spPr bwMode="auto">
            <a:xfrm>
              <a:off x="3718" y="1623"/>
              <a:ext cx="33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" name="Line 119"/>
            <p:cNvSpPr>
              <a:spLocks noChangeShapeType="1"/>
            </p:cNvSpPr>
            <p:nvPr/>
          </p:nvSpPr>
          <p:spPr bwMode="auto">
            <a:xfrm flipH="1">
              <a:off x="3984" y="2487"/>
              <a:ext cx="9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" name="Line 120"/>
            <p:cNvSpPr>
              <a:spLocks noChangeShapeType="1"/>
            </p:cNvSpPr>
            <p:nvPr/>
          </p:nvSpPr>
          <p:spPr bwMode="auto">
            <a:xfrm>
              <a:off x="3633" y="2535"/>
              <a:ext cx="33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9" name="Line 121"/>
            <p:cNvSpPr>
              <a:spLocks noChangeShapeType="1"/>
            </p:cNvSpPr>
            <p:nvPr/>
          </p:nvSpPr>
          <p:spPr bwMode="auto">
            <a:xfrm flipV="1">
              <a:off x="4560" y="2055"/>
              <a:ext cx="96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" name="Line 122"/>
            <p:cNvSpPr>
              <a:spLocks noChangeShapeType="1"/>
            </p:cNvSpPr>
            <p:nvPr/>
          </p:nvSpPr>
          <p:spPr bwMode="auto">
            <a:xfrm flipV="1">
              <a:off x="4704" y="1719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1" name="Line 123"/>
            <p:cNvSpPr>
              <a:spLocks noChangeShapeType="1"/>
            </p:cNvSpPr>
            <p:nvPr/>
          </p:nvSpPr>
          <p:spPr bwMode="auto">
            <a:xfrm>
              <a:off x="4704" y="2055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2" name="Line 124"/>
            <p:cNvSpPr>
              <a:spLocks noChangeShapeType="1"/>
            </p:cNvSpPr>
            <p:nvPr/>
          </p:nvSpPr>
          <p:spPr bwMode="auto">
            <a:xfrm>
              <a:off x="4597" y="3063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" name="Line 125"/>
            <p:cNvSpPr>
              <a:spLocks noChangeShapeType="1"/>
            </p:cNvSpPr>
            <p:nvPr/>
          </p:nvSpPr>
          <p:spPr bwMode="auto">
            <a:xfrm>
              <a:off x="4128" y="2450"/>
              <a:ext cx="105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4" name="Line 126"/>
            <p:cNvSpPr>
              <a:spLocks noChangeShapeType="1"/>
            </p:cNvSpPr>
            <p:nvPr/>
          </p:nvSpPr>
          <p:spPr bwMode="auto">
            <a:xfrm flipV="1">
              <a:off x="4128" y="2029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5" name="Line 127"/>
            <p:cNvSpPr>
              <a:spLocks noChangeShapeType="1"/>
            </p:cNvSpPr>
            <p:nvPr/>
          </p:nvSpPr>
          <p:spPr bwMode="auto">
            <a:xfrm flipV="1">
              <a:off x="5088" y="1719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6" name="Line 128"/>
            <p:cNvSpPr>
              <a:spLocks noChangeShapeType="1"/>
            </p:cNvSpPr>
            <p:nvPr/>
          </p:nvSpPr>
          <p:spPr bwMode="auto">
            <a:xfrm>
              <a:off x="5110" y="2535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7" name="Line 129"/>
            <p:cNvSpPr>
              <a:spLocks noChangeShapeType="1"/>
            </p:cNvSpPr>
            <p:nvPr/>
          </p:nvSpPr>
          <p:spPr bwMode="auto">
            <a:xfrm flipV="1">
              <a:off x="3648" y="2018"/>
              <a:ext cx="96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8" name="Line 130"/>
            <p:cNvSpPr>
              <a:spLocks noChangeShapeType="1"/>
            </p:cNvSpPr>
            <p:nvPr/>
          </p:nvSpPr>
          <p:spPr bwMode="auto">
            <a:xfrm>
              <a:off x="3744" y="1623"/>
              <a:ext cx="86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9" name="Text Box 131"/>
            <p:cNvSpPr txBox="1">
              <a:spLocks noChangeArrowheads="1"/>
            </p:cNvSpPr>
            <p:nvPr/>
          </p:nvSpPr>
          <p:spPr bwMode="auto">
            <a:xfrm>
              <a:off x="3878" y="3278"/>
              <a:ext cx="273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s</a:t>
              </a:r>
            </a:p>
          </p:txBody>
        </p:sp>
        <p:sp>
          <p:nvSpPr>
            <p:cNvPr id="20" name="Text Box 132"/>
            <p:cNvSpPr txBox="1">
              <a:spLocks noChangeArrowheads="1"/>
            </p:cNvSpPr>
            <p:nvPr/>
          </p:nvSpPr>
          <p:spPr bwMode="auto">
            <a:xfrm>
              <a:off x="5130" y="1440"/>
              <a:ext cx="226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5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>
                <a:ea typeface="新細明體" charset="-120"/>
              </a:rPr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307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Initialize: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𝑑𝑖𝑠𝑡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)=0; 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)=∞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 for all other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𝑢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 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		</a:t>
                </a:r>
                <a:r>
                  <a:rPr lang="en-US" altLang="zh-CN" dirty="0">
                    <a:solidFill>
                      <a:srgbClr val="0066FF"/>
                    </a:solidFill>
                    <a:ea typeface="宋体" pitchFamily="2" charset="-122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66FF"/>
                        </a:solidFill>
                        <a:latin typeface="Cambria Math"/>
                        <a:ea typeface="宋体" pitchFamily="2" charset="-122"/>
                      </a:rPr>
                      <m:t>|</m:t>
                    </m:r>
                    <m:r>
                      <a:rPr lang="en-US" altLang="zh-CN" i="1" dirty="0" smtClean="0">
                        <a:solidFill>
                          <a:srgbClr val="0066FF"/>
                        </a:solidFill>
                        <a:latin typeface="Cambria Math"/>
                        <a:ea typeface="宋体" pitchFamily="2" charset="-122"/>
                      </a:rPr>
                      <m:t>𝑉</m:t>
                    </m:r>
                    <m:r>
                      <a:rPr lang="en-US" altLang="zh-CN" i="1" dirty="0" smtClean="0">
                        <a:solidFill>
                          <a:srgbClr val="0066FF"/>
                        </a:solidFill>
                        <a:latin typeface="Cambria Math"/>
                        <a:ea typeface="宋体" pitchFamily="2" charset="-122"/>
                      </a:rPr>
                      <m:t>|</m:t>
                    </m:r>
                  </m:oMath>
                </a14:m>
                <a:endParaRPr lang="en-US" altLang="zh-CN" dirty="0">
                  <a:solidFill>
                    <a:srgbClr val="0066FF"/>
                  </a:solidFill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𝑄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=[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]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							</a:t>
                </a:r>
                <a:r>
                  <a:rPr lang="en-US" altLang="zh-CN" dirty="0">
                    <a:solidFill>
                      <a:srgbClr val="0066FF"/>
                    </a:solidFill>
                    <a:ea typeface="宋体" pitchFamily="2" charset="-122"/>
                  </a:rPr>
                  <a:t>- 1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dirty="0">
                    <a:ea typeface="宋体" pitchFamily="2" charset="-122"/>
                  </a:rPr>
                  <a:t>While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𝑄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 is not empty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err="1">
                    <a:ea typeface="新細明體" charset="-120"/>
                  </a:rPr>
                  <a:t>Dequeue</a:t>
                </a:r>
                <a:r>
                  <a:rPr lang="en-US" altLang="zh-HK" dirty="0">
                    <a:ea typeface="新細明體" charset="-120"/>
                  </a:rPr>
                  <a:t> the top element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𝑄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			</a:t>
                </a:r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- 1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For all neighbors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)=∞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ea typeface="宋体" pitchFamily="2" charset="-122"/>
                  </a:rPr>
                  <a:t>,</a:t>
                </a:r>
                <a:r>
                  <a:rPr lang="en-US" altLang="zh-CN" dirty="0">
                    <a:ea typeface="宋体" pitchFamily="2" charset="-122"/>
                  </a:rPr>
                  <a:t> 	</a:t>
                </a:r>
                <a:r>
                  <a:rPr lang="en-US" altLang="zh-CN" dirty="0">
                    <a:solidFill>
                      <a:srgbClr val="0066FF"/>
                    </a:solidFill>
                    <a:ea typeface="宋体" pitchFamily="2" charset="-122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66FF"/>
                        </a:solidFill>
                        <a:latin typeface="Cambria Math"/>
                        <a:ea typeface="宋体" pitchFamily="2" charset="-122"/>
                      </a:rPr>
                      <m:t>𝑁</m:t>
                    </m:r>
                    <m:r>
                      <a:rPr lang="en-US" altLang="zh-CN" i="1" dirty="0" smtClean="0">
                        <a:solidFill>
                          <a:srgbClr val="0066FF"/>
                        </a:solidFill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 smtClean="0">
                        <a:solidFill>
                          <a:srgbClr val="0066FF"/>
                        </a:solidFill>
                        <a:latin typeface="Cambria Math"/>
                        <a:ea typeface="宋体" pitchFamily="2" charset="-122"/>
                      </a:rPr>
                      <m:t>𝑢</m:t>
                    </m:r>
                    <m:r>
                      <a:rPr lang="en-US" altLang="zh-CN" i="1" dirty="0" smtClean="0">
                        <a:solidFill>
                          <a:srgbClr val="0066FF"/>
                        </a:solidFill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0066FF"/>
                  </a:solidFill>
                  <a:ea typeface="宋体" pitchFamily="2" charset="-122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altLang="zh-CN" dirty="0" err="1">
                    <a:ea typeface="宋体" pitchFamily="2" charset="-122"/>
                  </a:rPr>
                  <a:t>enqueue</a:t>
                </a:r>
                <a:r>
                  <a:rPr lang="en-US" altLang="zh-CN" dirty="0">
                    <a:ea typeface="宋体" pitchFamily="2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𝑣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)						</a:t>
                </a:r>
                <a:r>
                  <a:rPr lang="en-US" altLang="zh-CN" dirty="0">
                    <a:solidFill>
                      <a:srgbClr val="0066FF"/>
                    </a:solidFill>
                    <a:ea typeface="宋体" pitchFamily="2" charset="-122"/>
                  </a:rPr>
                  <a:t>- 1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𝑑𝑖𝑠𝑡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𝑣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)=</m:t>
                    </m:r>
                    <m:r>
                      <a:rPr lang="en-US" altLang="zh-CN" i="1" dirty="0" err="1">
                        <a:latin typeface="Cambria Math"/>
                        <a:ea typeface="宋体" pitchFamily="2" charset="-122"/>
                      </a:rPr>
                      <m:t>𝑑𝑖𝑠𝑡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𝑢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)+1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					</a:t>
                </a:r>
                <a:r>
                  <a:rPr lang="en-US" altLang="zh-CN" dirty="0">
                    <a:solidFill>
                      <a:srgbClr val="0066FF"/>
                    </a:solidFill>
                    <a:ea typeface="宋体" pitchFamily="2" charset="-122"/>
                  </a:rPr>
                  <a:t>- 1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found, then stop and output </a:t>
                </a:r>
                <a:r>
                  <a:rPr lang="en-US" altLang="zh-HK" dirty="0" err="1">
                    <a:ea typeface="新細明體" charset="-120"/>
                  </a:rPr>
                  <a:t>dist</a:t>
                </a:r>
                <a:r>
                  <a:rPr lang="en-US" altLang="zh-HK" dirty="0">
                    <a:ea typeface="新細明體" charset="-120"/>
                  </a:rPr>
                  <a:t>(t)	</a:t>
                </a:r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- 1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Total: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𝑉</m:t>
                        </m:r>
                      </m:e>
                    </m:d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altLang="zh-CN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altLang="zh-CN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zh-CN" i="1" dirty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  <m:t>|</m:t>
                        </m:r>
                        <m:r>
                          <a:rPr lang="en-US" altLang="zh-CN" i="1" dirty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  <m:t>𝑁</m:t>
                        </m:r>
                        <m:r>
                          <a:rPr lang="en-US" altLang="zh-CN" i="1" dirty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  <m:t>(</m:t>
                        </m:r>
                        <m:r>
                          <a:rPr lang="en-US" altLang="zh-CN" i="1" dirty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  <m:t>𝑢</m:t>
                        </m:r>
                        <m:r>
                          <a:rPr lang="en-US" altLang="zh-CN" i="1" dirty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  <m:t>)|</m:t>
                        </m:r>
                      </m:e>
                    </m:nary>
                    <m:r>
                      <a:rPr lang="en-US" altLang="zh-CN" i="1" dirty="0">
                        <a:solidFill>
                          <a:srgbClr val="0066FF"/>
                        </a:solidFill>
                        <a:latin typeface="Cambria Math"/>
                        <a:ea typeface="宋体" pitchFamily="2" charset="-122"/>
                      </a:rPr>
                      <m:t>=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|+|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endParaRPr lang="en-US" altLang="zh-HK" dirty="0">
                  <a:solidFill>
                    <a:srgbClr val="0066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7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30725"/>
              </a:xfrm>
              <a:blipFill rotWithShape="1">
                <a:blip r:embed="rId2"/>
                <a:stretch>
                  <a:fillRect l="-582" t="-2826" b="-3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One 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If we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don’t stop </a:t>
                </a:r>
                <a:r>
                  <a:rPr lang="en-US" altLang="zh-HK" dirty="0">
                    <a:ea typeface="新細明體" charset="-120"/>
                  </a:rPr>
                  <a:t>when finding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then eventually the algorithm finds the distances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to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all</a:t>
                </a:r>
                <a:r>
                  <a:rPr lang="en-US" altLang="zh-HK" dirty="0">
                    <a:ea typeface="新細明體" charset="-120"/>
                  </a:rPr>
                  <a:t> other nodes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 </a:t>
                </a:r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4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Finished: On </a:t>
                </a:r>
                <a:r>
                  <a:rPr lang="en-US" altLang="zh-HK" dirty="0" err="1">
                    <a:ea typeface="新細明體" charset="-120"/>
                  </a:rPr>
                  <a:t>unweighted</a:t>
                </a:r>
                <a:r>
                  <a:rPr lang="en-US" altLang="zh-HK" dirty="0">
                    <a:ea typeface="新細明體" charset="-120"/>
                  </a:rPr>
                  <a:t> graphs, distance defined as the min # of edges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BFS</a:t>
                </a:r>
              </a:p>
              <a:p>
                <a:pPr lvl="1"/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Complexity: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|+|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endParaRPr lang="en-US" altLang="zh-HK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 lvl="1"/>
                <a:endParaRPr lang="en-US" altLang="zh-HK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Next: </a:t>
                </a:r>
                <a:endParaRPr lang="en-US" altLang="zh-HK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non-negative</a:t>
                </a:r>
                <a:r>
                  <a:rPr lang="en-US" altLang="zh-HK" dirty="0">
                    <a:ea typeface="新細明體" charset="-120"/>
                  </a:rPr>
                  <a:t> weighted graphs.</a:t>
                </a:r>
              </a:p>
              <a:p>
                <a:pPr lvl="1"/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Negative </a:t>
                </a:r>
                <a:r>
                  <a:rPr lang="en-US" altLang="zh-HK" dirty="0">
                    <a:ea typeface="新細明體" charset="-120"/>
                  </a:rPr>
                  <a:t>weighted graphs</a:t>
                </a:r>
              </a:p>
            </p:txBody>
          </p:sp>
        </mc:Choice>
        <mc:Fallback xmlns="">
          <p:sp>
            <p:nvSpPr>
              <p:cNvPr id="146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1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Weighted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More general: each edge has a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non-negative</a:t>
                </a:r>
                <a:r>
                  <a:rPr lang="en-US" altLang="zh-HK" dirty="0">
                    <a:ea typeface="新細明體" charset="-120"/>
                  </a:rPr>
                  <a:t> length. 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A length function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given.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𝑙</m:t>
                    </m:r>
                    <m:d>
                      <m:dPr>
                        <m:ctrlP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𝑝𝑎𝑡h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sum of lengths of edges 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𝑝𝑎𝑡h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𝑙</m:t>
                    </m:r>
                    <m:d>
                      <m:dPr>
                        <m:ctrlP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𝑠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𝑡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min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𝑝𝑎𝑡h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over all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𝑝𝑎𝑡h𝑠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i="1" dirty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Question</a:t>
                </a:r>
                <a:r>
                  <a:rPr lang="en-US" altLang="zh-HK" i="1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: How to do now?</a:t>
                </a:r>
              </a:p>
              <a:p>
                <a:r>
                  <a:rPr lang="en-US" altLang="zh-HK" dirty="0">
                    <a:ea typeface="新細明體" charset="-120"/>
                  </a:rPr>
                  <a:t>Let’s try BFS </a:t>
                </a:r>
                <a:r>
                  <a:rPr lang="en-US" altLang="zh-HK" dirty="0" smtClean="0">
                    <a:ea typeface="新細明體" charset="-120"/>
                  </a:rPr>
                  <a:t>first.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93" t="-1750" r="-22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00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sz="3800" dirty="0">
                    <a:ea typeface="新細明體" charset="-120"/>
                  </a:rPr>
                  <a:t>BFS Algorithm for </a:t>
                </a:r>
                <a14:m>
                  <m:oMath xmlns:m="http://schemas.openxmlformats.org/officeDocument/2006/math">
                    <m:r>
                      <a:rPr lang="en-US" altLang="zh-HK" sz="3600" i="1" dirty="0" smtClean="0">
                        <a:latin typeface="Cambria Math"/>
                        <a:ea typeface="新細明體" charset="-120"/>
                      </a:rPr>
                      <m:t>𝑠𝑡</m:t>
                    </m:r>
                  </m:oMath>
                </a14:m>
                <a:r>
                  <a:rPr lang="en-US" altLang="zh-HK" sz="3800" dirty="0">
                    <a:ea typeface="新細明體" charset="-120"/>
                  </a:rPr>
                  <a:t>-distance</a:t>
                </a:r>
              </a:p>
            </p:txBody>
          </p:sp>
        </mc:Choice>
        <mc:Fallback xmlns="">
          <p:sp>
            <p:nvSpPr>
              <p:cNvPr id="12800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70" t="-855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0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Initialize: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𝑑𝑖𝑠𝑡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)=0; 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)=∞ 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for all other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𝑢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, 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𝑄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=[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]</m:t>
                    </m:r>
                  </m:oMath>
                </a14:m>
                <a:endParaRPr lang="en-US" altLang="zh-CN" dirty="0"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dirty="0">
                    <a:ea typeface="宋体" pitchFamily="2" charset="-122"/>
                  </a:rPr>
                  <a:t>While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𝑄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 is not empty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err="1">
                    <a:ea typeface="新細明體" charset="-120"/>
                  </a:rPr>
                  <a:t>Dequeue</a:t>
                </a:r>
                <a:r>
                  <a:rPr lang="en-US" altLang="zh-HK" dirty="0">
                    <a:ea typeface="新細明體" charset="-120"/>
                  </a:rPr>
                  <a:t> the top element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𝑄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(</a:t>
                </a:r>
                <a:r>
                  <a:rPr lang="en-US" altLang="zh-HK" dirty="0" err="1">
                    <a:ea typeface="新細明體" charset="-120"/>
                  </a:rPr>
                  <a:t>Enqueue</a:t>
                </a:r>
                <a:r>
                  <a:rPr lang="en-US" altLang="zh-HK" dirty="0">
                    <a:ea typeface="新細明體" charset="-120"/>
                  </a:rPr>
                  <a:t> all neighbors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that </a:t>
                </a:r>
                <a:r>
                  <a:rPr lang="en-US" altLang="zh-HK" i="1" dirty="0">
                    <a:solidFill>
                      <a:srgbClr val="0066FF"/>
                    </a:solidFill>
                    <a:ea typeface="新細明體" charset="-120"/>
                  </a:rPr>
                  <a:t>haven’t been covered so far</a:t>
                </a:r>
                <a:r>
                  <a:rPr lang="en-US" altLang="zh-HK" dirty="0">
                    <a:ea typeface="新細明體" charset="-12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𝑄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with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function adjusted)</a:t>
                </a: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For all neighbors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)=∞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,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CN" dirty="0" err="1">
                    <a:ea typeface="宋体" pitchFamily="2" charset="-122"/>
                  </a:rPr>
                  <a:t>enqueue</a:t>
                </a:r>
                <a:r>
                  <a:rPr lang="en-US" altLang="zh-CN" dirty="0">
                    <a:ea typeface="宋体" pitchFamily="2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𝑣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)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𝑑𝑖𝑠𝑡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𝑣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)=</m:t>
                    </m:r>
                    <m:r>
                      <a:rPr lang="en-US" altLang="zh-CN" i="1" dirty="0" err="1" smtClean="0">
                        <a:latin typeface="Cambria Math"/>
                        <a:ea typeface="宋体" pitchFamily="2" charset="-122"/>
                      </a:rPr>
                      <m:t>𝑑𝑖𝑠𝑡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𝑢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)+1</m:t>
                    </m:r>
                  </m:oMath>
                </a14:m>
                <a:endParaRPr lang="en-US" altLang="zh-CN" dirty="0">
                  <a:ea typeface="宋体" pitchFamily="2" charset="-12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found, then stop and output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8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93" t="-376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04" name="Line 4"/>
          <p:cNvSpPr>
            <a:spLocks noChangeShapeType="1"/>
          </p:cNvSpPr>
          <p:nvPr/>
        </p:nvSpPr>
        <p:spPr bwMode="auto">
          <a:xfrm>
            <a:off x="3962400" y="5181600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5" name="Text Box 5"/>
              <p:cNvSpPr txBox="1">
                <a:spLocks noChangeArrowheads="1"/>
              </p:cNvSpPr>
              <p:nvPr/>
            </p:nvSpPr>
            <p:spPr bwMode="auto">
              <a:xfrm>
                <a:off x="4175486" y="5105400"/>
                <a:ext cx="11073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400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400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400" dirty="0">
                    <a:solidFill>
                      <a:srgbClr val="FF0000"/>
                    </a:solidFill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12800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5486" y="5105400"/>
                <a:ext cx="110735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49" t="-9333" r="-7692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5562599" y="4927242"/>
            <a:ext cx="3098689" cy="533400"/>
          </a:xfrm>
          <a:prstGeom prst="wedgeRoundRectCallout">
            <a:avLst>
              <a:gd name="adj1" fmla="val -61352"/>
              <a:gd name="adj2" fmla="val 4253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HK" sz="2800">
                <a:ea typeface="新細明體" charset="-120"/>
              </a:rPr>
              <a:t>Is this correct?</a:t>
            </a:r>
            <a:endParaRPr lang="en-US" altLang="zh-HK" sz="28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9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  <p:bldP spid="128005" grpId="0"/>
      <p:bldP spid="1280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4100">
                <a:ea typeface="新細明體" charset="-120"/>
              </a:rPr>
              <a:t>Problem of BFS</a:t>
            </a:r>
            <a:endParaRPr lang="en-US" altLang="zh-HK" sz="4100">
              <a:solidFill>
                <a:srgbClr val="FF0000"/>
              </a:solidFill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6477000" cy="4530725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900" dirty="0" smtClean="0">
                    <a:ea typeface="新細明體" charset="-120"/>
                  </a:rPr>
                  <a:t>Nodes collected at iteration </a:t>
                </a:r>
                <a14:m>
                  <m:oMath xmlns:m="http://schemas.openxmlformats.org/officeDocument/2006/math"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sz="2900" dirty="0">
                    <a:ea typeface="新細明體" charset="-120"/>
                  </a:rPr>
                  <a:t> may have a </a:t>
                </a:r>
                <a:r>
                  <a:rPr lang="en-US" altLang="zh-HK" sz="2900" dirty="0">
                    <a:solidFill>
                      <a:srgbClr val="0066FF"/>
                    </a:solidFill>
                    <a:ea typeface="新細明體" charset="-120"/>
                  </a:rPr>
                  <a:t>shortest path with more than </a:t>
                </a:r>
                <a14:m>
                  <m:oMath xmlns:m="http://schemas.openxmlformats.org/officeDocument/2006/math">
                    <m:r>
                      <a:rPr lang="en-US" altLang="zh-HK" sz="29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sz="2900" dirty="0">
                    <a:solidFill>
                      <a:srgbClr val="0066FF"/>
                    </a:solidFill>
                    <a:ea typeface="新細明體" charset="-120"/>
                  </a:rPr>
                  <a:t> edges</a:t>
                </a:r>
                <a:r>
                  <a:rPr lang="en-US" altLang="zh-HK" sz="2900" dirty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9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900" dirty="0" smtClean="0">
                    <a:ea typeface="新細明體" charset="-120"/>
                  </a:rPr>
                  <a:t>, </a:t>
                </a:r>
                <a:r>
                  <a:rPr lang="en-US" altLang="zh-HK" sz="2900" dirty="0">
                    <a:ea typeface="新細明體" charset="-120"/>
                  </a:rPr>
                  <a:t>the “distance” we keep in algorithm, is only an </a:t>
                </a:r>
                <a:r>
                  <a:rPr lang="en-US" altLang="zh-HK" sz="2900" dirty="0">
                    <a:solidFill>
                      <a:srgbClr val="FF0000"/>
                    </a:solidFill>
                    <a:ea typeface="新細明體" charset="-120"/>
                  </a:rPr>
                  <a:t>upper bound</a:t>
                </a:r>
                <a:r>
                  <a:rPr lang="en-US" altLang="zh-HK" sz="2900" dirty="0">
                    <a:ea typeface="新細明體" charset="-120"/>
                  </a:rPr>
                  <a:t> of the real distance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900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9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9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900" dirty="0" smtClean="0">
                    <a:ea typeface="新細明體" charset="-12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500" dirty="0" smtClean="0">
                    <a:ea typeface="新細明體" charset="-120"/>
                  </a:rPr>
                  <a:t>i.e. </a:t>
                </a:r>
                <a14:m>
                  <m:oMath xmlns:m="http://schemas.openxmlformats.org/officeDocument/2006/math"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)≥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8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8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.</a:t>
                </a:r>
                <a:endParaRPr lang="en-US" altLang="zh-HK" sz="25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500" dirty="0">
                    <a:ea typeface="新細明體" charset="-120"/>
                  </a:rPr>
                  <a:t>It’s not necessary </a:t>
                </a:r>
                <a14:m>
                  <m:oMath xmlns:m="http://schemas.openxmlformats.org/officeDocument/2006/math"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500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5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5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500" dirty="0" smtClean="0">
                    <a:ea typeface="新細明體" charset="-120"/>
                  </a:rPr>
                  <a:t> </a:t>
                </a:r>
                <a:r>
                  <a:rPr lang="en-US" altLang="zh-HK" sz="2500" dirty="0">
                    <a:ea typeface="新細明體" charset="-120"/>
                  </a:rPr>
                  <a:t>yet since we may find better route later.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900" dirty="0">
                    <a:ea typeface="新細明體" charset="-120"/>
                  </a:rPr>
                  <a:t>As a result, after iteration </a:t>
                </a:r>
                <a14:m>
                  <m:oMath xmlns:m="http://schemas.openxmlformats.org/officeDocument/2006/math"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sz="2900" dirty="0">
                    <a:ea typeface="新細明體" charset="-120"/>
                  </a:rPr>
                  <a:t>, we don’t know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900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9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9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900" dirty="0" smtClean="0">
                    <a:ea typeface="新細明體" charset="-120"/>
                  </a:rPr>
                  <a:t> </a:t>
                </a:r>
                <a:r>
                  <a:rPr lang="en-US" altLang="zh-HK" sz="2900" dirty="0">
                    <a:ea typeface="新細明體" charset="-12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err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altLang="zh-HK" sz="2900" dirty="0" smtClean="0">
                    <a:ea typeface="新細明體" charset="-12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500" dirty="0" smtClean="0">
                    <a:ea typeface="新細明體" charset="-120"/>
                  </a:rPr>
                  <a:t>though we know an upper bound of </a:t>
                </a:r>
                <a14:m>
                  <m:oMath xmlns:m="http://schemas.openxmlformats.org/officeDocument/2006/math"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500" i="1" dirty="0" err="1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5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5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500" dirty="0" smtClean="0">
                    <a:ea typeface="新細明體" charset="-120"/>
                  </a:rPr>
                  <a:t>.</a:t>
                </a:r>
                <a:endParaRPr lang="en-US" altLang="zh-HK" sz="25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9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6477000" cy="4530725"/>
              </a:xfrm>
              <a:blipFill rotWithShape="1">
                <a:blip r:embed="rId2"/>
                <a:stretch>
                  <a:fillRect l="-470" t="-2019" r="-282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028" name="Group 4"/>
          <p:cNvGrpSpPr>
            <a:grpSpLocks/>
          </p:cNvGrpSpPr>
          <p:nvPr/>
        </p:nvGrpSpPr>
        <p:grpSpPr bwMode="auto">
          <a:xfrm>
            <a:off x="7086600" y="1676400"/>
            <a:ext cx="1452563" cy="1184275"/>
            <a:chOff x="4556" y="879"/>
            <a:chExt cx="915" cy="746"/>
          </a:xfrm>
        </p:grpSpPr>
        <p:sp>
          <p:nvSpPr>
            <p:cNvPr id="129029" name="Oval 5"/>
            <p:cNvSpPr>
              <a:spLocks noChangeArrowheads="1"/>
            </p:cNvSpPr>
            <p:nvPr/>
          </p:nvSpPr>
          <p:spPr bwMode="auto">
            <a:xfrm>
              <a:off x="4752" y="13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29030" name="Oval 6"/>
            <p:cNvSpPr>
              <a:spLocks noChangeArrowheads="1"/>
            </p:cNvSpPr>
            <p:nvPr/>
          </p:nvSpPr>
          <p:spPr bwMode="auto">
            <a:xfrm>
              <a:off x="5232" y="13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 sz="2400">
                <a:latin typeface="Times New Roman" pitchFamily="18" charset="0"/>
              </a:endParaRPr>
            </a:p>
          </p:txBody>
        </p:sp>
        <p:sp>
          <p:nvSpPr>
            <p:cNvPr id="129031" name="Oval 7"/>
            <p:cNvSpPr>
              <a:spLocks noChangeArrowheads="1"/>
            </p:cNvSpPr>
            <p:nvPr/>
          </p:nvSpPr>
          <p:spPr bwMode="auto">
            <a:xfrm>
              <a:off x="5280" y="11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 sz="2400">
                <a:latin typeface="Times New Roman" pitchFamily="18" charset="0"/>
              </a:endParaRPr>
            </a:p>
          </p:txBody>
        </p:sp>
        <p:sp>
          <p:nvSpPr>
            <p:cNvPr id="129032" name="Text Box 8"/>
            <p:cNvSpPr txBox="1">
              <a:spLocks noChangeArrowheads="1"/>
            </p:cNvSpPr>
            <p:nvPr/>
          </p:nvSpPr>
          <p:spPr bwMode="auto">
            <a:xfrm>
              <a:off x="4656" y="139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s</a:t>
              </a:r>
            </a:p>
          </p:txBody>
        </p:sp>
        <p:sp>
          <p:nvSpPr>
            <p:cNvPr id="129033" name="Text Box 9"/>
            <p:cNvSpPr txBox="1">
              <a:spLocks noChangeArrowheads="1"/>
            </p:cNvSpPr>
            <p:nvPr/>
          </p:nvSpPr>
          <p:spPr bwMode="auto">
            <a:xfrm>
              <a:off x="5184" y="1392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 dirty="0" smtClean="0">
                  <a:ea typeface="新細明體" charset="-120"/>
                </a:rPr>
                <a:t>u</a:t>
              </a:r>
              <a:endParaRPr lang="en-US" altLang="zh-HK" dirty="0">
                <a:ea typeface="新細明體" charset="-120"/>
              </a:endParaRPr>
            </a:p>
          </p:txBody>
        </p:sp>
        <p:sp>
          <p:nvSpPr>
            <p:cNvPr id="129034" name="Oval 10"/>
            <p:cNvSpPr>
              <a:spLocks noChangeArrowheads="1"/>
            </p:cNvSpPr>
            <p:nvPr/>
          </p:nvSpPr>
          <p:spPr bwMode="auto">
            <a:xfrm>
              <a:off x="4704" y="1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 sz="2400">
                <a:latin typeface="Times New Roman" pitchFamily="18" charset="0"/>
              </a:endParaRPr>
            </a:p>
          </p:txBody>
        </p:sp>
        <p:sp>
          <p:nvSpPr>
            <p:cNvPr id="129035" name="Oval 11"/>
            <p:cNvSpPr>
              <a:spLocks noChangeArrowheads="1"/>
            </p:cNvSpPr>
            <p:nvPr/>
          </p:nvSpPr>
          <p:spPr bwMode="auto">
            <a:xfrm>
              <a:off x="4992" y="9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 sz="2400">
                <a:latin typeface="Times New Roman" pitchFamily="18" charset="0"/>
              </a:endParaRPr>
            </a:p>
          </p:txBody>
        </p:sp>
        <p:cxnSp>
          <p:nvCxnSpPr>
            <p:cNvPr id="129036" name="AutoShape 12"/>
            <p:cNvCxnSpPr>
              <a:cxnSpLocks noChangeShapeType="1"/>
              <a:stCxn id="129029" idx="6"/>
              <a:endCxn id="129030" idx="2"/>
            </p:cNvCxnSpPr>
            <p:nvPr/>
          </p:nvCxnSpPr>
          <p:spPr bwMode="auto">
            <a:xfrm>
              <a:off x="4848" y="1392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37" name="AutoShape 13"/>
            <p:cNvCxnSpPr>
              <a:cxnSpLocks noChangeShapeType="1"/>
              <a:stCxn id="129029" idx="0"/>
            </p:cNvCxnSpPr>
            <p:nvPr/>
          </p:nvCxnSpPr>
          <p:spPr bwMode="auto">
            <a:xfrm flipH="1" flipV="1">
              <a:off x="4759" y="1186"/>
              <a:ext cx="41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38" name="AutoShape 14"/>
            <p:cNvCxnSpPr>
              <a:cxnSpLocks noChangeShapeType="1"/>
              <a:stCxn id="129035" idx="2"/>
              <a:endCxn id="129034" idx="7"/>
            </p:cNvCxnSpPr>
            <p:nvPr/>
          </p:nvCxnSpPr>
          <p:spPr bwMode="auto">
            <a:xfrm flipH="1">
              <a:off x="4786" y="1008"/>
              <a:ext cx="206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39" name="AutoShape 15"/>
            <p:cNvCxnSpPr>
              <a:cxnSpLocks noChangeShapeType="1"/>
              <a:stCxn id="129035" idx="5"/>
              <a:endCxn id="129031" idx="1"/>
            </p:cNvCxnSpPr>
            <p:nvPr/>
          </p:nvCxnSpPr>
          <p:spPr bwMode="auto">
            <a:xfrm>
              <a:off x="5074" y="1042"/>
              <a:ext cx="220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40" name="AutoShape 16"/>
            <p:cNvCxnSpPr>
              <a:cxnSpLocks noChangeShapeType="1"/>
              <a:stCxn id="129030" idx="0"/>
              <a:endCxn id="129031" idx="4"/>
            </p:cNvCxnSpPr>
            <p:nvPr/>
          </p:nvCxnSpPr>
          <p:spPr bwMode="auto">
            <a:xfrm flipV="1">
              <a:off x="5280" y="1248"/>
              <a:ext cx="48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9041" name="Text Box 17"/>
            <p:cNvSpPr txBox="1">
              <a:spLocks noChangeArrowheads="1"/>
            </p:cNvSpPr>
            <p:nvPr/>
          </p:nvSpPr>
          <p:spPr bwMode="auto">
            <a:xfrm>
              <a:off x="4896" y="1367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>
                  <a:ea typeface="新細明體" charset="-120"/>
                </a:rPr>
                <a:t>10</a:t>
              </a:r>
            </a:p>
          </p:txBody>
        </p:sp>
        <p:sp>
          <p:nvSpPr>
            <p:cNvPr id="129042" name="Text Box 18"/>
            <p:cNvSpPr txBox="1">
              <a:spLocks noChangeArrowheads="1"/>
            </p:cNvSpPr>
            <p:nvPr/>
          </p:nvSpPr>
          <p:spPr bwMode="auto">
            <a:xfrm>
              <a:off x="4556" y="1167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 sz="1600">
                  <a:ea typeface="新細明體" charset="-120"/>
                </a:rPr>
                <a:t>1</a:t>
              </a:r>
            </a:p>
          </p:txBody>
        </p:sp>
        <p:sp>
          <p:nvSpPr>
            <p:cNvPr id="129043" name="Text Box 19"/>
            <p:cNvSpPr txBox="1">
              <a:spLocks noChangeArrowheads="1"/>
            </p:cNvSpPr>
            <p:nvPr/>
          </p:nvSpPr>
          <p:spPr bwMode="auto">
            <a:xfrm>
              <a:off x="4752" y="879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 sz="1600">
                  <a:ea typeface="新細明體" charset="-120"/>
                </a:rPr>
                <a:t>1</a:t>
              </a:r>
            </a:p>
          </p:txBody>
        </p:sp>
        <p:sp>
          <p:nvSpPr>
            <p:cNvPr id="129044" name="Text Box 20"/>
            <p:cNvSpPr txBox="1">
              <a:spLocks noChangeArrowheads="1"/>
            </p:cNvSpPr>
            <p:nvPr/>
          </p:nvSpPr>
          <p:spPr bwMode="auto">
            <a:xfrm>
              <a:off x="5136" y="927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 sz="1600">
                  <a:ea typeface="新細明體" charset="-120"/>
                </a:rPr>
                <a:t>1</a:t>
              </a:r>
            </a:p>
          </p:txBody>
        </p:sp>
        <p:sp>
          <p:nvSpPr>
            <p:cNvPr id="129045" name="Text Box 21"/>
            <p:cNvSpPr txBox="1">
              <a:spLocks noChangeArrowheads="1"/>
            </p:cNvSpPr>
            <p:nvPr/>
          </p:nvSpPr>
          <p:spPr bwMode="auto">
            <a:xfrm>
              <a:off x="5284" y="122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 sz="1600">
                  <a:ea typeface="新細明體" charset="-120"/>
                </a:rPr>
                <a:t>1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4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Interesting things coming…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105400" cy="453072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The upper bound is tight for some vertices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𝑟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𝑟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𝑟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Suppose </a:t>
                </a:r>
                <a:r>
                  <a:rPr lang="en-US" altLang="zh-HK" dirty="0">
                    <a:ea typeface="新細明體" charset="-120"/>
                  </a:rPr>
                  <a:t>we maintain a set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𝑅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of correct vertices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i.e.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𝑟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CN" i="1" dirty="0" err="1" smtClean="0">
                        <a:latin typeface="Cambria Math"/>
                        <a:ea typeface="宋体" pitchFamily="2" charset="-122"/>
                      </a:rPr>
                      <m:t>𝑅</m:t>
                    </m:r>
                    <m:r>
                      <a:rPr lang="en-US" altLang="zh-CN" b="0" i="1" dirty="0" smtClean="0">
                        <a:latin typeface="Cambria Math"/>
                        <a:ea typeface="宋体" pitchFamily="2" charset="-122"/>
                      </a:rPr>
                      <m:t>⇒</m:t>
                    </m:r>
                    <m:r>
                      <a:rPr lang="en-US" altLang="zh-CN" i="1" dirty="0" err="1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𝑑𝑖𝑠𝑡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𝑟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)=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 err="1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i="1" dirty="0" err="1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,</m:t>
                    </m:r>
                    <m:r>
                      <a:rPr lang="en-US" altLang="zh-CN" i="1" dirty="0" err="1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𝑟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  <a:ea typeface="宋体" pitchFamily="2" charset="-122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We want to find another correct vertex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2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𝑅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pPr lvl="1"/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we can put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𝑅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(and then update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’s neighbors).</a:t>
                </a:r>
              </a:p>
              <a:p>
                <a:r>
                  <a:rPr lang="en-US" altLang="zh-HK" i="1" dirty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</a:rPr>
                  <a:t>Question</a:t>
                </a:r>
                <a:r>
                  <a:rPr lang="en-US" altLang="zh-HK" i="1" dirty="0">
                    <a:latin typeface="Times New Roman" pitchFamily="18" charset="0"/>
                    <a:ea typeface="新細明體" charset="-120"/>
                  </a:rPr>
                  <a:t>: Which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i="1" dirty="0">
                    <a:latin typeface="Times New Roman" pitchFamily="18" charset="0"/>
                    <a:ea typeface="新細明體" charset="-120"/>
                  </a:rPr>
                  <a:t> to pick?</a:t>
                </a:r>
                <a:r>
                  <a:rPr lang="en-US" altLang="zh-HK" dirty="0">
                    <a:ea typeface="新細明體" charset="-120"/>
                  </a:rPr>
                  <a:t> </a:t>
                </a:r>
              </a:p>
            </p:txBody>
          </p:sp>
        </mc:Choice>
        <mc:Fallback xmlns="">
          <p:sp>
            <p:nvSpPr>
              <p:cNvPr id="130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105400" cy="4530725"/>
              </a:xfrm>
              <a:blipFill rotWithShape="1">
                <a:blip r:embed="rId2"/>
                <a:stretch>
                  <a:fillRect l="-716" t="-3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071" name="Text Box 23"/>
              <p:cNvSpPr txBox="1">
                <a:spLocks noChangeArrowheads="1"/>
              </p:cNvSpPr>
              <p:nvPr/>
            </p:nvSpPr>
            <p:spPr bwMode="auto">
              <a:xfrm>
                <a:off x="7696200" y="2819400"/>
                <a:ext cx="3111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𝑢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007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2819400"/>
                <a:ext cx="311150" cy="3667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867400" y="1752600"/>
            <a:ext cx="2522762" cy="2362200"/>
            <a:chOff x="5867400" y="1752600"/>
            <a:chExt cx="2522762" cy="2362200"/>
          </a:xfrm>
        </p:grpSpPr>
        <p:sp>
          <p:nvSpPr>
            <p:cNvPr id="130052" name="Oval 4"/>
            <p:cNvSpPr>
              <a:spLocks noChangeArrowheads="1"/>
            </p:cNvSpPr>
            <p:nvPr/>
          </p:nvSpPr>
          <p:spPr bwMode="auto">
            <a:xfrm>
              <a:off x="6324600" y="3200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30053" name="Oval 5"/>
            <p:cNvSpPr>
              <a:spLocks noChangeArrowheads="1"/>
            </p:cNvSpPr>
            <p:nvPr/>
          </p:nvSpPr>
          <p:spPr bwMode="auto">
            <a:xfrm>
              <a:off x="5867400" y="2514600"/>
              <a:ext cx="18288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30054" name="Oval 6"/>
            <p:cNvSpPr>
              <a:spLocks noChangeArrowheads="1"/>
            </p:cNvSpPr>
            <p:nvPr/>
          </p:nvSpPr>
          <p:spPr bwMode="auto">
            <a:xfrm>
              <a:off x="7162800" y="27432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30055" name="Oval 7"/>
            <p:cNvSpPr>
              <a:spLocks noChangeArrowheads="1"/>
            </p:cNvSpPr>
            <p:nvPr/>
          </p:nvSpPr>
          <p:spPr bwMode="auto">
            <a:xfrm>
              <a:off x="7162800" y="30480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30056" name="Oval 8"/>
            <p:cNvSpPr>
              <a:spLocks noChangeArrowheads="1"/>
            </p:cNvSpPr>
            <p:nvPr/>
          </p:nvSpPr>
          <p:spPr bwMode="auto">
            <a:xfrm>
              <a:off x="7391400" y="33528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7086600" y="32766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7162800" y="38100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6934200" y="28956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6934200" y="38100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0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192268" y="3276600"/>
                  <a:ext cx="360932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𝑠</m:t>
                        </m:r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30061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92268" y="3276600"/>
                  <a:ext cx="36093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0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858000" y="3276600"/>
                  <a:ext cx="362856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i="1" smtClean="0">
                            <a:latin typeface="Cambria Math"/>
                            <a:ea typeface="新細明體" charset="-120"/>
                          </a:rPr>
                          <m:t>𝑟</m:t>
                        </m:r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30062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8000" y="3276600"/>
                  <a:ext cx="36285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7467600" y="23622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7696200" y="2819400"/>
              <a:ext cx="76200" cy="76200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8001000" y="23622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8229600" y="2895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7924800" y="3352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8229600" y="3810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7848600" y="38862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07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096000" y="2667000"/>
                  <a:ext cx="409086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b="1" i="1" dirty="0" smtClean="0">
                            <a:latin typeface="Cambria Math"/>
                            <a:ea typeface="新細明體" charset="-120"/>
                          </a:rPr>
                          <m:t>𝑹</m:t>
                        </m:r>
                      </m:oMath>
                    </m:oMathPara>
                  </a14:m>
                  <a:endParaRPr lang="en-US" altLang="zh-HK" b="1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30070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96000" y="2667000"/>
                  <a:ext cx="40908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07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086600" y="1752600"/>
                  <a:ext cx="1303562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b="1" i="1" dirty="0" smtClean="0">
                            <a:latin typeface="Cambria Math"/>
                            <a:ea typeface="新細明體" charset="-120"/>
                          </a:rPr>
                          <m:t>𝑸</m:t>
                        </m:r>
                        <m:r>
                          <a:rPr lang="en-US" altLang="zh-HK" b="1" i="1" dirty="0" smtClean="0">
                            <a:latin typeface="Cambria Math"/>
                            <a:ea typeface="新細明體" charset="-120"/>
                          </a:rPr>
                          <m:t>=</m:t>
                        </m:r>
                        <m:r>
                          <a:rPr lang="en-US" altLang="zh-HK" b="1" i="1" dirty="0" smtClean="0">
                            <a:latin typeface="Cambria Math"/>
                            <a:ea typeface="新細明體" charset="-120"/>
                          </a:rPr>
                          <m:t>𝑽</m:t>
                        </m:r>
                        <m:r>
                          <a:rPr lang="en-US" altLang="zh-HK" b="1" i="1" dirty="0" smtClean="0">
                            <a:latin typeface="Cambria Math"/>
                            <a:ea typeface="新細明體" charset="-120"/>
                          </a:rPr>
                          <m:t>−</m:t>
                        </m:r>
                        <m:r>
                          <a:rPr lang="en-US" altLang="zh-HK" b="1" i="1" dirty="0" smtClean="0">
                            <a:latin typeface="Cambria Math"/>
                            <a:ea typeface="新細明體" charset="-120"/>
                          </a:rPr>
                          <m:t>𝑹</m:t>
                        </m:r>
                      </m:oMath>
                    </m:oMathPara>
                  </a14:m>
                  <a:endParaRPr lang="en-US" altLang="zh-HK" b="1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30072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86600" y="1752600"/>
                  <a:ext cx="130356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4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When you want to pick something…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0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33CC33"/>
                    </a:solidFill>
                    <a:ea typeface="新細明體" charset="-120"/>
                  </a:rPr>
                  <a:t>Methodology 2: Good properties often happen at </a:t>
                </a:r>
                <a:r>
                  <a:rPr lang="en-US" altLang="zh-HK" dirty="0" err="1">
                    <a:solidFill>
                      <a:srgbClr val="33CC33"/>
                    </a:solidFill>
                    <a:ea typeface="新細明體" charset="-120"/>
                  </a:rPr>
                  <a:t>extremal</a:t>
                </a:r>
                <a:r>
                  <a:rPr lang="en-US" altLang="zh-HK" dirty="0">
                    <a:solidFill>
                      <a:srgbClr val="33CC33"/>
                    </a:solidFill>
                    <a:ea typeface="新細明體" charset="-120"/>
                  </a:rPr>
                  <a:t> points.</a:t>
                </a:r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r>
                  <a:rPr lang="en-US" altLang="zh-HK" dirty="0">
                    <a:ea typeface="新細明體" charset="-120"/>
                  </a:rPr>
                  <a:t>Let’s consider to pick the currently “best” one.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with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HK" altLang="zh-HK" b="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</a:rPr>
                              <m:t>min</m:t>
                            </m:r>
                          </m:e>
                          <m:lim>
                            <m:r>
                              <a:rPr lang="en-HK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𝑢</m:t>
                            </m:r>
                            <m:r>
                              <a:rPr lang="en-HK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∈</m:t>
                            </m:r>
                            <m:r>
                              <a:rPr lang="en-HK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𝑉</m:t>
                            </m:r>
                            <m:r>
                              <a:rPr lang="en-HK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−</m:t>
                            </m:r>
                            <m:r>
                              <a:rPr lang="en-HK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𝑅</m:t>
                            </m:r>
                          </m:lim>
                        </m:limLow>
                      </m:fName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𝑑𝑖𝑠𝑡</m:t>
                        </m:r>
                        <m:d>
                          <m:dPr>
                            <m:ctrlP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𝑢</m:t>
                            </m:r>
                          </m:e>
                        </m:d>
                      </m:e>
                    </m:func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Recall that now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only an upper bound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It corresponds to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 path we’ve found so far</a:t>
                </a:r>
                <a:r>
                  <a:rPr lang="en-US" altLang="zh-HK" dirty="0">
                    <a:ea typeface="新細明體" charset="-120"/>
                  </a:rPr>
                  <a:t>, but there may be better routes found later.</a:t>
                </a:r>
              </a:p>
            </p:txBody>
          </p:sp>
        </mc:Choice>
        <mc:Fallback xmlns="">
          <p:sp>
            <p:nvSpPr>
              <p:cNvPr id="131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750" r="-1481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8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 b="1">
                <a:ea typeface="新細明體" charset="-120"/>
              </a:rPr>
              <a:t>Dijkstra’s algorithm</a:t>
            </a:r>
            <a:endParaRPr lang="en-US" altLang="zh-HK" sz="380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Initialize: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)=∞ 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≠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)=0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𝑄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contain all of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    </a:t>
                </a:r>
                <a:r>
                  <a:rPr lang="en-US" altLang="zh-HK" sz="2600" dirty="0" smtClean="0">
                    <a:solidFill>
                      <a:srgbClr val="33CC33"/>
                    </a:solidFill>
                    <a:ea typeface="新細明體" charset="-120"/>
                  </a:rPr>
                  <a:t>//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𝑄</m:t>
                    </m:r>
                    <m:r>
                      <a:rPr lang="en-US" altLang="zh-HK" sz="26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6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6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sz="26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𝑅</m:t>
                    </m:r>
                  </m:oMath>
                </a14:m>
                <a:endParaRPr lang="en-US" altLang="zh-HK" sz="2600" dirty="0">
                  <a:solidFill>
                    <a:srgbClr val="33CC33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b="1" dirty="0">
                    <a:ea typeface="新細明體" charset="-120"/>
                  </a:rPr>
                  <a:t>while</a:t>
                </a:r>
                <a:r>
                  <a:rPr lang="en-US" altLang="zh-HK" sz="26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𝑄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≠∅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sz="2600" b="1" dirty="0">
                    <a:ea typeface="新細明體" charset="-120"/>
                  </a:rPr>
                  <a:t>		</a:t>
                </a:r>
                <a:r>
                  <a:rPr lang="en-US" altLang="zh-HK" sz="2600" dirty="0">
                    <a:ea typeface="新細明體" charset="-120"/>
                  </a:rPr>
                  <a:t>find a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8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HK" altLang="zh-HK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HK" sz="280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min</m:t>
                            </m:r>
                          </m:e>
                          <m:lim>
                            <m:r>
                              <a:rPr lang="en-HK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𝑢</m:t>
                            </m:r>
                            <m:r>
                              <a:rPr lang="en-HK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∈</m:t>
                            </m:r>
                            <m:r>
                              <a:rPr lang="en-HK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𝑄</m:t>
                            </m:r>
                          </m:lim>
                        </m:limLow>
                      </m:fName>
                      <m:e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𝑑𝑖𝑠𝑡</m:t>
                        </m:r>
                        <m:d>
                          <m:d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</a:t>
                </a:r>
                <a:endParaRPr lang="en-US" altLang="zh-HK" sz="26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	</a:t>
                </a:r>
                <a:r>
                  <a:rPr lang="en-US" altLang="zh-HK" sz="2600" dirty="0" smtClean="0">
                    <a:ea typeface="新細明體" charset="-120"/>
                  </a:rPr>
                  <a:t>delete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</a:t>
                </a:r>
                <a:r>
                  <a:rPr lang="en-US" altLang="zh-HK" sz="2600" dirty="0" smtClean="0">
                    <a:ea typeface="新細明體" charset="-12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𝑄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b="1" dirty="0">
                    <a:ea typeface="新細明體" charset="-120"/>
                  </a:rPr>
                  <a:t>		for</a:t>
                </a:r>
                <a:r>
                  <a:rPr lang="en-US" altLang="zh-HK" sz="2600" dirty="0">
                    <a:ea typeface="新細明體" charset="-120"/>
                  </a:rPr>
                  <a:t> each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𝑁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	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	</a:t>
                </a:r>
                <a:r>
                  <a:rPr lang="en-US" altLang="zh-HK" sz="2600" dirty="0">
                    <a:solidFill>
                      <a:srgbClr val="33CC33"/>
                    </a:solidFill>
                    <a:ea typeface="新細明體" charset="-120"/>
                  </a:rPr>
                  <a:t>// update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𝑁</m:t>
                    </m:r>
                    <m:r>
                      <a:rPr lang="en-US" altLang="zh-HK" sz="26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600" dirty="0">
                  <a:solidFill>
                    <a:srgbClr val="33CC33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		</a:t>
                </a:r>
                <a:r>
                  <a:rPr lang="en-US" altLang="zh-HK" sz="2600" b="1" dirty="0">
                    <a:ea typeface="新細明體" charset="-120"/>
                  </a:rPr>
                  <a:t>if</a:t>
                </a:r>
                <a:r>
                  <a:rPr lang="en-US" altLang="zh-HK" sz="26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)&gt;</m:t>
                    </m:r>
                    <m:r>
                      <a:rPr lang="en-US" altLang="zh-HK" sz="2600" i="1" dirty="0" err="1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err="1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 err="1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err="1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6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			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2600" i="1" dirty="0" err="1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err="1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			</a:t>
                </a:r>
                <a:r>
                  <a:rPr lang="en-US" altLang="zh-HK" sz="2200" dirty="0">
                    <a:solidFill>
                      <a:srgbClr val="33CC33"/>
                    </a:solidFill>
                    <a:ea typeface="新細明體" charset="-120"/>
                  </a:rPr>
                  <a:t>// update the estimated upper bound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296" t="-2288" b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100" name="Oval 4"/>
          <p:cNvSpPr>
            <a:spLocks noChangeArrowheads="1"/>
          </p:cNvSpPr>
          <p:nvPr/>
        </p:nvSpPr>
        <p:spPr bwMode="auto">
          <a:xfrm>
            <a:off x="6324600" y="3200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2101" name="Oval 5"/>
          <p:cNvSpPr>
            <a:spLocks noChangeArrowheads="1"/>
          </p:cNvSpPr>
          <p:nvPr/>
        </p:nvSpPr>
        <p:spPr bwMode="auto">
          <a:xfrm>
            <a:off x="5867400" y="2514600"/>
            <a:ext cx="18288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2102" name="Oval 6"/>
          <p:cNvSpPr>
            <a:spLocks noChangeArrowheads="1"/>
          </p:cNvSpPr>
          <p:nvPr/>
        </p:nvSpPr>
        <p:spPr bwMode="auto">
          <a:xfrm>
            <a:off x="7162800" y="2743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2103" name="Oval 7"/>
          <p:cNvSpPr>
            <a:spLocks noChangeArrowheads="1"/>
          </p:cNvSpPr>
          <p:nvPr/>
        </p:nvSpPr>
        <p:spPr bwMode="auto">
          <a:xfrm>
            <a:off x="7162800" y="3048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2104" name="Oval 8"/>
          <p:cNvSpPr>
            <a:spLocks noChangeArrowheads="1"/>
          </p:cNvSpPr>
          <p:nvPr/>
        </p:nvSpPr>
        <p:spPr bwMode="auto">
          <a:xfrm>
            <a:off x="7391400" y="3352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2105" name="Oval 9"/>
          <p:cNvSpPr>
            <a:spLocks noChangeArrowheads="1"/>
          </p:cNvSpPr>
          <p:nvPr/>
        </p:nvSpPr>
        <p:spPr bwMode="auto">
          <a:xfrm>
            <a:off x="7086600" y="3276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2106" name="Oval 10"/>
          <p:cNvSpPr>
            <a:spLocks noChangeArrowheads="1"/>
          </p:cNvSpPr>
          <p:nvPr/>
        </p:nvSpPr>
        <p:spPr bwMode="auto">
          <a:xfrm>
            <a:off x="71628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2107" name="Oval 11"/>
          <p:cNvSpPr>
            <a:spLocks noChangeArrowheads="1"/>
          </p:cNvSpPr>
          <p:nvPr/>
        </p:nvSpPr>
        <p:spPr bwMode="auto">
          <a:xfrm>
            <a:off x="6934200" y="2895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2108" name="Oval 12"/>
          <p:cNvSpPr>
            <a:spLocks noChangeArrowheads="1"/>
          </p:cNvSpPr>
          <p:nvPr/>
        </p:nvSpPr>
        <p:spPr bwMode="auto">
          <a:xfrm>
            <a:off x="69342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109" name="Text Box 13"/>
              <p:cNvSpPr txBox="1">
                <a:spLocks noChangeArrowheads="1"/>
              </p:cNvSpPr>
              <p:nvPr/>
            </p:nvSpPr>
            <p:spPr bwMode="auto">
              <a:xfrm>
                <a:off x="6232525" y="3313113"/>
                <a:ext cx="36093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𝑠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2109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2525" y="3313113"/>
                <a:ext cx="36093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110" name="Text Box 14"/>
              <p:cNvSpPr txBox="1">
                <a:spLocks noChangeArrowheads="1"/>
              </p:cNvSpPr>
              <p:nvPr/>
            </p:nvSpPr>
            <p:spPr bwMode="auto">
              <a:xfrm>
                <a:off x="7696200" y="2754868"/>
                <a:ext cx="38767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𝑢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211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2754868"/>
                <a:ext cx="38767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112" name="Oval 16"/>
          <p:cNvSpPr>
            <a:spLocks noChangeArrowheads="1"/>
          </p:cNvSpPr>
          <p:nvPr/>
        </p:nvSpPr>
        <p:spPr bwMode="auto">
          <a:xfrm>
            <a:off x="7577138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2113" name="Oval 17"/>
          <p:cNvSpPr>
            <a:spLocks noChangeArrowheads="1"/>
          </p:cNvSpPr>
          <p:nvPr/>
        </p:nvSpPr>
        <p:spPr bwMode="auto">
          <a:xfrm>
            <a:off x="7673975" y="281940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2114" name="Oval 18"/>
          <p:cNvSpPr>
            <a:spLocks noChangeArrowheads="1"/>
          </p:cNvSpPr>
          <p:nvPr/>
        </p:nvSpPr>
        <p:spPr bwMode="auto">
          <a:xfrm>
            <a:off x="7958138" y="25479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2115" name="Oval 19"/>
          <p:cNvSpPr>
            <a:spLocks noChangeArrowheads="1"/>
          </p:cNvSpPr>
          <p:nvPr/>
        </p:nvSpPr>
        <p:spPr bwMode="auto">
          <a:xfrm>
            <a:off x="8218488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2116" name="Oval 20"/>
          <p:cNvSpPr>
            <a:spLocks noChangeArrowheads="1"/>
          </p:cNvSpPr>
          <p:nvPr/>
        </p:nvSpPr>
        <p:spPr bwMode="auto">
          <a:xfrm>
            <a:off x="83820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2117" name="Oval 21"/>
          <p:cNvSpPr>
            <a:spLocks noChangeArrowheads="1"/>
          </p:cNvSpPr>
          <p:nvPr/>
        </p:nvSpPr>
        <p:spPr bwMode="auto">
          <a:xfrm>
            <a:off x="78486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2118" name="Oval 22"/>
          <p:cNvSpPr>
            <a:spLocks noChangeArrowheads="1"/>
          </p:cNvSpPr>
          <p:nvPr/>
        </p:nvSpPr>
        <p:spPr bwMode="auto">
          <a:xfrm>
            <a:off x="78486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119" name="Text Box 23"/>
              <p:cNvSpPr txBox="1">
                <a:spLocks noChangeArrowheads="1"/>
              </p:cNvSpPr>
              <p:nvPr/>
            </p:nvSpPr>
            <p:spPr bwMode="auto">
              <a:xfrm>
                <a:off x="6096000" y="2667000"/>
                <a:ext cx="40908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1" i="1" dirty="0" smtClean="0">
                          <a:latin typeface="Cambria Math"/>
                          <a:ea typeface="新細明體" charset="-120"/>
                        </a:rPr>
                        <m:t>𝑹</m:t>
                      </m:r>
                    </m:oMath>
                  </m:oMathPara>
                </a14:m>
                <a:endParaRPr lang="en-US" altLang="zh-HK" b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211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2667000"/>
                <a:ext cx="40908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120" name="Line 24"/>
          <p:cNvSpPr>
            <a:spLocks noChangeShapeType="1"/>
          </p:cNvSpPr>
          <p:nvPr/>
        </p:nvSpPr>
        <p:spPr bwMode="auto">
          <a:xfrm flipH="1" flipV="1">
            <a:off x="7620000" y="2590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2121" name="Line 25"/>
          <p:cNvSpPr>
            <a:spLocks noChangeShapeType="1"/>
          </p:cNvSpPr>
          <p:nvPr/>
        </p:nvSpPr>
        <p:spPr bwMode="auto">
          <a:xfrm flipV="1">
            <a:off x="7750174" y="2613024"/>
            <a:ext cx="206375" cy="2386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2122" name="Line 26"/>
          <p:cNvSpPr>
            <a:spLocks noChangeShapeType="1"/>
          </p:cNvSpPr>
          <p:nvPr/>
        </p:nvSpPr>
        <p:spPr bwMode="auto">
          <a:xfrm>
            <a:off x="7750175" y="28527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2123" name="Line 27"/>
          <p:cNvSpPr>
            <a:spLocks noChangeShapeType="1"/>
          </p:cNvSpPr>
          <p:nvPr/>
        </p:nvSpPr>
        <p:spPr bwMode="auto">
          <a:xfrm>
            <a:off x="7718425" y="2895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2124" name="Line 28"/>
          <p:cNvSpPr>
            <a:spLocks noChangeShapeType="1"/>
          </p:cNvSpPr>
          <p:nvPr/>
        </p:nvSpPr>
        <p:spPr bwMode="auto">
          <a:xfrm flipH="1">
            <a:off x="7445375" y="28956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3"/>
              <p:cNvSpPr txBox="1">
                <a:spLocks noChangeArrowheads="1"/>
              </p:cNvSpPr>
              <p:nvPr/>
            </p:nvSpPr>
            <p:spPr bwMode="auto">
              <a:xfrm>
                <a:off x="6858000" y="2057400"/>
                <a:ext cx="130356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1" i="1" dirty="0" smtClean="0">
                          <a:latin typeface="Cambria Math"/>
                          <a:ea typeface="新細明體" charset="-120"/>
                        </a:rPr>
                        <m:t>𝑸</m:t>
                      </m:r>
                      <m:r>
                        <a:rPr lang="en-US" altLang="zh-HK" b="1" i="1" dirty="0" smtClean="0">
                          <a:latin typeface="Cambria Math"/>
                          <a:ea typeface="新細明體" charset="-120"/>
                        </a:rPr>
                        <m:t>=</m:t>
                      </m:r>
                      <m:r>
                        <a:rPr lang="en-US" altLang="zh-HK" b="1" i="1" dirty="0" smtClean="0">
                          <a:latin typeface="Cambria Math"/>
                          <a:ea typeface="新細明體" charset="-120"/>
                        </a:rPr>
                        <m:t>𝑽</m:t>
                      </m:r>
                      <m:r>
                        <a:rPr lang="en-US" altLang="zh-HK" b="1" i="1" dirty="0" smtClean="0">
                          <a:latin typeface="Cambria Math"/>
                          <a:ea typeface="新細明體" charset="-120"/>
                        </a:rPr>
                        <m:t>−</m:t>
                      </m:r>
                      <m:r>
                        <a:rPr lang="en-US" altLang="zh-HK" b="1" i="1" dirty="0" smtClean="0">
                          <a:latin typeface="Cambria Math"/>
                          <a:ea typeface="新細明體" charset="-120"/>
                        </a:rPr>
                        <m:t>𝑹</m:t>
                      </m:r>
                    </m:oMath>
                  </m:oMathPara>
                </a14:m>
                <a:endParaRPr lang="en-US" altLang="zh-HK" b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2057400"/>
                <a:ext cx="130356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2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2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2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4" grpId="0" animBg="1"/>
      <p:bldP spid="132110" grpId="0"/>
      <p:bldP spid="132112" grpId="0" animBg="1"/>
      <p:bldP spid="132113" grpId="0" animBg="1"/>
      <p:bldP spid="132114" grpId="0" animBg="1"/>
      <p:bldP spid="132115" grpId="0" animBg="1"/>
      <p:bldP spid="132117" grpId="0" animBg="1"/>
      <p:bldP spid="132120" grpId="0" animBg="1"/>
      <p:bldP spid="132121" grpId="0" animBg="1"/>
      <p:bldP spid="132122" grpId="0" animBg="1"/>
      <p:bldP spid="132123" grpId="0" animBg="1"/>
      <p:bldP spid="132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Abstract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Graph: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set of nodes/vertices/points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l-GR" altLang="zh-CN" i="1" dirty="0">
                        <a:latin typeface="Cambria Math"/>
                      </a:rPr>
                      <m:t>⊆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𝑉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×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𝑉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: set of edges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8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729" name="Group 121"/>
          <p:cNvGrpSpPr>
            <a:grpSpLocks/>
          </p:cNvGrpSpPr>
          <p:nvPr/>
        </p:nvGrpSpPr>
        <p:grpSpPr bwMode="auto">
          <a:xfrm>
            <a:off x="1905000" y="3200400"/>
            <a:ext cx="1990725" cy="1739900"/>
            <a:chOff x="3840" y="816"/>
            <a:chExt cx="1254" cy="1096"/>
          </a:xfrm>
        </p:grpSpPr>
        <p:sp>
          <p:nvSpPr>
            <p:cNvPr id="68613" name="Oval 5"/>
            <p:cNvSpPr>
              <a:spLocks noChangeArrowheads="1"/>
            </p:cNvSpPr>
            <p:nvPr/>
          </p:nvSpPr>
          <p:spPr bwMode="auto">
            <a:xfrm>
              <a:off x="4128" y="912"/>
              <a:ext cx="70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8614" name="Oval 6"/>
            <p:cNvSpPr>
              <a:spLocks noChangeArrowheads="1"/>
            </p:cNvSpPr>
            <p:nvPr/>
          </p:nvSpPr>
          <p:spPr bwMode="auto">
            <a:xfrm>
              <a:off x="4464" y="1680"/>
              <a:ext cx="69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auto">
            <a:xfrm>
              <a:off x="4794" y="1232"/>
              <a:ext cx="69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auto">
            <a:xfrm>
              <a:off x="4027" y="1567"/>
              <a:ext cx="70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8617" name="Text Box 9"/>
            <p:cNvSpPr txBox="1">
              <a:spLocks noChangeArrowheads="1"/>
            </p:cNvSpPr>
            <p:nvPr/>
          </p:nvSpPr>
          <p:spPr bwMode="auto">
            <a:xfrm>
              <a:off x="3888" y="8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3</a:t>
              </a:r>
            </a:p>
          </p:txBody>
        </p:sp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3840" y="158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1</a:t>
              </a:r>
            </a:p>
          </p:txBody>
        </p:sp>
        <p:sp>
          <p:nvSpPr>
            <p:cNvPr id="68619" name="Text Box 11"/>
            <p:cNvSpPr txBox="1">
              <a:spLocks noChangeArrowheads="1"/>
            </p:cNvSpPr>
            <p:nvPr/>
          </p:nvSpPr>
          <p:spPr bwMode="auto">
            <a:xfrm>
              <a:off x="4898" y="116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2</a:t>
              </a:r>
            </a:p>
          </p:txBody>
        </p:sp>
        <p:sp>
          <p:nvSpPr>
            <p:cNvPr id="68620" name="Text Box 12"/>
            <p:cNvSpPr txBox="1">
              <a:spLocks noChangeArrowheads="1"/>
            </p:cNvSpPr>
            <p:nvPr/>
          </p:nvSpPr>
          <p:spPr bwMode="auto">
            <a:xfrm>
              <a:off x="4560" y="1680"/>
              <a:ext cx="19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4</a:t>
              </a:r>
            </a:p>
          </p:txBody>
        </p:sp>
        <p:cxnSp>
          <p:nvCxnSpPr>
            <p:cNvPr id="68621" name="AutoShape 13"/>
            <p:cNvCxnSpPr>
              <a:cxnSpLocks noChangeShapeType="1"/>
              <a:stCxn id="68613" idx="5"/>
              <a:endCxn id="68614" idx="0"/>
            </p:cNvCxnSpPr>
            <p:nvPr/>
          </p:nvCxnSpPr>
          <p:spPr bwMode="auto">
            <a:xfrm>
              <a:off x="4188" y="969"/>
              <a:ext cx="311" cy="711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22" name="AutoShape 14"/>
            <p:cNvCxnSpPr>
              <a:cxnSpLocks noChangeShapeType="1"/>
              <a:stCxn id="68616" idx="7"/>
            </p:cNvCxnSpPr>
            <p:nvPr/>
          </p:nvCxnSpPr>
          <p:spPr bwMode="auto">
            <a:xfrm flipV="1">
              <a:off x="4087" y="1275"/>
              <a:ext cx="712" cy="302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23" name="AutoShape 15"/>
            <p:cNvCxnSpPr>
              <a:cxnSpLocks noChangeShapeType="1"/>
              <a:stCxn id="68614" idx="1"/>
              <a:endCxn id="68615" idx="3"/>
            </p:cNvCxnSpPr>
            <p:nvPr/>
          </p:nvCxnSpPr>
          <p:spPr bwMode="auto">
            <a:xfrm flipV="1">
              <a:off x="4474" y="1289"/>
              <a:ext cx="330" cy="401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24" name="AutoShape 16"/>
            <p:cNvCxnSpPr>
              <a:cxnSpLocks noChangeShapeType="1"/>
              <a:stCxn id="68613" idx="5"/>
              <a:endCxn id="68615" idx="2"/>
            </p:cNvCxnSpPr>
            <p:nvPr/>
          </p:nvCxnSpPr>
          <p:spPr bwMode="auto">
            <a:xfrm>
              <a:off x="4188" y="969"/>
              <a:ext cx="606" cy="297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728" name="Text Box 120"/>
          <p:cNvSpPr txBox="1">
            <a:spLocks noChangeArrowheads="1"/>
          </p:cNvSpPr>
          <p:nvPr/>
        </p:nvSpPr>
        <p:spPr bwMode="auto">
          <a:xfrm>
            <a:off x="620545" y="5194300"/>
            <a:ext cx="41056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2400" dirty="0">
                <a:solidFill>
                  <a:srgbClr val="FF0000"/>
                </a:solidFill>
                <a:ea typeface="新細明體" charset="-120"/>
              </a:rPr>
              <a:t>undirected</a:t>
            </a:r>
            <a:r>
              <a:rPr lang="en-US" altLang="zh-HK" sz="2400" dirty="0">
                <a:ea typeface="新細明體" charset="-120"/>
              </a:rPr>
              <a:t> graph: </a:t>
            </a:r>
          </a:p>
          <a:p>
            <a:pPr lvl="1"/>
            <a:r>
              <a:rPr lang="en-US" altLang="zh-HK" sz="2400" dirty="0">
                <a:ea typeface="新細明體" charset="-120"/>
              </a:rPr>
              <a:t>Edges have no directions</a:t>
            </a:r>
          </a:p>
          <a:p>
            <a:endParaRPr lang="en-US" altLang="zh-HK" sz="2400" dirty="0">
              <a:ea typeface="新細明體" charset="-120"/>
            </a:endParaRPr>
          </a:p>
        </p:txBody>
      </p:sp>
      <p:sp>
        <p:nvSpPr>
          <p:cNvPr id="68730" name="Text Box 122"/>
          <p:cNvSpPr txBox="1">
            <a:spLocks noChangeArrowheads="1"/>
          </p:cNvSpPr>
          <p:nvPr/>
        </p:nvSpPr>
        <p:spPr bwMode="auto">
          <a:xfrm>
            <a:off x="5026339" y="5197475"/>
            <a:ext cx="36776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2400" dirty="0">
                <a:solidFill>
                  <a:srgbClr val="FF0000"/>
                </a:solidFill>
                <a:ea typeface="新細明體" charset="-120"/>
              </a:rPr>
              <a:t>directed</a:t>
            </a:r>
            <a:r>
              <a:rPr lang="en-US" altLang="zh-HK" sz="2400" dirty="0">
                <a:ea typeface="新細明體" charset="-120"/>
              </a:rPr>
              <a:t> graph: </a:t>
            </a:r>
          </a:p>
          <a:p>
            <a:pPr lvl="1"/>
            <a:r>
              <a:rPr lang="en-US" altLang="zh-HK" sz="2400" dirty="0">
                <a:ea typeface="新細明體" charset="-120"/>
              </a:rPr>
              <a:t>Edges have directions</a:t>
            </a:r>
          </a:p>
        </p:txBody>
      </p:sp>
      <p:grpSp>
        <p:nvGrpSpPr>
          <p:cNvPr id="68744" name="Group 136"/>
          <p:cNvGrpSpPr>
            <a:grpSpLocks/>
          </p:cNvGrpSpPr>
          <p:nvPr/>
        </p:nvGrpSpPr>
        <p:grpSpPr bwMode="auto">
          <a:xfrm>
            <a:off x="6010275" y="3200400"/>
            <a:ext cx="1990725" cy="1739900"/>
            <a:chOff x="3786" y="2016"/>
            <a:chExt cx="1254" cy="1096"/>
          </a:xfrm>
        </p:grpSpPr>
        <p:sp>
          <p:nvSpPr>
            <p:cNvPr id="68732" name="Oval 124"/>
            <p:cNvSpPr>
              <a:spLocks noChangeArrowheads="1"/>
            </p:cNvSpPr>
            <p:nvPr/>
          </p:nvSpPr>
          <p:spPr bwMode="auto">
            <a:xfrm>
              <a:off x="4074" y="2112"/>
              <a:ext cx="70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8733" name="Oval 125"/>
            <p:cNvSpPr>
              <a:spLocks noChangeArrowheads="1"/>
            </p:cNvSpPr>
            <p:nvPr/>
          </p:nvSpPr>
          <p:spPr bwMode="auto">
            <a:xfrm>
              <a:off x="4410" y="2880"/>
              <a:ext cx="69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8734" name="Oval 126"/>
            <p:cNvSpPr>
              <a:spLocks noChangeArrowheads="1"/>
            </p:cNvSpPr>
            <p:nvPr/>
          </p:nvSpPr>
          <p:spPr bwMode="auto">
            <a:xfrm>
              <a:off x="4740" y="2432"/>
              <a:ext cx="69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8735" name="Oval 127"/>
            <p:cNvSpPr>
              <a:spLocks noChangeArrowheads="1"/>
            </p:cNvSpPr>
            <p:nvPr/>
          </p:nvSpPr>
          <p:spPr bwMode="auto">
            <a:xfrm>
              <a:off x="3973" y="2767"/>
              <a:ext cx="70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8736" name="Text Box 128"/>
            <p:cNvSpPr txBox="1">
              <a:spLocks noChangeArrowheads="1"/>
            </p:cNvSpPr>
            <p:nvPr/>
          </p:nvSpPr>
          <p:spPr bwMode="auto">
            <a:xfrm>
              <a:off x="383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3</a:t>
              </a:r>
            </a:p>
          </p:txBody>
        </p:sp>
        <p:sp>
          <p:nvSpPr>
            <p:cNvPr id="68737" name="Text Box 129"/>
            <p:cNvSpPr txBox="1">
              <a:spLocks noChangeArrowheads="1"/>
            </p:cNvSpPr>
            <p:nvPr/>
          </p:nvSpPr>
          <p:spPr bwMode="auto">
            <a:xfrm>
              <a:off x="3786" y="278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1</a:t>
              </a:r>
            </a:p>
          </p:txBody>
        </p:sp>
        <p:sp>
          <p:nvSpPr>
            <p:cNvPr id="68738" name="Text Box 130"/>
            <p:cNvSpPr txBox="1">
              <a:spLocks noChangeArrowheads="1"/>
            </p:cNvSpPr>
            <p:nvPr/>
          </p:nvSpPr>
          <p:spPr bwMode="auto">
            <a:xfrm>
              <a:off x="4844" y="236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2</a:t>
              </a:r>
            </a:p>
          </p:txBody>
        </p:sp>
        <p:sp>
          <p:nvSpPr>
            <p:cNvPr id="68739" name="Text Box 131"/>
            <p:cNvSpPr txBox="1">
              <a:spLocks noChangeArrowheads="1"/>
            </p:cNvSpPr>
            <p:nvPr/>
          </p:nvSpPr>
          <p:spPr bwMode="auto">
            <a:xfrm>
              <a:off x="4506" y="2880"/>
              <a:ext cx="19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4</a:t>
              </a:r>
            </a:p>
          </p:txBody>
        </p:sp>
        <p:cxnSp>
          <p:nvCxnSpPr>
            <p:cNvPr id="68740" name="AutoShape 132"/>
            <p:cNvCxnSpPr>
              <a:cxnSpLocks noChangeShapeType="1"/>
              <a:stCxn id="68732" idx="5"/>
              <a:endCxn id="68733" idx="0"/>
            </p:cNvCxnSpPr>
            <p:nvPr/>
          </p:nvCxnSpPr>
          <p:spPr bwMode="auto">
            <a:xfrm>
              <a:off x="4134" y="2169"/>
              <a:ext cx="311" cy="711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41" name="AutoShape 133"/>
            <p:cNvCxnSpPr>
              <a:cxnSpLocks noChangeShapeType="1"/>
              <a:stCxn id="68735" idx="7"/>
            </p:cNvCxnSpPr>
            <p:nvPr/>
          </p:nvCxnSpPr>
          <p:spPr bwMode="auto">
            <a:xfrm flipV="1">
              <a:off x="4033" y="2475"/>
              <a:ext cx="712" cy="302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42" name="AutoShape 134"/>
            <p:cNvCxnSpPr>
              <a:cxnSpLocks noChangeShapeType="1"/>
              <a:stCxn id="68733" idx="1"/>
              <a:endCxn id="68734" idx="3"/>
            </p:cNvCxnSpPr>
            <p:nvPr/>
          </p:nvCxnSpPr>
          <p:spPr bwMode="auto">
            <a:xfrm flipV="1">
              <a:off x="4420" y="2489"/>
              <a:ext cx="330" cy="401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43" name="AutoShape 135"/>
            <p:cNvCxnSpPr>
              <a:cxnSpLocks noChangeShapeType="1"/>
              <a:stCxn id="68732" idx="5"/>
              <a:endCxn id="68734" idx="2"/>
            </p:cNvCxnSpPr>
            <p:nvPr/>
          </p:nvCxnSpPr>
          <p:spPr bwMode="auto">
            <a:xfrm>
              <a:off x="4134" y="2169"/>
              <a:ext cx="606" cy="297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28" grpId="0"/>
      <p:bldP spid="687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Running on an example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13" y="2631560"/>
            <a:ext cx="3866626" cy="194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2" y="3127343"/>
            <a:ext cx="1760537" cy="106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0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Running on an example (continued)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99" y="2562046"/>
            <a:ext cx="3937001" cy="213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3132737"/>
            <a:ext cx="1606550" cy="105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9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Running on an example (continued)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78" y="2436455"/>
            <a:ext cx="3818722" cy="234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90163"/>
            <a:ext cx="1524000" cy="10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8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Running on an example (continued)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4119290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3079362"/>
            <a:ext cx="1530350" cy="10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62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Key property in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HK" sz="2800" dirty="0" smtClean="0">
                  <a:ea typeface="新細明體" charset="-120"/>
                </a:endParaRPr>
              </a:p>
              <a:p>
                <a:r>
                  <a:rPr lang="en-US" altLang="zh-HK" sz="2800" dirty="0">
                    <a:ea typeface="新細明體" charset="-120"/>
                  </a:rPr>
                  <a:t>Recall what we want: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 achieving the </a:t>
                </a:r>
                <a:r>
                  <a:rPr lang="en-US" altLang="zh-HK" sz="2800" dirty="0" smtClean="0">
                    <a:ea typeface="新細明體" charset="-120"/>
                  </a:rPr>
                  <a:t>minimum </a:t>
                </a:r>
                <a:r>
                  <a:rPr lang="en-US" altLang="zh-HK" sz="2800" dirty="0">
                    <a:ea typeface="新細明體" charset="-120"/>
                  </a:rPr>
                  <a:t>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800" b="0" i="1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HK" sz="2800" b="0" i="1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HK" sz="2800" b="0" i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HK" sz="2800" b="0" i="1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𝑢</m:t>
                            </m:r>
                            <m:r>
                              <a:rPr lang="en-US" altLang="zh-HK" sz="2800" b="0" i="1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∈</m:t>
                            </m:r>
                            <m:r>
                              <a:rPr lang="en-US" altLang="zh-HK" sz="2800" b="0" i="1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𝑉</m:t>
                            </m:r>
                            <m:r>
                              <a:rPr lang="en-US" altLang="zh-HK" sz="2800" b="0" i="1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−</m:t>
                            </m:r>
                            <m:r>
                              <a:rPr lang="en-US" altLang="zh-HK" sz="2800" b="0" i="1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𝑅</m:t>
                            </m:r>
                          </m:lim>
                        </m:limLow>
                      </m:fName>
                      <m:e>
                        <m:r>
                          <a:rPr lang="en-US" altLang="zh-HK" sz="2800" b="0" i="1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𝑑𝑖𝑠𝑡</m:t>
                        </m:r>
                        <m:r>
                          <a:rPr lang="en-US" altLang="zh-HK" sz="2800" b="0" i="1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800" b="0" i="1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800" b="0" i="1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</a:t>
                </a:r>
                <a:r>
                  <a:rPr lang="en-US" altLang="zh-HK" sz="2800" dirty="0">
                    <a:ea typeface="新細明體" charset="-120"/>
                  </a:rPr>
                  <a:t>always has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CN" sz="2600" i="1" dirty="0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2600" i="1" dirty="0" err="1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sz="2600" i="1" dirty="0" err="1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,</m:t>
                    </m:r>
                    <m:r>
                      <a:rPr lang="en-US" altLang="zh-CN" sz="2600" i="1" dirty="0" err="1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𝑢</m:t>
                    </m:r>
                    <m:r>
                      <a:rPr lang="en-US" altLang="zh-CN" sz="2600" i="1" dirty="0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endParaRPr lang="en-US" altLang="zh-CN" sz="2600" dirty="0">
                  <a:solidFill>
                    <a:srgbClr val="FF0000"/>
                  </a:solidFill>
                  <a:ea typeface="宋体" pitchFamily="2" charset="-122"/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zh-CN" sz="2600" dirty="0">
                  <a:ea typeface="宋体" pitchFamily="2" charset="-122"/>
                </a:endParaRPr>
              </a:p>
              <a:p>
                <a:r>
                  <a:rPr lang="en-US" altLang="zh-HK" sz="2600" dirty="0">
                    <a:ea typeface="新細明體" charset="-120"/>
                  </a:rPr>
                  <a:t>The whole idea and proof is in the next slide.</a:t>
                </a:r>
              </a:p>
            </p:txBody>
          </p:sp>
        </mc:Choice>
        <mc:Fallback xmlns="">
          <p:sp>
            <p:nvSpPr>
              <p:cNvPr id="137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9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824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sz="3600" dirty="0">
                    <a:ea typeface="新細明體" charset="-120"/>
                  </a:rPr>
                  <a:t>Proof of the key </a:t>
                </a:r>
                <a:r>
                  <a:rPr lang="en-US" altLang="zh-HK" sz="3600" dirty="0" smtClean="0">
                    <a:ea typeface="新細明體" charset="-120"/>
                  </a:rPr>
                  <a:t>property: </a:t>
                </a:r>
                <a14:m>
                  <m:oMath xmlns:m="http://schemas.openxmlformats.org/officeDocument/2006/math">
                    <m:r>
                      <a:rPr lang="en-US" altLang="zh-HK" sz="3200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32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3200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3200" i="1" dirty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3200" i="1" dirty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CN" sz="3200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3200" i="1" dirty="0" err="1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sz="3200" i="1" dirty="0" err="1">
                        <a:latin typeface="Cambria Math"/>
                        <a:ea typeface="宋体" pitchFamily="2" charset="-122"/>
                      </a:rPr>
                      <m:t>,</m:t>
                    </m:r>
                    <m:r>
                      <a:rPr lang="en-US" altLang="zh-CN" sz="3200" i="1" dirty="0" err="1">
                        <a:latin typeface="Cambria Math"/>
                        <a:ea typeface="宋体" pitchFamily="2" charset="-122"/>
                      </a:rPr>
                      <m:t>𝑢</m:t>
                    </m:r>
                    <m:r>
                      <a:rPr lang="en-US" altLang="zh-CN" sz="3200" i="1" dirty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3200" dirty="0">
                    <a:ea typeface="宋体" pitchFamily="2" charset="-122"/>
                  </a:rPr>
                  <a:t>.</a:t>
                </a:r>
                <a:endParaRPr lang="en-US" altLang="zh-HK" sz="36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82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222" t="-80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2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60512"/>
                <a:ext cx="8229600" cy="4611687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2400" dirty="0" smtClean="0">
                    <a:ea typeface="宋体" pitchFamily="2" charset="-122"/>
                  </a:rPr>
                  <a:t>Recall: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B050"/>
                        </a:solidFill>
                        <a:latin typeface="Cambria Math"/>
                        <a:ea typeface="宋体" pitchFamily="2" charset="-122"/>
                      </a:rPr>
                      <m:t>𝑑𝑖𝑠𝑡</m:t>
                    </m:r>
                    <m:d>
                      <m:dPr>
                        <m:ctrlPr>
                          <a:rPr lang="en-US" altLang="zh-CN" sz="240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宋体" pitchFamily="2" charset="-122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宋体" pitchFamily="2" charset="-122"/>
                          </a:rPr>
                          <m:t>𝑢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≥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𝑙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𝑢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  <a:cs typeface="Arial" charset="0"/>
                  </a:rPr>
                  <a:t>.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400" dirty="0" smtClean="0">
                    <a:ea typeface="新細明體" charset="-120"/>
                    <a:cs typeface="Arial" charset="0"/>
                  </a:rPr>
                  <a:t>Will show: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B050"/>
                        </a:solidFill>
                        <a:latin typeface="Cambria Math"/>
                        <a:ea typeface="宋体" pitchFamily="2" charset="-122"/>
                      </a:rPr>
                      <m:t>𝑑𝑖𝑠𝑡</m:t>
                    </m:r>
                    <m:d>
                      <m:dPr>
                        <m:ctrlPr>
                          <a:rPr lang="en-US" altLang="zh-CN" sz="2400" i="1" dirty="0">
                            <a:solidFill>
                              <a:srgbClr val="00B050"/>
                            </a:solidFill>
                            <a:latin typeface="Cambria Math"/>
                            <a:ea typeface="宋体" pitchFamily="2" charset="-122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solidFill>
                              <a:srgbClr val="00B050"/>
                            </a:solidFill>
                            <a:latin typeface="Cambria Math"/>
                            <a:ea typeface="宋体" pitchFamily="2" charset="-122"/>
                          </a:rPr>
                          <m:t>𝑢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≤</m:t>
                    </m:r>
                    <m:r>
                      <a:rPr lang="en-US" altLang="zh-CN" sz="2400" i="1" dirty="0">
                        <a:latin typeface="Cambria Math"/>
                        <a:ea typeface="宋体" pitchFamily="2" charset="-122"/>
                      </a:rPr>
                      <m:t>𝑙</m:t>
                    </m:r>
                    <m:r>
                      <a:rPr lang="en-US" altLang="zh-CN" sz="2400" i="1" dirty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2400" i="1" dirty="0">
                        <a:latin typeface="Cambria Math"/>
                        <a:ea typeface="宋体" pitchFamily="2" charset="-122"/>
                      </a:rPr>
                      <m:t>𝑠</m:t>
                    </m:r>
                    <m:r>
                      <a:rPr lang="en-US" altLang="zh-CN" sz="2400" i="1" dirty="0">
                        <a:latin typeface="Cambria Math"/>
                        <a:ea typeface="宋体" pitchFamily="2" charset="-122"/>
                      </a:rPr>
                      <m:t>,</m:t>
                    </m:r>
                    <m:r>
                      <a:rPr lang="en-US" altLang="zh-CN" sz="2400" i="1" dirty="0">
                        <a:latin typeface="Cambria Math"/>
                        <a:ea typeface="宋体" pitchFamily="2" charset="-122"/>
                      </a:rPr>
                      <m:t>𝑢</m:t>
                    </m:r>
                    <m:r>
                      <a:rPr lang="en-US" altLang="zh-CN" sz="2400" i="1" dirty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  <a:cs typeface="Arial" charset="0"/>
                  </a:rPr>
                  <a:t>.</a:t>
                </a:r>
                <a:endParaRPr lang="en-US" altLang="zh-HK" sz="2400" dirty="0">
                  <a:ea typeface="新細明體" charset="-120"/>
                  <a:cs typeface="Arial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HK" sz="2400" dirty="0" smtClean="0">
                    <a:ea typeface="新細明體" charset="-120"/>
                  </a:rPr>
                  <a:t>Take </a:t>
                </a:r>
                <a:r>
                  <a:rPr lang="en-US" altLang="zh-HK" sz="2400" dirty="0">
                    <a:ea typeface="新細明體" charset="-120"/>
                  </a:rPr>
                  <a:t>a </a:t>
                </a:r>
                <a:r>
                  <a:rPr lang="en-US" altLang="zh-HK" sz="2400" dirty="0" smtClean="0">
                    <a:ea typeface="新細明體" charset="-120"/>
                  </a:rPr>
                  <a:t>shortest path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400" dirty="0" smtClean="0">
                    <a:ea typeface="新細明體" charset="-12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leaves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𝑅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 (for 1st time) </a:t>
                </a:r>
                <a:r>
                  <a:rPr lang="en-US" altLang="zh-HK" sz="2400" dirty="0" smtClean="0">
                    <a:ea typeface="新細明體" charset="-120"/>
                  </a:rPr>
                  <a:t/>
                </a:r>
                <a:br>
                  <a:rPr lang="en-US" altLang="zh-HK" sz="2400" dirty="0" smtClean="0">
                    <a:ea typeface="新細明體" charset="-120"/>
                  </a:rPr>
                </a:br>
                <a:r>
                  <a:rPr lang="en-US" altLang="zh-HK" sz="2400" dirty="0" smtClean="0">
                    <a:ea typeface="新細明體" charset="-120"/>
                  </a:rPr>
                  <a:t>by </a:t>
                </a:r>
                <a:r>
                  <a:rPr lang="en-US" altLang="zh-HK" sz="2400" dirty="0">
                    <a:ea typeface="新細明體" charset="-120"/>
                  </a:rPr>
                  <a:t>edge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 err="1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400" i="1" dirty="0" err="1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.</a:t>
                </a:r>
                <a:endParaRPr lang="en-US" altLang="zh-HK" sz="2400" dirty="0">
                  <a:ea typeface="新細明體" charset="-12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HK" sz="2400" dirty="0">
                    <a:ea typeface="新細明體" charset="-120"/>
                  </a:rPr>
                  <a:t>[Claim]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4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400" i="1" dirty="0" err="1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.</a:t>
                </a:r>
                <a:endParaRPr lang="en-US" altLang="zh-HK" sz="2400" dirty="0">
                  <a:ea typeface="新細明體" charset="-120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The </a:t>
                </a:r>
                <a:r>
                  <a:rPr lang="en-US" altLang="zh-HK" sz="2200" dirty="0">
                    <a:ea typeface="新細明體" charset="-120"/>
                  </a:rPr>
                  <a:t>part of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</a:t>
                </a:r>
                <a:r>
                  <a:rPr lang="en-US" altLang="zh-HK" sz="2200" dirty="0">
                    <a:solidFill>
                      <a:srgbClr val="0066FF"/>
                    </a:solidFill>
                    <a:ea typeface="新細明體" charset="-12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200" dirty="0">
                    <a:solidFill>
                      <a:srgbClr val="0066FF"/>
                    </a:solidFill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𝑦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is a </a:t>
                </a:r>
                <a:r>
                  <a:rPr lang="en-US" altLang="zh-HK" sz="2200" dirty="0">
                    <a:solidFill>
                      <a:srgbClr val="0066FF"/>
                    </a:solidFill>
                    <a:ea typeface="新細明體" charset="-120"/>
                  </a:rPr>
                  <a:t>shortest path to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𝑦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zh-HK" sz="1800" dirty="0">
                    <a:ea typeface="新細明體" charset="-120"/>
                  </a:rPr>
                  <a:t>Any prefix of a shortest path (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l-GR" sz="1800" i="1" dirty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1800" i="1" dirty="0">
                        <a:latin typeface="Cambria Math"/>
                        <a:ea typeface="新細明體" charset="-120"/>
                        <a:cs typeface="Arial" charset="0"/>
                      </a:rPr>
                      <m:t>𝑢</m:t>
                    </m:r>
                  </m:oMath>
                </a14:m>
                <a:r>
                  <a:rPr lang="en-US" altLang="zh-HK" sz="1800" dirty="0">
                    <a:ea typeface="新細明體" charset="-120"/>
                    <a:cs typeface="Arial" charset="0"/>
                  </a:rPr>
                  <a:t>)</a:t>
                </a:r>
                <a:r>
                  <a:rPr lang="en-US" altLang="zh-HK" sz="1800" dirty="0">
                    <a:ea typeface="新細明體" charset="-120"/>
                  </a:rPr>
                  <a:t> is a shortest path itself (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l-GR" sz="1800" i="1" dirty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1800" i="1" dirty="0">
                        <a:latin typeface="Cambria Math"/>
                        <a:ea typeface="新細明體" charset="-120"/>
                        <a:cs typeface="Arial" charset="0"/>
                      </a:rPr>
                      <m:t>𝑦</m:t>
                    </m:r>
                  </m:oMath>
                </a14:m>
                <a:r>
                  <a:rPr lang="en-US" altLang="zh-HK" sz="1800" dirty="0">
                    <a:ea typeface="新細明體" charset="-120"/>
                    <a:cs typeface="Arial" charset="0"/>
                  </a:rPr>
                  <a:t>).</a:t>
                </a:r>
                <a:endParaRPr lang="en-US" altLang="zh-HK" sz="1800" dirty="0">
                  <a:ea typeface="新細明體" charset="-120"/>
                </a:endParaRP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since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.</a:t>
                </a:r>
                <a:endParaRPr lang="en-US" altLang="zh-HK" sz="2200" dirty="0">
                  <a:ea typeface="新細明體" charset="-120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has </a:t>
                </a:r>
                <a:r>
                  <a:rPr lang="en-US" altLang="zh-HK" sz="2200" dirty="0">
                    <a:ea typeface="新細明體" charset="-120"/>
                  </a:rPr>
                  <a:t>been </a:t>
                </a:r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tightened </a:t>
                </a:r>
                <a:r>
                  <a:rPr lang="en-US" altLang="zh-HK" sz="2200" dirty="0">
                    <a:ea typeface="新細明體" charset="-12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updates its neighbors</a:t>
                </a:r>
                <a:endParaRPr lang="en-US" altLang="zh-HK" sz="2200" dirty="0">
                  <a:ea typeface="新細明體" charset="-12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HK" sz="2400" dirty="0">
                    <a:ea typeface="新細明體" charset="-120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𝑑𝑖𝑠𝑡</m:t>
                    </m:r>
                    <m:d>
                      <m:d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𝑢</m:t>
                        </m:r>
                      </m:e>
                    </m:d>
                    <m:r>
                      <a:rPr lang="en-US" altLang="zh-HK" sz="2400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func>
                      <m:funcPr>
                        <m:ctrlPr>
                          <a:rPr lang="en-US" altLang="zh-HK" sz="24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HK" sz="2400" b="0" i="0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𝑤</m:t>
                            </m:r>
                            <m: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∈</m:t>
                            </m:r>
                            <m: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𝑄</m:t>
                            </m:r>
                          </m:lim>
                        </m:limLow>
                      </m:fName>
                      <m:e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𝑑𝑖𝑠𝑡</m:t>
                        </m:r>
                        <m:d>
                          <m:dPr>
                            <m:ctrlP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𝑤</m:t>
                            </m:r>
                          </m:e>
                        </m:d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≤</m:t>
                        </m:r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𝑑𝑖𝑠𝑡</m:t>
                        </m:r>
                        <m:d>
                          <m:dPr>
                            <m:ctrlP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=</m:t>
                        </m:r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𝑙</m:t>
                        </m:r>
                        <m:d>
                          <m:dPr>
                            <m:ctrlP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𝑠</m:t>
                            </m:r>
                            <m: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,</m:t>
                            </m:r>
                            <m: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≤</m:t>
                        </m:r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𝑙</m:t>
                        </m:r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(</m:t>
                        </m:r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𝑝</m:t>
                        </m:r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.  </a:t>
                </a:r>
              </a:p>
            </p:txBody>
          </p:sp>
        </mc:Choice>
        <mc:Fallback xmlns="">
          <p:sp>
            <p:nvSpPr>
              <p:cNvPr id="138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60512"/>
                <a:ext cx="8229600" cy="4611687"/>
              </a:xfrm>
              <a:blipFill rotWithShape="1">
                <a:blip r:embed="rId3"/>
                <a:stretch>
                  <a:fillRect l="-222" t="-2513" r="-88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6477000" y="228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6019800" y="1600200"/>
            <a:ext cx="18288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73152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>
            <a:off x="6934200" y="2209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>
            <a:off x="7543800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8249" name="Oval 9"/>
          <p:cNvSpPr>
            <a:spLocks noChangeArrowheads="1"/>
          </p:cNvSpPr>
          <p:nvPr/>
        </p:nvSpPr>
        <p:spPr bwMode="auto">
          <a:xfrm>
            <a:off x="72390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8250" name="Oval 10"/>
          <p:cNvSpPr>
            <a:spLocks noChangeArrowheads="1"/>
          </p:cNvSpPr>
          <p:nvPr/>
        </p:nvSpPr>
        <p:spPr bwMode="auto">
          <a:xfrm>
            <a:off x="7315200" y="2895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8251" name="Oval 11"/>
          <p:cNvSpPr>
            <a:spLocks noChangeArrowheads="1"/>
          </p:cNvSpPr>
          <p:nvPr/>
        </p:nvSpPr>
        <p:spPr bwMode="auto">
          <a:xfrm>
            <a:off x="7086600" y="198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8252" name="Oval 12"/>
          <p:cNvSpPr>
            <a:spLocks noChangeArrowheads="1"/>
          </p:cNvSpPr>
          <p:nvPr/>
        </p:nvSpPr>
        <p:spPr bwMode="auto">
          <a:xfrm>
            <a:off x="7086600" y="2895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53" name="Text Box 13"/>
              <p:cNvSpPr txBox="1">
                <a:spLocks noChangeArrowheads="1"/>
              </p:cNvSpPr>
              <p:nvPr/>
            </p:nvSpPr>
            <p:spPr bwMode="auto">
              <a:xfrm>
                <a:off x="6384925" y="2398713"/>
                <a:ext cx="36093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𝑠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825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4925" y="2398713"/>
                <a:ext cx="36093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55" name="Oval 15"/>
          <p:cNvSpPr>
            <a:spLocks noChangeArrowheads="1"/>
          </p:cNvSpPr>
          <p:nvPr/>
        </p:nvSpPr>
        <p:spPr bwMode="auto">
          <a:xfrm>
            <a:off x="7620000" y="144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8256" name="Oval 16"/>
          <p:cNvSpPr>
            <a:spLocks noChangeArrowheads="1"/>
          </p:cNvSpPr>
          <p:nvPr/>
        </p:nvSpPr>
        <p:spPr bwMode="auto">
          <a:xfrm>
            <a:off x="7707313" y="16113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7848600" y="1882775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61" name="Text Box 21"/>
              <p:cNvSpPr txBox="1">
                <a:spLocks noChangeArrowheads="1"/>
              </p:cNvSpPr>
              <p:nvPr/>
            </p:nvSpPr>
            <p:spPr bwMode="auto">
              <a:xfrm>
                <a:off x="7924800" y="1752600"/>
                <a:ext cx="38767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𝑢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8261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1752600"/>
                <a:ext cx="38767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62" name="Oval 22"/>
          <p:cNvSpPr>
            <a:spLocks noChangeArrowheads="1"/>
          </p:cNvSpPr>
          <p:nvPr/>
        </p:nvSpPr>
        <p:spPr bwMode="auto">
          <a:xfrm>
            <a:off x="8153400" y="144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8263" name="Oval 23"/>
          <p:cNvSpPr>
            <a:spLocks noChangeArrowheads="1"/>
          </p:cNvSpPr>
          <p:nvPr/>
        </p:nvSpPr>
        <p:spPr bwMode="auto">
          <a:xfrm>
            <a:off x="8610600" y="190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8264" name="Oval 24"/>
          <p:cNvSpPr>
            <a:spLocks noChangeArrowheads="1"/>
          </p:cNvSpPr>
          <p:nvPr/>
        </p:nvSpPr>
        <p:spPr bwMode="auto">
          <a:xfrm>
            <a:off x="85344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8265" name="Oval 25"/>
          <p:cNvSpPr>
            <a:spLocks noChangeArrowheads="1"/>
          </p:cNvSpPr>
          <p:nvPr/>
        </p:nvSpPr>
        <p:spPr bwMode="auto">
          <a:xfrm>
            <a:off x="8001000" y="24384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83820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8267" name="Oval 27"/>
          <p:cNvSpPr>
            <a:spLocks noChangeArrowheads="1"/>
          </p:cNvSpPr>
          <p:nvPr/>
        </p:nvSpPr>
        <p:spPr bwMode="auto">
          <a:xfrm>
            <a:off x="80010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68" name="Text Box 28"/>
              <p:cNvSpPr txBox="1">
                <a:spLocks noChangeArrowheads="1"/>
              </p:cNvSpPr>
              <p:nvPr/>
            </p:nvSpPr>
            <p:spPr bwMode="auto">
              <a:xfrm>
                <a:off x="7391400" y="2438400"/>
                <a:ext cx="37920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𝑥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8268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400" y="2438400"/>
                <a:ext cx="3792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269" name="Text Box 29"/>
              <p:cNvSpPr txBox="1">
                <a:spLocks noChangeArrowheads="1"/>
              </p:cNvSpPr>
              <p:nvPr/>
            </p:nvSpPr>
            <p:spPr bwMode="auto">
              <a:xfrm>
                <a:off x="7848600" y="2438400"/>
                <a:ext cx="38260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𝑦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826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8600" y="2438400"/>
                <a:ext cx="382605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270" name="Text Box 30"/>
              <p:cNvSpPr txBox="1">
                <a:spLocks noChangeArrowheads="1"/>
              </p:cNvSpPr>
              <p:nvPr/>
            </p:nvSpPr>
            <p:spPr bwMode="auto">
              <a:xfrm>
                <a:off x="6248400" y="1752600"/>
                <a:ext cx="40908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1" i="1" dirty="0" smtClean="0">
                          <a:latin typeface="Cambria Math"/>
                          <a:ea typeface="新細明體" charset="-120"/>
                        </a:rPr>
                        <m:t>𝑹</m:t>
                      </m:r>
                    </m:oMath>
                  </m:oMathPara>
                </a14:m>
                <a:endParaRPr lang="en-US" altLang="zh-HK" b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8270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8400" y="1752600"/>
                <a:ext cx="40908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72" name="Freeform 32"/>
          <p:cNvSpPr>
            <a:spLocks/>
          </p:cNvSpPr>
          <p:nvPr/>
        </p:nvSpPr>
        <p:spPr bwMode="auto">
          <a:xfrm>
            <a:off x="6629400" y="2378075"/>
            <a:ext cx="1371600" cy="101600"/>
          </a:xfrm>
          <a:custGeom>
            <a:avLst/>
            <a:gdLst>
              <a:gd name="T0" fmla="*/ 0 w 864"/>
              <a:gd name="T1" fmla="*/ 8 h 64"/>
              <a:gd name="T2" fmla="*/ 384 w 864"/>
              <a:gd name="T3" fmla="*/ 8 h 64"/>
              <a:gd name="T4" fmla="*/ 576 w 864"/>
              <a:gd name="T5" fmla="*/ 56 h 64"/>
              <a:gd name="T6" fmla="*/ 864 w 864"/>
              <a:gd name="T7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64">
                <a:moveTo>
                  <a:pt x="0" y="8"/>
                </a:moveTo>
                <a:cubicBezTo>
                  <a:pt x="144" y="4"/>
                  <a:pt x="288" y="0"/>
                  <a:pt x="384" y="8"/>
                </a:cubicBezTo>
                <a:cubicBezTo>
                  <a:pt x="480" y="16"/>
                  <a:pt x="496" y="48"/>
                  <a:pt x="576" y="56"/>
                </a:cubicBezTo>
                <a:cubicBezTo>
                  <a:pt x="656" y="64"/>
                  <a:pt x="816" y="56"/>
                  <a:pt x="864" y="56"/>
                </a:cubicBezTo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8273" name="Freeform 33"/>
          <p:cNvSpPr>
            <a:spLocks/>
          </p:cNvSpPr>
          <p:nvPr/>
        </p:nvSpPr>
        <p:spPr bwMode="auto">
          <a:xfrm>
            <a:off x="7924800" y="1574800"/>
            <a:ext cx="800100" cy="889000"/>
          </a:xfrm>
          <a:custGeom>
            <a:avLst/>
            <a:gdLst>
              <a:gd name="T0" fmla="*/ 96 w 504"/>
              <a:gd name="T1" fmla="*/ 544 h 560"/>
              <a:gd name="T2" fmla="*/ 240 w 504"/>
              <a:gd name="T3" fmla="*/ 544 h 560"/>
              <a:gd name="T4" fmla="*/ 480 w 504"/>
              <a:gd name="T5" fmla="*/ 448 h 560"/>
              <a:gd name="T6" fmla="*/ 384 w 504"/>
              <a:gd name="T7" fmla="*/ 304 h 560"/>
              <a:gd name="T8" fmla="*/ 384 w 504"/>
              <a:gd name="T9" fmla="*/ 64 h 560"/>
              <a:gd name="T10" fmla="*/ 144 w 504"/>
              <a:gd name="T11" fmla="*/ 16 h 560"/>
              <a:gd name="T12" fmla="*/ 48 w 504"/>
              <a:gd name="T13" fmla="*/ 160 h 560"/>
              <a:gd name="T14" fmla="*/ 0 w 504"/>
              <a:gd name="T15" fmla="*/ 208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560">
                <a:moveTo>
                  <a:pt x="96" y="544"/>
                </a:moveTo>
                <a:cubicBezTo>
                  <a:pt x="136" y="552"/>
                  <a:pt x="176" y="560"/>
                  <a:pt x="240" y="544"/>
                </a:cubicBezTo>
                <a:cubicBezTo>
                  <a:pt x="304" y="528"/>
                  <a:pt x="456" y="488"/>
                  <a:pt x="480" y="448"/>
                </a:cubicBezTo>
                <a:cubicBezTo>
                  <a:pt x="504" y="408"/>
                  <a:pt x="400" y="368"/>
                  <a:pt x="384" y="304"/>
                </a:cubicBezTo>
                <a:cubicBezTo>
                  <a:pt x="368" y="240"/>
                  <a:pt x="424" y="112"/>
                  <a:pt x="384" y="64"/>
                </a:cubicBezTo>
                <a:cubicBezTo>
                  <a:pt x="344" y="16"/>
                  <a:pt x="200" y="0"/>
                  <a:pt x="144" y="16"/>
                </a:cubicBezTo>
                <a:cubicBezTo>
                  <a:pt x="88" y="32"/>
                  <a:pt x="72" y="128"/>
                  <a:pt x="48" y="160"/>
                </a:cubicBezTo>
                <a:cubicBezTo>
                  <a:pt x="24" y="192"/>
                  <a:pt x="12" y="200"/>
                  <a:pt x="0" y="208"/>
                </a:cubicBezTo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74" name="Text Box 34"/>
              <p:cNvSpPr txBox="1">
                <a:spLocks noChangeArrowheads="1"/>
              </p:cNvSpPr>
              <p:nvPr/>
            </p:nvSpPr>
            <p:spPr bwMode="auto">
              <a:xfrm>
                <a:off x="8573076" y="2170113"/>
                <a:ext cx="37984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66FF"/>
                          </a:solidFill>
                          <a:latin typeface="Cambria Math"/>
                          <a:ea typeface="新細明體" charset="-120"/>
                        </a:rPr>
                        <m:t>𝑝</m:t>
                      </m:r>
                    </m:oMath>
                  </m:oMathPara>
                </a14:m>
                <a:endParaRPr lang="en-US" altLang="zh-HK" i="1" dirty="0">
                  <a:solidFill>
                    <a:srgbClr val="0066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8274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3076" y="2170113"/>
                <a:ext cx="37984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3"/>
              <p:cNvSpPr txBox="1">
                <a:spLocks noChangeArrowheads="1"/>
              </p:cNvSpPr>
              <p:nvPr/>
            </p:nvSpPr>
            <p:spPr bwMode="auto">
              <a:xfrm>
                <a:off x="7068067" y="1080240"/>
                <a:ext cx="41710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1" i="1" dirty="0" smtClean="0">
                          <a:latin typeface="Cambria Math"/>
                          <a:ea typeface="新細明體" charset="-120"/>
                        </a:rPr>
                        <m:t>𝑸</m:t>
                      </m:r>
                    </m:oMath>
                  </m:oMathPara>
                </a14:m>
                <a:endParaRPr lang="en-US" altLang="zh-HK" b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68067" y="1080240"/>
                <a:ext cx="41710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98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91000" y="5789989"/>
                <a:ext cx="6996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33CC33"/>
                          </a:solidFill>
                          <a:latin typeface="Cambria Math"/>
                          <a:ea typeface="新細明體" charset="-120"/>
                        </a:rPr>
                        <m:t>𝑦</m:t>
                      </m:r>
                      <m:r>
                        <a:rPr lang="en-US" altLang="zh-HK" i="1" dirty="0" err="1">
                          <a:solidFill>
                            <a:srgbClr val="33CC33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</m:t>
                      </m:r>
                      <m:r>
                        <a:rPr lang="en-US" altLang="zh-HK" i="1" dirty="0" err="1">
                          <a:solidFill>
                            <a:srgbClr val="33CC33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𝑄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789989"/>
                <a:ext cx="69960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464285" y="5802868"/>
            <a:ext cx="85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33CC33"/>
                </a:solidFill>
                <a:ea typeface="新細明體" charset="-120"/>
              </a:rPr>
              <a:t>Claim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401024" y="5789989"/>
                <a:ext cx="1607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33CC33"/>
                    </a:solidFill>
                    <a:ea typeface="新細明體" charset="-120"/>
                  </a:rPr>
                  <a:t>part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</m:oMath>
                </a14:m>
                <a:r>
                  <a:rPr lang="en-US" altLang="zh-HK" dirty="0" smtClean="0">
                    <a:solidFill>
                      <a:srgbClr val="33CC33"/>
                    </a:solidFill>
                    <a:ea typeface="新細明體" charset="-120"/>
                  </a:rPr>
                  <a:t> whole</a:t>
                </a:r>
                <a:endParaRPr lang="zh-HK" altLang="en-US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024" y="5789989"/>
                <a:ext cx="1607731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 bwMode="auto">
          <a:xfrm>
            <a:off x="4540803" y="5625921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5893158" y="5625921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7086600" y="5625921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5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5" grpId="0" animBg="1"/>
      <p:bldP spid="138268" grpId="0"/>
      <p:bldP spid="138269" grpId="0"/>
      <p:bldP spid="138272" grpId="0" animBg="1"/>
      <p:bldP spid="138273" grpId="0" animBg="1"/>
      <p:bldP spid="2" grpId="0"/>
      <p:bldP spid="37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Map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We’ve shown </a:t>
                </a:r>
                <a:r>
                  <a:rPr lang="en-US" altLang="zh-HK" dirty="0" err="1" smtClean="0"/>
                  <a:t>Dijkstra’s</a:t>
                </a:r>
                <a:r>
                  <a:rPr lang="en-US" altLang="zh-HK" dirty="0" smtClean="0"/>
                  <a:t> algorithm for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𝑠𝑡</m:t>
                    </m:r>
                  </m:oMath>
                </a14:m>
                <a:r>
                  <a:rPr lang="en-US" altLang="zh-HK" dirty="0" smtClean="0"/>
                  <a:t>-shortest path, and proved its correctness.</a:t>
                </a:r>
              </a:p>
              <a:p>
                <a:endParaRPr lang="en-US" altLang="zh-HK" dirty="0"/>
              </a:p>
              <a:p>
                <a:r>
                  <a:rPr lang="en-US" altLang="zh-HK" dirty="0" smtClean="0"/>
                  <a:t>Next:</a:t>
                </a:r>
              </a:p>
              <a:p>
                <a:pPr lvl="1"/>
                <a:r>
                  <a:rPr lang="en-US" altLang="zh-HK" dirty="0" smtClean="0"/>
                  <a:t>Implementation (of min-finding) and complexity</a:t>
                </a:r>
              </a:p>
              <a:p>
                <a:pPr lvl="1"/>
                <a:r>
                  <a:rPr lang="en-US" altLang="zh-HK" dirty="0" smtClean="0"/>
                  <a:t>Shortest </a:t>
                </a:r>
                <a:r>
                  <a:rPr lang="en-US" altLang="zh-HK" smtClean="0"/>
                  <a:t>path for negative </a:t>
                </a:r>
                <a:r>
                  <a:rPr lang="en-US" altLang="zh-HK" dirty="0" smtClean="0"/>
                  <a:t>weighted graphs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4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Initialize: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)=∞ </m:t>
                    </m:r>
                  </m:oMath>
                </a14:m>
                <a:r>
                  <a:rPr lang="en-US" altLang="zh-HK" sz="2000" dirty="0">
                    <a:ea typeface="新細明體" charset="-12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l-GR" sz="2000" i="1" dirty="0">
                        <a:latin typeface="Cambria Math"/>
                      </a:rPr>
                      <m:t>≠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000" dirty="0">
                    <a:ea typeface="新細明體" charset="-12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)=0</m:t>
                    </m:r>
                  </m:oMath>
                </a14:m>
                <a:r>
                  <a:rPr lang="en-US" altLang="zh-HK" sz="2000" dirty="0">
                    <a:ea typeface="新細明體" charset="-120"/>
                  </a:rPr>
                  <a:t>  </a:t>
                </a:r>
                <a:r>
                  <a:rPr lang="en-US" altLang="zh-HK" sz="2000" dirty="0">
                    <a:solidFill>
                      <a:srgbClr val="0066FF"/>
                    </a:solidFill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</m:t>
                    </m:r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</m:t>
                    </m:r>
                  </m:oMath>
                </a14:m>
                <a:endParaRPr lang="en-US" altLang="zh-HK" sz="20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000" dirty="0">
                    <a:ea typeface="新細明體" charset="-12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𝑄</m:t>
                    </m:r>
                  </m:oMath>
                </a14:m>
                <a:r>
                  <a:rPr lang="en-US" altLang="zh-HK" sz="2000" dirty="0">
                    <a:ea typeface="新細明體" charset="-120"/>
                  </a:rPr>
                  <a:t> contain all of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HK" sz="2000" dirty="0">
                    <a:ea typeface="新細明體" charset="-120"/>
                  </a:rPr>
                  <a:t>			 	</a:t>
                </a:r>
                <a:r>
                  <a:rPr lang="en-US" altLang="zh-HK" sz="2000" dirty="0" smtClean="0">
                    <a:solidFill>
                      <a:srgbClr val="0066FF"/>
                    </a:solidFill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</m:t>
                    </m:r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</m:t>
                    </m:r>
                  </m:oMath>
                </a14:m>
                <a:endParaRPr lang="en-US" altLang="zh-HK" sz="20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000" b="1" dirty="0">
                    <a:ea typeface="新細明體" charset="-120"/>
                  </a:rPr>
                  <a:t>while</a:t>
                </a:r>
                <a:r>
                  <a:rPr lang="en-US" altLang="zh-HK" sz="20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𝑄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≠∅</m:t>
                    </m:r>
                  </m:oMath>
                </a14:m>
                <a:r>
                  <a:rPr lang="en-US" altLang="zh-HK" sz="2000" dirty="0">
                    <a:ea typeface="新細明體" charset="-120"/>
                  </a:rPr>
                  <a:t> 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sz="2000" b="1" dirty="0">
                    <a:ea typeface="新細明體" charset="-120"/>
                  </a:rPr>
                  <a:t>	</a:t>
                </a:r>
                <a:r>
                  <a:rPr lang="en-US" altLang="zh-HK" sz="2000" b="1" dirty="0" smtClean="0">
                    <a:ea typeface="新細明體" charset="-120"/>
                  </a:rPr>
                  <a:t>    </a:t>
                </a:r>
                <a:r>
                  <a:rPr lang="en-US" altLang="zh-HK" sz="2000" dirty="0" smtClean="0">
                    <a:ea typeface="新細明體" charset="-120"/>
                  </a:rPr>
                  <a:t>find </a:t>
                </a:r>
                <a:r>
                  <a:rPr lang="en-US" altLang="zh-HK" sz="2000" dirty="0">
                    <a:ea typeface="新細明體" charset="-12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sz="2000" dirty="0">
                    <a:ea typeface="新細明體" charset="-120"/>
                  </a:rPr>
                  <a:t> with </a:t>
                </a:r>
                <a:r>
                  <a:rPr lang="en-US" altLang="zh-HK" sz="2000" dirty="0">
                    <a:solidFill>
                      <a:srgbClr val="FF0000"/>
                    </a:solidFill>
                    <a:ea typeface="新細明體" charset="-120"/>
                  </a:rPr>
                  <a:t>min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0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0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000" dirty="0">
                    <a:solidFill>
                      <a:srgbClr val="FF0000"/>
                    </a:solidFill>
                    <a:ea typeface="新細明體" charset="-120"/>
                  </a:rPr>
                  <a:t>, </a:t>
                </a:r>
                <a:r>
                  <a:rPr lang="en-US" altLang="zh-HK" sz="2000" dirty="0">
                    <a:ea typeface="新細明體" charset="-120"/>
                  </a:rPr>
                  <a:t>put it into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𝑅</m:t>
                    </m:r>
                  </m:oMath>
                </a14:m>
                <a:r>
                  <a:rPr lang="en-US" altLang="zh-HK" sz="2000" dirty="0">
                    <a:ea typeface="新細明體" charset="-120"/>
                  </a:rPr>
                  <a:t>	</a:t>
                </a:r>
                <a:r>
                  <a:rPr lang="en-US" altLang="zh-HK" sz="2000" dirty="0" smtClean="0">
                    <a:solidFill>
                      <a:srgbClr val="0066FF"/>
                    </a:solidFill>
                    <a:ea typeface="新細明體" charset="-120"/>
                  </a:rPr>
                  <a:t>- </a:t>
                </a:r>
                <a:r>
                  <a:rPr lang="en-US" altLang="zh-HK" sz="2000" dirty="0">
                    <a:solidFill>
                      <a:srgbClr val="0066FF"/>
                    </a:solidFill>
                    <a:ea typeface="新細明體" charset="-120"/>
                  </a:rPr>
                  <a:t>delete-min cost </a:t>
                </a:r>
                <a:endParaRPr lang="en-US" altLang="zh-HK" sz="20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000" b="1" dirty="0">
                    <a:ea typeface="新細明體" charset="-120"/>
                  </a:rPr>
                  <a:t>	</a:t>
                </a:r>
                <a:r>
                  <a:rPr lang="en-US" altLang="zh-HK" sz="2000" b="1" dirty="0" smtClean="0">
                    <a:ea typeface="新細明體" charset="-120"/>
                  </a:rPr>
                  <a:t>    for</a:t>
                </a:r>
                <a:r>
                  <a:rPr lang="en-US" altLang="zh-HK" sz="2000" dirty="0" smtClean="0">
                    <a:ea typeface="新細明體" charset="-120"/>
                  </a:rPr>
                  <a:t> </a:t>
                </a:r>
                <a:r>
                  <a:rPr lang="en-US" altLang="zh-HK" sz="2000" dirty="0">
                    <a:ea typeface="新細明體" charset="-120"/>
                  </a:rPr>
                  <a:t>each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𝑁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000" dirty="0">
                    <a:ea typeface="新細明體" charset="-120"/>
                  </a:rPr>
                  <a:t> 			  </a:t>
                </a:r>
                <a:r>
                  <a:rPr lang="en-US" altLang="zh-HK" sz="2000" dirty="0" smtClean="0">
                    <a:ea typeface="新細明體" charset="-120"/>
                  </a:rPr>
                  <a:t>	</a:t>
                </a:r>
                <a:r>
                  <a:rPr lang="en-US" altLang="zh-HK" sz="2000" dirty="0" smtClean="0">
                    <a:solidFill>
                      <a:srgbClr val="0066FF"/>
                    </a:solidFill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</m:t>
                    </m:r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𝑁</m:t>
                    </m:r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𝑢</m:t>
                    </m:r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)|</m:t>
                    </m:r>
                  </m:oMath>
                </a14:m>
                <a:endParaRPr lang="en-US" altLang="zh-HK" sz="20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000" dirty="0">
                    <a:ea typeface="新細明體" charset="-120"/>
                  </a:rPr>
                  <a:t>	</a:t>
                </a:r>
                <a:r>
                  <a:rPr lang="en-US" altLang="zh-HK" sz="2000" dirty="0" smtClean="0">
                    <a:ea typeface="新細明體" charset="-120"/>
                  </a:rPr>
                  <a:t>    </a:t>
                </a:r>
                <a:r>
                  <a:rPr lang="en-US" altLang="zh-HK" sz="2000" dirty="0" smtClean="0">
                    <a:solidFill>
                      <a:srgbClr val="33CC33"/>
                    </a:solidFill>
                    <a:ea typeface="新細明體" charset="-120"/>
                  </a:rPr>
                  <a:t>// </a:t>
                </a:r>
                <a:r>
                  <a:rPr lang="en-US" altLang="zh-HK" sz="2000" dirty="0">
                    <a:solidFill>
                      <a:srgbClr val="33CC33"/>
                    </a:solidFill>
                    <a:ea typeface="新細明體" charset="-120"/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𝑁</m:t>
                    </m:r>
                    <m:r>
                      <a:rPr lang="en-US" altLang="zh-HK" sz="20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0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000" dirty="0">
                  <a:solidFill>
                    <a:srgbClr val="33CC33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000" dirty="0">
                    <a:ea typeface="新細明體" charset="-120"/>
                  </a:rPr>
                  <a:t>		</a:t>
                </a:r>
                <a:r>
                  <a:rPr lang="en-US" altLang="zh-HK" sz="2000" b="1" dirty="0" smtClean="0">
                    <a:ea typeface="新細明體" charset="-120"/>
                  </a:rPr>
                  <a:t>if</a:t>
                </a:r>
                <a:r>
                  <a:rPr lang="en-US" altLang="zh-HK" sz="20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)&gt;</m:t>
                    </m:r>
                    <m:r>
                      <a:rPr lang="en-US" altLang="zh-HK" sz="2000" i="1" dirty="0" err="1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100" i="1" dirty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0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000" i="1" dirty="0" err="1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000" dirty="0">
                    <a:ea typeface="新細明體" charset="-120"/>
                  </a:rPr>
                  <a:t>		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sz="2000" dirty="0">
                    <a:ea typeface="新細明體" charset="-120"/>
                  </a:rPr>
                  <a:t>		</a:t>
                </a:r>
                <a:r>
                  <a:rPr lang="en-US" altLang="zh-HK" sz="2000" dirty="0" smtClean="0">
                    <a:ea typeface="新細明體" charset="-12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2000" i="1" dirty="0" err="1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100" i="1" dirty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0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000" i="1" dirty="0" err="1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000" dirty="0">
                    <a:ea typeface="新細明體" charset="-120"/>
                  </a:rPr>
                  <a:t> </a:t>
                </a:r>
                <a:r>
                  <a:rPr lang="en-US" altLang="zh-HK" sz="2000" dirty="0" smtClean="0">
                    <a:ea typeface="新細明體" charset="-120"/>
                  </a:rPr>
                  <a:t> 		</a:t>
                </a:r>
                <a:r>
                  <a:rPr lang="en-US" altLang="zh-HK" sz="2000" dirty="0" smtClean="0">
                    <a:solidFill>
                      <a:srgbClr val="0066FF"/>
                    </a:solidFill>
                    <a:ea typeface="新細明體" charset="-120"/>
                  </a:rPr>
                  <a:t>- </a:t>
                </a:r>
                <a:r>
                  <a:rPr lang="en-US" altLang="zh-HK" sz="2000" dirty="0">
                    <a:solidFill>
                      <a:srgbClr val="0066FF"/>
                    </a:solidFill>
                    <a:ea typeface="新細明體" charset="-120"/>
                  </a:rPr>
                  <a:t>decrease-key </a:t>
                </a:r>
                <a:r>
                  <a:rPr lang="en-US" altLang="zh-HK" sz="2000" dirty="0" smtClean="0">
                    <a:solidFill>
                      <a:srgbClr val="0066FF"/>
                    </a:solidFill>
                    <a:ea typeface="新細明體" charset="-120"/>
                  </a:rPr>
                  <a:t>cost</a:t>
                </a:r>
                <a:endParaRPr lang="en-US" altLang="zh-HK" sz="20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000" dirty="0">
                    <a:ea typeface="新細明體" charset="-120"/>
                  </a:rPr>
                  <a:t>		 </a:t>
                </a:r>
                <a:r>
                  <a:rPr lang="en-US" altLang="zh-HK" sz="2000" dirty="0" smtClean="0">
                    <a:ea typeface="新細明體" charset="-120"/>
                  </a:rPr>
                  <a:t>   </a:t>
                </a:r>
                <a:r>
                  <a:rPr lang="en-US" altLang="zh-HK" sz="1800" dirty="0" smtClean="0">
                    <a:solidFill>
                      <a:srgbClr val="33CC33"/>
                    </a:solidFill>
                    <a:ea typeface="新細明體" charset="-120"/>
                  </a:rPr>
                  <a:t>// </a:t>
                </a:r>
                <a:r>
                  <a:rPr lang="en-US" altLang="zh-HK" sz="1800" dirty="0">
                    <a:solidFill>
                      <a:srgbClr val="33CC33"/>
                    </a:solidFill>
                    <a:ea typeface="新細明體" charset="-120"/>
                  </a:rPr>
                  <a:t>update the estimated upper bound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HK" sz="1800" dirty="0">
                  <a:solidFill>
                    <a:srgbClr val="33CC33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000" dirty="0">
                    <a:solidFill>
                      <a:srgbClr val="0066FF"/>
                    </a:solidFill>
                    <a:ea typeface="新細明體" charset="-120"/>
                  </a:rPr>
                  <a:t>Total: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 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|∙(</m:t>
                    </m:r>
                  </m:oMath>
                </a14:m>
                <a:r>
                  <a:rPr lang="en-US" altLang="zh-HK" sz="2000" dirty="0">
                    <a:solidFill>
                      <a:srgbClr val="0066FF"/>
                    </a:solidFill>
                    <a:ea typeface="新細明體" charset="-120"/>
                  </a:rPr>
                  <a:t>delete-min cost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)+ |</m:t>
                    </m:r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|+ </m:t>
                    </m:r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(|</m:t>
                    </m:r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|)∙(</m:t>
                    </m:r>
                  </m:oMath>
                </a14:m>
                <a:r>
                  <a:rPr lang="en-US" altLang="zh-HK" sz="2000" dirty="0">
                    <a:solidFill>
                      <a:srgbClr val="0066FF"/>
                    </a:solidFill>
                    <a:ea typeface="新細明體" charset="-120"/>
                  </a:rPr>
                  <a:t>decrease-key </a:t>
                </a:r>
                <a:r>
                  <a:rPr lang="en-US" altLang="zh-HK" sz="2000" dirty="0" smtClean="0">
                    <a:solidFill>
                      <a:srgbClr val="0066FF"/>
                    </a:solidFill>
                    <a:ea typeface="新細明體" charset="-120"/>
                  </a:rPr>
                  <a:t>cost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000" dirty="0">
                  <a:solidFill>
                    <a:srgbClr val="0066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0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Implement of the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We want a queue good for </a:t>
                </a:r>
                <a:r>
                  <a:rPr lang="en-US" altLang="zh-HK" sz="2600" dirty="0">
                    <a:ea typeface="新細明體" charset="-120"/>
                  </a:rPr>
                  <a:t>delete-min </a:t>
                </a:r>
              </a:p>
              <a:p>
                <a:r>
                  <a:rPr lang="en-US" altLang="zh-HK" sz="2600" i="1" dirty="0">
                    <a:solidFill>
                      <a:srgbClr val="FF0000"/>
                    </a:solidFill>
                    <a:ea typeface="新細明體" charset="-120"/>
                  </a:rPr>
                  <a:t>priority queue</a:t>
                </a:r>
                <a:endParaRPr lang="en-US" altLang="zh-HK" sz="2600" dirty="0">
                  <a:ea typeface="新細明體" charset="-120"/>
                </a:endParaRPr>
              </a:p>
              <a:p>
                <a:r>
                  <a:rPr lang="en-US" altLang="zh-HK" sz="2600" dirty="0">
                    <a:solidFill>
                      <a:srgbClr val="0066FF"/>
                    </a:solidFill>
                    <a:ea typeface="新細明體" charset="-120"/>
                  </a:rPr>
                  <a:t>delete-min cost </a:t>
                </a:r>
                <a:r>
                  <a:rPr lang="en-US" altLang="zh-HK" sz="2600" dirty="0" smtClean="0">
                    <a:ea typeface="新細明體" charset="-120"/>
                  </a:rPr>
                  <a:t>and</a:t>
                </a:r>
                <a:r>
                  <a:rPr lang="en-US" altLang="zh-HK" sz="2600" dirty="0">
                    <a:solidFill>
                      <a:srgbClr val="0066FF"/>
                    </a:solidFill>
                    <a:ea typeface="新細明體" charset="-120"/>
                  </a:rPr>
                  <a:t> decrease-key cost </a:t>
                </a:r>
                <a:r>
                  <a:rPr lang="en-US" altLang="zh-HK" sz="2600" dirty="0" smtClean="0">
                    <a:ea typeface="新細明體" charset="-120"/>
                  </a:rPr>
                  <a:t>depend </a:t>
                </a:r>
                <a:r>
                  <a:rPr lang="en-US" altLang="zh-HK" sz="2600" dirty="0">
                    <a:ea typeface="新細明體" charset="-120"/>
                  </a:rPr>
                  <a:t>on the implementation of priority queue.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Array: </a:t>
                </a:r>
              </a:p>
              <a:p>
                <a:pPr lvl="2"/>
                <a:r>
                  <a:rPr lang="en-US" altLang="zh-HK" dirty="0">
                    <a:ea typeface="新細明體" charset="-120"/>
                  </a:rPr>
                  <a:t>delete-min </a:t>
                </a:r>
                <a:r>
                  <a:rPr lang="en-US" altLang="zh-HK" dirty="0" smtClean="0">
                    <a:ea typeface="新細明體" charset="-120"/>
                  </a:rPr>
                  <a:t>cost: </a:t>
                </a:r>
                <a:r>
                  <a:rPr lang="en-US" altLang="zh-HK" dirty="0">
                    <a:ea typeface="新細明體" charset="-120"/>
                  </a:rPr>
                  <a:t>length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𝑄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which is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in general.</a:t>
                </a:r>
              </a:p>
              <a:p>
                <a:pPr lvl="2"/>
                <a:r>
                  <a:rPr lang="en-US" altLang="zh-HK" dirty="0">
                    <a:ea typeface="新細明體" charset="-120"/>
                  </a:rPr>
                  <a:t>decrease-key </a:t>
                </a:r>
                <a:r>
                  <a:rPr lang="en-US" altLang="zh-HK" dirty="0" smtClean="0">
                    <a:ea typeface="新細明體" charset="-120"/>
                  </a:rPr>
                  <a:t>cost: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(1)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2"/>
                <a:r>
                  <a:rPr lang="en-US" altLang="zh-HK" dirty="0">
                    <a:ea typeface="新細明體" charset="-120"/>
                  </a:rPr>
                  <a:t>Total cost: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.</a:t>
                </a:r>
              </a:p>
              <a:p>
                <a:pPr lvl="2"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 </a:t>
                </a:r>
              </a:p>
            </p:txBody>
          </p:sp>
        </mc:Choice>
        <mc:Fallback xmlns="">
          <p:sp>
            <p:nvSpPr>
              <p:cNvPr id="140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296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292" name="Text Box 4"/>
              <p:cNvSpPr txBox="1">
                <a:spLocks noChangeArrowheads="1"/>
              </p:cNvSpPr>
              <p:nvPr/>
            </p:nvSpPr>
            <p:spPr bwMode="auto">
              <a:xfrm>
                <a:off x="472737" y="5257800"/>
                <a:ext cx="829060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0066FF"/>
                    </a:solidFill>
                    <a:ea typeface="新細明體" charset="-120"/>
                  </a:rPr>
                  <a:t>Recall: Total cost </a:t>
                </a:r>
                <a14:m>
                  <m:oMath xmlns:m="http://schemas.openxmlformats.org/officeDocument/2006/math">
                    <m:r>
                      <a:rPr lang="en-HK" altLang="zh-HK" b="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|∙(</m:t>
                    </m:r>
                  </m:oMath>
                </a14:m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delete-min cost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)+ |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|+ 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(|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|)∙(</m:t>
                    </m:r>
                  </m:oMath>
                </a14:m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decrease-key cost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0066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0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737" y="5257800"/>
                <a:ext cx="829060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94" t="-10000"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8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Other choices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700" dirty="0" smtClean="0">
                    <a:ea typeface="新細明體" charset="-120"/>
                  </a:rPr>
                  <a:t>Binary heap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Much smaller delete-min </a:t>
                </a:r>
                <a:r>
                  <a:rPr lang="en-US" altLang="zh-HK" sz="2200" dirty="0" smtClean="0">
                    <a:ea typeface="新細明體" charset="-120"/>
                  </a:rPr>
                  <a:t>cost: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⁡(|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endParaRPr lang="en-US" altLang="zh-HK" sz="22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Slightly larger decrease-key </a:t>
                </a:r>
                <a:r>
                  <a:rPr lang="en-US" altLang="zh-HK" sz="2200" dirty="0" smtClean="0">
                    <a:ea typeface="新細明體" charset="-120"/>
                  </a:rPr>
                  <a:t>cost: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⁡(|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solidFill>
                      <a:srgbClr val="0066FF"/>
                    </a:solidFill>
                    <a:ea typeface="新細明體" charset="-120"/>
                  </a:rPr>
                  <a:t>Total:</a:t>
                </a:r>
                <a:r>
                  <a:rPr lang="en-US" altLang="zh-HK" sz="26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1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</m:t>
                    </m:r>
                    <m:r>
                      <a:rPr lang="en-US" altLang="zh-HK" sz="1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  <m:r>
                      <a:rPr lang="en-US" altLang="zh-HK" sz="1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|∙(</m:t>
                    </m:r>
                  </m:oMath>
                </a14:m>
                <a:r>
                  <a:rPr lang="en-US" altLang="zh-HK" sz="1800" dirty="0">
                    <a:solidFill>
                      <a:srgbClr val="0066FF"/>
                    </a:solidFill>
                    <a:ea typeface="新細明體" charset="-120"/>
                  </a:rPr>
                  <a:t>delete-min cost</a:t>
                </a:r>
                <a14:m>
                  <m:oMath xmlns:m="http://schemas.openxmlformats.org/officeDocument/2006/math">
                    <m:r>
                      <a:rPr lang="en-US" altLang="zh-HK" sz="1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)+ |</m:t>
                    </m:r>
                    <m:r>
                      <a:rPr lang="en-US" altLang="zh-HK" sz="1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  <m:r>
                      <a:rPr lang="en-US" altLang="zh-HK" sz="1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|+ </m:t>
                    </m:r>
                    <m:r>
                      <a:rPr lang="en-US" altLang="zh-HK" sz="1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r>
                      <a:rPr lang="en-US" altLang="zh-HK" sz="1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(|</m:t>
                    </m:r>
                    <m:r>
                      <a:rPr lang="en-US" altLang="zh-HK" sz="1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  <m:r>
                      <a:rPr lang="en-US" altLang="zh-HK" sz="1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|)∙(</m:t>
                    </m:r>
                  </m:oMath>
                </a14:m>
                <a:r>
                  <a:rPr lang="en-US" altLang="zh-HK" sz="1800" dirty="0">
                    <a:solidFill>
                      <a:srgbClr val="0066FF"/>
                    </a:solidFill>
                    <a:ea typeface="新細明體" charset="-120"/>
                  </a:rPr>
                  <a:t>decrease-key cost</a:t>
                </a:r>
                <a14:m>
                  <m:oMath xmlns:m="http://schemas.openxmlformats.org/officeDocument/2006/math">
                    <m:r>
                      <a:rPr lang="en-US" altLang="zh-HK" sz="1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18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sz="2000" dirty="0">
                    <a:ea typeface="新細明體" charset="-120"/>
                  </a:rPr>
                  <a:t>		  =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HK" sz="2000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sz="200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000" i="1" dirty="0" smtClean="0">
                                <a:latin typeface="Cambria Math"/>
                                <a:ea typeface="新細明體" charset="-120"/>
                              </a:rPr>
                              <m:t>𝑉</m:t>
                            </m:r>
                          </m:e>
                        </m:d>
                        <m:func>
                          <m:funcPr>
                            <m:ctrlPr>
                              <a:rPr lang="en-US" altLang="zh-HK" sz="200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000" i="0" dirty="0" smtClean="0"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HK" sz="20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000" i="1" dirty="0">
                                    <a:latin typeface="Cambria Math"/>
                                    <a:ea typeface="新細明體" charset="-12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  <m:r>
                          <a:rPr lang="en-US" altLang="zh-HK" sz="2000" i="1" dirty="0" smtClean="0">
                            <a:latin typeface="Cambria Math"/>
                            <a:ea typeface="新細明體" charset="-12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HK" sz="200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000" i="1" dirty="0" smtClean="0">
                                <a:latin typeface="Cambria Math"/>
                                <a:ea typeface="新細明體" charset="-120"/>
                              </a:rPr>
                              <m:t>𝑉</m:t>
                            </m:r>
                          </m:e>
                        </m:d>
                        <m:r>
                          <a:rPr lang="en-US" altLang="zh-HK" sz="2000" i="1" dirty="0" smtClean="0">
                            <a:latin typeface="Cambria Math"/>
                            <a:ea typeface="新細明體" charset="-12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HK" sz="200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000" i="1" dirty="0" smtClean="0">
                                <a:latin typeface="Cambria Math"/>
                                <a:ea typeface="新細明體" charset="-12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altLang="zh-HK" sz="200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000" i="0" dirty="0" smtClean="0"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HK" sz="2000" i="1" dirty="0" smtClean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HK" sz="2000" i="1" dirty="0" smtClean="0">
                                        <a:latin typeface="Cambria Math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sz="2000" i="1" dirty="0" smtClean="0">
                                        <a:latin typeface="Cambria Math"/>
                                        <a:ea typeface="新細明體" charset="-120"/>
                                      </a:rPr>
                                      <m:t>𝑉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en-US" altLang="zh-HK" sz="2000" b="0" i="1" dirty="0" smtClean="0"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000" dirty="0">
                    <a:ea typeface="新細明體" charset="-120"/>
                  </a:rPr>
                  <a:t>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000" dirty="0">
                    <a:ea typeface="新細明體" charset="-120"/>
                  </a:rPr>
                  <a:t>		  =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((|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|+|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|) </m:t>
                    </m:r>
                    <m:r>
                      <m:rPr>
                        <m:sty m:val="p"/>
                      </m:rP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⁡(|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|) )</m:t>
                    </m:r>
                  </m:oMath>
                </a14:m>
                <a:endParaRPr lang="en-US" altLang="zh-HK" sz="20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Better than the array’s cost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sz="220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200" i="1" dirty="0" smtClean="0">
                                <a:latin typeface="Cambria Math"/>
                                <a:ea typeface="新細明體" charset="-12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is small</a:t>
                </a:r>
                <a:endParaRPr lang="en-US" altLang="zh-HK" sz="22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𝑑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-</a:t>
                </a:r>
                <a:r>
                  <a:rPr lang="en-US" altLang="zh-HK" sz="2600" dirty="0" err="1">
                    <a:ea typeface="新細明體" charset="-120"/>
                  </a:rPr>
                  <a:t>ary</a:t>
                </a:r>
                <a:r>
                  <a:rPr lang="en-US" altLang="zh-HK" sz="2600" dirty="0">
                    <a:ea typeface="新細明體" charset="-120"/>
                  </a:rPr>
                  <a:t> heap: Similar except that it’s now a complete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𝑑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-</a:t>
                </a:r>
                <a:r>
                  <a:rPr lang="en-US" altLang="zh-HK" sz="2600" dirty="0" err="1">
                    <a:ea typeface="新細明體" charset="-120"/>
                  </a:rPr>
                  <a:t>ary</a:t>
                </a:r>
                <a:r>
                  <a:rPr lang="en-US" altLang="zh-HK" sz="2600" dirty="0">
                    <a:ea typeface="新細明體" charset="-120"/>
                  </a:rPr>
                  <a:t> tree.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Fibonacci heap: even better decrease-key cost.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Details omitted; see the book.</a:t>
                </a:r>
              </a:p>
            </p:txBody>
          </p:sp>
        </mc:Choice>
        <mc:Fallback xmlns="">
          <p:sp>
            <p:nvSpPr>
              <p:cNvPr id="141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444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25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Graph, graph, graph…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Why graph? There are lots of graph examples in our lives. </a:t>
            </a:r>
          </a:p>
          <a:p>
            <a:r>
              <a:rPr lang="en-US" altLang="zh-HK">
                <a:ea typeface="新細明體" charset="-120"/>
              </a:rPr>
              <a:t>Name one.</a:t>
            </a:r>
          </a:p>
          <a:p>
            <a:pPr lvl="1"/>
            <a:r>
              <a:rPr lang="en-US" altLang="zh-HK">
                <a:ea typeface="新細明體" charset="-120"/>
              </a:rPr>
              <a:t>Information: WWW, citation</a:t>
            </a:r>
          </a:p>
          <a:p>
            <a:pPr lvl="1"/>
            <a:r>
              <a:rPr lang="en-US" altLang="zh-HK">
                <a:ea typeface="新細明體" charset="-120"/>
              </a:rPr>
              <a:t>Social: co-actor, dating, messenger, communities</a:t>
            </a:r>
          </a:p>
          <a:p>
            <a:pPr lvl="1"/>
            <a:r>
              <a:rPr lang="en-US" altLang="zh-HK">
                <a:ea typeface="新細明體" charset="-120"/>
              </a:rPr>
              <a:t>Technological: Internet, power grids, airline routes</a:t>
            </a:r>
          </a:p>
          <a:p>
            <a:pPr lvl="1"/>
            <a:r>
              <a:rPr lang="en-US" altLang="zh-HK">
                <a:ea typeface="新細明體" charset="-120"/>
              </a:rPr>
              <a:t>Biological: Neural networks, food web, blood vessels</a:t>
            </a:r>
          </a:p>
          <a:p>
            <a:pPr lvl="1"/>
            <a:r>
              <a:rPr lang="en-US" altLang="zh-HK">
                <a:ea typeface="新細明體" charset="-120"/>
              </a:rPr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Binary 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5562600" cy="2819400"/>
              </a:xfrm>
            </p:spPr>
            <p:txBody>
              <a:bodyPr/>
              <a:lstStyle/>
              <a:p>
                <a:r>
                  <a:rPr lang="en-US" altLang="zh-HK" sz="2600" dirty="0" smtClean="0">
                    <a:solidFill>
                      <a:srgbClr val="0066FF"/>
                    </a:solidFill>
                    <a:ea typeface="新細明體" charset="-120"/>
                  </a:rPr>
                  <a:t>Complete binary tree</a:t>
                </a:r>
                <a:r>
                  <a:rPr lang="en-US" altLang="zh-HK" sz="2600" dirty="0">
                    <a:ea typeface="新細明體" charset="-120"/>
                  </a:rPr>
                  <a:t>: filled top-down, left-to-right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Depth: </a:t>
                </a:r>
                <a:r>
                  <a:rPr lang="el-GR" sz="2200" dirty="0">
                    <a:cs typeface="Arial" charset="0"/>
                  </a:rPr>
                  <a:t>≈</a:t>
                </a:r>
                <a:r>
                  <a:rPr lang="en-US" altLang="zh-CN" sz="2200" dirty="0">
                    <a:ea typeface="宋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2200" i="0" dirty="0" smtClean="0">
                            <a:latin typeface="Cambria Math"/>
                            <a:ea typeface="新細明體" charset="-120"/>
                          </a:rPr>
                          <m:t>log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: # nodes 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A complete binary tree with the following property maintained:</a:t>
                </a:r>
              </a:p>
              <a:p>
                <a:pPr lvl="1"/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Parent’s value </a:t>
                </a:r>
                <a:r>
                  <a:rPr lang="el-GR" sz="2200" dirty="0">
                    <a:solidFill>
                      <a:srgbClr val="FF0000"/>
                    </a:solidFill>
                    <a:cs typeface="Arial" charset="0"/>
                  </a:rPr>
                  <a:t>≤</a:t>
                </a:r>
                <a:r>
                  <a:rPr lang="en-US" altLang="zh-CN" sz="2200" dirty="0">
                    <a:solidFill>
                      <a:srgbClr val="FF0000"/>
                    </a:solidFill>
                    <a:ea typeface="宋体" pitchFamily="2" charset="-122"/>
                  </a:rPr>
                  <a:t> children’s values</a:t>
                </a:r>
                <a:endParaRPr lang="en-US" altLang="zh-HK" sz="2200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562600" cy="2819400"/>
              </a:xfrm>
              <a:blipFill rotWithShape="1">
                <a:blip r:embed="rId2"/>
                <a:stretch>
                  <a:fillRect l="-438" t="-19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191000"/>
            <a:ext cx="8229600" cy="1939925"/>
          </a:xfrm>
        </p:spPr>
        <p:txBody>
          <a:bodyPr/>
          <a:lstStyle/>
          <a:p>
            <a:r>
              <a:rPr lang="en-US" altLang="zh-HK" sz="2600">
                <a:ea typeface="新細明體" charset="-120"/>
              </a:rPr>
              <a:t>The property implies that </a:t>
            </a:r>
            <a:r>
              <a:rPr lang="en-US" altLang="zh-HK" sz="2600" i="1">
                <a:solidFill>
                  <a:srgbClr val="FF0000"/>
                </a:solidFill>
                <a:ea typeface="新細明體" charset="-120"/>
              </a:rPr>
              <a:t>the root has the min value</a:t>
            </a:r>
            <a:endParaRPr lang="en-US" altLang="zh-HK" sz="2600">
              <a:ea typeface="新細明體" charset="-120"/>
            </a:endParaRPr>
          </a:p>
          <a:p>
            <a:r>
              <a:rPr lang="en-US" altLang="zh-HK" sz="2600">
                <a:solidFill>
                  <a:srgbClr val="FF6600"/>
                </a:solidFill>
                <a:ea typeface="新細明體" charset="-120"/>
              </a:rPr>
              <a:t>Good</a:t>
            </a:r>
            <a:r>
              <a:rPr lang="en-US" altLang="zh-HK" sz="2600">
                <a:ea typeface="新細明體" charset="-120"/>
              </a:rPr>
              <a:t>: really easy to find min.</a:t>
            </a:r>
          </a:p>
          <a:p>
            <a:r>
              <a:rPr lang="en-US" altLang="zh-HK" sz="2600">
                <a:solidFill>
                  <a:srgbClr val="FF6600"/>
                </a:solidFill>
                <a:ea typeface="新細明體" charset="-120"/>
              </a:rPr>
              <a:t>Bad</a:t>
            </a:r>
            <a:r>
              <a:rPr lang="en-US" altLang="zh-HK" sz="2600">
                <a:ea typeface="新細明體" charset="-120"/>
              </a:rPr>
              <a:t>: deleting the root makes it not a tree any more.</a:t>
            </a:r>
          </a:p>
          <a:p>
            <a:endParaRPr lang="en-US" altLang="zh-HK" sz="2600">
              <a:ea typeface="新細明體" charset="-120"/>
            </a:endParaRP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7315200" y="160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2342" name="Line 6"/>
          <p:cNvSpPr>
            <a:spLocks noChangeShapeType="1"/>
          </p:cNvSpPr>
          <p:nvPr/>
        </p:nvSpPr>
        <p:spPr bwMode="auto">
          <a:xfrm flipH="1">
            <a:off x="6934200" y="1676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43" name="Line 7"/>
          <p:cNvSpPr>
            <a:spLocks noChangeShapeType="1"/>
          </p:cNvSpPr>
          <p:nvPr/>
        </p:nvSpPr>
        <p:spPr bwMode="auto">
          <a:xfrm>
            <a:off x="7391400" y="1676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6858000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7772400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 flipH="1">
            <a:off x="6629400" y="21336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 flipH="1">
            <a:off x="7620000" y="2133600"/>
            <a:ext cx="1635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>
            <a:off x="6934200" y="21336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49" name="Line 13"/>
          <p:cNvSpPr>
            <a:spLocks noChangeShapeType="1"/>
          </p:cNvSpPr>
          <p:nvPr/>
        </p:nvSpPr>
        <p:spPr bwMode="auto">
          <a:xfrm>
            <a:off x="7848600" y="21336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6575425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7140575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7577138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8054975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2354" name="Line 18"/>
          <p:cNvSpPr>
            <a:spLocks noChangeShapeType="1"/>
          </p:cNvSpPr>
          <p:nvPr/>
        </p:nvSpPr>
        <p:spPr bwMode="auto">
          <a:xfrm flipH="1">
            <a:off x="6499225" y="2667000"/>
            <a:ext cx="1079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 flipH="1">
            <a:off x="7064375" y="2667000"/>
            <a:ext cx="1079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6" name="Line 20"/>
          <p:cNvSpPr>
            <a:spLocks noChangeShapeType="1"/>
          </p:cNvSpPr>
          <p:nvPr/>
        </p:nvSpPr>
        <p:spPr bwMode="auto">
          <a:xfrm flipH="1">
            <a:off x="7489825" y="2667000"/>
            <a:ext cx="1079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7" name="Line 21"/>
          <p:cNvSpPr>
            <a:spLocks noChangeShapeType="1"/>
          </p:cNvSpPr>
          <p:nvPr/>
        </p:nvSpPr>
        <p:spPr bwMode="auto">
          <a:xfrm>
            <a:off x="6629400" y="2667000"/>
            <a:ext cx="16351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8" name="Line 22"/>
          <p:cNvSpPr>
            <a:spLocks noChangeShapeType="1"/>
          </p:cNvSpPr>
          <p:nvPr/>
        </p:nvSpPr>
        <p:spPr bwMode="auto">
          <a:xfrm>
            <a:off x="7183438" y="2667000"/>
            <a:ext cx="16351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6454775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6770688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7021513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7326313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7445375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DC13-8AA9-44B6-B6D5-A1AAF8B64E8A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9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delete-min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delete-min: </a:t>
                </a:r>
              </a:p>
              <a:p>
                <a:pPr lvl="1"/>
                <a:r>
                  <a:rPr lang="en-US" altLang="zh-HK" dirty="0" err="1">
                    <a:ea typeface="新細明體" charset="-120"/>
                  </a:rPr>
                  <a:t>dequeue</a:t>
                </a:r>
                <a:r>
                  <a:rPr lang="en-US" altLang="zh-HK" dirty="0">
                    <a:ea typeface="新細明體" charset="-120"/>
                  </a:rPr>
                  <a:t> the root.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Put the last leaf at the root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Let it </a:t>
                </a:r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sift down</a:t>
                </a:r>
                <a:endParaRPr lang="en-US" altLang="zh-HK" dirty="0">
                  <a:ea typeface="新細明體" charset="-120"/>
                </a:endParaRPr>
              </a:p>
              <a:p>
                <a:pPr lvl="2"/>
                <a:r>
                  <a:rPr lang="en-US" altLang="zh-HK" sz="2600" dirty="0">
                    <a:ea typeface="新細明體" charset="-120"/>
                  </a:rPr>
                  <a:t>If it’s bigger than either child’s value</a:t>
                </a:r>
              </a:p>
              <a:p>
                <a:pPr lvl="3"/>
                <a:r>
                  <a:rPr lang="en-US" altLang="zh-HK" dirty="0">
                    <a:ea typeface="新細明體" charset="-120"/>
                  </a:rPr>
                  <a:t>Swap it and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smaller</a:t>
                </a:r>
                <a:r>
                  <a:rPr lang="en-US" altLang="zh-HK" dirty="0">
                    <a:ea typeface="新細明體" charset="-120"/>
                  </a:rPr>
                  <a:t> child</a:t>
                </a:r>
              </a:p>
              <a:p>
                <a:r>
                  <a:rPr lang="en-US" altLang="zh-HK" dirty="0">
                    <a:ea typeface="新細明體" charset="-120"/>
                  </a:rPr>
                  <a:t>Property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“Parent’s value </a:t>
                </a:r>
                <a:r>
                  <a:rPr lang="el-GR" dirty="0">
                    <a:solidFill>
                      <a:srgbClr val="FF0000"/>
                    </a:solidFill>
                    <a:cs typeface="Arial" charset="0"/>
                  </a:rPr>
                  <a:t>≤</a:t>
                </a:r>
                <a:r>
                  <a:rPr lang="en-US" altLang="zh-CN" dirty="0">
                    <a:solidFill>
                      <a:srgbClr val="FF0000"/>
                    </a:solidFill>
                    <a:ea typeface="宋体" pitchFamily="2" charset="-122"/>
                  </a:rPr>
                  <a:t> children’s values”</a:t>
                </a:r>
                <a:r>
                  <a:rPr lang="en-US" altLang="zh-HK" dirty="0">
                    <a:ea typeface="新細明體" charset="-120"/>
                  </a:rPr>
                  <a:t> is kept.</a:t>
                </a:r>
              </a:p>
              <a:p>
                <a:r>
                  <a:rPr lang="en-US" altLang="zh-HK" dirty="0">
                    <a:ea typeface="新細明體" charset="-120"/>
                  </a:rPr>
                  <a:t>Cost: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i="0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log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 (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∵ </a:t>
                </a:r>
                <a:r>
                  <a:rPr lang="en-US" altLang="zh-HK" dirty="0">
                    <a:ea typeface="新細明體" charset="-120"/>
                  </a:rPr>
                  <a:t>height of tree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≤</m:t>
                    </m:r>
                    <m:sSub>
                      <m:sSub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dirty="0">
                            <a:latin typeface="Cambria Math"/>
                            <a:ea typeface="新細明體" charset="-120"/>
                          </a:rPr>
                          <m:t>log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)</a:t>
                </a:r>
              </a:p>
            </p:txBody>
          </p:sp>
        </mc:Choice>
        <mc:Fallback xmlns="">
          <p:sp>
            <p:nvSpPr>
              <p:cNvPr id="143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b="-53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64" name="Oval 4"/>
          <p:cNvSpPr>
            <a:spLocks noChangeArrowheads="1"/>
          </p:cNvSpPr>
          <p:nvPr/>
        </p:nvSpPr>
        <p:spPr bwMode="auto">
          <a:xfrm>
            <a:off x="7337425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 flipH="1">
            <a:off x="6956425" y="1600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366" name="Line 6"/>
          <p:cNvSpPr>
            <a:spLocks noChangeShapeType="1"/>
          </p:cNvSpPr>
          <p:nvPr/>
        </p:nvSpPr>
        <p:spPr bwMode="auto">
          <a:xfrm>
            <a:off x="7413625" y="1600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367" name="Oval 7"/>
          <p:cNvSpPr>
            <a:spLocks noChangeArrowheads="1"/>
          </p:cNvSpPr>
          <p:nvPr/>
        </p:nvSpPr>
        <p:spPr bwMode="auto">
          <a:xfrm>
            <a:off x="7794625" y="198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 flipH="1">
            <a:off x="6651625" y="2057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369" name="Line 9"/>
          <p:cNvSpPr>
            <a:spLocks noChangeShapeType="1"/>
          </p:cNvSpPr>
          <p:nvPr/>
        </p:nvSpPr>
        <p:spPr bwMode="auto">
          <a:xfrm flipH="1">
            <a:off x="7642225" y="2057400"/>
            <a:ext cx="1635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370" name="Line 10"/>
          <p:cNvSpPr>
            <a:spLocks noChangeShapeType="1"/>
          </p:cNvSpPr>
          <p:nvPr/>
        </p:nvSpPr>
        <p:spPr bwMode="auto">
          <a:xfrm>
            <a:off x="6956425" y="2057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371" name="Line 11"/>
          <p:cNvSpPr>
            <a:spLocks noChangeShapeType="1"/>
          </p:cNvSpPr>
          <p:nvPr/>
        </p:nvSpPr>
        <p:spPr bwMode="auto">
          <a:xfrm>
            <a:off x="7870825" y="2057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372" name="Oval 12"/>
          <p:cNvSpPr>
            <a:spLocks noChangeArrowheads="1"/>
          </p:cNvSpPr>
          <p:nvPr/>
        </p:nvSpPr>
        <p:spPr bwMode="auto">
          <a:xfrm>
            <a:off x="659765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3373" name="Oval 13"/>
          <p:cNvSpPr>
            <a:spLocks noChangeArrowheads="1"/>
          </p:cNvSpPr>
          <p:nvPr/>
        </p:nvSpPr>
        <p:spPr bwMode="auto">
          <a:xfrm>
            <a:off x="71628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3374" name="Oval 14"/>
          <p:cNvSpPr>
            <a:spLocks noChangeArrowheads="1"/>
          </p:cNvSpPr>
          <p:nvPr/>
        </p:nvSpPr>
        <p:spPr bwMode="auto">
          <a:xfrm>
            <a:off x="7599363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3375" name="Oval 15"/>
          <p:cNvSpPr>
            <a:spLocks noChangeArrowheads="1"/>
          </p:cNvSpPr>
          <p:nvPr/>
        </p:nvSpPr>
        <p:spPr bwMode="auto">
          <a:xfrm>
            <a:off x="80772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3376" name="Line 16"/>
          <p:cNvSpPr>
            <a:spLocks noChangeShapeType="1"/>
          </p:cNvSpPr>
          <p:nvPr/>
        </p:nvSpPr>
        <p:spPr bwMode="auto">
          <a:xfrm flipH="1">
            <a:off x="6521450" y="2590800"/>
            <a:ext cx="1079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 flipH="1">
            <a:off x="7086600" y="2590800"/>
            <a:ext cx="1079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378" name="Line 18"/>
          <p:cNvSpPr>
            <a:spLocks noChangeShapeType="1"/>
          </p:cNvSpPr>
          <p:nvPr/>
        </p:nvSpPr>
        <p:spPr bwMode="auto">
          <a:xfrm flipH="1">
            <a:off x="7512050" y="2590800"/>
            <a:ext cx="1079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379" name="Line 19"/>
          <p:cNvSpPr>
            <a:spLocks noChangeShapeType="1"/>
          </p:cNvSpPr>
          <p:nvPr/>
        </p:nvSpPr>
        <p:spPr bwMode="auto">
          <a:xfrm>
            <a:off x="6651625" y="2590800"/>
            <a:ext cx="16351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380" name="Line 20"/>
          <p:cNvSpPr>
            <a:spLocks noChangeShapeType="1"/>
          </p:cNvSpPr>
          <p:nvPr/>
        </p:nvSpPr>
        <p:spPr bwMode="auto">
          <a:xfrm>
            <a:off x="7205663" y="2590800"/>
            <a:ext cx="16351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381" name="Oval 21"/>
          <p:cNvSpPr>
            <a:spLocks noChangeArrowheads="1"/>
          </p:cNvSpPr>
          <p:nvPr/>
        </p:nvSpPr>
        <p:spPr bwMode="auto">
          <a:xfrm>
            <a:off x="64770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3382" name="Oval 22"/>
          <p:cNvSpPr>
            <a:spLocks noChangeArrowheads="1"/>
          </p:cNvSpPr>
          <p:nvPr/>
        </p:nvSpPr>
        <p:spPr bwMode="auto">
          <a:xfrm>
            <a:off x="6792913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3383" name="Oval 23"/>
          <p:cNvSpPr>
            <a:spLocks noChangeArrowheads="1"/>
          </p:cNvSpPr>
          <p:nvPr/>
        </p:nvSpPr>
        <p:spPr bwMode="auto">
          <a:xfrm>
            <a:off x="7043738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3384" name="Oval 24"/>
          <p:cNvSpPr>
            <a:spLocks noChangeArrowheads="1"/>
          </p:cNvSpPr>
          <p:nvPr/>
        </p:nvSpPr>
        <p:spPr bwMode="auto">
          <a:xfrm>
            <a:off x="7348538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3385" name="Oval 25"/>
          <p:cNvSpPr>
            <a:spLocks noChangeArrowheads="1"/>
          </p:cNvSpPr>
          <p:nvPr/>
        </p:nvSpPr>
        <p:spPr bwMode="auto">
          <a:xfrm>
            <a:off x="74676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7848600" y="18589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1200">
                <a:ea typeface="新細明體" charset="-120"/>
              </a:rPr>
              <a:t>3</a:t>
            </a:r>
          </a:p>
        </p:txBody>
      </p:sp>
      <p:grpSp>
        <p:nvGrpSpPr>
          <p:cNvPr id="143387" name="Group 27"/>
          <p:cNvGrpSpPr>
            <a:grpSpLocks/>
          </p:cNvGrpSpPr>
          <p:nvPr/>
        </p:nvGrpSpPr>
        <p:grpSpPr bwMode="auto">
          <a:xfrm>
            <a:off x="6873875" y="1866900"/>
            <a:ext cx="344488" cy="274638"/>
            <a:chOff x="4320" y="1176"/>
            <a:chExt cx="217" cy="173"/>
          </a:xfrm>
        </p:grpSpPr>
        <p:sp>
          <p:nvSpPr>
            <p:cNvPr id="143388" name="Oval 28"/>
            <p:cNvSpPr>
              <a:spLocks noChangeArrowheads="1"/>
            </p:cNvSpPr>
            <p:nvPr/>
          </p:nvSpPr>
          <p:spPr bwMode="auto">
            <a:xfrm>
              <a:off x="4320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43389" name="Text Box 29"/>
            <p:cNvSpPr txBox="1">
              <a:spLocks noChangeArrowheads="1"/>
            </p:cNvSpPr>
            <p:nvPr/>
          </p:nvSpPr>
          <p:spPr bwMode="auto">
            <a:xfrm>
              <a:off x="4368" y="117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 sz="1200">
                  <a:ea typeface="新細明體" charset="-120"/>
                </a:rPr>
                <a:t>2</a:t>
              </a:r>
            </a:p>
          </p:txBody>
        </p:sp>
      </p:grpSp>
      <p:grpSp>
        <p:nvGrpSpPr>
          <p:cNvPr id="143390" name="Group 30"/>
          <p:cNvGrpSpPr>
            <a:grpSpLocks/>
          </p:cNvGrpSpPr>
          <p:nvPr/>
        </p:nvGrpSpPr>
        <p:grpSpPr bwMode="auto">
          <a:xfrm>
            <a:off x="7339013" y="1379538"/>
            <a:ext cx="336550" cy="274637"/>
            <a:chOff x="4623" y="883"/>
            <a:chExt cx="212" cy="173"/>
          </a:xfrm>
        </p:grpSpPr>
        <p:sp>
          <p:nvSpPr>
            <p:cNvPr id="143391" name="Text Box 31"/>
            <p:cNvSpPr txBox="1">
              <a:spLocks noChangeArrowheads="1"/>
            </p:cNvSpPr>
            <p:nvPr/>
          </p:nvSpPr>
          <p:spPr bwMode="auto">
            <a:xfrm>
              <a:off x="4666" y="883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 sz="1200">
                  <a:ea typeface="新細明體" charset="-120"/>
                </a:rPr>
                <a:t>5</a:t>
              </a:r>
            </a:p>
          </p:txBody>
        </p:sp>
        <p:sp>
          <p:nvSpPr>
            <p:cNvPr id="143392" name="Oval 32"/>
            <p:cNvSpPr>
              <a:spLocks noChangeArrowheads="1"/>
            </p:cNvSpPr>
            <p:nvPr/>
          </p:nvSpPr>
          <p:spPr bwMode="auto">
            <a:xfrm>
              <a:off x="4623" y="960"/>
              <a:ext cx="48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</p:grpSp>
      <p:sp>
        <p:nvSpPr>
          <p:cNvPr id="143393" name="Oval 33"/>
          <p:cNvSpPr>
            <a:spLocks noChangeArrowheads="1"/>
          </p:cNvSpPr>
          <p:nvPr/>
        </p:nvSpPr>
        <p:spPr bwMode="auto">
          <a:xfrm>
            <a:off x="6873875" y="198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74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116 L -0.01423 -0.2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1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3.09739E-6 L 0.05052 -0.0710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-35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231 L -0.05087 0.0677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3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/>
      <p:bldP spid="143365" grpId="0" animBg="1"/>
      <p:bldP spid="143365" grpId="1" animBg="1"/>
      <p:bldP spid="143366" grpId="0" animBg="1"/>
      <p:bldP spid="143366" grpId="1" animBg="1"/>
      <p:bldP spid="143378" grpId="0" animBg="1"/>
      <p:bldP spid="143385" grpId="0" animBg="1"/>
      <p:bldP spid="143385" grpId="1" animBg="1"/>
      <p:bldP spid="143386" grpId="0"/>
      <p:bldP spid="14339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DecreaseKey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DecreaseKey</a:t>
                </a:r>
                <a:r>
                  <a:rPr lang="en-US" altLang="zh-HK" sz="2600" dirty="0">
                    <a:ea typeface="新細明體" charset="-120"/>
                  </a:rPr>
                  <a:t>: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HK" sz="2200" dirty="0">
                    <a:ea typeface="新細明體" charset="-120"/>
                  </a:rPr>
                  <a:t>After decreasing the key value,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HK" sz="2200" dirty="0">
                    <a:solidFill>
                      <a:srgbClr val="0066FF"/>
                    </a:solidFill>
                    <a:ea typeface="新細明體" charset="-120"/>
                  </a:rPr>
                  <a:t>Bubble it up:</a:t>
                </a:r>
                <a:r>
                  <a:rPr lang="en-US" altLang="zh-HK" sz="2200" dirty="0">
                    <a:ea typeface="新細明體" charset="-120"/>
                  </a:rPr>
                  <a:t/>
                </a:r>
                <a:br>
                  <a:rPr lang="en-US" altLang="zh-HK" sz="2200" dirty="0">
                    <a:ea typeface="新細明體" charset="-120"/>
                  </a:rPr>
                </a:br>
                <a:r>
                  <a:rPr lang="en-US" altLang="zh-HK" sz="2200" dirty="0">
                    <a:ea typeface="新細明體" charset="-120"/>
                  </a:rPr>
                  <a:t>If it’s smaller than its parent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zh-HK" sz="2000" dirty="0">
                    <a:ea typeface="新細明體" charset="-120"/>
                  </a:rPr>
                  <a:t>Swap them.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600" dirty="0">
                    <a:ea typeface="新細明體" charset="-120"/>
                  </a:rPr>
                  <a:t>Property is maintained: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Parent’s value </a:t>
                </a:r>
                <a:r>
                  <a:rPr lang="el-GR" sz="2200" dirty="0">
                    <a:solidFill>
                      <a:srgbClr val="FF0000"/>
                    </a:solidFill>
                    <a:cs typeface="Arial" charset="0"/>
                  </a:rPr>
                  <a:t>≤</a:t>
                </a:r>
                <a:r>
                  <a:rPr lang="en-US" altLang="zh-CN" sz="2200" dirty="0">
                    <a:solidFill>
                      <a:srgbClr val="FF0000"/>
                    </a:solidFill>
                    <a:ea typeface="宋体" pitchFamily="2" charset="-122"/>
                  </a:rPr>
                  <a:t> children’s values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600" dirty="0">
                    <a:ea typeface="新細明體" charset="-120"/>
                  </a:rPr>
                  <a:t>Cost: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26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6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⁡(|</m:t>
                    </m:r>
                    <m:r>
                      <a:rPr lang="en-US" altLang="zh-HK" sz="26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6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r>
                  <a:rPr lang="en-US" altLang="zh-HK" sz="2600" dirty="0">
                    <a:solidFill>
                      <a:srgbClr val="0066FF"/>
                    </a:solidFill>
                    <a:ea typeface="新細明體" charset="-120"/>
                  </a:rPr>
                  <a:t>Total:</a:t>
                </a:r>
                <a:r>
                  <a:rPr lang="en-US" altLang="zh-HK" sz="26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|∙(</m:t>
                    </m:r>
                  </m:oMath>
                </a14:m>
                <a:r>
                  <a:rPr lang="en-US" altLang="zh-HK" sz="2000" dirty="0">
                    <a:solidFill>
                      <a:srgbClr val="0066FF"/>
                    </a:solidFill>
                    <a:ea typeface="新細明體" charset="-120"/>
                  </a:rPr>
                  <a:t>delete-min cost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)+ |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|+ 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(|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|)∙(</m:t>
                    </m:r>
                  </m:oMath>
                </a14:m>
                <a:r>
                  <a:rPr lang="en-US" altLang="zh-HK" sz="2000" dirty="0">
                    <a:solidFill>
                      <a:srgbClr val="0066FF"/>
                    </a:solidFill>
                    <a:ea typeface="新細明體" charset="-120"/>
                  </a:rPr>
                  <a:t>decrease-key cost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0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altLang="zh-HK" sz="2000" dirty="0">
                    <a:ea typeface="新細明體" charset="-120"/>
                  </a:rPr>
                  <a:t>		  =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| </m:t>
                    </m:r>
                    <m:r>
                      <m:rPr>
                        <m:sty m:val="p"/>
                      </m:rP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⁡(|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|)+|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|+|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| </m:t>
                    </m:r>
                    <m:r>
                      <m:rPr>
                        <m:sty m:val="p"/>
                      </m:rP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⁡(|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|) ) </m:t>
                    </m:r>
                  </m:oMath>
                </a14:m>
                <a:endParaRPr lang="en-US" altLang="zh-HK" sz="2000" dirty="0">
                  <a:ea typeface="新細明體" charset="-120"/>
                </a:endParaRP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altLang="zh-HK" sz="2000" dirty="0">
                    <a:ea typeface="新細明體" charset="-120"/>
                  </a:rPr>
                  <a:t>		  =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((|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|+|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|) </m:t>
                    </m:r>
                    <m:r>
                      <m:rPr>
                        <m:sty m:val="p"/>
                      </m:rP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⁡(|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|) )</m:t>
                    </m:r>
                  </m:oMath>
                </a14:m>
                <a:endParaRPr lang="en-US" altLang="zh-HK" sz="2000" dirty="0">
                  <a:ea typeface="新細明體" charset="-12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HK" sz="2600" dirty="0">
                    <a:ea typeface="新細明體" charset="-120"/>
                  </a:rPr>
                  <a:t>Better than the array’s cost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sz="260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600" i="1" dirty="0" smtClean="0">
                                <a:latin typeface="Cambria Math"/>
                                <a:ea typeface="新細明體" charset="-12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is small</a:t>
                </a:r>
              </a:p>
            </p:txBody>
          </p:sp>
        </mc:Choice>
        <mc:Fallback xmlns="">
          <p:sp>
            <p:nvSpPr>
              <p:cNvPr id="144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296" t="-3096" b="-4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88" name="Oval 4"/>
          <p:cNvSpPr>
            <a:spLocks noChangeArrowheads="1"/>
          </p:cNvSpPr>
          <p:nvPr/>
        </p:nvSpPr>
        <p:spPr bwMode="auto">
          <a:xfrm>
            <a:off x="7337425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4389" name="Line 5"/>
          <p:cNvSpPr>
            <a:spLocks noChangeShapeType="1"/>
          </p:cNvSpPr>
          <p:nvPr/>
        </p:nvSpPr>
        <p:spPr bwMode="auto">
          <a:xfrm flipH="1">
            <a:off x="6956425" y="2286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>
            <a:off x="7413625" y="2286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6880225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7794625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 flipH="1">
            <a:off x="6651625" y="2743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>
            <a:off x="7642225" y="2743200"/>
            <a:ext cx="1635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>
            <a:off x="6956425" y="2743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>
            <a:off x="7870825" y="2743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4397" name="Oval 13"/>
          <p:cNvSpPr>
            <a:spLocks noChangeArrowheads="1"/>
          </p:cNvSpPr>
          <p:nvPr/>
        </p:nvSpPr>
        <p:spPr bwMode="auto">
          <a:xfrm>
            <a:off x="659765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4398" name="Oval 14"/>
          <p:cNvSpPr>
            <a:spLocks noChangeArrowheads="1"/>
          </p:cNvSpPr>
          <p:nvPr/>
        </p:nvSpPr>
        <p:spPr bwMode="auto">
          <a:xfrm>
            <a:off x="71628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4399" name="Oval 15"/>
          <p:cNvSpPr>
            <a:spLocks noChangeArrowheads="1"/>
          </p:cNvSpPr>
          <p:nvPr/>
        </p:nvSpPr>
        <p:spPr bwMode="auto">
          <a:xfrm>
            <a:off x="7599363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4400" name="Oval 16"/>
          <p:cNvSpPr>
            <a:spLocks noChangeArrowheads="1"/>
          </p:cNvSpPr>
          <p:nvPr/>
        </p:nvSpPr>
        <p:spPr bwMode="auto">
          <a:xfrm>
            <a:off x="80772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4401" name="Line 17"/>
          <p:cNvSpPr>
            <a:spLocks noChangeShapeType="1"/>
          </p:cNvSpPr>
          <p:nvPr/>
        </p:nvSpPr>
        <p:spPr bwMode="auto">
          <a:xfrm flipH="1">
            <a:off x="6521450" y="3276600"/>
            <a:ext cx="1079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4402" name="Line 18"/>
          <p:cNvSpPr>
            <a:spLocks noChangeShapeType="1"/>
          </p:cNvSpPr>
          <p:nvPr/>
        </p:nvSpPr>
        <p:spPr bwMode="auto">
          <a:xfrm flipH="1">
            <a:off x="7086600" y="3276600"/>
            <a:ext cx="1079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4403" name="Line 19"/>
          <p:cNvSpPr>
            <a:spLocks noChangeShapeType="1"/>
          </p:cNvSpPr>
          <p:nvPr/>
        </p:nvSpPr>
        <p:spPr bwMode="auto">
          <a:xfrm flipH="1">
            <a:off x="7512050" y="3276600"/>
            <a:ext cx="1079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6651625" y="3276600"/>
            <a:ext cx="16351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4405" name="Line 21"/>
          <p:cNvSpPr>
            <a:spLocks noChangeShapeType="1"/>
          </p:cNvSpPr>
          <p:nvPr/>
        </p:nvSpPr>
        <p:spPr bwMode="auto">
          <a:xfrm>
            <a:off x="7205663" y="3276600"/>
            <a:ext cx="16351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4406" name="Oval 22"/>
          <p:cNvSpPr>
            <a:spLocks noChangeArrowheads="1"/>
          </p:cNvSpPr>
          <p:nvPr/>
        </p:nvSpPr>
        <p:spPr bwMode="auto">
          <a:xfrm>
            <a:off x="64770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4407" name="Oval 23"/>
          <p:cNvSpPr>
            <a:spLocks noChangeArrowheads="1"/>
          </p:cNvSpPr>
          <p:nvPr/>
        </p:nvSpPr>
        <p:spPr bwMode="auto">
          <a:xfrm>
            <a:off x="6792913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4408" name="Oval 24"/>
          <p:cNvSpPr>
            <a:spLocks noChangeArrowheads="1"/>
          </p:cNvSpPr>
          <p:nvPr/>
        </p:nvSpPr>
        <p:spPr bwMode="auto">
          <a:xfrm>
            <a:off x="7043738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4409" name="Oval 25"/>
          <p:cNvSpPr>
            <a:spLocks noChangeArrowheads="1"/>
          </p:cNvSpPr>
          <p:nvPr/>
        </p:nvSpPr>
        <p:spPr bwMode="auto">
          <a:xfrm>
            <a:off x="7348538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4410" name="Oval 26"/>
          <p:cNvSpPr>
            <a:spLocks noChangeArrowheads="1"/>
          </p:cNvSpPr>
          <p:nvPr/>
        </p:nvSpPr>
        <p:spPr bwMode="auto">
          <a:xfrm>
            <a:off x="74676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411" name="Text Box 27"/>
              <p:cNvSpPr txBox="1">
                <a:spLocks noChangeArrowheads="1"/>
              </p:cNvSpPr>
              <p:nvPr/>
            </p:nvSpPr>
            <p:spPr bwMode="auto">
              <a:xfrm>
                <a:off x="4343400" y="381000"/>
                <a:ext cx="44196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HK" dirty="0">
                    <a:solidFill>
                      <a:srgbClr val="33CC33"/>
                    </a:solidFill>
                    <a:ea typeface="新細明體" charset="-120"/>
                  </a:rPr>
                  <a:t>Recall: </a:t>
                </a:r>
              </a:p>
              <a:p>
                <a:r>
                  <a:rPr lang="en-US" altLang="zh-HK" b="1" dirty="0">
                    <a:ea typeface="新細明體" charset="-120"/>
                  </a:rPr>
                  <a:t>if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)&gt;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𝑙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	  </a:t>
                </a:r>
              </a:p>
              <a:p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- cost decrease-key</a:t>
                </a:r>
              </a:p>
            </p:txBody>
          </p:sp>
        </mc:Choice>
        <mc:Fallback xmlns="">
          <p:sp>
            <p:nvSpPr>
              <p:cNvPr id="14441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381000"/>
                <a:ext cx="44196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241" t="-2551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12" name="Text Box 28"/>
          <p:cNvSpPr txBox="1">
            <a:spLocks noChangeArrowheads="1"/>
          </p:cNvSpPr>
          <p:nvPr/>
        </p:nvSpPr>
        <p:spPr bwMode="auto">
          <a:xfrm>
            <a:off x="7200900" y="3048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1400">
                <a:ea typeface="新細明體" charset="-120"/>
              </a:rPr>
              <a:t>6</a:t>
            </a:r>
          </a:p>
        </p:txBody>
      </p:sp>
      <p:sp>
        <p:nvSpPr>
          <p:cNvPr id="144413" name="Text Box 29"/>
          <p:cNvSpPr txBox="1">
            <a:spLocks noChangeArrowheads="1"/>
          </p:cNvSpPr>
          <p:nvPr/>
        </p:nvSpPr>
        <p:spPr bwMode="auto">
          <a:xfrm>
            <a:off x="6934200" y="25304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1400">
                <a:ea typeface="新細明體" charset="-120"/>
              </a:rPr>
              <a:t>5</a:t>
            </a:r>
          </a:p>
        </p:txBody>
      </p:sp>
      <p:sp>
        <p:nvSpPr>
          <p:cNvPr id="144414" name="Line 30"/>
          <p:cNvSpPr>
            <a:spLocks noChangeShapeType="1"/>
          </p:cNvSpPr>
          <p:nvPr/>
        </p:nvSpPr>
        <p:spPr bwMode="auto">
          <a:xfrm>
            <a:off x="7239000" y="3048000"/>
            <a:ext cx="228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4415" name="Text Box 31"/>
          <p:cNvSpPr txBox="1">
            <a:spLocks noChangeArrowheads="1"/>
          </p:cNvSpPr>
          <p:nvPr/>
        </p:nvSpPr>
        <p:spPr bwMode="auto">
          <a:xfrm>
            <a:off x="7315200" y="29718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1400">
                <a:solidFill>
                  <a:srgbClr val="FF0000"/>
                </a:solidFill>
                <a:ea typeface="新細明體" charset="-120"/>
              </a:rPr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4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11" grpId="0"/>
      <p:bldP spid="144412" grpId="0"/>
      <p:bldP spid="144413" grpId="0"/>
      <p:bldP spid="144414" grpId="0" animBg="1"/>
      <p:bldP spid="1444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Map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HK">
                <a:ea typeface="新細明體" charset="-120"/>
              </a:rPr>
              <a:t>We talked about Single Source Shortest Paths problem</a:t>
            </a:r>
          </a:p>
          <a:p>
            <a:pPr lvl="1">
              <a:lnSpc>
                <a:spcPct val="90000"/>
              </a:lnSpc>
            </a:pPr>
            <a:r>
              <a:rPr lang="en-US" altLang="zh-HK">
                <a:ea typeface="新細明體" charset="-120"/>
              </a:rPr>
              <a:t>On unweighted graphs, distance defined as the # of edges</a:t>
            </a:r>
          </a:p>
          <a:p>
            <a:pPr lvl="2">
              <a:lnSpc>
                <a:spcPct val="90000"/>
              </a:lnSpc>
            </a:pPr>
            <a:r>
              <a:rPr lang="en-US" altLang="zh-HK">
                <a:ea typeface="新細明體" charset="-120"/>
              </a:rPr>
              <a:t>BFS</a:t>
            </a:r>
          </a:p>
          <a:p>
            <a:pPr lvl="1">
              <a:lnSpc>
                <a:spcPct val="90000"/>
              </a:lnSpc>
            </a:pPr>
            <a:r>
              <a:rPr lang="en-US" altLang="zh-HK">
                <a:ea typeface="新細明體" charset="-120"/>
              </a:rPr>
              <a:t>On weighted graphs, distance defined as the sum of lengths of edges</a:t>
            </a:r>
          </a:p>
          <a:p>
            <a:pPr lvl="2">
              <a:lnSpc>
                <a:spcPct val="90000"/>
              </a:lnSpc>
            </a:pPr>
            <a:r>
              <a:rPr lang="en-US" altLang="zh-HK">
                <a:ea typeface="新細明體" charset="-120"/>
              </a:rPr>
              <a:t>Dijkstra’s algorithm</a:t>
            </a:r>
          </a:p>
          <a:p>
            <a:pPr>
              <a:lnSpc>
                <a:spcPct val="90000"/>
              </a:lnSpc>
            </a:pPr>
            <a:r>
              <a:rPr lang="en-US" altLang="zh-HK">
                <a:ea typeface="新細明體" charset="-120"/>
              </a:rPr>
              <a:t>Next: on graphs with negative weights</a:t>
            </a:r>
          </a:p>
          <a:p>
            <a:pPr lvl="1">
              <a:lnSpc>
                <a:spcPct val="90000"/>
              </a:lnSpc>
            </a:pPr>
            <a:r>
              <a:rPr lang="en-US" altLang="zh-HK">
                <a:ea typeface="新細明體" charset="-120"/>
              </a:rPr>
              <a:t>Bellman-Ford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9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Further 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Allow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negative</a:t>
                </a:r>
                <a:r>
                  <a:rPr lang="en-US" altLang="zh-HK" dirty="0" smtClean="0">
                    <a:ea typeface="新細明體" charset="-120"/>
                  </a:rPr>
                  <a:t> weights on edges? 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How to define the length of a path? 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→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宋体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  <a:ea typeface="宋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→…→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/>
                            <a:ea typeface="宋体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  <a:ea typeface="宋体" pitchFamily="2" charset="-12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 smtClean="0">
                    <a:ea typeface="宋体" pitchFamily="2" charset="-122"/>
                  </a:rPr>
                  <a:t>, </a:t>
                </a:r>
                <a:endParaRPr lang="en-US" altLang="zh-CN" dirty="0">
                  <a:ea typeface="宋体" pitchFamily="2" charset="-122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Naturally as before, </a:t>
                </a:r>
                <a:endParaRPr lang="en-US" altLang="zh-HK" dirty="0" smtClean="0">
                  <a:ea typeface="新細明體" charset="-120"/>
                </a:endParaRPr>
              </a:p>
              <a:p>
                <a:pPr marL="344487" lvl="1" indent="0">
                  <a:buNone/>
                </a:pPr>
                <a:r>
                  <a:rPr lang="en-US" altLang="zh-HK" dirty="0" smtClean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=1,…,</m:t>
                        </m:r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  <m:sup/>
                      <m:e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𝑤</m:t>
                        </m:r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  <a:ea typeface="宋体" pitchFamily="2" charset="-122"/>
                  </a:rPr>
                  <a:t> </a:t>
                </a:r>
                <a:endParaRPr lang="en-US" altLang="zh-CN" dirty="0">
                  <a:solidFill>
                    <a:srgbClr val="FF0000"/>
                  </a:solidFill>
                  <a:ea typeface="宋体" pitchFamily="2" charset="-122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Only difference is that now some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may be &lt; 0.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Problem</a:t>
                </a:r>
                <a:r>
                  <a:rPr lang="en-US" altLang="zh-HK" dirty="0">
                    <a:ea typeface="新細明體" charset="-120"/>
                  </a:rPr>
                  <a:t>? </a:t>
                </a:r>
                <a:endParaRPr lang="en-US" altLang="zh-HK" sz="3100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1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8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negative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4876800" cy="4530725"/>
              </a:xfrm>
            </p:spPr>
            <p:txBody>
              <a:bodyPr/>
              <a:lstStyle/>
              <a:p>
                <a:r>
                  <a:rPr lang="en-US" altLang="zh-HK" sz="2200" dirty="0">
                    <a:ea typeface="新細明體" charset="-120"/>
                  </a:rPr>
                  <a:t>For the graph as given, what’s the shortest path from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𝑏</m:t>
                    </m:r>
                  </m:oMath>
                </a14:m>
                <a:endParaRPr lang="en-US" altLang="zh-HK" sz="2200" dirty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CN" sz="2000" i="1" dirty="0">
                        <a:latin typeface="Cambria Math"/>
                        <a:ea typeface="宋体" pitchFamily="2" charset="-122"/>
                      </a:rPr>
                      <m:t>→</m:t>
                    </m:r>
                    <m:r>
                      <a:rPr lang="en-US" altLang="zh-CN" sz="2000" i="1" dirty="0">
                        <a:latin typeface="Cambria Math"/>
                        <a:ea typeface="宋体" pitchFamily="2" charset="-122"/>
                      </a:rPr>
                      <m:t>𝑔</m:t>
                    </m:r>
                    <m:r>
                      <a:rPr lang="en-US" altLang="zh-CN" sz="2000" i="1" dirty="0">
                        <a:latin typeface="Cambria Math"/>
                        <a:ea typeface="宋体" pitchFamily="2" charset="-122"/>
                      </a:rPr>
                      <m:t>→</m:t>
                    </m:r>
                    <m:r>
                      <a:rPr lang="en-US" altLang="zh-CN" sz="2000" i="1" dirty="0">
                        <a:latin typeface="Cambria Math"/>
                        <a:ea typeface="宋体" pitchFamily="2" charset="-122"/>
                      </a:rPr>
                      <m:t>𝑓</m:t>
                    </m:r>
                    <m:r>
                      <a:rPr lang="en-US" altLang="zh-CN" sz="2000" i="1" dirty="0">
                        <a:latin typeface="Cambria Math"/>
                        <a:ea typeface="宋体" pitchFamily="2" charset="-122"/>
                      </a:rPr>
                      <m:t>→</m:t>
                    </m:r>
                    <m:r>
                      <a:rPr lang="en-US" altLang="zh-CN" sz="2000" i="1" dirty="0">
                        <a:latin typeface="Cambria Math"/>
                        <a:ea typeface="宋体" pitchFamily="2" charset="-122"/>
                      </a:rPr>
                      <m:t>𝑒</m:t>
                    </m:r>
                    <m:r>
                      <a:rPr lang="en-US" altLang="zh-CN" sz="2000" i="1" dirty="0">
                        <a:latin typeface="Cambria Math"/>
                        <a:ea typeface="宋体" pitchFamily="2" charset="-122"/>
                      </a:rPr>
                      <m:t>→</m:t>
                    </m:r>
                    <m:r>
                      <a:rPr lang="en-US" altLang="zh-CN" sz="2000" i="1" dirty="0">
                        <a:latin typeface="Cambria Math"/>
                        <a:ea typeface="宋体" pitchFamily="2" charset="-122"/>
                      </a:rPr>
                      <m:t>𝑏</m:t>
                    </m:r>
                    <m:r>
                      <a:rPr lang="en-US" altLang="zh-CN" sz="2000" i="1" dirty="0">
                        <a:latin typeface="Cambria Math"/>
                        <a:ea typeface="宋体" pitchFamily="2" charset="-122"/>
                      </a:rPr>
                      <m:t>: 4</m:t>
                    </m:r>
                  </m:oMath>
                </a14:m>
                <a:endParaRPr lang="en-US" altLang="zh-CN" sz="2000" dirty="0">
                  <a:ea typeface="宋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/>
                        <a:ea typeface="宋体" pitchFamily="2" charset="-122"/>
                      </a:rPr>
                      <m:t>…→</m:t>
                    </m:r>
                    <m:r>
                      <a:rPr lang="en-US" altLang="zh-CN" sz="2000" i="1" dirty="0" smtClean="0">
                        <a:latin typeface="Cambria Math"/>
                        <a:ea typeface="宋体" pitchFamily="2" charset="-122"/>
                      </a:rPr>
                      <m:t>𝑐</m:t>
                    </m:r>
                    <m:r>
                      <a:rPr lang="en-US" altLang="zh-CN" sz="2000" i="1" dirty="0" smtClean="0">
                        <a:latin typeface="Cambria Math"/>
                        <a:ea typeface="宋体" pitchFamily="2" charset="-122"/>
                      </a:rPr>
                      <m:t>→</m:t>
                    </m:r>
                    <m:r>
                      <a:rPr lang="en-US" altLang="zh-CN" sz="2000" i="1" dirty="0" smtClean="0">
                        <a:latin typeface="Cambria Math"/>
                        <a:ea typeface="宋体" pitchFamily="2" charset="-122"/>
                      </a:rPr>
                      <m:t>𝑑</m:t>
                    </m:r>
                    <m:r>
                      <a:rPr lang="en-US" altLang="zh-CN" sz="2000" i="1" dirty="0" smtClean="0">
                        <a:latin typeface="Cambria Math"/>
                        <a:ea typeface="宋体" pitchFamily="2" charset="-122"/>
                      </a:rPr>
                      <m:t>→</m:t>
                    </m:r>
                    <m:r>
                      <a:rPr lang="en-US" altLang="zh-CN" sz="2000" i="1" dirty="0" smtClean="0">
                        <a:latin typeface="Cambria Math"/>
                        <a:ea typeface="宋体" pitchFamily="2" charset="-122"/>
                      </a:rPr>
                      <m:t>𝑒</m:t>
                    </m:r>
                    <m:r>
                      <a:rPr lang="en-US" altLang="zh-CN" sz="2000" i="1" dirty="0" smtClean="0">
                        <a:latin typeface="Cambria Math"/>
                        <a:ea typeface="宋体" pitchFamily="2" charset="-122"/>
                      </a:rPr>
                      <m:t>→</m:t>
                    </m:r>
                    <m:r>
                      <a:rPr lang="en-US" altLang="zh-CN" sz="2000" i="1" dirty="0" smtClean="0">
                        <a:latin typeface="Cambria Math"/>
                        <a:ea typeface="宋体" pitchFamily="2" charset="-122"/>
                      </a:rPr>
                      <m:t>𝑏</m:t>
                    </m:r>
                    <m:r>
                      <a:rPr lang="en-US" altLang="zh-CN" sz="2000" i="1" dirty="0" smtClean="0">
                        <a:latin typeface="Cambria Math"/>
                        <a:ea typeface="宋体" pitchFamily="2" charset="-122"/>
                      </a:rPr>
                      <m:t>: 3</m:t>
                    </m:r>
                  </m:oMath>
                </a14:m>
                <a:endParaRPr lang="en-US" altLang="zh-CN" sz="2000" dirty="0">
                  <a:ea typeface="宋体" pitchFamily="2" charset="-122"/>
                </a:endParaRPr>
              </a:p>
              <a:p>
                <a:r>
                  <a:rPr lang="en-US" altLang="zh-HK" sz="2200" dirty="0">
                    <a:ea typeface="新細明體" charset="-120"/>
                  </a:rPr>
                  <a:t>In general, </a:t>
                </a:r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negative cycles</a:t>
                </a:r>
                <a:r>
                  <a:rPr lang="en-US" altLang="zh-HK" sz="2200" dirty="0">
                    <a:ea typeface="新細明體" charset="-120"/>
                  </a:rPr>
                  <a:t> make “shortest paths” meaningless.</a:t>
                </a:r>
              </a:p>
              <a:p>
                <a:pPr lvl="1"/>
                <a:r>
                  <a:rPr lang="en-US" altLang="zh-HK" sz="2000" dirty="0">
                    <a:ea typeface="新細明體" charset="-120"/>
                  </a:rPr>
                  <a:t>cycles with negative length</a:t>
                </a:r>
              </a:p>
              <a:p>
                <a:r>
                  <a:rPr lang="en-US" altLang="zh-HK" sz="2200" dirty="0">
                    <a:ea typeface="新細明體" charset="-120"/>
                  </a:rPr>
                  <a:t>So let’s only consider graphs without negative cycle</a:t>
                </a:r>
              </a:p>
              <a:p>
                <a:r>
                  <a:rPr lang="en-US" altLang="zh-HK" sz="2200" dirty="0">
                    <a:ea typeface="新細明體" charset="-120"/>
                  </a:rPr>
                  <a:t>In particular, only directed graphs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undirected: negative edge = negative cycle </a:t>
                </a:r>
              </a:p>
            </p:txBody>
          </p:sp>
        </mc:Choice>
        <mc:Fallback xmlns="">
          <p:sp>
            <p:nvSpPr>
              <p:cNvPr id="1126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4876800" cy="4530725"/>
              </a:xfrm>
              <a:blipFill rotWithShape="1">
                <a:blip r:embed="rId2"/>
                <a:stretch>
                  <a:fillRect l="-125" t="-673" r="-375" b="-201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66294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2645" name="Oval 5"/>
          <p:cNvSpPr>
            <a:spLocks noChangeArrowheads="1"/>
          </p:cNvSpPr>
          <p:nvPr/>
        </p:nvSpPr>
        <p:spPr bwMode="auto">
          <a:xfrm>
            <a:off x="73914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2646" name="Oval 6"/>
          <p:cNvSpPr>
            <a:spLocks noChangeArrowheads="1"/>
          </p:cNvSpPr>
          <p:nvPr/>
        </p:nvSpPr>
        <p:spPr bwMode="auto">
          <a:xfrm>
            <a:off x="7924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2647" name="Oval 7"/>
          <p:cNvSpPr>
            <a:spLocks noChangeArrowheads="1"/>
          </p:cNvSpPr>
          <p:nvPr/>
        </p:nvSpPr>
        <p:spPr bwMode="auto">
          <a:xfrm>
            <a:off x="7924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2648" name="Oval 8"/>
          <p:cNvSpPr>
            <a:spLocks noChangeArrowheads="1"/>
          </p:cNvSpPr>
          <p:nvPr/>
        </p:nvSpPr>
        <p:spPr bwMode="auto">
          <a:xfrm>
            <a:off x="73914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2649" name="Oval 9"/>
          <p:cNvSpPr>
            <a:spLocks noChangeArrowheads="1"/>
          </p:cNvSpPr>
          <p:nvPr/>
        </p:nvSpPr>
        <p:spPr bwMode="auto">
          <a:xfrm>
            <a:off x="66294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2650" name="Oval 10"/>
          <p:cNvSpPr>
            <a:spLocks noChangeArrowheads="1"/>
          </p:cNvSpPr>
          <p:nvPr/>
        </p:nvSpPr>
        <p:spPr bwMode="auto">
          <a:xfrm>
            <a:off x="60960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2651" name="Oval 11"/>
          <p:cNvSpPr>
            <a:spLocks noChangeArrowheads="1"/>
          </p:cNvSpPr>
          <p:nvPr/>
        </p:nvSpPr>
        <p:spPr bwMode="auto">
          <a:xfrm>
            <a:off x="60960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>
            <a:off x="7467600" y="2438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>
            <a:off x="6172200" y="3733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 flipH="1">
            <a:off x="6172200" y="2438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 flipH="1">
            <a:off x="7467600" y="3733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>
            <a:off x="6705600" y="23955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>
            <a:off x="6705600" y="42243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>
            <a:off x="6129338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>
            <a:off x="7958138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2660" name="Line 20"/>
          <p:cNvSpPr>
            <a:spLocks noChangeShapeType="1"/>
          </p:cNvSpPr>
          <p:nvPr/>
        </p:nvSpPr>
        <p:spPr bwMode="auto">
          <a:xfrm flipV="1">
            <a:off x="6172200" y="24384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2661" name="Line 21"/>
          <p:cNvSpPr>
            <a:spLocks noChangeShapeType="1"/>
          </p:cNvSpPr>
          <p:nvPr/>
        </p:nvSpPr>
        <p:spPr bwMode="auto">
          <a:xfrm flipV="1">
            <a:off x="6705600" y="29718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2662" name="Line 22"/>
          <p:cNvSpPr>
            <a:spLocks noChangeShapeType="1"/>
          </p:cNvSpPr>
          <p:nvPr/>
        </p:nvSpPr>
        <p:spPr bwMode="auto">
          <a:xfrm flipV="1">
            <a:off x="6705600" y="2438400"/>
            <a:ext cx="685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2663" name="Text Box 23"/>
          <p:cNvSpPr txBox="1">
            <a:spLocks noChangeArrowheads="1"/>
          </p:cNvSpPr>
          <p:nvPr/>
        </p:nvSpPr>
        <p:spPr bwMode="auto">
          <a:xfrm>
            <a:off x="6461125" y="20177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s</a:t>
            </a:r>
          </a:p>
        </p:txBody>
      </p:sp>
      <p:sp>
        <p:nvSpPr>
          <p:cNvPr id="112664" name="Text Box 24"/>
          <p:cNvSpPr txBox="1">
            <a:spLocks noChangeArrowheads="1"/>
          </p:cNvSpPr>
          <p:nvPr/>
        </p:nvSpPr>
        <p:spPr bwMode="auto">
          <a:xfrm>
            <a:off x="7315200" y="2017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ea typeface="新細明體" charset="-120"/>
              </a:rPr>
              <a:t>a</a:t>
            </a:r>
          </a:p>
        </p:txBody>
      </p:sp>
      <p:sp>
        <p:nvSpPr>
          <p:cNvPr id="112665" name="Text Box 25"/>
          <p:cNvSpPr txBox="1">
            <a:spLocks noChangeArrowheads="1"/>
          </p:cNvSpPr>
          <p:nvPr/>
        </p:nvSpPr>
        <p:spPr bwMode="auto">
          <a:xfrm>
            <a:off x="7994650" y="2681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ea typeface="新細明體" charset="-120"/>
              </a:rPr>
              <a:t>b</a:t>
            </a:r>
          </a:p>
        </p:txBody>
      </p:sp>
      <p:sp>
        <p:nvSpPr>
          <p:cNvPr id="112666" name="Text Box 26"/>
          <p:cNvSpPr txBox="1">
            <a:spLocks noChangeArrowheads="1"/>
          </p:cNvSpPr>
          <p:nvPr/>
        </p:nvSpPr>
        <p:spPr bwMode="auto">
          <a:xfrm>
            <a:off x="799465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ea typeface="新細明體" charset="-120"/>
              </a:rPr>
              <a:t>c</a:t>
            </a:r>
          </a:p>
        </p:txBody>
      </p:sp>
      <p:sp>
        <p:nvSpPr>
          <p:cNvPr id="112667" name="Text Box 27"/>
          <p:cNvSpPr txBox="1">
            <a:spLocks noChangeArrowheads="1"/>
          </p:cNvSpPr>
          <p:nvPr/>
        </p:nvSpPr>
        <p:spPr bwMode="auto">
          <a:xfrm>
            <a:off x="7467600" y="4191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ea typeface="新細明體" charset="-120"/>
              </a:rPr>
              <a:t>d</a:t>
            </a:r>
          </a:p>
        </p:txBody>
      </p:sp>
      <p:sp>
        <p:nvSpPr>
          <p:cNvPr id="112668" name="Text Box 28"/>
          <p:cNvSpPr txBox="1">
            <a:spLocks noChangeArrowheads="1"/>
          </p:cNvSpPr>
          <p:nvPr/>
        </p:nvSpPr>
        <p:spPr bwMode="auto">
          <a:xfrm>
            <a:off x="6400800" y="4191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ea typeface="新細明體" charset="-120"/>
              </a:rPr>
              <a:t>e</a:t>
            </a:r>
          </a:p>
        </p:txBody>
      </p:sp>
      <p:sp>
        <p:nvSpPr>
          <p:cNvPr id="112669" name="Text Box 29"/>
          <p:cNvSpPr txBox="1">
            <a:spLocks noChangeArrowheads="1"/>
          </p:cNvSpPr>
          <p:nvPr/>
        </p:nvSpPr>
        <p:spPr bwMode="auto">
          <a:xfrm>
            <a:off x="5791200" y="35814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ea typeface="新細明體" charset="-120"/>
              </a:rPr>
              <a:t>f</a:t>
            </a:r>
          </a:p>
        </p:txBody>
      </p:sp>
      <p:sp>
        <p:nvSpPr>
          <p:cNvPr id="112670" name="Text Box 30"/>
          <p:cNvSpPr txBox="1">
            <a:spLocks noChangeArrowheads="1"/>
          </p:cNvSpPr>
          <p:nvPr/>
        </p:nvSpPr>
        <p:spPr bwMode="auto">
          <a:xfrm>
            <a:off x="5791200" y="2743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>
                <a:ea typeface="新細明體" charset="-120"/>
              </a:rPr>
              <a:t>g</a:t>
            </a:r>
          </a:p>
        </p:txBody>
      </p:sp>
      <p:sp>
        <p:nvSpPr>
          <p:cNvPr id="112671" name="Text Box 31"/>
          <p:cNvSpPr txBox="1">
            <a:spLocks noChangeArrowheads="1"/>
          </p:cNvSpPr>
          <p:nvPr/>
        </p:nvSpPr>
        <p:spPr bwMode="auto">
          <a:xfrm>
            <a:off x="7656513" y="2438400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200">
                <a:solidFill>
                  <a:schemeClr val="accent2"/>
                </a:solidFill>
                <a:ea typeface="新細明體" charset="-120"/>
              </a:rPr>
              <a:t>1</a:t>
            </a:r>
          </a:p>
        </p:txBody>
      </p:sp>
      <p:sp>
        <p:nvSpPr>
          <p:cNvPr id="112672" name="Text Box 32"/>
          <p:cNvSpPr txBox="1">
            <a:spLocks noChangeArrowheads="1"/>
          </p:cNvSpPr>
          <p:nvPr/>
        </p:nvSpPr>
        <p:spPr bwMode="auto">
          <a:xfrm>
            <a:off x="6858000" y="21336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200">
                <a:solidFill>
                  <a:schemeClr val="accent2"/>
                </a:solidFill>
                <a:ea typeface="新細明體" charset="-120"/>
              </a:rPr>
              <a:t>10</a:t>
            </a:r>
          </a:p>
        </p:txBody>
      </p:sp>
      <p:sp>
        <p:nvSpPr>
          <p:cNvPr id="112673" name="Text Box 33"/>
          <p:cNvSpPr txBox="1">
            <a:spLocks noChangeArrowheads="1"/>
          </p:cNvSpPr>
          <p:nvPr/>
        </p:nvSpPr>
        <p:spPr bwMode="auto">
          <a:xfrm>
            <a:off x="7924800" y="31242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200">
                <a:solidFill>
                  <a:schemeClr val="accent2"/>
                </a:solidFill>
                <a:ea typeface="新細明體" charset="-120"/>
              </a:rPr>
              <a:t>1</a:t>
            </a:r>
          </a:p>
        </p:txBody>
      </p:sp>
      <p:sp>
        <p:nvSpPr>
          <p:cNvPr id="112674" name="Text Box 34"/>
          <p:cNvSpPr txBox="1">
            <a:spLocks noChangeArrowheads="1"/>
          </p:cNvSpPr>
          <p:nvPr/>
        </p:nvSpPr>
        <p:spPr bwMode="auto">
          <a:xfrm>
            <a:off x="7696200" y="38862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200">
                <a:solidFill>
                  <a:schemeClr val="accent2"/>
                </a:solidFill>
                <a:ea typeface="新細明體" charset="-120"/>
              </a:rPr>
              <a:t>3</a:t>
            </a:r>
          </a:p>
        </p:txBody>
      </p:sp>
      <p:sp>
        <p:nvSpPr>
          <p:cNvPr id="112675" name="Text Box 35"/>
          <p:cNvSpPr txBox="1">
            <a:spLocks noChangeArrowheads="1"/>
          </p:cNvSpPr>
          <p:nvPr/>
        </p:nvSpPr>
        <p:spPr bwMode="auto">
          <a:xfrm>
            <a:off x="6934200" y="4267200"/>
            <a:ext cx="319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200">
                <a:solidFill>
                  <a:schemeClr val="accent2"/>
                </a:solidFill>
                <a:ea typeface="新細明體" charset="-120"/>
              </a:rPr>
              <a:t>-1</a:t>
            </a:r>
          </a:p>
        </p:txBody>
      </p:sp>
      <p:sp>
        <p:nvSpPr>
          <p:cNvPr id="112676" name="Text Box 36"/>
          <p:cNvSpPr txBox="1">
            <a:spLocks noChangeArrowheads="1"/>
          </p:cNvSpPr>
          <p:nvPr/>
        </p:nvSpPr>
        <p:spPr bwMode="auto">
          <a:xfrm>
            <a:off x="6096000" y="3886200"/>
            <a:ext cx="319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200">
                <a:solidFill>
                  <a:schemeClr val="accent2"/>
                </a:solidFill>
                <a:ea typeface="新細明體" charset="-120"/>
              </a:rPr>
              <a:t>-1</a:t>
            </a:r>
          </a:p>
        </p:txBody>
      </p:sp>
      <p:sp>
        <p:nvSpPr>
          <p:cNvPr id="112677" name="Text Box 37"/>
          <p:cNvSpPr txBox="1">
            <a:spLocks noChangeArrowheads="1"/>
          </p:cNvSpPr>
          <p:nvPr/>
        </p:nvSpPr>
        <p:spPr bwMode="auto">
          <a:xfrm>
            <a:off x="5867400" y="31242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200">
                <a:solidFill>
                  <a:schemeClr val="accent2"/>
                </a:solidFill>
                <a:ea typeface="新細明體" charset="-120"/>
              </a:rPr>
              <a:t>1</a:t>
            </a:r>
          </a:p>
        </p:txBody>
      </p:sp>
      <p:sp>
        <p:nvSpPr>
          <p:cNvPr id="112678" name="Text Box 38"/>
          <p:cNvSpPr txBox="1">
            <a:spLocks noChangeArrowheads="1"/>
          </p:cNvSpPr>
          <p:nvPr/>
        </p:nvSpPr>
        <p:spPr bwMode="auto">
          <a:xfrm>
            <a:off x="6172200" y="24384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200">
                <a:solidFill>
                  <a:schemeClr val="accent2"/>
                </a:solidFill>
                <a:ea typeface="新細明體" charset="-120"/>
              </a:rPr>
              <a:t>8</a:t>
            </a:r>
          </a:p>
        </p:txBody>
      </p:sp>
      <p:sp>
        <p:nvSpPr>
          <p:cNvPr id="112679" name="Text Box 39"/>
          <p:cNvSpPr txBox="1">
            <a:spLocks noChangeArrowheads="1"/>
          </p:cNvSpPr>
          <p:nvPr/>
        </p:nvSpPr>
        <p:spPr bwMode="auto">
          <a:xfrm>
            <a:off x="6513513" y="2819400"/>
            <a:ext cx="319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200">
                <a:solidFill>
                  <a:schemeClr val="accent2"/>
                </a:solidFill>
                <a:ea typeface="新細明體" charset="-120"/>
              </a:rPr>
              <a:t>-4</a:t>
            </a:r>
          </a:p>
        </p:txBody>
      </p:sp>
      <p:sp>
        <p:nvSpPr>
          <p:cNvPr id="112680" name="Text Box 40"/>
          <p:cNvSpPr txBox="1">
            <a:spLocks noChangeArrowheads="1"/>
          </p:cNvSpPr>
          <p:nvPr/>
        </p:nvSpPr>
        <p:spPr bwMode="auto">
          <a:xfrm>
            <a:off x="7010400" y="31543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200">
                <a:solidFill>
                  <a:schemeClr val="accent2"/>
                </a:solidFill>
                <a:ea typeface="新細明體" charset="-120"/>
              </a:rPr>
              <a:t>2</a:t>
            </a:r>
          </a:p>
        </p:txBody>
      </p:sp>
      <p:sp>
        <p:nvSpPr>
          <p:cNvPr id="112681" name="Text Box 41"/>
          <p:cNvSpPr txBox="1">
            <a:spLocks noChangeArrowheads="1"/>
          </p:cNvSpPr>
          <p:nvPr/>
        </p:nvSpPr>
        <p:spPr bwMode="auto">
          <a:xfrm>
            <a:off x="7315200" y="3429000"/>
            <a:ext cx="319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HK" sz="1200">
                <a:solidFill>
                  <a:schemeClr val="accent2"/>
                </a:solidFill>
                <a:ea typeface="新細明體" charset="-120"/>
              </a:rPr>
              <a:t>-4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A711-6DE0-4B39-B9B7-4599362F3E61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93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Requirements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For a general graph, we thus desire an algorithm that </a:t>
            </a:r>
          </a:p>
          <a:p>
            <a:pPr lvl="1"/>
            <a:r>
              <a:rPr lang="en-US" altLang="zh-HK" dirty="0">
                <a:ea typeface="新細明體" charset="-120"/>
              </a:rPr>
              <a:t>1)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tells</a:t>
            </a:r>
            <a:r>
              <a:rPr lang="en-US" altLang="zh-HK" dirty="0">
                <a:ea typeface="新細明體" charset="-120"/>
              </a:rPr>
              <a:t> whether the graph contains a negative cycle, and</a:t>
            </a:r>
          </a:p>
          <a:p>
            <a:pPr lvl="1"/>
            <a:r>
              <a:rPr lang="en-US" altLang="zh-HK" dirty="0">
                <a:ea typeface="新細明體" charset="-120"/>
              </a:rPr>
              <a:t>2) if not,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computes</a:t>
            </a:r>
            <a:r>
              <a:rPr lang="en-US" altLang="zh-HK" dirty="0">
                <a:ea typeface="新細明體" charset="-120"/>
              </a:rPr>
              <a:t> the shortest paths</a:t>
            </a:r>
          </a:p>
          <a:p>
            <a:endParaRPr lang="en-US" altLang="zh-HK" dirty="0">
              <a:ea typeface="新細明體" charset="-120"/>
            </a:endParaRPr>
          </a:p>
          <a:p>
            <a:r>
              <a:rPr lang="en-US" altLang="zh-HK" dirty="0">
                <a:ea typeface="新細明體" charset="-120"/>
              </a:rPr>
              <a:t>Bellman-Ford’s algorithm: achieve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both</a:t>
            </a:r>
            <a:r>
              <a:rPr lang="en-US" altLang="zh-HK" dirty="0">
                <a:ea typeface="新細明體" charset="-120"/>
              </a:rPr>
              <a:t>!</a:t>
            </a:r>
          </a:p>
          <a:p>
            <a:r>
              <a:rPr lang="en-US" altLang="zh-HK" dirty="0">
                <a:ea typeface="新細明體" charset="-120"/>
              </a:rPr>
              <a:t>Let’s first assume no negative cycle, and come back to this case later.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7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solidFill>
                  <a:schemeClr val="accent2"/>
                </a:solidFill>
                <a:ea typeface="新細明體" charset="-120"/>
              </a:rPr>
              <a:t>Idea of </a:t>
            </a:r>
            <a:r>
              <a:rPr lang="en-US" altLang="zh-HK">
                <a:ea typeface="新細明體" charset="-120"/>
              </a:rPr>
              <a:t>Bellman-Ford</a:t>
            </a:r>
            <a:r>
              <a:rPr lang="en-US" altLang="zh-HK">
                <a:solidFill>
                  <a:schemeClr val="accent2"/>
                </a:solidFill>
                <a:ea typeface="新細明體" charset="-12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solidFill>
                      <a:schemeClr val="accent2"/>
                    </a:solidFill>
                    <a:ea typeface="新細明體" charset="-120"/>
                  </a:rPr>
                  <a:t>Methodology 3:</a:t>
                </a:r>
                <a:r>
                  <a:rPr lang="en-US" altLang="zh-HK" sz="2600" dirty="0">
                    <a:ea typeface="新細明體" charset="-120"/>
                  </a:rPr>
                  <a:t> </a:t>
                </a:r>
                <a:r>
                  <a:rPr lang="en-US" altLang="zh-HK" sz="2600" dirty="0">
                    <a:solidFill>
                      <a:schemeClr val="accent2"/>
                    </a:solidFill>
                    <a:ea typeface="新細明體" charset="-120"/>
                  </a:rPr>
                  <a:t>Analyze properties of </a:t>
                </a:r>
                <a:r>
                  <a:rPr lang="en-US" altLang="zh-HK" sz="2600" dirty="0" smtClean="0">
                    <a:solidFill>
                      <a:schemeClr val="accent2"/>
                    </a:solidFill>
                    <a:ea typeface="新細明體" charset="-120"/>
                  </a:rPr>
                  <a:t>an optimal solution</a:t>
                </a:r>
                <a:r>
                  <a:rPr lang="en-US" altLang="zh-HK" sz="2600" dirty="0">
                    <a:solidFill>
                      <a:schemeClr val="accent2"/>
                    </a:solidFill>
                    <a:ea typeface="新細明體" charset="-12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For each point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, there is a shortest path from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𝑠</m:t>
                        </m:r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=</m:t>
                        </m:r>
                      </m:e>
                    </m:d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CN" sz="2200" i="1" dirty="0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→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CN" sz="2200" i="1" dirty="0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→</m:t>
                    </m:r>
                    <m:sSub>
                      <m:sSubPr>
                        <m:ctrlP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200" i="1" dirty="0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→…→</m:t>
                    </m:r>
                    <m:sSub>
                      <m:sSubPr>
                        <m:ctrlP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 err="1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</a:rPr>
                          <m:t>𝑡</m:t>
                        </m:r>
                      </m:sub>
                    </m:sSub>
                    <m:r>
                      <a:rPr lang="en-US" altLang="zh-CN" sz="2200" i="1" dirty="0">
                        <a:latin typeface="Cambria Math"/>
                        <a:ea typeface="宋体" pitchFamily="2" charset="-122"/>
                      </a:rPr>
                      <m:t>(=</m:t>
                    </m:r>
                    <m:r>
                      <a:rPr lang="en-US" altLang="zh-CN" sz="2200" i="1" dirty="0">
                        <a:latin typeface="Cambria Math"/>
                        <a:ea typeface="宋体" pitchFamily="2" charset="-122"/>
                      </a:rPr>
                      <m:t>𝑣</m:t>
                    </m:r>
                    <m:r>
                      <a:rPr lang="en-US" altLang="zh-CN" sz="2200" i="1" dirty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endParaRPr lang="en-US" altLang="zh-CN" sz="2200" dirty="0"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600" dirty="0">
                    <a:ea typeface="宋体" pitchFamily="2" charset="-122"/>
                  </a:rPr>
                  <a:t>Recall: Prefix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ea typeface="宋体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2600" b="0" i="1" dirty="0" smtClean="0">
                            <a:latin typeface="Cambria Math"/>
                            <a:ea typeface="宋体" pitchFamily="2" charset="-122"/>
                          </a:rPr>
                          <m:t>0</m:t>
                        </m:r>
                      </m:sub>
                    </m:sSub>
                    <m:r>
                      <a:rPr lang="en-US" altLang="zh-HK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⋯</m:t>
                    </m:r>
                    <m:sSub>
                      <m:sSubPr>
                        <m:ctrlPr>
                          <a:rPr lang="en-US" altLang="zh-HK" sz="2600" b="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600" dirty="0">
                    <a:ea typeface="宋体" pitchFamily="2" charset="-122"/>
                  </a:rPr>
                  <a:t> of any shortest path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0</m:t>
                        </m:r>
                      </m:sub>
                    </m:sSub>
                    <m:r>
                      <a:rPr lang="en-US" altLang="zh-HK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⋯</m:t>
                    </m:r>
                    <m:sSub>
                      <m:sSubPr>
                        <m:ctrlPr>
                          <a:rPr lang="en-US" altLang="zh-HK" sz="2600" i="1" dirty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</m:sub>
                    </m:sSub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600" dirty="0">
                    <a:ea typeface="宋体" pitchFamily="2" charset="-122"/>
                  </a:rPr>
                  <a:t> is a shortest path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ea typeface="宋体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2600" b="0" i="1" dirty="0" smtClean="0">
                            <a:latin typeface="Cambria Math"/>
                            <a:ea typeface="宋体" pitchFamily="2" charset="-122"/>
                          </a:rPr>
                          <m:t>0</m:t>
                        </m:r>
                      </m:sub>
                    </m:sSub>
                    <m:r>
                      <a:rPr lang="en-US" altLang="zh-CN" sz="2600" b="0" i="1" dirty="0" smtClean="0">
                        <a:latin typeface="Cambria Math"/>
                        <a:ea typeface="宋体" pitchFamily="2" charset="-122"/>
                      </a:rPr>
                      <m:t>→</m:t>
                    </m:r>
                    <m:sSub>
                      <m:sSub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</a:t>
                </a:r>
                <a:endParaRPr lang="en-US" altLang="zh-HK" sz="26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So if we’ve found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0</m:t>
                        </m:r>
                      </m:sub>
                    </m:sSub>
                    <m:r>
                      <a:rPr lang="en-US" altLang="zh-HK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⋯</m:t>
                    </m:r>
                    <m:sSub>
                      <m:sSubPr>
                        <m:ctrlPr>
                          <a:rPr lang="en-US" altLang="zh-HK" sz="2600" i="1" dirty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600" dirty="0">
                    <a:ea typeface="新細明體" charset="-120"/>
                  </a:rPr>
                  <a:t>, then updating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600" dirty="0">
                    <a:ea typeface="新細明體" charset="-120"/>
                  </a:rPr>
                  <a:t>’s neighbors’ values finds </a:t>
                </a:r>
                <a:r>
                  <a:rPr lang="en-US" altLang="zh-HK" sz="2600" dirty="0" smtClean="0">
                    <a:ea typeface="新細明體" charset="-120"/>
                  </a:rPr>
                  <a:t>shortest </a:t>
                </a:r>
                <a:r>
                  <a:rPr lang="en-US" altLang="zh-HK" sz="2600" dirty="0">
                    <a:ea typeface="新細明體" charset="-120"/>
                  </a:rPr>
                  <a:t>path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0</m:t>
                        </m:r>
                      </m:sub>
                    </m:sSub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→</m:t>
                    </m:r>
                    <m:sSub>
                      <m:sSubPr>
                        <m:ctrlP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Solved if we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, 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</a:t>
                </a:r>
                <a:r>
                  <a:rPr lang="en-US" altLang="zh-HK" sz="2200" dirty="0">
                    <a:ea typeface="新細明體" charset="-120"/>
                  </a:rPr>
                  <a:t>in this order </a:t>
                </a:r>
                <a:r>
                  <a:rPr lang="en-US" altLang="zh-HK" sz="2200" dirty="0">
                    <a:ea typeface="新細明體" charset="-120"/>
                    <a:sym typeface="Wingdings" pitchFamily="2" charset="2"/>
                  </a:rPr>
                  <a:t></a:t>
                </a:r>
                <a:endParaRPr lang="en-US" altLang="zh-HK" sz="22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Issue</a:t>
                </a:r>
                <a:r>
                  <a:rPr lang="en-US" altLang="zh-HK" sz="2600" dirty="0" smtClean="0">
                    <a:ea typeface="新細明體" charset="-120"/>
                  </a:rPr>
                  <a:t>: </a:t>
                </a:r>
                <a:r>
                  <a:rPr lang="en-US" altLang="zh-HK" sz="2600" dirty="0">
                    <a:ea typeface="新細明體" charset="-120"/>
                  </a:rPr>
                  <a:t>We don’t know what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600" dirty="0">
                    <a:ea typeface="新細明體" charset="-120"/>
                  </a:rPr>
                  <a:t>’s</a:t>
                </a:r>
                <a:r>
                  <a:rPr lang="en-US" altLang="zh-HK" sz="2600" baseline="-25000" dirty="0">
                    <a:ea typeface="新細明體" charset="-120"/>
                  </a:rPr>
                  <a:t> </a:t>
                </a:r>
                <a:r>
                  <a:rPr lang="en-US" altLang="zh-HK" sz="2600" dirty="0">
                    <a:ea typeface="新細明體" charset="-120"/>
                  </a:rPr>
                  <a:t>are.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a typeface="新細明體" charset="-120"/>
                  </a:rPr>
                  <a:t>Solution</a:t>
                </a:r>
                <a:r>
                  <a:rPr lang="en-US" altLang="zh-HK" sz="2600" dirty="0">
                    <a:ea typeface="新細明體" charset="-120"/>
                  </a:rPr>
                  <a:t>: We update the whole graph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i.e. update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𝑁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’s values for all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114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296" t="-3096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57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Bellman-Ford’s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)=0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)=∞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𝑢</m:t>
                    </m:r>
                    <m:r>
                      <a:rPr lang="el-GR" i="1" dirty="0">
                        <a:latin typeface="Cambria Math"/>
                        <a:cs typeface="Arial" charset="0"/>
                      </a:rPr>
                      <m:t>≠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𝑠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b="1" dirty="0">
                    <a:ea typeface="新細明體" charset="-120"/>
                  </a:rPr>
                  <a:t>for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|−1</m:t>
                    </m:r>
                  </m:oMath>
                </a14:m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times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dirty="0" smtClean="0">
                    <a:ea typeface="新細明體" charset="-120"/>
                  </a:rPr>
                  <a:t>    </a:t>
                </a:r>
                <a:r>
                  <a:rPr lang="en-US" altLang="zh-HK" b="1" dirty="0" smtClean="0">
                    <a:ea typeface="新細明體" charset="-120"/>
                  </a:rPr>
                  <a:t>for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𝐸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	</a:t>
                </a:r>
                <a:r>
                  <a:rPr lang="en-US" altLang="zh-HK" dirty="0" smtClean="0">
                    <a:ea typeface="新細明體" charset="-120"/>
                  </a:rPr>
                  <a:t>   </a:t>
                </a:r>
                <a:r>
                  <a:rPr lang="en-US" altLang="zh-HK" b="1" dirty="0" smtClean="0">
                    <a:ea typeface="新細明體" charset="-120"/>
                  </a:rPr>
                  <a:t>if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)&gt;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dirty="0" smtClean="0">
                    <a:ea typeface="新細明體" charset="-120"/>
                  </a:rPr>
                  <a:t>	(</a:t>
                </a:r>
                <a:r>
                  <a:rPr lang="en-US" altLang="zh-HK" dirty="0">
                    <a:ea typeface="新細明體" charset="-120"/>
                  </a:rPr>
                  <a:t>1)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	</a:t>
                </a:r>
                <a:r>
                  <a:rPr lang="en-US" altLang="zh-HK" dirty="0" smtClean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	(</a:t>
                </a:r>
                <a:r>
                  <a:rPr lang="en-US" altLang="zh-HK" dirty="0">
                    <a:ea typeface="新細明體" charset="-120"/>
                  </a:rPr>
                  <a:t>2)</a:t>
                </a:r>
              </a:p>
            </p:txBody>
          </p:sp>
        </mc:Choice>
        <mc:Fallback xmlns="">
          <p:sp>
            <p:nvSpPr>
              <p:cNvPr id="115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3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Execution on an example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46225"/>
            <a:ext cx="8229600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Representations of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en-US" altLang="zh-CN" sz="2600" dirty="0">
                    <a:ea typeface="宋体" pitchFamily="2" charset="-122"/>
                  </a:rPr>
                  <a:t>Adjacency matrix: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/>
                        <a:ea typeface="宋体" pitchFamily="2" charset="-122"/>
                      </a:rPr>
                      <m:t>𝐴</m:t>
                    </m:r>
                    <m:r>
                      <a:rPr lang="en-US" altLang="zh-CN" sz="2200" i="1" dirty="0" smtClean="0">
                        <a:latin typeface="Cambria Math"/>
                        <a:ea typeface="宋体" pitchFamily="2" charset="-122"/>
                      </a:rPr>
                      <m:t> = [</m:t>
                    </m:r>
                    <m:r>
                      <a:rPr lang="en-US" altLang="zh-CN" sz="2200" i="1" dirty="0" err="1">
                        <a:latin typeface="Cambria Math"/>
                        <a:ea typeface="宋体" pitchFamily="2" charset="-122"/>
                      </a:rPr>
                      <m:t>𝑎</m:t>
                    </m:r>
                    <m:r>
                      <a:rPr lang="en-US" altLang="zh-CN" sz="2200" i="1" baseline="-25000" dirty="0" err="1">
                        <a:latin typeface="Cambria Math"/>
                        <a:ea typeface="宋体" pitchFamily="2" charset="-122"/>
                      </a:rPr>
                      <m:t>𝑖𝑗</m:t>
                    </m:r>
                    <m:r>
                      <a:rPr lang="en-US" altLang="zh-CN" sz="2200" i="1" dirty="0">
                        <a:latin typeface="Cambria Math"/>
                        <a:ea typeface="宋体" pitchFamily="2" charset="-122"/>
                      </a:rPr>
                      <m:t>]</m:t>
                    </m:r>
                  </m:oMath>
                </a14:m>
                <a:r>
                  <a:rPr lang="en-US" altLang="zh-CN" sz="2200" dirty="0">
                    <a:ea typeface="宋体" pitchFamily="2" charset="-122"/>
                  </a:rPr>
                  <a:t>, where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zh-HK" sz="2600" dirty="0">
                  <a:ea typeface="新細明體" charset="-120"/>
                </a:endParaRPr>
              </a:p>
              <a:p>
                <a:pPr lvl="1"/>
                <a:endParaRPr lang="en-US" altLang="zh-HK" sz="2200" dirty="0">
                  <a:ea typeface="新細明體" charset="-120"/>
                </a:endParaRPr>
              </a:p>
              <a:p>
                <a:pPr lvl="1"/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for general graphs</a:t>
                </a:r>
              </a:p>
              <a:p>
                <a:endParaRPr lang="en-US" altLang="zh-HK" sz="2600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03" t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752" name="Rectangle 12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038600" cy="4530725"/>
          </a:xfrm>
        </p:spPr>
        <p:txBody>
          <a:bodyPr/>
          <a:lstStyle/>
          <a:p>
            <a:endParaRPr lang="en-US" altLang="zh-HK" sz="2600" dirty="0">
              <a:ea typeface="新細明體" charset="-120"/>
            </a:endParaRPr>
          </a:p>
          <a:p>
            <a:endParaRPr lang="en-US" altLang="zh-HK" sz="2600" dirty="0">
              <a:ea typeface="新細明體" charset="-120"/>
            </a:endParaRPr>
          </a:p>
          <a:p>
            <a:endParaRPr lang="en-US" altLang="zh-HK" sz="2600" dirty="0">
              <a:ea typeface="新細明體" charset="-120"/>
            </a:endParaRPr>
          </a:p>
          <a:p>
            <a:r>
              <a:rPr lang="en-US" altLang="zh-HK" sz="2600" dirty="0">
                <a:ea typeface="新細明體" charset="-120"/>
              </a:rPr>
              <a:t>Adjacency list</a:t>
            </a:r>
          </a:p>
          <a:p>
            <a:pPr lvl="1"/>
            <a:r>
              <a:rPr lang="en-US" altLang="zh-HK" sz="2200" dirty="0">
                <a:solidFill>
                  <a:srgbClr val="FF0000"/>
                </a:solidFill>
                <a:ea typeface="新細明體" charset="-120"/>
              </a:rPr>
              <a:t>for sparse graphs</a:t>
            </a:r>
          </a:p>
          <a:p>
            <a:pPr lvl="1"/>
            <a:endParaRPr lang="en-US" altLang="zh-HK" sz="2200" dirty="0">
              <a:solidFill>
                <a:srgbClr val="FF0000"/>
              </a:solidFill>
              <a:ea typeface="新細明體" charset="-120"/>
            </a:endParaRPr>
          </a:p>
          <a:p>
            <a:endParaRPr lang="en-US" altLang="zh-HK" sz="2600" dirty="0">
              <a:ea typeface="新細明體" charset="-120"/>
            </a:endParaRPr>
          </a:p>
        </p:txBody>
      </p:sp>
      <p:grpSp>
        <p:nvGrpSpPr>
          <p:cNvPr id="69739" name="Group 107"/>
          <p:cNvGrpSpPr>
            <a:grpSpLocks/>
          </p:cNvGrpSpPr>
          <p:nvPr/>
        </p:nvGrpSpPr>
        <p:grpSpPr bwMode="auto">
          <a:xfrm>
            <a:off x="5334000" y="1143000"/>
            <a:ext cx="1990725" cy="1739900"/>
            <a:chOff x="3840" y="816"/>
            <a:chExt cx="1254" cy="1096"/>
          </a:xfrm>
        </p:grpSpPr>
        <p:sp>
          <p:nvSpPr>
            <p:cNvPr id="69740" name="Oval 108"/>
            <p:cNvSpPr>
              <a:spLocks noChangeArrowheads="1"/>
            </p:cNvSpPr>
            <p:nvPr/>
          </p:nvSpPr>
          <p:spPr bwMode="auto">
            <a:xfrm>
              <a:off x="4128" y="912"/>
              <a:ext cx="70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741" name="Oval 109"/>
            <p:cNvSpPr>
              <a:spLocks noChangeArrowheads="1"/>
            </p:cNvSpPr>
            <p:nvPr/>
          </p:nvSpPr>
          <p:spPr bwMode="auto">
            <a:xfrm>
              <a:off x="4464" y="1680"/>
              <a:ext cx="69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742" name="Oval 110"/>
            <p:cNvSpPr>
              <a:spLocks noChangeArrowheads="1"/>
            </p:cNvSpPr>
            <p:nvPr/>
          </p:nvSpPr>
          <p:spPr bwMode="auto">
            <a:xfrm>
              <a:off x="4794" y="1232"/>
              <a:ext cx="69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743" name="Oval 111"/>
            <p:cNvSpPr>
              <a:spLocks noChangeArrowheads="1"/>
            </p:cNvSpPr>
            <p:nvPr/>
          </p:nvSpPr>
          <p:spPr bwMode="auto">
            <a:xfrm>
              <a:off x="4027" y="1567"/>
              <a:ext cx="70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744" name="Text Box 112"/>
            <p:cNvSpPr txBox="1">
              <a:spLocks noChangeArrowheads="1"/>
            </p:cNvSpPr>
            <p:nvPr/>
          </p:nvSpPr>
          <p:spPr bwMode="auto">
            <a:xfrm>
              <a:off x="3888" y="8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3</a:t>
              </a:r>
            </a:p>
          </p:txBody>
        </p:sp>
        <p:sp>
          <p:nvSpPr>
            <p:cNvPr id="69745" name="Text Box 113"/>
            <p:cNvSpPr txBox="1">
              <a:spLocks noChangeArrowheads="1"/>
            </p:cNvSpPr>
            <p:nvPr/>
          </p:nvSpPr>
          <p:spPr bwMode="auto">
            <a:xfrm>
              <a:off x="3840" y="158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1</a:t>
              </a:r>
            </a:p>
          </p:txBody>
        </p:sp>
        <p:sp>
          <p:nvSpPr>
            <p:cNvPr id="69746" name="Text Box 114"/>
            <p:cNvSpPr txBox="1">
              <a:spLocks noChangeArrowheads="1"/>
            </p:cNvSpPr>
            <p:nvPr/>
          </p:nvSpPr>
          <p:spPr bwMode="auto">
            <a:xfrm>
              <a:off x="4898" y="116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2</a:t>
              </a:r>
            </a:p>
          </p:txBody>
        </p:sp>
        <p:sp>
          <p:nvSpPr>
            <p:cNvPr id="69747" name="Text Box 115"/>
            <p:cNvSpPr txBox="1">
              <a:spLocks noChangeArrowheads="1"/>
            </p:cNvSpPr>
            <p:nvPr/>
          </p:nvSpPr>
          <p:spPr bwMode="auto">
            <a:xfrm>
              <a:off x="4560" y="1680"/>
              <a:ext cx="19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4</a:t>
              </a:r>
            </a:p>
          </p:txBody>
        </p:sp>
        <p:cxnSp>
          <p:nvCxnSpPr>
            <p:cNvPr id="69748" name="AutoShape 116"/>
            <p:cNvCxnSpPr>
              <a:cxnSpLocks noChangeShapeType="1"/>
              <a:stCxn id="69740" idx="5"/>
              <a:endCxn id="69741" idx="0"/>
            </p:cNvCxnSpPr>
            <p:nvPr/>
          </p:nvCxnSpPr>
          <p:spPr bwMode="auto">
            <a:xfrm>
              <a:off x="4188" y="969"/>
              <a:ext cx="311" cy="711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749" name="AutoShape 117"/>
            <p:cNvCxnSpPr>
              <a:cxnSpLocks noChangeShapeType="1"/>
              <a:stCxn id="69743" idx="7"/>
            </p:cNvCxnSpPr>
            <p:nvPr/>
          </p:nvCxnSpPr>
          <p:spPr bwMode="auto">
            <a:xfrm flipV="1">
              <a:off x="4087" y="1275"/>
              <a:ext cx="712" cy="302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750" name="AutoShape 118"/>
            <p:cNvCxnSpPr>
              <a:cxnSpLocks noChangeShapeType="1"/>
              <a:stCxn id="69741" idx="1"/>
              <a:endCxn id="69742" idx="3"/>
            </p:cNvCxnSpPr>
            <p:nvPr/>
          </p:nvCxnSpPr>
          <p:spPr bwMode="auto">
            <a:xfrm flipV="1">
              <a:off x="4474" y="1289"/>
              <a:ext cx="330" cy="401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751" name="AutoShape 119"/>
            <p:cNvCxnSpPr>
              <a:cxnSpLocks noChangeShapeType="1"/>
              <a:stCxn id="69740" idx="5"/>
              <a:endCxn id="69742" idx="2"/>
            </p:cNvCxnSpPr>
            <p:nvPr/>
          </p:nvCxnSpPr>
          <p:spPr bwMode="auto">
            <a:xfrm>
              <a:off x="4188" y="969"/>
              <a:ext cx="606" cy="297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7212" y="2578413"/>
                <a:ext cx="2418418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HK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HK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HK" b="0" i="0" smtClean="0">
                                    <a:latin typeface="Cambria Math"/>
                                  </a:rPr>
                                  <m:t>if</m:t>
                                </m:r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)∈</m:t>
                                </m:r>
                                <m:r>
                                  <a:rPr lang="en-US" altLang="zh-HK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HK" b="0" i="0" smtClean="0">
                                    <a:latin typeface="Cambria Math"/>
                                  </a:rPr>
                                  <m:t>if</m:t>
                                </m:r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HK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zh-HK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HK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HK" altLang="zh-HK" b="0" i="1" smtClean="0">
                                    <a:latin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HK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212" y="2578413"/>
                <a:ext cx="2418418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810" name="Picture 1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3886200"/>
            <a:ext cx="232095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95617" y="4038600"/>
                <a:ext cx="11834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HK" sz="2000" i="1" dirty="0" smtClean="0">
                          <a:latin typeface="Cambria Math"/>
                        </a:rPr>
                        <m:t>1: 2</m:t>
                      </m:r>
                    </m:oMath>
                  </m:oMathPara>
                </a14:m>
                <a:endParaRPr lang="en-US" altLang="zh-HK" sz="200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HK" sz="2000" i="1" dirty="0" smtClean="0">
                          <a:latin typeface="Cambria Math"/>
                        </a:rPr>
                        <m:t>2: 1</m:t>
                      </m:r>
                      <m:r>
                        <a:rPr lang="en-US" altLang="zh-HK" sz="2000" b="0" i="1" dirty="0" smtClean="0">
                          <a:latin typeface="Cambria Math"/>
                        </a:rPr>
                        <m:t>,</m:t>
                      </m:r>
                      <m:r>
                        <a:rPr lang="en-US" altLang="zh-HK" sz="2000" i="1" dirty="0" smtClean="0">
                          <a:latin typeface="Cambria Math"/>
                        </a:rPr>
                        <m:t> 3</m:t>
                      </m:r>
                      <m:r>
                        <a:rPr lang="en-US" altLang="zh-HK" sz="2000" b="0" i="1" dirty="0" smtClean="0">
                          <a:latin typeface="Cambria Math"/>
                        </a:rPr>
                        <m:t>,</m:t>
                      </m:r>
                      <m:r>
                        <a:rPr lang="en-US" altLang="zh-HK" sz="2000" i="1" dirty="0" smtClean="0">
                          <a:latin typeface="Cambria Math"/>
                        </a:rPr>
                        <m:t> 4</m:t>
                      </m:r>
                    </m:oMath>
                  </m:oMathPara>
                </a14:m>
                <a:endParaRPr lang="en-US" altLang="zh-HK" sz="200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HK" sz="2000" i="1" dirty="0" smtClean="0">
                          <a:latin typeface="Cambria Math"/>
                        </a:rPr>
                        <m:t>3: 2</m:t>
                      </m:r>
                      <m:r>
                        <a:rPr lang="en-US" altLang="zh-HK" sz="2000" b="0" i="1" dirty="0" smtClean="0">
                          <a:latin typeface="Cambria Math"/>
                        </a:rPr>
                        <m:t>,</m:t>
                      </m:r>
                      <m:r>
                        <a:rPr lang="en-US" altLang="zh-HK" sz="2000" i="1" dirty="0" smtClean="0">
                          <a:latin typeface="Cambria Math"/>
                        </a:rPr>
                        <m:t> 4</m:t>
                      </m:r>
                    </m:oMath>
                  </m:oMathPara>
                </a14:m>
                <a:endParaRPr lang="en-US" altLang="zh-HK" sz="200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HK" sz="2000" i="1" dirty="0" smtClean="0">
                          <a:latin typeface="Cambria Math"/>
                        </a:rPr>
                        <m:t>4: 2</m:t>
                      </m:r>
                      <m:r>
                        <a:rPr lang="en-US" altLang="zh-HK" sz="2000" b="0" i="1" dirty="0" smtClean="0">
                          <a:latin typeface="Cambria Math"/>
                        </a:rPr>
                        <m:t>,</m:t>
                      </m:r>
                      <m:r>
                        <a:rPr lang="en-US" altLang="zh-HK" sz="2000" i="1" dirty="0" smtClean="0">
                          <a:latin typeface="Cambria Math"/>
                        </a:rPr>
                        <m:t> 3</m:t>
                      </m:r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617" y="4038600"/>
                <a:ext cx="1183401" cy="132343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DC13-8AA9-44B6-B6D5-A1AAF8B64E8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Correctness: suppose no negative cycle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77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sz="2900" dirty="0" smtClean="0">
                    <a:ea typeface="新細明體" charset="-120"/>
                  </a:rPr>
                  <a:t>For each point </a:t>
                </a:r>
                <a14:m>
                  <m:oMath xmlns:m="http://schemas.openxmlformats.org/officeDocument/2006/math"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900" dirty="0" smtClean="0">
                    <a:ea typeface="新細明體" charset="-120"/>
                  </a:rPr>
                  <a:t>, there is a shortest path from </a:t>
                </a:r>
                <a14:m>
                  <m:oMath xmlns:m="http://schemas.openxmlformats.org/officeDocument/2006/math"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900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900" dirty="0">
                    <a:ea typeface="新細明體" charset="-120"/>
                  </a:rPr>
                  <a:t>: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𝑠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=</m:t>
                        </m:r>
                      </m:e>
                    </m:d>
                    <m:sSub>
                      <m:sSub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CN" sz="2800" i="1" dirty="0">
                        <a:latin typeface="Cambria Math"/>
                        <a:ea typeface="宋体" pitchFamily="2" charset="-122"/>
                      </a:rPr>
                      <m:t>→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CN" sz="2800" i="1" dirty="0">
                        <a:latin typeface="Cambria Math"/>
                        <a:ea typeface="宋体" pitchFamily="2" charset="-122"/>
                      </a:rPr>
                      <m:t>→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/>
                            <a:ea typeface="宋体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2800" i="1" dirty="0">
                            <a:latin typeface="Cambria Math"/>
                            <a:ea typeface="宋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800" i="1" dirty="0">
                        <a:latin typeface="Cambria Math"/>
                        <a:ea typeface="宋体" pitchFamily="2" charset="-122"/>
                      </a:rPr>
                      <m:t>→…→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800" i="1" dirty="0" err="1">
                            <a:latin typeface="Cambria Math"/>
                            <a:ea typeface="宋体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2800" i="1" dirty="0">
                            <a:latin typeface="Cambria Math"/>
                            <a:ea typeface="宋体" pitchFamily="2" charset="-122"/>
                          </a:rPr>
                          <m:t>𝑡</m:t>
                        </m:r>
                      </m:sub>
                    </m:sSub>
                    <m:r>
                      <a:rPr lang="en-US" altLang="zh-CN" sz="2800" i="1" dirty="0">
                        <a:latin typeface="Cambria Math"/>
                        <a:ea typeface="宋体" pitchFamily="2" charset="-122"/>
                      </a:rPr>
                      <m:t>(=</m:t>
                    </m:r>
                    <m:r>
                      <a:rPr lang="en-US" altLang="zh-CN" sz="2800" i="1" dirty="0">
                        <a:latin typeface="Cambria Math"/>
                        <a:ea typeface="宋体" pitchFamily="2" charset="-122"/>
                      </a:rPr>
                      <m:t>𝑣</m:t>
                    </m:r>
                    <m:r>
                      <a:rPr lang="en-US" altLang="zh-CN" sz="2800" i="1" dirty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endParaRPr lang="en-US" altLang="zh-HK" sz="2900" dirty="0" smtClean="0">
                  <a:ea typeface="新細明體" charset="-120"/>
                </a:endParaRPr>
              </a:p>
              <a:p>
                <a:r>
                  <a:rPr lang="en-US" altLang="zh-HK" sz="2900" dirty="0">
                    <a:ea typeface="新細明體" charset="-120"/>
                  </a:rPr>
                  <a:t>[Claim] After </a:t>
                </a:r>
                <a14:m>
                  <m:oMath xmlns:m="http://schemas.openxmlformats.org/officeDocument/2006/math">
                    <m:r>
                      <a:rPr lang="en-US" altLang="zh-HK" sz="2900" dirty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sz="2900" dirty="0">
                    <a:ea typeface="新細明體" charset="-120"/>
                  </a:rPr>
                  <a:t> steps, we have</a:t>
                </a:r>
              </a:p>
              <a:p>
                <a:pPr marL="0" indent="0">
                  <a:buNone/>
                </a:pPr>
                <a:r>
                  <a:rPr lang="en-US" altLang="zh-HK" sz="2900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HK" sz="2900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900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9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90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90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2900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sz="2900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sz="2900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900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900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9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900" dirty="0" err="1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90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2900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900" dirty="0">
                    <a:solidFill>
                      <a:srgbClr val="FF0000"/>
                    </a:solidFill>
                    <a:ea typeface="新細明體" charset="-120"/>
                  </a:rPr>
                  <a:t>  </a:t>
                </a:r>
                <a:r>
                  <a:rPr lang="en-US" altLang="zh-HK" sz="2900" dirty="0">
                    <a:ea typeface="新細明體" charset="-120"/>
                  </a:rPr>
                  <a:t>// by induction</a:t>
                </a:r>
              </a:p>
              <a:p>
                <a:r>
                  <a:rPr lang="en-US" altLang="zh-HK" sz="2900" dirty="0">
                    <a:ea typeface="新細明體" charset="-120"/>
                  </a:rPr>
                  <a:t>[Claim] </a:t>
                </a:r>
                <a14:m>
                  <m:oMath xmlns:m="http://schemas.openxmlformats.org/officeDocument/2006/math">
                    <m:r>
                      <a:rPr lang="en-US" altLang="zh-HK" sz="29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9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9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9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9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29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)≥</m:t>
                    </m:r>
                    <m:r>
                      <a:rPr lang="en-US" altLang="zh-HK" sz="29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sz="29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900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900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9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900" i="1" dirty="0" err="1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9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29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9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 </a:t>
                </a:r>
                <a:r>
                  <a:rPr lang="en-US" altLang="zh-HK" sz="2800" dirty="0" smtClean="0">
                    <a:ea typeface="新細明體" charset="-120"/>
                  </a:rPr>
                  <a:t>is still an upper bound of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800" i="1" dirty="0" err="1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800" dirty="0" smtClean="0">
                  <a:ea typeface="新細明體" charset="-120"/>
                </a:endParaRPr>
              </a:p>
              <a:p>
                <a:pPr lvl="1"/>
                <a:r>
                  <a:rPr lang="en-US" altLang="zh-HK" sz="2800" dirty="0" smtClean="0">
                    <a:ea typeface="新細明體" charset="-12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 is updated only based on paths found so far.</a:t>
                </a:r>
              </a:p>
              <a:p>
                <a:r>
                  <a:rPr lang="en-US" altLang="zh-HK" sz="2900" dirty="0">
                    <a:ea typeface="新細明體" charset="-120"/>
                  </a:rPr>
                  <a:t>Thus after </a:t>
                </a:r>
                <a14:m>
                  <m:oMath xmlns:m="http://schemas.openxmlformats.org/officeDocument/2006/math"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900" dirty="0">
                    <a:ea typeface="新細明體" charset="-120"/>
                  </a:rPr>
                  <a:t> steps, </a:t>
                </a:r>
                <a:r>
                  <a:rPr lang="en-US" altLang="zh-HK" sz="2900" dirty="0" smtClean="0">
                    <a:ea typeface="新細明體" charset="-120"/>
                  </a:rPr>
                  <a:t>we have </a:t>
                </a:r>
                <a14:m>
                  <m:oMath xmlns:m="http://schemas.openxmlformats.org/officeDocument/2006/math">
                    <m:r>
                      <a:rPr lang="en-US" altLang="zh-HK" sz="29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29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9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9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HK" altLang="zh-HK" sz="29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𝑡</m:t>
                        </m:r>
                      </m:sub>
                    </m:sSub>
                    <m:r>
                      <a:rPr lang="en-US" altLang="zh-HK" sz="29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29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sz="29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900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900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9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900" i="1" dirty="0" err="1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HK" altLang="zh-HK" sz="29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𝑡</m:t>
                        </m:r>
                      </m:sub>
                    </m:sSub>
                    <m:r>
                      <a:rPr lang="en-US" altLang="zh-HK" sz="29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900" dirty="0">
                    <a:solidFill>
                      <a:srgbClr val="FF0000"/>
                    </a:solidFill>
                    <a:ea typeface="新細明體" charset="-120"/>
                  </a:rPr>
                  <a:t>. </a:t>
                </a:r>
                <a:endParaRPr lang="en-US" altLang="zh-HK" sz="290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117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370" t="-2019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4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How large could t be?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900" dirty="0" smtClean="0">
                    <a:ea typeface="新細明體" charset="-120"/>
                  </a:rPr>
                  <a:t>[</a:t>
                </a:r>
                <a:r>
                  <a:rPr lang="en-US" altLang="zh-HK" sz="2900" dirty="0" err="1">
                    <a:ea typeface="新細明體" charset="-120"/>
                  </a:rPr>
                  <a:t>Obs</a:t>
                </a:r>
                <a:r>
                  <a:rPr lang="en-US" altLang="zh-HK" sz="2900" dirty="0">
                    <a:ea typeface="新細明體" charset="-120"/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sz="2900" b="0" i="1" dirty="0" smtClean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|−1</m:t>
                    </m:r>
                  </m:oMath>
                </a14:m>
                <a:r>
                  <a:rPr lang="en-US" altLang="zh-HK" sz="29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3200" dirty="0">
                    <a:ea typeface="新細明體" charset="-120"/>
                  </a:rPr>
                  <a:t>Otherwise some vertex repeated twice in the path, </a:t>
                </a:r>
              </a:p>
              <a:p>
                <a:pPr lvl="1"/>
                <a:r>
                  <a:rPr lang="en-US" altLang="zh-HK" sz="2800" dirty="0">
                    <a:ea typeface="新細明體" charset="-120"/>
                  </a:rPr>
                  <a:t>i.e. there is a cycle in the path</a:t>
                </a:r>
              </a:p>
              <a:p>
                <a:r>
                  <a:rPr lang="en-US" altLang="zh-HK" sz="3200" dirty="0">
                    <a:ea typeface="新細明體" charset="-120"/>
                  </a:rPr>
                  <a:t>We assume that all cycles have non-negative weights</a:t>
                </a:r>
              </a:p>
              <a:p>
                <a:r>
                  <a:rPr lang="en-US" altLang="zh-HK" sz="3200" dirty="0">
                    <a:ea typeface="新細明體" charset="-120"/>
                  </a:rPr>
                  <a:t>Deleting the cycle can never be worse. 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3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3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4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Complexity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)=0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)=∞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,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∀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𝑢</m:t>
                    </m:r>
                    <m:r>
                      <a:rPr lang="el-GR" altLang="zh-HK" i="1" dirty="0">
                        <a:latin typeface="Cambria Math"/>
                        <a:cs typeface="Arial" charset="0"/>
                      </a:rPr>
                      <m:t>≠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𝑠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b="1" dirty="0">
                    <a:ea typeface="新細明體" charset="-120"/>
                  </a:rPr>
                  <a:t>for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|−1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times				</a:t>
                </a:r>
                <a:r>
                  <a:rPr lang="en-US" altLang="zh-HK" sz="2900" dirty="0">
                    <a:solidFill>
                      <a:srgbClr val="0066FF"/>
                    </a:solidFill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sz="290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90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𝑉</m:t>
                        </m:r>
                      </m:e>
                    </m:d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dirty="0" smtClean="0">
                    <a:ea typeface="新細明體" charset="-120"/>
                  </a:rPr>
                  <a:t>    </a:t>
                </a:r>
                <a:r>
                  <a:rPr lang="en-US" altLang="zh-HK" b="1" dirty="0" smtClean="0">
                    <a:ea typeface="新細明體" charset="-120"/>
                  </a:rPr>
                  <a:t>for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</m:d>
                    <m:r>
                      <a:rPr lang="en-US" altLang="zh-CN" b="0" i="1" dirty="0" smtClean="0">
                        <a:latin typeface="Cambria Math"/>
                      </a:rPr>
                      <m:t>∈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𝐸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			</a:t>
                </a:r>
                <a:r>
                  <a:rPr lang="en-US" altLang="zh-HK" sz="2900" dirty="0">
                    <a:solidFill>
                      <a:srgbClr val="0066FF"/>
                    </a:solidFill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sz="290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90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𝐸</m:t>
                        </m:r>
                      </m:e>
                    </m:d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 </a:t>
                </a:r>
                <a:r>
                  <a:rPr lang="en-US" altLang="zh-HK" dirty="0" smtClean="0">
                    <a:ea typeface="新細明體" charset="-120"/>
                  </a:rPr>
                  <a:t>       </a:t>
                </a:r>
                <a:r>
                  <a:rPr lang="en-US" altLang="zh-HK" b="1" dirty="0" smtClean="0">
                    <a:ea typeface="新細明體" charset="-120"/>
                  </a:rPr>
                  <a:t>if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)&gt;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sz="2900" dirty="0">
                    <a:solidFill>
                      <a:srgbClr val="0066FF"/>
                    </a:solidFill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HK" sz="29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HK" sz="290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90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1</m:t>
                        </m:r>
                      </m:e>
                    </m:d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dirty="0" smtClean="0">
                    <a:ea typeface="新細明體" charset="-12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Total: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𝑉</m:t>
                            </m:r>
                          </m:e>
                        </m:d>
                        <m:r>
                          <a:rPr lang="en-US" altLang="zh-CN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altLang="zh-HK" dirty="0">
                  <a:solidFill>
                    <a:srgbClr val="0066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8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750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Handling negative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Add one more round </a:t>
                </a:r>
                <a:r>
                  <a:rPr lang="en-US" altLang="zh-HK" dirty="0">
                    <a:ea typeface="新細明體" charset="-120"/>
                  </a:rPr>
                  <a:t>(after the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|−1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ones): </a:t>
                </a:r>
                <a:r>
                  <a:rPr lang="en-US" altLang="zh-HK" b="1" dirty="0">
                    <a:ea typeface="新細明體" charset="-120"/>
                  </a:rPr>
                  <a:t>if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decreases for </a:t>
                </a:r>
                <a:r>
                  <a:rPr lang="en-US" altLang="zh-HK" dirty="0" smtClean="0">
                    <a:ea typeface="新細明體" charset="-120"/>
                  </a:rPr>
                  <a:t>any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	report the existence of a negative cycle.</a:t>
                </a:r>
              </a:p>
              <a:p>
                <a:r>
                  <a:rPr lang="en-US" altLang="zh-HK" dirty="0">
                    <a:ea typeface="新細明體" charset="-120"/>
                  </a:rPr>
                  <a:t>[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Claim</a:t>
                </a:r>
                <a:r>
                  <a:rPr lang="en-US" altLang="zh-HK" dirty="0">
                    <a:ea typeface="新細明體" charset="-120"/>
                  </a:rPr>
                  <a:t>] </a:t>
                </a:r>
                <a:r>
                  <a:rPr lang="el-GR" altLang="zh-CN" dirty="0"/>
                  <a:t>∃</a:t>
                </a:r>
                <a:r>
                  <a:rPr lang="en-US" altLang="zh-HK" dirty="0">
                    <a:ea typeface="新細明體" charset="-120"/>
                  </a:rPr>
                  <a:t>negative cycle (reachable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) </a:t>
                </a:r>
                <a:endParaRPr lang="en-US" altLang="zh-HK" dirty="0" smtClean="0">
                  <a:ea typeface="新細明體" charset="-120"/>
                </a:endParaRPr>
              </a:p>
              <a:p>
                <a:pPr marL="0" indent="0">
                  <a:buNone/>
                </a:pPr>
                <a:r>
                  <a:rPr lang="en-US" altLang="zh-HK" dirty="0">
                    <a:latin typeface="新細明體" charset="-120"/>
                    <a:ea typeface="新細明體" charset="-120"/>
                    <a:cs typeface="Arial Unicode MS" pitchFamily="34" charset="-128"/>
                  </a:rPr>
                  <a:t>	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⇔</a:t>
                </a:r>
                <a:r>
                  <a:rPr lang="en-US" altLang="zh-CN" dirty="0" smtClean="0">
                    <a:ea typeface="宋体" pitchFamily="2" charset="-122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dist</a:t>
                </a:r>
                <a:r>
                  <a:rPr lang="en-US" altLang="zh-HK" dirty="0">
                    <a:ea typeface="新細明體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) decreases in the extra iteration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⇐: trivial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⇒: let’s look at this part more carefully</a:t>
                </a:r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9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75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39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8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sz="3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∃</a:t>
                </a:r>
                <a:r>
                  <a:rPr lang="en-US" altLang="zh-HK" sz="3600" dirty="0">
                    <a:ea typeface="新細明體" charset="-120"/>
                  </a:rPr>
                  <a:t>negative cycle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𝑢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CN" sz="2400" i="1" dirty="0">
                        <a:solidFill>
                          <a:srgbClr val="0066FF"/>
                        </a:solidFill>
                        <a:latin typeface="Cambria Math"/>
                        <a:ea typeface="宋体" pitchFamily="2" charset="-122"/>
                      </a:rPr>
                      <m:t>→</m:t>
                    </m:r>
                    <m:sSub>
                      <m:sSubPr>
                        <m:ctrlPr>
                          <a:rPr lang="en-US" altLang="zh-HK" sz="24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𝑢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>
                        <a:solidFill>
                          <a:srgbClr val="0066FF"/>
                        </a:solidFill>
                        <a:latin typeface="Cambria Math"/>
                        <a:ea typeface="宋体" pitchFamily="2" charset="-122"/>
                      </a:rPr>
                      <m:t>→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400" i="1" dirty="0">
                        <a:solidFill>
                          <a:srgbClr val="0066FF"/>
                        </a:solidFill>
                        <a:latin typeface="Cambria Math"/>
                        <a:ea typeface="宋体" pitchFamily="2" charset="-122"/>
                      </a:rPr>
                      <m:t>→</m:t>
                    </m:r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⋯</m:t>
                    </m:r>
                    <m:r>
                      <a:rPr lang="en-US" altLang="zh-CN" sz="2400" i="1" dirty="0">
                        <a:solidFill>
                          <a:srgbClr val="0066FF"/>
                        </a:solidFill>
                        <a:latin typeface="Cambria Math"/>
                        <a:ea typeface="宋体" pitchFamily="2" charset="-122"/>
                      </a:rPr>
                      <m:t>→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  <m:t>𝑘</m:t>
                        </m:r>
                        <m:r>
                          <a:rPr lang="en-US" altLang="zh-CN" sz="24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  <m:t>−1</m:t>
                        </m:r>
                      </m:sub>
                    </m:sSub>
                    <m:r>
                      <a:rPr lang="en-US" altLang="zh-CN" sz="2400" i="1" dirty="0">
                        <a:solidFill>
                          <a:srgbClr val="0066FF"/>
                        </a:solidFill>
                        <a:latin typeface="Cambria Math"/>
                        <a:ea typeface="宋体" pitchFamily="2" charset="-122"/>
                      </a:rPr>
                      <m:t>→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  <m:t>𝑘</m:t>
                        </m:r>
                      </m:sub>
                    </m:sSub>
                    <m:r>
                      <a:rPr lang="en-US" altLang="zh-CN" sz="2400" i="1" dirty="0">
                        <a:solidFill>
                          <a:srgbClr val="0066FF"/>
                        </a:solidFill>
                        <a:latin typeface="Cambria Math"/>
                        <a:ea typeface="宋体" pitchFamily="2" charset="-122"/>
                      </a:rPr>
                      <m:t>(=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宋体" pitchFamily="2" charset="-122"/>
                          </a:rPr>
                          <m:t>0</m:t>
                        </m:r>
                      </m:sub>
                    </m:sSub>
                    <m:r>
                      <a:rPr lang="en-US" altLang="zh-CN" sz="2400" i="1" dirty="0">
                        <a:solidFill>
                          <a:srgbClr val="0066FF"/>
                        </a:solidFill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800" dirty="0">
                    <a:ea typeface="宋体" pitchFamily="2" charset="-122"/>
                  </a:rPr>
                  <a:t/>
                </a:r>
                <a:br>
                  <a:rPr lang="en-US" altLang="zh-CN" sz="2800" dirty="0">
                    <a:ea typeface="宋体" pitchFamily="2" charset="-122"/>
                  </a:rPr>
                </a:br>
                <a:r>
                  <a:rPr lang="en-US" altLang="zh-HK" sz="3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⇒</a:t>
                </a:r>
                <a:r>
                  <a:rPr lang="en-US" altLang="zh-CN" sz="3800" dirty="0">
                    <a:ea typeface="宋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3200" b="0" i="1" dirty="0" smtClean="0">
                        <a:latin typeface="Cambria Math"/>
                        <a:ea typeface="新細明體" charset="-120"/>
                      </a:rPr>
                      <m:t>∃</m:t>
                    </m:r>
                    <m:r>
                      <a:rPr lang="en-US" altLang="zh-HK" sz="3200" b="0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sz="3200" b="0" i="0" dirty="0" smtClean="0">
                    <a:latin typeface="+mj-lt"/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sz="3200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sz="3200" i="1" dirty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32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3200" b="0" i="1" dirty="0" smtClean="0">
                            <a:latin typeface="Cambria Math"/>
                            <a:ea typeface="新細明體" charset="-120"/>
                          </a:rPr>
                          <m:t>𝑢</m:t>
                        </m:r>
                      </m:e>
                      <m:sub>
                        <m:r>
                          <a:rPr lang="en-US" altLang="zh-HK" sz="3200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32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3600" dirty="0">
                    <a:ea typeface="新細明體" charset="-120"/>
                  </a:rPr>
                  <a:t> decreases in the extra iteration</a:t>
                </a:r>
              </a:p>
            </p:txBody>
          </p:sp>
        </mc:Choice>
        <mc:Fallback xmlns="">
          <p:sp>
            <p:nvSpPr>
              <p:cNvPr id="1208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70" t="-9091" r="-667" b="-2673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all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𝑢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don’t </a:t>
                </a:r>
                <a:r>
                  <a:rPr lang="en-US" altLang="zh-HK" dirty="0">
                    <a:ea typeface="新細明體" charset="-120"/>
                  </a:rPr>
                  <a:t>decrease 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⇒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𝑢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  <m:r>
                      <a:rPr lang="el-GR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  <a:cs typeface="Arial" charset="0"/>
                      </a:rPr>
                      <m:t>𝑑𝑖𝑠𝑡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𝑖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−1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)+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𝑖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−1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), ∀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>
                    <a:ea typeface="新細明體" charset="-120"/>
                    <a:cs typeface="Arial" charset="0"/>
                  </a:rPr>
                  <a:t>Sum up all these inequalities: 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altLang="zh-HK" sz="2800" dirty="0" smtClean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𝑑𝑖𝑠𝑡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sSub>
                      <m:sSubPr>
                        <m:ctrlP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)+…+</m:t>
                    </m:r>
                    <m:r>
                      <a:rPr lang="en-US" altLang="zh-HK" sz="2800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𝑑𝑖𝑠𝑡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sSub>
                      <m:sSubPr>
                        <m:ctrlP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800" i="1" dirty="0" err="1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𝑘</m:t>
                        </m:r>
                      </m:sub>
                    </m:sSub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zh-HK" sz="2800" dirty="0">
                    <a:ea typeface="新細明體" charset="-120"/>
                    <a:cs typeface="Arial" charset="0"/>
                  </a:rPr>
                  <a:t/>
                </a:r>
                <a:br>
                  <a:rPr lang="en-US" altLang="zh-HK" sz="2800" dirty="0">
                    <a:ea typeface="新細明體" charset="-120"/>
                    <a:cs typeface="Arial" charset="0"/>
                  </a:rPr>
                </a:br>
                <a:r>
                  <a:rPr lang="en-US" altLang="zh-HK" sz="2800" dirty="0" smtClean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sz="2800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𝑑𝑖𝑠𝑡</m:t>
                    </m:r>
                    <m:d>
                      <m:dPr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HK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+…+</m:t>
                    </m:r>
                    <m:r>
                      <a:rPr lang="en-US" altLang="zh-HK" sz="2800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𝑑𝑖𝑠𝑡</m:t>
                    </m:r>
                    <m:d>
                      <m:dPr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HK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𝑘</m:t>
                            </m:r>
                            <m:r>
                              <a:rPr lang="en-US" altLang="zh-HK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altLang="zh-HK" sz="2800" i="1" dirty="0" smtClean="0">
                  <a:latin typeface="Cambria Math"/>
                  <a:ea typeface="新細明體" charset="-120"/>
                  <a:cs typeface="Arial" charset="0"/>
                </a:endParaRPr>
              </a:p>
              <a:p>
                <a:pPr lvl="1">
                  <a:buFont typeface="Wingdings" pitchFamily="2" charset="2"/>
                  <a:buNone/>
                </a:pPr>
                <a:r>
                  <a:rPr lang="en-US" altLang="zh-HK" sz="2800" dirty="0" smtClean="0">
                    <a:ea typeface="新細明體" charset="-120"/>
                    <a:cs typeface="Arial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+ </m:t>
                    </m:r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𝑤</m:t>
                    </m:r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sSub>
                      <m:sSubPr>
                        <m:ctrlP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)+…+</m:t>
                    </m:r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𝑤</m:t>
                    </m:r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sSub>
                      <m:sSubPr>
                        <m:ctrlP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𝑘</m:t>
                        </m:r>
                        <m: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−1</m:t>
                        </m:r>
                      </m:sub>
                    </m:sSub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𝑘</m:t>
                        </m:r>
                      </m:sub>
                    </m:sSub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endParaRPr lang="en-US" altLang="zh-HK" sz="2800" dirty="0">
                  <a:solidFill>
                    <a:srgbClr val="0066FF"/>
                  </a:solidFill>
                  <a:ea typeface="新細明體" charset="-120"/>
                  <a:cs typeface="Arial" charset="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  <a:cs typeface="Arial" charset="0"/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/>
                            <a:ea typeface="宋体" pitchFamily="2" charset="-122"/>
                          </a:rPr>
                          <m:t>𝑢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  <a:ea typeface="宋体" pitchFamily="2" charset="-122"/>
                          </a:rPr>
                          <m:t>𝑘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宋体" pitchFamily="2" charset="-122"/>
                          </a:rPr>
                          <m:t>𝑢</m:t>
                        </m:r>
                      </m:e>
                      <m:sub>
                        <m:r>
                          <a:rPr lang="en-US" altLang="zh-CN" b="0" i="0" dirty="0" smtClean="0">
                            <a:latin typeface="Cambria Math"/>
                            <a:ea typeface="宋体" pitchFamily="2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 smtClean="0">
                    <a:ea typeface="宋体" pitchFamily="2" charset="-122"/>
                  </a:rPr>
                  <a:t>, </a:t>
                </a:r>
                <a:r>
                  <a:rPr lang="en-US" altLang="zh-CN" dirty="0">
                    <a:ea typeface="宋体" pitchFamily="2" charset="-122"/>
                  </a:rPr>
                  <a:t>thus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𝑑𝑖𝑠𝑡</m:t>
                    </m:r>
                    <m:r>
                      <a:rPr lang="en-US" altLang="zh-CN" i="1" dirty="0">
                        <a:latin typeface="Cambria Math"/>
                        <a:ea typeface="宋体" pitchFamily="2" charset="-122"/>
                      </a:rPr>
                      <m:t>()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 values cancel</a:t>
                </a:r>
                <a:endParaRPr lang="en-US" altLang="zh-HK" dirty="0">
                  <a:ea typeface="宋体" pitchFamily="2" charset="-122"/>
                </a:endParaRPr>
              </a:p>
              <a:p>
                <a:r>
                  <a:rPr lang="en-US" altLang="zh-HK" sz="3100" dirty="0">
                    <a:ea typeface="新細明體" charset="-120"/>
                    <a:cs typeface="Arial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0</m:t>
                    </m:r>
                    <m:r>
                      <a:rPr lang="el-GR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𝑤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)+…+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𝑤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𝑘</m:t>
                        </m:r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−1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𝑘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, 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contradictory to our assumption of negative 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>cycle.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20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444" t="-228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0861" name="Group 29"/>
          <p:cNvGrpSpPr>
            <a:grpSpLocks/>
          </p:cNvGrpSpPr>
          <p:nvPr/>
        </p:nvGrpSpPr>
        <p:grpSpPr bwMode="auto">
          <a:xfrm>
            <a:off x="6299200" y="1951038"/>
            <a:ext cx="2387600" cy="2163762"/>
            <a:chOff x="3600" y="1056"/>
            <a:chExt cx="1851" cy="1687"/>
          </a:xfrm>
        </p:grpSpPr>
        <p:sp>
          <p:nvSpPr>
            <p:cNvPr id="120836" name="Oval 4"/>
            <p:cNvSpPr>
              <a:spLocks noChangeArrowheads="1"/>
            </p:cNvSpPr>
            <p:nvPr/>
          </p:nvSpPr>
          <p:spPr bwMode="auto">
            <a:xfrm>
              <a:off x="4267" y="12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20837" name="Oval 5"/>
            <p:cNvSpPr>
              <a:spLocks noChangeArrowheads="1"/>
            </p:cNvSpPr>
            <p:nvPr/>
          </p:nvSpPr>
          <p:spPr bwMode="auto">
            <a:xfrm>
              <a:off x="4747" y="12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20838" name="Oval 6"/>
            <p:cNvSpPr>
              <a:spLocks noChangeArrowheads="1"/>
            </p:cNvSpPr>
            <p:nvPr/>
          </p:nvSpPr>
          <p:spPr bwMode="auto">
            <a:xfrm>
              <a:off x="5083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20839" name="Oval 7"/>
            <p:cNvSpPr>
              <a:spLocks noChangeArrowheads="1"/>
            </p:cNvSpPr>
            <p:nvPr/>
          </p:nvSpPr>
          <p:spPr bwMode="auto">
            <a:xfrm>
              <a:off x="5083" y="21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20840" name="Oval 8"/>
            <p:cNvSpPr>
              <a:spLocks noChangeArrowheads="1"/>
            </p:cNvSpPr>
            <p:nvPr/>
          </p:nvSpPr>
          <p:spPr bwMode="auto">
            <a:xfrm>
              <a:off x="4747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20841" name="Oval 9"/>
            <p:cNvSpPr>
              <a:spLocks noChangeArrowheads="1"/>
            </p:cNvSpPr>
            <p:nvPr/>
          </p:nvSpPr>
          <p:spPr bwMode="auto">
            <a:xfrm>
              <a:off x="4267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20842" name="Oval 10"/>
            <p:cNvSpPr>
              <a:spLocks noChangeArrowheads="1"/>
            </p:cNvSpPr>
            <p:nvPr/>
          </p:nvSpPr>
          <p:spPr bwMode="auto">
            <a:xfrm>
              <a:off x="3931" y="21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20843" name="Oval 11"/>
            <p:cNvSpPr>
              <a:spLocks noChangeArrowheads="1"/>
            </p:cNvSpPr>
            <p:nvPr/>
          </p:nvSpPr>
          <p:spPr bwMode="auto">
            <a:xfrm>
              <a:off x="3931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20844" name="Line 12"/>
            <p:cNvSpPr>
              <a:spLocks noChangeShapeType="1"/>
            </p:cNvSpPr>
            <p:nvPr/>
          </p:nvSpPr>
          <p:spPr bwMode="auto">
            <a:xfrm>
              <a:off x="4795" y="134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20845" name="Line 13"/>
            <p:cNvSpPr>
              <a:spLocks noChangeShapeType="1"/>
            </p:cNvSpPr>
            <p:nvPr/>
          </p:nvSpPr>
          <p:spPr bwMode="auto">
            <a:xfrm>
              <a:off x="3979" y="216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20846" name="Line 14"/>
            <p:cNvSpPr>
              <a:spLocks noChangeShapeType="1"/>
            </p:cNvSpPr>
            <p:nvPr/>
          </p:nvSpPr>
          <p:spPr bwMode="auto">
            <a:xfrm flipH="1">
              <a:off x="3979" y="134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20847" name="Line 15"/>
            <p:cNvSpPr>
              <a:spLocks noChangeShapeType="1"/>
            </p:cNvSpPr>
            <p:nvPr/>
          </p:nvSpPr>
          <p:spPr bwMode="auto">
            <a:xfrm flipH="1">
              <a:off x="4795" y="216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20848" name="Line 16"/>
            <p:cNvSpPr>
              <a:spLocks noChangeShapeType="1"/>
            </p:cNvSpPr>
            <p:nvPr/>
          </p:nvSpPr>
          <p:spPr bwMode="auto">
            <a:xfrm>
              <a:off x="4315" y="131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20849" name="Line 17"/>
            <p:cNvSpPr>
              <a:spLocks noChangeShapeType="1"/>
            </p:cNvSpPr>
            <p:nvPr/>
          </p:nvSpPr>
          <p:spPr bwMode="auto">
            <a:xfrm>
              <a:off x="4315" y="2469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20850" name="Line 18"/>
            <p:cNvSpPr>
              <a:spLocks noChangeShapeType="1"/>
            </p:cNvSpPr>
            <p:nvPr/>
          </p:nvSpPr>
          <p:spPr bwMode="auto">
            <a:xfrm>
              <a:off x="3952" y="16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20851" name="Line 19"/>
            <p:cNvSpPr>
              <a:spLocks noChangeShapeType="1"/>
            </p:cNvSpPr>
            <p:nvPr/>
          </p:nvSpPr>
          <p:spPr bwMode="auto">
            <a:xfrm>
              <a:off x="5104" y="16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20852" name="Text Box 20"/>
            <p:cNvSpPr txBox="1">
              <a:spLocks noChangeArrowheads="1"/>
            </p:cNvSpPr>
            <p:nvPr/>
          </p:nvSpPr>
          <p:spPr bwMode="auto">
            <a:xfrm>
              <a:off x="4075" y="1056"/>
              <a:ext cx="40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u</a:t>
              </a:r>
              <a:r>
                <a:rPr lang="en-US" altLang="zh-HK" baseline="-25000">
                  <a:ea typeface="新細明體" charset="-120"/>
                </a:rPr>
                <a:t>k-1</a:t>
              </a:r>
            </a:p>
          </p:txBody>
        </p:sp>
        <p:sp>
          <p:nvSpPr>
            <p:cNvPr id="120853" name="Text Box 21"/>
            <p:cNvSpPr txBox="1">
              <a:spLocks noChangeArrowheads="1"/>
            </p:cNvSpPr>
            <p:nvPr/>
          </p:nvSpPr>
          <p:spPr bwMode="auto">
            <a:xfrm>
              <a:off x="4699" y="1056"/>
              <a:ext cx="75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u</a:t>
              </a:r>
              <a:r>
                <a:rPr lang="en-US" altLang="zh-HK" baseline="-25000">
                  <a:ea typeface="新細明體" charset="-120"/>
                </a:rPr>
                <a:t>0  </a:t>
              </a:r>
              <a:r>
                <a:rPr lang="en-US" altLang="zh-HK">
                  <a:ea typeface="新細明體" charset="-120"/>
                </a:rPr>
                <a:t>(=u</a:t>
              </a:r>
              <a:r>
                <a:rPr lang="en-US" altLang="zh-HK" baseline="-25000">
                  <a:ea typeface="新細明體" charset="-120"/>
                </a:rPr>
                <a:t>k</a:t>
              </a:r>
              <a:r>
                <a:rPr lang="en-US" altLang="zh-HK">
                  <a:ea typeface="新細明體" charset="-120"/>
                </a:rPr>
                <a:t>)</a:t>
              </a:r>
            </a:p>
          </p:txBody>
        </p:sp>
        <p:sp>
          <p:nvSpPr>
            <p:cNvPr id="120854" name="Text Box 22"/>
            <p:cNvSpPr txBox="1">
              <a:spLocks noChangeArrowheads="1"/>
            </p:cNvSpPr>
            <p:nvPr/>
          </p:nvSpPr>
          <p:spPr bwMode="auto">
            <a:xfrm>
              <a:off x="5126" y="1497"/>
              <a:ext cx="30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u</a:t>
              </a:r>
              <a:r>
                <a:rPr lang="en-US" altLang="zh-HK" baseline="-25000">
                  <a:ea typeface="新細明體" charset="-120"/>
                </a:rPr>
                <a:t>1</a:t>
              </a:r>
            </a:p>
          </p:txBody>
        </p:sp>
        <p:sp>
          <p:nvSpPr>
            <p:cNvPr id="120855" name="Text Box 23"/>
            <p:cNvSpPr txBox="1">
              <a:spLocks noChangeArrowheads="1"/>
            </p:cNvSpPr>
            <p:nvPr/>
          </p:nvSpPr>
          <p:spPr bwMode="auto">
            <a:xfrm>
              <a:off x="5127" y="2016"/>
              <a:ext cx="30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u</a:t>
              </a:r>
              <a:r>
                <a:rPr lang="en-US" altLang="zh-HK" baseline="-25000">
                  <a:ea typeface="新細明體" charset="-120"/>
                </a:rPr>
                <a:t>2</a:t>
              </a:r>
            </a:p>
          </p:txBody>
        </p:sp>
        <p:sp>
          <p:nvSpPr>
            <p:cNvPr id="120856" name="Text Box 24"/>
            <p:cNvSpPr txBox="1">
              <a:spLocks noChangeArrowheads="1"/>
            </p:cNvSpPr>
            <p:nvPr/>
          </p:nvSpPr>
          <p:spPr bwMode="auto">
            <a:xfrm>
              <a:off x="3600" y="1536"/>
              <a:ext cx="40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u</a:t>
              </a:r>
              <a:r>
                <a:rPr lang="en-US" altLang="zh-HK" baseline="-25000">
                  <a:ea typeface="新細明體" charset="-120"/>
                </a:rPr>
                <a:t>k-2</a:t>
              </a:r>
            </a:p>
          </p:txBody>
        </p:sp>
        <p:sp>
          <p:nvSpPr>
            <p:cNvPr id="120857" name="Text Box 25"/>
            <p:cNvSpPr txBox="1">
              <a:spLocks noChangeArrowheads="1"/>
            </p:cNvSpPr>
            <p:nvPr/>
          </p:nvSpPr>
          <p:spPr bwMode="auto">
            <a:xfrm>
              <a:off x="3825" y="2232"/>
              <a:ext cx="32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…</a:t>
              </a:r>
            </a:p>
          </p:txBody>
        </p:sp>
        <p:sp>
          <p:nvSpPr>
            <p:cNvPr id="120858" name="Text Box 26"/>
            <p:cNvSpPr txBox="1">
              <a:spLocks noChangeArrowheads="1"/>
            </p:cNvSpPr>
            <p:nvPr/>
          </p:nvSpPr>
          <p:spPr bwMode="auto">
            <a:xfrm>
              <a:off x="4897" y="2257"/>
              <a:ext cx="32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…</a:t>
              </a:r>
            </a:p>
          </p:txBody>
        </p:sp>
        <p:sp>
          <p:nvSpPr>
            <p:cNvPr id="120859" name="Text Box 27"/>
            <p:cNvSpPr txBox="1">
              <a:spLocks noChangeArrowheads="1"/>
            </p:cNvSpPr>
            <p:nvPr/>
          </p:nvSpPr>
          <p:spPr bwMode="auto">
            <a:xfrm>
              <a:off x="4128" y="2448"/>
              <a:ext cx="26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u</a:t>
              </a:r>
              <a:r>
                <a:rPr lang="en-US" altLang="zh-HK" baseline="-25000">
                  <a:ea typeface="新細明體" charset="-120"/>
                </a:rPr>
                <a:t>i</a:t>
              </a:r>
            </a:p>
          </p:txBody>
        </p:sp>
        <p:sp>
          <p:nvSpPr>
            <p:cNvPr id="120860" name="Text Box 28"/>
            <p:cNvSpPr txBox="1">
              <a:spLocks noChangeArrowheads="1"/>
            </p:cNvSpPr>
            <p:nvPr/>
          </p:nvSpPr>
          <p:spPr bwMode="auto">
            <a:xfrm>
              <a:off x="4738" y="2457"/>
              <a:ext cx="37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u</a:t>
              </a:r>
              <a:r>
                <a:rPr lang="en-US" altLang="zh-HK" baseline="-25000">
                  <a:ea typeface="新細明體" charset="-120"/>
                </a:rPr>
                <a:t>i-1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4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On </a:t>
                </a:r>
                <a:r>
                  <a:rPr lang="en-US" altLang="zh-HK" sz="2600" dirty="0" err="1">
                    <a:ea typeface="新細明體" charset="-120"/>
                  </a:rPr>
                  <a:t>unweighted</a:t>
                </a:r>
                <a:r>
                  <a:rPr lang="en-US" altLang="zh-HK" sz="2600" dirty="0">
                    <a:ea typeface="新細明體" charset="-120"/>
                  </a:rPr>
                  <a:t> graphs, distance defined as the min # of edges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BFS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solidFill>
                      <a:srgbClr val="0066FF"/>
                    </a:solidFill>
                    <a:ea typeface="新細明體" charset="-120"/>
                  </a:rPr>
                  <a:t>Complexity: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|+|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endParaRPr lang="en-US" altLang="zh-HK" sz="22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On non-negative weighted graphs, distance defined as the min sum of lengths of edges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err="1">
                    <a:ea typeface="新細明體" charset="-120"/>
                  </a:rPr>
                  <a:t>Dijkstra’s</a:t>
                </a:r>
                <a:r>
                  <a:rPr lang="en-US" altLang="zh-HK" sz="2200" dirty="0">
                    <a:ea typeface="新細明體" charset="-120"/>
                  </a:rPr>
                  <a:t> algorithm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solidFill>
                      <a:srgbClr val="0066FF"/>
                    </a:solidFill>
                    <a:ea typeface="新細明體" charset="-120"/>
                  </a:rPr>
                  <a:t>Complexity: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HK" sz="220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HK" sz="2200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HK" sz="220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20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altLang="zh-HK" sz="220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HK" sz="220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20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  <m:func>
                          <m:funcPr>
                            <m:ctrlPr>
                              <a:rPr lang="en-US" altLang="zh-HK" sz="2200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200" i="0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HK" sz="22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2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zh-HK" sz="22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On general weighted graphs: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Bellman-Ford algorithm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solidFill>
                      <a:srgbClr val="0066FF"/>
                    </a:solidFill>
                    <a:ea typeface="新細明體" charset="-120"/>
                  </a:rPr>
                  <a:t>Complexity: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|∙|</m:t>
                    </m:r>
                    <m:r>
                      <a:rPr lang="en-US" altLang="zh-HK" sz="22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2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endParaRPr lang="en-US" altLang="zh-HK" sz="2200" dirty="0">
                  <a:solidFill>
                    <a:srgbClr val="0066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2153" r="-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6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More algorithms (negative weight)?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[</a:t>
                </a:r>
                <a:r>
                  <a:rPr lang="en-US" altLang="zh-HK" sz="2600" dirty="0" err="1">
                    <a:ea typeface="新細明體" charset="-120"/>
                  </a:rPr>
                  <a:t>Gabow</a:t>
                </a:r>
                <a:r>
                  <a:rPr lang="en-US" altLang="zh-HK" sz="2600" dirty="0">
                    <a:ea typeface="新細明體" charset="-120"/>
                  </a:rPr>
                  <a:t> and </a:t>
                </a:r>
                <a:r>
                  <a:rPr lang="en-US" altLang="zh-HK" sz="2600" dirty="0" err="1">
                    <a:ea typeface="新細明體" charset="-120"/>
                  </a:rPr>
                  <a:t>Tarjan</a:t>
                </a:r>
                <a:r>
                  <a:rPr lang="en-US" altLang="zh-HK" sz="2600" dirty="0">
                    <a:ea typeface="新細明體" charset="-120"/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radPr>
                      <m:deg/>
                      <m:e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|</m:t>
                        </m:r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𝑉</m:t>
                        </m:r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|</m:t>
                        </m:r>
                      </m:e>
                    </m:rad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⁡(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𝑉𝑊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endParaRPr lang="en-US" altLang="zh-HK" sz="26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𝑊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limLow>
                      <m:limLowPr>
                        <m:ctrlP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HK" sz="2200" i="0" dirty="0" smtClean="0">
                            <a:latin typeface="Cambria Math"/>
                            <a:ea typeface="新細明體" charset="-120"/>
                          </a:rPr>
                          <m:t>max</m:t>
                        </m:r>
                      </m:e>
                      <m:lim>
                        <m:d>
                          <m:dPr>
                            <m:ctrlP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  <m:t>𝑢</m:t>
                            </m:r>
                            <m: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  <m:t>,</m:t>
                            </m:r>
                            <m: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  <m:t>𝑣</m:t>
                            </m:r>
                          </m:e>
                        </m:d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𝐸</m:t>
                        </m:r>
                      </m:lim>
                    </m:limLow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⁡{|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)|}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.</a:t>
                </a:r>
                <a:r>
                  <a:rPr lang="en-US" altLang="zh-HK" sz="1800" dirty="0">
                    <a:ea typeface="新細明體" charset="-120"/>
                  </a:rPr>
                  <a:t>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HK" sz="2000" i="1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H. </a:t>
                </a:r>
                <a:r>
                  <a:rPr lang="en-US" altLang="zh-HK" sz="2000" i="1" dirty="0" err="1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Gabow</a:t>
                </a:r>
                <a:r>
                  <a:rPr lang="en-US" altLang="zh-HK" sz="2000" i="1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and </a:t>
                </a:r>
                <a:r>
                  <a:rPr lang="en-US" altLang="zh-HK" sz="2000" i="1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R. </a:t>
                </a:r>
                <a:r>
                  <a:rPr lang="en-US" altLang="zh-HK" sz="2000" i="1" dirty="0" err="1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Tarjan</a:t>
                </a:r>
                <a:r>
                  <a:rPr lang="en-US" altLang="zh-HK" sz="2000" i="1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. Faster scaling algorithms for network problems. SIAM Journal on Computing, 18(5): 1013–1036, 1989.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[Goldberg]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radPr>
                      <m:deg/>
                      <m:e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|</m:t>
                        </m:r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𝑉</m:t>
                        </m:r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|</m:t>
                        </m:r>
                      </m:e>
                    </m:rad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⁡(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𝑊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zh-HK" sz="2000" i="1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A. </a:t>
                </a:r>
                <a:r>
                  <a:rPr lang="en-US" altLang="zh-HK" sz="2000" i="1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Goldberg. Scaling algorithms for the shortest paths problem. SIAM Journal on Computing, 24(3): 494–504, 1995. </a:t>
                </a:r>
                <a:endParaRPr lang="en-US" altLang="zh-HK" sz="1600" i="1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An </a:t>
                </a:r>
                <a:r>
                  <a:rPr lang="en-US" altLang="zh-HK" sz="2600" dirty="0">
                    <a:ea typeface="新細明體" charset="-120"/>
                  </a:rPr>
                  <a:t>extensive </a:t>
                </a: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overview</a:t>
                </a:r>
                <a:r>
                  <a:rPr lang="en-US" altLang="zh-HK" sz="2600" dirty="0">
                    <a:ea typeface="新細明體" charset="-120"/>
                  </a:rPr>
                  <a:t> of shortest path </a:t>
                </a:r>
                <a:r>
                  <a:rPr lang="en-US" altLang="zh-HK" sz="2600" dirty="0" smtClean="0">
                    <a:ea typeface="新細明體" charset="-120"/>
                  </a:rPr>
                  <a:t>algorithms, </a:t>
                </a:r>
                <a:r>
                  <a:rPr lang="en-US" altLang="zh-HK" sz="2600" dirty="0">
                    <a:ea typeface="新細明體" charset="-120"/>
                  </a:rPr>
                  <a:t>in both theory and experiment.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HK" sz="2000" i="1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B. </a:t>
                </a:r>
                <a:r>
                  <a:rPr lang="en-US" altLang="zh-HK" sz="2000" i="1" dirty="0" err="1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Cherkassky</a:t>
                </a:r>
                <a:r>
                  <a:rPr lang="en-US" altLang="zh-HK" sz="2000" i="1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, </a:t>
                </a:r>
                <a:r>
                  <a:rPr lang="en-US" altLang="zh-HK" sz="2000" i="1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A. </a:t>
                </a:r>
                <a:r>
                  <a:rPr lang="en-US" altLang="zh-HK" sz="2000" i="1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Goldberg, and </a:t>
                </a:r>
                <a:r>
                  <a:rPr lang="en-US" altLang="zh-HK" sz="2000" i="1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T. </a:t>
                </a:r>
                <a:r>
                  <a:rPr lang="en-US" altLang="zh-HK" sz="2000" i="1" dirty="0" err="1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Radzik</a:t>
                </a:r>
                <a:r>
                  <a:rPr lang="en-US" altLang="zh-HK" sz="2000" i="1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. Shortest paths algorithms: Theory and experimental evaluation. Mathematical Programming, 73(2): 129–174, 1996. </a:t>
                </a:r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296" t="-201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6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Size of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The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size</a:t>
                </a:r>
                <a:r>
                  <a:rPr lang="en-US" altLang="zh-HK" dirty="0" smtClean="0">
                    <a:ea typeface="新細明體" charset="-120"/>
                  </a:rPr>
                  <a:t> of a graph: </a:t>
                </a:r>
              </a:p>
              <a:p>
                <a:pPr lvl="1"/>
                <a:endParaRPr lang="en-US" altLang="zh-HK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Adjacency matrix: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:endParaRPr lang="en-US" altLang="zh-HK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Adjacency list: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|+2|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 for undirected </a:t>
                </a:r>
                <a:r>
                  <a:rPr lang="en-US" altLang="zh-HK" sz="2400" dirty="0" smtClean="0">
                    <a:ea typeface="新細明體" charset="-120"/>
                  </a:rPr>
                  <a:t>graphs.</a:t>
                </a:r>
              </a:p>
              <a:p>
                <a:pPr lvl="3"/>
                <a:r>
                  <a:rPr lang="en-US" altLang="zh-HK" dirty="0" smtClean="0">
                    <a:ea typeface="新細明體" charset="-120"/>
                  </a:rPr>
                  <a:t>Each undirected edge is counted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twice</a:t>
                </a:r>
                <a:r>
                  <a:rPr lang="en-US" altLang="zh-HK" dirty="0" smtClean="0">
                    <a:ea typeface="新細明體" charset="-120"/>
                  </a:rPr>
                  <a:t>. </a:t>
                </a:r>
                <a:endParaRPr lang="en-US" altLang="zh-HK" dirty="0">
                  <a:ea typeface="新細明體" charset="-12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|+|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 for directed </a:t>
                </a:r>
                <a:r>
                  <a:rPr lang="en-US" altLang="zh-HK" sz="2400" dirty="0" smtClean="0">
                    <a:ea typeface="新細明體" charset="-120"/>
                  </a:rPr>
                  <a:t>graphs.</a:t>
                </a:r>
              </a:p>
              <a:p>
                <a:pPr lvl="3"/>
                <a:r>
                  <a:rPr lang="en-US" altLang="zh-HK" dirty="0" smtClean="0">
                    <a:ea typeface="新細明體" charset="-120"/>
                  </a:rPr>
                  <a:t>Each directed edge is counted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once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2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32095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88999" y="4114800"/>
                <a:ext cx="11834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HK" sz="2000" i="1" dirty="0" smtClean="0">
                          <a:latin typeface="Cambria Math"/>
                        </a:rPr>
                        <m:t>1: 2</m:t>
                      </m:r>
                    </m:oMath>
                  </m:oMathPara>
                </a14:m>
                <a:endParaRPr lang="en-US" altLang="zh-HK" sz="200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HK" sz="2000" i="1" dirty="0" smtClean="0">
                          <a:latin typeface="Cambria Math"/>
                        </a:rPr>
                        <m:t>2: 1</m:t>
                      </m:r>
                      <m:r>
                        <a:rPr lang="en-US" altLang="zh-HK" sz="2000" b="0" i="1" dirty="0" smtClean="0">
                          <a:latin typeface="Cambria Math"/>
                        </a:rPr>
                        <m:t>,</m:t>
                      </m:r>
                      <m:r>
                        <a:rPr lang="en-US" altLang="zh-HK" sz="2000" i="1" dirty="0" smtClean="0">
                          <a:latin typeface="Cambria Math"/>
                        </a:rPr>
                        <m:t> 3</m:t>
                      </m:r>
                      <m:r>
                        <a:rPr lang="en-US" altLang="zh-HK" sz="2000" b="0" i="1" dirty="0" smtClean="0">
                          <a:latin typeface="Cambria Math"/>
                        </a:rPr>
                        <m:t>,</m:t>
                      </m:r>
                      <m:r>
                        <a:rPr lang="en-US" altLang="zh-HK" sz="2000" i="1" dirty="0" smtClean="0">
                          <a:latin typeface="Cambria Math"/>
                        </a:rPr>
                        <m:t> 4</m:t>
                      </m:r>
                    </m:oMath>
                  </m:oMathPara>
                </a14:m>
                <a:endParaRPr lang="en-US" altLang="zh-HK" sz="200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HK" sz="2000" i="1" dirty="0" smtClean="0">
                          <a:latin typeface="Cambria Math"/>
                        </a:rPr>
                        <m:t>3: 2</m:t>
                      </m:r>
                      <m:r>
                        <a:rPr lang="en-US" altLang="zh-HK" sz="2000" b="0" i="1" dirty="0" smtClean="0">
                          <a:latin typeface="Cambria Math"/>
                        </a:rPr>
                        <m:t>,</m:t>
                      </m:r>
                      <m:r>
                        <a:rPr lang="en-US" altLang="zh-HK" sz="2000" i="1" dirty="0" smtClean="0">
                          <a:latin typeface="Cambria Math"/>
                        </a:rPr>
                        <m:t> 4</m:t>
                      </m:r>
                    </m:oMath>
                  </m:oMathPara>
                </a14:m>
                <a:endParaRPr lang="en-US" altLang="zh-HK" sz="200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HK" sz="2000" i="1" dirty="0" smtClean="0">
                          <a:latin typeface="Cambria Math"/>
                        </a:rPr>
                        <m:t>4: 2</m:t>
                      </m:r>
                      <m:r>
                        <a:rPr lang="en-US" altLang="zh-HK" sz="2000" b="0" i="1" dirty="0" smtClean="0">
                          <a:latin typeface="Cambria Math"/>
                        </a:rPr>
                        <m:t>,</m:t>
                      </m:r>
                      <m:r>
                        <a:rPr lang="en-US" altLang="zh-HK" sz="2000" i="1" dirty="0" smtClean="0">
                          <a:latin typeface="Cambria Math"/>
                        </a:rPr>
                        <m:t> 3</m:t>
                      </m:r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999" y="4114800"/>
                <a:ext cx="1183401" cy="1323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Next we focus on undirected graphs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Directed graphs are similarly handled.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A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path</a:t>
                </a:r>
                <a:r>
                  <a:rPr lang="en-US" altLang="zh-HK" dirty="0" smtClean="0">
                    <a:ea typeface="新細明體" charset="-12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𝑗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→</m:t>
                    </m:r>
                    <m:sSub>
                      <m:sSubPr>
                        <m:ctrlP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→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→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…</m:t>
                    </m:r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→</m:t>
                    </m:r>
                    <m:sSub>
                      <m:sSubPr>
                        <m:ctrlP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𝑘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→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𝑗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There may be more than one path from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𝑗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𝑗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= # edges of a shortest path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𝑗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𝑁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= {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’s neighbors}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  = {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: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)=1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}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1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51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5334000" y="4432300"/>
            <a:ext cx="1990725" cy="1739900"/>
            <a:chOff x="3840" y="816"/>
            <a:chExt cx="1254" cy="1096"/>
          </a:xfrm>
        </p:grpSpPr>
        <p:sp>
          <p:nvSpPr>
            <p:cNvPr id="71685" name="Oval 5"/>
            <p:cNvSpPr>
              <a:spLocks noChangeArrowheads="1"/>
            </p:cNvSpPr>
            <p:nvPr/>
          </p:nvSpPr>
          <p:spPr bwMode="auto">
            <a:xfrm>
              <a:off x="4128" y="912"/>
              <a:ext cx="70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1686" name="Oval 6"/>
            <p:cNvSpPr>
              <a:spLocks noChangeArrowheads="1"/>
            </p:cNvSpPr>
            <p:nvPr/>
          </p:nvSpPr>
          <p:spPr bwMode="auto">
            <a:xfrm>
              <a:off x="4464" y="1680"/>
              <a:ext cx="69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1687" name="Oval 7"/>
            <p:cNvSpPr>
              <a:spLocks noChangeArrowheads="1"/>
            </p:cNvSpPr>
            <p:nvPr/>
          </p:nvSpPr>
          <p:spPr bwMode="auto">
            <a:xfrm>
              <a:off x="4794" y="1232"/>
              <a:ext cx="69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1688" name="Oval 8"/>
            <p:cNvSpPr>
              <a:spLocks noChangeArrowheads="1"/>
            </p:cNvSpPr>
            <p:nvPr/>
          </p:nvSpPr>
          <p:spPr bwMode="auto">
            <a:xfrm>
              <a:off x="4027" y="1567"/>
              <a:ext cx="70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1689" name="Text Box 9"/>
            <p:cNvSpPr txBox="1">
              <a:spLocks noChangeArrowheads="1"/>
            </p:cNvSpPr>
            <p:nvPr/>
          </p:nvSpPr>
          <p:spPr bwMode="auto">
            <a:xfrm>
              <a:off x="3888" y="8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3</a:t>
              </a:r>
            </a:p>
          </p:txBody>
        </p:sp>
        <p:sp>
          <p:nvSpPr>
            <p:cNvPr id="71690" name="Text Box 10"/>
            <p:cNvSpPr txBox="1">
              <a:spLocks noChangeArrowheads="1"/>
            </p:cNvSpPr>
            <p:nvPr/>
          </p:nvSpPr>
          <p:spPr bwMode="auto">
            <a:xfrm>
              <a:off x="3840" y="158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1</a:t>
              </a:r>
            </a:p>
          </p:txBody>
        </p:sp>
        <p:sp>
          <p:nvSpPr>
            <p:cNvPr id="71691" name="Text Box 11"/>
            <p:cNvSpPr txBox="1">
              <a:spLocks noChangeArrowheads="1"/>
            </p:cNvSpPr>
            <p:nvPr/>
          </p:nvSpPr>
          <p:spPr bwMode="auto">
            <a:xfrm>
              <a:off x="4898" y="116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2</a:t>
              </a:r>
            </a:p>
          </p:txBody>
        </p:sp>
        <p:sp>
          <p:nvSpPr>
            <p:cNvPr id="71692" name="Text Box 12"/>
            <p:cNvSpPr txBox="1">
              <a:spLocks noChangeArrowheads="1"/>
            </p:cNvSpPr>
            <p:nvPr/>
          </p:nvSpPr>
          <p:spPr bwMode="auto">
            <a:xfrm>
              <a:off x="4560" y="1680"/>
              <a:ext cx="19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HK">
                  <a:ea typeface="新細明體" charset="-120"/>
                </a:rPr>
                <a:t>4</a:t>
              </a:r>
            </a:p>
          </p:txBody>
        </p:sp>
        <p:cxnSp>
          <p:nvCxnSpPr>
            <p:cNvPr id="71693" name="AutoShape 13"/>
            <p:cNvCxnSpPr>
              <a:cxnSpLocks noChangeShapeType="1"/>
              <a:stCxn id="71685" idx="5"/>
              <a:endCxn id="71686" idx="0"/>
            </p:cNvCxnSpPr>
            <p:nvPr/>
          </p:nvCxnSpPr>
          <p:spPr bwMode="auto">
            <a:xfrm>
              <a:off x="4188" y="969"/>
              <a:ext cx="311" cy="711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694" name="AutoShape 14"/>
            <p:cNvCxnSpPr>
              <a:cxnSpLocks noChangeShapeType="1"/>
              <a:stCxn id="71688" idx="7"/>
            </p:cNvCxnSpPr>
            <p:nvPr/>
          </p:nvCxnSpPr>
          <p:spPr bwMode="auto">
            <a:xfrm flipV="1">
              <a:off x="4087" y="1275"/>
              <a:ext cx="712" cy="302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695" name="AutoShape 15"/>
            <p:cNvCxnSpPr>
              <a:cxnSpLocks noChangeShapeType="1"/>
              <a:stCxn id="71686" idx="1"/>
              <a:endCxn id="71687" idx="3"/>
            </p:cNvCxnSpPr>
            <p:nvPr/>
          </p:nvCxnSpPr>
          <p:spPr bwMode="auto">
            <a:xfrm flipV="1">
              <a:off x="4474" y="1289"/>
              <a:ext cx="330" cy="401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696" name="AutoShape 16"/>
            <p:cNvCxnSpPr>
              <a:cxnSpLocks noChangeShapeType="1"/>
              <a:stCxn id="71685" idx="5"/>
              <a:endCxn id="71687" idx="2"/>
            </p:cNvCxnSpPr>
            <p:nvPr/>
          </p:nvCxnSpPr>
          <p:spPr bwMode="auto">
            <a:xfrm>
              <a:off x="4188" y="969"/>
              <a:ext cx="606" cy="297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A natural question: compute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distance</a:t>
                </a:r>
                <a:r>
                  <a:rPr lang="en-US" altLang="zh-HK" dirty="0">
                    <a:ea typeface="新細明體" charset="-120"/>
                  </a:rPr>
                  <a:t> and a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shortest path </a:t>
                </a:r>
                <a:r>
                  <a:rPr lang="en-US" altLang="zh-HK" dirty="0">
                    <a:ea typeface="新細明體" charset="-120"/>
                  </a:rPr>
                  <a:t>between vertices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l-GR" i="1" dirty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𝑠𝑡</m:t>
                    </m:r>
                  </m:oMath>
                </a14:m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-distance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l-GR" i="1" dirty="0">
                        <a:latin typeface="Cambria Math"/>
                        <a:cs typeface="Arial" charset="0"/>
                      </a:rPr>
                      <m:t>→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all other vertices: </a:t>
                </a:r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Single-Source Shortest Paths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all vertices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l-GR" dirty="0">
                    <a:cs typeface="Arial" charset="0"/>
                  </a:rPr>
                  <a:t>→</a:t>
                </a:r>
                <a:r>
                  <a:rPr lang="en-US" altLang="zh-HK" dirty="0">
                    <a:ea typeface="新細明體" charset="-120"/>
                  </a:rPr>
                  <a:t> all other vertices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</a:t>
                </a:r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All-Pair Shortest </a:t>
                </a:r>
                <a:r>
                  <a:rPr lang="en-US" altLang="zh-HK" dirty="0" smtClean="0">
                    <a:solidFill>
                      <a:srgbClr val="0066FF"/>
                    </a:solidFill>
                    <a:ea typeface="新細明體" charset="-120"/>
                  </a:rPr>
                  <a:t>Paths</a:t>
                </a:r>
                <a:endParaRPr lang="en-US" altLang="zh-HK" dirty="0">
                  <a:solidFill>
                    <a:srgbClr val="0066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4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1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Why shortest paths</a:t>
            </a:r>
            <a:r>
              <a:rPr lang="en-US" altLang="zh-HK" dirty="0" smtClean="0">
                <a:ea typeface="新細明體" charset="-120"/>
              </a:rPr>
              <a:t>?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Google map for directions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Optimal solution of Rubik’s cube. </a:t>
            </a:r>
          </a:p>
          <a:p>
            <a:pPr lvl="1"/>
            <a:r>
              <a:rPr lang="en-US" altLang="zh-HK" dirty="0" smtClean="0"/>
              <a:t>Guess what’s </a:t>
            </a:r>
            <a:r>
              <a:rPr lang="en-US" altLang="zh-HK" dirty="0" smtClean="0">
                <a:hlinkClick r:id="rId2"/>
              </a:rPr>
              <a:t>the number</a:t>
            </a:r>
            <a:r>
              <a:rPr lang="en-US" altLang="zh-HK" dirty="0" smtClean="0"/>
              <a:t>?</a:t>
            </a:r>
          </a:p>
          <a:p>
            <a:pPr lvl="1"/>
            <a:endParaRPr lang="en-US" altLang="zh-HK" dirty="0" smtClean="0"/>
          </a:p>
          <a:p>
            <a:r>
              <a:rPr lang="en-US" altLang="zh-HK" dirty="0" err="1" smtClean="0"/>
              <a:t>Erd</a:t>
            </a:r>
            <a:r>
              <a:rPr lang="hu-HU" altLang="zh-HK" dirty="0"/>
              <a:t>ő</a:t>
            </a:r>
            <a:r>
              <a:rPr lang="en-US" altLang="zh-HK" dirty="0" smtClean="0"/>
              <a:t>s number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D072-26FF-4CD0-AC7D-D8E3ED97935C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028" name="Picture 4" descr="http://www.molecularist.com/wp-content/uploads/2012/10/CS-Erdos-Num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3826897" cy="21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andfield.co.nz/AdditionalFiles/Images/blogs/WhatsGoingOn/Google%20Maps%20Bik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336025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ubik's cube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38" y="2743200"/>
            <a:ext cx="1436653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0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12966</TotalTime>
  <Words>3361</Words>
  <Application>Microsoft Office PowerPoint</Application>
  <PresentationFormat>On-screen Show (4:3)</PresentationFormat>
  <Paragraphs>595</Paragraphs>
  <Slides>56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Edge</vt:lpstr>
      <vt:lpstr>PowerPoint Presentation</vt:lpstr>
      <vt:lpstr>Content</vt:lpstr>
      <vt:lpstr>Abstract model</vt:lpstr>
      <vt:lpstr>Graph, graph, graph…</vt:lpstr>
      <vt:lpstr>Representations of graphs</vt:lpstr>
      <vt:lpstr>Size of graph</vt:lpstr>
      <vt:lpstr>Distance</vt:lpstr>
      <vt:lpstr>PowerPoint Presentation</vt:lpstr>
      <vt:lpstr>Why shortest paths?</vt:lpstr>
      <vt:lpstr>st-distance</vt:lpstr>
      <vt:lpstr>BFS</vt:lpstr>
      <vt:lpstr>Little by little…</vt:lpstr>
      <vt:lpstr>In general?</vt:lpstr>
      <vt:lpstr>BFS</vt:lpstr>
      <vt:lpstr>Proof of   N_k (s)={v:d(v,s)=k}</vt:lpstr>
      <vt:lpstr>1. If d(s,t)=k+1, then t∈N_(k+1) (s)</vt:lpstr>
      <vt:lpstr>2. If t∈N_(k+1) (s), then d(s,t)=k+1</vt:lpstr>
      <vt:lpstr>Implementation of the algorithm</vt:lpstr>
      <vt:lpstr>Algorithm for st-distance</vt:lpstr>
      <vt:lpstr>Let’s run it step by step together on the board!</vt:lpstr>
      <vt:lpstr>Complexity</vt:lpstr>
      <vt:lpstr>One observation</vt:lpstr>
      <vt:lpstr>Map</vt:lpstr>
      <vt:lpstr>Weighted edges</vt:lpstr>
      <vt:lpstr>BFS Algorithm for st-distance</vt:lpstr>
      <vt:lpstr>Problem of BFS</vt:lpstr>
      <vt:lpstr>Interesting things coming…</vt:lpstr>
      <vt:lpstr>When you want to pick something…</vt:lpstr>
      <vt:lpstr>Dijkstra’s algorithm</vt:lpstr>
      <vt:lpstr>Running on an example</vt:lpstr>
      <vt:lpstr>Running on an example (continued)</vt:lpstr>
      <vt:lpstr>Running on an example (continued)</vt:lpstr>
      <vt:lpstr>Running on an example (continued)</vt:lpstr>
      <vt:lpstr>Key property in the proof</vt:lpstr>
      <vt:lpstr>Proof of the key property: dist(u)=l(s,u).</vt:lpstr>
      <vt:lpstr>Map</vt:lpstr>
      <vt:lpstr>Complexity</vt:lpstr>
      <vt:lpstr>Implement of the queue</vt:lpstr>
      <vt:lpstr>Other choices</vt:lpstr>
      <vt:lpstr>Binary heap</vt:lpstr>
      <vt:lpstr>delete-min</vt:lpstr>
      <vt:lpstr>DecreaseKey</vt:lpstr>
      <vt:lpstr>Map</vt:lpstr>
      <vt:lpstr>Further generalization</vt:lpstr>
      <vt:lpstr>negative cycle</vt:lpstr>
      <vt:lpstr>Requirements </vt:lpstr>
      <vt:lpstr>Idea of Bellman-Ford </vt:lpstr>
      <vt:lpstr>Bellman-Ford’s algorithm</vt:lpstr>
      <vt:lpstr>Execution on an example</vt:lpstr>
      <vt:lpstr>Correctness: suppose no negative cycle </vt:lpstr>
      <vt:lpstr>How large could t be?</vt:lpstr>
      <vt:lpstr>Complexity </vt:lpstr>
      <vt:lpstr>Handling negative cycles</vt:lpstr>
      <vt:lpstr>∃negative cycle u_0→u_1→u_2→⋯→u_(k-1)→u_k (=u_0) ⇒ ∃i, dist(u_i) decreases in the extra iteration</vt:lpstr>
      <vt:lpstr>In summary</vt:lpstr>
      <vt:lpstr>More algorithms (negative weight)?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AVSU</cp:lastModifiedBy>
  <cp:revision>177</cp:revision>
  <dcterms:created xsi:type="dcterms:W3CDTF">1601-01-01T00:00:00Z</dcterms:created>
  <dcterms:modified xsi:type="dcterms:W3CDTF">2015-01-20T09:11:09Z</dcterms:modified>
</cp:coreProperties>
</file>