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8"/>
  </p:notesMasterIdLst>
  <p:sldIdLst>
    <p:sldId id="257" r:id="rId2"/>
    <p:sldId id="328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5" r:id="rId18"/>
    <p:sldId id="356" r:id="rId19"/>
    <p:sldId id="354" r:id="rId20"/>
    <p:sldId id="357" r:id="rId21"/>
    <p:sldId id="358" r:id="rId22"/>
    <p:sldId id="359" r:id="rId23"/>
    <p:sldId id="373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4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90097-BEAC-48DE-904E-F9B73A5CD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cs.cmu.edu/~avrim/Papers/regret-chapter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12: </a:t>
            </a:r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Online Algorithms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Relaxation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Relax it to LP.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mtClean="0">
                        <a:solidFill>
                          <a:schemeClr val="tx1"/>
                        </a:solidFill>
                        <a:latin typeface="Cambria Math"/>
                      </a:rPr>
                      <m:t>IP</m:t>
                    </m:r>
                    <m:r>
                      <a:rPr lang="en-US" altLang="zh-HK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≥1,   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  <m:mr>
                        <m:e/>
                        <m:e>
                          <m:r>
                            <a:rPr lang="en-US" altLang="zh-HK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0,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HK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en-US" altLang="zh-HK" b="0" i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≥1,   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  <m:mr>
                        <m:e/>
                        <m:e>
                          <m:r>
                            <a:rPr lang="en-US" altLang="zh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≥0,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altLang="zh-HK" i="1" dirty="0" smtClean="0">
                    <a:latin typeface="Cambria Math"/>
                  </a:rPr>
                  <a:t> </a:t>
                </a:r>
                <a:endParaRPr lang="en-US" altLang="zh-HK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9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relaxation doesn’t lose anything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It is easily observed that the LP has the following optimal solution</a:t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HK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latin typeface="Cambria Math"/>
                                  </a:rPr>
                                  <m:t>=0,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zh-HK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r>
                  <a:rPr lang="en-US" altLang="zh-HK" dirty="0" smtClean="0"/>
                  <a:t>This is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the same </a:t>
                </a:r>
                <a:r>
                  <a:rPr lang="en-US" altLang="zh-HK" dirty="0" smtClean="0"/>
                  <a:t>as the optimal solution to the IP. </a:t>
                </a:r>
              </a:p>
              <a:p>
                <a:r>
                  <a:rPr lang="en-US" altLang="zh-HK" dirty="0" smtClean="0"/>
                  <a:t>So the LP relaxation </a:t>
                </a:r>
                <a:r>
                  <a:rPr lang="en-US" altLang="zh-HK" dirty="0"/>
                  <a:t>doesn’t lose </a:t>
                </a:r>
                <a:r>
                  <a:rPr lang="en-US" altLang="zh-HK" dirty="0" smtClean="0"/>
                  <a:t>anything.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52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8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Dual LP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HK" dirty="0" smtClean="0">
                    <a:solidFill>
                      <a:srgbClr val="0000FF"/>
                    </a:solidFill>
                  </a:rPr>
                  <a:t>Primal</a:t>
                </a:r>
                <a:r>
                  <a:rPr lang="en-US" altLang="zh-HK" i="1" dirty="0">
                    <a:latin typeface="Cambria Math"/>
                  </a:rPr>
                  <a:t/>
                </a:r>
                <a:br>
                  <a:rPr lang="en-US" altLang="zh-HK" i="1" dirty="0">
                    <a:latin typeface="Cambria Math"/>
                  </a:rPr>
                </a:br>
                <a:endParaRPr lang="en-US" altLang="zh-HK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𝐵𝑥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≥1,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  <m:mr>
                        <m:e/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≥0,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zh-HK" altLang="en-US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30725"/>
              </a:xfrm>
              <a:blipFill rotWithShape="1">
                <a:blip r:embed="rId2"/>
                <a:stretch>
                  <a:fillRect l="-3407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648200" y="1600200"/>
                <a:ext cx="4114800" cy="453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altLang="zh-HK" kern="0" dirty="0" smtClean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i="1" kern="0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altLang="zh-HK" i="1" kern="0" dirty="0">
                    <a:solidFill>
                      <a:srgbClr val="FF0000"/>
                    </a:solidFill>
                    <a:latin typeface="Cambria Math"/>
                  </a:rPr>
                </a:br>
                <a:endParaRPr lang="en-US" altLang="zh-HK" i="1" kern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 b="0" i="0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kern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  <m:mr>
                        <m:e/>
                        <m:e>
                          <m:sSub>
                            <m:sSubPr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∈[0,1]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zh-HK" altLang="en-US" kern="0" dirty="0" smtClean="0">
                    <a:solidFill>
                      <a:srgbClr val="FF0000"/>
                    </a:solidFill>
                  </a:rPr>
                  <a:t> </a:t>
                </a:r>
                <a:endParaRPr lang="zh-HK" altLang="en-US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600200"/>
                <a:ext cx="4114800" cy="4530725"/>
              </a:xfrm>
              <a:prstGeom prst="rect">
                <a:avLst/>
              </a:prstGeom>
              <a:blipFill rotWithShape="1">
                <a:blip r:embed="rId3"/>
                <a:stretch>
                  <a:fillRect l="-3556" t="-1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Consider the following algorithm, which defines variables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</a:rPr>
                      <m:t>=0</m:t>
                    </m:r>
                    <m:r>
                      <a:rPr lang="en-US" altLang="zh-HK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b="1" dirty="0" smtClean="0"/>
                  <a:t>for </a:t>
                </a:r>
                <a:r>
                  <a:rPr lang="en-US" altLang="zh-HK" dirty="0" smtClean="0"/>
                  <a:t>each </a:t>
                </a:r>
                <a:r>
                  <a:rPr lang="en-US" altLang="zh-HK" dirty="0" smtClean="0"/>
                  <a:t>new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𝑗</m:t>
                    </m:r>
                    <m:r>
                      <a:rPr lang="en-US" altLang="zh-HK" b="0" i="1" smtClean="0">
                        <a:latin typeface="Cambria Math"/>
                      </a:rPr>
                      <m:t>=1,2,…,</m:t>
                    </m:r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dirty="0" smtClean="0"/>
                  <a:t>    </a:t>
                </a:r>
                <a:r>
                  <a:rPr lang="en-US" altLang="zh-HK" b="1" dirty="0" smtClean="0"/>
                  <a:t>if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r>
                  <a:rPr lang="en-US" altLang="zh-HK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altLang="zh-HK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𝑐</m:t>
                    </m:r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800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sz="2800" b="0" i="1" smtClean="0"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sz="2800" b="0" i="1" smtClean="0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US" altLang="zh-HK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=1−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r>
                  <a:rPr lang="en-US" altLang="zh-HK" b="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=1 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Output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  <a:endParaRPr lang="en-US" altLang="zh-HK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480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Property 1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</a:rPr>
                  <a:t>Theorem</a:t>
                </a:r>
                <a:r>
                  <a:rPr lang="en-US" altLang="zh-HK" dirty="0" smtClean="0"/>
                  <a:t>. The above algorithm produces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dirty="0" smtClean="0"/>
                  <a:t> solution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to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Primal</a:t>
                </a:r>
                <a:r>
                  <a:rPr lang="en-US" altLang="zh-HK" dirty="0" smtClean="0"/>
                  <a:t> LP  and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dirty="0" smtClean="0"/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to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dirty="0" smtClean="0"/>
                  <a:t> LP.</a:t>
                </a:r>
              </a:p>
              <a:p>
                <a:r>
                  <a:rPr lang="en-US" altLang="zh-HK" b="0" dirty="0" smtClean="0"/>
                  <a:t>Feasible to Primal LP: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altLang="zh-HK" dirty="0" smtClean="0"/>
                  <a:t> always holds.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=1−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HK" dirty="0" smtClean="0"/>
                  <a:t> always holds since we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=1−</m:t>
                    </m:r>
                    <m:r>
                      <a:rPr lang="en-US" altLang="zh-HK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only 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 when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altLang="zh-HK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dirty="0" smtClean="0"/>
                  <a:t> when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dirty="0" smtClean="0"/>
                  <a:t>. So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𝑥</m:t>
                    </m:r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always holds.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Property 1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/>
                  <a:t>Theorem. The above algorithm produces a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dirty="0"/>
                  <a:t> solution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(</m:t>
                    </m:r>
                    <m:r>
                      <a:rPr lang="en-US" altLang="zh-HK" i="1">
                        <a:latin typeface="Cambria Math"/>
                      </a:rPr>
                      <m:t>𝑥</m:t>
                    </m:r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 to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Primal</a:t>
                </a:r>
                <a:r>
                  <a:rPr lang="en-US" altLang="zh-HK" dirty="0"/>
                  <a:t> LP  and a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dirty="0"/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to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dirty="0"/>
                  <a:t> LP.</a:t>
                </a:r>
              </a:p>
              <a:p>
                <a:r>
                  <a:rPr lang="en-US" altLang="zh-HK" b="0" dirty="0" smtClean="0"/>
                  <a:t>Feasible to Dual LP: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To show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we need to show that the algorithm stops after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iterations.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6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65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≝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the increment of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</a:rPr>
                  <a:t> in iteration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/>
                  <a:t>. </a:t>
                </a:r>
              </a:p>
              <a:p>
                <a:r>
                  <a:rPr lang="en-US" altLang="zh-HK" dirty="0"/>
                  <a:t>In </a:t>
                </a:r>
                <a:r>
                  <a:rPr lang="en-US" altLang="zh-HK" dirty="0" smtClean="0"/>
                  <a:t>general, it’s not hard to prove that </a:t>
                </a:r>
                <a:endParaRPr lang="en-US" altLang="zh-H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HK" b="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</a:p>
              <a:p>
                <a:r>
                  <a:rPr lang="en-US" altLang="zh-HK" dirty="0" smtClean="0"/>
                  <a:t>So after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iterations,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increases to</a:t>
                </a:r>
              </a:p>
              <a:p>
                <a:pPr marL="0" indent="0">
                  <a:buNone/>
                </a:pPr>
                <a:r>
                  <a:rPr lang="en-US" altLang="zh-HK" b="0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𝐵</m:t>
                        </m:r>
                      </m:sup>
                      <m:e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</a:rPr>
                              <m:t>𝑐𝐵</m:t>
                            </m:r>
                          </m:den>
                        </m:f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i="1" dirty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i="1" dirty="0">
                                        <a:latin typeface="Cambria Math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HK" b="0" i="1" smtClean="0">
                                <a:latin typeface="Cambria Math"/>
                              </a:rPr>
                              <m:t>𝐵</m:t>
                            </m:r>
                          </m:sup>
                        </m:sSup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only the first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dual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, resulting 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. Thus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is dual feasible.</a:t>
                </a:r>
                <a:endParaRPr lang="zh-HK" altLang="en-US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6525"/>
              </a:xfrm>
              <a:blipFill rotWithShape="1">
                <a:blip r:embed="rId2"/>
                <a:stretch>
                  <a:fillRect l="-444" t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Property 2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The outputted variables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𝑥</m:t>
                    </m:r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 satisfy</a:t>
                </a:r>
              </a:p>
              <a:p>
                <a:endParaRPr lang="en-US" altLang="zh-HK" sz="13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HK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HK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primal</m:t>
                              </m:r>
                              <m:r>
                                <a:rPr lang="en-US" altLang="zh-HK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obj</m:t>
                              </m:r>
                              <m:r>
                                <a:rPr lang="en-US" altLang="zh-HK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value</m:t>
                              </m:r>
                            </m:e>
                          </m:eqArr>
                        </m:lim>
                      </m:limUpp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limUpp>
                        <m:limUpp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HK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HK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HK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dual</m:t>
                              </m:r>
                              <m:r>
                                <a:rPr lang="en-US" altLang="zh-HK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obj</m:t>
                              </m:r>
                              <m:r>
                                <a:rPr lang="en-US" altLang="zh-HK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value</m:t>
                              </m:r>
                            </m:e>
                          </m:eqArr>
                        </m:lim>
                      </m:limUpp>
                    </m:oMath>
                  </m:oMathPara>
                </a14:m>
                <a:endParaRPr lang="en-US" altLang="zh-HK" dirty="0" smtClean="0"/>
              </a:p>
              <a:p>
                <a:r>
                  <a:rPr lang="en-US" altLang="zh-HK" dirty="0" smtClean="0"/>
                  <a:t>Actually, we will show </a:t>
                </a:r>
                <a:r>
                  <a:rPr lang="en-US" altLang="zh-HK" dirty="0" smtClean="0"/>
                  <a:t>something stronger</a:t>
                </a:r>
                <a:r>
                  <a:rPr lang="en-US" altLang="zh-HK" dirty="0" smtClean="0"/>
                  <a:t>: </a:t>
                </a:r>
                <a:r>
                  <a:rPr lang="en-US" altLang="zh-HK" dirty="0" smtClean="0"/>
                  <a:t>In </a:t>
                </a:r>
                <a:r>
                  <a:rPr lang="en-US" altLang="zh-HK" dirty="0" smtClean="0"/>
                  <a:t>every iteration, the increment of primal </a:t>
                </a:r>
                <a:r>
                  <a:rPr lang="en-US" altLang="zh-HK" dirty="0" err="1" smtClean="0"/>
                  <a:t>obj</a:t>
                </a:r>
                <a:r>
                  <a:rPr lang="en-US" altLang="zh-HK" dirty="0" smtClean="0"/>
                  <a:t> value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1+1/</m:t>
                        </m:r>
                        <m:r>
                          <a:rPr lang="en-US" altLang="zh-HK" i="1" dirty="0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⋅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that of dual.</a:t>
                </a:r>
              </a:p>
              <a:p>
                <a:r>
                  <a:rPr lang="en-US" altLang="zh-HK" dirty="0" smtClean="0"/>
                  <a:t>The increment of dual is always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 before x reaches 1.</a:t>
                </a:r>
                <a:endParaRPr lang="en-US" altLang="zh-HK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323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The increment of primal is </a:t>
                </a:r>
                <a:r>
                  <a:rPr lang="en-US" altLang="zh-HK" i="1" dirty="0">
                    <a:latin typeface="Cambria Math"/>
                  </a:rPr>
                  <a:t/>
                </a:r>
                <a:br>
                  <a:rPr lang="en-US" altLang="zh-HK" i="1" dirty="0">
                    <a:latin typeface="Cambria Math"/>
                  </a:rPr>
                </a:br>
                <a:r>
                  <a:rPr lang="en-US" altLang="zh-HK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zh-HK" i="1">
                        <a:latin typeface="Cambria Math"/>
                      </a:rPr>
                      <m:t>+</m:t>
                    </m:r>
                    <m:r>
                      <a:rPr lang="en-US" altLang="zh-HK" i="1" smtClean="0">
                        <a:solidFill>
                          <a:srgbClr val="0000FF"/>
                        </a:solidFill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HK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HK" i="1">
                        <a:latin typeface="Cambria Math"/>
                      </a:rPr>
                      <m:t>1+1/</m:t>
                    </m:r>
                    <m:r>
                      <a:rPr lang="en-US" altLang="zh-HK" i="1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&lt;</m:t>
                        </m:r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HK" altLang="en-US" dirty="0"/>
                  <a:t> </a:t>
                </a:r>
                <a:r>
                  <a:rPr lang="en-HK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/>
                  <a:t> are </a:t>
                </a:r>
                <a:r>
                  <a:rPr lang="en-US" altLang="zh-HK" dirty="0"/>
                  <a:t>the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before and after iteration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HK" dirty="0" smtClean="0"/>
                  <a:t>, respectively.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Recall update: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altLang="zh-HK" dirty="0" smtClean="0"/>
                  <a:t>. So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Recall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=1−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 smtClean="0">
                        <a:solidFill>
                          <a:srgbClr val="0000FF"/>
                        </a:solidFill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HK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</a:t>
                </a:r>
                <a:r>
                  <a:rPr lang="en-US" altLang="zh-HK" dirty="0"/>
                  <a:t>the increment of primal </a:t>
                </a:r>
                <a:r>
                  <a:rPr lang="en-US" altLang="zh-HK" dirty="0" err="1"/>
                  <a:t>obj</a:t>
                </a:r>
                <a:r>
                  <a:rPr lang="en-US" altLang="zh-HK" dirty="0"/>
                  <a:t> value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1+1/</m:t>
                        </m:r>
                        <m:r>
                          <a:rPr lang="en-US" altLang="zh-HK" i="1" dirty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that of </a:t>
                </a:r>
                <a:r>
                  <a:rPr lang="en-US" altLang="zh-HK" dirty="0" smtClean="0"/>
                  <a:t>dual.</a:t>
                </a:r>
                <a:r>
                  <a:rPr lang="en-US" altLang="zh-HK" dirty="0"/>
                  <a:t/>
                </a:r>
                <a:br>
                  <a:rPr lang="en-US" altLang="zh-HK" dirty="0"/>
                </a:br>
                <a:endParaRPr lang="zh-HK" altLang="en-US" dirty="0"/>
              </a:p>
              <a:p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Turning into an online algorithm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The above algorithm just </a:t>
                </a:r>
                <a:r>
                  <a:rPr lang="en-US" altLang="zh-HK" dirty="0" smtClean="0"/>
                  <a:t>gives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Now we give an online algorithm based on it.</a:t>
                </a:r>
              </a:p>
              <a:p>
                <a:r>
                  <a:rPr lang="en-US" altLang="zh-HK" dirty="0" smtClean="0"/>
                  <a:t>Pick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𝛼</m:t>
                    </m:r>
                    <m:r>
                      <a:rPr lang="en-US" altLang="zh-HK" b="0" i="1" smtClean="0">
                        <a:latin typeface="Cambria Math"/>
                      </a:rPr>
                      <m:t>∈[0,1]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uniformly at random.</a:t>
                </a:r>
              </a:p>
              <a:p>
                <a:r>
                  <a:rPr lang="en-US" altLang="zh-HK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is the first day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HK" dirty="0" smtClean="0"/>
                  <a:t>, then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rent </a:t>
                </a:r>
                <a:r>
                  <a:rPr lang="en-US" altLang="zh-HK" dirty="0" smtClean="0"/>
                  <a:t>in all days before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 and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buy </a:t>
                </a:r>
                <a:r>
                  <a:rPr lang="en-US" altLang="zh-HK" dirty="0" smtClean="0"/>
                  <a:t>on day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7800" y="5181600"/>
            <a:ext cx="6400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4800600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00600"/>
                <a:ext cx="47198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39624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478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9812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4384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1765" y="48006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765" y="4800600"/>
                <a:ext cx="4773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7290" y="481445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290" y="4814455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51816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99490" y="4814455"/>
                <a:ext cx="45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90" y="4814455"/>
                <a:ext cx="45775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718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…</a:t>
            </a:r>
            <a:endParaRPr lang="zh-HK" alt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8486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7300" y="5181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5181600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65720" y="5181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20" y="5181600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525780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zh-HK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257800"/>
                <a:ext cx="39363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 flipV="1">
            <a:off x="4457700" y="5183788"/>
            <a:ext cx="0" cy="182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33" idx="3"/>
          </p:cNvCxnSpPr>
          <p:nvPr/>
        </p:nvCxnSpPr>
        <p:spPr bwMode="auto">
          <a:xfrm>
            <a:off x="2971800" y="5682734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389589" y="54980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rent</a:t>
            </a:r>
            <a:endParaRPr lang="zh-HK" altLang="en-US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 bwMode="auto">
          <a:xfrm flipH="1">
            <a:off x="1447800" y="5682734"/>
            <a:ext cx="9417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275033" y="54980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buy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917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Offline algorithms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Almost all algorithms we encountered in this course assume that the </a:t>
            </a:r>
            <a:r>
              <a:rPr lang="en-US" altLang="zh-HK" dirty="0" smtClean="0">
                <a:solidFill>
                  <a:srgbClr val="FF0000"/>
                </a:solidFill>
              </a:rPr>
              <a:t>entire input is given </a:t>
            </a:r>
            <a:r>
              <a:rPr lang="en-US" altLang="zh-HK" dirty="0" smtClean="0"/>
              <a:t>all at once.</a:t>
            </a:r>
          </a:p>
          <a:p>
            <a:r>
              <a:rPr lang="en-US" altLang="zh-HK" dirty="0" smtClean="0"/>
              <a:t>An exception: Secretary problem.</a:t>
            </a:r>
          </a:p>
          <a:p>
            <a:pPr lvl="1"/>
            <a:r>
              <a:rPr lang="en-US" altLang="zh-HK" dirty="0" smtClean="0"/>
              <a:t>The input is given gradually.</a:t>
            </a:r>
          </a:p>
          <a:p>
            <a:pPr lvl="1"/>
            <a:r>
              <a:rPr lang="en-US" altLang="zh-HK" dirty="0" smtClean="0"/>
              <a:t>We need to respond to each candidate in time.</a:t>
            </a:r>
          </a:p>
          <a:p>
            <a:pPr lvl="1"/>
            <a:r>
              <a:rPr lang="en-US" altLang="zh-HK" dirty="0" smtClean="0"/>
              <a:t>We care about our performance compared to the best one in hindsight.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9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Expected cost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</a:rPr>
                      <m:t>OPT</m:t>
                    </m:r>
                    <m:r>
                      <a:rPr lang="en-US" altLang="zh-HK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There are two costs. One is buying cost, and the other is renting cost.</a:t>
                </a:r>
              </a:p>
              <a:p>
                <a:r>
                  <a:rPr lang="en-US" altLang="zh-HK" dirty="0" smtClean="0"/>
                  <a:t>Obs.</a:t>
                </a:r>
                <a:r>
                  <a:rPr lang="en-US" altLang="zh-HK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𝐏𝐫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buy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in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day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HK" b="1" i="1" smtClean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latin typeface="Cambria Math"/>
                  </a:rPr>
                  <a:t>.</a:t>
                </a:r>
              </a:p>
              <a:p>
                <a:r>
                  <a:rPr lang="en-US" altLang="zh-HK" dirty="0" smtClean="0"/>
                  <a:t>So</a:t>
                </a:r>
                <a:r>
                  <a:rPr lang="en-US" altLang="zh-HK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𝑏𝑢𝑦𝑖𝑛𝑔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b="0" i="0" smtClean="0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𝐵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𝐵𝑥</m:t>
                    </m:r>
                  </m:oMath>
                </a14:m>
                <a:r>
                  <a:rPr lang="en-US" altLang="zh-HK" dirty="0" smtClean="0"/>
                  <a:t>, the first term of the </a:t>
                </a:r>
                <a:r>
                  <a:rPr lang="en-US" altLang="zh-HK" dirty="0" err="1" smtClean="0"/>
                  <a:t>obj</a:t>
                </a:r>
                <a:r>
                  <a:rPr lang="en-US" altLang="zh-HK" dirty="0" smtClean="0"/>
                  <a:t> function of Primal.</a:t>
                </a:r>
              </a:p>
              <a:p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𝐏𝐫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rent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in</m:t>
                        </m:r>
                        <m:r>
                          <a:rPr lang="en-US" altLang="zh-HK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day</m:t>
                        </m:r>
                        <m:r>
                          <a:rPr lang="en-US" altLang="zh-HK">
                            <a:latin typeface="Cambria Math"/>
                          </a:rPr>
                          <m:t> 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0" smtClean="0"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no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buy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in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days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 1,…,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b="1" i="1" dirty="0" smtClean="0">
                    <a:latin typeface="Cambria Math"/>
                  </a:rPr>
                  <a:t/>
                </a:r>
                <a:br>
                  <a:rPr lang="en-US" altLang="zh-HK" b="1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=1−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i="1">
                        <a:latin typeface="Cambria Math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889" b="-390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8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𝑟𝑒𝑛𝑡𝑖𝑛𝑔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b="1" dirty="0" smtClean="0">
                    <a:latin typeface="Cambria Math"/>
                  </a:rPr>
                  <a:t>, </a:t>
                </a:r>
                <a:r>
                  <a:rPr lang="en-US" altLang="zh-HK" dirty="0"/>
                  <a:t>the </a:t>
                </a:r>
                <a:r>
                  <a:rPr lang="en-US" altLang="zh-HK" dirty="0" smtClean="0"/>
                  <a:t>second term </a:t>
                </a:r>
                <a:r>
                  <a:rPr lang="en-US" altLang="zh-HK" dirty="0"/>
                  <a:t>of the obj function of Primal.</a:t>
                </a:r>
                <a:endParaRPr lang="en-US" altLang="zh-HK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𝑏𝑢𝑦𝑖𝑛𝑔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+</m:t>
                    </m:r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𝑟𝑒𝑛𝑡𝑖𝑛𝑔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</m:oMath>
                </a14:m>
                <a:r>
                  <a:rPr lang="en-US" altLang="zh-HK" dirty="0"/>
                  <a:t/>
                </a:r>
                <a:br>
                  <a:rPr lang="en-US" altLang="zh-HK" dirty="0"/>
                </a:b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𝐵𝑥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/>
                  <a:t>, the objective function value.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</m:oMath>
                </a14:m>
                <a:r>
                  <a:rPr lang="en-US" altLang="zh-HK" i="1" dirty="0" smtClean="0">
                    <a:latin typeface="Cambria Math"/>
                  </a:rPr>
                  <a:t/>
                </a:r>
                <a:br>
                  <a:rPr lang="en-US" altLang="zh-HK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𝑃𝑟𝑖𝑚𝑎𝑙</m:t>
                    </m:r>
                    <m:r>
                      <a:rPr lang="en-US" altLang="zh-HK" b="0" i="1" smtClean="0">
                        <a:latin typeface="Cambria Math"/>
                      </a:rPr>
                      <m:t> </m:t>
                    </m:r>
                    <m:r>
                      <a:rPr lang="en-US" altLang="zh-HK" b="0" i="1" smtClean="0">
                        <a:latin typeface="Cambria Math"/>
                      </a:rPr>
                      <m:t>𝑜𝑏𝑗</m:t>
                    </m:r>
                  </m:oMath>
                </a14:m>
                <a:r>
                  <a:rPr lang="en-US" altLang="zh-HK" b="0" i="1" dirty="0" smtClean="0">
                    <a:latin typeface="Cambria Math"/>
                  </a:rPr>
                  <a:t> 		    </a:t>
                </a:r>
                <a:r>
                  <a:rPr lang="en-US" altLang="zh-HK" b="0" dirty="0" smtClean="0">
                    <a:solidFill>
                      <a:srgbClr val="0000FF"/>
                    </a:solidFill>
                  </a:rPr>
                  <a:t>// above</a:t>
                </a:r>
                <a: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  <a:t/>
                </a:r>
                <a:b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𝑑𝑢𝑎𝑙</m:t>
                    </m:r>
                    <m:r>
                      <a:rPr lang="en-US" altLang="zh-HK" b="0" i="1" smtClean="0">
                        <a:latin typeface="Cambria Math"/>
                      </a:rPr>
                      <m:t> </m:t>
                    </m:r>
                    <m:r>
                      <a:rPr lang="en-US" altLang="zh-HK" b="0" i="1" smtClean="0">
                        <a:latin typeface="Cambria Math"/>
                      </a:rPr>
                      <m:t>𝑜𝑏𝑗</m:t>
                    </m:r>
                  </m:oMath>
                </a14:m>
                <a:r>
                  <a:rPr lang="en-US" altLang="zh-HK" b="0" i="1" dirty="0" smtClean="0">
                    <a:latin typeface="Cambria Math"/>
                  </a:rPr>
                  <a:t> 	   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// Property 2</a:t>
                </a:r>
                <a: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  <a:t/>
                </a:r>
                <a:b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𝑂𝑃𝑇</m:t>
                    </m:r>
                  </m:oMath>
                </a14:m>
                <a:r>
                  <a:rPr lang="en-US" altLang="zh-HK" dirty="0" smtClean="0"/>
                  <a:t>.	  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// dual feasible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rgbClr val="0000FF"/>
                        </a:solidFill>
                        <a:latin typeface="Cambria Math"/>
                      </a:rPr>
                      <m:t>OPT</m:t>
                    </m:r>
                    <m:r>
                      <a:rPr lang="en-US" altLang="zh-HK" b="0" i="0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11" r="-2889" b="-215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8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So the online algorithm achieves a competitive ratio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</a:t>
                </a:r>
                <a:r>
                  <a:rPr lang="en-US" altLang="zh-HK" dirty="0"/>
                  <a:t>that </a:t>
                </a:r>
                <a14:m>
                  <m:oMath xmlns:m="http://schemas.openxmlformats.org/officeDocument/2006/math">
                    <m:r>
                      <a:rPr lang="en-US" altLang="zh-HK" sz="3200" i="1">
                        <a:latin typeface="Cambria Math"/>
                      </a:rPr>
                      <m:t>𝑐</m:t>
                    </m:r>
                    <m:r>
                      <a:rPr lang="en-US" altLang="zh-HK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3200" i="1">
                                <a:latin typeface="Cambria Math"/>
                              </a:rPr>
                              <m:t>1+1/</m:t>
                            </m:r>
                            <m:r>
                              <a:rPr lang="en-US" altLang="zh-HK" sz="32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zh-HK" sz="32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US" altLang="zh-HK" sz="32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, which is close to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𝑒</m:t>
                    </m:r>
                    <m:r>
                      <a:rPr lang="en-US" altLang="zh-HK" i="1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 for large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r>
                  <a:rPr lang="en-US" altLang="zh-HK" dirty="0" smtClean="0"/>
                  <a:t>Thus </a:t>
                </a:r>
                <a:r>
                  <a:rPr lang="en-US" altLang="zh-HK" dirty="0"/>
                  <a:t>the competitive ratio is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𝑒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i="1">
                        <a:latin typeface="Cambria Math"/>
                      </a:rPr>
                      <m:t>≈1.58</m:t>
                    </m:r>
                  </m:oMath>
                </a14:m>
                <a:r>
                  <a:rPr lang="en-US" altLang="zh-HK" dirty="0"/>
                  <a:t>, as claimed.</a:t>
                </a:r>
                <a:endParaRPr lang="zh-HK" altLang="en-US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Optimality: Both deterministic and randomized algorithms are optimal.</a:t>
            </a:r>
          </a:p>
          <a:p>
            <a:pPr lvl="1"/>
            <a:r>
              <a:rPr lang="en-US" altLang="zh-HK" dirty="0" smtClean="0"/>
              <a:t>No better competitive ratio is possible.</a:t>
            </a: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altLang="zh-H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competitive online algorithms via a primal dual approach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Buchbinder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Joseph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Naor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 and Trends in Theoretical Computer Science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pp. 93-263, 2007. 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smtClean="0"/>
              <a:t>Next: Another learning algorithm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Stock market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49325"/>
          </a:xfrm>
        </p:spPr>
        <p:txBody>
          <a:bodyPr/>
          <a:lstStyle/>
          <a:p>
            <a:r>
              <a:rPr lang="en-US" altLang="zh-HK">
                <a:ea typeface="新細明體" charset="-120"/>
              </a:rPr>
              <a:t>Simplification: Only consider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up </a:t>
            </a:r>
            <a:r>
              <a:rPr lang="en-US" altLang="zh-HK">
                <a:ea typeface="新細明體" charset="-120"/>
              </a:rPr>
              <a:t>or </a:t>
            </a: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down.</a:t>
            </a:r>
            <a:r>
              <a:rPr lang="en-US" altLang="zh-HK">
                <a:ea typeface="新細明體" charset="-120"/>
              </a:rPr>
              <a:t> 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833938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Which expert to follow?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Each day, stock market goes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up </a:t>
                </a:r>
                <a:r>
                  <a:rPr lang="en-US" altLang="zh-HK" dirty="0">
                    <a:ea typeface="新細明體" charset="-120"/>
                  </a:rPr>
                  <a:t>or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down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Each morning,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“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experts</a:t>
                </a:r>
                <a:r>
                  <a:rPr lang="en-US" altLang="zh-HK" dirty="0">
                    <a:ea typeface="新細明體" charset="-120"/>
                  </a:rPr>
                  <a:t>” predict the market.</a:t>
                </a:r>
              </a:p>
              <a:p>
                <a:r>
                  <a:rPr lang="en-US" altLang="zh-HK" dirty="0">
                    <a:ea typeface="新細明體" charset="-120"/>
                  </a:rPr>
                  <a:t>How should we do? Whom to listen to? Or combine their advice in some way?</a:t>
                </a: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2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Which expert to follow?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Each day, stock market goes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up </a:t>
            </a:r>
            <a:r>
              <a:rPr lang="en-US" altLang="zh-HK">
                <a:ea typeface="新細明體" charset="-120"/>
              </a:rPr>
              <a:t>or </a:t>
            </a:r>
            <a:r>
              <a:rPr lang="en-US" altLang="zh-HK">
                <a:solidFill>
                  <a:srgbClr val="0066FF"/>
                </a:solidFill>
                <a:ea typeface="新細明體" charset="-120"/>
              </a:rPr>
              <a:t>down</a:t>
            </a:r>
            <a:r>
              <a:rPr lang="en-US" altLang="zh-HK">
                <a:ea typeface="新細明體" charset="-120"/>
              </a:rPr>
              <a:t>. </a:t>
            </a: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endParaRPr lang="en-US" altLang="zh-HK">
              <a:ea typeface="新細明體" charset="-120"/>
            </a:endParaRPr>
          </a:p>
          <a:p>
            <a:r>
              <a:rPr lang="en-US" altLang="zh-HK">
                <a:ea typeface="新細明體" charset="-120"/>
              </a:rPr>
              <a:t>At the end of the day, we’ll see whether the market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actually</a:t>
            </a:r>
            <a:r>
              <a:rPr lang="en-US" altLang="zh-HK">
                <a:ea typeface="新細明體" charset="-120"/>
              </a:rPr>
              <a:t> goes up or down. </a:t>
            </a:r>
          </a:p>
          <a:p>
            <a:r>
              <a:rPr lang="en-US" altLang="zh-HK">
                <a:ea typeface="新細明體" charset="-120"/>
              </a:rPr>
              <a:t>We lose 1 if our prediction was wrong. 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After a year, we’ll see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with hindsight </a:t>
            </a:r>
            <a:r>
              <a:rPr lang="en-US" altLang="zh-HK" dirty="0">
                <a:ea typeface="新細明體" charset="-120"/>
              </a:rPr>
              <a:t>that one expert is the best.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But, of course, </a:t>
            </a:r>
            <a:r>
              <a:rPr lang="en-US" altLang="zh-HK" dirty="0">
                <a:ea typeface="新細明體" charset="-120"/>
              </a:rPr>
              <a:t>we don’t know </a:t>
            </a:r>
            <a:r>
              <a:rPr lang="en-US" altLang="zh-HK" dirty="0" smtClean="0">
                <a:ea typeface="新細明體" charset="-120"/>
              </a:rPr>
              <a:t>who in advance.</a:t>
            </a:r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We’ll think “If we had followed his advice…” </a:t>
            </a:r>
          </a:p>
          <a:p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Theorem</a:t>
            </a:r>
            <a:r>
              <a:rPr lang="en-US" altLang="zh-HK" dirty="0">
                <a:ea typeface="新細明體" charset="-120"/>
              </a:rPr>
              <a:t>: We have a method to perform close to the best expert!</a:t>
            </a:r>
          </a:p>
          <a:p>
            <a:pPr lvl="1"/>
            <a:r>
              <a:rPr lang="en-US" altLang="zh-HK" dirty="0">
                <a:ea typeface="新細明體" charset="-120"/>
              </a:rPr>
              <a:t>We </a:t>
            </a:r>
            <a:r>
              <a:rPr lang="en-US" altLang="zh-HK" dirty="0" smtClean="0">
                <a:ea typeface="新細明體" charset="-120"/>
              </a:rPr>
              <a:t>don’t </a:t>
            </a:r>
            <a:r>
              <a:rPr lang="en-US" altLang="zh-HK" dirty="0">
                <a:ea typeface="新細明體" charset="-120"/>
              </a:rPr>
              <a:t>assume anything about the experts.</a:t>
            </a:r>
          </a:p>
          <a:p>
            <a:pPr lvl="2"/>
            <a:r>
              <a:rPr lang="en-US" altLang="zh-HK" dirty="0">
                <a:ea typeface="新細明體" charset="-120"/>
              </a:rPr>
              <a:t>They may not know what they are talking about.</a:t>
            </a:r>
          </a:p>
          <a:p>
            <a:pPr lvl="2"/>
            <a:r>
              <a:rPr lang="en-US" altLang="zh-HK" dirty="0">
                <a:ea typeface="新細明體" charset="-120"/>
              </a:rPr>
              <a:t>They may even collaborate in any bad manner.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9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Method and intuition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Algorithm: </a:t>
                </a:r>
                <a:r>
                  <a:rPr lang="en-US" altLang="zh-HK" i="1" dirty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</a:rPr>
                  <a:t>Randomized Weighted Majority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Use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 choice: following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an expert predicts wrongly: </a:t>
                </a:r>
                <a:r>
                  <a:rPr lang="en-US" altLang="zh-HK" dirty="0" smtClean="0">
                    <a:ea typeface="新細明體" charset="-120"/>
                  </a:rPr>
                  <a:t>punish him by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decreasing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the probability of choosing him/her in next round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If someone gives you wrong info, then you tend to trust him less in future.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884" r="-1556" b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Randomized Weighted 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b="1" dirty="0" smtClean="0">
                    <a:ea typeface="新細明體" charset="-120"/>
                  </a:rPr>
                  <a:t>for</a:t>
                </a:r>
                <a:r>
                  <a:rPr lang="en-US" altLang="zh-HK" dirty="0">
                    <a:ea typeface="新細明體" charset="-120"/>
                  </a:rPr>
                  <a:t>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[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(1)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(1)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1/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b="1" dirty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for</a:t>
                </a:r>
                <a:r>
                  <a:rPr lang="en-US" altLang="zh-HK" dirty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&gt;1</m:t>
                    </m:r>
                  </m:oMath>
                </a14:m>
                <a:r>
                  <a:rPr lang="en-US" altLang="zh-HK" dirty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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[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</a:t>
                </a:r>
              </a:p>
              <a:p>
                <a:pPr lvl="1"/>
                <a:r>
                  <a:rPr lang="en-US" altLang="zh-HK" b="1" dirty="0">
                    <a:ea typeface="新細明體" charset="-120"/>
                  </a:rPr>
                  <a:t>if</a:t>
                </a:r>
                <a:r>
                  <a:rPr lang="en-US" altLang="zh-HK" dirty="0">
                    <a:ea typeface="新細明體" charset="-120"/>
                  </a:rPr>
                  <a:t>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was wrong at step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  <m:r>
                          <a:rPr lang="en-US" altLang="zh-HK" sz="22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(1−</m:t>
                    </m:r>
                    <m:r>
                      <a:rPr lang="el-GR" sz="2200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𝜀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sz="2200" dirty="0" smtClean="0">
                  <a:ea typeface="新細明體" charset="-120"/>
                  <a:cs typeface="Arial" charset="0"/>
                </a:endParaRPr>
              </a:p>
              <a:p>
                <a:pPr marL="344487" lvl="1" indent="0">
                  <a:buNone/>
                </a:pPr>
                <a:r>
                  <a:rPr lang="en-US" altLang="zh-HK" sz="2400" b="1" dirty="0">
                    <a:ea typeface="新細明體" charset="-120"/>
                  </a:rPr>
                  <a:t> </a:t>
                </a:r>
                <a:r>
                  <a:rPr lang="en-US" altLang="zh-HK" sz="2400" b="1" dirty="0" smtClean="0">
                    <a:ea typeface="新細明體" charset="-120"/>
                  </a:rPr>
                  <a:t>   else</a:t>
                </a:r>
                <a:r>
                  <a:rPr lang="en-US" altLang="zh-HK" sz="2400" b="1" dirty="0">
                    <a:ea typeface="新細明體" charset="-120"/>
                  </a:rPr>
                  <a:t/>
                </a:r>
                <a:br>
                  <a:rPr lang="en-US" altLang="zh-HK" sz="2400" b="1" dirty="0">
                    <a:ea typeface="新細明體" charset="-120"/>
                  </a:rPr>
                </a:br>
                <a:r>
                  <a:rPr lang="en-US" altLang="zh-HK" sz="2200" b="1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sz="22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200" i="1" dirty="0" err="1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2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−1)</m:t>
                        </m:r>
                      </m:sup>
                    </m:sSubSup>
                  </m:oMath>
                </a14:m>
                <a:endParaRPr lang="en-US" altLang="zh-HK" sz="2200" baseline="30000" dirty="0">
                  <a:solidFill>
                    <a:srgbClr val="0066FF"/>
                  </a:solidFill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 </m:t>
                    </m:r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HK" baseline="30000" dirty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with prob.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i="0" dirty="0" smtClean="0">
                    <a:ea typeface="新細明體" charset="-120"/>
                  </a:rPr>
                  <a:t>, and follow </a:t>
                </a:r>
                <a:r>
                  <a:rPr lang="en-US" altLang="zh-HK" dirty="0">
                    <a:ea typeface="新細明體" charset="-120"/>
                  </a:rPr>
                  <a:t>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’s </a:t>
                </a:r>
                <a:r>
                  <a:rPr lang="en-US" altLang="zh-HK" i="0" dirty="0" smtClean="0">
                    <a:ea typeface="新細明體" charset="-120"/>
                  </a:rPr>
                  <a:t>advice.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69" name="AutoShape 9"/>
              <p:cNvSpPr>
                <a:spLocks noChangeArrowheads="1"/>
              </p:cNvSpPr>
              <p:nvPr/>
            </p:nvSpPr>
            <p:spPr bwMode="auto">
              <a:xfrm>
                <a:off x="3810000" y="990600"/>
                <a:ext cx="5181600" cy="914400"/>
              </a:xfrm>
              <a:prstGeom prst="wedgeRoundRectCallout">
                <a:avLst>
                  <a:gd name="adj1" fmla="val -48556"/>
                  <a:gd name="adj2" fmla="val 77072"/>
                  <a:gd name="adj3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: weight of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dirty="0">
                    <a:ea typeface="新細明體" charset="-120"/>
                  </a:rPr>
                  <a:t>: probability of choosing expert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7769" name="AutoShap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990600"/>
                <a:ext cx="5181600" cy="914400"/>
              </a:xfrm>
              <a:prstGeom prst="wedgeRoundRectCallout">
                <a:avLst>
                  <a:gd name="adj1" fmla="val -48556"/>
                  <a:gd name="adj2" fmla="val 77072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4876800" y="3962400"/>
            <a:ext cx="3505200" cy="381000"/>
          </a:xfrm>
          <a:prstGeom prst="wedgeRoundRectCallout">
            <a:avLst>
              <a:gd name="adj1" fmla="val -72236"/>
              <a:gd name="adj2" fmla="val -8166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Decrease your weight!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4533900" y="4991100"/>
            <a:ext cx="4191000" cy="381000"/>
          </a:xfrm>
          <a:prstGeom prst="wedgeRoundRectCallout">
            <a:avLst>
              <a:gd name="adj1" fmla="val -64431"/>
              <a:gd name="adj2" fmla="val 458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HK">
                <a:ea typeface="新細明體" charset="-120"/>
              </a:rPr>
              <a:t>Probability is proportional to weight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animBg="1"/>
      <p:bldP spid="1177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Online algorithms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input is </a:t>
            </a:r>
            <a:r>
              <a:rPr lang="en-US" altLang="zh-HK" dirty="0" smtClean="0">
                <a:solidFill>
                  <a:srgbClr val="FF0000"/>
                </a:solidFill>
              </a:rPr>
              <a:t>revealed in parts</a:t>
            </a:r>
            <a:r>
              <a:rPr lang="en-US" altLang="zh-HK" dirty="0" smtClean="0"/>
              <a:t>.</a:t>
            </a:r>
            <a:endParaRPr lang="en-US" altLang="zh-HK" dirty="0"/>
          </a:p>
          <a:p>
            <a:r>
              <a:rPr lang="en-US" altLang="zh-HK" dirty="0" smtClean="0"/>
              <a:t>An online algorithm needs to </a:t>
            </a:r>
            <a:r>
              <a:rPr lang="en-US" altLang="zh-HK" dirty="0" smtClean="0">
                <a:solidFill>
                  <a:srgbClr val="FF0000"/>
                </a:solidFill>
              </a:rPr>
              <a:t>respond</a:t>
            </a:r>
            <a:r>
              <a:rPr lang="en-US" altLang="zh-HK" dirty="0" smtClean="0"/>
              <a:t> to each part (of the input) upon its arrival.</a:t>
            </a:r>
          </a:p>
          <a:p>
            <a:r>
              <a:rPr lang="en-US" altLang="zh-HK" dirty="0" smtClean="0"/>
              <a:t>The responding actions </a:t>
            </a:r>
            <a:r>
              <a:rPr lang="en-US" altLang="zh-HK" dirty="0" smtClean="0">
                <a:solidFill>
                  <a:srgbClr val="FF0000"/>
                </a:solidFill>
              </a:rPr>
              <a:t>cannot be canceled/revoked</a:t>
            </a:r>
            <a:r>
              <a:rPr lang="en-US" altLang="zh-HK" dirty="0" smtClean="0"/>
              <a:t> later.</a:t>
            </a:r>
            <a:endParaRPr lang="en-US" altLang="zh-HK" dirty="0"/>
          </a:p>
          <a:p>
            <a:r>
              <a:rPr lang="en-US" altLang="zh-HK" dirty="0"/>
              <a:t>We care about </a:t>
            </a:r>
            <a:r>
              <a:rPr lang="en-US" altLang="zh-HK" dirty="0" smtClean="0"/>
              <a:t>the </a:t>
            </a:r>
            <a:r>
              <a:rPr lang="en-US" altLang="zh-HK" dirty="0" smtClean="0">
                <a:solidFill>
                  <a:srgbClr val="FF0000"/>
                </a:solidFill>
              </a:rPr>
              <a:t>competitive ratio</a:t>
            </a:r>
            <a:r>
              <a:rPr lang="en-US" altLang="zh-HK" dirty="0" smtClean="0"/>
              <a:t>, which compares the performance of an online algorithm to that of the </a:t>
            </a:r>
            <a:r>
              <a:rPr lang="en-US" altLang="zh-HK" dirty="0"/>
              <a:t>best </a:t>
            </a:r>
            <a:r>
              <a:rPr lang="en-US" altLang="zh-HK" dirty="0" smtClean="0"/>
              <a:t>offline algorithm.</a:t>
            </a:r>
          </a:p>
          <a:p>
            <a:pPr lvl="1"/>
            <a:r>
              <a:rPr lang="en-US" altLang="zh-HK" dirty="0" smtClean="0"/>
              <a:t>Offline: the entire input is given beforehand.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9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Example (n=5, T=6, </a:t>
            </a:r>
            <a:r>
              <a:rPr lang="el-GR">
                <a:cs typeface="Arial" charset="0"/>
              </a:rPr>
              <a:t>ε</a:t>
            </a:r>
            <a:r>
              <a:rPr lang="en-US" altLang="zh-HK">
                <a:ea typeface="新細明體" charset="-120"/>
                <a:cs typeface="Arial" charset="0"/>
              </a:rPr>
              <a:t> = 1/4</a:t>
            </a:r>
            <a:r>
              <a:rPr lang="en-US" altLang="zh-HK">
                <a:ea typeface="新細明體" charset="-120"/>
              </a:rPr>
              <a:t>)</a:t>
            </a:r>
          </a:p>
        </p:txBody>
      </p:sp>
      <p:graphicFrame>
        <p:nvGraphicFramePr>
          <p:cNvPr id="132337" name="Group 2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171895"/>
              </p:ext>
            </p:extLst>
          </p:nvPr>
        </p:nvGraphicFramePr>
        <p:xfrm>
          <a:off x="457200" y="1600200"/>
          <a:ext cx="8153400" cy="3419475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1219200"/>
                <a:gridCol w="1143000"/>
                <a:gridCol w="1219200"/>
                <a:gridCol w="1143000"/>
                <a:gridCol w="685800"/>
                <a:gridCol w="9144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real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0.4219,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0.75, 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0.5625,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0.3164,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331" name="Rectangle 235"/>
          <p:cNvSpPr>
            <a:spLocks noChangeArrowheads="1"/>
          </p:cNvSpPr>
          <p:nvPr/>
        </p:nvSpPr>
        <p:spPr bwMode="auto">
          <a:xfrm>
            <a:off x="457200" y="5181600"/>
            <a:ext cx="82296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600" dirty="0">
                <a:ea typeface="新細明體" charset="-120"/>
                <a:cs typeface="Arial" charset="0"/>
              </a:rPr>
              <a:t>Numbers: weight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600" dirty="0">
                <a:ea typeface="新細明體" charset="-120"/>
                <a:cs typeface="Arial" charset="0"/>
              </a:rPr>
              <a:t>Arrows: predications. </a:t>
            </a:r>
            <a:r>
              <a:rPr lang="en-US" altLang="zh-HK" sz="2600" dirty="0">
                <a:solidFill>
                  <a:srgbClr val="FF0000"/>
                </a:solidFill>
                <a:ea typeface="新細明體" charset="-120"/>
                <a:cs typeface="Arial" charset="0"/>
              </a:rPr>
              <a:t>Red</a:t>
            </a:r>
            <a:r>
              <a:rPr lang="en-US" altLang="zh-HK" sz="2600" dirty="0">
                <a:ea typeface="新細明體" charset="-120"/>
                <a:cs typeface="Arial" charset="0"/>
              </a:rPr>
              <a:t>: wrong.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097-BEAC-48DE-904E-F9B73A5CD4C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i="1" baseline="-25000" dirty="0">
                        <a:latin typeface="Cambria Math"/>
                        <a:ea typeface="新細明體" charset="-120"/>
                        <a:cs typeface="Arial" charset="0"/>
                      </a:rPr>
                      <m:t>𝑅𝑊𝑀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expected loss of our algorithm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𝐿</m:t>
                    </m:r>
                    <m:r>
                      <a:rPr lang="en-US" altLang="zh-HK" i="1" baseline="-25000" dirty="0" err="1">
                        <a:latin typeface="Cambria Math"/>
                        <a:ea typeface="新細明體" charset="-120"/>
                        <a:cs typeface="Arial" charset="0"/>
                      </a:rPr>
                      <m:t>𝑚𝑖𝑛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 loss of the best expert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Theorem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:r>
                  <a:rPr lang="en-US" altLang="zh-HK" dirty="0">
                    <a:ea typeface="新細明體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𝜖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&lt;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1/2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the loss on </a:t>
                </a:r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  <a:t>any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 sequence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in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𝑇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 satisfies </a:t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	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</m:sSub>
                    <m:r>
                      <a:rPr lang="el-GR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1+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𝑚𝑖𝑛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)/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Proof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Key</a:t>
                </a:r>
                <a:r>
                  <a:rPr lang="en-US" altLang="zh-HK" sz="2600" dirty="0">
                    <a:ea typeface="新細明體" charset="-120"/>
                  </a:rPr>
                  <a:t>: Consider </a:t>
                </a:r>
                <a:r>
                  <a:rPr lang="en-US" altLang="zh-HK" sz="2600" dirty="0" smtClean="0">
                    <a:ea typeface="新細明體" charset="-120"/>
                  </a:rPr>
                  <a:t>the total </a:t>
                </a:r>
                <a:r>
                  <a:rPr lang="en-US" altLang="zh-HK" sz="2600" dirty="0">
                    <a:ea typeface="新細明體" charset="-120"/>
                  </a:rPr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HK" sz="2600" baseline="30000" dirty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 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Fact: </a:t>
                </a:r>
                <a:r>
                  <a:rPr lang="en-US" altLang="zh-HK" sz="2600" dirty="0" smtClean="0">
                    <a:ea typeface="新細明體" charset="-120"/>
                  </a:rPr>
                  <a:t>Any time </a:t>
                </a:r>
                <a:r>
                  <a:rPr lang="en-US" altLang="zh-HK" sz="2600" dirty="0">
                    <a:ea typeface="新細明體" charset="-120"/>
                  </a:rPr>
                  <a:t>our algorithm has significant expected loss, the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total weight drops substantially</a:t>
                </a:r>
                <a:r>
                  <a:rPr lang="en-US" altLang="zh-HK" sz="2600" dirty="0">
                    <a:ea typeface="新細明體" charset="-120"/>
                  </a:rPr>
                  <a:t>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𝑙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sz="2600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if expert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wrong at step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0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otherwise)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  <m:sup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=(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:</m:t>
                        </m:r>
                        <m:sSubSup>
                          <m:sSub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brk m:alnAt="7"/>
                          </m:rP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=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HK" sz="26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(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  <m:r>
                              <a:rPr lang="en-US" altLang="zh-HK" sz="2600" b="0" i="1" smtClean="0">
                                <a:latin typeface="Cambria Math"/>
                                <a:ea typeface="新細明體" charset="-12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)/</m:t>
                    </m:r>
                    <m:sSup>
                      <m:sSupPr>
                        <m:ctrlPr>
                          <a:rPr lang="en-US" altLang="zh-HK" sz="26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</a:t>
                </a:r>
                <a:r>
                  <a:rPr lang="en-US" altLang="zh-HK" sz="2600" smtClean="0">
                    <a:ea typeface="新細明體" charset="-120"/>
                  </a:rPr>
                  <a:t>Two meanings:</a:t>
                </a:r>
                <a:endParaRPr lang="en-US" altLang="zh-HK" sz="2600" dirty="0">
                  <a:ea typeface="新細明體" charset="-120"/>
                </a:endParaRPr>
              </a:p>
              <a:p>
                <a:pPr lvl="1"/>
                <a:r>
                  <a:rPr lang="en-US" altLang="zh-HK" sz="2200" dirty="0" smtClean="0">
                    <a:ea typeface="新細明體" charset="-120"/>
                  </a:rPr>
                  <a:t>The </a:t>
                </a:r>
                <a:r>
                  <a:rPr lang="en-US" altLang="zh-HK" sz="2200" dirty="0">
                    <a:ea typeface="新細明體" charset="-120"/>
                  </a:rPr>
                  <a:t>fraction of the weight on wrong experts</a:t>
                </a: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The expected loss of our </a:t>
                </a:r>
                <a:r>
                  <a:rPr lang="en-US" altLang="zh-HK" sz="2200" dirty="0" smtClean="0">
                    <a:ea typeface="新細明體" charset="-120"/>
                  </a:rPr>
                  <a:t>algorithm at step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𝑡</m:t>
                    </m:r>
                  </m:oMath>
                </a14:m>
                <a:endParaRPr lang="en-US" altLang="zh-HK" sz="22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Note: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b="0" i="1" smtClean="0">
                            <a:latin typeface="Cambria Math"/>
                            <a:ea typeface="新細明體" charset="-120"/>
                          </a:rPr>
                          <m:t>+1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HK" sz="2600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(1−</m:t>
                    </m:r>
                    <m:r>
                      <a:rPr lang="en-US" sz="2600" b="0" i="1" dirty="0" smtClean="0">
                        <a:latin typeface="Cambria Math"/>
                        <a:cs typeface="Arial" charset="0"/>
                      </a:rPr>
                      <m:t>𝜖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Arial" charset="0"/>
                      </a:rPr>
                      <m:t>)+</m:t>
                    </m:r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(1−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HK" sz="2600" dirty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 			   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sz="26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sz="2600" i="1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(1–</m:t>
                    </m:r>
                    <m:r>
                      <a:rPr lang="en-US" sz="2600" b="0" i="1" dirty="0" smtClean="0"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(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sz="26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Last slide: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+1)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𝑡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1–</m:t>
                        </m:r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So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+1)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(1–</m:t>
                    </m:r>
                    <m:r>
                      <a:rPr lang="en-US" altLang="zh-HK" i="1" dirty="0"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) 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b="0" dirty="0" smtClean="0">
                    <a:ea typeface="新細明體" charset="-12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1–</m:t>
                        </m:r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𝑇</m:t>
                                </m:r>
                                <m:r>
                                  <a:rPr lang="en-US" altLang="zh-HK" b="0" i="1" dirty="0" smtClean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1–</m:t>
                        </m:r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		</m:t>
                    </m:r>
                  </m:oMath>
                </a14:m>
                <a:endParaRPr lang="en-US" altLang="zh-HK" i="1" dirty="0" smtClean="0">
                  <a:latin typeface="Cambria Math"/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 …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buNone/>
                </a:pPr>
                <a:r>
                  <a:rPr lang="en-US" altLang="zh-HK" dirty="0" smtClean="0">
                    <a:solidFill>
                      <a:srgbClr val="0066FF"/>
                    </a:solidFill>
                    <a:ea typeface="新細明體" charset="-120"/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(1–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 …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(1–</m:t>
                    </m:r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𝐹</m:t>
                        </m:r>
                      </m:e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endParaRPr lang="en-US" altLang="zh-HK" dirty="0">
                  <a:solidFill>
                    <a:srgbClr val="0066FF"/>
                  </a:solidFill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On the other hand,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𝑊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+1)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i="0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</m:t>
                                </m:r>
                                <m:r>
                                  <a:rPr lang="en-US" altLang="zh-HK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</m:e>
                    </m:func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1−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𝜖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(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)</m:t>
                            </m:r>
                          </m:sup>
                        </m:sSubSup>
                      </m:sup>
                    </m:sSup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So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1−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𝜖</m:t>
                            </m:r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(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)</m:t>
                            </m:r>
                          </m:sup>
                        </m:sSubSup>
                      </m:sup>
                    </m:sSup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(1−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(1)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…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(1−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𝐹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𝑇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sup>
                    </m:sSup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FF0000"/>
                  </a:solidFill>
                  <a:ea typeface="新細明體" charset="-120"/>
                  <a:cs typeface="Arial" charset="0"/>
                </a:endParaRP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Note: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𝑚𝑖𝑛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is the loss of the best expert.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1">
                <a:blip r:embed="rId2"/>
                <a:stretch>
                  <a:fillRect l="-296" t="-2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0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9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7813"/>
                <a:ext cx="8229600" cy="11398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1−</m:t>
                              </m:r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sSubSup>
                            <m:sSubSupPr>
                              <m:ctrlP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</m:t>
                              </m:r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bSup>
                        </m:sup>
                      </m:sSup>
                      <m:r>
                        <a:rPr lang="el-GR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𝑊</m:t>
                          </m:r>
                        </m:e>
                        <m:sup>
                          <m:d>
                            <m:dPr>
                              <m:ctrlP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zh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(1−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𝜖</m:t>
                      </m:r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(1)</m:t>
                          </m:r>
                        </m:sup>
                      </m:sSup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Arial" charset="0"/>
                        </a:rPr>
                        <m:t>…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(1−</m:t>
                      </m:r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𝜖</m:t>
                      </m:r>
                      <m:sSup>
                        <m:sSupPr>
                          <m:ctrlP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𝑇</m:t>
                          </m:r>
                          <m:r>
                            <a:rPr lang="en-US" altLang="zh-HK" sz="2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)</m:t>
                          </m:r>
                        </m:sup>
                      </m:sSup>
                      <m:r>
                        <a:rPr lang="en-US" altLang="zh-HK" sz="2800" i="1" dirty="0">
                          <a:solidFill>
                            <a:srgbClr val="FF0000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altLang="zh-HK" sz="28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5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229600" cy="1139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𝑊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(1)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(1)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 1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∀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𝑖</m:t>
                    </m:r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  <a:cs typeface="Arial" charset="0"/>
                  </a:rPr>
                  <a:t>Take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log: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r>
                  <a:rPr lang="en-US" altLang="zh-HK" sz="1900" dirty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sz="1900" dirty="0">
                    <a:ea typeface="新細明體" charset="-120"/>
                    <a:cs typeface="Arial" charset="0"/>
                  </a:rPr>
                </a:br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𝑚𝑖𝑛</m:t>
                        </m:r>
                      </m:sub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e>
                        </m:d>
                      </m:sup>
                    </m:sSubSup>
                    <m:r>
                      <m:rPr>
                        <m:sty m:val="p"/>
                      </m:rPr>
                      <a:rPr lang="en-US" altLang="zh-HK" i="1" dirty="0" err="1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  <a:cs typeface="Arial" charset="0"/>
                          </a:rPr>
                          <m:t>𝜖</m:t>
                        </m:r>
                      </m:e>
                    </m:d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HK" i="1" dirty="0" err="1"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=1,…,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⁡(1−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(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𝑡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=1,…,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	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 ∵</m:t>
                    </m:r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1−</m:t>
                            </m:r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l-GR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 −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zh-HK" i="1" dirty="0" smtClean="0">
                    <a:latin typeface="Cambria Math"/>
                    <a:ea typeface="新細明體" charset="-120"/>
                    <a:cs typeface="Arial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err="1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−</m:t>
                    </m:r>
                    <m:r>
                      <a:rPr lang="en-US" altLang="zh-HK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𝜖</m:t>
                    </m:r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  <m:sup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bSup>
                    <m:r>
                      <a:rPr lang="en-US" altLang="zh-HK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                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∵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𝑡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=1,…,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𝐹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  <a:ea typeface="新細明體" charset="-12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  <m:sup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𝑇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is the loss of our algorithm.</a:t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endParaRPr lang="en-US" altLang="zh-HK" sz="1500" dirty="0" smtClean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  <a:cs typeface="Arial" charset="0"/>
                  </a:rPr>
                  <a:t>Rearranging the inequality and using 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 smtClean="0">
                    <a:ea typeface="新細明體" charset="-120"/>
                    <a:cs typeface="Arial" charset="0"/>
                  </a:rPr>
                </a:br>
                <a:endParaRPr lang="en-US" altLang="zh-HK" sz="1300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–</m:t>
                      </m:r>
                      <m:func>
                        <m:func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i="0" dirty="0" err="1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HK" i="1" dirty="0">
                                  <a:latin typeface="Cambria Math" panose="02040503050406030204" pitchFamily="18" charset="0"/>
                                  <a:ea typeface="新細明體" charset="-12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1−</m:t>
                              </m:r>
                              <m:r>
                                <a:rPr lang="en-US" altLang="zh-HK" i="1" dirty="0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l-GR" i="1" dirty="0">
                          <a:latin typeface="Cambria Math"/>
                          <a:cs typeface="Arial" charset="0"/>
                        </a:rPr>
                        <m:t>≤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𝑧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,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 </m:t>
                      </m:r>
                      <m:r>
                        <a:rPr lang="en-US" altLang="zh-HK" b="0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    </m:t>
                      </m:r>
                      <m:r>
                        <a:rPr lang="en-US" altLang="zh-HK" i="1" dirty="0" smtClean="0">
                          <a:latin typeface="Cambria Math"/>
                          <a:ea typeface="新細明體" charset="-120"/>
                          <a:cs typeface="Arial" charset="0"/>
                        </a:rPr>
                        <m:t>0</m:t>
                      </m:r>
                      <m:r>
                        <a:rPr lang="el-GR" i="1" dirty="0">
                          <a:latin typeface="Cambria Math"/>
                          <a:cs typeface="Arial" charset="0"/>
                        </a:rPr>
                        <m:t>≤</m:t>
                      </m:r>
                      <m:r>
                        <a:rPr lang="en-US" altLang="zh-HK" i="1" dirty="0">
                          <a:latin typeface="Cambria Math"/>
                          <a:ea typeface="新細明體" charset="-120"/>
                          <a:cs typeface="Arial" charset="0"/>
                        </a:rPr>
                        <m:t>𝑧</m:t>
                      </m:r>
                      <m:r>
                        <a:rPr lang="el-GR" i="1" dirty="0">
                          <a:latin typeface="Cambria Math"/>
                          <a:cs typeface="Arial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/>
                          <a:cs typeface="Arial" charset="0"/>
                        </a:rPr>
                        <m:t>1/2</m:t>
                      </m:r>
                    </m:oMath>
                  </m:oMathPara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/>
                </a:r>
                <a:br>
                  <a:rPr lang="en-US" altLang="zh-HK" dirty="0">
                    <a:ea typeface="新細明體" charset="-120"/>
                    <a:cs typeface="Arial" charset="0"/>
                  </a:rPr>
                </a:br>
                <a:r>
                  <a:rPr lang="en-US" altLang="zh-HK" dirty="0">
                    <a:ea typeface="新細明體" charset="-120"/>
                    <a:cs typeface="Arial" charset="0"/>
                  </a:rPr>
                  <a:t>we get the inequality in the theorem.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𝑅𝑊𝑀</m:t>
                        </m:r>
                      </m:sub>
                    </m:sSub>
                    <m:r>
                      <a:rPr lang="el-GR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1+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𝐿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𝑚𝑖𝑛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altLang="zh-HK" i="1" dirty="0" err="1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ln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𝑛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)/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𝜖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259" t="-25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The </a:t>
                </a:r>
                <a:r>
                  <a:rPr lang="en-US" altLang="zh-HK" sz="2600" dirty="0">
                    <a:ea typeface="新細明體" charset="-120"/>
                  </a:rPr>
                  <a:t>case that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is unknown.</a:t>
                </a:r>
              </a:p>
              <a:p>
                <a:r>
                  <a:rPr lang="en-US" altLang="zh-HK" sz="2600" dirty="0" smtClean="0">
                    <a:ea typeface="新細明體" charset="-120"/>
                  </a:rPr>
                  <a:t>The </a:t>
                </a:r>
                <a:r>
                  <a:rPr lang="en-US" altLang="zh-HK" sz="2600" dirty="0">
                    <a:ea typeface="新細明體" charset="-120"/>
                  </a:rPr>
                  <a:t>case that loss is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[0,1] 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{0,1}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 smtClean="0">
                    <a:ea typeface="新細明體" charset="-120"/>
                  </a:rPr>
                  <a:t>References: </a:t>
                </a:r>
              </a:p>
              <a:p>
                <a:pPr lvl="1"/>
                <a:r>
                  <a:rPr lang="en-US" altLang="zh-HK" sz="2200" b="1" dirty="0">
                    <a:ea typeface="新細明體" charset="-120"/>
                  </a:rPr>
                  <a:t>The Multiplicative Weights Update Method: a Meta-Algorithm and </a:t>
                </a:r>
                <a:r>
                  <a:rPr lang="en-US" altLang="zh-HK" sz="2200" b="1" dirty="0" smtClean="0">
                    <a:ea typeface="新細明體" charset="-120"/>
                  </a:rPr>
                  <a:t>Applications</a:t>
                </a:r>
                <a:r>
                  <a:rPr lang="en-US" altLang="zh-HK" sz="2200" dirty="0" smtClean="0">
                    <a:ea typeface="新細明體" charset="-120"/>
                  </a:rPr>
                  <a:t>, Sanjeev </a:t>
                </a:r>
                <a:r>
                  <a:rPr lang="en-US" altLang="zh-HK" sz="2200" dirty="0">
                    <a:ea typeface="新細明體" charset="-120"/>
                  </a:rPr>
                  <a:t>Arora, </a:t>
                </a:r>
                <a:r>
                  <a:rPr lang="en-US" altLang="zh-HK" sz="2200" dirty="0" err="1">
                    <a:ea typeface="新細明體" charset="-120"/>
                  </a:rPr>
                  <a:t>Elad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 err="1">
                    <a:ea typeface="新細明體" charset="-120"/>
                  </a:rPr>
                  <a:t>Hazan</a:t>
                </a:r>
                <a:r>
                  <a:rPr lang="en-US" altLang="zh-HK" sz="2200" dirty="0">
                    <a:ea typeface="新細明體" charset="-120"/>
                  </a:rPr>
                  <a:t>, and </a:t>
                </a:r>
                <a:r>
                  <a:rPr lang="en-US" altLang="zh-HK" sz="2200" dirty="0" err="1">
                    <a:ea typeface="新細明體" charset="-120"/>
                  </a:rPr>
                  <a:t>Satyen</a:t>
                </a:r>
                <a:r>
                  <a:rPr lang="en-US" altLang="zh-HK" sz="2200" dirty="0">
                    <a:ea typeface="新細明體" charset="-120"/>
                  </a:rPr>
                  <a:t> </a:t>
                </a:r>
                <a:r>
                  <a:rPr lang="en-US" altLang="zh-HK" sz="2200" dirty="0" smtClean="0">
                    <a:ea typeface="新細明體" charset="-120"/>
                  </a:rPr>
                  <a:t>Kale, Theory of Computing, Volume 8, </a:t>
                </a:r>
                <a:r>
                  <a:rPr lang="en-US" altLang="zh-HK" sz="2200" dirty="0" smtClean="0"/>
                  <a:t>Article </a:t>
                </a:r>
                <a:r>
                  <a:rPr lang="en-US" altLang="zh-HK" sz="2200" dirty="0"/>
                  <a:t>6 pp. </a:t>
                </a:r>
                <a:r>
                  <a:rPr lang="en-US" altLang="zh-HK" sz="2200" dirty="0" smtClean="0"/>
                  <a:t>121-164, </a:t>
                </a:r>
                <a:r>
                  <a:rPr lang="en-US" altLang="zh-HK" sz="2200" dirty="0" smtClean="0">
                    <a:ea typeface="新細明體" charset="-120"/>
                  </a:rPr>
                  <a:t>2012.</a:t>
                </a:r>
              </a:p>
              <a:p>
                <a:pPr lvl="1"/>
                <a:r>
                  <a:rPr lang="en-US" altLang="zh-HK" sz="2200" dirty="0" smtClean="0">
                    <a:ea typeface="新細明體" charset="-120"/>
                  </a:rPr>
                  <a:t>Chapter 4 of </a:t>
                </a:r>
                <a:r>
                  <a:rPr lang="en-US" altLang="zh-HK" sz="2200" i="1" dirty="0" smtClean="0">
                    <a:ea typeface="新細明體" charset="-120"/>
                  </a:rPr>
                  <a:t>Algorithmic Game Theory</a:t>
                </a:r>
                <a:r>
                  <a:rPr lang="en-US" altLang="zh-HK" sz="2200" dirty="0" smtClean="0">
                    <a:ea typeface="新細明體" charset="-120"/>
                  </a:rPr>
                  <a:t>, available at </a:t>
                </a:r>
                <a:r>
                  <a:rPr lang="en-US" altLang="zh-HK" sz="2200" dirty="0" smtClean="0">
                    <a:ea typeface="新細明體" charset="-120"/>
                    <a:hlinkClick r:id="rId2"/>
                  </a:rPr>
                  <a:t>http://www.cs.cmu.edu/~avrim/Papers/regret-chapter.pdf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:endParaRPr lang="en-US" altLang="zh-HK" sz="22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296" t="-1211" r="-12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Online algorithms: </a:t>
            </a:r>
          </a:p>
          <a:p>
            <a:pPr lvl="1"/>
            <a:r>
              <a:rPr lang="en-US" altLang="zh-HK" dirty="0" smtClean="0"/>
              <a:t>The </a:t>
            </a:r>
            <a:r>
              <a:rPr lang="en-US" altLang="zh-HK" dirty="0"/>
              <a:t>input is </a:t>
            </a:r>
            <a:r>
              <a:rPr lang="en-US" altLang="zh-HK" dirty="0">
                <a:solidFill>
                  <a:srgbClr val="FF0000"/>
                </a:solidFill>
              </a:rPr>
              <a:t>revealed in parts</a:t>
            </a:r>
            <a:r>
              <a:rPr lang="en-US" altLang="zh-HK" dirty="0"/>
              <a:t>.</a:t>
            </a:r>
          </a:p>
          <a:p>
            <a:pPr lvl="1"/>
            <a:r>
              <a:rPr lang="en-US" altLang="zh-HK" dirty="0" smtClean="0"/>
              <a:t>We need </a:t>
            </a:r>
            <a:r>
              <a:rPr lang="en-US" altLang="zh-HK" dirty="0"/>
              <a:t>to </a:t>
            </a:r>
            <a:r>
              <a:rPr lang="en-US" altLang="zh-HK" dirty="0">
                <a:solidFill>
                  <a:srgbClr val="FF0000"/>
                </a:solidFill>
              </a:rPr>
              <a:t>respond</a:t>
            </a:r>
            <a:r>
              <a:rPr lang="en-US" altLang="zh-HK" dirty="0"/>
              <a:t> to each part </a:t>
            </a:r>
            <a:r>
              <a:rPr lang="en-US" altLang="zh-HK" dirty="0" smtClean="0"/>
              <a:t>upon </a:t>
            </a:r>
            <a:r>
              <a:rPr lang="en-US" altLang="zh-HK" dirty="0"/>
              <a:t>its arrival.</a:t>
            </a:r>
          </a:p>
          <a:p>
            <a:pPr lvl="1"/>
            <a:r>
              <a:rPr lang="en-US" altLang="zh-HK" dirty="0"/>
              <a:t>The responding actions </a:t>
            </a:r>
            <a:r>
              <a:rPr lang="en-US" altLang="zh-HK" dirty="0">
                <a:solidFill>
                  <a:srgbClr val="FF0000"/>
                </a:solidFill>
              </a:rPr>
              <a:t>cannot be </a:t>
            </a:r>
            <a:r>
              <a:rPr lang="en-US" altLang="zh-HK" dirty="0" smtClean="0">
                <a:solidFill>
                  <a:srgbClr val="FF0000"/>
                </a:solidFill>
              </a:rPr>
              <a:t>revoked</a:t>
            </a:r>
            <a:r>
              <a:rPr lang="en-US" altLang="zh-HK" dirty="0" smtClean="0"/>
              <a:t> </a:t>
            </a:r>
            <a:r>
              <a:rPr lang="en-US" altLang="zh-HK" dirty="0"/>
              <a:t>later.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competitive ratio: </a:t>
            </a:r>
            <a:r>
              <a:rPr lang="en-US" altLang="zh-HK" dirty="0" smtClean="0"/>
              <a:t>performance </a:t>
            </a:r>
            <a:r>
              <a:rPr lang="en-US" altLang="zh-HK" dirty="0"/>
              <a:t>of an online algorithm </a:t>
            </a:r>
            <a:r>
              <a:rPr lang="en-US" altLang="zh-HK" dirty="0" smtClean="0"/>
              <a:t>vs. </a:t>
            </a:r>
            <a:r>
              <a:rPr lang="en-US" altLang="zh-HK" dirty="0"/>
              <a:t>performance </a:t>
            </a:r>
            <a:r>
              <a:rPr lang="en-US" altLang="zh-HK" dirty="0" smtClean="0"/>
              <a:t>of </a:t>
            </a:r>
            <a:r>
              <a:rPr lang="en-US" altLang="zh-HK" dirty="0"/>
              <a:t>the best offline algorithm.</a:t>
            </a:r>
          </a:p>
          <a:p>
            <a:r>
              <a:rPr lang="en-US" altLang="zh-HK" dirty="0" smtClean="0"/>
              <a:t>Primal-dual method.</a:t>
            </a:r>
          </a:p>
          <a:p>
            <a:r>
              <a:rPr lang="en-US" altLang="zh-HK" dirty="0" smtClean="0"/>
              <a:t>Multiplicative </a:t>
            </a:r>
            <a:r>
              <a:rPr lang="en-US" altLang="zh-HK" smtClean="0"/>
              <a:t>weight update method.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4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Ski rental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 person goes to a ski resort for a long vacation. </a:t>
                </a:r>
              </a:p>
              <a:p>
                <a:r>
                  <a:rPr lang="en-US" altLang="zh-HK" dirty="0" smtClean="0"/>
                  <a:t>Two choices everyday:</a:t>
                </a:r>
              </a:p>
              <a:p>
                <a:pPr lvl="1"/>
                <a:r>
                  <a:rPr lang="en-US" altLang="zh-HK" dirty="0" smtClean="0">
                    <a:solidFill>
                      <a:srgbClr val="0000FF"/>
                    </a:solidFill>
                  </a:rPr>
                  <a:t>Rent</a:t>
                </a:r>
                <a:r>
                  <a:rPr lang="en-US" altLang="zh-HK" dirty="0" smtClean="0"/>
                  <a:t> a ski: $1 per day.</a:t>
                </a:r>
              </a:p>
              <a:p>
                <a:pPr lvl="1"/>
                <a:r>
                  <a:rPr lang="en-US" altLang="zh-HK" dirty="0" smtClean="0">
                    <a:solidFill>
                      <a:srgbClr val="FF0000"/>
                    </a:solidFill>
                  </a:rPr>
                  <a:t>Buy</a:t>
                </a:r>
                <a:r>
                  <a:rPr lang="en-US" altLang="zh-HK" dirty="0" smtClean="0"/>
                  <a:t> a ski: $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once.</a:t>
                </a:r>
              </a:p>
              <a:p>
                <a:r>
                  <a:rPr lang="en-US" altLang="zh-HK" dirty="0" smtClean="0"/>
                  <a:t>An unknown factor: the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of remaining days for ski in this season. </a:t>
                </a:r>
              </a:p>
              <a:p>
                <a:pPr lvl="1"/>
                <a:r>
                  <a:rPr lang="en-US" altLang="zh-HK" dirty="0" smtClean="0"/>
                  <a:t>When snow melts, the ski resort closes.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Offline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If we had known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then it’s easy.</a:t>
                </a:r>
              </a:p>
              <a:p>
                <a:pPr lvl="1"/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we should rent everyday. The total cost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we should buy on day 1. The total cost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In any case, the cost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/>
                  <a:t>Question: </a:t>
                </a:r>
                <a:r>
                  <a:rPr lang="en-US" altLang="zh-HK" dirty="0" smtClean="0"/>
                  <a:t>Without </a:t>
                </a:r>
                <a:r>
                  <a:rPr lang="en-US" altLang="zh-HK" dirty="0"/>
                  <a:t>knowing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how </a:t>
                </a:r>
                <a:r>
                  <a:rPr lang="en-US" altLang="zh-HK" dirty="0"/>
                  <a:t>to make decision every </a:t>
                </a:r>
                <a:r>
                  <a:rPr lang="en-US" altLang="zh-HK" dirty="0" smtClean="0"/>
                  <a:t>day?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Deterministic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There is a simple deterministic algorithm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our cost is at </a:t>
                </a:r>
                <a:r>
                  <a:rPr lang="en-US" altLang="zh-HK" dirty="0"/>
                  <a:t>most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2⋅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{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We then say that the algorithm has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competitive ratio </a:t>
                </a:r>
                <a:r>
                  <a:rPr lang="en-US" altLang="zh-HK" dirty="0" smtClean="0"/>
                  <a:t>of 2.</a:t>
                </a:r>
                <a:endParaRPr lang="zh-HK" altLang="en-US" dirty="0"/>
              </a:p>
              <a:p>
                <a:r>
                  <a:rPr lang="en-US" altLang="zh-HK" dirty="0" smtClean="0"/>
                  <a:t>Algorithm:</a:t>
                </a:r>
                <a:br>
                  <a:rPr lang="en-US" altLang="zh-HK" dirty="0" smtClean="0"/>
                </a:br>
                <a:r>
                  <a:rPr lang="en-US" altLang="zh-HK" dirty="0" smtClean="0"/>
                  <a:t>On each day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𝑗</m:t>
                    </m:r>
                    <m:r>
                      <a:rPr lang="en-US" altLang="zh-HK" b="0" i="1" dirty="0" smtClean="0">
                        <a:latin typeface="Cambria Math"/>
                      </a:rPr>
                      <m:t>&lt;</m:t>
                    </m:r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rent.</a:t>
                </a:r>
                <a:br>
                  <a:rPr lang="en-US" altLang="zh-HK" dirty="0" smtClean="0"/>
                </a:br>
                <a:r>
                  <a:rPr lang="en-US" altLang="zh-HK" dirty="0" smtClean="0"/>
                  <a:t>On day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buy.</a:t>
                </a:r>
              </a:p>
              <a:p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&lt;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our cost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which is optimal.</a:t>
                </a:r>
              </a:p>
              <a:p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our cost is </a:t>
                </a:r>
                <a:r>
                  <a:rPr lang="en-US" altLang="zh-HK" b="0" i="1" dirty="0" smtClean="0">
                    <a:latin typeface="Cambria Math"/>
                  </a:rPr>
                  <a:t/>
                </a:r>
                <a:br>
                  <a:rPr lang="en-US" altLang="zh-HK" b="0" i="1" dirty="0" smtClean="0">
                    <a:latin typeface="Cambria Math"/>
                  </a:rPr>
                </a:br>
                <a:r>
                  <a:rPr lang="en-US" altLang="zh-HK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−1+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=2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−1&lt;2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=2⋅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Randomized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It turns out to exist a randomized algorithm with a competitive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𝑒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≈1.58</m:t>
                    </m:r>
                  </m:oMath>
                </a14:m>
                <a:endParaRPr lang="en-US" altLang="zh-HK" dirty="0" smtClean="0"/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The algorithm uses integer programming and linear programming.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Integer programming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There is an integer programming to solve the offline version of the ski-rental problem.</a:t>
                </a:r>
              </a:p>
              <a:p>
                <a:r>
                  <a:rPr lang="en-US" altLang="zh-HK" b="0" i="0" dirty="0" smtClean="0"/>
                  <a:t>We introduce some variables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b="0" i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HK" b="0" i="0" dirty="0" smtClean="0"/>
                  <a:t>: indicate whether we eventually buy it.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b="0" i="0" dirty="0" smtClean="0"/>
                  <a:t>: indicate whether we rent on day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b="0" i="0" dirty="0" smtClean="0"/>
                  <a:t>.</a:t>
                </a:r>
                <a:endParaRPr lang="en-US" altLang="zh-HK" b="0" i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rgbClr val="FF0000"/>
                        </a:solidFill>
                        <a:latin typeface="Cambria Math"/>
                      </a:rPr>
                      <m:t>IP</m:t>
                    </m:r>
                    <m:r>
                      <a:rPr lang="en-US" altLang="zh-HK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b="0" i="1" dirty="0" smtClean="0">
                    <a:latin typeface="Cambria Math"/>
                  </a:rPr>
                  <a:t/>
                </a:r>
                <a:br>
                  <a:rPr lang="en-US" altLang="zh-HK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≥1,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  <m:mr>
                        <m:e/>
                        <m:e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altLang="zh-HK" b="0" i="1" dirty="0" smtClean="0">
                    <a:latin typeface="Cambria Math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Solution 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It’s not hard to see that the optimal solution to the IP </a:t>
                </a:r>
                <a:r>
                  <a:rPr lang="en-US" altLang="zh-HK" dirty="0" smtClean="0"/>
                  <a:t>is</a:t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HK" i="1"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altLang="zh-HK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same as the previous optimal solution for the offline problem. </a:t>
                </a:r>
                <a:endParaRPr lang="zh-HK" altLang="en-US" dirty="0" smtClean="0"/>
              </a:p>
              <a:p>
                <a:r>
                  <a:rPr lang="en-US" altLang="zh-HK" dirty="0" smtClean="0"/>
                  <a:t>So </a:t>
                </a:r>
                <a:r>
                  <a:rPr lang="en-US" altLang="zh-HK" dirty="0" smtClean="0"/>
                  <a:t>the IP does </a:t>
                </a:r>
                <a:r>
                  <a:rPr lang="en-US" altLang="zh-HK" dirty="0" smtClean="0"/>
                  <a:t>solve the </a:t>
                </a:r>
                <a:r>
                  <a:rPr lang="en-US" altLang="zh-HK" dirty="0" smtClean="0"/>
                  <a:t>offline problem. 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4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6092</TotalTime>
  <Words>1047</Words>
  <Application>Microsoft Office PowerPoint</Application>
  <PresentationFormat>On-screen Show (4:3)</PresentationFormat>
  <Paragraphs>316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Unicode MS</vt:lpstr>
      <vt:lpstr>新細明體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Offline algorithms</vt:lpstr>
      <vt:lpstr>Online algorithms</vt:lpstr>
      <vt:lpstr>Ski rental</vt:lpstr>
      <vt:lpstr>Offline algorithm</vt:lpstr>
      <vt:lpstr>Deterministic algorithm</vt:lpstr>
      <vt:lpstr>Randomized algorithm</vt:lpstr>
      <vt:lpstr>Integer programming</vt:lpstr>
      <vt:lpstr>Solution </vt:lpstr>
      <vt:lpstr>Relaxation </vt:lpstr>
      <vt:lpstr>The relaxation doesn’t lose anything </vt:lpstr>
      <vt:lpstr>Dual LP</vt:lpstr>
      <vt:lpstr>PowerPoint Presentation</vt:lpstr>
      <vt:lpstr>Property 1</vt:lpstr>
      <vt:lpstr>Property 1</vt:lpstr>
      <vt:lpstr>PowerPoint Presentation</vt:lpstr>
      <vt:lpstr>Property 2</vt:lpstr>
      <vt:lpstr>PowerPoint Presentation</vt:lpstr>
      <vt:lpstr>Turning into an online algorithm</vt:lpstr>
      <vt:lpstr>Expected cost</vt:lpstr>
      <vt:lpstr>PowerPoint Presentation</vt:lpstr>
      <vt:lpstr>PowerPoint Presentation</vt:lpstr>
      <vt:lpstr>PowerPoint Presentation</vt:lpstr>
      <vt:lpstr>Stock market</vt:lpstr>
      <vt:lpstr>Which expert to follow?</vt:lpstr>
      <vt:lpstr>Which expert to follow?</vt:lpstr>
      <vt:lpstr>PowerPoint Presentation</vt:lpstr>
      <vt:lpstr>Method and intuition </vt:lpstr>
      <vt:lpstr>Randomized Weighted Majority</vt:lpstr>
      <vt:lpstr>Example (n=5, T=6, ε = 1/4)</vt:lpstr>
      <vt:lpstr>PowerPoint Presentation</vt:lpstr>
      <vt:lpstr>Proof </vt:lpstr>
      <vt:lpstr>PowerPoint Presentation</vt:lpstr>
      <vt:lpstr>(1-ϵ)^(L_min^((T)) )≤W^((1) ) (1-ϵF^((1)))…(1-ϵF^((T)))</vt:lpstr>
      <vt:lpstr>Extensions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179</cp:revision>
  <dcterms:created xsi:type="dcterms:W3CDTF">1601-01-01T00:00:00Z</dcterms:created>
  <dcterms:modified xsi:type="dcterms:W3CDTF">2015-04-16T12:48:40Z</dcterms:modified>
</cp:coreProperties>
</file>