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4"/>
  </p:notesMasterIdLst>
  <p:sldIdLst>
    <p:sldId id="257" r:id="rId2"/>
    <p:sldId id="343" r:id="rId3"/>
    <p:sldId id="297" r:id="rId4"/>
    <p:sldId id="304" r:id="rId5"/>
    <p:sldId id="338" r:id="rId6"/>
    <p:sldId id="298" r:id="rId7"/>
    <p:sldId id="339" r:id="rId8"/>
    <p:sldId id="299" r:id="rId9"/>
    <p:sldId id="347" r:id="rId10"/>
    <p:sldId id="300" r:id="rId11"/>
    <p:sldId id="340" r:id="rId12"/>
    <p:sldId id="301" r:id="rId13"/>
    <p:sldId id="345" r:id="rId14"/>
    <p:sldId id="325" r:id="rId15"/>
    <p:sldId id="313" r:id="rId16"/>
    <p:sldId id="341" r:id="rId17"/>
    <p:sldId id="314" r:id="rId18"/>
    <p:sldId id="315" r:id="rId19"/>
    <p:sldId id="316" r:id="rId20"/>
    <p:sldId id="317" r:id="rId21"/>
    <p:sldId id="326" r:id="rId22"/>
    <p:sldId id="318" r:id="rId23"/>
    <p:sldId id="319" r:id="rId24"/>
    <p:sldId id="320" r:id="rId25"/>
    <p:sldId id="321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42" r:id="rId38"/>
    <p:sldId id="346" r:id="rId39"/>
    <p:sldId id="348" r:id="rId40"/>
    <p:sldId id="349" r:id="rId41"/>
    <p:sldId id="350" r:id="rId42"/>
    <p:sldId id="351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EB1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92" autoAdjust="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2A73D09F-A3F1-43E9-ADEE-BCCFB21E7B20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664269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D09F-A3F1-43E9-ADEE-BCCFB21E7B20}" type="slidenum">
              <a:rPr lang="en-US" altLang="zh-HK" smtClean="0"/>
              <a:pPr/>
              <a:t>12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9284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5AEA5B-A68F-4B8F-B1D0-BB17438C30E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CCFB-C87A-4CE3-9DE1-AF9ACAE9D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3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AFC94-B97F-4E04-8200-C6684B1D9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18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CACC6-6DF1-49D5-B267-E267BD2B2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31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DE5A6-3895-4491-9E40-785946D01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93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CB8F2-A728-40F4-ABFD-B110282FB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6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B9DB7-F683-4792-BFEE-9BDDA5EF7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8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191B-D49A-42D7-84AD-F274867C16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85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02546-46FB-4A42-90A1-8D89F807B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4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7AAFB-7586-439B-8FF0-0C374BB78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4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D666D-6B2E-4933-A89E-661858A8A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3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CA637795-71DF-4A05-A227-B855D71DA2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 sz="2600">
              <a:ea typeface="新細明體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295400" y="3200400"/>
            <a:ext cx="685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11: </a:t>
            </a:r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Approximation Algorithms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CSC3160: Design and Analysis of Algorithms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5AEA5B-A68F-4B8F-B1D0-BB17438C30E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Formally </a:t>
            </a:r>
            <a:r>
              <a:rPr lang="en-US" altLang="zh-HK" dirty="0" smtClean="0">
                <a:ea typeface="新細明體" charset="-120"/>
              </a:rPr>
              <a:t>- analysis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4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Define a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random variable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𝑌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for each clause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If clause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satisfied</a:t>
                </a:r>
                <a:r>
                  <a:rPr lang="en-US" altLang="zh-HK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𝑌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𝑌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=0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Define another random variable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𝑌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𝑌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has </a:t>
                </a:r>
                <a:r>
                  <a:rPr lang="en-US" altLang="zh-HK" dirty="0" smtClean="0">
                    <a:ea typeface="新細明體" charset="-120"/>
                  </a:rPr>
                  <a:t>a clear </a:t>
                </a:r>
                <a:r>
                  <a:rPr lang="en-US" altLang="zh-HK" dirty="0">
                    <a:ea typeface="新細明體" charset="-120"/>
                  </a:rPr>
                  <a:t>meaning: number of satisfied clauses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What’s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expectation </a:t>
                </a:r>
                <a:r>
                  <a:rPr lang="en-US" altLang="zh-HK" dirty="0">
                    <a:ea typeface="新細明體" charset="-12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𝑌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?</a:t>
                </a:r>
              </a:p>
            </p:txBody>
          </p:sp>
        </mc:Choice>
        <mc:Fallback xmlns="">
          <p:sp>
            <p:nvSpPr>
              <p:cNvPr id="106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40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0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1" i="0" dirty="0" smtClean="0">
                          <a:latin typeface="Cambria Math"/>
                          <a:ea typeface="新細明體" charset="-12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95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50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1371600"/>
                <a:ext cx="4038600" cy="3997325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HK" dirty="0" smtClean="0">
                    <a:ea typeface="新細明體" charset="-12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𝑌</m:t>
                        </m:r>
                      </m:e>
                    </m:d>
                  </m:oMath>
                </a14:m>
                <a:endParaRPr lang="en-US" altLang="zh-HK" i="1" dirty="0" smtClean="0">
                  <a:latin typeface="Cambria Math"/>
                  <a:ea typeface="新細明體" charset="-12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b="1" i="0" dirty="0" smtClean="0">
                        <a:latin typeface="Cambria Math"/>
                        <a:ea typeface="新細明體" charset="-12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naryPr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HK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HK" b="1" i="0" dirty="0" smtClean="0">
                            <a:latin typeface="Cambria Math"/>
                            <a:ea typeface="新細明體" charset="-120"/>
                          </a:rPr>
                          <m:t>𝐄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]</m:t>
                        </m:r>
                      </m:e>
                    </m:nary>
                  </m:oMath>
                </a14:m>
                <a:endParaRPr lang="en-US" altLang="zh-HK" b="0" i="1" dirty="0" smtClean="0">
                  <a:latin typeface="Cambria Math"/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HK" b="1" i="0" dirty="0" smtClean="0">
                            <a:latin typeface="Cambria Math"/>
                            <a:ea typeface="新細明體" charset="-120"/>
                          </a:rPr>
                          <m:t>𝐏𝐫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⁡[</m:t>
                        </m:r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  <a:ea typeface="新細明體" charset="-120"/>
                          </a:rPr>
                          <m:t>satisfied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]</m:t>
                        </m:r>
                      </m:e>
                    </m:nary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7/8</m:t>
                        </m:r>
                      </m:e>
                    </m:nary>
                  </m:oMath>
                </a14:m>
                <a:endParaRPr lang="en-US" altLang="zh-HK" b="0" i="1" dirty="0" smtClean="0">
                  <a:latin typeface="Cambria Math"/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7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8</m:t>
                        </m:r>
                      </m:den>
                    </m:f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𝑚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.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9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371600"/>
                <a:ext cx="4038600" cy="399732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33800" y="1371600"/>
                <a:ext cx="4953000" cy="39973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// expected # satisfied </a:t>
                </a:r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clauses </a:t>
                </a:r>
                <a:endParaRPr lang="en-US" altLang="zh-HK" sz="26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// </a:t>
                </a:r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definition of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𝑌</m:t>
                    </m:r>
                  </m:oMath>
                </a14:m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600" b="0" i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𝑌</m:t>
                    </m:r>
                    <m:r>
                      <a:rPr lang="en-US" altLang="zh-HK" sz="2600" b="0" i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600" b="0" i="1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HK" sz="2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sz="26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// </a:t>
                </a:r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linearity of </a:t>
                </a: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expectation</a:t>
                </a:r>
              </a:p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// </a:t>
                </a:r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𝑌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HK" sz="2600" baseline="-25000" dirty="0">
                  <a:solidFill>
                    <a:srgbClr val="0000FF"/>
                  </a:solidFill>
                  <a:ea typeface="新細明體" charset="-120"/>
                </a:endParaRPr>
              </a:p>
              <a:p>
                <a:pPr marL="0" indent="0">
                  <a:buNone/>
                </a:pPr>
                <a:endParaRPr lang="zh-HK" altLang="en-US" sz="2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33800" y="1371600"/>
                <a:ext cx="4953000" cy="3997325"/>
              </a:xfrm>
              <a:blipFill rotWithShape="1">
                <a:blip r:embed="rId4"/>
                <a:stretch>
                  <a:fillRect l="-2217" t="-137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B8F2-A728-40F4-ABFD-B110282FB149}" type="slidenum">
              <a:rPr lang="en-US" altLang="en-US" smtClean="0"/>
              <a:pPr/>
              <a:t>11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4572000"/>
                <a:ext cx="8077200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CC9900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zh-HK" sz="2800" dirty="0" smtClean="0">
                    <a:ea typeface="新細明體" charset="-120"/>
                  </a:rPr>
                  <a:t>This means that if we choose assignment </a:t>
                </a:r>
                <a:r>
                  <a:rPr lang="en-US" altLang="zh-HK" sz="2800" dirty="0">
                    <a:solidFill>
                      <a:srgbClr val="0000FF"/>
                    </a:solidFill>
                    <a:ea typeface="新細明體" charset="-120"/>
                  </a:rPr>
                  <a:t>randomly</a:t>
                </a:r>
                <a:r>
                  <a:rPr lang="en-US" altLang="zh-HK" sz="2800" dirty="0">
                    <a:ea typeface="新細明體" charset="-120"/>
                  </a:rPr>
                  <a:t>, then we can satisfy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≥7/8</m:t>
                    </m:r>
                  </m:oMath>
                </a14:m>
                <a:r>
                  <a:rPr lang="en-US" altLang="zh-HK" sz="2800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sz="2800" dirty="0">
                    <a:ea typeface="新細明體" charset="-120"/>
                  </a:rPr>
                  <a:t>fraction of clauses </a:t>
                </a:r>
                <a:r>
                  <a:rPr lang="en-US" altLang="zh-HK" sz="2800" i="1" dirty="0">
                    <a:solidFill>
                      <a:srgbClr val="0000FF"/>
                    </a:solidFill>
                    <a:ea typeface="新細明體" charset="-120"/>
                  </a:rPr>
                  <a:t>on average</a:t>
                </a:r>
                <a:r>
                  <a:rPr lang="en-US" altLang="zh-HK" sz="2800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72000"/>
                <a:ext cx="8077200" cy="1415772"/>
              </a:xfrm>
              <a:prstGeom prst="rect">
                <a:avLst/>
              </a:prstGeom>
              <a:blipFill rotWithShape="1">
                <a:blip r:embed="rId5"/>
                <a:stretch>
                  <a:fillRect l="-453" t="-4310" r="-302" b="-90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Success probability of one assignment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We’ve seen the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average number of satisfied clauses </a:t>
                </a:r>
                <a:r>
                  <a:rPr lang="en-US" altLang="zh-HK" dirty="0" smtClean="0">
                    <a:ea typeface="新細明體" charset="-120"/>
                  </a:rPr>
                  <a:t>on a random assignment. 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Now we translates </a:t>
                </a:r>
                <a:r>
                  <a:rPr lang="en-US" altLang="zh-HK" dirty="0">
                    <a:ea typeface="新細明體" charset="-120"/>
                  </a:rPr>
                  <a:t>this </a:t>
                </a:r>
                <a:r>
                  <a:rPr lang="en-US" altLang="zh-HK" dirty="0" smtClean="0">
                    <a:ea typeface="新細明體" charset="-120"/>
                  </a:rPr>
                  <a:t>to the average running time of the algorithm?</a:t>
                </a:r>
              </a:p>
              <a:p>
                <a:r>
                  <a:rPr lang="en-US" altLang="zh-HK" dirty="0">
                    <a:ea typeface="新細明體" charset="-120"/>
                  </a:rPr>
                  <a:t>event “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success</a:t>
                </a:r>
                <a:r>
                  <a:rPr lang="en-US" altLang="zh-HK" dirty="0" smtClean="0">
                    <a:ea typeface="新細明體" charset="-120"/>
                  </a:rPr>
                  <a:t>”: A random assignment satisfies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≥7/8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fraction of </a:t>
                </a:r>
                <a:r>
                  <a:rPr lang="en-US" altLang="zh-HK" dirty="0" smtClean="0">
                    <a:ea typeface="新細明體" charset="-120"/>
                  </a:rPr>
                  <a:t>clauses, 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We want to estimate the probability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of success. </a:t>
                </a:r>
              </a:p>
            </p:txBody>
          </p:sp>
        </mc:Choice>
        <mc:Fallback xmlns="">
          <p:sp>
            <p:nvSpPr>
              <p:cNvPr id="107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Getting a Las Vegas 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</a:rPr>
                          <m:t>7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1" i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HK" b="1" i="0" smtClean="0">
                                <a:latin typeface="Cambria Math"/>
                              </a:rPr>
                              <m:t>𝐏𝐫</m:t>
                            </m:r>
                          </m:fName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]</m:t>
                            </m:r>
                          </m:e>
                        </m:func>
                      </m:e>
                    </m:nary>
                  </m:oMath>
                </a14:m>
                <a:endParaRPr lang="en-US" altLang="zh-HK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HK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r>
                      <a:rPr lang="en-US" altLang="zh-HK" b="0" i="1" smtClean="0">
                        <a:latin typeface="Cambria Math"/>
                      </a:rPr>
                      <m:t>𝑝𝑚</m:t>
                    </m:r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HK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zh-HK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altLang="zh-HK" b="0" dirty="0" smtClean="0"/>
              </a:p>
              <a:p>
                <a:pPr marL="0" indent="0">
                  <a:buNone/>
                </a:pPr>
                <a:r>
                  <a:rPr lang="en-US" altLang="zh-HK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≤</m:t>
                    </m:r>
                    <m:r>
                      <a:rPr lang="en-US" altLang="zh-HK" i="1">
                        <a:latin typeface="Cambria Math"/>
                      </a:rPr>
                      <m:t>𝑝𝑚</m:t>
                    </m:r>
                    <m:r>
                      <a:rPr lang="en-US" altLang="zh-HK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1−</m:t>
                        </m:r>
                        <m:r>
                          <a:rPr lang="en-US" altLang="zh-HK" i="1">
                            <a:latin typeface="Cambria Math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>
                                <a:latin typeface="Cambria Math"/>
                              </a:rPr>
                              <m:t>7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HK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altLang="zh-HK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b="0" i="1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Rearranging, we get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If we repeatedly take random assignments, it needs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≤8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times (on average) to see a “success” happening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i.e. the complexity of this Las Vegas algorithm is </a:t>
                </a:r>
                <a14:m>
                  <m:oMath xmlns:m="http://schemas.openxmlformats.org/officeDocument/2006/math"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≤8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r="-2148" b="-26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0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z="4600" dirty="0">
                <a:ea typeface="新細明體" charset="-120"/>
              </a:rPr>
              <a:t>Example 2: </a:t>
            </a:r>
            <a:r>
              <a:rPr lang="en-US" altLang="zh-HK" dirty="0">
                <a:ea typeface="新細明體" charset="-120"/>
              </a:rPr>
              <a:t>Approximation algorithm for </a:t>
            </a:r>
            <a:r>
              <a:rPr lang="en-US" altLang="zh-HK" dirty="0" smtClean="0">
                <a:ea typeface="新細明體" charset="-120"/>
              </a:rPr>
              <a:t>Vertex Cover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5AEA5B-A68F-4B8F-B1D0-BB17438C30E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 dirty="0">
                <a:ea typeface="新細明體" charset="-120"/>
              </a:rPr>
              <a:t>Vertex </a:t>
            </a:r>
            <a:r>
              <a:rPr lang="en-US" altLang="zh-HK" sz="3800" dirty="0" smtClean="0">
                <a:ea typeface="新細明體" charset="-120"/>
              </a:rPr>
              <a:t>Cover</a:t>
            </a:r>
            <a:r>
              <a:rPr lang="en-US" altLang="zh-HK" sz="3800" dirty="0">
                <a:ea typeface="新細明體" charset="-120"/>
              </a:rPr>
              <a:t>: Use vertex to cover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Vertex Cover</a:t>
                </a:r>
                <a:r>
                  <a:rPr lang="en-US" altLang="zh-HK" dirty="0">
                    <a:ea typeface="新細明體" charset="-120"/>
                  </a:rPr>
                  <a:t>: “</a:t>
                </a:r>
                <a:r>
                  <a:rPr lang="en-US" altLang="zh-HK">
                    <a:ea typeface="新細明體" charset="-120"/>
                  </a:rPr>
                  <a:t>Use </a:t>
                </a:r>
                <a:r>
                  <a:rPr lang="en-US" altLang="zh-HK" smtClean="0">
                    <a:ea typeface="新細明體" charset="-120"/>
                  </a:rPr>
                  <a:t>vertices </a:t>
                </a:r>
                <a:r>
                  <a:rPr lang="en-US" altLang="zh-HK" dirty="0">
                    <a:ea typeface="新細明體" charset="-120"/>
                  </a:rPr>
                  <a:t>to cover edges”.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For an undirected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a vertex set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⊆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a vertex cover if all edges are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touched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each edge is incident to at least one vertex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Vertex Cover: Given an undirected graph, find a vertex cover with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minimum size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NP-complete</a:t>
            </a:r>
          </a:p>
          <a:p>
            <a:pPr lvl="1"/>
            <a:r>
              <a:rPr lang="en-US" altLang="zh-HK" dirty="0" smtClean="0">
                <a:ea typeface="新細明體" charset="-120"/>
              </a:rPr>
              <a:t>So it’s (almost) </a:t>
            </a:r>
            <a:r>
              <a:rPr lang="en-US" altLang="zh-HK" dirty="0">
                <a:ea typeface="新細明體" charset="-120"/>
              </a:rPr>
              <a:t>impossible to find the minimum vertex cover in polynomial time.</a:t>
            </a:r>
          </a:p>
          <a:p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But there is a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polynomial time</a:t>
            </a:r>
            <a:r>
              <a:rPr lang="en-US" altLang="zh-HK" dirty="0">
                <a:ea typeface="新細明體" charset="-120"/>
              </a:rPr>
              <a:t> algorithm that can find a vertex cover of size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at most twice </a:t>
            </a:r>
            <a:r>
              <a:rPr lang="en-US" altLang="zh-HK" dirty="0">
                <a:ea typeface="新細明體" charset="-120"/>
              </a:rPr>
              <a:t>of that of minimum vertex cover.</a:t>
            </a:r>
          </a:p>
          <a:p>
            <a:endParaRPr lang="en-US" altLang="zh-HK" dirty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IP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Formulate the problem as an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integer programming</a:t>
                </a:r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is a min vertex cover. How to find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?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Associate a variable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d>
                      <m:dPr>
                        <m:ctrlPr>
                          <a:rPr lang="en-US" altLang="zh-HK" sz="2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sz="2600" b="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{0,1}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with each vertex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600" i="1" dirty="0" err="1">
                        <a:latin typeface="Cambria Math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Interpretation: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)=1 </m:t>
                    </m:r>
                  </m:oMath>
                </a14:m>
                <a:r>
                  <a:rPr lang="en-US" altLang="zh-HK" sz="2200" dirty="0" err="1">
                    <a:ea typeface="新細明體" charset="-120"/>
                  </a:rPr>
                  <a:t>iff</a:t>
                </a:r>
                <a:r>
                  <a:rPr lang="en-US" altLang="zh-HK" sz="22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The constraint that </a:t>
                </a:r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each edge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 err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 is covered</a:t>
                </a:r>
                <a:r>
                  <a:rPr lang="en-US" altLang="zh-HK" sz="2600" dirty="0">
                    <a:ea typeface="新細明體" charset="-120"/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)≥1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The objective?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2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200" i="0" dirty="0" smtClean="0">
                            <a:latin typeface="Cambria Math"/>
                            <a:ea typeface="新細明體" charset="-12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sz="220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HK" sz="220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200" i="1" dirty="0" smtClean="0">
                                    <a:latin typeface="Cambria Math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lang="en-US" altLang="zh-HK" sz="2200" i="1" dirty="0" smtClean="0">
                                    <a:latin typeface="Cambria Math"/>
                                    <a:ea typeface="新細明體" charset="-120"/>
                                  </a:rPr>
                                  <m:t>:</m:t>
                                </m:r>
                                <m:r>
                                  <a:rPr lang="en-US" altLang="zh-HK" sz="2200" i="1" dirty="0" smtClean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HK" sz="2200" i="1" dirty="0" smtClean="0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2200" i="1" dirty="0" smtClean="0">
                                        <a:latin typeface="Cambria Math"/>
                                        <a:ea typeface="新細明體" charset="-12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altLang="zh-HK" sz="2200" i="1" dirty="0" smtClean="0">
                                    <a:latin typeface="Cambria Math"/>
                                    <a:ea typeface="新細明體" charset="-120"/>
                                  </a:rPr>
                                  <m:t>=1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min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  <m:r>
                      <a:rPr lang="en-US" altLang="zh-HK" sz="2200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endParaRPr lang="en-US" altLang="zh-HK" sz="22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 b="-63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IP formulation, continued.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Thus the problem is now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min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marL="344487" lvl="1" indent="0">
                  <a:buNone/>
                </a:pPr>
                <a:r>
                  <a:rPr lang="en-US" altLang="zh-HK" dirty="0" smtClean="0">
                    <a:ea typeface="新細明體" charset="-120"/>
                  </a:rPr>
                  <a:t>     </a:t>
                </a:r>
                <a:r>
                  <a:rPr lang="en-US" altLang="zh-HK" dirty="0" err="1" smtClean="0">
                    <a:ea typeface="新細明體" charset="-120"/>
                  </a:rPr>
                  <a:t>s.t</a:t>
                </a:r>
                <a:r>
                  <a:rPr lang="en-US" altLang="zh-HK" dirty="0" err="1">
                    <a:ea typeface="新細明體" charset="-120"/>
                  </a:rPr>
                  <a:t>.</a:t>
                </a:r>
                <a:r>
                  <a:rPr lang="en-US" altLang="zh-HK" dirty="0">
                    <a:ea typeface="新細明體" charset="-120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)≥1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𝐸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</m:t>
                    </m:r>
                  </m:oMath>
                </a14:m>
                <a:r>
                  <a:rPr lang="en-US" altLang="zh-HK" i="0" dirty="0" smtClean="0">
                    <a:latin typeface="+mj-lt"/>
                    <a:ea typeface="新細明體" charset="-12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Integer Programming</a:t>
                </a:r>
                <a:r>
                  <a:rPr lang="en-US" altLang="zh-HK" dirty="0">
                    <a:ea typeface="新細明體" charset="-120"/>
                  </a:rPr>
                  <a:t>. NP-hard in general.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For this problem: even the feasibility problem, i.e. to decide whether the feasible region is empty or not, is NP-hard.</a:t>
                </a:r>
              </a:p>
              <a:p>
                <a:r>
                  <a:rPr lang="en-US" altLang="zh-HK" dirty="0">
                    <a:ea typeface="新細明體" charset="-120"/>
                  </a:rPr>
                  <a:t>What should we do?</a:t>
                </a:r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37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LP relaxation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4487" lvl="1" indent="0">
                  <a:buNone/>
                </a:pPr>
                <a:r>
                  <a:rPr lang="en-US" altLang="zh-HK" dirty="0" smtClean="0">
                    <a:ea typeface="新細明體" charset="-120"/>
                  </a:rPr>
                  <a:t>min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HK" dirty="0">
                    <a:ea typeface="新細明體" charset="-120"/>
                  </a:rPr>
                  <a:t/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	</a:t>
                </a:r>
                <a:r>
                  <a:rPr lang="en-US" altLang="zh-HK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)≥1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𝐸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Note that all problems are caused by the integer constraint.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Let’s </a:t>
                </a:r>
                <a:r>
                  <a:rPr lang="en-US" altLang="zh-HK" dirty="0" smtClean="0">
                    <a:ea typeface="新細明體" charset="-120"/>
                  </a:rPr>
                  <a:t>change it to: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0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𝑣</m:t>
                        </m:r>
                      </m:e>
                    </m:d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≤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1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, 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Now all constraints are linear, so is the objective function. </a:t>
                </a:r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it’s an </a:t>
                </a:r>
                <a:r>
                  <a:rPr lang="en-US" altLang="zh-HK" dirty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LP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problem,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which polynomial-time algorithms exist.</a:t>
                </a:r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346" b="-3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Optimization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smtClean="0"/>
              <a:t>Very often we need to solve an </a:t>
            </a:r>
            <a:r>
              <a:rPr lang="en-US" altLang="zh-HK" dirty="0" smtClean="0">
                <a:solidFill>
                  <a:srgbClr val="FF0000"/>
                </a:solidFill>
              </a:rPr>
              <a:t>optimization</a:t>
            </a:r>
            <a:r>
              <a:rPr lang="en-US" altLang="zh-HK" dirty="0" smtClean="0"/>
              <a:t> problem.</a:t>
            </a:r>
          </a:p>
          <a:p>
            <a:pPr lvl="1"/>
            <a:r>
              <a:rPr lang="en-US" altLang="zh-HK" dirty="0" smtClean="0"/>
              <a:t>Maximize the utility/payoff/gain/…</a:t>
            </a:r>
          </a:p>
          <a:p>
            <a:pPr lvl="1"/>
            <a:r>
              <a:rPr lang="en-US" altLang="zh-HK" dirty="0" smtClean="0"/>
              <a:t>Minimize the cost/penalty/loss/…</a:t>
            </a:r>
          </a:p>
          <a:p>
            <a:r>
              <a:rPr lang="en-US" altLang="zh-HK" dirty="0" smtClean="0"/>
              <a:t>Many optimization problems are </a:t>
            </a:r>
            <a:r>
              <a:rPr lang="en-US" altLang="zh-HK" dirty="0" smtClean="0">
                <a:solidFill>
                  <a:srgbClr val="FF0000"/>
                </a:solidFill>
              </a:rPr>
              <a:t>NP-complete</a:t>
            </a:r>
          </a:p>
          <a:p>
            <a:pPr lvl="1"/>
            <a:r>
              <a:rPr lang="en-US" altLang="zh-HK" dirty="0" smtClean="0"/>
              <a:t>No polynomial algorithms are known, and most likely, they don’t exist.</a:t>
            </a:r>
          </a:p>
          <a:p>
            <a:pPr lvl="1"/>
            <a:r>
              <a:rPr lang="en-US" altLang="zh-HK" dirty="0" smtClean="0"/>
              <a:t>More details in </a:t>
            </a:r>
            <a:r>
              <a:rPr lang="en-US" altLang="zh-HK" dirty="0" smtClean="0"/>
              <a:t>the </a:t>
            </a:r>
            <a:r>
              <a:rPr lang="en-HK" altLang="zh-CN" dirty="0" smtClean="0"/>
              <a:t>previous </a:t>
            </a:r>
            <a:r>
              <a:rPr lang="en-US" altLang="zh-HK" dirty="0" smtClean="0"/>
              <a:t>lecture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>
                <a:solidFill>
                  <a:srgbClr val="0000FF"/>
                </a:solidFill>
              </a:rPr>
              <a:t>Approximation</a:t>
            </a:r>
            <a:r>
              <a:rPr lang="en-US" altLang="zh-HK" dirty="0" smtClean="0"/>
              <a:t>: get an </a:t>
            </a:r>
            <a:r>
              <a:rPr lang="en-US" altLang="zh-HK" dirty="0" smtClean="0">
                <a:solidFill>
                  <a:srgbClr val="FF0000"/>
                </a:solidFill>
              </a:rPr>
              <a:t>approximately good </a:t>
            </a:r>
            <a:r>
              <a:rPr lang="en-US" altLang="zh-HK" dirty="0" smtClean="0"/>
              <a:t>solution.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Relaxation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zh-HK" sz="2400" dirty="0">
                    <a:ea typeface="新細明體" charset="-120"/>
                  </a:rPr>
                  <a:t>Original IP		</a:t>
                </a:r>
                <a:r>
                  <a:rPr lang="en-US" altLang="zh-HK" sz="2400" dirty="0" smtClean="0">
                    <a:ea typeface="新細明體" charset="-120"/>
                  </a:rPr>
                  <a:t>	Relaxed </a:t>
                </a:r>
                <a:r>
                  <a:rPr lang="en-US" altLang="zh-HK" sz="2400" dirty="0">
                    <a:ea typeface="新細明體" charset="-120"/>
                  </a:rPr>
                  <a:t>LP</a:t>
                </a:r>
              </a:p>
              <a:p>
                <a:pPr lvl="1">
                  <a:buNone/>
                </a:pPr>
                <a:r>
                  <a:rPr lang="en-US" altLang="zh-HK" sz="2400" dirty="0">
                    <a:ea typeface="新細明體" charset="-120"/>
                  </a:rPr>
                  <a:t>	min </a:t>
                </a:r>
                <a:r>
                  <a:rPr lang="en-US" altLang="zh-HK" sz="24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		</a:t>
                </a:r>
                <a:r>
                  <a:rPr lang="en-US" altLang="zh-HK" sz="2400" dirty="0" smtClean="0">
                    <a:ea typeface="新細明體" charset="-120"/>
                  </a:rPr>
                  <a:t>	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HK" sz="2400" dirty="0">
                    <a:ea typeface="新細明體" charset="-120"/>
                  </a:rPr>
                  <a:t> </a:t>
                </a:r>
                <a:br>
                  <a:rPr lang="en-US" altLang="zh-HK" sz="2400" dirty="0">
                    <a:ea typeface="新細明體" charset="-120"/>
                  </a:rPr>
                </a:br>
                <a:r>
                  <a:rPr lang="en-US" altLang="zh-HK" sz="2400" dirty="0" err="1">
                    <a:ea typeface="新細明體" charset="-120"/>
                  </a:rPr>
                  <a:t>s.t.</a:t>
                </a:r>
                <a:r>
                  <a:rPr lang="en-US" altLang="zh-HK" sz="2400" dirty="0">
                    <a:ea typeface="新細明體" charset="-120"/>
                  </a:rPr>
                  <a:t>  </a:t>
                </a:r>
                <a:r>
                  <a:rPr lang="en-US" altLang="zh-HK" sz="24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)≥1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, </a:t>
                </a:r>
                <a:r>
                  <a:rPr lang="en-US" altLang="zh-HK" sz="24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:r>
                  <a:rPr lang="en-US" altLang="zh-HK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	 </a:t>
                </a:r>
                <a:r>
                  <a:rPr lang="en-US" altLang="zh-HK" sz="2400" dirty="0" err="1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s.t</a:t>
                </a:r>
                <a:r>
                  <a:rPr lang="en-US" altLang="zh-HK" sz="2400" dirty="0" err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r>
                  <a:rPr lang="en-US" altLang="zh-HK" sz="24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)≥1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, </a:t>
                </a:r>
                <a:r>
                  <a:rPr lang="en-US" altLang="zh-HK" sz="24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sz="24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sz="24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   </a:t>
                </a:r>
                <a:r>
                  <a:rPr lang="en-US" altLang="zh-HK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sz="2400" dirty="0">
                    <a:ea typeface="新細明體" charset="-120"/>
                  </a:rPr>
                  <a:t>, 		  </a:t>
                </a:r>
                <a:r>
                  <a:rPr lang="en-US" altLang="zh-HK" sz="2400" dirty="0" smtClean="0">
                    <a:ea typeface="新細明體" charset="-12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0≤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𝑣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≤1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This </a:t>
                </a:r>
                <a:r>
                  <a:rPr lang="en-US" altLang="zh-HK" dirty="0">
                    <a:ea typeface="新細明體" charset="-120"/>
                  </a:rPr>
                  <a:t>is called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linear programming relaxation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4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336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Two key issues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solution</a:t>
                </a:r>
                <a:r>
                  <a:rPr lang="en-US" altLang="zh-HK" dirty="0">
                    <a:ea typeface="新細明體" charset="-120"/>
                  </a:rPr>
                  <a:t> to the LP is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not integer </a:t>
                </a:r>
                <a:r>
                  <a:rPr lang="en-US" altLang="zh-HK" dirty="0">
                    <a:ea typeface="新細明體" charset="-120"/>
                  </a:rPr>
                  <a:t>valued. So it doesn’t give </a:t>
                </a:r>
                <a:r>
                  <a:rPr lang="en-US" altLang="zh-HK" dirty="0" smtClean="0">
                    <a:ea typeface="新細明體" charset="-120"/>
                  </a:rPr>
                  <a:t>an </a:t>
                </a:r>
                <a:r>
                  <a:rPr lang="en-US" altLang="zh-HK" dirty="0">
                    <a:ea typeface="新細明體" charset="-120"/>
                  </a:rPr>
                  <a:t>interpretation of vertex cover any more.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HK" sz="2400" dirty="0">
                    <a:ea typeface="新細明體" charset="-120"/>
                  </a:rPr>
                  <a:t>Originally,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 smtClean="0">
                            <a:latin typeface="Cambria Math"/>
                            <a:ea typeface="新細明體" charset="-120"/>
                          </a:rPr>
                          <m:t>1,0,0,1,1,0,1</m:t>
                        </m:r>
                      </m:e>
                    </m:d>
                  </m:oMath>
                </a14:m>
                <a:r>
                  <a:rPr lang="en-US" altLang="zh-HK" sz="2400" dirty="0">
                    <a:ea typeface="新細明體" charset="-120"/>
                  </a:rPr>
                  <a:t> means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sz="2400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7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HK" sz="2400" dirty="0">
                    <a:ea typeface="新細明體" charset="-120"/>
                  </a:rPr>
                  <a:t>Now, solution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(0.3, 0.8, 0.2, 1, 0.5, 0.7, 0, 0.9)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means what?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What can we say about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relation</a:t>
                </a:r>
                <a:r>
                  <a:rPr lang="en-US" altLang="zh-HK" dirty="0">
                    <a:ea typeface="新細明體" charset="-120"/>
                  </a:rPr>
                  <a:t> of the solutions </a:t>
                </a:r>
                <a:r>
                  <a:rPr lang="en-US" altLang="zh-HK" dirty="0" smtClean="0">
                    <a:ea typeface="新細明體" charset="-120"/>
                  </a:rPr>
                  <a:t>(to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LP</a:t>
                </a:r>
                <a:r>
                  <a:rPr lang="en-US" altLang="zh-HK" dirty="0">
                    <a:ea typeface="新細明體" charset="-120"/>
                  </a:rPr>
                  <a:t> and that </a:t>
                </a:r>
                <a:r>
                  <a:rPr lang="en-US" altLang="zh-HK" dirty="0" smtClean="0">
                    <a:ea typeface="新細明體" charset="-120"/>
                  </a:rPr>
                  <a:t>to the </a:t>
                </a:r>
                <a:r>
                  <a:rPr lang="en-US" altLang="zh-HK" dirty="0">
                    <a:ea typeface="新細明體" charset="-120"/>
                  </a:rPr>
                  <a:t>original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IP</a:t>
                </a:r>
                <a:r>
                  <a:rPr lang="en-US" altLang="zh-HK" dirty="0">
                    <a:ea typeface="新細明體" charset="-120"/>
                  </a:rPr>
                  <a:t>)?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Issue 1: Construct a vertex cover from a solution of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800" dirty="0" smtClean="0">
                    <a:ea typeface="新細明體" charset="-120"/>
                  </a:rPr>
                  <a:t>Recall: </a:t>
                </a: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In IP: </a:t>
                </a:r>
                <a:r>
                  <a:rPr lang="en-US" altLang="zh-HK" sz="2400" dirty="0">
                    <a:ea typeface="新細明體" charset="-120"/>
                  </a:rPr>
                  <a:t>solution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(1,0,0,1,1,0,1)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means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=(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7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.</a:t>
                </a:r>
                <a:endParaRPr lang="en-US" altLang="zh-HK" sz="2400" dirty="0">
                  <a:ea typeface="新細明體" charset="-120"/>
                </a:endParaRP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In LP: </a:t>
                </a:r>
                <a:r>
                  <a:rPr lang="en-US" altLang="zh-HK" sz="2400" dirty="0">
                    <a:ea typeface="新細明體" charset="-120"/>
                  </a:rPr>
                  <a:t>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 smtClean="0">
                            <a:latin typeface="Cambria Math"/>
                            <a:ea typeface="新細明體" charset="-120"/>
                          </a:rPr>
                          <m:t>0.3, 0.8, 0.2, 1, 0.5, 0.7, 0, 0.9</m:t>
                        </m:r>
                      </m:e>
                    </m:d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means …?</a:t>
                </a:r>
              </a:p>
              <a:p>
                <a:endParaRPr lang="en-US" altLang="zh-HK" sz="2800" dirty="0" smtClean="0">
                  <a:ea typeface="新細明體" charset="-120"/>
                </a:endParaRPr>
              </a:p>
              <a:p>
                <a:r>
                  <a:rPr lang="en-US" altLang="zh-HK" sz="2800" dirty="0" smtClean="0">
                    <a:ea typeface="新細明體" charset="-120"/>
                  </a:rPr>
                  <a:t>Naturally</a:t>
                </a:r>
                <a:r>
                  <a:rPr lang="en-US" altLang="zh-HK" sz="2800" dirty="0">
                    <a:ea typeface="新細明體" charset="-120"/>
                  </a:rPr>
                  <a:t>, let’s try </a:t>
                </a:r>
                <a:r>
                  <a:rPr lang="en-US" altLang="zh-HK" sz="2800" dirty="0" smtClean="0">
                    <a:ea typeface="新細明體" charset="-120"/>
                  </a:rPr>
                  <a:t>the following:</a:t>
                </a:r>
                <a:endParaRPr lang="en-US" altLang="zh-HK" sz="2800" dirty="0">
                  <a:ea typeface="新細明體" charset="-120"/>
                </a:endParaRPr>
              </a:p>
              <a:p>
                <a:pPr lvl="1"/>
                <a:r>
                  <a:rPr lang="en-US" altLang="zh-HK" sz="2400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)≥1/2</m:t>
                    </m:r>
                  </m:oMath>
                </a14:m>
                <a:r>
                  <a:rPr lang="en-US" altLang="zh-HK" sz="2400" dirty="0">
                    <a:solidFill>
                      <a:srgbClr val="FF0000"/>
                    </a:solidFill>
                    <a:ea typeface="新細明體" charset="-120"/>
                  </a:rPr>
                  <a:t>, </a:t>
                </a:r>
                <a:r>
                  <a:rPr lang="en-US" altLang="zh-HK" sz="2400" dirty="0">
                    <a:ea typeface="新細明體" charset="-120"/>
                  </a:rPr>
                  <a:t>then </a:t>
                </a:r>
                <a:r>
                  <a:rPr lang="en-US" altLang="zh-HK" sz="2400" dirty="0">
                    <a:solidFill>
                      <a:srgbClr val="FF0000"/>
                    </a:solidFill>
                    <a:ea typeface="新細明體" charset="-120"/>
                  </a:rPr>
                  <a:t>pick </a:t>
                </a:r>
                <a:r>
                  <a:rPr lang="en-US" altLang="zh-HK" sz="2400" dirty="0" smtClean="0">
                    <a:ea typeface="新細明體" charset="-120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.</a:t>
                </a:r>
                <a:endParaRPr lang="en-US" altLang="zh-HK" sz="2400" dirty="0">
                  <a:ea typeface="新細明體" charset="-120"/>
                </a:endParaRPr>
              </a:p>
              <a:p>
                <a:pPr lvl="1"/>
                <a:r>
                  <a:rPr lang="en-US" altLang="zh-HK" sz="2400" dirty="0">
                    <a:ea typeface="新細明體" charset="-120"/>
                  </a:rPr>
                  <a:t>In other words, we get an integer value solution by </a:t>
                </a:r>
                <a:r>
                  <a:rPr lang="en-US" altLang="zh-HK" sz="2400" dirty="0">
                    <a:solidFill>
                      <a:srgbClr val="FF0000"/>
                    </a:solidFill>
                    <a:ea typeface="新細明體" charset="-120"/>
                  </a:rPr>
                  <a:t>rounding</a:t>
                </a:r>
                <a:r>
                  <a:rPr lang="en-US" altLang="zh-HK" sz="2400" dirty="0">
                    <a:ea typeface="新細明體" charset="-120"/>
                  </a:rPr>
                  <a:t> a real-value solution.</a:t>
                </a: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1346" r="-5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Issue 1,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Question: Is this a vertex cover?</a:t>
                </a:r>
              </a:p>
              <a:p>
                <a:r>
                  <a:rPr lang="en-US" altLang="zh-HK" dirty="0">
                    <a:ea typeface="新細明體" charset="-120"/>
                  </a:rPr>
                  <a:t>Answer: Yes.</a:t>
                </a:r>
              </a:p>
              <a:p>
                <a:r>
                  <a:rPr lang="en-US" altLang="zh-HK" dirty="0">
                    <a:ea typeface="新細明體" charset="-120"/>
                  </a:rPr>
                  <a:t>For any edge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since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)≥</m:t>
                    </m:r>
                    <m:r>
                      <a:rPr lang="en-US" altLang="zh-HK" sz="2700" i="1" dirty="0">
                        <a:latin typeface="Cambria Math"/>
                        <a:ea typeface="新細明體" charset="-120"/>
                      </a:rPr>
                      <m:t>1</m:t>
                    </m:r>
                  </m:oMath>
                </a14:m>
                <a:r>
                  <a:rPr lang="en-US" altLang="zh-HK" sz="2700" dirty="0">
                    <a:ea typeface="新細明體" charset="-120"/>
                  </a:rPr>
                  <a:t>,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at least one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 is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½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which will be picked to join the set.</a:t>
                </a:r>
              </a:p>
              <a:p>
                <a:r>
                  <a:rPr lang="en-US" altLang="zh-HK" dirty="0">
                    <a:ea typeface="新細明體" charset="-120"/>
                  </a:rPr>
                  <a:t>In other words, all edges are covered.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6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Issue 2: What can we say about the newly constructed vertex cover?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[Claim] This vertex cover is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at most twice</a:t>
                </a:r>
                <a:r>
                  <a:rPr lang="en-US" altLang="zh-HK" dirty="0">
                    <a:ea typeface="新細明體" charset="-120"/>
                  </a:rPr>
                  <a:t> as large as the optimal one.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Denote: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: an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optimal</a:t>
                </a:r>
                <a:r>
                  <a:rPr lang="en-US" altLang="zh-HK" dirty="0">
                    <a:ea typeface="新細明體" charset="-120"/>
                  </a:rPr>
                  <a:t> vertex cover.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: an solution of the LP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𝑅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the rounding solution </a:t>
                </a:r>
                <a:r>
                  <a:rPr lang="en-US" altLang="zh-HK" dirty="0" smtClean="0">
                    <a:ea typeface="新細明體" charset="-12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Last slide: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zh-HK" b="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𝑅</m:t>
                        </m:r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min </a:t>
                </a:r>
                <a:r>
                  <a:rPr lang="en-US" altLang="zh-HK" dirty="0">
                    <a:ea typeface="新細明體" charset="-120"/>
                  </a:rPr>
                  <a:t>vertex cover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≤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one vertex cover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𝑅</m:t>
                        </m:r>
                        <m:d>
                          <m:d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i="1" dirty="0" smtClean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HK" i="1" dirty="0" smtClean="0">
                                    <a:latin typeface="Cambria Math"/>
                                    <a:ea typeface="新細明體" charset="-12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Now this claim says: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𝑅</m:t>
                        </m:r>
                        <m:d>
                          <m:dPr>
                            <m:ctrlPr>
                              <a:rPr lang="en-US" altLang="zh-HK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HK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≤2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8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902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HK" i="1" dirty="0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HK" b="0" i="1" dirty="0" smtClean="0"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i="1" dirty="0" smtClean="0">
                                      <a:latin typeface="Cambria Math"/>
                                      <a:ea typeface="新細明體" charset="-12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HK" i="1" dirty="0" smtClean="0">
                                      <a:latin typeface="Cambria Math"/>
                                      <a:ea typeface="新細明體" charset="-12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HK" i="1" dirty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≤2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HK" b="0" i="1" dirty="0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zh-HK" i="1" dirty="0">
                                  <a:latin typeface="Cambria Math"/>
                                  <a:ea typeface="新細明體" charset="-12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HK" i="1" dirty="0">
                                  <a:latin typeface="Cambria Math"/>
                                  <a:ea typeface="新細明體" charset="-12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90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Proof. We’re </a:t>
                </a:r>
                <a:r>
                  <a:rPr lang="en-US" altLang="zh-HK" sz="2600" dirty="0" err="1">
                    <a:ea typeface="新細明體" charset="-120"/>
                  </a:rPr>
                  <a:t>gonna</a:t>
                </a:r>
                <a:r>
                  <a:rPr lang="en-US" altLang="zh-HK" sz="2600" dirty="0">
                    <a:ea typeface="新細明體" charset="-120"/>
                  </a:rPr>
                  <a:t> show that </a:t>
                </a:r>
              </a:p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HK" sz="2600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𝑅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)|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≤2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≤2</m:t>
                    </m:r>
                    <m:d>
                      <m:dPr>
                        <m:begChr m:val="|"/>
                        <m:endChr m:val="|"/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HK" sz="26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HK" sz="1800" dirty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The feasible region of the LP is larger than that of the IP.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Thus the minimization of LP is smaller.</a:t>
                </a:r>
              </a:p>
              <a:p>
                <a:pPr>
                  <a:lnSpc>
                    <a:spcPct val="90000"/>
                  </a:lnSpc>
                </a:pPr>
                <a:endParaRPr lang="en-US" altLang="zh-HK" sz="18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𝑅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)|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≤2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a:rPr lang="en-US" altLang="zh-HK" sz="2200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a:rPr lang="en-US" altLang="zh-HK" sz="2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  <m:r>
                          <a:rPr lang="en-US" altLang="zh-HK" sz="22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sSup>
                          <m:sSupPr>
                            <m:ctrlPr>
                              <a:rPr lang="en-US" altLang="zh-HK" sz="2200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2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2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200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2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  <m:r>
                          <a:rPr lang="en-US" altLang="zh-HK" sz="22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≥1/2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sz="22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2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	</a:t>
                </a:r>
                <a:r>
                  <a:rPr lang="en-US" altLang="zh-HK" sz="2200" dirty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// we throw some part away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zh-HK" sz="2200" dirty="0">
                    <a:ea typeface="新細明體" charset="-120"/>
                    <a:cs typeface="Arial" charset="0"/>
                  </a:rPr>
                  <a:t>   		         </a:t>
                </a:r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/>
                        <a:cs typeface="Arial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a:rPr lang="en-US" altLang="zh-HK" sz="2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  <m:r>
                          <a:rPr lang="en-US" altLang="zh-HK" sz="2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sSup>
                          <m:sSupPr>
                            <m:ctrlPr>
                              <a:rPr lang="en-US" altLang="zh-HK" sz="22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2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  <m:r>
                          <a:rPr lang="en-US" altLang="zh-HK" sz="2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≥1/2</m:t>
                        </m:r>
                      </m:sub>
                      <m:sup/>
                      <m:e>
                        <m:r>
                          <a:rPr lang="en-US" altLang="zh-HK" sz="22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e>
                    </m:nary>
                    <m:r>
                      <a:rPr lang="en-US" altLang="zh-HK" sz="22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:r>
                  <a:rPr lang="en-US" altLang="zh-HK" sz="2200" dirty="0" smtClean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22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p>
                        <m:r>
                          <a:rPr lang="en-US" altLang="zh-HK" sz="22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)≥1/2</m:t>
                    </m:r>
                  </m:oMath>
                </a14:m>
                <a:endParaRPr lang="en-US" altLang="zh-HK" sz="2200" dirty="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        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f>
                      <m:f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altLang="zh-HK" sz="22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altLang="zh-HK" sz="22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altLang="zh-HK" sz="220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𝑅</m:t>
                        </m:r>
                        <m:d>
                          <m:dPr>
                            <m:ctrlPr>
                              <a:rPr lang="en-US" altLang="zh-HK" sz="22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sz="2200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200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HK" sz="2200" i="1" dirty="0">
                                    <a:latin typeface="Cambria Math"/>
                                    <a:ea typeface="新細明體" charset="-12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</a:p>
            </p:txBody>
          </p:sp>
        </mc:Choice>
        <mc:Fallback xmlns="">
          <p:sp>
            <p:nvSpPr>
              <p:cNvPr id="129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296" t="-2153" r="-222" b="-430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5170" name="Rectangle 2"/>
              <p:cNvSpPr>
                <a:spLocks noGrp="1" noChangeArrowheads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Example 3: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-Min-Cut by randomized rounding</a:t>
                </a:r>
              </a:p>
            </p:txBody>
          </p:sp>
        </mc:Choice>
        <mc:Fallback xmlns="">
          <p:sp>
            <p:nvSpPr>
              <p:cNvPr id="1351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l="-3757" t="-8333" b="-111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Obtaining an exact algorithm!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5AEA5B-A68F-4B8F-B1D0-BB17438C30E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st-Min-Cut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𝑠𝑡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-Min-Cut</a:t>
                </a:r>
                <a:r>
                  <a:rPr lang="en-US" altLang="zh-HK" dirty="0">
                    <a:ea typeface="新細明體" charset="-120"/>
                  </a:rPr>
                  <a:t>: “min-cut that cuts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”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Given a weighted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two vertices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find a minimum cut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𝑡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Minimum: the </a:t>
                </a:r>
                <a:r>
                  <a:rPr lang="en-US" altLang="zh-HK" dirty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total weight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crossing edges.</a:t>
                </a:r>
              </a:p>
              <a:p>
                <a:r>
                  <a:rPr lang="en-HK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Max-flow min-cut theorem gives one polynomial-time algorithm.</a:t>
                </a:r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We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now give a new polynomial-time algorithm.</a:t>
                </a:r>
              </a:p>
            </p:txBody>
          </p:sp>
        </mc:Choice>
        <mc:Fallback xmlns="">
          <p:sp>
            <p:nvSpPr>
              <p:cNvPr id="136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IP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Form as an IP: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Weight function: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 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if vertex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otherwise. 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How about objective function? </a:t>
                </a:r>
              </a:p>
              <a:p>
                <a:r>
                  <a:rPr lang="en-US" altLang="zh-HK" dirty="0">
                    <a:ea typeface="新細明體" charset="-120"/>
                  </a:rPr>
                  <a:t>Objective function is </a:t>
                </a:r>
                <a:br>
                  <a:rPr lang="en-US" altLang="zh-HK" dirty="0">
                    <a:ea typeface="新細明體" charset="-12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i="1"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  <m:r>
                                  <a:rPr lang="en-US" altLang="zh-HK" i="1">
                                    <a:latin typeface="Cambria Math"/>
                                    <a:ea typeface="新細明體" charset="-120"/>
                                  </a:rPr>
                                  <m:t>,</m:t>
                                </m:r>
                                <m:r>
                                  <a:rPr lang="en-US" altLang="zh-HK" i="1">
                                    <a:latin typeface="Cambria Math"/>
                                    <a:ea typeface="新細明體" charset="-120"/>
                                  </a:rPr>
                                  <m:t>𝑗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: </m:t>
                            </m:r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1,   </m:t>
                            </m:r>
                          </m:e>
                          <m:e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                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𝑜𝑟</m:t>
                            </m:r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eqArr>
                      </m:sub>
                      <m:sup/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𝑐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𝑗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this is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a linear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function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7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Introduce new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HK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altLang="zh-HK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=1 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𝑗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a crossing edge,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0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otherwise</a:t>
                </a:r>
              </a:p>
              <a:p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Now the objective function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</a:t>
                </a:r>
              </a:p>
              <a:p>
                <a:pPr marL="0" indent="0" algn="ctr">
                  <a:buNone/>
                </a:pPr>
                <a:r>
                  <a:rPr lang="en-US" altLang="zh-HK" b="0" dirty="0" smtClean="0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baseline="-25000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HK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a linear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function either.</a:t>
                </a:r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38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077" b="-309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z="4200">
                <a:ea typeface="新細明體" charset="-120"/>
              </a:rPr>
              <a:t>Example 1: A simple approximation algorithm for 3SAT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5AEA5B-A68F-4B8F-B1D0-BB17438C30E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Let’s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It is ok since we are minimizing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𝑗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  <m:r>
                      <a:rPr lang="el-GR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0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, the minimization is always achieved by the smallest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  <a:cs typeface="Arial" charset="0"/>
                  </a:rPr>
                  <a:t>Thus the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  <a:cs typeface="Arial" charset="0"/>
                  </a:rPr>
                  <a:t>equality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is always achieved in </a:t>
                </a:r>
                <a:br>
                  <a:rPr lang="en-US" altLang="zh-HK" dirty="0">
                    <a:ea typeface="新細明體" charset="-120"/>
                    <a:cs typeface="Arial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What’s good about the change?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solidFill>
                                  <a:srgbClr val="0000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equivalent to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Now the IP is as follows.</a:t>
                </a:r>
                <a:br>
                  <a:rPr lang="en-US" altLang="zh-HK" dirty="0" smtClean="0">
                    <a:ea typeface="新細明體" charset="-120"/>
                  </a:rPr>
                </a:br>
                <a:endParaRPr lang="en-US" altLang="zh-HK" dirty="0" smtClean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dirty="0">
                    <a:ea typeface="新細明體" charset="-120"/>
                  </a:rPr>
                  <a:t>	min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baseline="-25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baseline="-25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sz="1400" baseline="-25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sz="1400" baseline="-25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err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s.t.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𝑠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=0, 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{0,1}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As before, we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relax</a:t>
                </a:r>
                <a:r>
                  <a:rPr lang="en-US" altLang="zh-HK" dirty="0">
                    <a:ea typeface="新細明體" charset="-120"/>
                  </a:rPr>
                  <a:t> it to </a:t>
                </a:r>
                <a:r>
                  <a:rPr lang="en-US" altLang="zh-HK" dirty="0" smtClean="0">
                    <a:ea typeface="新細明體" charset="-120"/>
                  </a:rPr>
                  <a:t>an </a:t>
                </a:r>
                <a:r>
                  <a:rPr lang="en-US" altLang="zh-HK" dirty="0">
                    <a:ea typeface="新細明體" charset="-120"/>
                  </a:rPr>
                  <a:t>LP by changing the last constraint to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[0,1]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0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b="-296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Solve it and get a solution (to LP)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p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p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objective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function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Since it’s a LP relaxation of a minimization problem, it holds that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p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 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𝑂𝑃𝑇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 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𝑂𝑃𝑇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 the optimum value of the original IP, i.e. the cost of the best cut. </a:t>
                </a:r>
              </a:p>
              <a:p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[</a:t>
                </a:r>
                <a:r>
                  <a:rPr lang="en-US" altLang="zh-HK" dirty="0" err="1">
                    <a:ea typeface="新細明體" charset="-120"/>
                    <a:cs typeface="Arial" charset="0"/>
                  </a:rPr>
                  <a:t>Thm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p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𝑂𝑃𝑇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41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741" b="-20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We prove this by randomized rounding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Recall that rounding is a process to map the opt value of LP back to a feasible solution of IP.</a:t>
                </a:r>
              </a:p>
              <a:p>
                <a:pPr>
                  <a:lnSpc>
                    <a:spcPct val="90000"/>
                  </a:lnSpc>
                </a:pPr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Randomized rounding</a:t>
                </a:r>
                <a:r>
                  <a:rPr lang="en-US" altLang="zh-HK" dirty="0">
                    <a:ea typeface="新細明體" charset="-120"/>
                  </a:rPr>
                  <a:t>: use randomization in this process.</a:t>
                </a:r>
              </a:p>
              <a:p>
                <a:pPr>
                  <a:lnSpc>
                    <a:spcPct val="90000"/>
                  </a:lnSpc>
                </a:pPr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Our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job: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an IP solution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𝑧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from an opt solution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LP. </a:t>
                </a:r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Rounding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Pick a number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[0,1]</m:t>
                    </m:r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uniformly at random.</a:t>
                </a:r>
              </a:p>
              <a:p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r>
                      <a:rPr lang="en-US" altLang="zh-HK" sz="2600" i="1" baseline="-25000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</m:t>
                    </m:r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&lt;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</m:oMath>
                </a14:m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r>
                      <a:rPr lang="en-US" altLang="zh-HK" sz="2600" i="1" baseline="-25000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sz="2600" b="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  <m:r>
                      <a:rPr lang="en-US" altLang="zh-HK" sz="2600" b="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endParaRPr lang="en-US" altLang="zh-HK" sz="26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sz="2600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sz="2600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sz="2600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𝑗</m:t>
                    </m:r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HK" sz="2600" b="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26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600" i="1" dirty="0" err="1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altLang="zh-HK" sz="26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Easy to verify that this is a </a:t>
                </a:r>
                <a:r>
                  <a:rPr lang="en-US" altLang="zh-HK" sz="2600" dirty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feasible</a:t>
                </a:r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solution of IP.</a:t>
                </a:r>
              </a:p>
              <a:p>
                <a:pPr>
                  <a:buNone/>
                </a:pPr>
                <a:r>
                  <a:rPr lang="en-US" altLang="zh-HK" sz="2600" dirty="0">
                    <a:ea typeface="新細明體" charset="-120"/>
                  </a:rPr>
                  <a:t>	min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sz="2600" baseline="-25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sz="2600" baseline="-25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600" dirty="0" err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s.t.</a:t>
                </a:r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𝑠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=0, 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endParaRPr lang="en-US" altLang="zh-HK" sz="28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∈{0,1}</m:t>
                    </m:r>
                  </m:oMath>
                </a14:m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We now show that it’s also an </a:t>
                </a:r>
                <a:r>
                  <a:rPr lang="en-US" altLang="zh-HK" sz="260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optimal</a:t>
                </a:r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solution.</a:t>
                </a:r>
              </a:p>
            </p:txBody>
          </p:sp>
        </mc:Choice>
        <mc:Fallback xmlns="">
          <p:sp>
            <p:nvSpPr>
              <p:cNvPr id="143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346" b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 bwMode="auto">
          <a:xfrm>
            <a:off x="6934200" y="2997200"/>
            <a:ext cx="222253" cy="1270000"/>
          </a:xfrm>
          <a:custGeom>
            <a:avLst/>
            <a:gdLst>
              <a:gd name="connsiteX0" fmla="*/ 0 w 444507"/>
              <a:gd name="connsiteY0" fmla="*/ 0 h 1498600"/>
              <a:gd name="connsiteX1" fmla="*/ 444500 w 444507"/>
              <a:gd name="connsiteY1" fmla="*/ 749300 h 1498600"/>
              <a:gd name="connsiteX2" fmla="*/ 12700 w 444507"/>
              <a:gd name="connsiteY2" fmla="*/ 1498600 h 1498600"/>
              <a:gd name="connsiteX3" fmla="*/ 12700 w 444507"/>
              <a:gd name="connsiteY3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7" h="1498600">
                <a:moveTo>
                  <a:pt x="0" y="0"/>
                </a:moveTo>
                <a:cubicBezTo>
                  <a:pt x="221191" y="249766"/>
                  <a:pt x="442383" y="499533"/>
                  <a:pt x="444500" y="749300"/>
                </a:cubicBezTo>
                <a:cubicBezTo>
                  <a:pt x="446617" y="999067"/>
                  <a:pt x="12700" y="1498600"/>
                  <a:pt x="12700" y="1498600"/>
                </a:cubicBezTo>
                <a:lnTo>
                  <a:pt x="12700" y="14986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 rot="300000">
            <a:off x="4768169" y="2533457"/>
            <a:ext cx="533401" cy="2306034"/>
          </a:xfrm>
          <a:custGeom>
            <a:avLst/>
            <a:gdLst>
              <a:gd name="connsiteX0" fmla="*/ 0 w 444507"/>
              <a:gd name="connsiteY0" fmla="*/ 0 h 1498600"/>
              <a:gd name="connsiteX1" fmla="*/ 444500 w 444507"/>
              <a:gd name="connsiteY1" fmla="*/ 749300 h 1498600"/>
              <a:gd name="connsiteX2" fmla="*/ 12700 w 444507"/>
              <a:gd name="connsiteY2" fmla="*/ 1498600 h 1498600"/>
              <a:gd name="connsiteX3" fmla="*/ 12700 w 444507"/>
              <a:gd name="connsiteY3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7" h="1498600">
                <a:moveTo>
                  <a:pt x="0" y="0"/>
                </a:moveTo>
                <a:cubicBezTo>
                  <a:pt x="221191" y="249766"/>
                  <a:pt x="442383" y="499533"/>
                  <a:pt x="444500" y="749300"/>
                </a:cubicBezTo>
                <a:cubicBezTo>
                  <a:pt x="446617" y="999067"/>
                  <a:pt x="12700" y="1498600"/>
                  <a:pt x="12700" y="1498600"/>
                </a:cubicBezTo>
                <a:lnTo>
                  <a:pt x="12700" y="14986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𝑗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what’s the </a:t>
                </a:r>
                <a:r>
                  <a:rPr lang="en-US" altLang="zh-HK" dirty="0" err="1">
                    <a:solidFill>
                      <a:srgbClr val="FF0000"/>
                    </a:solidFill>
                    <a:ea typeface="新細明體" charset="-120"/>
                  </a:rPr>
                  <a:t>prob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that it’s 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crossing edge</a:t>
                </a:r>
                <a:r>
                  <a:rPr lang="en-US" altLang="zh-HK" dirty="0">
                    <a:ea typeface="新細明體" charset="-120"/>
                  </a:rPr>
                  <a:t>? (i.e.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</a:rPr>
                      <m:t>𝐄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[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𝑧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]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.)</a:t>
                </a:r>
              </a:p>
              <a:p>
                <a:r>
                  <a:rPr lang="en-US" altLang="zh-HK" dirty="0">
                    <a:ea typeface="新細明體" charset="-120"/>
                  </a:rPr>
                  <a:t>Suppose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&lt;</m:t>
                    </m:r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𝑗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HK" dirty="0" smtClean="0">
                    <a:ea typeface="新細明體" charset="-120"/>
                  </a:rPr>
                  <a:t>. Then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buNone/>
                </a:pPr>
                <a:r>
                  <a:rPr lang="en-US" altLang="zh-HK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a:rPr lang="en-US" altLang="zh-HK" b="1" i="0" dirty="0" smtClean="0">
                            <a:latin typeface="Cambria Math"/>
                            <a:ea typeface="新細明體" charset="-12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 err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  <m:r>
                                  <a:rPr lang="en-US" altLang="zh-HK" i="1" dirty="0" err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,</m:t>
                                </m:r>
                                <m:r>
                                  <a:rPr lang="en-US" altLang="zh-HK" i="1" dirty="0" err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HK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is</m:t>
                            </m:r>
                            <m:r>
                              <a:rPr lang="en-US" altLang="zh-HK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crossing</m:t>
                            </m:r>
                          </m:e>
                        </m:d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func>
                      <m:func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a:rPr lang="en-US" altLang="zh-HK" b="1" i="0" dirty="0" err="1">
                            <a:latin typeface="Cambria Math"/>
                            <a:ea typeface="新細明體" charset="-12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𝑢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HK" i="1" dirty="0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HK" i="1" dirty="0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func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𝑗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The other case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≥</m:t>
                    </m:r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𝑗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is similar and </a:t>
                </a:r>
                <a:endParaRPr lang="en-US" altLang="zh-HK" dirty="0" smtClean="0">
                  <a:ea typeface="新細明體" charset="-120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a:rPr lang="en-US" altLang="zh-HK" b="1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HK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 err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  <m:r>
                                  <a:rPr lang="en-US" altLang="zh-HK" i="1" dirty="0" err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,</m:t>
                                </m:r>
                                <m:r>
                                  <a:rPr lang="en-US" altLang="zh-HK" i="1" dirty="0" err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is</m:t>
                            </m:r>
                            <m: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crossing</m:t>
                            </m:r>
                          </m:e>
                        </m:d>
                      </m:e>
                    </m:func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−</m:t>
                    </m:r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𝑗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Thus in any case, </a:t>
                </a:r>
              </a:p>
              <a:p>
                <a:pPr>
                  <a:buNone/>
                </a:pPr>
                <a:r>
                  <a:rPr lang="en-US" altLang="zh-HK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a:rPr lang="en-US" altLang="zh-HK" b="1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HK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 err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  <m:r>
                                  <a:rPr lang="en-US" altLang="zh-HK" i="1" dirty="0" err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,</m:t>
                                </m:r>
                                <m:r>
                                  <a:rPr lang="en-US" altLang="zh-HK" i="1" dirty="0" err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is</m:t>
                            </m:r>
                            <m: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crossing</m:t>
                            </m:r>
                          </m:e>
                        </m:d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𝑧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𝑖𝑗</m:t>
                        </m:r>
                      </m:sub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144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28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We showed that </a:t>
                </a:r>
                <a14:m>
                  <m:oMath xmlns:m="http://schemas.openxmlformats.org/officeDocument/2006/math">
                    <m:r>
                      <a:rPr lang="en-US" altLang="zh-HK" b="1" i="0" dirty="0">
                        <a:latin typeface="Cambria Math"/>
                        <a:ea typeface="新細明體" charset="-12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latin typeface="Cambria Math"/>
                                <a:ea typeface="新細明體" charset="-12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𝑧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𝑖𝑗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Thus by linearity of expectation,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HK" sz="3200" b="1" i="0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HK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,</m:t>
                                </m:r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HK" sz="3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∈</m:t>
                            </m:r>
                            <m:r>
                              <a:rPr lang="en-US" altLang="zh-HK" sz="3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US" altLang="zh-HK" sz="3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,</m:t>
                                </m:r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𝑗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br>
                  <a:rPr lang="en-US" altLang="zh-HK" dirty="0">
                    <a:ea typeface="新細明體" charset="-120"/>
                  </a:rPr>
                </a:br>
                <a14:m>
                  <m:oMath xmlns:m="http://schemas.openxmlformats.org/officeDocument/2006/math">
                    <m:r>
                      <a:rPr lang="en-US" altLang="zh-HK" sz="3200" b="0" i="0" dirty="0" smtClean="0">
                        <a:solidFill>
                          <a:schemeClr val="tx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sz="3200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altLang="zh-HK" sz="3200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sz="3200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sz="3200" b="1" i="0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32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HK" sz="32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zh-HK" sz="320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32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32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3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sz="3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sz="3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sz="3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altLang="zh-HK" sz="3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sz="3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altLang="zh-HK" sz="32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3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sz="3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sz="3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zh-HK" sz="32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3200" i="1" dirty="0">
                                <a:latin typeface="Cambria Math"/>
                                <a:ea typeface="新細明體" charset="-12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sz="3200" i="1" dirty="0">
                                <a:latin typeface="Cambria Math"/>
                                <a:ea typeface="新細明體" charset="-12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HK" sz="3200" i="1" dirty="0"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zh-HK" sz="32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altLang="zh-HK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32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sz="32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sz="32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en-US" altLang="zh-HK" sz="3200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5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sz="2800" b="1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,</m:t>
                                </m:r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∈</m:t>
                            </m:r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,</m:t>
                                </m:r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𝑗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zh-HK" sz="2800" b="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the LP opt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=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average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some IP solution values </a:t>
                </a: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the best IP solutions values.</a:t>
                </a:r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there must exist IP solutions values achieving the optimal LP solution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</a:t>
                </a: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𝑂𝑃𝑇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Many optimization problems are NP-complete.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Approximation algorithms aim to find almost optimal solution.</a:t>
            </a:r>
          </a:p>
          <a:p>
            <a:endParaRPr lang="en-US" altLang="zh-HK" dirty="0"/>
          </a:p>
          <a:p>
            <a:r>
              <a:rPr lang="en-US" altLang="zh-HK" dirty="0" smtClean="0"/>
              <a:t>An important tool to design approximation algorithms is LP.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8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Appendix: </a:t>
            </a:r>
            <a:r>
              <a:rPr lang="en-US" altLang="zh-HK" dirty="0">
                <a:ea typeface="新細明體" charset="-120"/>
              </a:rPr>
              <a:t>Las Vegas </a:t>
            </a:r>
            <a:r>
              <a:rPr lang="en-US" altLang="zh-HK" dirty="0">
                <a:ea typeface="新細明體" charset="-120"/>
                <a:sym typeface="Wingdings" panose="05000000000000000000" pitchFamily="2" charset="2"/>
              </a:rPr>
              <a:t> </a:t>
            </a:r>
            <a:r>
              <a:rPr lang="en-US" altLang="zh-HK" dirty="0">
                <a:ea typeface="新細明體" charset="-120"/>
              </a:rPr>
              <a:t>Monte Carlo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Las Vegas </a:t>
                </a:r>
                <a:r>
                  <a:rPr lang="en-US" altLang="zh-HK" dirty="0">
                    <a:ea typeface="新細明體" charset="-120"/>
                  </a:rPr>
                  <a:t>algorithm: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The running time is not fixed. It’s 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random</a:t>
                </a:r>
                <a:r>
                  <a:rPr lang="en-US" altLang="zh-HK" dirty="0">
                    <a:ea typeface="新細明體" charset="-120"/>
                  </a:rPr>
                  <a:t> variable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When the algorithm terminates, it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always</a:t>
                </a:r>
                <a:r>
                  <a:rPr lang="en-US" altLang="zh-HK" dirty="0">
                    <a:ea typeface="新細明體" charset="-120"/>
                  </a:rPr>
                  <a:t> gives 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correct</a:t>
                </a:r>
                <a:r>
                  <a:rPr lang="en-US" altLang="zh-HK" dirty="0">
                    <a:ea typeface="新細明體" charset="-120"/>
                  </a:rPr>
                  <a:t> output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The complexity measure is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expected running time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Monte Carlo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algorithm: 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  <a:cs typeface="Arial" charset="0"/>
                  </a:rPr>
                  <a:t>The running time is at most some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fixed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 number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When algorithm terminates, it </a:t>
                </a:r>
                <a:r>
                  <a:rPr lang="en-US" altLang="zh-HK" dirty="0" smtClean="0">
                    <a:ea typeface="新細明體" charset="-120"/>
                  </a:rPr>
                  <a:t>gives an output which is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correct with high probability</a:t>
                </a:r>
                <a:r>
                  <a:rPr lang="en-US" altLang="zh-HK" dirty="0" smtClean="0">
                    <a:ea typeface="新細明體" charset="-120"/>
                  </a:rPr>
                  <a:t>, say 0.99.</a:t>
                </a:r>
                <a:endParaRPr lang="en-US" altLang="zh-HK" dirty="0" smtClean="0">
                  <a:ea typeface="新細明體" charset="-120"/>
                  <a:cs typeface="Arial" charset="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  <a:cs typeface="Arial" charset="0"/>
                  </a:rPr>
                  <a:t>The complexity is the running time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𝑇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 r="-1259" b="-13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1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3SAT: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variables</a:t>
                </a:r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,…,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clauses</a:t>
                </a:r>
                <a:r>
                  <a:rPr lang="en-US" altLang="zh-HK" dirty="0">
                    <a:ea typeface="新細明體" charset="-120"/>
                  </a:rPr>
                  <a:t>: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OR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3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variables or their negations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e.g</a:t>
                </a:r>
                <a:r>
                  <a:rPr lang="en-US" altLang="zh-HK" dirty="0">
                    <a:ea typeface="新細明體" charset="-120"/>
                  </a:rPr>
                  <a:t>.</a:t>
                </a:r>
                <a:r>
                  <a:rPr lang="en-US" altLang="zh-HK" dirty="0" smtClean="0">
                    <a:ea typeface="新細明體" charset="-12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CNF </a:t>
                </a:r>
                <a:r>
                  <a:rPr lang="en-US" altLang="zh-HK" dirty="0">
                    <a:ea typeface="新細明體" charset="-120"/>
                  </a:rPr>
                  <a:t>formula: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AND</a:t>
                </a:r>
                <a:r>
                  <a:rPr lang="en-US" altLang="zh-HK" dirty="0">
                    <a:ea typeface="新細明體" charset="-120"/>
                  </a:rPr>
                  <a:t> of these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clauses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E.g.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𝜙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∧</m:t>
                    </m:r>
                    <m:d>
                      <m:d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</a:rPr>
                                  <m:t>5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∧</m:t>
                    </m:r>
                    <m:d>
                      <m:d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</a:rPr>
                                  <m:t>5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3SAT</a:t>
                </a:r>
                <a:r>
                  <a:rPr lang="en-US" altLang="zh-HK" dirty="0">
                    <a:ea typeface="新細明體" charset="-120"/>
                  </a:rPr>
                  <a:t> Problem: Is there an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assignment </a:t>
                </a:r>
                <a:r>
                  <a:rPr lang="en-US" altLang="zh-HK" dirty="0">
                    <a:ea typeface="新細明體" charset="-120"/>
                  </a:rPr>
                  <a:t>of </a:t>
                </a:r>
                <a:r>
                  <a:rPr lang="en-US" altLang="zh-HK" dirty="0" smtClean="0">
                    <a:ea typeface="新細明體" charset="-120"/>
                  </a:rPr>
                  <a:t>variables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the formula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𝜙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evaluates </a:t>
                </a:r>
                <a:r>
                  <a:rPr lang="en-US" altLang="zh-HK" dirty="0">
                    <a:ea typeface="新細明體" charset="-120"/>
                  </a:rPr>
                  <a:t>to 1?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3000" dirty="0">
                    <a:ea typeface="新細明體" charset="-120"/>
                  </a:rPr>
                  <a:t>i.e. </a:t>
                </a:r>
                <a:r>
                  <a:rPr lang="en-US" altLang="zh-HK" sz="3000" dirty="0" smtClean="0">
                    <a:ea typeface="新細明體" charset="-120"/>
                  </a:rPr>
                  <a:t>assign a 0/1 value to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 to satisfy </a:t>
                </a:r>
                <a:r>
                  <a:rPr lang="en-US" altLang="zh-HK" sz="3000" dirty="0">
                    <a:solidFill>
                      <a:srgbClr val="FF0000"/>
                    </a:solidFill>
                    <a:ea typeface="新細明體" charset="-120"/>
                  </a:rPr>
                  <a:t>all </a:t>
                </a:r>
                <a:r>
                  <a:rPr lang="en-US" altLang="zh-HK" sz="3000" dirty="0">
                    <a:ea typeface="新細明體" charset="-120"/>
                  </a:rPr>
                  <a:t>clauses.</a:t>
                </a:r>
              </a:p>
            </p:txBody>
          </p:sp>
        </mc:Choice>
        <mc:Fallback xmlns="">
          <p:sp>
            <p:nvSpPr>
              <p:cNvPr id="110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b="-67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 bwMode="auto">
              <a:xfrm>
                <a:off x="7010400" y="3200400"/>
                <a:ext cx="1981200" cy="457200"/>
              </a:xfrm>
              <a:prstGeom prst="wedgeRoundRectCallout">
                <a:avLst>
                  <a:gd name="adj1" fmla="val -67256"/>
                  <a:gd name="adj2" fmla="val 91000"/>
                  <a:gd name="adj3" fmla="val 16667"/>
                </a:avLst>
              </a:prstGeom>
              <a:solidFill>
                <a:srgbClr val="EB15C2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HK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𝑥</m:t>
                      </m:r>
                      <m:r>
                        <a:rPr kumimoji="0" lang="en-US" altLang="zh-HK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=10010</m:t>
                      </m:r>
                    </m:oMath>
                  </m:oMathPara>
                </a14:m>
                <a:endParaRPr kumimoji="0" lang="zh-HK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3200400"/>
                <a:ext cx="1981200" cy="457200"/>
              </a:xfrm>
              <a:prstGeom prst="wedgeRoundRectCallout">
                <a:avLst>
                  <a:gd name="adj1" fmla="val -67256"/>
                  <a:gd name="adj2" fmla="val 91000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Las </a:t>
            </a:r>
            <a:r>
              <a:rPr lang="en-US" altLang="zh-HK" dirty="0" smtClean="0">
                <a:ea typeface="新細明體" charset="-120"/>
              </a:rPr>
              <a:t>Vegas </a:t>
            </a:r>
            <a:r>
              <a:rPr lang="en-US" altLang="zh-HK" dirty="0" smtClean="0">
                <a:ea typeface="新細明體" charset="-120"/>
                <a:sym typeface="Wingdings" panose="05000000000000000000" pitchFamily="2" charset="2"/>
              </a:rPr>
              <a:t> </a:t>
            </a:r>
            <a:r>
              <a:rPr lang="en-US" altLang="zh-HK" dirty="0">
                <a:ea typeface="新細明體" charset="-120"/>
              </a:rPr>
              <a:t>Monte Carlo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A general way to change a Las Vegas algorithm </a:t>
                </a:r>
                <a:r>
                  <a:rPr lang="en-US" altLang="zh-HK" dirty="0">
                    <a:solidFill>
                      <a:srgbClr val="0000FF"/>
                    </a:solidFill>
                    <a:latin typeface="Lucida Calligraphy" panose="03010101010101010101" pitchFamily="66" charset="0"/>
                    <a:ea typeface="新細明體" charset="-120"/>
                  </a:rPr>
                  <a:t>A</a:t>
                </a:r>
                <a:r>
                  <a:rPr lang="en-US" altLang="zh-HK" dirty="0">
                    <a:ea typeface="新細明體" charset="-120"/>
                  </a:rPr>
                  <a:t> with cost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to a Monte Carlo algorithm </a:t>
                </a:r>
                <a:r>
                  <a:rPr lang="en-US" altLang="zh-HK" dirty="0">
                    <a:solidFill>
                      <a:srgbClr val="FF0000"/>
                    </a:solidFill>
                    <a:latin typeface="Lucida Calligraphy" panose="03010101010101010101" pitchFamily="66" charset="0"/>
                    <a:ea typeface="新細明體" charset="-120"/>
                  </a:rPr>
                  <a:t>B</a:t>
                </a:r>
                <a:r>
                  <a:rPr lang="en-US" altLang="zh-HK" dirty="0">
                    <a:ea typeface="新細明體" charset="-120"/>
                  </a:rPr>
                  <a:t> with cost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𝑇</m:t>
                        </m:r>
                        <m:d>
                          <m:d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</a:rPr>
                  <a:t> is as follows. </a:t>
                </a:r>
              </a:p>
              <a:p>
                <a:r>
                  <a:rPr lang="en-US" altLang="zh-HK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  <a:ea typeface="新細明體" charset="-120"/>
                  </a:rPr>
                  <a:t>B: </a:t>
                </a:r>
                <a:br>
                  <a:rPr lang="en-US" altLang="zh-HK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  <a:ea typeface="新細明體" charset="-120"/>
                  </a:rPr>
                </a:br>
                <a:r>
                  <a:rPr lang="en-US" altLang="zh-HK" b="1" dirty="0" smtClean="0">
                    <a:ea typeface="新細明體" charset="-120"/>
                  </a:rPr>
                  <a:t>for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=1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b="1" dirty="0" smtClean="0">
                    <a:ea typeface="新細明體" charset="-120"/>
                  </a:rPr>
                  <a:t>to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/>
                </a:r>
                <a:br>
                  <a:rPr lang="en-US" altLang="zh-HK" dirty="0" smtClean="0">
                    <a:ea typeface="新細明體" charset="-120"/>
                  </a:rPr>
                </a:br>
                <a:r>
                  <a:rPr lang="en-US" altLang="zh-HK" dirty="0" smtClean="0">
                    <a:ea typeface="新細明體" charset="-120"/>
                  </a:rPr>
                  <a:t>    run </a:t>
                </a:r>
                <a:r>
                  <a:rPr lang="en-US" altLang="zh-HK" dirty="0">
                    <a:solidFill>
                      <a:srgbClr val="0000FF"/>
                    </a:solidFill>
                    <a:latin typeface="Lucida Calligraphy" panose="03010101010101010101" pitchFamily="66" charset="0"/>
                    <a:ea typeface="新細明體" charset="-120"/>
                  </a:rPr>
                  <a:t>A</a:t>
                </a:r>
                <a:r>
                  <a:rPr lang="en-US" altLang="zh-HK" dirty="0" smtClean="0">
                    <a:ea typeface="新細明體" charset="-120"/>
                  </a:rPr>
                  <a:t> for up to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time </a:t>
                </a:r>
                <a:br>
                  <a:rPr lang="en-US" altLang="zh-HK" dirty="0" smtClean="0">
                    <a:ea typeface="新細明體" charset="-120"/>
                  </a:rPr>
                </a:br>
                <a:r>
                  <a:rPr lang="en-US" altLang="zh-HK" dirty="0" smtClean="0">
                    <a:ea typeface="新細明體" charset="-120"/>
                  </a:rPr>
                  <a:t>    </a:t>
                </a:r>
                <a:r>
                  <a:rPr lang="en-US" altLang="zh-HK" b="1" dirty="0" smtClean="0">
                    <a:ea typeface="新細明體" charset="-120"/>
                  </a:rPr>
                  <a:t>if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solidFill>
                      <a:srgbClr val="0000FF"/>
                    </a:solidFill>
                    <a:latin typeface="Lucida Calligraphy" panose="03010101010101010101" pitchFamily="66" charset="0"/>
                    <a:ea typeface="新細明體" charset="-120"/>
                  </a:rPr>
                  <a:t>A</a:t>
                </a:r>
                <a:r>
                  <a:rPr lang="en-US" altLang="zh-HK" dirty="0" smtClean="0">
                    <a:ea typeface="新細明體" charset="-120"/>
                  </a:rPr>
                  <a:t> outputs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 </a:t>
                </a:r>
                <a:r>
                  <a:rPr lang="en-US" altLang="zh-HK" b="1" dirty="0" smtClean="0">
                    <a:ea typeface="新細明體" charset="-120"/>
                  </a:rPr>
                  <a:t>then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b="1" dirty="0" smtClean="0">
                    <a:ea typeface="新細明體" charset="-120"/>
                  </a:rPr>
                  <a:t>return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𝑂</m:t>
                    </m:r>
                  </m:oMath>
                </a14:m>
                <a:r>
                  <a:rPr lang="en-US" altLang="zh-HK" b="0" dirty="0" smtClean="0">
                    <a:ea typeface="新細明體" charset="-120"/>
                  </a:rPr>
                  <a:t/>
                </a:r>
                <a:br>
                  <a:rPr lang="en-US" altLang="zh-HK" b="0" dirty="0" smtClean="0">
                    <a:ea typeface="新細明體" charset="-120"/>
                  </a:rPr>
                </a:br>
                <a:r>
                  <a:rPr lang="en-US" altLang="zh-HK" b="1" dirty="0" smtClean="0">
                    <a:ea typeface="新細明體" charset="-120"/>
                  </a:rPr>
                  <a:t>return</a:t>
                </a:r>
                <a:r>
                  <a:rPr lang="en-US" altLang="zh-HK" dirty="0" smtClean="0">
                    <a:ea typeface="新細明體" charset="-120"/>
                  </a:rPr>
                  <a:t> “Fail”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5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Recall: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/>
                        <a:ea typeface="新細明體" charset="-120"/>
                        <a:cs typeface="Arial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HK" dirty="0">
                            <a:solidFill>
                              <a:srgbClr val="0000FF"/>
                            </a:solidFill>
                            <a:latin typeface="Lucida Calligraphy" panose="03010101010101010101" pitchFamily="66" charset="0"/>
                            <a:ea typeface="新細明體" charset="-12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HK" b="0" i="0" dirty="0" smtClean="0">
                            <a:ea typeface="新細明體" charset="-120"/>
                            <a:cs typeface="Arial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altLang="zh-HK" b="0" i="0" dirty="0" smtClean="0">
                            <a:ea typeface="新細明體" charset="-120"/>
                            <a:cs typeface="Arial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HK" b="0" i="0" dirty="0" smtClean="0">
                            <a:ea typeface="新細明體" charset="-120"/>
                            <a:cs typeface="Arial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b="0" i="0" dirty="0" smtClean="0">
                            <a:ea typeface="新細明體" charset="-120"/>
                            <a:cs typeface="Arial" charset="0"/>
                          </a:rPr>
                          <m:t>running</m:t>
                        </m:r>
                        <m:r>
                          <m:rPr>
                            <m:nor/>
                          </m:rPr>
                          <a:rPr lang="en-US" altLang="zh-HK" b="0" i="0" dirty="0" smtClean="0">
                            <a:ea typeface="新細明體" charset="-120"/>
                            <a:cs typeface="Arial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b="0" i="0" dirty="0" smtClean="0">
                            <a:ea typeface="新細明體" charset="-120"/>
                            <a:cs typeface="Arial" charset="0"/>
                          </a:rPr>
                          <m:t>time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𝑇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By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Markov’s inequality, with prob. at least ½, </a:t>
                </a:r>
                <a:r>
                  <a:rPr lang="en-US" altLang="zh-HK" dirty="0">
                    <a:solidFill>
                      <a:srgbClr val="0000FF"/>
                    </a:solidFill>
                    <a:latin typeface="Lucida Calligraphy" panose="03010101010101010101" pitchFamily="66" charset="0"/>
                    <a:ea typeface="新細明體" charset="-120"/>
                  </a:rPr>
                  <a:t>A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outputs an answer within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time.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  <a:cs typeface="Arial" charset="0"/>
                  </a:rPr>
                  <a:t>Recall Markov: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a:rPr lang="en-US" altLang="zh-HK" b="1" i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𝑋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&gt;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≤</m:t>
                        </m:r>
                        <m:r>
                          <a:rPr lang="en-US" altLang="zh-HK" b="1" i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/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 </a:t>
                </a: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As long as </a:t>
                </a:r>
                <a:r>
                  <a:rPr lang="en-US" altLang="zh-HK" dirty="0">
                    <a:solidFill>
                      <a:srgbClr val="0000FF"/>
                    </a:solidFill>
                    <a:latin typeface="Lucida Calligraphy" panose="03010101010101010101" pitchFamily="66" charset="0"/>
                    <a:ea typeface="新細明體" charset="-120"/>
                  </a:rPr>
                  <a:t>A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outputs, the answer is correct.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Pr</m:t>
                    </m:r>
                  </m:oMath>
                </a14:m>
                <a:r>
                  <a:rPr lang="en-US" altLang="zh-HK" i="0" dirty="0" smtClean="0">
                    <a:ea typeface="新細明體" charset="-120"/>
                    <a:cs typeface="Arial" charset="0"/>
                  </a:rPr>
                  <a:t>[</a:t>
                </a:r>
                <a:r>
                  <a:rPr lang="en-US" altLang="zh-HK" dirty="0">
                    <a:solidFill>
                      <a:srgbClr val="0000FF"/>
                    </a:solidFill>
                    <a:latin typeface="Lucida Calligraphy" panose="03010101010101010101" pitchFamily="66" charset="0"/>
                    <a:ea typeface="新細明體" charset="-120"/>
                  </a:rPr>
                  <a:t>A </a:t>
                </a:r>
                <a:r>
                  <a:rPr lang="en-US" altLang="zh-HK" i="0" dirty="0" smtClean="0">
                    <a:ea typeface="新細明體" charset="-120"/>
                    <a:cs typeface="Arial" charset="0"/>
                  </a:rPr>
                  <a:t>doesn’t terminate within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i="0" dirty="0" smtClean="0">
                    <a:ea typeface="新細明體" charset="-120"/>
                  </a:rPr>
                  <a:t> time </a:t>
                </a:r>
                <a:r>
                  <a:rPr lang="en-US" altLang="zh-HK" i="0" dirty="0" smtClean="0">
                    <a:ea typeface="新細明體" charset="-120"/>
                    <a:cs typeface="Arial" charset="0"/>
                  </a:rPr>
                  <a:t>in all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𝑘</m:t>
                    </m:r>
                  </m:oMath>
                </a14:m>
                <a:r>
                  <a:rPr lang="en-US" altLang="zh-HK" i="0" dirty="0" smtClean="0">
                    <a:ea typeface="新細明體" charset="-120"/>
                    <a:cs typeface="Arial" charset="0"/>
                  </a:rPr>
                  <a:t> iterations]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≤</m:t>
                    </m:r>
                    <m:sSup>
                      <m:sSup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−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r>
                  <a:rPr lang="en-US" altLang="zh-HK" dirty="0" smtClean="0"/>
                  <a:t>So in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20⋅</m:t>
                    </m:r>
                    <m:r>
                      <a:rPr lang="en-US" altLang="zh-HK" b="0" i="1" smtClean="0">
                        <a:latin typeface="Cambria Math"/>
                      </a:rPr>
                      <m:t>𝑇</m:t>
                    </m:r>
                    <m:r>
                      <a:rPr lang="en-US" altLang="zh-HK" b="0" i="1" smtClean="0"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latin typeface="Cambria Math"/>
                      </a:rPr>
                      <m:t>𝑛</m:t>
                    </m:r>
                    <m:r>
                      <a:rPr lang="en-US" altLang="zh-HK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time, </a:t>
                </a:r>
                <a:r>
                  <a:rPr lang="en-US" altLang="zh-HK" dirty="0">
                    <a:solidFill>
                      <a:srgbClr val="FF0000"/>
                    </a:solidFill>
                    <a:latin typeface="Lucida Calligraphy" panose="03010101010101010101" pitchFamily="66" charset="0"/>
                    <a:ea typeface="新細明體" charset="-120"/>
                  </a:rPr>
                  <a:t>B </a:t>
                </a:r>
                <a:r>
                  <a:rPr lang="en-US" altLang="zh-HK" dirty="0" smtClean="0"/>
                  <a:t>outputs a correct answer with probability </a:t>
                </a:r>
                <a14:m>
                  <m:oMath xmlns:m="http://schemas.openxmlformats.org/officeDocument/2006/math">
                    <m:r>
                      <a:rPr lang="en-US" altLang="zh-HK" b="0" i="0" smtClean="0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HK" b="0" i="1" smtClean="0">
                            <a:latin typeface="Cambria Math"/>
                          </a:rPr>
                          <m:t>−10</m:t>
                        </m:r>
                      </m:sup>
                    </m:sSup>
                    <m:r>
                      <a:rPr lang="en-US" altLang="zh-HK" b="0" i="1" smtClean="0">
                        <a:latin typeface="Cambria Math"/>
                      </a:rPr>
                      <m:t>≥0.999</m:t>
                    </m:r>
                  </m:oMath>
                </a14:m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593" b="-551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3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Make-up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Topic: online algorithms.</a:t>
            </a:r>
          </a:p>
          <a:p>
            <a:pPr lvl="1"/>
            <a:r>
              <a:rPr lang="en-HK" dirty="0" smtClean="0"/>
              <a:t>The input is given as a sequence.</a:t>
            </a:r>
          </a:p>
          <a:p>
            <a:pPr lvl="1"/>
            <a:endParaRPr lang="en-HK" dirty="0"/>
          </a:p>
          <a:p>
            <a:r>
              <a:rPr lang="en-HK" dirty="0" smtClean="0"/>
              <a:t>Venue: </a:t>
            </a:r>
            <a:r>
              <a:rPr lang="en-US" dirty="0" smtClean="0"/>
              <a:t>ERB 713.</a:t>
            </a:r>
          </a:p>
          <a:p>
            <a:r>
              <a:rPr lang="en-HK" dirty="0" smtClean="0"/>
              <a:t>Time: 2:30-5:15pm, April 17 (this Friday).</a:t>
            </a:r>
          </a:p>
          <a:p>
            <a:r>
              <a:rPr lang="en-HK" dirty="0" smtClean="0"/>
              <a:t>Tutorial follows at 5:30pm, same classroom.</a:t>
            </a:r>
          </a:p>
          <a:p>
            <a:endParaRPr lang="en-HK" dirty="0"/>
          </a:p>
          <a:p>
            <a:r>
              <a:rPr lang="en-HK" dirty="0" smtClean="0"/>
              <a:t>Not required in exam.</a:t>
            </a:r>
            <a:endParaRPr lang="en-HK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34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Hard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3SAT is known as an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NP-complete </a:t>
            </a:r>
            <a:r>
              <a:rPr lang="en-US" altLang="zh-HK" dirty="0">
                <a:ea typeface="新細明體" charset="-120"/>
              </a:rPr>
              <a:t>problem.</a:t>
            </a:r>
          </a:p>
          <a:p>
            <a:pPr lvl="1"/>
            <a:r>
              <a:rPr lang="en-US" altLang="zh-HK" dirty="0">
                <a:ea typeface="新細明體" charset="-120"/>
              </a:rPr>
              <a:t>Very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hard</a:t>
            </a:r>
            <a:r>
              <a:rPr lang="en-US" altLang="zh-HK" dirty="0">
                <a:ea typeface="新細明體" charset="-120"/>
              </a:rPr>
              <a:t>: no polynomial algorithm is known.</a:t>
            </a:r>
          </a:p>
          <a:p>
            <a:pPr lvl="1"/>
            <a:r>
              <a:rPr lang="en-US" altLang="zh-HK" dirty="0">
                <a:ea typeface="新細明體" charset="-120"/>
              </a:rPr>
              <a:t>Conjecture: no polynomial algorithm exists.</a:t>
            </a:r>
          </a:p>
          <a:p>
            <a:pPr lvl="1"/>
            <a:r>
              <a:rPr lang="en-US" altLang="zh-HK" dirty="0">
                <a:ea typeface="新細明體" charset="-120"/>
              </a:rPr>
              <a:t>If a polynomial algorithm exists for 3SAT, then polynomial algorithms exist for all NP problems.</a:t>
            </a:r>
          </a:p>
          <a:p>
            <a:pPr lvl="1"/>
            <a:endParaRPr lang="en-US" altLang="zh-HK" dirty="0">
              <a:ea typeface="新細明體" charset="-120"/>
            </a:endParaRPr>
          </a:p>
          <a:p>
            <a:r>
              <a:rPr lang="en-US" altLang="zh-HK" dirty="0" smtClean="0">
                <a:ea typeface="新細明體" charset="-120"/>
              </a:rPr>
              <a:t>More details in last lecture.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7/8-approximation of 3SAT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Since 3SAT appears too hard in its full generality</a:t>
            </a:r>
            <a:r>
              <a:rPr lang="en-US" altLang="zh-HK" dirty="0">
                <a:ea typeface="新細明體" charset="-120"/>
              </a:rPr>
              <a:t>, let’s aim </a:t>
            </a:r>
            <a:r>
              <a:rPr lang="en-US" altLang="zh-HK" dirty="0" smtClean="0">
                <a:ea typeface="新細明體" charset="-120"/>
              </a:rPr>
              <a:t>lower.</a:t>
            </a:r>
          </a:p>
          <a:p>
            <a:r>
              <a:rPr lang="en-US" altLang="zh-HK" dirty="0" smtClean="0">
                <a:ea typeface="新細明體" charset="-120"/>
              </a:rPr>
              <a:t>3SAT </a:t>
            </a:r>
            <a:r>
              <a:rPr lang="en-US" altLang="zh-HK" dirty="0">
                <a:ea typeface="新細明體" charset="-120"/>
              </a:rPr>
              <a:t>asks whether there is an assignment satisfying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all</a:t>
            </a:r>
            <a:r>
              <a:rPr lang="en-US" altLang="zh-HK" dirty="0">
                <a:ea typeface="新細明體" charset="-120"/>
              </a:rPr>
              <a:t> clauses.</a:t>
            </a:r>
          </a:p>
          <a:p>
            <a:r>
              <a:rPr lang="en-US" altLang="zh-HK" dirty="0" smtClean="0">
                <a:ea typeface="新細明體" charset="-120"/>
              </a:rPr>
              <a:t>Can </a:t>
            </a:r>
            <a:r>
              <a:rPr lang="en-US" altLang="zh-HK" dirty="0">
                <a:ea typeface="新細明體" charset="-120"/>
              </a:rPr>
              <a:t>you find an assignment satisfying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half</a:t>
            </a:r>
            <a:r>
              <a:rPr lang="en-US" altLang="zh-HK" dirty="0">
                <a:ea typeface="新細明體" charset="-120"/>
              </a:rPr>
              <a:t> of the clauses?</a:t>
            </a:r>
          </a:p>
          <a:p>
            <a:r>
              <a:rPr lang="en-US" altLang="zh-HK" dirty="0" smtClean="0">
                <a:ea typeface="新細明體" charset="-120"/>
              </a:rPr>
              <a:t>Let’s </a:t>
            </a:r>
            <a:r>
              <a:rPr lang="en-US" altLang="zh-HK" dirty="0">
                <a:ea typeface="新細明體" charset="-120"/>
              </a:rPr>
              <a:t>run an example where </a:t>
            </a:r>
          </a:p>
          <a:p>
            <a:pPr lvl="1"/>
            <a:r>
              <a:rPr lang="en-US" altLang="zh-HK" dirty="0">
                <a:ea typeface="新細明體" charset="-120"/>
              </a:rPr>
              <a:t>you give an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input </a:t>
            </a:r>
            <a:r>
              <a:rPr lang="en-US" altLang="zh-HK" dirty="0">
                <a:ea typeface="新細明體" charset="-120"/>
              </a:rPr>
              <a:t>instance</a:t>
            </a:r>
          </a:p>
          <a:p>
            <a:pPr lvl="1"/>
            <a:r>
              <a:rPr lang="en-US" altLang="zh-HK" dirty="0">
                <a:ea typeface="新細明體" charset="-120"/>
              </a:rPr>
              <a:t>you </a:t>
            </a:r>
            <a:r>
              <a:rPr lang="en-US" altLang="zh-HK" dirty="0" smtClean="0">
                <a:ea typeface="新細明體" charset="-120"/>
              </a:rPr>
              <a:t>give a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solution</a:t>
            </a:r>
            <a:r>
              <a:rPr lang="en-US" altLang="zh-HK" dirty="0" smtClean="0">
                <a:ea typeface="新細明體" charset="-120"/>
              </a:rPr>
              <a:t>!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Observation</a:t>
            </a:r>
            <a:endParaRPr lang="zh-HK" altLang="zh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What did we just do? </a:t>
                </a:r>
              </a:p>
              <a:p>
                <a:r>
                  <a:rPr lang="en-US" altLang="zh-HK" dirty="0">
                    <a:ea typeface="新細明體" charset="-120"/>
                  </a:rPr>
                  <a:t>How did we assign values to variables? 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For </a:t>
                </a:r>
                <a:r>
                  <a:rPr lang="en-US" altLang="zh-HK" dirty="0">
                    <a:ea typeface="新細明體" charset="-120"/>
                  </a:rPr>
                  <a:t>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, </a:t>
                </a:r>
                <a:r>
                  <a:rPr lang="en-US" altLang="zh-HK" dirty="0">
                    <a:ea typeface="新細明體" charset="-120"/>
                  </a:rPr>
                  <a:t>we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___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choose a number from {0,1}.</a:t>
                </a:r>
              </a:p>
              <a:p>
                <a:r>
                  <a:rPr lang="en-US" altLang="zh-HK" dirty="0">
                    <a:ea typeface="新細明體" charset="-120"/>
                  </a:rPr>
                  <a:t>How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good</a:t>
                </a:r>
                <a:r>
                  <a:rPr lang="en-US" altLang="zh-HK" dirty="0">
                    <a:ea typeface="新細明體" charset="-120"/>
                  </a:rPr>
                  <a:t> is this assignment?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Result: </a:t>
                </a:r>
                <a:r>
                  <a:rPr lang="en-US" altLang="zh-HK" dirty="0" smtClean="0">
                    <a:ea typeface="新細明體" charset="-120"/>
                  </a:rPr>
                  <a:t> __ out </a:t>
                </a:r>
                <a:r>
                  <a:rPr lang="en-US" altLang="zh-HK" dirty="0">
                    <a:ea typeface="新細明體" charset="-120"/>
                  </a:rPr>
                  <a:t>5; </a:t>
                </a:r>
                <a:r>
                  <a:rPr lang="en-US" altLang="zh-HK" dirty="0" smtClean="0">
                    <a:ea typeface="新細明體" charset="-120"/>
                  </a:rPr>
                  <a:t> __ out 5.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8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Why?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For each clause, there are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8</a:t>
                </a:r>
                <a:r>
                  <a:rPr lang="en-US" altLang="zh-HK" dirty="0">
                    <a:ea typeface="新細明體" charset="-120"/>
                  </a:rPr>
                  <a:t> possible assignments for these three variables, and only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1</a:t>
                </a:r>
                <a:r>
                  <a:rPr lang="en-US" altLang="zh-HK" dirty="0">
                    <a:ea typeface="新細明體" charset="-120"/>
                  </a:rPr>
                  <a:t> fails.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: only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0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,0,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0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fails.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E.g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only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=(1,0,1)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fails.</a:t>
                </a:r>
              </a:p>
              <a:p>
                <a:r>
                  <a:rPr lang="en-US" altLang="zh-HK" dirty="0">
                    <a:ea typeface="新細明體" charset="-120"/>
                  </a:rPr>
                  <a:t>Thus if you assign randomly, then with each clause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fails </a:t>
                </a:r>
                <a:r>
                  <a:rPr lang="en-US" altLang="zh-HK" dirty="0">
                    <a:ea typeface="新細明體" charset="-120"/>
                  </a:rPr>
                  <a:t>with </a:t>
                </a:r>
                <a:r>
                  <a:rPr lang="en-US" altLang="zh-HK" dirty="0" smtClean="0">
                    <a:ea typeface="新細明體" charset="-120"/>
                  </a:rPr>
                  <a:t>probability only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1/8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Thus the expected number of satisfied clauses is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7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𝑚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/8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number of clauses</a:t>
                </a:r>
              </a:p>
            </p:txBody>
          </p:sp>
        </mc:Choice>
        <mc:Fallback xmlns="">
          <p:sp>
            <p:nvSpPr>
              <p:cNvPr id="105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b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Formally - 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Repeat </a:t>
                </a:r>
              </a:p>
              <a:p>
                <a:pPr marL="0" indent="0"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dirty="0" smtClean="0">
                    <a:ea typeface="新細明體" charset="-120"/>
                  </a:rPr>
                  <a:t>Pick a random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𝑎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∈</m:t>
                    </m:r>
                    <m:sSup>
                      <m:sSup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dirty="0" smtClean="0">
                    <a:ea typeface="新細明體" charset="-120"/>
                  </a:rPr>
                  <a:t>See how many clauses the assignment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𝑎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satisfies. </a:t>
                </a:r>
              </a:p>
              <a:p>
                <a:pPr marL="0" indent="0"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dirty="0" smtClean="0">
                    <a:ea typeface="新細明體" charset="-12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𝑎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if it satisfies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≥7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𝑚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/8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clauses.</a:t>
                </a:r>
              </a:p>
              <a:p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This is a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Las Vegas </a:t>
                </a:r>
                <a:r>
                  <a:rPr lang="en-US" altLang="zh-HK" dirty="0" smtClean="0">
                    <a:ea typeface="新細明體" charset="-120"/>
                  </a:rPr>
                  <a:t>algorithm: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The running time is not fixed. It’s a random variable.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When the algorithm terminates, it always gives a correct output.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The complexity measure is the </a:t>
                </a:r>
                <a:r>
                  <a:rPr lang="en-US" altLang="zh-HK" dirty="0" smtClean="0">
                    <a:solidFill>
                      <a:srgbClr val="7030A0"/>
                    </a:solidFill>
                    <a:ea typeface="新細明體" charset="-120"/>
                  </a:rPr>
                  <a:t>expected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 running time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3230" r="-22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9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7906</TotalTime>
  <Words>1021</Words>
  <Application>Microsoft Office PowerPoint</Application>
  <PresentationFormat>On-screen Show (4:3)</PresentationFormat>
  <Paragraphs>312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 Unicode MS</vt:lpstr>
      <vt:lpstr>新細明體</vt:lpstr>
      <vt:lpstr>Arial</vt:lpstr>
      <vt:lpstr>Arial Black</vt:lpstr>
      <vt:lpstr>Cambria Math</vt:lpstr>
      <vt:lpstr>Garamond</vt:lpstr>
      <vt:lpstr>Lucida Calligraphy</vt:lpstr>
      <vt:lpstr>Times New Roman</vt:lpstr>
      <vt:lpstr>Wingdings</vt:lpstr>
      <vt:lpstr>Edge</vt:lpstr>
      <vt:lpstr>PowerPoint Presentation</vt:lpstr>
      <vt:lpstr>Optimization</vt:lpstr>
      <vt:lpstr>Example 1: A simple approximation algorithm for 3SAT</vt:lpstr>
      <vt:lpstr>SAT</vt:lpstr>
      <vt:lpstr>Hard</vt:lpstr>
      <vt:lpstr>7/8-approximation of 3SAT</vt:lpstr>
      <vt:lpstr>Observation</vt:lpstr>
      <vt:lpstr>Why? </vt:lpstr>
      <vt:lpstr>Formally - algorithm</vt:lpstr>
      <vt:lpstr>Formally - analysis</vt:lpstr>
      <vt:lpstr>E[Y]</vt:lpstr>
      <vt:lpstr>Success probability of one assignment</vt:lpstr>
      <vt:lpstr>Getting a Las Vegas algorithm</vt:lpstr>
      <vt:lpstr>Example 2: Approximation algorithm for Vertex Cover</vt:lpstr>
      <vt:lpstr>Vertex Cover: Use vertex to cover edges</vt:lpstr>
      <vt:lpstr>PowerPoint Presentation</vt:lpstr>
      <vt:lpstr>IP formulation</vt:lpstr>
      <vt:lpstr>IP formulation, continued.</vt:lpstr>
      <vt:lpstr>LP relaxation</vt:lpstr>
      <vt:lpstr>Relaxation   </vt:lpstr>
      <vt:lpstr>Two key issues</vt:lpstr>
      <vt:lpstr>Issue 1: Construct a vertex cover from a solution of LP</vt:lpstr>
      <vt:lpstr>Issue 1, continued</vt:lpstr>
      <vt:lpstr>Issue 2: What can we say about the newly constructed vertex cover?</vt:lpstr>
      <vt:lpstr>|R(x^∗ )|≤2|S^∗ |</vt:lpstr>
      <vt:lpstr>Example 3: st-Min-Cut by randomized rounding</vt:lpstr>
      <vt:lpstr>st-Min-Cut</vt:lpstr>
      <vt:lpstr>IP formulation</vt:lpstr>
      <vt:lpstr>Modification</vt:lpstr>
      <vt:lpstr>PowerPoint Presentation</vt:lpstr>
      <vt:lpstr>IP</vt:lpstr>
      <vt:lpstr>PowerPoint Presentation</vt:lpstr>
      <vt:lpstr>We prove this by randomized rounding</vt:lpstr>
      <vt:lpstr>Rounding algorithm</vt:lpstr>
      <vt:lpstr>PowerPoint Presentation</vt:lpstr>
      <vt:lpstr>PowerPoint Presentation</vt:lpstr>
      <vt:lpstr>PowerPoint Presentation</vt:lpstr>
      <vt:lpstr>Summary </vt:lpstr>
      <vt:lpstr>Appendix: Las Vegas  Monte Carlo </vt:lpstr>
      <vt:lpstr>Las Vegas  Monte Carlo </vt:lpstr>
      <vt:lpstr>PowerPoint Presentation</vt:lpstr>
      <vt:lpstr>Make-up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140</cp:revision>
  <dcterms:created xsi:type="dcterms:W3CDTF">1601-01-01T00:00:00Z</dcterms:created>
  <dcterms:modified xsi:type="dcterms:W3CDTF">2015-04-16T06:32:35Z</dcterms:modified>
</cp:coreProperties>
</file>