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5"/>
  </p:notesMasterIdLst>
  <p:sldIdLst>
    <p:sldId id="257" r:id="rId2"/>
    <p:sldId id="328" r:id="rId3"/>
    <p:sldId id="305" r:id="rId4"/>
    <p:sldId id="330" r:id="rId5"/>
    <p:sldId id="323" r:id="rId6"/>
    <p:sldId id="314" r:id="rId7"/>
    <p:sldId id="306" r:id="rId8"/>
    <p:sldId id="329" r:id="rId9"/>
    <p:sldId id="307" r:id="rId10"/>
    <p:sldId id="308" r:id="rId11"/>
    <p:sldId id="309" r:id="rId12"/>
    <p:sldId id="312" r:id="rId13"/>
    <p:sldId id="325" r:id="rId14"/>
    <p:sldId id="331" r:id="rId15"/>
    <p:sldId id="310" r:id="rId16"/>
    <p:sldId id="311" r:id="rId17"/>
    <p:sldId id="332" r:id="rId18"/>
    <p:sldId id="333" r:id="rId19"/>
    <p:sldId id="33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38" r:id="rId29"/>
    <p:sldId id="340" r:id="rId30"/>
    <p:sldId id="335" r:id="rId31"/>
    <p:sldId id="336" r:id="rId32"/>
    <p:sldId id="337" r:id="rId33"/>
    <p:sldId id="339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1" autoAdjust="0"/>
  </p:normalViewPr>
  <p:slideViewPr>
    <p:cSldViewPr>
      <p:cViewPr varScale="1">
        <p:scale>
          <a:sx n="76" d="100"/>
          <a:sy n="76" d="100"/>
        </p:scale>
        <p:origin x="10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2AE24C-6A9B-41F1-BE35-88A97F961AF7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2906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DBF145-BD94-442E-BA52-6FC5152595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3EA2-06BA-4AA7-A0BF-0DA2AC358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B1A3-8A8E-41C4-A59D-C131F795B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8CE1B-76B9-401B-AB6C-0925C077D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713D-C838-4EE2-85B4-8D27C28F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D0B1-D2D7-4A69-9E07-3286EDF4B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640D-C475-4A25-901D-983BE64B6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0C95-DA30-4C65-AAAC-ADF89F515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77B4-024F-483D-866A-8F91DA95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2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E83C-2D0F-43C9-9A7E-6513D0691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8649-7333-440A-AE72-78F495400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2A74898-91CA-4D31-B536-696CEF034D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2" Type="http://schemas.openxmlformats.org/officeDocument/2006/relationships/image" Target="../media/image18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22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24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10: </a:t>
            </a:r>
            <a:r>
              <a:rPr lang="en-US" altLang="zh-HK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NP</a:t>
            </a: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-completeness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The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vs.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 question: intuition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Is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producing</a:t>
            </a:r>
            <a:r>
              <a:rPr lang="en-US" altLang="zh-HK">
                <a:ea typeface="新細明體" charset="-120"/>
              </a:rPr>
              <a:t> a solution essentially harder than 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checking</a:t>
            </a:r>
            <a:r>
              <a:rPr lang="en-US" altLang="zh-HK">
                <a:ea typeface="新細明體" charset="-120"/>
              </a:rPr>
              <a:t> a solution?</a:t>
            </a:r>
          </a:p>
          <a:p>
            <a:pPr lvl="1"/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Coming up with</a:t>
            </a:r>
            <a:r>
              <a:rPr lang="en-US" altLang="zh-HK">
                <a:ea typeface="新細明體" charset="-120"/>
              </a:rPr>
              <a:t> a proof vs.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verifying</a:t>
            </a:r>
            <a:r>
              <a:rPr lang="en-US" altLang="zh-HK">
                <a:ea typeface="新細明體" charset="-120"/>
              </a:rPr>
              <a:t> a proof.</a:t>
            </a:r>
          </a:p>
          <a:p>
            <a:pPr lvl="1"/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Composing</a:t>
            </a:r>
            <a:r>
              <a:rPr lang="en-US" altLang="zh-HK">
                <a:ea typeface="新細明體" charset="-120"/>
              </a:rPr>
              <a:t> a song vs.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appreciating</a:t>
            </a:r>
            <a:r>
              <a:rPr lang="en-US" altLang="zh-HK">
                <a:ea typeface="新細明體" charset="-120"/>
              </a:rPr>
              <a:t> a song.</a:t>
            </a:r>
          </a:p>
          <a:p>
            <a:pPr lvl="1"/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Cooking</a:t>
            </a:r>
            <a:r>
              <a:rPr lang="en-US" altLang="zh-HK">
                <a:ea typeface="新細明體" charset="-120"/>
              </a:rPr>
              <a:t> good food vs.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recognizing</a:t>
            </a:r>
            <a:r>
              <a:rPr lang="en-US" altLang="zh-HK">
                <a:ea typeface="新細明體" charset="-120"/>
              </a:rPr>
              <a:t> good food</a:t>
            </a:r>
          </a:p>
          <a:p>
            <a:pPr lvl="1"/>
            <a:r>
              <a:rPr lang="en-US" altLang="zh-HK">
                <a:ea typeface="新細明體" charset="-12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What if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=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The world becomes a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Utopia</a:t>
            </a:r>
            <a:r>
              <a:rPr lang="en-US" altLang="zh-HK">
                <a:ea typeface="新細明體" charset="-120"/>
              </a:rPr>
              <a:t>.</a:t>
            </a:r>
          </a:p>
          <a:p>
            <a:pPr lvl="1"/>
            <a:r>
              <a:rPr lang="en-US" altLang="zh-HK">
                <a:ea typeface="新細明體" charset="-120"/>
              </a:rPr>
              <a:t>Mathematicians are 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replaced</a:t>
            </a:r>
            <a:r>
              <a:rPr lang="en-US" altLang="zh-HK">
                <a:ea typeface="新細明體" charset="-120"/>
              </a:rPr>
              <a:t> by efficient theorem-discovering machines.</a:t>
            </a:r>
          </a:p>
          <a:p>
            <a:pPr lvl="1"/>
            <a:r>
              <a:rPr lang="en-US" altLang="zh-HK">
                <a:ea typeface="新細明體" charset="-120"/>
              </a:rPr>
              <a:t>It becomes easy to come up with the simplest theory to explain known data</a:t>
            </a:r>
          </a:p>
          <a:p>
            <a:pPr lvl="1"/>
            <a:r>
              <a:rPr lang="en-US" altLang="zh-HK">
                <a:ea typeface="新細明體" charset="-120"/>
              </a:rPr>
              <a:t>…</a:t>
            </a:r>
          </a:p>
          <a:p>
            <a:r>
              <a:rPr lang="en-US" altLang="zh-HK">
                <a:ea typeface="新細明體" charset="-120"/>
              </a:rPr>
              <a:t>But at the same time, </a:t>
            </a:r>
          </a:p>
          <a:p>
            <a:pPr lvl="1"/>
            <a:r>
              <a:rPr lang="en-US" altLang="zh-HK">
                <a:ea typeface="新細明體" charset="-120"/>
              </a:rPr>
              <a:t>Many cryptosystems are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insecure</a:t>
            </a:r>
            <a:r>
              <a:rPr lang="en-US" altLang="zh-HK">
                <a:ea typeface="新細明體" charset="-120"/>
              </a:rPr>
              <a:t>.</a:t>
            </a:r>
          </a:p>
          <a:p>
            <a:pPr lvl="1"/>
            <a:endParaRPr lang="en-US" altLang="zh-HK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Completeness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r>
              <a:rPr lang="en-US" altLang="zh-HK" dirty="0">
                <a:ea typeface="新細明體" charset="-120"/>
              </a:rPr>
              <a:t>[Cook-Levin] There is a class of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 problems, </a:t>
            </a:r>
          </a:p>
          <a:p>
            <a:pPr>
              <a:buFont typeface="Wingdings" pitchFamily="2" charset="2"/>
              <a:buNone/>
            </a:pPr>
            <a:r>
              <a:rPr lang="en-US" altLang="zh-HK" dirty="0">
                <a:ea typeface="新細明體" charset="-120"/>
              </a:rPr>
              <a:t>	such that</a:t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ea typeface="新細明體" charset="-120"/>
              </a:rPr>
              <a:t/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ea typeface="新細明體" charset="-120"/>
              </a:rPr>
              <a:t>solve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any of them </a:t>
            </a:r>
            <a:r>
              <a:rPr lang="en-US" altLang="zh-HK" dirty="0">
                <a:ea typeface="新細明體" charset="-120"/>
              </a:rPr>
              <a:t>in polynomial time, </a:t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 </a:t>
            </a:r>
            <a:r>
              <a:rPr lang="en-US" altLang="zh-HK" dirty="0">
                <a:ea typeface="新細明體" charset="-120"/>
              </a:rPr>
              <a:t>solve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all </a:t>
            </a:r>
            <a:r>
              <a:rPr lang="en-US" altLang="zh-HK" b="1" dirty="0">
                <a:solidFill>
                  <a:srgbClr val="FF0000"/>
                </a:solidFill>
                <a:ea typeface="新細明體" charset="-120"/>
              </a:rPr>
              <a:t>NP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 problems</a:t>
            </a:r>
            <a:r>
              <a:rPr lang="en-US" altLang="zh-HK" dirty="0">
                <a:ea typeface="新細明體" charset="-120"/>
              </a:rPr>
              <a:t> in polynomial time.</a:t>
            </a:r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>
            <a:off x="5562600" y="1143000"/>
            <a:ext cx="3048000" cy="441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>
                <a:ea typeface="新細明體" charset="-120"/>
              </a:rPr>
              <a:t>NP</a:t>
            </a:r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6477000" y="3886200"/>
            <a:ext cx="1295400" cy="1143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>
                <a:ea typeface="新細明體" charset="-120"/>
              </a:rPr>
              <a:t>P</a:t>
            </a:r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6553200" y="1143000"/>
            <a:ext cx="10668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Reduction and completeness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Decision problem for language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 is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reducible </a:t>
                </a:r>
                <a:r>
                  <a:rPr lang="en-US" altLang="zh-HK" dirty="0" smtClean="0"/>
                  <a:t>to that for language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 in 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/>
                  <a:t> if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latin typeface="Cambria Math"/>
                      </a:rPr>
                      <m:t>:</m:t>
                    </m:r>
                    <m:r>
                      <a:rPr lang="en-US" altLang="zh-HK" b="0" i="1" dirty="0" smtClean="0">
                        <a:latin typeface="Cambria Math"/>
                      </a:rPr>
                      <m:t>𝐷𝑜𝑚𝑎𝑖𝑛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→</m:t>
                    </m:r>
                    <m:r>
                      <a:rPr lang="en-US" altLang="zh-HK" b="0" i="1" dirty="0" smtClean="0">
                        <a:latin typeface="Cambria Math"/>
                      </a:rPr>
                      <m:t>𝐷𝑜𝑚𝑎𝑖𝑛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 err="1" smtClean="0"/>
                  <a:t>s.t.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</a:t>
                </a:r>
                <a:r>
                  <a:rPr lang="en-US" altLang="zh-HK" dirty="0" smtClean="0"/>
                  <a:t>nput instance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, </a:t>
                </a:r>
              </a:p>
              <a:p>
                <a:pPr marL="841375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𝑥</m:t>
                    </m:r>
                    <m:r>
                      <a:rPr lang="en-US" altLang="zh-HK" b="0" i="1" dirty="0" smtClean="0">
                        <a:latin typeface="Cambria Math"/>
                      </a:rPr>
                      <m:t>∈</m:t>
                    </m:r>
                    <m:r>
                      <a:rPr lang="en-US" altLang="zh-HK" b="0" i="1" dirty="0" smtClean="0"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latin typeface="Cambria Math"/>
                      </a:rPr>
                      <m:t>⇔</m:t>
                    </m:r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∈</m:t>
                    </m:r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b="0" dirty="0" smtClean="0"/>
                  <a:t>, and </a:t>
                </a:r>
              </a:p>
              <a:p>
                <a:pPr marL="841375" lvl="1" indent="-514350">
                  <a:buFont typeface="+mj-lt"/>
                  <a:buAutoNum type="arabicPeriod"/>
                </a:pPr>
                <a:r>
                  <a:rPr lang="en-US" altLang="zh-HK" dirty="0"/>
                  <a:t>one can compute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 in time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altLang="zh-HK" b="0" dirty="0" smtClean="0"/>
              </a:p>
              <a:p>
                <a:r>
                  <a:rPr lang="en-US" altLang="zh-HK" dirty="0" smtClean="0"/>
                  <a:t>Thus to solve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, it is enough to solve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First compute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Run algorithm for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 on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If the algorithm outputs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output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/>
              <a:t>NP</a:t>
            </a:r>
            <a:r>
              <a:rPr lang="en-US" altLang="zh-HK" dirty="0" smtClean="0"/>
              <a:t>-completeness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b="1" dirty="0" smtClean="0">
                    <a:solidFill>
                      <a:srgbClr val="FF0000"/>
                    </a:solidFill>
                  </a:rPr>
                  <a:t>NP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-completeness</a:t>
                </a:r>
                <a:r>
                  <a:rPr lang="en-US" altLang="zh-HK" dirty="0"/>
                  <a:t>: A language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/>
                  <a:t> is </a:t>
                </a:r>
                <a:r>
                  <a:rPr lang="en-US" altLang="zh-HK" b="1" dirty="0"/>
                  <a:t>NP</a:t>
                </a:r>
                <a:r>
                  <a:rPr lang="en-US" altLang="zh-HK" dirty="0"/>
                  <a:t>-complete if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𝐿</m:t>
                    </m:r>
                    <m:r>
                      <a:rPr lang="en-US" altLang="zh-HK" i="1">
                        <a:latin typeface="Cambria Math"/>
                      </a:rPr>
                      <m:t>∈</m:t>
                    </m:r>
                    <m:r>
                      <a:rPr lang="en-US" altLang="zh-HK" b="1" i="0">
                        <a:latin typeface="Cambria Math"/>
                      </a:rPr>
                      <m:t>𝐍𝐏</m:t>
                    </m:r>
                  </m:oMath>
                </a14:m>
                <a:endParaRPr lang="en-US" altLang="zh-HK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∀</m:t>
                    </m:r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i="1">
                        <a:latin typeface="Cambria Math"/>
                      </a:rPr>
                      <m:t>∈</m:t>
                    </m:r>
                    <m:r>
                      <a:rPr lang="en-US" altLang="zh-HK" b="1" i="0">
                        <a:latin typeface="Cambria Math"/>
                      </a:rPr>
                      <m:t>𝐍𝐏</m:t>
                    </m:r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is reducible to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𝐿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in polynomial time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Such problems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 smtClean="0"/>
                  <a:t> are the hardest in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.</a:t>
                </a:r>
                <a:endParaRPr lang="zh-HK" altLang="en-US" dirty="0"/>
              </a:p>
              <a:p>
                <a:r>
                  <a:rPr lang="en-US" altLang="zh-HK" dirty="0" smtClean="0"/>
                  <a:t>Once you can solve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 smtClean="0"/>
                  <a:t>, you can solve any other problem in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-hard: any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 language can reduce to it.</a:t>
                </a:r>
              </a:p>
              <a:p>
                <a:pPr lvl="1"/>
                <a:r>
                  <a:rPr lang="en-US" altLang="zh-HK" dirty="0" smtClean="0"/>
                  <a:t>i.e. satisfies 2</a:t>
                </a:r>
                <a:r>
                  <a:rPr lang="en-US" altLang="zh-HK" baseline="30000" dirty="0" smtClean="0"/>
                  <a:t>nd</a:t>
                </a:r>
                <a:r>
                  <a:rPr lang="en-US" altLang="zh-HK" dirty="0" smtClean="0"/>
                  <a:t> condition in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-completeness def.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03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7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562600" cy="4530725"/>
              </a:xfrm>
            </p:spPr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The </a:t>
                </a:r>
                <a:r>
                  <a:rPr lang="en-US" altLang="zh-HK" dirty="0">
                    <a:ea typeface="新細明體" charset="-120"/>
                  </a:rPr>
                  <a:t>hardest </a:t>
                </a:r>
                <a:r>
                  <a:rPr lang="en-US" altLang="zh-HK" dirty="0" smtClean="0">
                    <a:ea typeface="新細明體" charset="-120"/>
                  </a:rPr>
                  <a:t>problems </a:t>
                </a:r>
                <a:r>
                  <a:rPr lang="en-US" altLang="zh-HK" dirty="0">
                    <a:ea typeface="新細明體" charset="-120"/>
                  </a:rPr>
                  <a:t>in </a:t>
                </a:r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Cook-Levin: SAT.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Karp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21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other problems such as TSP are also </a:t>
                </a:r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-complete</a:t>
                </a:r>
              </a:p>
              <a:p>
                <a:r>
                  <a:rPr lang="en-US" altLang="zh-HK" dirty="0">
                    <a:ea typeface="新細明體" charset="-120"/>
                  </a:rPr>
                  <a:t>Later: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thousands</a:t>
                </a:r>
                <a:r>
                  <a:rPr lang="en-US" altLang="zh-HK" dirty="0">
                    <a:ea typeface="新細明體" charset="-120"/>
                  </a:rPr>
                  <a:t> of </a:t>
                </a:r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-complete problems from various sciences.</a:t>
                </a:r>
              </a:p>
            </p:txBody>
          </p:sp>
        </mc:Choice>
        <mc:Fallback xmlns="">
          <p:sp>
            <p:nvSpPr>
              <p:cNvPr id="11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562600" cy="4530725"/>
              </a:xfrm>
              <a:blipFill rotWithShape="1">
                <a:blip r:embed="rId2"/>
                <a:stretch>
                  <a:fillRect l="-876" t="-1750" r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6096000" y="1143000"/>
            <a:ext cx="2667000" cy="441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b="1" dirty="0">
                <a:ea typeface="新細明體" charset="-120"/>
              </a:rPr>
              <a:t>NP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6858000" y="3893127"/>
            <a:ext cx="1143000" cy="1143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b="1" dirty="0">
                <a:ea typeface="新細明體" charset="-120"/>
              </a:rPr>
              <a:t>P</a:t>
            </a: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6896100" y="1143000"/>
            <a:ext cx="10668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000" b="1" dirty="0" smtClean="0">
                <a:ea typeface="新細明體" charset="-120"/>
              </a:rPr>
              <a:t>NP-</a:t>
            </a:r>
            <a:br>
              <a:rPr lang="en-US" altLang="zh-HK" sz="2000" b="1" dirty="0" smtClean="0">
                <a:ea typeface="新細明體" charset="-120"/>
              </a:rPr>
            </a:br>
            <a:r>
              <a:rPr lang="en-US" altLang="zh-HK" sz="2000" dirty="0" smtClean="0">
                <a:ea typeface="新細明體" charset="-120"/>
              </a:rPr>
              <a:t>Complete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Meanings of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-completeness	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Reduce</a:t>
            </a:r>
            <a:r>
              <a:rPr lang="en-US" altLang="zh-HK" dirty="0">
                <a:ea typeface="新細明體" charset="-120"/>
              </a:rPr>
              <a:t> the number of questions without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increasing</a:t>
            </a:r>
            <a:r>
              <a:rPr lang="en-US" altLang="zh-HK" dirty="0">
                <a:ea typeface="新細明體" charset="-120"/>
              </a:rPr>
              <a:t> the number of answers.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Huge impacts on almost all other sciences such as physics, chemistry, biology, …</a:t>
            </a:r>
          </a:p>
          <a:p>
            <a:pPr lvl="1"/>
            <a:r>
              <a:rPr lang="en-US" altLang="zh-HK" dirty="0">
                <a:ea typeface="新細明體" charset="-120"/>
              </a:rPr>
              <a:t>Now given a computational problem in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, the first step is usually to see whether it’s in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or NPC.</a:t>
            </a:r>
          </a:p>
          <a:p>
            <a:r>
              <a:rPr lang="en-US" altLang="zh-HK" dirty="0">
                <a:ea typeface="新細明體" charset="-120"/>
              </a:rPr>
              <a:t>“The biggest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export</a:t>
            </a:r>
            <a:r>
              <a:rPr lang="en-US" altLang="zh-HK" dirty="0">
                <a:ea typeface="新細明體" charset="-120"/>
              </a:rPr>
              <a:t> of </a:t>
            </a:r>
            <a:r>
              <a:rPr lang="en-US" altLang="zh-HK" dirty="0" smtClean="0">
                <a:ea typeface="新細明體" charset="-120"/>
              </a:rPr>
              <a:t>Theoretical Computer Science.”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6096000" y="1143000"/>
            <a:ext cx="2667000" cy="441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b="1" dirty="0">
                <a:ea typeface="新細明體" charset="-120"/>
              </a:rPr>
              <a:t>NP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6858000" y="3893127"/>
            <a:ext cx="1143000" cy="1143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b="1" dirty="0">
                <a:ea typeface="新細明體" charset="-120"/>
              </a:rPr>
              <a:t>P</a:t>
            </a: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6896100" y="1143000"/>
            <a:ext cx="10668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000" b="1" dirty="0" smtClean="0">
                <a:ea typeface="新細明體" charset="-120"/>
              </a:rPr>
              <a:t>NP-</a:t>
            </a:r>
            <a:br>
              <a:rPr lang="en-US" altLang="zh-HK" sz="2000" b="1" dirty="0" smtClean="0">
                <a:ea typeface="新細明體" charset="-120"/>
              </a:rPr>
            </a:br>
            <a:r>
              <a:rPr lang="en-US" altLang="zh-HK" sz="2000" dirty="0" smtClean="0">
                <a:ea typeface="新細明體" charset="-120"/>
              </a:rPr>
              <a:t>Complete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381000"/>
            <a:ext cx="5562600" cy="1828800"/>
          </a:xfrm>
          <a:prstGeom prst="wedgeRectCallout">
            <a:avLst>
              <a:gd name="adj1" fmla="val 65386"/>
              <a:gd name="adj2" fmla="val 17803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SAT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Clique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Subset Sum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TSP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Vertex Cover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Programming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533400" y="4121727"/>
            <a:ext cx="5562600" cy="1828800"/>
          </a:xfrm>
          <a:prstGeom prst="wedgeRectCallout">
            <a:avLst>
              <a:gd name="adj1" fmla="val 65137"/>
              <a:gd name="adj2" fmla="val -28409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Shortest Path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MST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Flow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Matching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PRIMES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Linear Programming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533400" y="2438400"/>
            <a:ext cx="5562600" cy="1454727"/>
          </a:xfrm>
          <a:prstGeom prst="wedgeRectCallout">
            <a:avLst>
              <a:gd name="adj1" fmla="val 70616"/>
              <a:gd name="adj2" fmla="val -5552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HK" dirty="0" smtClean="0">
                <a:ea typeface="新細明體" charset="-120"/>
              </a:rPr>
              <a:t>Not </a:t>
            </a:r>
            <a:r>
              <a:rPr lang="en-US" altLang="zh-HK" dirty="0">
                <a:ea typeface="新細明體" charset="-120"/>
              </a:rPr>
              <a:t>known to be in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or </a:t>
            </a:r>
            <a:r>
              <a:rPr lang="en-US" altLang="zh-HK" b="1" dirty="0" smtClean="0">
                <a:ea typeface="新細明體" charset="-120"/>
              </a:rPr>
              <a:t>NP</a:t>
            </a:r>
            <a:r>
              <a:rPr lang="en-US" altLang="zh-HK" dirty="0" smtClean="0">
                <a:ea typeface="新細明體" charset="-120"/>
              </a:rPr>
              <a:t>-complete: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rPr>
              <a:t>Factoring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 smtClean="0">
                <a:ea typeface="新細明體" charset="-120"/>
              </a:rPr>
              <a:t>Graph Isomorphism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 smtClean="0">
                <a:ea typeface="新細明體" charset="-120"/>
              </a:rPr>
              <a:t>Nash 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rPr>
              <a:t>Local</a:t>
            </a:r>
            <a:r>
              <a:rPr kumimoji="0" lang="en-US" altLang="zh-HK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rPr>
              <a:t> Search</a:t>
            </a:r>
            <a:endParaRPr kumimoji="0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3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The 1</a:t>
            </a:r>
            <a:r>
              <a:rPr lang="en-US" altLang="zh-HK" baseline="30000" dirty="0" smtClean="0"/>
              <a:t>st</a:t>
            </a:r>
            <a:r>
              <a:rPr lang="en-US" altLang="zh-HK" dirty="0" smtClean="0"/>
              <a:t> </a:t>
            </a:r>
            <a:r>
              <a:rPr lang="en-US" altLang="zh-HK" b="1" dirty="0" smtClean="0"/>
              <a:t>NP</a:t>
            </a:r>
            <a:r>
              <a:rPr lang="en-US" altLang="zh-HK" dirty="0" smtClean="0"/>
              <a:t>-complete problem: 3-SAT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Any </a:t>
            </a:r>
            <a:r>
              <a:rPr lang="en-US" altLang="zh-HK" b="1" dirty="0"/>
              <a:t>NP</a:t>
            </a:r>
            <a:r>
              <a:rPr lang="en-US" altLang="zh-HK" dirty="0"/>
              <a:t> problem can be verified in polynomial </a:t>
            </a:r>
            <a:r>
              <a:rPr lang="en-US" altLang="zh-HK" dirty="0" smtClean="0"/>
              <a:t>time, by definition. </a:t>
            </a:r>
            <a:endParaRPr lang="en-US" altLang="zh-HK" dirty="0"/>
          </a:p>
          <a:p>
            <a:r>
              <a:rPr lang="en-US" altLang="zh-HK" dirty="0"/>
              <a:t>Turn the verification algorithm into a formula which checks every step of computation.</a:t>
            </a:r>
          </a:p>
          <a:p>
            <a:r>
              <a:rPr lang="en-US" altLang="zh-HK" dirty="0" smtClean="0"/>
              <a:t>Note that in </a:t>
            </a:r>
            <a:r>
              <a:rPr lang="en-US" altLang="zh-HK" dirty="0"/>
              <a:t>either circuit definition or Turing machine definition, computation is </a:t>
            </a:r>
            <a:r>
              <a:rPr lang="en-US" altLang="zh-HK" dirty="0">
                <a:solidFill>
                  <a:srgbClr val="FF0000"/>
                </a:solidFill>
              </a:rPr>
              <a:t>local</a:t>
            </a:r>
            <a:r>
              <a:rPr lang="en-US" altLang="zh-HK" dirty="0" smtClean="0"/>
              <a:t>.</a:t>
            </a:r>
          </a:p>
          <a:p>
            <a:pPr lvl="1"/>
            <a:r>
              <a:rPr lang="en-US" altLang="zh-HK" dirty="0" smtClean="0"/>
              <a:t>The change of configuration is only at several adjacent locations. 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0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/>
                  <a:t>Thus the verification can be encoded into a sequence of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local consistency</a:t>
                </a:r>
                <a:r>
                  <a:rPr lang="en-US" altLang="zh-HK" dirty="0"/>
                  <a:t> checks. </a:t>
                </a:r>
              </a:p>
              <a:p>
                <a:r>
                  <a:rPr lang="en-US" altLang="zh-HK" dirty="0"/>
                  <a:t>The number of clauses is polynomial </a:t>
                </a: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The </a:t>
                </a:r>
                <a:r>
                  <a:rPr lang="en-US" altLang="zh-HK" dirty="0"/>
                  <a:t>verification algorithm is of polynomial </a:t>
                </a:r>
                <a:r>
                  <a:rPr lang="en-US" altLang="zh-HK" dirty="0" smtClean="0"/>
                  <a:t>time.</a:t>
                </a:r>
              </a:p>
              <a:p>
                <a:pPr lvl="1"/>
                <a:r>
                  <a:rPr lang="en-US" altLang="zh-HK" dirty="0" smtClean="0"/>
                  <a:t>Polynomial time also implies polynomial space.</a:t>
                </a:r>
                <a:endParaRPr lang="zh-HK" altLang="en-US" dirty="0"/>
              </a:p>
              <a:p>
                <a:r>
                  <a:rPr lang="en-US" altLang="zh-HK" dirty="0" smtClean="0"/>
                  <a:t>This shows that SAT is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-complete.</a:t>
                </a:r>
              </a:p>
              <a:p>
                <a:r>
                  <a:rPr lang="en-US" altLang="zh-HK" dirty="0" smtClean="0"/>
                  <a:t>It turns out that any SAT can be further reduced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altLang="zh-HK" dirty="0" smtClean="0"/>
                  <a:t>-SAT problem.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6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Tractable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While we have introduced many problems with polynomial-time algorithms…</a:t>
            </a:r>
          </a:p>
          <a:p>
            <a:r>
              <a:rPr lang="en-US" altLang="zh-HK" dirty="0" smtClean="0"/>
              <a:t>…not all problems enjoy fast computation.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Among those “hard” problems, an important class is </a:t>
            </a:r>
            <a:r>
              <a:rPr lang="en-US" altLang="zh-HK" b="1" dirty="0" smtClean="0"/>
              <a:t>NP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4400" b="1" dirty="0">
                <a:ea typeface="新細明體" charset="-120"/>
              </a:rPr>
              <a:t>NP</a:t>
            </a:r>
            <a:r>
              <a:rPr lang="en-US" altLang="zh-HK" sz="4400" dirty="0">
                <a:ea typeface="新細明體" charset="-120"/>
              </a:rPr>
              <a:t>-complete problem 1</a:t>
            </a:r>
            <a:r>
              <a:rPr lang="en-US" altLang="zh-HK" dirty="0" smtClean="0">
                <a:ea typeface="新細明體" charset="-120"/>
              </a:rPr>
              <a:t>: </a:t>
            </a:r>
            <a:r>
              <a:rPr lang="en-US" altLang="zh-HK" dirty="0">
                <a:ea typeface="新細明體" charset="-120"/>
              </a:rPr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Clique</a:t>
                </a:r>
                <a:r>
                  <a:rPr lang="en-US" altLang="zh-HK" dirty="0">
                    <a:ea typeface="新細明體" charset="-120"/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a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decide whether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a clique of size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Clique: a complete </a:t>
                </a:r>
                <a:r>
                  <a:rPr lang="en-US" altLang="zh-HK" dirty="0" err="1">
                    <a:ea typeface="新細明體" charset="-120"/>
                  </a:rPr>
                  <a:t>subgraph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Fact: Clique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in </a:t>
                </a:r>
                <a:r>
                  <a:rPr lang="en-US" altLang="zh-HK" b="1" dirty="0">
                    <a:solidFill>
                      <a:srgbClr val="FF0000"/>
                    </a:solidFill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Theorem: If one can solve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Clique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in polynomial time, then one can also solve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SAT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in polynomial time.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So Clique is </a:t>
                </a:r>
                <a:r>
                  <a:rPr lang="en-US" altLang="zh-HK" dirty="0" smtClean="0">
                    <a:ea typeface="新細明體" charset="-120"/>
                  </a:rPr>
                  <a:t>at least as hard as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</a:t>
                </a:r>
                <a:r>
                  <a:rPr lang="en-US" altLang="zh-HK" dirty="0">
                    <a:ea typeface="新細明體" charset="-120"/>
                  </a:rPr>
                  <a:t>SAT.</a:t>
                </a:r>
              </a:p>
              <a:p>
                <a:r>
                  <a:rPr lang="en-US" altLang="zh-HK" dirty="0">
                    <a:ea typeface="新細明體" charset="-120"/>
                  </a:rPr>
                  <a:t>Corollary: Clique is </a:t>
                </a:r>
                <a:r>
                  <a:rPr lang="en-US" altLang="zh-HK" b="1" dirty="0">
                    <a:solidFill>
                      <a:srgbClr val="FF0000"/>
                    </a:solidFill>
                    <a:ea typeface="新細明體" charset="-120"/>
                  </a:rPr>
                  <a:t>NP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-complete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48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b="-37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Approach: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5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Given 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-SAT </a:t>
                </a:r>
                <a:r>
                  <a:rPr lang="en-US" altLang="zh-HK" dirty="0">
                    <a:ea typeface="新細明體" charset="-120"/>
                  </a:rPr>
                  <a:t>formula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∧…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∧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𝐶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, we construct a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is </a:t>
                </a:r>
                <a:r>
                  <a:rPr lang="en-US" altLang="zh-HK" dirty="0" err="1">
                    <a:ea typeface="新細明體" charset="-120"/>
                  </a:rPr>
                  <a:t>satisfiable</a:t>
                </a:r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a clique of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is </a:t>
                </a:r>
                <a:r>
                  <a:rPr lang="en-US" altLang="zh-HK" dirty="0" err="1">
                    <a:ea typeface="新細明體" charset="-120"/>
                  </a:rPr>
                  <a:t>unsatisfiable</a:t>
                </a:r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no clique of size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Note: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the number of clauses of </a:t>
                </a:r>
                <a14:m>
                  <m:oMath xmlns:m="http://schemas.openxmlformats.org/officeDocument/2006/math">
                    <m:r>
                      <a:rPr lang="el-GR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If you can solve the Clique problem, then you can also solve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</a:t>
                </a:r>
                <a:r>
                  <a:rPr lang="en-US" altLang="zh-HK" dirty="0">
                    <a:ea typeface="新細明體" charset="-120"/>
                  </a:rPr>
                  <a:t>SAT problem.</a:t>
                </a:r>
              </a:p>
              <a:p>
                <a:pPr lvl="1"/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9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852" b="-80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Construction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463876" cy="45307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Put each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literal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appearing in the formula as </a:t>
                </a:r>
                <a:r>
                  <a:rPr lang="en-US" altLang="zh-HK" dirty="0">
                    <a:ea typeface="新細明體" charset="-120"/>
                  </a:rPr>
                  <a:t>a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vertex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Literal: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altLang="zh-HK" baseline="-25000" dirty="0" smtClean="0">
                  <a:ea typeface="新細明體" charset="-120"/>
                </a:endParaRPr>
              </a:p>
              <a:p>
                <a:pPr lvl="1"/>
                <a:r>
                  <a:rPr lang="en-US" altLang="zh-HK" sz="2800" dirty="0"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l-GR" altLang="zh-HK" sz="2800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  <m:r>
                      <a:rPr lang="en-US" altLang="zh-HK" sz="2800" i="1" dirty="0"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5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∧(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baseline="-25000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Literals from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same clause</a:t>
                </a:r>
                <a:r>
                  <a:rPr lang="en-US" altLang="zh-HK" dirty="0">
                    <a:ea typeface="新細明體" charset="-120"/>
                  </a:rPr>
                  <a:t> are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not connected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Two </a:t>
                </a:r>
                <a:r>
                  <a:rPr lang="en-US" altLang="zh-HK" dirty="0">
                    <a:ea typeface="新細明體" charset="-120"/>
                  </a:rPr>
                  <a:t>literals from different clauses are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connected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US" altLang="zh-HK" dirty="0">
                    <a:ea typeface="新細明體" charset="-120"/>
                  </a:rPr>
                  <a:t>they are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not the negation</a:t>
                </a:r>
                <a:r>
                  <a:rPr lang="en-US" altLang="zh-HK" dirty="0">
                    <a:ea typeface="新細明體" charset="-120"/>
                  </a:rPr>
                  <a:t> of each other.</a:t>
                </a:r>
              </a:p>
            </p:txBody>
          </p:sp>
        </mc:Choice>
        <mc:Fallback xmlns="">
          <p:sp>
            <p:nvSpPr>
              <p:cNvPr id="150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463876" cy="4530725"/>
              </a:xfrm>
              <a:blipFill rotWithShape="1">
                <a:blip r:embed="rId2"/>
                <a:stretch>
                  <a:fillRect l="-670" t="-3230" b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>
            <a:stCxn id="66" idx="3"/>
            <a:endCxn id="69" idx="1"/>
          </p:cNvCxnSpPr>
          <p:nvPr/>
        </p:nvCxnSpPr>
        <p:spPr bwMode="auto">
          <a:xfrm>
            <a:off x="6866895" y="2005568"/>
            <a:ext cx="8437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6" idx="3"/>
            <a:endCxn id="70" idx="1"/>
          </p:cNvCxnSpPr>
          <p:nvPr/>
        </p:nvCxnSpPr>
        <p:spPr bwMode="auto">
          <a:xfrm>
            <a:off x="6866895" y="2005568"/>
            <a:ext cx="1282463" cy="2809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66" idx="3"/>
            <a:endCxn id="71" idx="1"/>
          </p:cNvCxnSpPr>
          <p:nvPr/>
        </p:nvCxnSpPr>
        <p:spPr bwMode="auto">
          <a:xfrm>
            <a:off x="6866895" y="2005568"/>
            <a:ext cx="1600179" cy="693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6" idx="3"/>
            <a:endCxn id="75" idx="0"/>
          </p:cNvCxnSpPr>
          <p:nvPr/>
        </p:nvCxnSpPr>
        <p:spPr bwMode="auto">
          <a:xfrm>
            <a:off x="6866895" y="2005568"/>
            <a:ext cx="1906160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6" idx="3"/>
            <a:endCxn id="76" idx="0"/>
          </p:cNvCxnSpPr>
          <p:nvPr/>
        </p:nvCxnSpPr>
        <p:spPr bwMode="auto">
          <a:xfrm>
            <a:off x="6866895" y="2005568"/>
            <a:ext cx="1430413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66" idx="3"/>
            <a:endCxn id="77" idx="0"/>
          </p:cNvCxnSpPr>
          <p:nvPr/>
        </p:nvCxnSpPr>
        <p:spPr bwMode="auto">
          <a:xfrm>
            <a:off x="6866895" y="2005568"/>
            <a:ext cx="1001765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6" idx="3"/>
            <a:endCxn id="72" idx="0"/>
          </p:cNvCxnSpPr>
          <p:nvPr/>
        </p:nvCxnSpPr>
        <p:spPr bwMode="auto">
          <a:xfrm flipH="1">
            <a:off x="6581062" y="2005568"/>
            <a:ext cx="285833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66" idx="3"/>
            <a:endCxn id="73" idx="0"/>
          </p:cNvCxnSpPr>
          <p:nvPr/>
        </p:nvCxnSpPr>
        <p:spPr bwMode="auto">
          <a:xfrm flipH="1">
            <a:off x="6248058" y="2005568"/>
            <a:ext cx="618837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67" idx="3"/>
            <a:endCxn id="70" idx="1"/>
          </p:cNvCxnSpPr>
          <p:nvPr/>
        </p:nvCxnSpPr>
        <p:spPr bwMode="auto">
          <a:xfrm>
            <a:off x="6590906" y="2238375"/>
            <a:ext cx="1558452" cy="48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67" idx="3"/>
            <a:endCxn id="71" idx="1"/>
          </p:cNvCxnSpPr>
          <p:nvPr/>
        </p:nvCxnSpPr>
        <p:spPr bwMode="auto">
          <a:xfrm>
            <a:off x="6590906" y="2238375"/>
            <a:ext cx="1876168" cy="4608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67" idx="3"/>
            <a:endCxn id="75" idx="0"/>
          </p:cNvCxnSpPr>
          <p:nvPr/>
        </p:nvCxnSpPr>
        <p:spPr bwMode="auto">
          <a:xfrm>
            <a:off x="6590906" y="2238375"/>
            <a:ext cx="2182149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>
            <a:stCxn id="67" idx="3"/>
            <a:endCxn id="76" idx="0"/>
          </p:cNvCxnSpPr>
          <p:nvPr/>
        </p:nvCxnSpPr>
        <p:spPr bwMode="auto">
          <a:xfrm>
            <a:off x="6590906" y="2238375"/>
            <a:ext cx="1706402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67" idx="3"/>
            <a:endCxn id="77" idx="0"/>
          </p:cNvCxnSpPr>
          <p:nvPr/>
        </p:nvCxnSpPr>
        <p:spPr bwMode="auto">
          <a:xfrm>
            <a:off x="6590906" y="2238375"/>
            <a:ext cx="1277754" cy="2260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67" idx="3"/>
            <a:endCxn id="74" idx="0"/>
          </p:cNvCxnSpPr>
          <p:nvPr/>
        </p:nvCxnSpPr>
        <p:spPr bwMode="auto">
          <a:xfrm flipH="1">
            <a:off x="5967209" y="2238375"/>
            <a:ext cx="623697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stCxn id="67" idx="3"/>
            <a:endCxn id="73" idx="0"/>
          </p:cNvCxnSpPr>
          <p:nvPr/>
        </p:nvCxnSpPr>
        <p:spPr bwMode="auto">
          <a:xfrm flipH="1">
            <a:off x="6248058" y="2238375"/>
            <a:ext cx="342848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>
            <a:stCxn id="67" idx="3"/>
            <a:endCxn id="72" idx="0"/>
          </p:cNvCxnSpPr>
          <p:nvPr/>
        </p:nvCxnSpPr>
        <p:spPr bwMode="auto">
          <a:xfrm flipH="1">
            <a:off x="6581062" y="2238375"/>
            <a:ext cx="9844" cy="2258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68" idx="3"/>
            <a:endCxn id="69" idx="1"/>
          </p:cNvCxnSpPr>
          <p:nvPr/>
        </p:nvCxnSpPr>
        <p:spPr bwMode="auto">
          <a:xfrm flipV="1">
            <a:off x="6171806" y="2005568"/>
            <a:ext cx="1538856" cy="6238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68" idx="3"/>
            <a:endCxn id="70" idx="1"/>
          </p:cNvCxnSpPr>
          <p:nvPr/>
        </p:nvCxnSpPr>
        <p:spPr bwMode="auto">
          <a:xfrm flipV="1">
            <a:off x="6171806" y="2286516"/>
            <a:ext cx="1977552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stCxn id="68" idx="3"/>
            <a:endCxn id="71" idx="1"/>
          </p:cNvCxnSpPr>
          <p:nvPr/>
        </p:nvCxnSpPr>
        <p:spPr bwMode="auto">
          <a:xfrm>
            <a:off x="6171806" y="2629416"/>
            <a:ext cx="2295268" cy="69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68" idx="3"/>
            <a:endCxn id="75" idx="0"/>
          </p:cNvCxnSpPr>
          <p:nvPr/>
        </p:nvCxnSpPr>
        <p:spPr bwMode="auto">
          <a:xfrm>
            <a:off x="6171806" y="2629416"/>
            <a:ext cx="2601249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stCxn id="68" idx="3"/>
            <a:endCxn id="76" idx="0"/>
          </p:cNvCxnSpPr>
          <p:nvPr/>
        </p:nvCxnSpPr>
        <p:spPr bwMode="auto">
          <a:xfrm>
            <a:off x="6171806" y="2629416"/>
            <a:ext cx="212550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68" idx="3"/>
            <a:endCxn id="77" idx="0"/>
          </p:cNvCxnSpPr>
          <p:nvPr/>
        </p:nvCxnSpPr>
        <p:spPr bwMode="auto">
          <a:xfrm>
            <a:off x="6171806" y="2629416"/>
            <a:ext cx="1696854" cy="1869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68" idx="3"/>
            <a:endCxn id="74" idx="0"/>
          </p:cNvCxnSpPr>
          <p:nvPr/>
        </p:nvCxnSpPr>
        <p:spPr bwMode="auto">
          <a:xfrm flipH="1">
            <a:off x="5967209" y="2629416"/>
            <a:ext cx="204597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>
            <a:stCxn id="68" idx="3"/>
            <a:endCxn id="73" idx="0"/>
          </p:cNvCxnSpPr>
          <p:nvPr/>
        </p:nvCxnSpPr>
        <p:spPr bwMode="auto">
          <a:xfrm>
            <a:off x="6171806" y="2629416"/>
            <a:ext cx="7625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68" idx="3"/>
            <a:endCxn id="72" idx="0"/>
          </p:cNvCxnSpPr>
          <p:nvPr/>
        </p:nvCxnSpPr>
        <p:spPr bwMode="auto">
          <a:xfrm>
            <a:off x="6171806" y="2629416"/>
            <a:ext cx="409256" cy="1867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69" idx="1"/>
            <a:endCxn id="75" idx="0"/>
          </p:cNvCxnSpPr>
          <p:nvPr/>
        </p:nvCxnSpPr>
        <p:spPr bwMode="auto">
          <a:xfrm>
            <a:off x="7710662" y="2005568"/>
            <a:ext cx="106239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>
            <a:stCxn id="69" idx="1"/>
            <a:endCxn id="76" idx="0"/>
          </p:cNvCxnSpPr>
          <p:nvPr/>
        </p:nvCxnSpPr>
        <p:spPr bwMode="auto">
          <a:xfrm>
            <a:off x="7710662" y="2005568"/>
            <a:ext cx="586646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>
            <a:stCxn id="69" idx="1"/>
            <a:endCxn id="77" idx="0"/>
          </p:cNvCxnSpPr>
          <p:nvPr/>
        </p:nvCxnSpPr>
        <p:spPr bwMode="auto">
          <a:xfrm>
            <a:off x="7710662" y="2005568"/>
            <a:ext cx="157998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69" idx="1"/>
            <a:endCxn id="72" idx="0"/>
          </p:cNvCxnSpPr>
          <p:nvPr/>
        </p:nvCxnSpPr>
        <p:spPr bwMode="auto">
          <a:xfrm flipH="1">
            <a:off x="6581062" y="2005568"/>
            <a:ext cx="1129600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>
            <a:stCxn id="69" idx="1"/>
            <a:endCxn id="73" idx="0"/>
          </p:cNvCxnSpPr>
          <p:nvPr/>
        </p:nvCxnSpPr>
        <p:spPr bwMode="auto">
          <a:xfrm flipH="1">
            <a:off x="6248058" y="2005568"/>
            <a:ext cx="1462604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69" idx="1"/>
            <a:endCxn id="74" idx="0"/>
          </p:cNvCxnSpPr>
          <p:nvPr/>
        </p:nvCxnSpPr>
        <p:spPr bwMode="auto">
          <a:xfrm flipH="1">
            <a:off x="5967209" y="2005568"/>
            <a:ext cx="174345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70" idx="1"/>
            <a:endCxn id="75" idx="0"/>
          </p:cNvCxnSpPr>
          <p:nvPr/>
        </p:nvCxnSpPr>
        <p:spPr bwMode="auto">
          <a:xfrm>
            <a:off x="8149358" y="2286516"/>
            <a:ext cx="623697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stCxn id="70" idx="1"/>
            <a:endCxn id="77" idx="0"/>
          </p:cNvCxnSpPr>
          <p:nvPr/>
        </p:nvCxnSpPr>
        <p:spPr bwMode="auto">
          <a:xfrm flipH="1">
            <a:off x="7868660" y="2286516"/>
            <a:ext cx="280698" cy="2212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70" idx="1"/>
            <a:endCxn id="72" idx="0"/>
          </p:cNvCxnSpPr>
          <p:nvPr/>
        </p:nvCxnSpPr>
        <p:spPr bwMode="auto">
          <a:xfrm flipH="1">
            <a:off x="6581062" y="2286516"/>
            <a:ext cx="1568296" cy="2210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70" idx="1"/>
            <a:endCxn id="73" idx="0"/>
          </p:cNvCxnSpPr>
          <p:nvPr/>
        </p:nvCxnSpPr>
        <p:spPr bwMode="auto">
          <a:xfrm flipH="1">
            <a:off x="6248058" y="2286516"/>
            <a:ext cx="1901300" cy="1840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70" idx="1"/>
            <a:endCxn id="74" idx="0"/>
          </p:cNvCxnSpPr>
          <p:nvPr/>
        </p:nvCxnSpPr>
        <p:spPr bwMode="auto">
          <a:xfrm flipH="1">
            <a:off x="5967209" y="2286516"/>
            <a:ext cx="2182149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stCxn id="71" idx="1"/>
            <a:endCxn id="76" idx="0"/>
          </p:cNvCxnSpPr>
          <p:nvPr/>
        </p:nvCxnSpPr>
        <p:spPr bwMode="auto">
          <a:xfrm flipH="1">
            <a:off x="8297308" y="2699266"/>
            <a:ext cx="16976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71" idx="1"/>
            <a:endCxn id="77" idx="0"/>
          </p:cNvCxnSpPr>
          <p:nvPr/>
        </p:nvCxnSpPr>
        <p:spPr bwMode="auto">
          <a:xfrm flipH="1">
            <a:off x="7868660" y="2699266"/>
            <a:ext cx="598414" cy="1799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71" idx="1"/>
            <a:endCxn id="74" idx="0"/>
          </p:cNvCxnSpPr>
          <p:nvPr/>
        </p:nvCxnSpPr>
        <p:spPr bwMode="auto">
          <a:xfrm flipH="1">
            <a:off x="5967209" y="2699266"/>
            <a:ext cx="2499865" cy="1129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71" idx="1"/>
            <a:endCxn id="73" idx="0"/>
          </p:cNvCxnSpPr>
          <p:nvPr/>
        </p:nvCxnSpPr>
        <p:spPr bwMode="auto">
          <a:xfrm flipH="1">
            <a:off x="6248058" y="2699266"/>
            <a:ext cx="221901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75" idx="0"/>
            <a:endCxn id="72" idx="0"/>
          </p:cNvCxnSpPr>
          <p:nvPr/>
        </p:nvCxnSpPr>
        <p:spPr bwMode="auto">
          <a:xfrm flipH="1">
            <a:off x="6581062" y="3828965"/>
            <a:ext cx="2191993" cy="667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>
            <a:stCxn id="75" idx="0"/>
            <a:endCxn id="73" idx="0"/>
          </p:cNvCxnSpPr>
          <p:nvPr/>
        </p:nvCxnSpPr>
        <p:spPr bwMode="auto">
          <a:xfrm flipH="1">
            <a:off x="6248058" y="3828965"/>
            <a:ext cx="2524997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75" idx="0"/>
            <a:endCxn id="74" idx="0"/>
          </p:cNvCxnSpPr>
          <p:nvPr/>
        </p:nvCxnSpPr>
        <p:spPr bwMode="auto">
          <a:xfrm flipH="1">
            <a:off x="5967209" y="3828965"/>
            <a:ext cx="28058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76" idx="0"/>
            <a:endCxn id="72" idx="0"/>
          </p:cNvCxnSpPr>
          <p:nvPr/>
        </p:nvCxnSpPr>
        <p:spPr bwMode="auto">
          <a:xfrm flipH="1">
            <a:off x="6581062" y="4127331"/>
            <a:ext cx="1716246" cy="369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76" idx="0"/>
            <a:endCxn id="73" idx="0"/>
          </p:cNvCxnSpPr>
          <p:nvPr/>
        </p:nvCxnSpPr>
        <p:spPr bwMode="auto">
          <a:xfrm flipH="1">
            <a:off x="6248058" y="4127331"/>
            <a:ext cx="20492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76" idx="0"/>
            <a:endCxn id="74" idx="0"/>
          </p:cNvCxnSpPr>
          <p:nvPr/>
        </p:nvCxnSpPr>
        <p:spPr bwMode="auto">
          <a:xfrm flipH="1" flipV="1">
            <a:off x="5967209" y="3828965"/>
            <a:ext cx="2330099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77" idx="0"/>
            <a:endCxn id="72" idx="0"/>
          </p:cNvCxnSpPr>
          <p:nvPr/>
        </p:nvCxnSpPr>
        <p:spPr bwMode="auto">
          <a:xfrm flipH="1" flipV="1">
            <a:off x="6581062" y="4496663"/>
            <a:ext cx="1287598" cy="20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77" idx="0"/>
            <a:endCxn id="73" idx="0"/>
          </p:cNvCxnSpPr>
          <p:nvPr/>
        </p:nvCxnSpPr>
        <p:spPr bwMode="auto">
          <a:xfrm flipH="1" flipV="1">
            <a:off x="6248058" y="4127331"/>
            <a:ext cx="1620602" cy="371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77" idx="0"/>
            <a:endCxn id="74" idx="0"/>
          </p:cNvCxnSpPr>
          <p:nvPr/>
        </p:nvCxnSpPr>
        <p:spPr bwMode="auto">
          <a:xfrm flipH="1" flipV="1">
            <a:off x="5967209" y="3828965"/>
            <a:ext cx="1901451" cy="669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5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Arial" charset="0"/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>
                    <a:latin typeface="Arial" charset="0"/>
                    <a:ea typeface="新細明體" charset="-120"/>
                    <a:cs typeface="Arial" charset="0"/>
                  </a:rPr>
                  <a:t>is satisfied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⇒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𝐺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-clique</a:t>
                </a:r>
              </a:p>
            </p:txBody>
          </p:sp>
        </mc:Choice>
        <mc:Fallback xmlns="">
          <p:sp>
            <p:nvSpPr>
              <p:cNvPr id="1515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486400" cy="45307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HK" sz="2600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is satisfied, </a:t>
                </a:r>
                <a:endParaRPr lang="en-US" altLang="zh-HK" sz="2600" dirty="0" smtClean="0">
                  <a:ea typeface="新細明體" charset="-120"/>
                  <a:cs typeface="Arial" charset="0"/>
                </a:endParaRPr>
              </a:p>
              <a:p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then 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there is a satisfying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…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sz="2600" dirty="0" err="1">
                    <a:ea typeface="新細明體" charset="-120"/>
                    <a:cs typeface="Arial" charset="0"/>
                  </a:rPr>
                  <a:t>s.t.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 each clause has at least one literal being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1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=00111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, then pick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000" b="0" i="1" dirty="0" smtClean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zh-HK" sz="20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0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4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3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5</m:t>
                        </m:r>
                      </m:sub>
                    </m:sSub>
                  </m:oMath>
                </a14:m>
                <a:endParaRPr lang="en-US" altLang="zh-HK" sz="2200" baseline="-25000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sz="2600" dirty="0">
                    <a:ea typeface="新細明體" charset="-120"/>
                    <a:cs typeface="Arial" charset="0"/>
                  </a:rPr>
                  <a:t>And those literals (one from each clause) are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consistent</a:t>
                </a: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Because they all evaluate to 1</a:t>
                </a:r>
                <a:endParaRPr lang="en-US" altLang="zh-HK" sz="2200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sz="2600" dirty="0">
                    <a:ea typeface="新細明體" charset="-120"/>
                    <a:cs typeface="Arial" charset="0"/>
                  </a:rPr>
                  <a:t>So the </a:t>
                </a:r>
                <a:r>
                  <a:rPr lang="en-US" altLang="zh-HK" sz="2600" dirty="0" err="1">
                    <a:ea typeface="新細明體" charset="-120"/>
                    <a:cs typeface="Arial" charset="0"/>
                  </a:rPr>
                  <a:t>subgraph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 with these vertices is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complete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. --- A clique of size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𝑘</m:t>
                    </m:r>
                  </m:oMath>
                </a14:m>
                <a:r>
                  <a:rPr lang="en-US" altLang="zh-HK" sz="2600" dirty="0">
                    <a:ea typeface="新細明體" charset="-120"/>
                    <a:cs typeface="Arial" charset="0"/>
                  </a:rPr>
                  <a:t>.</a:t>
                </a:r>
              </a:p>
              <a:p>
                <a:endParaRPr lang="en-US" altLang="zh-HK" sz="2600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486400" cy="4530725"/>
              </a:xfrm>
              <a:blipFill rotWithShape="1">
                <a:blip r:embed="rId3"/>
                <a:stretch>
                  <a:fillRect l="-333" t="-942" r="-2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2" idx="3"/>
            <a:endCxn id="7" idx="1"/>
          </p:cNvCxnSpPr>
          <p:nvPr/>
        </p:nvCxnSpPr>
        <p:spPr bwMode="auto">
          <a:xfrm>
            <a:off x="6866895" y="2005568"/>
            <a:ext cx="8437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2" idx="3"/>
            <a:endCxn id="8" idx="1"/>
          </p:cNvCxnSpPr>
          <p:nvPr/>
        </p:nvCxnSpPr>
        <p:spPr bwMode="auto">
          <a:xfrm>
            <a:off x="6866895" y="2005568"/>
            <a:ext cx="1282463" cy="2809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" idx="3"/>
            <a:endCxn id="9" idx="1"/>
          </p:cNvCxnSpPr>
          <p:nvPr/>
        </p:nvCxnSpPr>
        <p:spPr bwMode="auto">
          <a:xfrm>
            <a:off x="6866895" y="2005568"/>
            <a:ext cx="1600179" cy="693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2" idx="3"/>
            <a:endCxn id="13" idx="0"/>
          </p:cNvCxnSpPr>
          <p:nvPr/>
        </p:nvCxnSpPr>
        <p:spPr bwMode="auto">
          <a:xfrm>
            <a:off x="6866895" y="2005568"/>
            <a:ext cx="1906160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2" idx="3"/>
            <a:endCxn id="14" idx="0"/>
          </p:cNvCxnSpPr>
          <p:nvPr/>
        </p:nvCxnSpPr>
        <p:spPr bwMode="auto">
          <a:xfrm>
            <a:off x="6866895" y="2005568"/>
            <a:ext cx="1430413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" idx="3"/>
            <a:endCxn id="15" idx="0"/>
          </p:cNvCxnSpPr>
          <p:nvPr/>
        </p:nvCxnSpPr>
        <p:spPr bwMode="auto">
          <a:xfrm>
            <a:off x="6866895" y="2005568"/>
            <a:ext cx="1001765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" idx="3"/>
            <a:endCxn id="10" idx="0"/>
          </p:cNvCxnSpPr>
          <p:nvPr/>
        </p:nvCxnSpPr>
        <p:spPr bwMode="auto">
          <a:xfrm flipH="1">
            <a:off x="6581062" y="2005568"/>
            <a:ext cx="285833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2" idx="3"/>
            <a:endCxn id="11" idx="0"/>
          </p:cNvCxnSpPr>
          <p:nvPr/>
        </p:nvCxnSpPr>
        <p:spPr bwMode="auto">
          <a:xfrm flipH="1">
            <a:off x="6248058" y="2005568"/>
            <a:ext cx="618837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3" idx="3"/>
            <a:endCxn id="8" idx="1"/>
          </p:cNvCxnSpPr>
          <p:nvPr/>
        </p:nvCxnSpPr>
        <p:spPr bwMode="auto">
          <a:xfrm>
            <a:off x="6590906" y="2238375"/>
            <a:ext cx="1558452" cy="48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3" idx="3"/>
            <a:endCxn id="9" idx="1"/>
          </p:cNvCxnSpPr>
          <p:nvPr/>
        </p:nvCxnSpPr>
        <p:spPr bwMode="auto">
          <a:xfrm>
            <a:off x="6590906" y="2238375"/>
            <a:ext cx="1876168" cy="4608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3" idx="3"/>
            <a:endCxn id="13" idx="0"/>
          </p:cNvCxnSpPr>
          <p:nvPr/>
        </p:nvCxnSpPr>
        <p:spPr bwMode="auto">
          <a:xfrm>
            <a:off x="6590906" y="2238375"/>
            <a:ext cx="2182149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3" idx="3"/>
            <a:endCxn id="14" idx="0"/>
          </p:cNvCxnSpPr>
          <p:nvPr/>
        </p:nvCxnSpPr>
        <p:spPr bwMode="auto">
          <a:xfrm>
            <a:off x="6590906" y="2238375"/>
            <a:ext cx="1706402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stCxn id="3" idx="3"/>
            <a:endCxn id="15" idx="0"/>
          </p:cNvCxnSpPr>
          <p:nvPr/>
        </p:nvCxnSpPr>
        <p:spPr bwMode="auto">
          <a:xfrm>
            <a:off x="6590906" y="2238375"/>
            <a:ext cx="1277754" cy="2260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3" idx="3"/>
            <a:endCxn id="12" idx="0"/>
          </p:cNvCxnSpPr>
          <p:nvPr/>
        </p:nvCxnSpPr>
        <p:spPr bwMode="auto">
          <a:xfrm flipH="1">
            <a:off x="5967209" y="2238375"/>
            <a:ext cx="623697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3" idx="3"/>
            <a:endCxn id="11" idx="0"/>
          </p:cNvCxnSpPr>
          <p:nvPr/>
        </p:nvCxnSpPr>
        <p:spPr bwMode="auto">
          <a:xfrm flipH="1">
            <a:off x="6248058" y="2238375"/>
            <a:ext cx="342848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3" idx="3"/>
            <a:endCxn id="10" idx="0"/>
          </p:cNvCxnSpPr>
          <p:nvPr/>
        </p:nvCxnSpPr>
        <p:spPr bwMode="auto">
          <a:xfrm flipH="1">
            <a:off x="6581062" y="2238375"/>
            <a:ext cx="9844" cy="2258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4" idx="3"/>
            <a:endCxn id="7" idx="1"/>
          </p:cNvCxnSpPr>
          <p:nvPr/>
        </p:nvCxnSpPr>
        <p:spPr bwMode="auto">
          <a:xfrm flipV="1">
            <a:off x="6171806" y="2005568"/>
            <a:ext cx="1538856" cy="6238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4" idx="3"/>
            <a:endCxn id="8" idx="1"/>
          </p:cNvCxnSpPr>
          <p:nvPr/>
        </p:nvCxnSpPr>
        <p:spPr bwMode="auto">
          <a:xfrm flipV="1">
            <a:off x="6171806" y="2286516"/>
            <a:ext cx="1977552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4" idx="3"/>
            <a:endCxn id="9" idx="1"/>
          </p:cNvCxnSpPr>
          <p:nvPr/>
        </p:nvCxnSpPr>
        <p:spPr bwMode="auto">
          <a:xfrm>
            <a:off x="6171806" y="2629416"/>
            <a:ext cx="2295268" cy="69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4" idx="3"/>
            <a:endCxn id="13" idx="0"/>
          </p:cNvCxnSpPr>
          <p:nvPr/>
        </p:nvCxnSpPr>
        <p:spPr bwMode="auto">
          <a:xfrm>
            <a:off x="6171806" y="2629416"/>
            <a:ext cx="2601249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4" idx="3"/>
            <a:endCxn id="14" idx="0"/>
          </p:cNvCxnSpPr>
          <p:nvPr/>
        </p:nvCxnSpPr>
        <p:spPr bwMode="auto">
          <a:xfrm>
            <a:off x="6171806" y="2629416"/>
            <a:ext cx="212550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4" idx="3"/>
            <a:endCxn id="15" idx="0"/>
          </p:cNvCxnSpPr>
          <p:nvPr/>
        </p:nvCxnSpPr>
        <p:spPr bwMode="auto">
          <a:xfrm>
            <a:off x="6171806" y="2629416"/>
            <a:ext cx="1696854" cy="1869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4" idx="3"/>
            <a:endCxn id="12" idx="0"/>
          </p:cNvCxnSpPr>
          <p:nvPr/>
        </p:nvCxnSpPr>
        <p:spPr bwMode="auto">
          <a:xfrm flipH="1">
            <a:off x="5967209" y="2629416"/>
            <a:ext cx="204597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4" idx="3"/>
            <a:endCxn id="11" idx="0"/>
          </p:cNvCxnSpPr>
          <p:nvPr/>
        </p:nvCxnSpPr>
        <p:spPr bwMode="auto">
          <a:xfrm>
            <a:off x="6171806" y="2629416"/>
            <a:ext cx="7625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4" idx="3"/>
            <a:endCxn id="10" idx="0"/>
          </p:cNvCxnSpPr>
          <p:nvPr/>
        </p:nvCxnSpPr>
        <p:spPr bwMode="auto">
          <a:xfrm>
            <a:off x="6171806" y="2629416"/>
            <a:ext cx="409256" cy="1867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7" idx="1"/>
            <a:endCxn id="13" idx="0"/>
          </p:cNvCxnSpPr>
          <p:nvPr/>
        </p:nvCxnSpPr>
        <p:spPr bwMode="auto">
          <a:xfrm>
            <a:off x="7710662" y="2005568"/>
            <a:ext cx="106239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7" idx="1"/>
            <a:endCxn id="14" idx="0"/>
          </p:cNvCxnSpPr>
          <p:nvPr/>
        </p:nvCxnSpPr>
        <p:spPr bwMode="auto">
          <a:xfrm>
            <a:off x="7710662" y="2005568"/>
            <a:ext cx="586646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7" idx="1"/>
            <a:endCxn id="15" idx="0"/>
          </p:cNvCxnSpPr>
          <p:nvPr/>
        </p:nvCxnSpPr>
        <p:spPr bwMode="auto">
          <a:xfrm>
            <a:off x="7710662" y="2005568"/>
            <a:ext cx="157998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7" idx="1"/>
            <a:endCxn id="10" idx="0"/>
          </p:cNvCxnSpPr>
          <p:nvPr/>
        </p:nvCxnSpPr>
        <p:spPr bwMode="auto">
          <a:xfrm flipH="1">
            <a:off x="6581062" y="2005568"/>
            <a:ext cx="1129600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7" idx="1"/>
            <a:endCxn id="11" idx="0"/>
          </p:cNvCxnSpPr>
          <p:nvPr/>
        </p:nvCxnSpPr>
        <p:spPr bwMode="auto">
          <a:xfrm flipH="1">
            <a:off x="6248058" y="2005568"/>
            <a:ext cx="1462604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7" idx="1"/>
            <a:endCxn id="12" idx="0"/>
          </p:cNvCxnSpPr>
          <p:nvPr/>
        </p:nvCxnSpPr>
        <p:spPr bwMode="auto">
          <a:xfrm flipH="1">
            <a:off x="5967209" y="2005568"/>
            <a:ext cx="174345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8" idx="1"/>
            <a:endCxn id="13" idx="0"/>
          </p:cNvCxnSpPr>
          <p:nvPr/>
        </p:nvCxnSpPr>
        <p:spPr bwMode="auto">
          <a:xfrm>
            <a:off x="8149358" y="2286516"/>
            <a:ext cx="623697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8" idx="1"/>
            <a:endCxn id="15" idx="0"/>
          </p:cNvCxnSpPr>
          <p:nvPr/>
        </p:nvCxnSpPr>
        <p:spPr bwMode="auto">
          <a:xfrm flipH="1">
            <a:off x="7868660" y="2286516"/>
            <a:ext cx="280698" cy="2212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8" idx="1"/>
            <a:endCxn id="10" idx="0"/>
          </p:cNvCxnSpPr>
          <p:nvPr/>
        </p:nvCxnSpPr>
        <p:spPr bwMode="auto">
          <a:xfrm flipH="1">
            <a:off x="6581062" y="2286516"/>
            <a:ext cx="1568296" cy="2210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8" idx="1"/>
            <a:endCxn id="11" idx="0"/>
          </p:cNvCxnSpPr>
          <p:nvPr/>
        </p:nvCxnSpPr>
        <p:spPr bwMode="auto">
          <a:xfrm flipH="1">
            <a:off x="6248058" y="2286516"/>
            <a:ext cx="1901300" cy="1840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8" idx="1"/>
            <a:endCxn id="12" idx="0"/>
          </p:cNvCxnSpPr>
          <p:nvPr/>
        </p:nvCxnSpPr>
        <p:spPr bwMode="auto">
          <a:xfrm flipH="1">
            <a:off x="5967209" y="2286516"/>
            <a:ext cx="2182149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>
            <a:stCxn id="9" idx="1"/>
            <a:endCxn id="14" idx="0"/>
          </p:cNvCxnSpPr>
          <p:nvPr/>
        </p:nvCxnSpPr>
        <p:spPr bwMode="auto">
          <a:xfrm flipH="1">
            <a:off x="8297308" y="2699266"/>
            <a:ext cx="16976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9" idx="1"/>
            <a:endCxn id="15" idx="0"/>
          </p:cNvCxnSpPr>
          <p:nvPr/>
        </p:nvCxnSpPr>
        <p:spPr bwMode="auto">
          <a:xfrm flipH="1">
            <a:off x="7868660" y="2699266"/>
            <a:ext cx="598414" cy="1799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>
            <a:stCxn id="9" idx="1"/>
            <a:endCxn id="12" idx="0"/>
          </p:cNvCxnSpPr>
          <p:nvPr/>
        </p:nvCxnSpPr>
        <p:spPr bwMode="auto">
          <a:xfrm flipH="1">
            <a:off x="5967209" y="2699266"/>
            <a:ext cx="2499865" cy="1129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9" idx="1"/>
            <a:endCxn id="11" idx="0"/>
          </p:cNvCxnSpPr>
          <p:nvPr/>
        </p:nvCxnSpPr>
        <p:spPr bwMode="auto">
          <a:xfrm flipH="1">
            <a:off x="6248058" y="2699266"/>
            <a:ext cx="221901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3" idx="0"/>
            <a:endCxn id="10" idx="0"/>
          </p:cNvCxnSpPr>
          <p:nvPr/>
        </p:nvCxnSpPr>
        <p:spPr bwMode="auto">
          <a:xfrm flipH="1">
            <a:off x="6581062" y="3828965"/>
            <a:ext cx="2191993" cy="667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3" idx="0"/>
            <a:endCxn id="11" idx="0"/>
          </p:cNvCxnSpPr>
          <p:nvPr/>
        </p:nvCxnSpPr>
        <p:spPr bwMode="auto">
          <a:xfrm flipH="1">
            <a:off x="6248058" y="3828965"/>
            <a:ext cx="2524997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3" idx="0"/>
            <a:endCxn id="12" idx="0"/>
          </p:cNvCxnSpPr>
          <p:nvPr/>
        </p:nvCxnSpPr>
        <p:spPr bwMode="auto">
          <a:xfrm flipH="1">
            <a:off x="5967209" y="3828965"/>
            <a:ext cx="28058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4" idx="0"/>
            <a:endCxn id="10" idx="0"/>
          </p:cNvCxnSpPr>
          <p:nvPr/>
        </p:nvCxnSpPr>
        <p:spPr bwMode="auto">
          <a:xfrm flipH="1">
            <a:off x="6581062" y="4127331"/>
            <a:ext cx="1716246" cy="369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>
            <a:stCxn id="14" idx="0"/>
            <a:endCxn id="11" idx="0"/>
          </p:cNvCxnSpPr>
          <p:nvPr/>
        </p:nvCxnSpPr>
        <p:spPr bwMode="auto">
          <a:xfrm flipH="1">
            <a:off x="6248058" y="4127331"/>
            <a:ext cx="20492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>
            <a:stCxn id="14" idx="0"/>
            <a:endCxn id="12" idx="0"/>
          </p:cNvCxnSpPr>
          <p:nvPr/>
        </p:nvCxnSpPr>
        <p:spPr bwMode="auto">
          <a:xfrm flipH="1" flipV="1">
            <a:off x="5967209" y="3828965"/>
            <a:ext cx="2330099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Connector 158"/>
          <p:cNvCxnSpPr>
            <a:stCxn id="15" idx="0"/>
            <a:endCxn id="10" idx="0"/>
          </p:cNvCxnSpPr>
          <p:nvPr/>
        </p:nvCxnSpPr>
        <p:spPr bwMode="auto">
          <a:xfrm flipH="1" flipV="1">
            <a:off x="6581062" y="4496663"/>
            <a:ext cx="1287598" cy="20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5" idx="0"/>
            <a:endCxn id="11" idx="0"/>
          </p:cNvCxnSpPr>
          <p:nvPr/>
        </p:nvCxnSpPr>
        <p:spPr bwMode="auto">
          <a:xfrm flipH="1" flipV="1">
            <a:off x="6248058" y="4127331"/>
            <a:ext cx="1620602" cy="371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5" idx="0"/>
            <a:endCxn id="12" idx="0"/>
          </p:cNvCxnSpPr>
          <p:nvPr/>
        </p:nvCxnSpPr>
        <p:spPr bwMode="auto">
          <a:xfrm flipH="1" flipV="1">
            <a:off x="5967209" y="3828965"/>
            <a:ext cx="1901451" cy="669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𝐺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has 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-clique </a:t>
                </a:r>
                <a:r>
                  <a:rPr lang="en-US" altLang="zh-HK" dirty="0"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⇒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Arial" charset="0"/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>
                    <a:latin typeface="Arial" charset="0"/>
                    <a:ea typeface="新細明體" charset="-120"/>
                    <a:cs typeface="Arial" charset="0"/>
                  </a:rPr>
                  <a:t>is satisfied 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463875" cy="45307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HK" dirty="0">
                    <a:ea typeface="新細明體" charset="-120"/>
                  </a:rPr>
                  <a:t>If the graph has a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clique of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</a:t>
                </a:r>
              </a:p>
              <a:p>
                <a:r>
                  <a:rPr lang="en-US" altLang="zh-HK" dirty="0">
                    <a:ea typeface="新細明體" charset="-120"/>
                  </a:rPr>
                  <a:t>It must be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one</a:t>
                </a:r>
                <a:r>
                  <a:rPr lang="en-US" altLang="zh-HK" dirty="0">
                    <a:ea typeface="新細明體" charset="-120"/>
                  </a:rPr>
                  <a:t> vertex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from each</a:t>
                </a:r>
                <a:r>
                  <a:rPr lang="en-US" altLang="zh-HK" dirty="0">
                    <a:ea typeface="新細明體" charset="-120"/>
                  </a:rPr>
                  <a:t> clause.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Vertices from the same clause don’t connect.</a:t>
                </a:r>
              </a:p>
              <a:p>
                <a:r>
                  <a:rPr lang="en-US" altLang="zh-HK" dirty="0">
                    <a:ea typeface="新細明體" charset="-120"/>
                  </a:rPr>
                  <a:t>And these literals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are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consistent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  <a:cs typeface="Arial" charset="0"/>
                  </a:rPr>
                  <a:t>Otherwise they don’t all connect.</a:t>
                </a:r>
              </a:p>
              <a:p>
                <a:r>
                  <a:rPr lang="en-US" altLang="zh-HK" dirty="0">
                    <a:ea typeface="新細明體" charset="-120"/>
                  </a:rPr>
                  <a:t>So we can pick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assignment</a:t>
                </a:r>
                <a:r>
                  <a:rPr lang="en-US" altLang="zh-HK" dirty="0">
                    <a:ea typeface="新細明體" charset="-120"/>
                  </a:rPr>
                  <a:t> by these vertices. It satisfies all clauses by satisfying at least one vertex in each clause.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463875" cy="4530725"/>
              </a:xfrm>
              <a:blipFill rotWithShape="1">
                <a:blip r:embed="rId3"/>
                <a:stretch>
                  <a:fillRect l="-446" t="-2153" r="-36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>
            <a:stCxn id="65" idx="3"/>
            <a:endCxn id="68" idx="1"/>
          </p:cNvCxnSpPr>
          <p:nvPr/>
        </p:nvCxnSpPr>
        <p:spPr bwMode="auto">
          <a:xfrm>
            <a:off x="6866895" y="2005568"/>
            <a:ext cx="8437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65" idx="3"/>
            <a:endCxn id="69" idx="1"/>
          </p:cNvCxnSpPr>
          <p:nvPr/>
        </p:nvCxnSpPr>
        <p:spPr bwMode="auto">
          <a:xfrm>
            <a:off x="6866895" y="2005568"/>
            <a:ext cx="1282463" cy="2809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5" idx="3"/>
            <a:endCxn id="70" idx="1"/>
          </p:cNvCxnSpPr>
          <p:nvPr/>
        </p:nvCxnSpPr>
        <p:spPr bwMode="auto">
          <a:xfrm>
            <a:off x="6866895" y="2005568"/>
            <a:ext cx="1600179" cy="693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65" idx="3"/>
            <a:endCxn id="74" idx="0"/>
          </p:cNvCxnSpPr>
          <p:nvPr/>
        </p:nvCxnSpPr>
        <p:spPr bwMode="auto">
          <a:xfrm>
            <a:off x="6866895" y="2005568"/>
            <a:ext cx="1906160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3"/>
            <a:endCxn id="75" idx="0"/>
          </p:cNvCxnSpPr>
          <p:nvPr/>
        </p:nvCxnSpPr>
        <p:spPr bwMode="auto">
          <a:xfrm>
            <a:off x="6866895" y="2005568"/>
            <a:ext cx="1430413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5" idx="3"/>
            <a:endCxn id="76" idx="0"/>
          </p:cNvCxnSpPr>
          <p:nvPr/>
        </p:nvCxnSpPr>
        <p:spPr bwMode="auto">
          <a:xfrm>
            <a:off x="6866895" y="2005568"/>
            <a:ext cx="1001765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65" idx="3"/>
            <a:endCxn id="71" idx="0"/>
          </p:cNvCxnSpPr>
          <p:nvPr/>
        </p:nvCxnSpPr>
        <p:spPr bwMode="auto">
          <a:xfrm flipH="1">
            <a:off x="6581062" y="2005568"/>
            <a:ext cx="285833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5" idx="3"/>
            <a:endCxn id="72" idx="0"/>
          </p:cNvCxnSpPr>
          <p:nvPr/>
        </p:nvCxnSpPr>
        <p:spPr bwMode="auto">
          <a:xfrm flipH="1">
            <a:off x="6248058" y="2005568"/>
            <a:ext cx="618837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66" idx="3"/>
            <a:endCxn id="69" idx="1"/>
          </p:cNvCxnSpPr>
          <p:nvPr/>
        </p:nvCxnSpPr>
        <p:spPr bwMode="auto">
          <a:xfrm>
            <a:off x="6590906" y="2238375"/>
            <a:ext cx="1558452" cy="48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66" idx="3"/>
            <a:endCxn id="70" idx="1"/>
          </p:cNvCxnSpPr>
          <p:nvPr/>
        </p:nvCxnSpPr>
        <p:spPr bwMode="auto">
          <a:xfrm>
            <a:off x="6590906" y="2238375"/>
            <a:ext cx="1876168" cy="4608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66" idx="3"/>
            <a:endCxn id="74" idx="0"/>
          </p:cNvCxnSpPr>
          <p:nvPr/>
        </p:nvCxnSpPr>
        <p:spPr bwMode="auto">
          <a:xfrm>
            <a:off x="6590906" y="2238375"/>
            <a:ext cx="2182149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66" idx="3"/>
            <a:endCxn id="75" idx="0"/>
          </p:cNvCxnSpPr>
          <p:nvPr/>
        </p:nvCxnSpPr>
        <p:spPr bwMode="auto">
          <a:xfrm>
            <a:off x="6590906" y="2238375"/>
            <a:ext cx="1706402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>
            <a:stCxn id="66" idx="3"/>
            <a:endCxn id="76" idx="0"/>
          </p:cNvCxnSpPr>
          <p:nvPr/>
        </p:nvCxnSpPr>
        <p:spPr bwMode="auto">
          <a:xfrm>
            <a:off x="6590906" y="2238375"/>
            <a:ext cx="1277754" cy="2260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66" idx="3"/>
            <a:endCxn id="73" idx="0"/>
          </p:cNvCxnSpPr>
          <p:nvPr/>
        </p:nvCxnSpPr>
        <p:spPr bwMode="auto">
          <a:xfrm flipH="1">
            <a:off x="5967209" y="2238375"/>
            <a:ext cx="623697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66" idx="3"/>
            <a:endCxn id="72" idx="0"/>
          </p:cNvCxnSpPr>
          <p:nvPr/>
        </p:nvCxnSpPr>
        <p:spPr bwMode="auto">
          <a:xfrm flipH="1">
            <a:off x="6248058" y="2238375"/>
            <a:ext cx="342848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stCxn id="66" idx="3"/>
            <a:endCxn id="71" idx="0"/>
          </p:cNvCxnSpPr>
          <p:nvPr/>
        </p:nvCxnSpPr>
        <p:spPr bwMode="auto">
          <a:xfrm flipH="1">
            <a:off x="6581062" y="2238375"/>
            <a:ext cx="9844" cy="2258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>
            <a:stCxn id="67" idx="3"/>
            <a:endCxn id="68" idx="1"/>
          </p:cNvCxnSpPr>
          <p:nvPr/>
        </p:nvCxnSpPr>
        <p:spPr bwMode="auto">
          <a:xfrm flipV="1">
            <a:off x="6171806" y="2005568"/>
            <a:ext cx="1538856" cy="6238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67" idx="3"/>
            <a:endCxn id="69" idx="1"/>
          </p:cNvCxnSpPr>
          <p:nvPr/>
        </p:nvCxnSpPr>
        <p:spPr bwMode="auto">
          <a:xfrm flipV="1">
            <a:off x="6171806" y="2286516"/>
            <a:ext cx="1977552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67" idx="3"/>
            <a:endCxn id="70" idx="1"/>
          </p:cNvCxnSpPr>
          <p:nvPr/>
        </p:nvCxnSpPr>
        <p:spPr bwMode="auto">
          <a:xfrm>
            <a:off x="6171806" y="2629416"/>
            <a:ext cx="2295268" cy="69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stCxn id="67" idx="3"/>
            <a:endCxn id="74" idx="0"/>
          </p:cNvCxnSpPr>
          <p:nvPr/>
        </p:nvCxnSpPr>
        <p:spPr bwMode="auto">
          <a:xfrm>
            <a:off x="6171806" y="2629416"/>
            <a:ext cx="2601249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67" idx="3"/>
            <a:endCxn id="75" idx="0"/>
          </p:cNvCxnSpPr>
          <p:nvPr/>
        </p:nvCxnSpPr>
        <p:spPr bwMode="auto">
          <a:xfrm>
            <a:off x="6171806" y="2629416"/>
            <a:ext cx="212550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stCxn id="67" idx="3"/>
            <a:endCxn id="76" idx="0"/>
          </p:cNvCxnSpPr>
          <p:nvPr/>
        </p:nvCxnSpPr>
        <p:spPr bwMode="auto">
          <a:xfrm>
            <a:off x="6171806" y="2629416"/>
            <a:ext cx="1696854" cy="1869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67" idx="3"/>
            <a:endCxn id="73" idx="0"/>
          </p:cNvCxnSpPr>
          <p:nvPr/>
        </p:nvCxnSpPr>
        <p:spPr bwMode="auto">
          <a:xfrm flipH="1">
            <a:off x="5967209" y="2629416"/>
            <a:ext cx="204597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67" idx="3"/>
            <a:endCxn id="72" idx="0"/>
          </p:cNvCxnSpPr>
          <p:nvPr/>
        </p:nvCxnSpPr>
        <p:spPr bwMode="auto">
          <a:xfrm>
            <a:off x="6171806" y="2629416"/>
            <a:ext cx="7625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>
            <a:stCxn id="67" idx="3"/>
            <a:endCxn id="71" idx="0"/>
          </p:cNvCxnSpPr>
          <p:nvPr/>
        </p:nvCxnSpPr>
        <p:spPr bwMode="auto">
          <a:xfrm>
            <a:off x="6171806" y="2629416"/>
            <a:ext cx="409256" cy="1867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68" idx="1"/>
            <a:endCxn id="74" idx="0"/>
          </p:cNvCxnSpPr>
          <p:nvPr/>
        </p:nvCxnSpPr>
        <p:spPr bwMode="auto">
          <a:xfrm>
            <a:off x="7710662" y="2005568"/>
            <a:ext cx="106239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68" idx="1"/>
            <a:endCxn id="75" idx="0"/>
          </p:cNvCxnSpPr>
          <p:nvPr/>
        </p:nvCxnSpPr>
        <p:spPr bwMode="auto">
          <a:xfrm>
            <a:off x="7710662" y="2005568"/>
            <a:ext cx="586646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>
            <a:stCxn id="68" idx="1"/>
            <a:endCxn id="76" idx="0"/>
          </p:cNvCxnSpPr>
          <p:nvPr/>
        </p:nvCxnSpPr>
        <p:spPr bwMode="auto">
          <a:xfrm>
            <a:off x="7710662" y="2005568"/>
            <a:ext cx="157998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>
            <a:stCxn id="68" idx="1"/>
            <a:endCxn id="71" idx="0"/>
          </p:cNvCxnSpPr>
          <p:nvPr/>
        </p:nvCxnSpPr>
        <p:spPr bwMode="auto">
          <a:xfrm flipH="1">
            <a:off x="6581062" y="2005568"/>
            <a:ext cx="1129600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68" idx="1"/>
            <a:endCxn id="72" idx="0"/>
          </p:cNvCxnSpPr>
          <p:nvPr/>
        </p:nvCxnSpPr>
        <p:spPr bwMode="auto">
          <a:xfrm flipH="1">
            <a:off x="6248058" y="2005568"/>
            <a:ext cx="1462604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>
            <a:stCxn id="68" idx="1"/>
            <a:endCxn id="73" idx="0"/>
          </p:cNvCxnSpPr>
          <p:nvPr/>
        </p:nvCxnSpPr>
        <p:spPr bwMode="auto">
          <a:xfrm flipH="1">
            <a:off x="5967209" y="2005568"/>
            <a:ext cx="174345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69" idx="1"/>
            <a:endCxn id="74" idx="0"/>
          </p:cNvCxnSpPr>
          <p:nvPr/>
        </p:nvCxnSpPr>
        <p:spPr bwMode="auto">
          <a:xfrm>
            <a:off x="8149358" y="2286516"/>
            <a:ext cx="623697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69" idx="1"/>
            <a:endCxn id="76" idx="0"/>
          </p:cNvCxnSpPr>
          <p:nvPr/>
        </p:nvCxnSpPr>
        <p:spPr bwMode="auto">
          <a:xfrm flipH="1">
            <a:off x="7868660" y="2286516"/>
            <a:ext cx="280698" cy="2212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stCxn id="69" idx="1"/>
            <a:endCxn id="71" idx="0"/>
          </p:cNvCxnSpPr>
          <p:nvPr/>
        </p:nvCxnSpPr>
        <p:spPr bwMode="auto">
          <a:xfrm flipH="1">
            <a:off x="6581062" y="2286516"/>
            <a:ext cx="1568296" cy="2210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69" idx="1"/>
            <a:endCxn id="72" idx="0"/>
          </p:cNvCxnSpPr>
          <p:nvPr/>
        </p:nvCxnSpPr>
        <p:spPr bwMode="auto">
          <a:xfrm flipH="1">
            <a:off x="6248058" y="2286516"/>
            <a:ext cx="1901300" cy="1840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69" idx="1"/>
            <a:endCxn id="73" idx="0"/>
          </p:cNvCxnSpPr>
          <p:nvPr/>
        </p:nvCxnSpPr>
        <p:spPr bwMode="auto">
          <a:xfrm flipH="1">
            <a:off x="5967209" y="2286516"/>
            <a:ext cx="2182149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70" idx="1"/>
            <a:endCxn id="75" idx="0"/>
          </p:cNvCxnSpPr>
          <p:nvPr/>
        </p:nvCxnSpPr>
        <p:spPr bwMode="auto">
          <a:xfrm flipH="1">
            <a:off x="8297308" y="2699266"/>
            <a:ext cx="16976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stCxn id="70" idx="1"/>
            <a:endCxn id="76" idx="0"/>
          </p:cNvCxnSpPr>
          <p:nvPr/>
        </p:nvCxnSpPr>
        <p:spPr bwMode="auto">
          <a:xfrm flipH="1">
            <a:off x="7868660" y="2699266"/>
            <a:ext cx="598414" cy="1799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70" idx="1"/>
            <a:endCxn id="73" idx="0"/>
          </p:cNvCxnSpPr>
          <p:nvPr/>
        </p:nvCxnSpPr>
        <p:spPr bwMode="auto">
          <a:xfrm flipH="1">
            <a:off x="5967209" y="2699266"/>
            <a:ext cx="2499865" cy="1129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70" idx="1"/>
            <a:endCxn id="72" idx="0"/>
          </p:cNvCxnSpPr>
          <p:nvPr/>
        </p:nvCxnSpPr>
        <p:spPr bwMode="auto">
          <a:xfrm flipH="1">
            <a:off x="6248058" y="2699266"/>
            <a:ext cx="221901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74" idx="0"/>
            <a:endCxn id="71" idx="0"/>
          </p:cNvCxnSpPr>
          <p:nvPr/>
        </p:nvCxnSpPr>
        <p:spPr bwMode="auto">
          <a:xfrm flipH="1">
            <a:off x="6581062" y="3828965"/>
            <a:ext cx="2191993" cy="667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74" idx="0"/>
            <a:endCxn id="72" idx="0"/>
          </p:cNvCxnSpPr>
          <p:nvPr/>
        </p:nvCxnSpPr>
        <p:spPr bwMode="auto">
          <a:xfrm flipH="1">
            <a:off x="6248058" y="3828965"/>
            <a:ext cx="2524997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>
            <a:stCxn id="74" idx="0"/>
            <a:endCxn id="73" idx="0"/>
          </p:cNvCxnSpPr>
          <p:nvPr/>
        </p:nvCxnSpPr>
        <p:spPr bwMode="auto">
          <a:xfrm flipH="1">
            <a:off x="5967209" y="3828965"/>
            <a:ext cx="28058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75" idx="0"/>
            <a:endCxn id="71" idx="0"/>
          </p:cNvCxnSpPr>
          <p:nvPr/>
        </p:nvCxnSpPr>
        <p:spPr bwMode="auto">
          <a:xfrm flipH="1">
            <a:off x="6581062" y="4127331"/>
            <a:ext cx="1716246" cy="369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75" idx="0"/>
            <a:endCxn id="72" idx="0"/>
          </p:cNvCxnSpPr>
          <p:nvPr/>
        </p:nvCxnSpPr>
        <p:spPr bwMode="auto">
          <a:xfrm flipH="1">
            <a:off x="6248058" y="4127331"/>
            <a:ext cx="20492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75" idx="0"/>
            <a:endCxn id="73" idx="0"/>
          </p:cNvCxnSpPr>
          <p:nvPr/>
        </p:nvCxnSpPr>
        <p:spPr bwMode="auto">
          <a:xfrm flipH="1" flipV="1">
            <a:off x="5967209" y="3828965"/>
            <a:ext cx="2330099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76" idx="0"/>
            <a:endCxn id="71" idx="0"/>
          </p:cNvCxnSpPr>
          <p:nvPr/>
        </p:nvCxnSpPr>
        <p:spPr bwMode="auto">
          <a:xfrm flipH="1" flipV="1">
            <a:off x="6581062" y="4496663"/>
            <a:ext cx="1287598" cy="20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76" idx="0"/>
            <a:endCxn id="72" idx="0"/>
          </p:cNvCxnSpPr>
          <p:nvPr/>
        </p:nvCxnSpPr>
        <p:spPr bwMode="auto">
          <a:xfrm flipH="1" flipV="1">
            <a:off x="6248058" y="4127331"/>
            <a:ext cx="1620602" cy="371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76" idx="0"/>
            <a:endCxn id="73" idx="0"/>
          </p:cNvCxnSpPr>
          <p:nvPr/>
        </p:nvCxnSpPr>
        <p:spPr bwMode="auto">
          <a:xfrm flipH="1" flipV="1">
            <a:off x="5967209" y="3828965"/>
            <a:ext cx="1901451" cy="669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b="1" dirty="0">
                <a:ea typeface="新細明體" charset="-120"/>
              </a:rPr>
              <a:t>NP</a:t>
            </a:r>
            <a:r>
              <a:rPr lang="en-US" altLang="zh-HK" sz="3800" dirty="0">
                <a:ea typeface="新細明體" charset="-120"/>
              </a:rPr>
              <a:t>-complete problem 2: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Vertex Cover</a:t>
                </a:r>
                <a:r>
                  <a:rPr lang="en-US" altLang="zh-HK" dirty="0">
                    <a:ea typeface="新細明體" charset="-120"/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a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decide whether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vertex cover</a:t>
                </a:r>
                <a:r>
                  <a:rPr lang="en-US" altLang="zh-HK" dirty="0">
                    <a:ea typeface="新細明體" charset="-12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a vertex cover if all edges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are </a:t>
                </a:r>
                <a:r>
                  <a:rPr lang="en-US" altLang="zh-HK" dirty="0" smtClean="0">
                    <a:ea typeface="新細明體" charset="-120"/>
                  </a:rPr>
                  <a:t>“touched” by vertices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Vertex Cover is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in </a:t>
                </a:r>
                <a:r>
                  <a:rPr lang="en-US" altLang="zh-HK" b="1" dirty="0" smtClean="0">
                    <a:solidFill>
                      <a:srgbClr val="0000FF"/>
                    </a:solidFill>
                    <a:ea typeface="新細明體" charset="-120"/>
                  </a:rPr>
                  <a:t>NP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Given a candidate subset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⊆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it is easy to check whether “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touches whole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”.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3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HK" dirty="0" smtClean="0"/>
              <a:t>NP-complete</a:t>
            </a:r>
            <a:endParaRPr lang="zh-HK" altLang="zh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Vertex Cover is </a:t>
                </a:r>
                <a:r>
                  <a:rPr lang="en-US" altLang="zh-HK" b="1" dirty="0">
                    <a:solidFill>
                      <a:srgbClr val="0000FF"/>
                    </a:solidFill>
                    <a:ea typeface="新細明體" charset="-120"/>
                  </a:rPr>
                  <a:t>NP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-complete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Reducing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Clique</a:t>
                </a:r>
                <a:r>
                  <a:rPr lang="en-US" altLang="zh-HK" dirty="0">
                    <a:ea typeface="新細明體" charset="-120"/>
                  </a:rPr>
                  <a:t> to Vertex Cover. </a:t>
                </a:r>
              </a:p>
              <a:p>
                <a:r>
                  <a:rPr lang="en-US" altLang="zh-HK" dirty="0">
                    <a:ea typeface="新細明體" charset="-120"/>
                  </a:rPr>
                  <a:t>For any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complement</a:t>
                </a:r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bar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</m:ba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</m:ba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bar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𝐸</m:t>
                        </m:r>
                      </m:e>
                    </m:bar>
                  </m:oMath>
                </a14:m>
                <a:r>
                  <a:rPr lang="en-US" altLang="zh-HK" dirty="0" smtClean="0">
                    <a:ea typeface="新細明體" charset="-120"/>
                  </a:rPr>
                  <a:t>).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Theorem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  <a:r>
                  <a:rPr lang="en-US" altLang="zh-HK" dirty="0" smtClean="0">
                    <a:ea typeface="新細明體" charset="-12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has 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-clique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/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</m:ba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has </a:t>
                </a:r>
                <a:r>
                  <a:rPr lang="en-US" altLang="zh-HK" dirty="0" smtClean="0">
                    <a:ea typeface="新細明體" charset="-120"/>
                  </a:rPr>
                  <a:t>a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vertex cover</a:t>
                </a:r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Given this theorem, Clique can be reduced to</a:t>
                </a:r>
                <a:r>
                  <a:rPr lang="en-US" altLang="zh-HK" dirty="0">
                    <a:ea typeface="新細明體" charset="-120"/>
                  </a:rPr>
                  <a:t> Vertex </a:t>
                </a:r>
                <a:r>
                  <a:rPr lang="en-US" altLang="zh-HK" dirty="0" smtClean="0">
                    <a:ea typeface="新細明體" charset="-120"/>
                  </a:rPr>
                  <a:t>Cover.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So Vertex Cover is </a:t>
                </a:r>
                <a:r>
                  <a:rPr lang="en-US" altLang="zh-HK" b="1" dirty="0" smtClean="0">
                    <a:ea typeface="新細明體" charset="-120"/>
                  </a:rPr>
                  <a:t>NP</a:t>
                </a:r>
                <a:r>
                  <a:rPr lang="en-US" altLang="zh-HK" dirty="0" smtClean="0">
                    <a:ea typeface="新細明體" charset="-120"/>
                  </a:rPr>
                  <a:t>-complete.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2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Proof of the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has 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</a:t>
                </a:r>
                <a:r>
                  <a:rPr lang="en-US" altLang="zh-HK" dirty="0" smtClean="0">
                    <a:ea typeface="新細明體" charset="-120"/>
                  </a:rPr>
                  <a:t>clique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∃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⊆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′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clique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𝐺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∃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′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set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</m:ba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set: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two vertices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′</m:t>
                    </m: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are not connected in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</m:ba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∃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\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′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vertex cover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</m:bar>
                  </m:oMath>
                </a14:m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∃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𝑉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′</m:t>
                        </m:r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vertex cover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</m:ba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 related problem: Independent Set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Set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Decide whether a given graph has an independent set of size at least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above argument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shows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that the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Set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problem is also </a:t>
                </a:r>
                <a:r>
                  <a:rPr lang="en-US" altLang="zh-HK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NP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-Complete.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1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Exercise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Dominating Set </a:t>
                </a:r>
                <a:r>
                  <a:rPr lang="en-HK" dirty="0" smtClean="0"/>
                  <a:t>problem: Given a graph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, decide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contains a dominating set of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HK" dirty="0" smtClean="0"/>
                  <a:t>Dominating set: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, either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has a neighbor in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HK" dirty="0" smtClean="0"/>
                  <a:t>Namely,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HK" dirty="0" smtClean="0"/>
                  <a:t> and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HK" dirty="0" smtClean="0"/>
                  <a:t>’s </a:t>
                </a:r>
                <a:r>
                  <a:rPr lang="en-HK" dirty="0" err="1" smtClean="0"/>
                  <a:t>neighbors</a:t>
                </a:r>
                <a:r>
                  <a:rPr lang="en-HK" dirty="0" smtClean="0"/>
                  <a:t> cover the entire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HK" dirty="0" smtClean="0"/>
                  <a:t>.</a:t>
                </a:r>
                <a:endParaRPr lang="en-US" dirty="0" smtClean="0"/>
              </a:p>
              <a:p>
                <a:r>
                  <a:rPr lang="en-HK" dirty="0" smtClean="0"/>
                  <a:t>Prove that </a:t>
                </a:r>
                <a:r>
                  <a:rPr lang="en-HK" dirty="0"/>
                  <a:t>Dominating Set </a:t>
                </a:r>
                <a:r>
                  <a:rPr lang="en-HK" dirty="0" smtClean="0"/>
                  <a:t>is NP-complete.</a:t>
                </a:r>
              </a:p>
              <a:p>
                <a:r>
                  <a:rPr lang="en-HK" dirty="0" smtClean="0"/>
                  <a:t>Hint: Reduction from Vertex Cover.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3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, </a:t>
            </a:r>
            <a:r>
              <a:rPr lang="en-US" altLang="zh-HK" b="1" dirty="0">
                <a:ea typeface="新細明體" charset="-120"/>
              </a:rPr>
              <a:t>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b="1" dirty="0">
                    <a:ea typeface="新細明體" charset="-120"/>
                  </a:rPr>
                  <a:t>P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  <a:r>
                  <a:rPr lang="en-US" altLang="zh-HK" dirty="0" smtClean="0">
                    <a:ea typeface="新細明體" charset="-120"/>
                  </a:rPr>
                  <a:t>Decision problems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solvable</a:t>
                </a:r>
                <a:r>
                  <a:rPr lang="en-US" altLang="zh-HK" dirty="0">
                    <a:ea typeface="新細明體" charset="-120"/>
                  </a:rPr>
                  <a:t> in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deterministic</a:t>
                </a:r>
                <a:r>
                  <a:rPr lang="en-US" altLang="zh-HK" dirty="0">
                    <a:ea typeface="新細明體" charset="-120"/>
                  </a:rPr>
                  <a:t> polynomial time</a:t>
                </a:r>
              </a:p>
              <a:p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: two definitions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Decision problems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solvable</a:t>
                </a:r>
                <a:r>
                  <a:rPr lang="en-US" altLang="zh-HK" dirty="0">
                    <a:ea typeface="新細明體" charset="-120"/>
                  </a:rPr>
                  <a:t> in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nondeterministic </a:t>
                </a:r>
                <a:r>
                  <a:rPr lang="en-US" altLang="zh-HK" dirty="0">
                    <a:ea typeface="新細明體" charset="-120"/>
                  </a:rPr>
                  <a:t>polynomial time.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Decision problems (whose valid instances are)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checkable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deterministic</a:t>
                </a:r>
                <a:r>
                  <a:rPr lang="en-US" altLang="zh-HK" dirty="0">
                    <a:ea typeface="新細明體" charset="-120"/>
                  </a:rPr>
                  <a:t> polynomial </a:t>
                </a:r>
                <a:r>
                  <a:rPr lang="en-US" altLang="zh-HK" dirty="0" smtClean="0">
                    <a:ea typeface="新細明體" charset="-120"/>
                  </a:rPr>
                  <a:t>time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Let’s use the second definition.</a:t>
                </a:r>
              </a:p>
              <a:p>
                <a:r>
                  <a:rPr lang="en-US" altLang="zh-HK" dirty="0" smtClean="0"/>
                  <a:t>Recall: A </a:t>
                </a:r>
                <a:r>
                  <a:rPr lang="en-US" altLang="zh-HK" dirty="0"/>
                  <a:t>language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𝐿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is just a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/>
                  <a:t>, the set of all strings of bits.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  <m:r>
                          <a:rPr lang="en-US" altLang="zh-HK" i="1">
                            <a:latin typeface="Cambria Math"/>
                          </a:rPr>
                          <m:t>≥0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HK" dirty="0"/>
                  <a:t>.</a:t>
                </a:r>
              </a:p>
              <a:p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1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288" b="-150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600" b="1" dirty="0">
                <a:ea typeface="新細明體" charset="-120"/>
              </a:rPr>
              <a:t>NP</a:t>
            </a:r>
            <a:r>
              <a:rPr lang="en-US" altLang="zh-HK" sz="3600" dirty="0">
                <a:ea typeface="新細明體" charset="-120"/>
              </a:rPr>
              <a:t>-complete problem </a:t>
            </a:r>
            <a:r>
              <a:rPr lang="en-US" altLang="zh-HK" sz="3600" dirty="0" smtClean="0">
                <a:ea typeface="新細明體" charset="-120"/>
              </a:rPr>
              <a:t>3: Integer Programming (IP)</a:t>
            </a:r>
            <a:endParaRPr lang="zh-HK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Any 3-SAT formula can be expressed by integer programming.</a:t>
                </a:r>
              </a:p>
              <a:p>
                <a:r>
                  <a:rPr lang="en-US" altLang="zh-HK" sz="2800" dirty="0" smtClean="0">
                    <a:ea typeface="新細明體" charset="-120"/>
                  </a:rPr>
                  <a:t>Consider a clause, for example,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HK" sz="2800" dirty="0" smtClean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       </m:t>
                    </m:r>
                    <m:acc>
                      <m:accPr>
                        <m:chr m:val="̅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=1</m:t>
                    </m:r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,        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sz="2800" i="1" dirty="0" smtClean="0">
                    <a:latin typeface="Cambria Math"/>
                    <a:ea typeface="新細明體" charset="-120"/>
                  </a:rPr>
                  <a:t/>
                </a:r>
                <a:br>
                  <a:rPr lang="en-US" altLang="zh-HK" sz="2800" i="1" dirty="0" smtClean="0">
                    <a:latin typeface="Cambria Math"/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⇔</m:t>
                    </m:r>
                    <m:d>
                      <m:d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b="0" i="0" dirty="0" smtClean="0">
                            <a:latin typeface="Cambria Math"/>
                            <a:ea typeface="新細明體" charset="-12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HK" sz="28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b="0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b="0" i="1" dirty="0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≥1,  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endParaRPr lang="en-US" altLang="zh-HK" sz="2800" b="0" i="1" dirty="0" smtClean="0">
                  <a:ea typeface="新細明體" charset="-120"/>
                </a:endParaRPr>
              </a:p>
              <a:p>
                <a:r>
                  <a:rPr lang="en-US" altLang="zh-HK" sz="2800" dirty="0" smtClean="0">
                    <a:ea typeface="新細明體" charset="-120"/>
                  </a:rPr>
                  <a:t>Indeed, when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,</a:t>
                </a:r>
                <a:br>
                  <a:rPr lang="en-US" altLang="zh-HK" sz="2800" dirty="0" smtClean="0">
                    <a:ea typeface="新細明體" charset="-120"/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0        </m:t>
                    </m:r>
                  </m:oMath>
                </a14:m>
                <a:endParaRPr lang="en-US" altLang="zh-HK" sz="2800" b="0" i="0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800" i="1" dirty="0">
                          <a:latin typeface="Cambria Math"/>
                          <a:ea typeface="新細明體" charset="-120"/>
                        </a:rPr>
                        <m:t>⇔</m:t>
                      </m:r>
                      <m:sSub>
                        <m:sSubPr>
                          <m:ctrlPr>
                            <a:rPr lang="en-US" altLang="zh-HK" sz="28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  <m:r>
                        <a:rPr lang="en-US" altLang="zh-HK" sz="2800" b="0" i="1" dirty="0" smtClean="0">
                          <a:latin typeface="Cambria Math"/>
                          <a:ea typeface="新細明體" charset="-120"/>
                        </a:rPr>
                        <m:t>=1,</m:t>
                      </m:r>
                      <m:sSub>
                        <m:sSubPr>
                          <m:ctrlPr>
                            <a:rPr lang="en-US" altLang="zh-HK" sz="28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2</m:t>
                          </m:r>
                        </m:sub>
                      </m:sSub>
                      <m:r>
                        <a:rPr lang="en-US" altLang="zh-HK" sz="2800" b="0" i="1" dirty="0" smtClean="0">
                          <a:latin typeface="Cambria Math"/>
                          <a:ea typeface="新細明體" charset="-120"/>
                        </a:rPr>
                        <m:t>=0,</m:t>
                      </m:r>
                      <m:sSub>
                        <m:sSubPr>
                          <m:ctrlPr>
                            <a:rPr lang="en-US" altLang="zh-HK" sz="28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  <m:r>
                        <a:rPr lang="en-US" altLang="zh-HK" sz="2800" b="0" i="1" dirty="0" smtClean="0">
                          <a:latin typeface="Cambria Math"/>
                          <a:ea typeface="新細明體" charset="-120"/>
                        </a:rPr>
                        <m:t>=0   </m:t>
                      </m:r>
                    </m:oMath>
                  </m:oMathPara>
                </a14:m>
                <a:endParaRPr lang="en-US" altLang="zh-HK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800" i="1" dirty="0">
                          <a:latin typeface="Cambria Math"/>
                          <a:ea typeface="新細明體" charset="-120"/>
                        </a:rPr>
                        <m:t>⇔</m:t>
                      </m:r>
                      <m:d>
                        <m:dPr>
                          <m:ctrlPr>
                            <a:rPr lang="en-US" altLang="zh-HK" sz="2800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2800" dirty="0">
                              <a:latin typeface="Cambria Math"/>
                              <a:ea typeface="新細明體" charset="-12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HK" sz="2800" i="1" dirty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800" i="1" dirty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800" i="1" dirty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HK" sz="2800" dirty="0">
                          <a:latin typeface="Cambria Math"/>
                          <a:ea typeface="新細明體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HK" sz="2800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i="1" dirty="0">
                              <a:latin typeface="Cambria Math"/>
                              <a:ea typeface="新細明體" charset="-120"/>
                            </a:rPr>
                            <m:t>2</m:t>
                          </m:r>
                        </m:sub>
                      </m:sSub>
                      <m:r>
                        <a:rPr lang="en-US" altLang="zh-HK" sz="2800" i="1" dirty="0">
                          <a:latin typeface="Cambria Math"/>
                          <a:ea typeface="新細明體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HK" sz="2800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i="1" dirty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  <m:r>
                        <a:rPr lang="en-US" altLang="zh-HK" sz="2800" b="0" i="1" dirty="0" smtClean="0">
                          <a:latin typeface="Cambria Math"/>
                          <a:ea typeface="新細明體" charset="-120"/>
                        </a:rPr>
                        <m:t>=0</m:t>
                      </m:r>
                    </m:oMath>
                  </m:oMathPara>
                </a14:m>
                <a:endParaRPr lang="zh-HK" altLang="en-US" sz="2800" dirty="0"/>
              </a:p>
              <a:p>
                <a:pPr marL="0" indent="0">
                  <a:buNone/>
                </a:pPr>
                <a:endParaRPr lang="zh-HK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0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dirty="0" smtClean="0"/>
                  <a:t>So the </a:t>
                </a:r>
                <a:r>
                  <a:rPr lang="en-US" altLang="zh-HK" dirty="0" err="1" smtClean="0"/>
                  <a:t>satisfiability</a:t>
                </a:r>
                <a:r>
                  <a:rPr lang="en-US" altLang="zh-HK" dirty="0"/>
                  <a:t> problem on a 3SAT formula </a:t>
                </a:r>
                <a:r>
                  <a:rPr lang="en-US" altLang="zh-HK" dirty="0" smtClean="0"/>
                  <a:t>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5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∧(</m:t>
                    </m:r>
                    <m:sSub>
                      <m:sSub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reduced to the feasibility problem of the following IP: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/>
                            <a:ea typeface="新細明體" charset="-12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HK" sz="2400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≥1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</a:t>
                </a:r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/>
                            <a:ea typeface="新細明體" charset="-12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sz="2400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(1−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≥1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</a:t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≥1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,</a:t>
                </a:r>
                <a:br>
                  <a:rPr lang="en-US" altLang="zh-HK" sz="2400" dirty="0">
                    <a:ea typeface="新細明體" charset="-12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/>
                            <a:ea typeface="新細明體" charset="-12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HK" sz="2400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≥1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,</a:t>
                </a:r>
                <a:br>
                  <a:rPr lang="en-US" altLang="zh-HK" sz="2400" dirty="0" smtClean="0">
                    <a:ea typeface="新細明體" charset="-12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sz="2400" dirty="0" smtClean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HK" altLang="zh-HK" sz="2600" dirty="0" smtClean="0"/>
                  <a:t>So if one can solve IP efficiently, then one can also solve 3SAT efficiently.</a:t>
                </a:r>
                <a:endParaRPr lang="zh-HK" alt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346" b="-3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: problems that can be verified in polynomial time.</a:t>
                </a:r>
              </a:p>
              <a:p>
                <a:r>
                  <a:rPr lang="en-US" altLang="zh-HK" dirty="0" smtClean="0"/>
                  <a:t>An important concept: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-complete.</a:t>
                </a:r>
              </a:p>
              <a:p>
                <a:pPr lvl="1"/>
                <a:r>
                  <a:rPr lang="en-US" altLang="zh-HK" dirty="0" smtClean="0"/>
                  <a:t>The hardest problems in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Whether </a:t>
                </a:r>
                <a:r>
                  <a:rPr lang="en-US" altLang="zh-HK" b="1" dirty="0" smtClean="0"/>
                  <a:t>P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 is the biggest open question in computer science.</a:t>
                </a:r>
              </a:p>
              <a:p>
                <a:r>
                  <a:rPr lang="en-US" altLang="zh-HK" dirty="0" smtClean="0"/>
                  <a:t>Proofs of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-completeness usually use reduction.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3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Next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altLang="zh-HK" dirty="0" smtClean="0"/>
              <a:t>Next class: April 14</a:t>
            </a:r>
            <a:r>
              <a:rPr lang="en-HK" altLang="zh-HK" baseline="30000" dirty="0" smtClean="0"/>
              <a:t>th</a:t>
            </a:r>
            <a:r>
              <a:rPr lang="en-HK" altLang="zh-HK" dirty="0" smtClean="0"/>
              <a:t>. </a:t>
            </a:r>
            <a:endParaRPr lang="en-US" altLang="zh-HK" dirty="0" smtClean="0"/>
          </a:p>
          <a:p>
            <a:r>
              <a:rPr lang="en-US" altLang="zh-HK" dirty="0" smtClean="0"/>
              <a:t>Make-up Class: </a:t>
            </a:r>
          </a:p>
          <a:p>
            <a:pPr lvl="1"/>
            <a:r>
              <a:rPr lang="en-US" altLang="zh-HK" dirty="0" smtClean="0"/>
              <a:t>To be decided.</a:t>
            </a:r>
          </a:p>
          <a:p>
            <a:r>
              <a:rPr lang="en-US" altLang="zh-HK" dirty="0" smtClean="0"/>
              <a:t>Either class: </a:t>
            </a:r>
            <a:r>
              <a:rPr lang="en-US" altLang="zh-HK" dirty="0" smtClean="0"/>
              <a:t>Nothing about final exam.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Final: Open book and lecture notes.</a:t>
            </a:r>
          </a:p>
          <a:p>
            <a:pPr lvl="1"/>
            <a:r>
              <a:rPr lang="en-US" altLang="zh-HK" dirty="0" smtClean="0"/>
              <a:t>Again, no </a:t>
            </a:r>
            <a:r>
              <a:rPr lang="en-US" altLang="zh-HK" dirty="0" err="1" smtClean="0"/>
              <a:t>ipad</a:t>
            </a:r>
            <a:r>
              <a:rPr lang="en-US" altLang="zh-HK" dirty="0" smtClean="0"/>
              <a:t>/</a:t>
            </a:r>
            <a:r>
              <a:rPr lang="en-US" altLang="zh-HK" dirty="0" err="1" smtClean="0"/>
              <a:t>iphone</a:t>
            </a:r>
            <a:r>
              <a:rPr lang="en-US" altLang="zh-HK" dirty="0" smtClean="0"/>
              <a:t>/Internet…</a:t>
            </a:r>
          </a:p>
          <a:p>
            <a:pPr lvl="1"/>
            <a:endParaRPr lang="en-US" altLang="zh-HK" dirty="0"/>
          </a:p>
          <a:p>
            <a:pPr lvl="1"/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Formal definition of </a:t>
            </a:r>
            <a:r>
              <a:rPr lang="en-US" altLang="zh-HK" b="1" dirty="0" smtClean="0"/>
              <a:t>NP</a:t>
            </a:r>
            <a:endParaRPr lang="zh-HK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u="sng" dirty="0" smtClean="0"/>
                  <a:t>Def</a:t>
                </a:r>
                <a:r>
                  <a:rPr lang="en-US" altLang="zh-HK" dirty="0" smtClean="0"/>
                  <a:t>. </a:t>
                </a:r>
                <a:r>
                  <a:rPr lang="en-US" altLang="zh-HK" dirty="0"/>
                  <a:t>A </a:t>
                </a:r>
                <a:r>
                  <a:rPr lang="en-US" altLang="zh-HK" dirty="0" smtClean="0"/>
                  <a:t>language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𝐿</m:t>
                    </m:r>
                    <m:r>
                      <a:rPr lang="en-US" altLang="zh-HK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is in </a:t>
                </a:r>
                <a:r>
                  <a:rPr lang="en-US" altLang="zh-HK" b="1" dirty="0"/>
                  <a:t>NP </a:t>
                </a:r>
                <a:r>
                  <a:rPr lang="en-US" altLang="zh-HK" dirty="0"/>
                  <a:t>if there exists a polynomial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𝑝</m:t>
                    </m:r>
                    <m:r>
                      <a:rPr lang="en-US" altLang="zh-HK" i="1" dirty="0" smtClean="0">
                        <a:latin typeface="Cambria Math"/>
                      </a:rPr>
                      <m:t>:</m:t>
                    </m:r>
                    <m:r>
                      <a:rPr lang="en-US" altLang="zh-HK" b="0" i="1" dirty="0" smtClean="0">
                        <a:latin typeface="Cambria Math"/>
                      </a:rPr>
                      <m:t>ℕ</m:t>
                    </m:r>
                    <m:r>
                      <a:rPr lang="en-US" altLang="zh-HK" i="1" dirty="0" smtClean="0">
                        <a:latin typeface="Cambria Math"/>
                      </a:rPr>
                      <m:t>→</m:t>
                    </m:r>
                    <m:r>
                      <a:rPr lang="en-US" altLang="zh-HK" i="1" dirty="0">
                        <a:latin typeface="Cambria Math"/>
                      </a:rPr>
                      <m:t>ℕ</m:t>
                    </m:r>
                  </m:oMath>
                </a14:m>
                <a:r>
                  <a:rPr lang="en-US" altLang="zh-HK" dirty="0" smtClean="0"/>
                  <a:t> and a polynomial-time Turing machine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HK" i="1" dirty="0" smtClean="0"/>
                  <a:t> </a:t>
                </a:r>
                <a:r>
                  <a:rPr lang="en-US" altLang="zh-HK" dirty="0"/>
                  <a:t>such that for every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,</a:t>
                </a:r>
                <a:endParaRPr lang="en-US" altLang="zh-HK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</a:rPr>
                      <m:t>∈</m:t>
                    </m:r>
                    <m:r>
                      <a:rPr lang="en-US" altLang="zh-HK" i="1" dirty="0" smtClean="0">
                        <a:latin typeface="Cambria Math"/>
                      </a:rPr>
                      <m:t>𝐿</m:t>
                    </m:r>
                    <m:r>
                      <a:rPr lang="en-US" altLang="zh-HK" i="1" dirty="0" smtClean="0">
                        <a:latin typeface="Cambria Math"/>
                      </a:rPr>
                      <m:t>⇔∃</m:t>
                    </m:r>
                    <m:r>
                      <a:rPr lang="en-US" altLang="zh-HK" i="1" dirty="0" smtClean="0">
                        <a:latin typeface="Cambria Math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altLang="zh-HK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zh-HK" i="1" dirty="0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altLang="zh-HK" i="1" dirty="0" smtClean="0">
                        <a:latin typeface="Cambria Math"/>
                      </a:rPr>
                      <m:t> </m:t>
                    </m:r>
                    <m:r>
                      <a:rPr lang="en-US" altLang="zh-HK" i="1" dirty="0" smtClean="0">
                        <a:latin typeface="Cambria Math"/>
                      </a:rPr>
                      <m:t>𝑠</m:t>
                    </m:r>
                    <m:r>
                      <a:rPr lang="en-US" altLang="zh-HK" i="1" dirty="0" smtClean="0">
                        <a:latin typeface="Cambria Math"/>
                      </a:rPr>
                      <m:t>.</m:t>
                    </m:r>
                    <m:r>
                      <a:rPr lang="en-US" altLang="zh-HK" i="1" dirty="0" smtClean="0">
                        <a:latin typeface="Cambria Math"/>
                      </a:rPr>
                      <m:t>𝑡</m:t>
                    </m:r>
                    <m:r>
                      <a:rPr lang="en-US" altLang="zh-HK" b="0" i="1" dirty="0" smtClean="0">
                        <a:latin typeface="Cambria Math"/>
                      </a:rPr>
                      <m:t>.</m:t>
                    </m:r>
                    <m:r>
                      <a:rPr lang="en-US" altLang="zh-HK" i="1" dirty="0" smtClean="0">
                        <a:latin typeface="Cambria Math"/>
                      </a:rPr>
                      <m:t> </m:t>
                    </m:r>
                    <m:r>
                      <a:rPr lang="en-US" altLang="zh-HK" b="0" i="1" dirty="0" smtClean="0">
                        <a:latin typeface="Cambria Math"/>
                      </a:rPr>
                      <m:t> </m:t>
                    </m:r>
                    <m:r>
                      <a:rPr lang="en-US" altLang="zh-HK" i="1" dirty="0" smtClean="0">
                        <a:latin typeface="Cambria Math"/>
                      </a:rPr>
                      <m:t>𝑀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  <m:r>
                      <a:rPr lang="en-US" altLang="zh-HK" b="0" i="1" dirty="0" smtClean="0">
                        <a:latin typeface="Cambria Math"/>
                      </a:rPr>
                      <m:t>,</m:t>
                    </m:r>
                    <m:r>
                      <a:rPr lang="en-US" altLang="zh-HK" i="1" dirty="0" smtClean="0">
                        <a:latin typeface="Cambria Math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o</a:t>
                </a:r>
                <a:r>
                  <a:rPr lang="en-US" altLang="zh-HK" dirty="0" smtClean="0"/>
                  <a:t>utputs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altLang="zh-HK" dirty="0"/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HK" dirty="0" smtClean="0"/>
                  <a:t>: the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verifier </a:t>
                </a:r>
                <a:r>
                  <a:rPr lang="en-US" altLang="zh-HK" dirty="0"/>
                  <a:t>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 smtClean="0"/>
                  <a:t>, the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zh-HK" dirty="0" smtClean="0"/>
                  <a:t> on the RHS is called a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certificate</a:t>
                </a:r>
                <a:r>
                  <a:rPr lang="en-US" altLang="zh-HK" i="1" dirty="0"/>
                  <a:t> </a:t>
                </a:r>
                <a:r>
                  <a:rPr lang="en-US" altLang="zh-HK" dirty="0"/>
                  <a:t>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i="1" dirty="0"/>
                  <a:t> </a:t>
                </a:r>
                <a:r>
                  <a:rPr lang="en-US" altLang="zh-HK" dirty="0"/>
                  <a:t>(</a:t>
                </a:r>
                <a:r>
                  <a:rPr lang="en-US" altLang="zh-HK" dirty="0" smtClean="0"/>
                  <a:t>with respect </a:t>
                </a:r>
                <a:r>
                  <a:rPr lang="en-US" altLang="zh-HK" dirty="0"/>
                  <a:t>to the language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i="1" dirty="0"/>
                  <a:t> </a:t>
                </a:r>
                <a:r>
                  <a:rPr lang="en-US" altLang="zh-HK" dirty="0" smtClean="0"/>
                  <a:t>and machine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HK" dirty="0" smtClean="0"/>
                  <a:t>).</a:t>
                </a:r>
              </a:p>
              <a:p>
                <a:r>
                  <a:rPr lang="en-US" altLang="zh-HK" dirty="0" smtClean="0"/>
                  <a:t>So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 contains those problems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easy to check</a:t>
                </a:r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118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59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SAT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-SAT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05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lvl="1" indent="-342900">
                  <a:lnSpc>
                    <a:spcPct val="90000"/>
                  </a:lnSpc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sz="3000" dirty="0" smtClean="0">
                    <a:ea typeface="新細明體" charset="-120"/>
                  </a:rPr>
                  <a:t>SAT </a:t>
                </a:r>
                <a:r>
                  <a:rPr lang="en-US" altLang="zh-HK" sz="3000" dirty="0">
                    <a:ea typeface="新細明體" charset="-120"/>
                  </a:rPr>
                  <a:t>formula: </a:t>
                </a:r>
                <a:r>
                  <a:rPr lang="en-US" altLang="zh-HK" sz="3000" dirty="0">
                    <a:solidFill>
                      <a:srgbClr val="FF0000"/>
                    </a:solidFill>
                    <a:ea typeface="新細明體" charset="-120"/>
                  </a:rPr>
                  <a:t>AND</a:t>
                </a:r>
                <a:r>
                  <a:rPr lang="en-US" altLang="zh-HK" sz="3000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sz="3000" i="1" dirty="0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 clauses</a:t>
                </a:r>
              </a:p>
              <a:p>
                <a:pPr lvl="1">
                  <a:lnSpc>
                    <a:spcPct val="90000"/>
                  </a:lnSpc>
                  <a:buClr>
                    <a:srgbClr val="3B812F"/>
                  </a:buClr>
                </a:pP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solidFill>
                      <a:srgbClr val="00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variables</a:t>
                </a:r>
                <a:r>
                  <a:rPr lang="en-US" altLang="zh-HK" dirty="0">
                    <a:solidFill>
                      <a:srgbClr val="000000"/>
                    </a:solidFill>
                    <a:ea typeface="新細明體" charset="-120"/>
                  </a:rPr>
                  <a:t> (taking values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</a:rPr>
                      <m:t>0</m:t>
                    </m:r>
                  </m:oMath>
                </a14:m>
                <a:r>
                  <a:rPr lang="en-US" altLang="zh-HK" dirty="0">
                    <a:solidFill>
                      <a:srgbClr val="000000"/>
                    </a:solidFill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</a:rPr>
                      <m:t>1</m:t>
                    </m:r>
                  </m:oMath>
                </a14:m>
                <a:r>
                  <a:rPr lang="en-US" altLang="zh-HK" dirty="0" smtClean="0">
                    <a:solidFill>
                      <a:srgbClr val="000000"/>
                    </a:solidFill>
                    <a:ea typeface="新細明體" charset="-120"/>
                  </a:rPr>
                  <a:t>)</a:t>
                </a:r>
              </a:p>
              <a:p>
                <a:pPr lvl="1">
                  <a:lnSpc>
                    <a:spcPct val="90000"/>
                  </a:lnSpc>
                  <a:buClr>
                    <a:srgbClr val="3B812F"/>
                  </a:buClr>
                </a:pPr>
                <a:r>
                  <a:rPr lang="en-US" altLang="zh-HK" dirty="0" smtClean="0">
                    <a:ea typeface="新細明體" charset="-120"/>
                  </a:rPr>
                  <a:t>a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literal</a:t>
                </a:r>
                <a:r>
                  <a:rPr lang="en-US" altLang="zh-HK" dirty="0">
                    <a:ea typeface="新細明體" charset="-120"/>
                  </a:rPr>
                  <a:t>: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or its negation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sz="30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3000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  <a:buClr>
                    <a:srgbClr val="3B812F"/>
                  </a:buClr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clauses</a:t>
                </a:r>
                <a:r>
                  <a:rPr lang="en-US" altLang="zh-HK" dirty="0">
                    <a:ea typeface="新細明體" charset="-120"/>
                  </a:rPr>
                  <a:t>, each being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OR</a:t>
                </a:r>
                <a:r>
                  <a:rPr lang="en-US" altLang="zh-HK" dirty="0">
                    <a:ea typeface="新細明體" charset="-120"/>
                  </a:rPr>
                  <a:t> of </a:t>
                </a:r>
                <a:r>
                  <a:rPr lang="en-US" altLang="zh-HK" dirty="0" smtClean="0">
                    <a:ea typeface="新細明體" charset="-120"/>
                  </a:rPr>
                  <a:t>some literals.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SAT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Problem: Is there an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assignment </a:t>
                </a:r>
                <a:r>
                  <a:rPr lang="en-US" altLang="zh-HK" dirty="0">
                    <a:ea typeface="新細明體" charset="-120"/>
                  </a:rPr>
                  <a:t>of variables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the formula evaluates to 1?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-SAT: same as SAT but each clause has at most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literals.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SAT and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-SAT </a:t>
                </a:r>
                <a:r>
                  <a:rPr lang="en-US" altLang="zh-HK" dirty="0" smtClean="0">
                    <a:ea typeface="新細明體" charset="-120"/>
                  </a:rPr>
                  <a:t>are in </a:t>
                </a:r>
                <a:r>
                  <a:rPr lang="en-US" altLang="zh-HK" b="1" dirty="0" smtClean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.</a:t>
                </a:r>
                <a:endParaRPr lang="en-US" altLang="zh-HK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Given </a:t>
                </a:r>
                <a:r>
                  <a:rPr lang="en-US" altLang="zh-HK" dirty="0">
                    <a:ea typeface="新細明體" charset="-120"/>
                  </a:rPr>
                  <a:t>any assignment, </a:t>
                </a:r>
                <a:r>
                  <a:rPr lang="en-US" altLang="zh-HK" dirty="0" smtClean="0">
                    <a:ea typeface="新細明體" charset="-120"/>
                  </a:rPr>
                  <a:t>it’s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easy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to check </a:t>
                </a:r>
                <a:r>
                  <a:rPr lang="en-US" altLang="zh-HK" dirty="0">
                    <a:ea typeface="新細明體" charset="-120"/>
                  </a:rPr>
                  <a:t>whether it satisfies all clauses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sz="3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0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Examples of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Factoring</a:t>
                </a:r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: factor a given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Decision version: </a:t>
                </a:r>
                <a:r>
                  <a:rPr lang="en-US" altLang="zh-HK" dirty="0">
                    <a:ea typeface="新細明體" charset="-12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decide whether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a factor less than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Factoring is </a:t>
                </a:r>
                <a:r>
                  <a:rPr lang="en-US" altLang="zh-HK" dirty="0">
                    <a:ea typeface="新細明體" charset="-120"/>
                  </a:rPr>
                  <a:t>in </a:t>
                </a:r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  <a:r>
                  <a:rPr lang="en-US" altLang="zh-HK" dirty="0" smtClean="0">
                    <a:ea typeface="新細明體" charset="-120"/>
                  </a:rPr>
                  <a:t>For </a:t>
                </a:r>
                <a:r>
                  <a:rPr lang="en-US" altLang="zh-HK" dirty="0">
                    <a:ea typeface="新細明體" charset="-120"/>
                  </a:rPr>
                  <a:t>any </a:t>
                </a:r>
                <a:r>
                  <a:rPr lang="en-US" altLang="zh-HK" dirty="0" smtClean="0">
                    <a:ea typeface="新細明體" charset="-120"/>
                  </a:rPr>
                  <a:t>candidate factor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:r>
                  <a:rPr lang="en-US" altLang="zh-HK" dirty="0" smtClean="0">
                    <a:ea typeface="新細明體" charset="-120"/>
                  </a:rPr>
                  <a:t>it’s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easy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to check </a:t>
                </a:r>
                <a:r>
                  <a:rPr lang="en-US" altLang="zh-HK" dirty="0">
                    <a:ea typeface="新細明體" charset="-120"/>
                  </a:rPr>
                  <a:t>whether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7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Examples of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 problems</a:t>
            </a:r>
            <a:endParaRPr lang="en-US" altLang="zh-HK" b="1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TSP</a:t>
                </a:r>
                <a:r>
                  <a:rPr lang="en-US" altLang="zh-HK" dirty="0" smtClean="0">
                    <a:ea typeface="新細明體" charset="-120"/>
                  </a:rPr>
                  <a:t> (travelling salesperson): </a:t>
                </a:r>
                <a:r>
                  <a:rPr lang="en-US" altLang="zh-HK" dirty="0">
                    <a:ea typeface="新細明體" charset="-120"/>
                  </a:rPr>
                  <a:t>On a weighted graph, find a closed cycle visiting each vertex exactly once, with the total weight on the path no more than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Easy </a:t>
                </a:r>
                <a:r>
                  <a:rPr lang="en-US" altLang="zh-HK" dirty="0">
                    <a:ea typeface="新細明體" charset="-120"/>
                  </a:rPr>
                  <a:t>to check: Given a cycle, easy to calculate the total weight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2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sz="2800" dirty="0">
                    <a:solidFill>
                      <a:srgbClr val="FF0000"/>
                    </a:solidFill>
                    <a:ea typeface="新細明體" charset="-120"/>
                  </a:rPr>
                  <a:t>Graph Isomorphism</a:t>
                </a:r>
                <a:r>
                  <a:rPr lang="en-US" altLang="zh-HK" sz="2800" dirty="0">
                    <a:ea typeface="新細明體" charset="-120"/>
                  </a:rPr>
                  <a:t>: Given two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, decide whether we can permute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.</a:t>
                </a:r>
              </a:p>
              <a:p>
                <a:pPr lvl="1"/>
                <a:endParaRPr lang="en-US" altLang="zh-HK" sz="2400" dirty="0" smtClean="0">
                  <a:ea typeface="新細明體" charset="-120"/>
                </a:endParaRPr>
              </a:p>
              <a:p>
                <a:endParaRPr lang="en-US" altLang="zh-HK" sz="2800" dirty="0">
                  <a:ea typeface="新細明體" charset="-120"/>
                </a:endParaRPr>
              </a:p>
              <a:p>
                <a:endParaRPr lang="en-US" altLang="zh-HK" sz="2800" dirty="0" smtClean="0">
                  <a:ea typeface="新細明體" charset="-120"/>
                </a:endParaRPr>
              </a:p>
              <a:p>
                <a:endParaRPr lang="en-US" altLang="zh-HK" sz="2800" dirty="0" smtClean="0">
                  <a:ea typeface="新細明體" charset="-120"/>
                </a:endParaRPr>
              </a:p>
              <a:p>
                <a:r>
                  <a:rPr lang="en-US" altLang="zh-HK" sz="2800" dirty="0" smtClean="0">
                    <a:ea typeface="新細明體" charset="-120"/>
                  </a:rPr>
                  <a:t>Easy </a:t>
                </a:r>
                <a:r>
                  <a:rPr lang="en-US" altLang="zh-HK" sz="2800" dirty="0">
                    <a:ea typeface="新細明體" charset="-120"/>
                  </a:rPr>
                  <a:t>to check: For any given permutation, easy to permute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2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32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 according to it and then compare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2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32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.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296" b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21336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2004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004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336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>
            <a:stCxn id="4" idx="6"/>
            <a:endCxn id="5" idx="2"/>
          </p:cNvCxnSpPr>
          <p:nvPr/>
        </p:nvCxnSpPr>
        <p:spPr bwMode="auto">
          <a:xfrm>
            <a:off x="2286000" y="32004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6" idx="0"/>
            <a:endCxn id="5" idx="4"/>
          </p:cNvCxnSpPr>
          <p:nvPr/>
        </p:nvCxnSpPr>
        <p:spPr bwMode="auto">
          <a:xfrm flipV="1">
            <a:off x="3276600" y="32766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stCxn id="7" idx="0"/>
            <a:endCxn id="4" idx="4"/>
          </p:cNvCxnSpPr>
          <p:nvPr/>
        </p:nvCxnSpPr>
        <p:spPr bwMode="auto">
          <a:xfrm flipV="1">
            <a:off x="2209800" y="32766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6"/>
            <a:endCxn id="6" idx="2"/>
          </p:cNvCxnSpPr>
          <p:nvPr/>
        </p:nvCxnSpPr>
        <p:spPr bwMode="auto">
          <a:xfrm>
            <a:off x="2286000" y="4114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/>
          <p:nvPr/>
        </p:nvSpPr>
        <p:spPr bwMode="auto">
          <a:xfrm>
            <a:off x="6023774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090574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090574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23774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>
            <a:stCxn id="19" idx="6"/>
            <a:endCxn id="20" idx="2"/>
          </p:cNvCxnSpPr>
          <p:nvPr/>
        </p:nvCxnSpPr>
        <p:spPr bwMode="auto">
          <a:xfrm>
            <a:off x="6176174" y="32004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21" idx="1"/>
            <a:endCxn id="19" idx="5"/>
          </p:cNvCxnSpPr>
          <p:nvPr/>
        </p:nvCxnSpPr>
        <p:spPr bwMode="auto">
          <a:xfrm flipH="1" flipV="1">
            <a:off x="6153856" y="3254282"/>
            <a:ext cx="959036" cy="8066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2" idx="7"/>
            <a:endCxn id="20" idx="3"/>
          </p:cNvCxnSpPr>
          <p:nvPr/>
        </p:nvCxnSpPr>
        <p:spPr bwMode="auto">
          <a:xfrm flipV="1">
            <a:off x="6153856" y="3254282"/>
            <a:ext cx="959036" cy="8066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22" idx="6"/>
            <a:endCxn id="21" idx="2"/>
          </p:cNvCxnSpPr>
          <p:nvPr/>
        </p:nvCxnSpPr>
        <p:spPr bwMode="auto">
          <a:xfrm>
            <a:off x="6176174" y="4114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52600" y="29718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971800"/>
                <a:ext cx="37702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56774" y="29718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74" y="2971800"/>
                <a:ext cx="3770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52600" y="397406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974068"/>
                <a:ext cx="3770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56774" y="397406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74" y="3974068"/>
                <a:ext cx="3770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42974" y="39624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74" y="3962400"/>
                <a:ext cx="3770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46748" y="39624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48" y="3962400"/>
                <a:ext cx="3770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42974" y="29718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74" y="2971800"/>
                <a:ext cx="37702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46748" y="29718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48" y="2971800"/>
                <a:ext cx="37702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4038600" y="36576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62400" y="3352800"/>
                <a:ext cx="14927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, </m:t>
                      </m:r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zh-HK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zh-HK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3, 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altLang="zh-HK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zh-HK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52800"/>
                <a:ext cx="1492716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498229" y="4191000"/>
                <a:ext cx="489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𝐺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229" y="4191000"/>
                <a:ext cx="48994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388403" y="4191000"/>
                <a:ext cx="495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𝐺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403" y="4191000"/>
                <a:ext cx="49526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Question of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vs. </a:t>
            </a:r>
            <a:r>
              <a:rPr lang="en-US" altLang="zh-HK" b="1" dirty="0" smtClean="0">
                <a:ea typeface="新細明體" charset="-120"/>
              </a:rPr>
              <a:t>NP</a:t>
            </a:r>
            <a:endParaRPr lang="en-US" altLang="zh-HK" b="1" dirty="0">
              <a:ea typeface="新細明體" charset="-12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2800" dirty="0">
                <a:ea typeface="新細明體" charset="-120"/>
              </a:rPr>
              <a:t>Is </a:t>
            </a:r>
            <a:r>
              <a:rPr lang="en-US" altLang="zh-HK" sz="2800" b="1" dirty="0">
                <a:solidFill>
                  <a:srgbClr val="FF0000"/>
                </a:solidFill>
                <a:ea typeface="新細明體" charset="-120"/>
              </a:rPr>
              <a:t>P</a:t>
            </a:r>
            <a:r>
              <a:rPr lang="en-US" altLang="zh-HK" sz="2800" dirty="0">
                <a:solidFill>
                  <a:srgbClr val="FF0000"/>
                </a:solidFill>
                <a:ea typeface="新細明體" charset="-120"/>
              </a:rPr>
              <a:t> = </a:t>
            </a:r>
            <a:r>
              <a:rPr lang="en-US" altLang="zh-HK" sz="2800" b="1" dirty="0">
                <a:solidFill>
                  <a:srgbClr val="FF0000"/>
                </a:solidFill>
                <a:ea typeface="新細明體" charset="-120"/>
              </a:rPr>
              <a:t>NP</a:t>
            </a:r>
            <a:r>
              <a:rPr lang="en-US" altLang="zh-HK" sz="2800" dirty="0">
                <a:solidFill>
                  <a:srgbClr val="FF0000"/>
                </a:solidFill>
                <a:ea typeface="新細明體" charset="-120"/>
              </a:rPr>
              <a:t>?</a:t>
            </a:r>
            <a:r>
              <a:rPr lang="en-US" altLang="zh-HK" sz="2800" dirty="0">
                <a:ea typeface="新細明體" charset="-120"/>
              </a:rPr>
              <a:t> </a:t>
            </a:r>
          </a:p>
          <a:p>
            <a:r>
              <a:rPr lang="en-US" altLang="zh-HK" sz="2800" dirty="0">
                <a:ea typeface="新細明體" charset="-120"/>
              </a:rPr>
              <a:t>The most </a:t>
            </a:r>
            <a:r>
              <a:rPr lang="en-US" altLang="zh-HK" sz="2800" dirty="0" smtClean="0">
                <a:ea typeface="新細明體" charset="-120"/>
              </a:rPr>
              <a:t>famous (and notoriously hard) question </a:t>
            </a:r>
            <a:r>
              <a:rPr lang="en-US" altLang="zh-HK" sz="2800" dirty="0">
                <a:ea typeface="新細明體" charset="-120"/>
              </a:rPr>
              <a:t>in computer science.</a:t>
            </a:r>
          </a:p>
          <a:p>
            <a:pPr lvl="1"/>
            <a:r>
              <a:rPr lang="en-US" altLang="zh-CN" sz="2400" dirty="0" smtClean="0">
                <a:ea typeface="SimSun" pitchFamily="2" charset="-122"/>
              </a:rPr>
              <a:t>Staggering </a:t>
            </a:r>
            <a:r>
              <a:rPr lang="en-US" altLang="zh-CN" sz="2400" dirty="0">
                <a:ea typeface="SimSun" pitchFamily="2" charset="-122"/>
              </a:rPr>
              <a:t>philosophical and practical implications</a:t>
            </a:r>
          </a:p>
          <a:p>
            <a:pPr lvl="1"/>
            <a:r>
              <a:rPr lang="en-US" altLang="zh-CN" sz="2400" dirty="0" smtClean="0">
                <a:ea typeface="SimSun" pitchFamily="2" charset="-122"/>
              </a:rPr>
              <a:t>Withstood </a:t>
            </a:r>
            <a:r>
              <a:rPr lang="en-US" altLang="zh-CN" sz="2400" dirty="0">
                <a:ea typeface="SimSun" pitchFamily="2" charset="-122"/>
              </a:rPr>
              <a:t>a great deal of attacks</a:t>
            </a:r>
          </a:p>
          <a:p>
            <a:r>
              <a:rPr lang="en-US" altLang="zh-CN" sz="2800" dirty="0" smtClean="0">
                <a:ea typeface="SimSun" pitchFamily="2" charset="-122"/>
              </a:rPr>
              <a:t>Clay </a:t>
            </a:r>
            <a:r>
              <a:rPr lang="en-US" altLang="zh-CN" sz="2800" dirty="0">
                <a:ea typeface="SimSun" pitchFamily="2" charset="-122"/>
              </a:rPr>
              <a:t>Mathematics Institute recognized it as one of seven great mathematical challenges of the millennium. US$1M.</a:t>
            </a:r>
          </a:p>
          <a:p>
            <a:pPr lvl="1"/>
            <a:r>
              <a:rPr lang="en-US" altLang="zh-HK" sz="2400" dirty="0">
                <a:ea typeface="新細明體" charset="-120"/>
              </a:rPr>
              <a:t>Want to get rich (and famous)? Here is a “</a:t>
            </a:r>
            <a:r>
              <a:rPr lang="en-US" altLang="zh-HK" sz="2400" dirty="0">
                <a:solidFill>
                  <a:srgbClr val="0000FF"/>
                </a:solidFill>
                <a:ea typeface="新細明體" charset="-120"/>
              </a:rPr>
              <a:t>simple</a:t>
            </a:r>
            <a:r>
              <a:rPr lang="en-US" altLang="zh-HK" sz="2400" dirty="0">
                <a:ea typeface="新細明體" charset="-120"/>
              </a:rPr>
              <a:t>” way!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5671</TotalTime>
  <Words>1289</Words>
  <Application>Microsoft Office PowerPoint</Application>
  <PresentationFormat>On-screen Show (4:3)</PresentationFormat>
  <Paragraphs>302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 Unicode MS</vt:lpstr>
      <vt:lpstr>新細明體</vt:lpstr>
      <vt:lpstr>SimSun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Edge</vt:lpstr>
      <vt:lpstr>PowerPoint Presentation</vt:lpstr>
      <vt:lpstr>Tractable</vt:lpstr>
      <vt:lpstr>P, NP</vt:lpstr>
      <vt:lpstr>Formal definition of NP</vt:lpstr>
      <vt:lpstr>SAT and k-SAT</vt:lpstr>
      <vt:lpstr>Examples of NP problems</vt:lpstr>
      <vt:lpstr>Examples of NP problems</vt:lpstr>
      <vt:lpstr>PowerPoint Presentation</vt:lpstr>
      <vt:lpstr>Question of P vs. NP</vt:lpstr>
      <vt:lpstr>The P vs. NP question: intuition</vt:lpstr>
      <vt:lpstr>What if P = NP?</vt:lpstr>
      <vt:lpstr>Completeness</vt:lpstr>
      <vt:lpstr>Reduction and completeness</vt:lpstr>
      <vt:lpstr>NP-completeness</vt:lpstr>
      <vt:lpstr>Completeness</vt:lpstr>
      <vt:lpstr>Meanings of NP-completeness </vt:lpstr>
      <vt:lpstr>PowerPoint Presentation</vt:lpstr>
      <vt:lpstr>The 1st NP-complete problem: 3-SAT</vt:lpstr>
      <vt:lpstr>PowerPoint Presentation</vt:lpstr>
      <vt:lpstr>NP-complete problem 1: Clique</vt:lpstr>
      <vt:lpstr>Approach: reduction</vt:lpstr>
      <vt:lpstr>Construction </vt:lpstr>
      <vt:lpstr>φ is satisfied ⇒G has a k-clique</vt:lpstr>
      <vt:lpstr>G has a k-clique ⇒ φ is satisfied </vt:lpstr>
      <vt:lpstr>NP-complete problem 2: Vertex Cover</vt:lpstr>
      <vt:lpstr>NP-complete</vt:lpstr>
      <vt:lpstr>Proof of the theorem</vt:lpstr>
      <vt:lpstr>A related problem: Independent Set</vt:lpstr>
      <vt:lpstr>Exercise</vt:lpstr>
      <vt:lpstr>NP-complete problem 3: Integer Programming (IP)</vt:lpstr>
      <vt:lpstr>PowerPoint Presentation</vt:lpstr>
      <vt:lpstr>Summary </vt:lpstr>
      <vt:lpstr>Next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151</cp:revision>
  <dcterms:created xsi:type="dcterms:W3CDTF">1601-01-01T00:00:00Z</dcterms:created>
  <dcterms:modified xsi:type="dcterms:W3CDTF">2015-03-31T06:22:15Z</dcterms:modified>
</cp:coreProperties>
</file>