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68"/>
  </p:notesMasterIdLst>
  <p:sldIdLst>
    <p:sldId id="286" r:id="rId2"/>
    <p:sldId id="257" r:id="rId3"/>
    <p:sldId id="354" r:id="rId4"/>
    <p:sldId id="355" r:id="rId5"/>
    <p:sldId id="350" r:id="rId6"/>
    <p:sldId id="258" r:id="rId7"/>
    <p:sldId id="259" r:id="rId8"/>
    <p:sldId id="260" r:id="rId9"/>
    <p:sldId id="271" r:id="rId10"/>
    <p:sldId id="265" r:id="rId11"/>
    <p:sldId id="331" r:id="rId12"/>
    <p:sldId id="358" r:id="rId13"/>
    <p:sldId id="292" r:id="rId14"/>
    <p:sldId id="346" r:id="rId15"/>
    <p:sldId id="347" r:id="rId16"/>
    <p:sldId id="262" r:id="rId17"/>
    <p:sldId id="293" r:id="rId18"/>
    <p:sldId id="266" r:id="rId19"/>
    <p:sldId id="327" r:id="rId20"/>
    <p:sldId id="278" r:id="rId21"/>
    <p:sldId id="268" r:id="rId22"/>
    <p:sldId id="273" r:id="rId23"/>
    <p:sldId id="272" r:id="rId24"/>
    <p:sldId id="302" r:id="rId25"/>
    <p:sldId id="287" r:id="rId26"/>
    <p:sldId id="295" r:id="rId27"/>
    <p:sldId id="289" r:id="rId28"/>
    <p:sldId id="290" r:id="rId29"/>
    <p:sldId id="291" r:id="rId30"/>
    <p:sldId id="294" r:id="rId31"/>
    <p:sldId id="299" r:id="rId32"/>
    <p:sldId id="296" r:id="rId33"/>
    <p:sldId id="297" r:id="rId34"/>
    <p:sldId id="298" r:id="rId35"/>
    <p:sldId id="332" r:id="rId36"/>
    <p:sldId id="301" r:id="rId37"/>
    <p:sldId id="281" r:id="rId38"/>
    <p:sldId id="285" r:id="rId39"/>
    <p:sldId id="276" r:id="rId40"/>
    <p:sldId id="303" r:id="rId41"/>
    <p:sldId id="304" r:id="rId42"/>
    <p:sldId id="328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44" r:id="rId56"/>
    <p:sldId id="343" r:id="rId57"/>
    <p:sldId id="345" r:id="rId58"/>
    <p:sldId id="320" r:id="rId59"/>
    <p:sldId id="317" r:id="rId60"/>
    <p:sldId id="356" r:id="rId61"/>
    <p:sldId id="318" r:id="rId62"/>
    <p:sldId id="357" r:id="rId63"/>
    <p:sldId id="321" r:id="rId64"/>
    <p:sldId id="319" r:id="rId65"/>
    <p:sldId id="324" r:id="rId66"/>
    <p:sldId id="329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33"/>
    <a:srgbClr val="FF9900"/>
    <a:srgbClr val="FFFF00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72" d="100"/>
          <a:sy n="72" d="100"/>
        </p:scale>
        <p:origin x="11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F04564-8EBA-4616-A64E-21D3B9D371BF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7028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A3A0D-AAE7-4852-9AA1-B5EE5A30CB0F}" type="slidenum">
              <a:rPr lang="en-US" altLang="zh-HK"/>
              <a:pPr/>
              <a:t>41</a:t>
            </a:fld>
            <a:endParaRPr lang="en-US" altLang="zh-HK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/>
              <a:t>Divide and Conquer: [Karatsuba and Ofman, 1962] O(n</a:t>
            </a:r>
            <a:r>
              <a:rPr lang="en-US" altLang="zh-HK" baseline="30000"/>
              <a:t>log_2</a:t>
            </a:r>
            <a:r>
              <a:rPr lang="en-US" altLang="zh-HK"/>
              <a:t> </a:t>
            </a:r>
            <a:r>
              <a:rPr lang="en-US" altLang="zh-HK" baseline="30000"/>
              <a:t>3</a:t>
            </a:r>
            <a:r>
              <a:rPr lang="en-US" altLang="zh-HK"/>
              <a:t>) ≈ O(n</a:t>
            </a:r>
            <a:r>
              <a:rPr lang="en-US" altLang="zh-HK" baseline="30000"/>
              <a:t>1.59</a:t>
            </a:r>
            <a:r>
              <a:rPr lang="en-US" altLang="zh-HK"/>
              <a:t>)</a:t>
            </a:r>
          </a:p>
          <a:p>
            <a:r>
              <a:rPr lang="en-US" altLang="zh-HK"/>
              <a:t>FFT based: [Strassen-Schonhage, 1971] O( n∙log(n)∙loglog(n) )</a:t>
            </a:r>
          </a:p>
          <a:p>
            <a:r>
              <a:rPr lang="en-US" altLang="zh-HK"/>
              <a:t>Current record: [Furer, 2007] n∙log(n)∙2</a:t>
            </a:r>
            <a:r>
              <a:rPr lang="en-US" altLang="zh-HK" baseline="30000"/>
              <a:t>O(log*(n))</a:t>
            </a:r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3905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A3538-D7B1-473C-AF60-B3F466A8270A}" type="slidenum">
              <a:rPr lang="en-US" altLang="zh-HK"/>
              <a:pPr/>
              <a:t>43</a:t>
            </a:fld>
            <a:endParaRPr lang="en-US" altLang="zh-HK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429269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F1C1-6A0D-47E0-83E2-7526ED9662F4}" type="slidenum">
              <a:rPr lang="en-US" altLang="zh-HK"/>
              <a:pPr/>
              <a:t>44</a:t>
            </a:fld>
            <a:endParaRPr lang="en-US" altLang="zh-HK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/>
              <a:t>For more information of </a:t>
            </a:r>
            <a:r>
              <a:rPr lang="en-US" altLang="zh-HK" b="1"/>
              <a:t>RSA Factoring Challenge</a:t>
            </a:r>
            <a:r>
              <a:rPr lang="en-US" altLang="zh-HK"/>
              <a:t>, you can see here:  http://en.wikipedia.org/wiki/RSA_Factoring_Challenge </a:t>
            </a:r>
          </a:p>
          <a:p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81487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58651-F233-41BE-86AC-27734C6DCBCF}" type="slidenum">
              <a:rPr lang="en-US" altLang="zh-HK"/>
              <a:pPr/>
              <a:t>46</a:t>
            </a:fld>
            <a:endParaRPr lang="en-US" altLang="zh-HK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/>
              <a:t>For more introduction of RSA, see http://en.wikipedia.org/wiki/RSA</a:t>
            </a:r>
          </a:p>
        </p:txBody>
      </p:sp>
    </p:spTree>
    <p:extLst>
      <p:ext uri="{BB962C8B-B14F-4D97-AF65-F5344CB8AC3E}">
        <p14:creationId xmlns:p14="http://schemas.microsoft.com/office/powerpoint/2010/main" val="271951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6FCD3-7978-4D25-A3BB-A3592EC8E665}" type="slidenum">
              <a:rPr lang="en-US" altLang="zh-HK"/>
              <a:pPr/>
              <a:t>61</a:t>
            </a:fld>
            <a:endParaRPr lang="en-US" altLang="zh-HK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10169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CDA68-592D-437D-872C-05FE571461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5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7BF1C-9688-4B8D-83E7-81B2852DB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C939-719C-4B8B-AD70-8E5EA317A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3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F7150C-EA11-4647-8771-419FA55D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0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8D06-FC6D-429A-8268-394CBCCB7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5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43A3-4609-41FD-A1DC-3F4A01D21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33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B4E7-CECC-482E-9418-A04D0B130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3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53DD-57D4-45F1-9654-673F3896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3455E-2F05-4192-AC54-FD7F51AA8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0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FDAF-C3B9-495E-AB7F-377DDE20B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C941-764C-4B15-9F60-38AFA5A6C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E13D-5CD1-417E-9C5F-07688C960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3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951B8D28-351F-4B07-9911-FCFC36113B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berkeley.edu/~vazirani/algorithm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g.cuhk.edu.hk/erg-intra/content.php?s=&amp;sub_id=5&amp;content_id=3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yzhang@cse.cuhk.edu.h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pPr algn="l"/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>
              <a:ea typeface="新細明體" charset="-120"/>
            </a:endParaRPr>
          </a:p>
        </p:txBody>
      </p:sp>
      <p:sp>
        <p:nvSpPr>
          <p:cNvPr id="108549" name="WordArt 5"/>
          <p:cNvSpPr>
            <a:spLocks noChangeArrowheads="1" noChangeShapeType="1" noTextEdit="1"/>
          </p:cNvSpPr>
          <p:nvPr/>
        </p:nvSpPr>
        <p:spPr bwMode="auto">
          <a:xfrm>
            <a:off x="2057400" y="3200400"/>
            <a:ext cx="5033963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1: Introduction</a:t>
            </a:r>
            <a:endParaRPr lang="zh-HK" alt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85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textbook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i="1">
                <a:solidFill>
                  <a:srgbClr val="FF3300"/>
                </a:solidFill>
                <a:ea typeface="新細明體" charset="-120"/>
              </a:rPr>
              <a:t>Algorithms</a:t>
            </a:r>
            <a:r>
              <a:rPr lang="en-US" altLang="zh-HK">
                <a:ea typeface="新細明體" charset="-120"/>
              </a:rPr>
              <a:t/>
            </a:r>
            <a:br>
              <a:rPr lang="en-US" altLang="zh-HK">
                <a:ea typeface="新細明體" charset="-120"/>
              </a:rPr>
            </a:br>
            <a:r>
              <a:rPr lang="en-US" altLang="zh-HK" sz="2600" b="1">
                <a:ea typeface="新細明體" charset="-120"/>
              </a:rPr>
              <a:t>S. Dasgupta, </a:t>
            </a:r>
            <a:br>
              <a:rPr lang="en-US" altLang="zh-HK" sz="2600" b="1">
                <a:ea typeface="新細明體" charset="-120"/>
              </a:rPr>
            </a:br>
            <a:r>
              <a:rPr lang="en-US" altLang="zh-HK" sz="2600" b="1">
                <a:ea typeface="新細明體" charset="-120"/>
              </a:rPr>
              <a:t>C.H. Papadimitriou, U.V. Vazirani</a:t>
            </a:r>
            <a:r>
              <a:rPr lang="en-US" altLang="zh-HK" sz="2600">
                <a:ea typeface="新細明體" charset="-120"/>
              </a:rPr>
              <a:t>, </a:t>
            </a:r>
            <a:br>
              <a:rPr lang="en-US" altLang="zh-HK" sz="2600">
                <a:ea typeface="新細明體" charset="-120"/>
              </a:rPr>
            </a:br>
            <a:r>
              <a:rPr lang="en-US" altLang="zh-HK" sz="2600" i="1">
                <a:ea typeface="新細明體" charset="-120"/>
              </a:rPr>
              <a:t>McGraw-Hill Higher Education</a:t>
            </a:r>
            <a:r>
              <a:rPr lang="en-US" altLang="zh-HK" sz="2600">
                <a:ea typeface="新細明體" charset="-120"/>
              </a:rPr>
              <a:t>, 2007.</a:t>
            </a:r>
            <a:r>
              <a:rPr lang="en-US" altLang="zh-HK">
                <a:ea typeface="新細明體" charset="-12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HK" sz="3400">
                <a:ea typeface="新細明體" charset="-120"/>
              </a:rPr>
              <a:t>Draft available at </a:t>
            </a:r>
            <a:r>
              <a:rPr lang="en-US" altLang="zh-HK" u="sng">
                <a:solidFill>
                  <a:srgbClr val="0033CC"/>
                </a:solidFill>
                <a:ea typeface="新細明體" charset="-120"/>
                <a:hlinkClick r:id="rId2"/>
              </a:rPr>
              <a:t>http://www.cs.berkeley.edu/~vazirani/algorithms.html</a:t>
            </a:r>
            <a:endParaRPr lang="en-US" altLang="zh-HK" u="sng">
              <a:solidFill>
                <a:srgbClr val="0033CC"/>
              </a:solidFill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de-DE" sz="2600">
              <a:ea typeface="宋体" pitchFamily="2" charset="-122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509963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Two good references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2200">
                <a:ea typeface="新細明體" charset="-120"/>
              </a:rPr>
              <a:t>The following two books are very good references, containing many materials that we don’t have time to cover.</a:t>
            </a:r>
          </a:p>
          <a:p>
            <a:pPr lvl="1">
              <a:buFont typeface="Wingdings" pitchFamily="2" charset="2"/>
              <a:buNone/>
            </a:pPr>
            <a:endParaRPr lang="en-US" altLang="zh-HK" sz="2000" i="1">
              <a:solidFill>
                <a:srgbClr val="FF3300"/>
              </a:solidFill>
              <a:ea typeface="新細明體" charset="-120"/>
            </a:endParaRPr>
          </a:p>
        </p:txBody>
      </p:sp>
      <p:pic>
        <p:nvPicPr>
          <p:cNvPr id="1710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2405063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746125" y="5105400"/>
            <a:ext cx="3978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HK" i="1" dirty="0">
                <a:solidFill>
                  <a:srgbClr val="FF3300"/>
                </a:solidFill>
                <a:ea typeface="新細明體" charset="-120"/>
              </a:rPr>
              <a:t>Introduction to Algorithms</a:t>
            </a:r>
            <a:r>
              <a:rPr lang="en-US" altLang="zh-HK" dirty="0">
                <a:ea typeface="新細明體" charset="-120"/>
              </a:rPr>
              <a:t>, 3rd </a:t>
            </a:r>
            <a:r>
              <a:rPr lang="en-US" altLang="zh-HK" dirty="0" err="1">
                <a:ea typeface="新細明體" charset="-120"/>
              </a:rPr>
              <a:t>ed</a:t>
            </a:r>
            <a:r>
              <a:rPr lang="en-US" altLang="zh-HK" dirty="0">
                <a:ea typeface="新細明體" charset="-120"/>
              </a:rPr>
              <a:t>, T. H. </a:t>
            </a:r>
            <a:r>
              <a:rPr lang="en-US" altLang="zh-HK" dirty="0" err="1">
                <a:ea typeface="新細明體" charset="-120"/>
              </a:rPr>
              <a:t>Cormen</a:t>
            </a:r>
            <a:r>
              <a:rPr lang="en-US" altLang="zh-HK" dirty="0">
                <a:ea typeface="新細明體" charset="-120"/>
              </a:rPr>
              <a:t>, C. E. </a:t>
            </a:r>
            <a:r>
              <a:rPr lang="en-US" altLang="zh-HK" dirty="0" err="1">
                <a:ea typeface="新細明體" charset="-120"/>
              </a:rPr>
              <a:t>Leiserson</a:t>
            </a:r>
            <a:r>
              <a:rPr lang="en-US" altLang="zh-HK" dirty="0">
                <a:ea typeface="新細明體" charset="-120"/>
              </a:rPr>
              <a:t>, R. L. </a:t>
            </a:r>
            <a:r>
              <a:rPr lang="en-US" altLang="zh-HK" dirty="0" err="1">
                <a:ea typeface="新細明體" charset="-120"/>
              </a:rPr>
              <a:t>Rivest</a:t>
            </a:r>
            <a:r>
              <a:rPr lang="en-US" altLang="zh-HK" dirty="0">
                <a:ea typeface="新細明體" charset="-120"/>
              </a:rPr>
              <a:t>, C. Stein, </a:t>
            </a:r>
            <a:r>
              <a:rPr lang="en-US" altLang="zh-HK" i="1" dirty="0">
                <a:ea typeface="新細明體" charset="-120"/>
              </a:rPr>
              <a:t>MIT Press</a:t>
            </a:r>
            <a:r>
              <a:rPr lang="en-US" altLang="zh-HK" dirty="0">
                <a:ea typeface="新細明體" charset="-120"/>
              </a:rPr>
              <a:t>, 2009. </a:t>
            </a:r>
          </a:p>
          <a:p>
            <a:endParaRPr lang="en-US" altLang="zh-HK" dirty="0">
              <a:ea typeface="新細明體" charset="-120"/>
            </a:endParaRP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105400" y="5105400"/>
            <a:ext cx="3305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de-DE" i="1">
                <a:solidFill>
                  <a:srgbClr val="FF3300"/>
                </a:solidFill>
              </a:rPr>
              <a:t>Algorithm Design</a:t>
            </a:r>
            <a:r>
              <a:rPr lang="de-DE"/>
              <a:t>, J. Kleinberg and E. Tardos, </a:t>
            </a:r>
            <a:r>
              <a:rPr lang="en-US" altLang="zh-HK" i="1">
                <a:ea typeface="新細明體" charset="-120"/>
              </a:rPr>
              <a:t>Addison Wesley</a:t>
            </a:r>
            <a:r>
              <a:rPr lang="en-US" altLang="zh-HK">
                <a:ea typeface="新細明體" charset="-120"/>
              </a:rPr>
              <a:t>, </a:t>
            </a:r>
            <a:r>
              <a:rPr lang="de-DE"/>
              <a:t>2005. </a:t>
            </a:r>
          </a:p>
          <a:p>
            <a:endParaRPr lang="en-US" altLang="zh-HK">
              <a:ea typeface="新細明體" charset="-120"/>
            </a:endParaRPr>
          </a:p>
        </p:txBody>
      </p:sp>
      <p:pic>
        <p:nvPicPr>
          <p:cNvPr id="1710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24003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Expectations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Student/Faculty Expectations on Teaching and Learning: </a:t>
            </a:r>
            <a:r>
              <a:rPr lang="en-US" altLang="zh-HK" dirty="0" smtClean="0">
                <a:hlinkClick r:id="rId2"/>
              </a:rPr>
              <a:t>http://www.erg.cuhk.edu.hk/erg-intra/content.php?s=&amp;sub_id=5&amp;content_id=34</a:t>
            </a:r>
            <a:endParaRPr lang="en-US" altLang="zh-HK" dirty="0" smtClean="0"/>
          </a:p>
          <a:p>
            <a:endParaRPr lang="en-HK" altLang="zh-HK" dirty="0"/>
          </a:p>
          <a:p>
            <a:r>
              <a:rPr lang="en-HK" altLang="zh-HK" dirty="0" smtClean="0"/>
              <a:t>Also on the course webpage</a:t>
            </a:r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134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Suggestions/expectations/requirements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Before class: no need to prepare!</a:t>
            </a:r>
          </a:p>
          <a:p>
            <a:r>
              <a:rPr lang="en-US" altLang="zh-HK" dirty="0">
                <a:ea typeface="新細明體" charset="-120"/>
              </a:rPr>
              <a:t>In class: </a:t>
            </a:r>
          </a:p>
          <a:p>
            <a:pPr lvl="1"/>
            <a:r>
              <a:rPr lang="en-US" altLang="zh-HK" dirty="0">
                <a:ea typeface="新細明體" charset="-120"/>
              </a:rPr>
              <a:t>Try to come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on time</a:t>
            </a:r>
            <a:r>
              <a:rPr lang="en-US" altLang="zh-HK" dirty="0">
                <a:ea typeface="新細明體" charset="-120"/>
              </a:rPr>
              <a:t>.</a:t>
            </a:r>
          </a:p>
          <a:p>
            <a:pPr lvl="1"/>
            <a:r>
              <a:rPr lang="en-US" altLang="zh-HK" dirty="0">
                <a:ea typeface="新細明體" charset="-120"/>
              </a:rPr>
              <a:t>Try your best to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get more involved </a:t>
            </a:r>
            <a:r>
              <a:rPr lang="en-US" altLang="zh-HK" dirty="0">
                <a:ea typeface="新細明體" charset="-120"/>
              </a:rPr>
              <a:t>in the class. </a:t>
            </a:r>
          </a:p>
          <a:p>
            <a:pPr lvl="1"/>
            <a:r>
              <a:rPr lang="en-US" altLang="zh-HK" dirty="0">
                <a:ea typeface="新細明體" charset="-120"/>
              </a:rPr>
              <a:t>Please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don’t chitchat</a:t>
            </a:r>
            <a:r>
              <a:rPr lang="en-US" altLang="zh-HK" dirty="0">
                <a:ea typeface="新細明體" charset="-120"/>
              </a:rPr>
              <a:t>.</a:t>
            </a:r>
          </a:p>
          <a:p>
            <a:pPr lvl="2"/>
            <a:r>
              <a:rPr lang="en-US" altLang="zh-HK" dirty="0">
                <a:ea typeface="新細明體" charset="-120"/>
              </a:rPr>
              <a:t>It affects you, me, and other students.</a:t>
            </a:r>
          </a:p>
          <a:p>
            <a:r>
              <a:rPr lang="en-US" altLang="zh-HK" dirty="0">
                <a:ea typeface="新細明體" charset="-120"/>
              </a:rPr>
              <a:t>After class: treat homework seriously</a:t>
            </a:r>
          </a:p>
          <a:p>
            <a:pPr lvl="1"/>
            <a:r>
              <a:rPr lang="en-US" altLang="zh-HK" dirty="0">
                <a:ea typeface="新細明體" charset="-120"/>
              </a:rPr>
              <a:t>The exams will be related to homework.</a:t>
            </a:r>
          </a:p>
          <a:p>
            <a:pPr lvl="1"/>
            <a:endParaRPr lang="en-US" altLang="zh-HK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Awards for interactions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Interactions in class are highly welcome.</a:t>
            </a: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Don’t be shy or modest</a:t>
            </a: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Don’t be afraid of asking “stupid” questions</a:t>
            </a:r>
          </a:p>
          <a:p>
            <a:pPr lvl="2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There’re no stupid questions; there’re only stupid answers.</a:t>
            </a: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Don’t be afraid of making mistakes</a:t>
            </a:r>
          </a:p>
          <a:p>
            <a:pPr lvl="2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If you have to make some mistake, the earlier the better.</a:t>
            </a:r>
          </a:p>
          <a:p>
            <a:pPr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I’ll give points for answering questions in class. </a:t>
            </a: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Points directly go to your final grade.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About comments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2600">
                <a:ea typeface="新細明體" charset="-120"/>
              </a:rPr>
              <a:t>Comments are welcome.</a:t>
            </a:r>
          </a:p>
          <a:p>
            <a:pPr lvl="1"/>
            <a:r>
              <a:rPr lang="en-US" altLang="zh-HK" sz="2200">
                <a:ea typeface="新細明體" charset="-120"/>
              </a:rPr>
              <a:t>Email: </a:t>
            </a:r>
            <a:r>
              <a:rPr lang="en-US" altLang="zh-HK" sz="2200">
                <a:ea typeface="新細明體" charset="-120"/>
                <a:hlinkClick r:id="rId2"/>
              </a:rPr>
              <a:t>syzhang@cse.cuhk.edu.hk</a:t>
            </a:r>
            <a:endParaRPr lang="en-US" altLang="zh-HK" sz="2200">
              <a:ea typeface="新細明體" charset="-120"/>
            </a:endParaRPr>
          </a:p>
          <a:p>
            <a:r>
              <a:rPr lang="en-US" altLang="zh-HK" sz="2600">
                <a:ea typeface="新細明體" charset="-120"/>
              </a:rPr>
              <a:t>But please be responsible and considerate. </a:t>
            </a:r>
          </a:p>
          <a:p>
            <a:pPr lvl="1"/>
            <a:r>
              <a:rPr lang="en-US" altLang="zh-HK" sz="2200">
                <a:ea typeface="新細明體" charset="-120"/>
              </a:rPr>
              <a:t>Pace: Please understand that I cannot proceed with the majority still confused. </a:t>
            </a:r>
          </a:p>
          <a:p>
            <a:r>
              <a:rPr lang="en-US" altLang="zh-HK" sz="2600">
                <a:ea typeface="新細明體" charset="-120"/>
              </a:rPr>
              <a:t>Any questions about the course?</a:t>
            </a:r>
          </a:p>
          <a:p>
            <a:r>
              <a:rPr lang="en-US" altLang="zh-HK" sz="2600">
                <a:ea typeface="新細明體" charset="-120"/>
              </a:rPr>
              <a:t>My questions:</a:t>
            </a:r>
          </a:p>
          <a:p>
            <a:pPr lvl="1"/>
            <a:r>
              <a:rPr lang="en-US" altLang="zh-HK" sz="2200">
                <a:ea typeface="新細明體" charset="-120"/>
              </a:rPr>
              <a:t>What are your goals?</a:t>
            </a:r>
          </a:p>
          <a:p>
            <a:pPr lvl="1"/>
            <a:r>
              <a:rPr lang="en-US" altLang="zh-HK" sz="2200">
                <a:ea typeface="新細明體" charset="-120"/>
              </a:rPr>
              <a:t>What do you like to learn from this course?</a:t>
            </a:r>
          </a:p>
          <a:p>
            <a:pPr lvl="1"/>
            <a:r>
              <a:rPr lang="en-US" altLang="zh-HK" sz="2200">
                <a:ea typeface="新細明體" charset="-120"/>
              </a:rPr>
              <a:t>What excite you the most in general?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Part II: About algorithms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Roadmap of Part II.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What is computation.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What is an algorithm.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Algorithmic issues are everywhere.</a:t>
            </a:r>
          </a:p>
          <a:p>
            <a:endParaRPr lang="en-US" altLang="zh-HK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Computation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886200" y="1828800"/>
            <a:ext cx="1447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819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3340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766888" y="2147888"/>
            <a:ext cx="976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HK" sz="2800">
                <a:ea typeface="新細明體" charset="-120"/>
              </a:rPr>
              <a:t>Input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477000" y="2147888"/>
            <a:ext cx="1252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HK" sz="2800">
                <a:ea typeface="新細明體" charset="-120"/>
              </a:rPr>
              <a:t>Output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229600" cy="2244725"/>
          </a:xfrm>
          <a:noFill/>
          <a:ln/>
        </p:spPr>
        <p:txBody>
          <a:bodyPr/>
          <a:lstStyle/>
          <a:p>
            <a:r>
              <a:rPr lang="en-US" altLang="zh-HK">
                <a:ea typeface="新細明體" charset="-120"/>
              </a:rPr>
              <a:t>Example: Integer multiplication.</a:t>
            </a:r>
          </a:p>
          <a:p>
            <a:pPr marL="742950" lvl="1" indent="-285750"/>
            <a:r>
              <a:rPr lang="en-US" altLang="zh-HK">
                <a:ea typeface="新細明體" charset="-120"/>
              </a:rPr>
              <a:t>Say, at most 4 digits.</a:t>
            </a:r>
          </a:p>
          <a:p>
            <a:r>
              <a:rPr lang="en-US" altLang="zh-HK">
                <a:ea typeface="新細明體" charset="-120"/>
              </a:rPr>
              <a:t>Calculate 1234 * 5678 = ?</a:t>
            </a:r>
          </a:p>
          <a:p>
            <a:pPr marL="742950" lvl="1" indent="-285750">
              <a:buFont typeface="Wingdings" pitchFamily="2" charset="2"/>
              <a:buNone/>
            </a:pPr>
            <a:r>
              <a:rPr lang="en-US" altLang="zh-HK">
                <a:ea typeface="新細明體" charset="-120"/>
              </a:rPr>
              <a:t>						7006652</a:t>
            </a:r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2514600" y="4876800"/>
            <a:ext cx="2286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H="1" flipV="1">
            <a:off x="2514600" y="2743200"/>
            <a:ext cx="762000" cy="213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4800600" y="5410200"/>
            <a:ext cx="1905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V="1">
            <a:off x="6096000" y="2667000"/>
            <a:ext cx="609600" cy="266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0" grpId="0"/>
      <p:bldP spid="59401" grpId="0"/>
      <p:bldP spid="59404" grpId="0" animBg="1"/>
      <p:bldP spid="59405" grpId="0" animBg="1"/>
      <p:bldP spid="59406" grpId="0" animBg="1"/>
      <p:bldP spid="594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We have a set of integer pairs --- input set</a:t>
            </a:r>
          </a:p>
          <a:p>
            <a:pPr lvl="1"/>
            <a:r>
              <a:rPr lang="en-US" altLang="zh-HK">
                <a:ea typeface="新細明體" charset="-120"/>
              </a:rPr>
              <a:t>Each pair: (input) instance</a:t>
            </a:r>
          </a:p>
          <a:p>
            <a:r>
              <a:rPr lang="en-US" altLang="zh-HK">
                <a:ea typeface="新細明體" charset="-120"/>
              </a:rPr>
              <a:t>What do we require for computation?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876800" y="1905000"/>
            <a:ext cx="1447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3276600" y="2514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6400800" y="251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295400" y="1905000"/>
            <a:ext cx="1600200" cy="1600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HK">
                <a:ea typeface="新細明體" charset="-120"/>
              </a:rPr>
              <a:t>(1234, 5678)</a:t>
            </a:r>
            <a:endParaRPr lang="en-US" altLang="zh-HK" baseline="-25000">
              <a:ea typeface="新細明體" charset="-120"/>
              <a:sym typeface="Wingdings" pitchFamily="2" charset="2"/>
            </a:endParaRPr>
          </a:p>
          <a:p>
            <a:pPr algn="ctr" eaLnBrk="1" hangingPunct="1"/>
            <a:r>
              <a:rPr lang="en-US" altLang="zh-HK">
                <a:ea typeface="新細明體" charset="-120"/>
              </a:rPr>
              <a:t>(4582, 3573)</a:t>
            </a:r>
          </a:p>
          <a:p>
            <a:pPr algn="ctr" eaLnBrk="1" hangingPunct="1"/>
            <a:r>
              <a:rPr lang="en-US" altLang="zh-HK">
                <a:ea typeface="新細明體" charset="-120"/>
              </a:rPr>
              <a:t>(0836, 7945)</a:t>
            </a:r>
          </a:p>
          <a:p>
            <a:pPr algn="ctr" eaLnBrk="1" hangingPunct="1"/>
            <a:r>
              <a:rPr lang="en-US" altLang="zh-HK">
                <a:ea typeface="新細明體" charset="-120"/>
              </a:rPr>
              <a:t>(9458, 8249)</a:t>
            </a:r>
          </a:p>
          <a:p>
            <a:pPr algn="ctr" eaLnBrk="1" hangingPunct="1"/>
            <a:r>
              <a:rPr lang="en-US" altLang="zh-HK">
                <a:ea typeface="新細明體" charset="-120"/>
                <a:sym typeface="Wingdings" pitchFamily="2" charset="2"/>
              </a:rPr>
              <a:t>... …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1066800" y="1111250"/>
            <a:ext cx="210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  <a:sym typeface="Wingdings" pitchFamily="2" charset="2"/>
              </a:rPr>
              <a:t>Set of all pairs of </a:t>
            </a:r>
          </a:p>
          <a:p>
            <a:pPr eaLnBrk="1" hangingPunct="1"/>
            <a:r>
              <a:rPr lang="en-US" altLang="zh-HK">
                <a:ea typeface="新細明體" charset="-120"/>
                <a:sym typeface="Wingdings" pitchFamily="2" charset="2"/>
              </a:rPr>
              <a:t>two 4-digit integers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6934200" y="2362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</a:rPr>
              <a:t>7006652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3276600" y="209391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</a:rPr>
              <a:t>(1234, 5678)</a:t>
            </a:r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2819400" y="2209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2819400" y="24384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flipV="1">
            <a:off x="2819400" y="2514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 flipV="1">
            <a:off x="2819400" y="2514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V="1">
            <a:off x="2819400" y="25146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56" name="AutoShape 16"/>
          <p:cNvSpPr>
            <a:spLocks noChangeArrowheads="1"/>
          </p:cNvSpPr>
          <p:nvPr/>
        </p:nvSpPr>
        <p:spPr bwMode="auto">
          <a:xfrm>
            <a:off x="1828800" y="3657600"/>
            <a:ext cx="2286000" cy="609600"/>
          </a:xfrm>
          <a:prstGeom prst="wedgeRoundRectCallout">
            <a:avLst>
              <a:gd name="adj1" fmla="val -36597"/>
              <a:gd name="adj2" fmla="val -721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 sz="2800" i="1">
                <a:ea typeface="新細明體" charset="-120"/>
              </a:rPr>
              <a:t>Input set</a:t>
            </a:r>
          </a:p>
        </p:txBody>
      </p:sp>
      <p:sp>
        <p:nvSpPr>
          <p:cNvPr id="163857" name="AutoShape 17"/>
          <p:cNvSpPr>
            <a:spLocks noChangeArrowheads="1"/>
          </p:cNvSpPr>
          <p:nvPr/>
        </p:nvSpPr>
        <p:spPr bwMode="auto">
          <a:xfrm>
            <a:off x="4343400" y="3581400"/>
            <a:ext cx="2971800" cy="685800"/>
          </a:xfrm>
          <a:prstGeom prst="wedgeRoundRectCallout">
            <a:avLst>
              <a:gd name="adj1" fmla="val -110630"/>
              <a:gd name="adj2" fmla="val -171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 sz="2800" i="1">
                <a:ea typeface="新細明體" charset="-120"/>
              </a:rPr>
              <a:t>Input Instance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6" grpId="0" animBg="1"/>
      <p:bldP spid="1638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First week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Part I: About the course</a:t>
            </a:r>
          </a:p>
          <a:p>
            <a:pPr>
              <a:lnSpc>
                <a:spcPct val="90000"/>
              </a:lnSpc>
            </a:pPr>
            <a:endParaRPr lang="en-US" altLang="zh-HK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Part II: About algorithms</a:t>
            </a:r>
          </a:p>
          <a:p>
            <a:pPr lvl="1"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What are algorithms?</a:t>
            </a:r>
          </a:p>
          <a:p>
            <a:pPr lvl="1"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Why are they important to study?</a:t>
            </a:r>
          </a:p>
          <a:p>
            <a:pPr>
              <a:lnSpc>
                <a:spcPct val="90000"/>
              </a:lnSpc>
            </a:pPr>
            <a:endParaRPr lang="en-US" altLang="zh-HK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Part III: About complexity</a:t>
            </a:r>
          </a:p>
          <a:p>
            <a:pPr lvl="1"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What is the complexity of an algorithm / a problem</a:t>
            </a:r>
          </a:p>
          <a:p>
            <a:pPr lvl="1">
              <a:lnSpc>
                <a:spcPct val="90000"/>
              </a:lnSpc>
            </a:pPr>
            <a:r>
              <a:rPr lang="en-US" altLang="zh-HK">
                <a:ea typeface="新細明體" charset="-120"/>
              </a:rPr>
              <a:t>Growth of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71684" name="Picture 4" descr="YoungStudentInCla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7238" y="1524000"/>
            <a:ext cx="2239962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6" name="Picture 6" descr="einste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26162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3352800" y="1524000"/>
            <a:ext cx="1676400" cy="685800"/>
          </a:xfrm>
          <a:prstGeom prst="cloudCallout">
            <a:avLst>
              <a:gd name="adj1" fmla="val -39491"/>
              <a:gd name="adj2" fmla="val 92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  2*3 = ?</a:t>
            </a: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5029200" y="1447800"/>
            <a:ext cx="838200" cy="762000"/>
          </a:xfrm>
          <a:prstGeom prst="cloudCallout">
            <a:avLst>
              <a:gd name="adj1" fmla="val 82764"/>
              <a:gd name="adj2" fmla="val 8458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3352800" y="2590800"/>
            <a:ext cx="1676400" cy="685800"/>
          </a:xfrm>
          <a:prstGeom prst="cloudCallout">
            <a:avLst>
              <a:gd name="adj1" fmla="val -54639"/>
              <a:gd name="adj2" fmla="val -212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  3*4 = ?</a:t>
            </a: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5029200" y="2438400"/>
            <a:ext cx="838200" cy="762000"/>
          </a:xfrm>
          <a:prstGeom prst="cloudCallout">
            <a:avLst>
              <a:gd name="adj1" fmla="val 78597"/>
              <a:gd name="adj2" fmla="val -875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12</a:t>
            </a:r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3200400" y="3657600"/>
            <a:ext cx="1828800" cy="685800"/>
          </a:xfrm>
          <a:prstGeom prst="cloudCallout">
            <a:avLst>
              <a:gd name="adj1" fmla="val -48699"/>
              <a:gd name="adj2" fmla="val -90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  235*652 = ?</a:t>
            </a:r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5029200" y="3657600"/>
            <a:ext cx="1447800" cy="762000"/>
          </a:xfrm>
          <a:prstGeom prst="cloudCallout">
            <a:avLst>
              <a:gd name="adj1" fmla="val 31468"/>
              <a:gd name="adj2" fmla="val -126458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206553</a:t>
            </a:r>
          </a:p>
        </p:txBody>
      </p:sp>
      <p:pic>
        <p:nvPicPr>
          <p:cNvPr id="71696" name="Picture 16" descr="albert-einstein-1951-fli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25876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57200" y="5181600"/>
            <a:ext cx="82296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3000">
                <a:ea typeface="新細明體" charset="-120"/>
              </a:rPr>
              <a:t>We want the computation to be correct for </a:t>
            </a:r>
            <a:r>
              <a:rPr lang="en-US" altLang="zh-HK" sz="3000" i="1">
                <a:solidFill>
                  <a:srgbClr val="FF3300"/>
                </a:solidFill>
                <a:ea typeface="新細明體" charset="-120"/>
              </a:rPr>
              <a:t>all </a:t>
            </a:r>
            <a:r>
              <a:rPr lang="en-US" altLang="zh-HK" sz="3000">
                <a:ea typeface="新細明體" charset="-120"/>
              </a:rPr>
              <a:t>(4-digit) integer pairs.</a:t>
            </a:r>
          </a:p>
        </p:txBody>
      </p:sp>
      <p:sp>
        <p:nvSpPr>
          <p:cNvPr id="71699" name="AutoShape 19"/>
          <p:cNvSpPr>
            <a:spLocks noChangeArrowheads="1"/>
          </p:cNvSpPr>
          <p:nvPr/>
        </p:nvSpPr>
        <p:spPr bwMode="auto">
          <a:xfrm>
            <a:off x="838200" y="381000"/>
            <a:ext cx="3124200" cy="914400"/>
          </a:xfrm>
          <a:prstGeom prst="cloudCallout">
            <a:avLst>
              <a:gd name="adj1" fmla="val 2745"/>
              <a:gd name="adj2" fmla="val 1116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HK">
                <a:ea typeface="新細明體" charset="-120"/>
              </a:rPr>
              <a:t>Who can multiply two numbers?</a:t>
            </a:r>
          </a:p>
        </p:txBody>
      </p:sp>
      <p:sp>
        <p:nvSpPr>
          <p:cNvPr id="71700" name="AutoShape 20"/>
          <p:cNvSpPr>
            <a:spLocks noChangeArrowheads="1"/>
          </p:cNvSpPr>
          <p:nvPr/>
        </p:nvSpPr>
        <p:spPr bwMode="auto">
          <a:xfrm>
            <a:off x="5791200" y="457200"/>
            <a:ext cx="1828800" cy="762000"/>
          </a:xfrm>
          <a:prstGeom prst="cloudCallout">
            <a:avLst>
              <a:gd name="adj1" fmla="val 16495"/>
              <a:gd name="adj2" fmla="val 1327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HK">
                <a:ea typeface="新細明體" charset="-120"/>
              </a:rPr>
              <a:t>I can!</a:t>
            </a:r>
          </a:p>
        </p:txBody>
      </p:sp>
      <p:sp>
        <p:nvSpPr>
          <p:cNvPr id="71701" name="AutoShape 21"/>
          <p:cNvSpPr>
            <a:spLocks noChangeArrowheads="1"/>
          </p:cNvSpPr>
          <p:nvPr/>
        </p:nvSpPr>
        <p:spPr bwMode="auto">
          <a:xfrm>
            <a:off x="2667000" y="228600"/>
            <a:ext cx="3962400" cy="1295400"/>
          </a:xfrm>
          <a:prstGeom prst="cloudCallout">
            <a:avLst>
              <a:gd name="adj1" fmla="val -35296"/>
              <a:gd name="adj2" fmla="val 768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HK" sz="2400">
                <a:ea typeface="新細明體" charset="-120"/>
              </a:rPr>
              <a:t>Yes, you can … </a:t>
            </a:r>
            <a:r>
              <a:rPr lang="en-US" altLang="zh-HK" sz="2400">
                <a:solidFill>
                  <a:srgbClr val="FF0000"/>
                </a:solidFill>
                <a:ea typeface="新細明體" charset="-120"/>
              </a:rPr>
              <a:t>sometimes</a:t>
            </a:r>
            <a:r>
              <a:rPr lang="en-US" altLang="zh-HK" sz="2400">
                <a:ea typeface="新細明體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8" grpId="0"/>
      <p:bldP spid="71699" grpId="0" animBg="1"/>
      <p:bldP spid="71700" grpId="0" animBg="1"/>
      <p:bldP spid="717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Computation</a:t>
            </a:r>
          </a:p>
        </p:txBody>
      </p:sp>
      <p:sp>
        <p:nvSpPr>
          <p:cNvPr id="61465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701925"/>
          </a:xfrm>
          <a:noFill/>
          <a:ln/>
        </p:spPr>
        <p:txBody>
          <a:bodyPr/>
          <a:lstStyle/>
          <a:p>
            <a:r>
              <a:rPr lang="en-US" altLang="zh-HK">
                <a:ea typeface="新細明體" charset="-120"/>
              </a:rPr>
              <a:t>So the computation in this case is:</a:t>
            </a:r>
          </a:p>
          <a:p>
            <a:pPr>
              <a:buFont typeface="Wingdings" pitchFamily="2" charset="2"/>
              <a:buNone/>
            </a:pPr>
            <a:r>
              <a:rPr lang="en-US" altLang="zh-HK">
                <a:ea typeface="新細明體" charset="-120"/>
              </a:rPr>
              <a:t>	a box s.t. for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each </a:t>
            </a:r>
            <a:r>
              <a:rPr lang="en-US" altLang="zh-HK">
                <a:ea typeface="新細明體" charset="-120"/>
              </a:rPr>
              <a:t>pair of integers fed in as input, the box can give the output correctly.</a:t>
            </a:r>
          </a:p>
          <a:p>
            <a:r>
              <a:rPr lang="en-US" altLang="zh-HK">
                <a:ea typeface="新細明體" charset="-120"/>
              </a:rPr>
              <a:t>Ok, we’ve known what we want, …what’s the next question?</a:t>
            </a: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4876800" y="1447800"/>
            <a:ext cx="1447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3276600" y="2057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>
            <a:off x="64008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1295400" y="1447800"/>
            <a:ext cx="1600200" cy="1600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HK">
                <a:ea typeface="新細明體" charset="-120"/>
              </a:rPr>
              <a:t>(1234, 5678)</a:t>
            </a:r>
            <a:endParaRPr lang="en-US" altLang="zh-HK" baseline="-25000">
              <a:ea typeface="新細明體" charset="-120"/>
              <a:sym typeface="Wingdings" pitchFamily="2" charset="2"/>
            </a:endParaRPr>
          </a:p>
          <a:p>
            <a:pPr algn="ctr" eaLnBrk="1" hangingPunct="1"/>
            <a:r>
              <a:rPr lang="en-US" altLang="zh-HK">
                <a:ea typeface="新細明體" charset="-120"/>
              </a:rPr>
              <a:t>(4582, 3573)</a:t>
            </a:r>
          </a:p>
          <a:p>
            <a:pPr algn="ctr" eaLnBrk="1" hangingPunct="1"/>
            <a:r>
              <a:rPr lang="en-US" altLang="zh-HK">
                <a:ea typeface="新細明體" charset="-120"/>
              </a:rPr>
              <a:t>(0836, 7945)</a:t>
            </a:r>
          </a:p>
          <a:p>
            <a:pPr algn="ctr" eaLnBrk="1" hangingPunct="1"/>
            <a:r>
              <a:rPr lang="en-US" altLang="zh-HK">
                <a:ea typeface="新細明體" charset="-120"/>
              </a:rPr>
              <a:t>(9458, 8249)</a:t>
            </a:r>
          </a:p>
          <a:p>
            <a:pPr algn="ctr" eaLnBrk="1" hangingPunct="1"/>
            <a:r>
              <a:rPr lang="en-US" altLang="zh-HK">
                <a:ea typeface="新細明體" charset="-120"/>
                <a:sym typeface="Wingdings" pitchFamily="2" charset="2"/>
              </a:rPr>
              <a:t>... …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6934200" y="19050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</a:rPr>
              <a:t>7006652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3276600" y="163671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</a:rPr>
              <a:t>(1234, 5678)</a:t>
            </a:r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>
            <a:off x="2819400" y="1752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1477" name="Line 37"/>
          <p:cNvSpPr>
            <a:spLocks noChangeShapeType="1"/>
          </p:cNvSpPr>
          <p:nvPr/>
        </p:nvSpPr>
        <p:spPr bwMode="auto">
          <a:xfrm>
            <a:off x="2819400" y="1981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1478" name="Line 38"/>
          <p:cNvSpPr>
            <a:spLocks noChangeShapeType="1"/>
          </p:cNvSpPr>
          <p:nvPr/>
        </p:nvSpPr>
        <p:spPr bwMode="auto">
          <a:xfrm flipV="1">
            <a:off x="2819400" y="2057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1479" name="Line 39"/>
          <p:cNvSpPr>
            <a:spLocks noChangeShapeType="1"/>
          </p:cNvSpPr>
          <p:nvPr/>
        </p:nvSpPr>
        <p:spPr bwMode="auto">
          <a:xfrm flipV="1">
            <a:off x="2819400" y="2057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1480" name="Line 40"/>
          <p:cNvSpPr>
            <a:spLocks noChangeShapeType="1"/>
          </p:cNvSpPr>
          <p:nvPr/>
        </p:nvSpPr>
        <p:spPr bwMode="auto">
          <a:xfrm flipV="1">
            <a:off x="2819400" y="20574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Always this question in our lives…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On many occasions we know the goal clearly</a:t>
            </a:r>
          </a:p>
          <a:p>
            <a:pPr lvl="1"/>
            <a:r>
              <a:rPr lang="en-US" altLang="zh-HK">
                <a:ea typeface="新細明體" charset="-120"/>
              </a:rPr>
              <a:t>I want to get an A.</a:t>
            </a:r>
          </a:p>
          <a:p>
            <a:pPr lvl="1"/>
            <a:r>
              <a:rPr lang="en-US" altLang="zh-HK">
                <a:ea typeface="新細明體" charset="-120"/>
              </a:rPr>
              <a:t>I want to be a billionaire.</a:t>
            </a:r>
          </a:p>
          <a:p>
            <a:pPr lvl="1"/>
            <a:r>
              <a:rPr lang="en-US" altLang="zh-HK">
                <a:ea typeface="新細明體" charset="-120"/>
              </a:rPr>
              <a:t>I want to be cool.</a:t>
            </a:r>
          </a:p>
          <a:p>
            <a:endParaRPr lang="en-US" altLang="zh-HK">
              <a:ea typeface="新細明體" charset="-12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219200" y="4921250"/>
            <a:ext cx="694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HK" sz="3600">
                <a:solidFill>
                  <a:srgbClr val="FF0000"/>
                </a:solidFill>
                <a:ea typeface="新細明體" charset="-120"/>
              </a:rPr>
              <a:t>The question is how to achieve it.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3812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What do we want for the implementation of the computation box?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It’s good to have a step-by-step instructions… </a:t>
            </a:r>
          </a:p>
          <a:p>
            <a:pPr>
              <a:buFont typeface="Wingdings" pitchFamily="2" charset="2"/>
              <a:buNone/>
            </a:pPr>
            <a:r>
              <a:rPr lang="en-US" altLang="zh-HK">
                <a:ea typeface="新細明體" charset="-120"/>
              </a:rPr>
              <a:t>	… with each step being some elementary one that can is easy to implement.</a:t>
            </a:r>
          </a:p>
          <a:p>
            <a:pPr lvl="1"/>
            <a:r>
              <a:rPr lang="en-US" altLang="zh-HK">
                <a:solidFill>
                  <a:srgbClr val="FF3300"/>
                </a:solidFill>
                <a:ea typeface="新細明體" charset="-120"/>
              </a:rPr>
              <a:t>Algorithm!</a:t>
            </a:r>
          </a:p>
          <a:p>
            <a:r>
              <a:rPr lang="en-US" altLang="zh-HK">
                <a:ea typeface="新細明體" charset="-120"/>
              </a:rPr>
              <a:t>The faster we can finish all the steps, the better.</a:t>
            </a:r>
          </a:p>
          <a:p>
            <a:pPr lvl="1"/>
            <a:r>
              <a:rPr lang="en-US" altLang="zh-HK">
                <a:solidFill>
                  <a:srgbClr val="FF3300"/>
                </a:solidFill>
                <a:ea typeface="新細明體" charset="-120"/>
              </a:rPr>
              <a:t>Complexity!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 good example: driving directions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Suppose we want to drive from CUHK to Central. How to route? </a:t>
            </a:r>
          </a:p>
          <a:p>
            <a:r>
              <a:rPr lang="en-US" altLang="zh-HK">
                <a:ea typeface="新細明體" charset="-120"/>
              </a:rPr>
              <a:t>Let’s ask Google.</a:t>
            </a:r>
          </a:p>
          <a:p>
            <a:r>
              <a:rPr lang="en-US" altLang="zh-HK">
                <a:ea typeface="新細明體" charset="-120"/>
              </a:rPr>
              <a:t>What’s good here:</a:t>
            </a:r>
          </a:p>
          <a:p>
            <a:pPr lvl="1"/>
            <a:r>
              <a:rPr lang="en-US" altLang="zh-HK">
                <a:ea typeface="新細明體" charset="-120"/>
              </a:rPr>
              <a:t>Step by step.</a:t>
            </a:r>
          </a:p>
          <a:p>
            <a:pPr lvl="1"/>
            <a:r>
              <a:rPr lang="en-US" altLang="zh-HK">
                <a:ea typeface="新細明體" charset="-120"/>
              </a:rPr>
              <a:t>Each step is either turn left/right, or go straight for … meters.</a:t>
            </a:r>
          </a:p>
          <a:p>
            <a:pPr lvl="1"/>
            <a:r>
              <a:rPr lang="en-US" altLang="zh-HK">
                <a:ea typeface="新細明體" charset="-120"/>
              </a:rPr>
              <a:t>An estimated time is also given.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38400"/>
            <a:ext cx="8229600" cy="1139825"/>
          </a:xfrm>
        </p:spPr>
        <p:txBody>
          <a:bodyPr/>
          <a:lstStyle/>
          <a:p>
            <a:r>
              <a:rPr lang="en-US" altLang="zh-HK">
                <a:ea typeface="新細明體" charset="-120"/>
              </a:rPr>
              <a:t>Algorithmic issues are everywhere…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 1: driving directions.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Input: a pair of addresses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Output: a route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𝐴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Algorithmic question: how do they find the best route? 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 2: Google ranking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Input: a query string</a:t>
            </a:r>
          </a:p>
          <a:p>
            <a:r>
              <a:rPr lang="en-US" altLang="zh-HK">
                <a:ea typeface="新細明體" charset="-120"/>
              </a:rPr>
              <a:t>Output: an ordered list of related webpages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Algorithmic question: how do they rank the resulting pages?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 3: Minimum connection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8" name="Rectangle 4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Suppose we have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computers, connected by wires as given in the graph.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Each wire has a renting cost.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We want to select some wires, such that all computers are connected (i.e. every two can communicate).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Algorithmic question: How to select a subset of wires with the minimum renting cost?</a:t>
                </a:r>
              </a:p>
            </p:txBody>
          </p:sp>
        </mc:Choice>
        <mc:Fallback xmlns="">
          <p:sp>
            <p:nvSpPr>
              <p:cNvPr id="11366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2"/>
                <a:stretch>
                  <a:fillRect l="-151" t="-1480" b="-24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704" name="Group 40"/>
          <p:cNvGrpSpPr>
            <a:grpSpLocks/>
          </p:cNvGrpSpPr>
          <p:nvPr/>
        </p:nvGrpSpPr>
        <p:grpSpPr bwMode="auto">
          <a:xfrm>
            <a:off x="5181600" y="2209800"/>
            <a:ext cx="2743200" cy="2819400"/>
            <a:chOff x="3264" y="1392"/>
            <a:chExt cx="1728" cy="1776"/>
          </a:xfrm>
        </p:grpSpPr>
        <p:sp>
          <p:nvSpPr>
            <p:cNvPr id="113670" name="Oval 6"/>
            <p:cNvSpPr>
              <a:spLocks noChangeArrowheads="1"/>
            </p:cNvSpPr>
            <p:nvPr/>
          </p:nvSpPr>
          <p:spPr bwMode="auto">
            <a:xfrm>
              <a:off x="3360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13671" name="Oval 7"/>
            <p:cNvSpPr>
              <a:spLocks noChangeArrowheads="1"/>
            </p:cNvSpPr>
            <p:nvPr/>
          </p:nvSpPr>
          <p:spPr bwMode="auto">
            <a:xfrm>
              <a:off x="4800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13672" name="Oval 8"/>
            <p:cNvSpPr>
              <a:spLocks noChangeArrowheads="1"/>
            </p:cNvSpPr>
            <p:nvPr/>
          </p:nvSpPr>
          <p:spPr bwMode="auto">
            <a:xfrm>
              <a:off x="47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13673" name="Oval 9"/>
            <p:cNvSpPr>
              <a:spLocks noChangeArrowheads="1"/>
            </p:cNvSpPr>
            <p:nvPr/>
          </p:nvSpPr>
          <p:spPr bwMode="auto">
            <a:xfrm>
              <a:off x="3648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13674" name="Oval 10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13675" name="Oval 11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13676" name="Oval 12"/>
            <p:cNvSpPr>
              <a:spLocks noChangeArrowheads="1"/>
            </p:cNvSpPr>
            <p:nvPr/>
          </p:nvSpPr>
          <p:spPr bwMode="auto">
            <a:xfrm>
              <a:off x="4320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13677" name="Oval 13"/>
            <p:cNvSpPr>
              <a:spLocks noChangeArrowheads="1"/>
            </p:cNvSpPr>
            <p:nvPr/>
          </p:nvSpPr>
          <p:spPr bwMode="auto">
            <a:xfrm>
              <a:off x="326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13678" name="Oval 14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5445125" y="23622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flipH="1">
            <a:off x="5867400" y="37338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5310188" y="3810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 flipV="1">
            <a:off x="6781800" y="30480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 flipV="1">
            <a:off x="7010400" y="2514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7010400" y="3048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6840538" y="46482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6096000" y="3675063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 flipV="1">
            <a:off x="6096000" y="300672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8" name="Line 24"/>
          <p:cNvSpPr>
            <a:spLocks noChangeShapeType="1"/>
          </p:cNvSpPr>
          <p:nvPr/>
        </p:nvSpPr>
        <p:spPr bwMode="auto">
          <a:xfrm flipV="1">
            <a:off x="7620000" y="2514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>
            <a:off x="7654925" y="38100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flipV="1">
            <a:off x="5334000" y="2989263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>
            <a:off x="5486400" y="23622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auto">
          <a:xfrm>
            <a:off x="6096000" y="228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7080250" y="2362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1</a:t>
            </a: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5410200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5257800" y="4267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113696" name="Text Box 32"/>
          <p:cNvSpPr txBox="1">
            <a:spLocks noChangeArrowheads="1"/>
          </p:cNvSpPr>
          <p:nvPr/>
        </p:nvSpPr>
        <p:spPr bwMode="auto">
          <a:xfrm>
            <a:off x="6934200" y="3962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113697" name="Text Box 33"/>
          <p:cNvSpPr txBox="1">
            <a:spLocks noChangeArrowheads="1"/>
          </p:cNvSpPr>
          <p:nvPr/>
        </p:nvSpPr>
        <p:spPr bwMode="auto">
          <a:xfrm>
            <a:off x="6629400" y="3581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113698" name="Text Box 34"/>
          <p:cNvSpPr txBox="1">
            <a:spLocks noChangeArrowheads="1"/>
          </p:cNvSpPr>
          <p:nvPr/>
        </p:nvSpPr>
        <p:spPr bwMode="auto">
          <a:xfrm>
            <a:off x="6324600" y="3276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113699" name="Text Box 35"/>
          <p:cNvSpPr txBox="1">
            <a:spLocks noChangeArrowheads="1"/>
          </p:cNvSpPr>
          <p:nvPr/>
        </p:nvSpPr>
        <p:spPr bwMode="auto">
          <a:xfrm>
            <a:off x="7086600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113700" name="Text Box 36"/>
          <p:cNvSpPr txBox="1">
            <a:spLocks noChangeArrowheads="1"/>
          </p:cNvSpPr>
          <p:nvPr/>
        </p:nvSpPr>
        <p:spPr bwMode="auto">
          <a:xfrm>
            <a:off x="7772400" y="4038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113701" name="Text Box 37"/>
          <p:cNvSpPr txBox="1">
            <a:spLocks noChangeArrowheads="1"/>
          </p:cNvSpPr>
          <p:nvPr/>
        </p:nvSpPr>
        <p:spPr bwMode="auto">
          <a:xfrm>
            <a:off x="7696200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113702" name="Text Box 38"/>
          <p:cNvSpPr txBox="1">
            <a:spLocks noChangeArrowheads="1"/>
          </p:cNvSpPr>
          <p:nvPr/>
        </p:nvSpPr>
        <p:spPr bwMode="auto">
          <a:xfrm>
            <a:off x="5943600" y="4114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113703" name="Text Box 39"/>
          <p:cNvSpPr txBox="1">
            <a:spLocks noChangeArrowheads="1"/>
          </p:cNvSpPr>
          <p:nvPr/>
        </p:nvSpPr>
        <p:spPr bwMode="auto">
          <a:xfrm>
            <a:off x="7045325" y="3273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9" grpId="0" animBg="1"/>
      <p:bldP spid="113680" grpId="0" animBg="1"/>
      <p:bldP spid="113681" grpId="0" animBg="1"/>
      <p:bldP spid="113682" grpId="0" animBg="1"/>
      <p:bldP spid="113683" grpId="0" animBg="1"/>
      <p:bldP spid="113684" grpId="0" animBg="1"/>
      <p:bldP spid="113685" grpId="0" animBg="1"/>
      <p:bldP spid="113686" grpId="0" animBg="1"/>
      <p:bldP spid="113686" grpId="1" animBg="1"/>
      <p:bldP spid="113687" grpId="0" animBg="1"/>
      <p:bldP spid="113688" grpId="0" animBg="1"/>
      <p:bldP spid="113689" grpId="0" animBg="1"/>
      <p:bldP spid="113690" grpId="0" animBg="1"/>
      <p:bldP spid="113691" grpId="0" animBg="1"/>
      <p:bldP spid="113691" grpId="1" animBg="1"/>
      <p:bldP spid="113692" grpId="0"/>
      <p:bldP spid="113693" grpId="0"/>
      <p:bldP spid="113694" grpId="0"/>
      <p:bldP spid="113695" grpId="0"/>
      <p:bldP spid="113696" grpId="0"/>
      <p:bldP spid="113697" grpId="0"/>
      <p:bldP spid="113698" grpId="0"/>
      <p:bldP spid="113699" grpId="0"/>
      <p:bldP spid="113700" grpId="0"/>
      <p:bldP spid="113701" grpId="0"/>
      <p:bldP spid="113702" grpId="0"/>
      <p:bldP spid="1137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 4: Vertex traversal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6" name="Rectangle 4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You plan to go to a couple of cities in US, with available airline flights as illustrated.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Starting at some city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 you want to visit all other cities once and then come back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Algorithmic question: Is there such a route?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11571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2"/>
                <a:stretch>
                  <a:fillRect l="-603" t="-2153" r="-256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53340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7620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57912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59436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6705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6858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51816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77724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5445125" y="23622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 flipH="1">
            <a:off x="5867400" y="37338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5310188" y="3810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 flipV="1">
            <a:off x="6781800" y="30480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 flipV="1">
            <a:off x="7010400" y="2514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>
            <a:off x="7010400" y="3048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>
            <a:off x="6840538" y="46482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4" name="Line 22"/>
          <p:cNvSpPr>
            <a:spLocks noChangeShapeType="1"/>
          </p:cNvSpPr>
          <p:nvPr/>
        </p:nvSpPr>
        <p:spPr bwMode="auto">
          <a:xfrm>
            <a:off x="6096000" y="3675063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5" name="Line 23"/>
          <p:cNvSpPr>
            <a:spLocks noChangeShapeType="1"/>
          </p:cNvSpPr>
          <p:nvPr/>
        </p:nvSpPr>
        <p:spPr bwMode="auto">
          <a:xfrm flipV="1">
            <a:off x="6096000" y="300672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6" name="Line 24"/>
          <p:cNvSpPr>
            <a:spLocks noChangeShapeType="1"/>
          </p:cNvSpPr>
          <p:nvPr/>
        </p:nvSpPr>
        <p:spPr bwMode="auto">
          <a:xfrm flipV="1">
            <a:off x="7620000" y="2514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7" name="Line 25"/>
          <p:cNvSpPr>
            <a:spLocks noChangeShapeType="1"/>
          </p:cNvSpPr>
          <p:nvPr/>
        </p:nvSpPr>
        <p:spPr bwMode="auto">
          <a:xfrm>
            <a:off x="7654925" y="38100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8" name="Line 26"/>
          <p:cNvSpPr>
            <a:spLocks noChangeShapeType="1"/>
          </p:cNvSpPr>
          <p:nvPr/>
        </p:nvSpPr>
        <p:spPr bwMode="auto">
          <a:xfrm flipV="1">
            <a:off x="5334000" y="2989263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39" name="Line 27"/>
          <p:cNvSpPr>
            <a:spLocks noChangeShapeType="1"/>
          </p:cNvSpPr>
          <p:nvPr/>
        </p:nvSpPr>
        <p:spPr bwMode="auto">
          <a:xfrm>
            <a:off x="5486400" y="23622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52" name="Line 40"/>
          <p:cNvSpPr>
            <a:spLocks noChangeShapeType="1"/>
          </p:cNvSpPr>
          <p:nvPr/>
        </p:nvSpPr>
        <p:spPr bwMode="auto">
          <a:xfrm>
            <a:off x="6951663" y="3048000"/>
            <a:ext cx="838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53" name="Line 41"/>
          <p:cNvSpPr>
            <a:spLocks noChangeShapeType="1"/>
          </p:cNvSpPr>
          <p:nvPr/>
        </p:nvSpPr>
        <p:spPr bwMode="auto">
          <a:xfrm>
            <a:off x="5451475" y="2362200"/>
            <a:ext cx="2320925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6026150" y="3768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v</a:t>
            </a:r>
          </a:p>
        </p:txBody>
      </p:sp>
      <p:sp>
        <p:nvSpPr>
          <p:cNvPr id="115755" name="Rectangle 43"/>
          <p:cNvSpPr>
            <a:spLocks noChangeArrowheads="1"/>
          </p:cNvSpPr>
          <p:nvPr/>
        </p:nvSpPr>
        <p:spPr bwMode="auto">
          <a:xfrm>
            <a:off x="533400" y="5562600"/>
            <a:ext cx="813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000">
                <a:solidFill>
                  <a:srgbClr val="0033CC"/>
                </a:solidFill>
                <a:ea typeface="新細明體" charset="-120"/>
              </a:rPr>
              <a:t>Btw, what if we change the question to “visit each edge exactly once”?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  <p:bldP spid="115719" grpId="0" animBg="1"/>
      <p:bldP spid="115720" grpId="0" animBg="1"/>
      <p:bldP spid="115721" grpId="0" animBg="1"/>
      <p:bldP spid="115722" grpId="0" animBg="1"/>
      <p:bldP spid="115723" grpId="0" animBg="1"/>
      <p:bldP spid="115724" grpId="0" animBg="1"/>
      <p:bldP spid="115725" grpId="0" animBg="1"/>
      <p:bldP spid="115726" grpId="0" animBg="1"/>
      <p:bldP spid="115727" grpId="0" animBg="1"/>
      <p:bldP spid="115728" grpId="0" animBg="1"/>
      <p:bldP spid="115729" grpId="0" animBg="1"/>
      <p:bldP spid="115730" grpId="0" animBg="1"/>
      <p:bldP spid="115731" grpId="0" animBg="1"/>
      <p:bldP spid="115732" grpId="0" animBg="1"/>
      <p:bldP spid="115733" grpId="0" animBg="1"/>
      <p:bldP spid="115734" grpId="0" animBg="1"/>
      <p:bldP spid="115735" grpId="0" animBg="1"/>
      <p:bldP spid="115736" grpId="0" animBg="1"/>
      <p:bldP spid="115737" grpId="0" animBg="1"/>
      <p:bldP spid="115738" grpId="0" animBg="1"/>
      <p:bldP spid="115739" grpId="0" animBg="1"/>
      <p:bldP spid="115752" grpId="0" animBg="1"/>
      <p:bldP spid="115753" grpId="0" animBg="1"/>
      <p:bldP spid="115754" grpId="0"/>
      <p:bldP spid="1157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Part I: About the course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01000" cy="1752600"/>
          </a:xfrm>
        </p:spPr>
        <p:txBody>
          <a:bodyPr/>
          <a:lstStyle/>
          <a:p>
            <a:endParaRPr lang="en-US" altLang="zh-HK" sz="2600" u="sng">
              <a:solidFill>
                <a:srgbClr val="0033CC"/>
              </a:solidFill>
              <a:ea typeface="新細明體" charset="-120"/>
            </a:endParaRPr>
          </a:p>
          <a:p>
            <a:endParaRPr lang="en-US" altLang="zh-HK" sz="26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Example 5: Existence of irrational numbers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HK" sz="2600">
                <a:ea typeface="新細明體" charset="-120"/>
              </a:rPr>
              <a:t>Who remember a proof?</a:t>
            </a:r>
          </a:p>
          <a:p>
            <a:pPr>
              <a:lnSpc>
                <a:spcPct val="80000"/>
              </a:lnSpc>
            </a:pPr>
            <a:r>
              <a:rPr lang="en-US" altLang="zh-HK" sz="2600">
                <a:ea typeface="新細明體" charset="-120"/>
              </a:rPr>
              <a:t>Proof 1: Compare the “sizes” of </a:t>
            </a:r>
            <a:r>
              <a:rPr lang="en-US" altLang="zh-HK" sz="2600" b="1">
                <a:ea typeface="新細明體" charset="-120"/>
              </a:rPr>
              <a:t>Q</a:t>
            </a:r>
            <a:r>
              <a:rPr lang="en-US" altLang="zh-HK" sz="2600">
                <a:ea typeface="新細明體" charset="-120"/>
              </a:rPr>
              <a:t> and </a:t>
            </a:r>
            <a:r>
              <a:rPr lang="en-US" altLang="zh-HK" sz="2600" b="1">
                <a:ea typeface="新細明體" charset="-120"/>
              </a:rPr>
              <a:t>R</a:t>
            </a:r>
            <a:r>
              <a:rPr lang="en-US" altLang="zh-HK" sz="2600">
                <a:ea typeface="新細明體" charset="-12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zh-HK" sz="2200" b="1">
                <a:ea typeface="新細明體" charset="-120"/>
              </a:rPr>
              <a:t>Q</a:t>
            </a:r>
            <a:r>
              <a:rPr lang="en-US" altLang="zh-HK" sz="2200">
                <a:ea typeface="新細明體" charset="-120"/>
              </a:rPr>
              <a:t>: countable, thus has “length” 0. </a:t>
            </a:r>
          </a:p>
          <a:p>
            <a:pPr lvl="1">
              <a:lnSpc>
                <a:spcPct val="80000"/>
              </a:lnSpc>
            </a:pPr>
            <a:r>
              <a:rPr lang="en-US" altLang="zh-HK" sz="2200" b="1">
                <a:ea typeface="新細明體" charset="-120"/>
              </a:rPr>
              <a:t>R</a:t>
            </a:r>
            <a:r>
              <a:rPr lang="en-US" altLang="zh-HK" sz="2200">
                <a:ea typeface="新細明體" charset="-120"/>
              </a:rPr>
              <a:t>: even [0,1] has “length” 1.</a:t>
            </a:r>
          </a:p>
          <a:p>
            <a:pPr>
              <a:lnSpc>
                <a:spcPct val="80000"/>
              </a:lnSpc>
            </a:pPr>
            <a:r>
              <a:rPr lang="en-US" altLang="zh-HK" sz="2600">
                <a:ea typeface="新細明體" charset="-120"/>
              </a:rPr>
              <a:t>This proof is good since it actually proves a much stronger fact: </a:t>
            </a:r>
          </a:p>
          <a:p>
            <a:pPr lvl="1">
              <a:lnSpc>
                <a:spcPct val="80000"/>
              </a:lnSpc>
            </a:pPr>
            <a:r>
              <a:rPr lang="en-US" altLang="zh-HK" sz="2200">
                <a:ea typeface="新細明體" charset="-120"/>
              </a:rPr>
              <a:t>Irrational numbers not only exist, but are almost everywhere.</a:t>
            </a:r>
          </a:p>
          <a:p>
            <a:pPr>
              <a:lnSpc>
                <a:spcPct val="80000"/>
              </a:lnSpc>
            </a:pPr>
            <a:r>
              <a:rPr lang="en-US" altLang="zh-HK" sz="2600">
                <a:ea typeface="新細明體" charset="-120"/>
              </a:rPr>
              <a:t>This proof is not good since you still don’t know any particular irrational number (though you know a random number is irrational with probability 1 !).</a:t>
            </a:r>
          </a:p>
          <a:p>
            <a:pPr lvl="1">
              <a:lnSpc>
                <a:spcPct val="80000"/>
              </a:lnSpc>
            </a:pPr>
            <a:r>
              <a:rPr lang="en-US" altLang="zh-HK" sz="2200">
                <a:ea typeface="新細明體" charset="-120"/>
              </a:rPr>
              <a:t>We say such a proof </a:t>
            </a:r>
            <a:r>
              <a:rPr lang="en-US" altLang="zh-HK" sz="2200">
                <a:solidFill>
                  <a:schemeClr val="hlink"/>
                </a:solidFill>
                <a:ea typeface="新細明體" charset="-120"/>
              </a:rPr>
              <a:t>non-constructive</a:t>
            </a:r>
            <a:r>
              <a:rPr lang="en-US" altLang="zh-HK" sz="2200">
                <a:ea typeface="新細明體" charset="-120"/>
              </a:rPr>
              <a:t>.</a:t>
            </a: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533400" y="2133600"/>
            <a:ext cx="8077200" cy="1447800"/>
          </a:xfrm>
          <a:prstGeom prst="wedgeRectCallout">
            <a:avLst>
              <a:gd name="adj1" fmla="val 1593"/>
              <a:gd name="adj2" fmla="val 104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zh-HK" sz="2400">
                <a:ea typeface="新細明體" charset="-120"/>
              </a:rPr>
              <a:t>BTW: This is a recurring theme in TCS: On one hand, a </a:t>
            </a:r>
            <a:r>
              <a:rPr lang="en-US" altLang="zh-HK" sz="2400" i="1">
                <a:solidFill>
                  <a:srgbClr val="FF0000"/>
                </a:solidFill>
                <a:ea typeface="新細明體" charset="-120"/>
              </a:rPr>
              <a:t>random</a:t>
            </a:r>
            <a:r>
              <a:rPr lang="en-US" altLang="zh-HK" sz="2400" i="1">
                <a:ea typeface="新細明體" charset="-120"/>
              </a:rPr>
              <a:t> </a:t>
            </a:r>
            <a:r>
              <a:rPr lang="en-US" altLang="zh-HK" sz="2400">
                <a:ea typeface="新細明體" charset="-120"/>
              </a:rPr>
              <a:t>object has some property with high prob.; on the other hand, finding even one </a:t>
            </a:r>
            <a:r>
              <a:rPr lang="en-US" altLang="zh-HK" sz="2400" i="1">
                <a:solidFill>
                  <a:srgbClr val="FF0000"/>
                </a:solidFill>
                <a:ea typeface="新細明體" charset="-120"/>
              </a:rPr>
              <a:t>explicit </a:t>
            </a:r>
            <a:r>
              <a:rPr lang="en-US" altLang="zh-HK" sz="2400">
                <a:ea typeface="新細明體" charset="-120"/>
              </a:rPr>
              <a:t>object with that property is terribly hard. </a:t>
            </a:r>
          </a:p>
          <a:p>
            <a:pPr algn="ctr"/>
            <a:endParaRPr lang="en-US" altLang="zh-HK" sz="24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Existence of irrational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Proof 2: </a:t>
                </a:r>
                <a:r>
                  <a:rPr lang="en-US" altLang="zh-HK" dirty="0" err="1">
                    <a:ea typeface="新細明體" charset="-120"/>
                  </a:rPr>
                  <a:t>Diagonalization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List all rational numbers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, …</a:t>
                </a:r>
              </a:p>
              <a:p>
                <a:pPr lvl="2"/>
                <a:r>
                  <a:rPr lang="en-US" altLang="zh-HK" dirty="0">
                    <a:ea typeface="新細明體" charset="-120"/>
                  </a:rPr>
                  <a:t>Rational numbers are countable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Construct the following number: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0.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𝑠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𝑠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…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such that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𝑠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is different than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 err="1">
                    <a:ea typeface="新細明體" charset="-120"/>
                  </a:rPr>
                  <a:t>-th</a:t>
                </a:r>
                <a:r>
                  <a:rPr lang="en-US" altLang="zh-HK" dirty="0">
                    <a:ea typeface="新細明體" charset="-120"/>
                  </a:rPr>
                  <a:t> digit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K" baseline="-25000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Then this number is not equal to any rational number, so it must be irrational.</a:t>
                </a:r>
              </a:p>
              <a:p>
                <a:r>
                  <a:rPr lang="en-US" altLang="zh-HK" dirty="0">
                    <a:ea typeface="新細明體" charset="-120"/>
                  </a:rPr>
                  <a:t>This proof gives an explicit number.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Though the algorithm runs forever. </a:t>
                </a: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3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Summary of Part II.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An algorithm is a computational procedure that has </a:t>
            </a:r>
            <a:r>
              <a:rPr lang="en-US" altLang="zh-HK" i="1">
                <a:ea typeface="新細明體" charset="-120"/>
              </a:rPr>
              <a:t>step-by-step</a:t>
            </a:r>
            <a:r>
              <a:rPr lang="en-US" altLang="zh-HK">
                <a:ea typeface="新細明體" charset="-120"/>
              </a:rPr>
              <a:t> instructions.</a:t>
            </a:r>
          </a:p>
          <a:p>
            <a:pPr lvl="1"/>
            <a:r>
              <a:rPr lang="en-US" altLang="zh-HK">
                <a:ea typeface="新細明體" charset="-120"/>
              </a:rPr>
              <a:t>as opposed to supernatural insight </a:t>
            </a:r>
            <a:r>
              <a:rPr lang="en-US" altLang="zh-CN">
                <a:ea typeface="宋体" pitchFamily="2" charset="-122"/>
              </a:rPr>
              <a:t>(</a:t>
            </a:r>
            <a:r>
              <a:rPr lang="zh-CN" altLang="en-US">
                <a:ea typeface="宋体" pitchFamily="2" charset="-122"/>
              </a:rPr>
              <a:t>顿悟</a:t>
            </a:r>
            <a:r>
              <a:rPr lang="en-US" altLang="zh-CN">
                <a:ea typeface="宋体" pitchFamily="2" charset="-122"/>
              </a:rPr>
              <a:t>)</a:t>
            </a:r>
            <a:r>
              <a:rPr lang="en-US" altLang="zh-HK">
                <a:ea typeface="新細明體" charset="-120"/>
              </a:rPr>
              <a:t> in eastern philosophy</a:t>
            </a:r>
          </a:p>
          <a:p>
            <a:pPr lvl="1"/>
            <a:r>
              <a:rPr lang="en-US" altLang="zh-HK">
                <a:ea typeface="新細明體" charset="-120"/>
              </a:rPr>
              <a:t>as opposed to many existence proofs in math</a:t>
            </a:r>
          </a:p>
          <a:p>
            <a:endParaRPr lang="en-US" altLang="zh-CN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 final remark on algorithm vs. insight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solidFill>
                  <a:srgbClr val="FF3300"/>
                </a:solidFill>
                <a:ea typeface="新細明體" charset="-120"/>
              </a:rPr>
              <a:t>[Note]</a:t>
            </a:r>
            <a:r>
              <a:rPr lang="en-US" altLang="zh-HK">
                <a:ea typeface="新細明體" charset="-120"/>
              </a:rPr>
              <a:t> I’m not saying that supernatural insight is not important.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Actually though good algorithms are fast procedures that we can follow, …</a:t>
            </a:r>
          </a:p>
          <a:p>
            <a:r>
              <a:rPr lang="en-US" altLang="zh-HK" i="1">
                <a:ea typeface="新細明體" charset="-120"/>
              </a:rPr>
              <a:t>finding/designing those good algorithms </a:t>
            </a:r>
            <a:r>
              <a:rPr lang="en-US" altLang="zh-HK">
                <a:ea typeface="新細明體" charset="-120"/>
              </a:rPr>
              <a:t>is nothing easy! </a:t>
            </a:r>
          </a:p>
          <a:p>
            <a:pPr lvl="1"/>
            <a:r>
              <a:rPr lang="en-US" altLang="zh-HK">
                <a:ea typeface="新細明體" charset="-120"/>
              </a:rPr>
              <a:t>It’s more like an art than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Good news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There are still some strategies helpful in general!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This course: give you some approaches and ideas</a:t>
            </a:r>
          </a:p>
          <a:p>
            <a:pPr lvl="1"/>
            <a:r>
              <a:rPr lang="en-US" altLang="zh-HK">
                <a:ea typeface="新細明體" charset="-120"/>
              </a:rPr>
              <a:t>that have successfully be used in past, and will be useful for your future research or non-research work</a:t>
            </a:r>
          </a:p>
          <a:p>
            <a:endParaRPr lang="en-US" altLang="zh-HK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39825"/>
          </a:xfrm>
        </p:spPr>
        <p:txBody>
          <a:bodyPr/>
          <a:lstStyle/>
          <a:p>
            <a:pPr algn="ctr"/>
            <a:r>
              <a:rPr lang="en-US" altLang="zh-HK">
                <a:ea typeface="新細明體" charset="-120"/>
              </a:rPr>
              <a:t>Questions about algorithms?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Part III: About complexity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More on complexity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Why time matters? </a:t>
            </a:r>
          </a:p>
          <a:p>
            <a:pPr lvl="1"/>
            <a:r>
              <a:rPr lang="en-US" altLang="zh-HK">
                <a:ea typeface="新細明體" charset="-120"/>
              </a:rPr>
              <a:t>Time is money!</a:t>
            </a:r>
          </a:p>
          <a:p>
            <a:pPr lvl="1"/>
            <a:r>
              <a:rPr lang="en-US" altLang="zh-HK">
                <a:ea typeface="新細明體" charset="-120"/>
              </a:rPr>
              <a:t>Being late means 0 value</a:t>
            </a:r>
          </a:p>
          <a:p>
            <a:pPr lvl="2"/>
            <a:r>
              <a:rPr lang="en-US" altLang="zh-HK">
                <a:ea typeface="新細明體" charset="-120"/>
              </a:rPr>
              <a:t>Weather forecast.</a:t>
            </a:r>
          </a:p>
          <a:p>
            <a:pPr lvl="2"/>
            <a:r>
              <a:rPr lang="en-US" altLang="zh-HK">
                <a:ea typeface="新細明體" charset="-120"/>
              </a:rPr>
              <a:t>Homework.</a:t>
            </a:r>
          </a:p>
          <a:p>
            <a:r>
              <a:rPr lang="en-US" altLang="zh-HK">
                <a:ea typeface="新細明體" charset="-120"/>
              </a:rPr>
              <a:t>Running time: the number of elementary steps</a:t>
            </a:r>
          </a:p>
          <a:p>
            <a:pPr lvl="1"/>
            <a:r>
              <a:rPr lang="en-US" altLang="zh-HK">
                <a:ea typeface="新細明體" charset="-120"/>
              </a:rPr>
              <a:t>Assuming that each step only costs a small (or fixed) amount of time.</a:t>
            </a:r>
          </a:p>
          <a:p>
            <a:pPr lvl="1"/>
            <a:endParaRPr lang="en-US" altLang="zh-HK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What do we require for computation?</a:t>
            </a:r>
          </a:p>
        </p:txBody>
      </p:sp>
      <p:pic>
        <p:nvPicPr>
          <p:cNvPr id="84995" name="Picture 3" descr="YoungStudentInCla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7238" y="1524000"/>
            <a:ext cx="2239962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6" name="Picture 4" descr="einste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26162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3352800" y="1524000"/>
            <a:ext cx="1676400" cy="685800"/>
          </a:xfrm>
          <a:prstGeom prst="cloudCallout">
            <a:avLst>
              <a:gd name="adj1" fmla="val -39491"/>
              <a:gd name="adj2" fmla="val 92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  2*3 = ?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5029200" y="1447800"/>
            <a:ext cx="838200" cy="762000"/>
          </a:xfrm>
          <a:prstGeom prst="cloudCallout">
            <a:avLst>
              <a:gd name="adj1" fmla="val 82764"/>
              <a:gd name="adj2" fmla="val 8458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3352800" y="2590800"/>
            <a:ext cx="1676400" cy="685800"/>
          </a:xfrm>
          <a:prstGeom prst="cloudCallout">
            <a:avLst>
              <a:gd name="adj1" fmla="val -54639"/>
              <a:gd name="adj2" fmla="val -212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  3*4 = ?</a:t>
            </a:r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5029200" y="2438400"/>
            <a:ext cx="838200" cy="762000"/>
          </a:xfrm>
          <a:prstGeom prst="cloudCallout">
            <a:avLst>
              <a:gd name="adj1" fmla="val 78597"/>
              <a:gd name="adj2" fmla="val -875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12</a:t>
            </a:r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3200400" y="3657600"/>
            <a:ext cx="1828800" cy="685800"/>
          </a:xfrm>
          <a:prstGeom prst="cloudCallout">
            <a:avLst>
              <a:gd name="adj1" fmla="val -48699"/>
              <a:gd name="adj2" fmla="val -90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  235*652 = ?</a:t>
            </a: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4800600" y="3657600"/>
            <a:ext cx="3505200" cy="762000"/>
          </a:xfrm>
          <a:prstGeom prst="cloudCallout">
            <a:avLst>
              <a:gd name="adj1" fmla="val -9829"/>
              <a:gd name="adj2" fmla="val -126458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zh-HK">
                <a:ea typeface="新細明體" charset="-120"/>
              </a:rPr>
              <a:t>Give me 5 years and I’ll tell you.</a:t>
            </a:r>
          </a:p>
        </p:txBody>
      </p:sp>
      <p:pic>
        <p:nvPicPr>
          <p:cNvPr id="85003" name="Picture 11" descr="albert-einstein-1951-fli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25876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457200" y="5181600"/>
            <a:ext cx="82296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3000">
                <a:ea typeface="新細明體" charset="-120"/>
              </a:rPr>
              <a:t>In many cases, we’d like an algorithm fast on </a:t>
            </a:r>
            <a:r>
              <a:rPr lang="en-US" altLang="zh-HK" sz="3000">
                <a:solidFill>
                  <a:srgbClr val="FF0000"/>
                </a:solidFill>
                <a:ea typeface="新細明體" charset="-120"/>
              </a:rPr>
              <a:t>all </a:t>
            </a:r>
            <a:r>
              <a:rPr lang="en-US" altLang="zh-HK" sz="3000">
                <a:ea typeface="新細明體" charset="-120"/>
              </a:rPr>
              <a:t>input instances.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complexity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sz="2600">
                <a:ea typeface="新細明體" charset="-120"/>
              </a:rPr>
              <a:t>The </a:t>
            </a:r>
            <a:r>
              <a:rPr lang="en-US" altLang="zh-HK" sz="2600" i="1">
                <a:solidFill>
                  <a:srgbClr val="FF3300"/>
                </a:solidFill>
                <a:ea typeface="新細明體" charset="-120"/>
              </a:rPr>
              <a:t>worst-case time complexity</a:t>
            </a:r>
            <a:r>
              <a:rPr lang="en-US" altLang="zh-HK" sz="2600">
                <a:solidFill>
                  <a:srgbClr val="FF3300"/>
                </a:solidFill>
                <a:ea typeface="新細明體" charset="-120"/>
              </a:rPr>
              <a:t> </a:t>
            </a:r>
            <a:r>
              <a:rPr lang="en-US" altLang="zh-HK" sz="2600">
                <a:ea typeface="新細明體" charset="-120"/>
              </a:rPr>
              <a:t>of an</a:t>
            </a:r>
            <a:r>
              <a:rPr lang="en-US" altLang="zh-HK" sz="2600">
                <a:solidFill>
                  <a:srgbClr val="FF3300"/>
                </a:solidFill>
                <a:ea typeface="新細明體" charset="-120"/>
              </a:rPr>
              <a:t> </a:t>
            </a:r>
            <a:r>
              <a:rPr lang="en-US" altLang="zh-HK" sz="2600">
                <a:solidFill>
                  <a:srgbClr val="996633"/>
                </a:solidFill>
                <a:ea typeface="新細明體" charset="-120"/>
              </a:rPr>
              <a:t>algorithm</a:t>
            </a:r>
            <a:r>
              <a:rPr lang="en-US" altLang="zh-HK" sz="2600">
                <a:solidFill>
                  <a:srgbClr val="FF3300"/>
                </a:solidFill>
                <a:ea typeface="新細明體" charset="-120"/>
              </a:rPr>
              <a:t> </a:t>
            </a:r>
            <a:r>
              <a:rPr lang="en-US" altLang="zh-HK" sz="2600" i="1">
                <a:ea typeface="新細明體" charset="-120"/>
              </a:rPr>
              <a:t>A</a:t>
            </a:r>
            <a:r>
              <a:rPr lang="en-US" altLang="zh-HK" sz="2600">
                <a:solidFill>
                  <a:srgbClr val="FF3300"/>
                </a:solidFill>
                <a:ea typeface="新細明體" charset="-120"/>
              </a:rPr>
              <a:t> </a:t>
            </a:r>
            <a:r>
              <a:rPr lang="en-US" altLang="zh-HK" sz="2600">
                <a:ea typeface="新細明體" charset="-120"/>
              </a:rPr>
              <a:t>is the running time of </a:t>
            </a:r>
            <a:r>
              <a:rPr lang="en-US" altLang="zh-HK" sz="2600" i="1">
                <a:ea typeface="新細明體" charset="-120"/>
              </a:rPr>
              <a:t>A</a:t>
            </a:r>
            <a:r>
              <a:rPr lang="en-US" altLang="zh-HK" sz="2600">
                <a:ea typeface="新細明體" charset="-120"/>
              </a:rPr>
              <a:t> on the </a:t>
            </a:r>
            <a:r>
              <a:rPr lang="en-US" altLang="zh-HK" sz="2600" i="1">
                <a:ea typeface="新細明體" charset="-120"/>
              </a:rPr>
              <a:t>worst-case</a:t>
            </a:r>
            <a:r>
              <a:rPr lang="en-US" altLang="zh-HK" sz="2600">
                <a:ea typeface="新細明體" charset="-120"/>
              </a:rPr>
              <a:t> input instance.</a:t>
            </a:r>
          </a:p>
          <a:p>
            <a:pPr lvl="1">
              <a:lnSpc>
                <a:spcPct val="90000"/>
              </a:lnSpc>
            </a:pPr>
            <a:r>
              <a:rPr lang="en-US" altLang="zh-HK" sz="2200">
                <a:ea typeface="新細明體" charset="-120"/>
              </a:rPr>
              <a:t>C(</a:t>
            </a:r>
            <a:r>
              <a:rPr lang="en-US" altLang="zh-HK" sz="2200" i="1">
                <a:ea typeface="新細明體" charset="-120"/>
              </a:rPr>
              <a:t>A</a:t>
            </a:r>
            <a:r>
              <a:rPr lang="en-US" altLang="zh-HK" sz="2200">
                <a:ea typeface="新細明體" charset="-120"/>
              </a:rPr>
              <a:t>) = max </a:t>
            </a:r>
            <a:r>
              <a:rPr lang="en-US" altLang="zh-HK" sz="2200" baseline="-25000">
                <a:ea typeface="新細明體" charset="-120"/>
              </a:rPr>
              <a:t>instance </a:t>
            </a:r>
            <a:r>
              <a:rPr lang="en-US" altLang="zh-HK" sz="2200" i="1" baseline="-25000">
                <a:ea typeface="新細明體" charset="-120"/>
              </a:rPr>
              <a:t>x</a:t>
            </a:r>
            <a:r>
              <a:rPr lang="en-US" altLang="zh-HK" sz="2200">
                <a:ea typeface="新細明體" charset="-120"/>
              </a:rPr>
              <a:t> (running time of </a:t>
            </a:r>
            <a:r>
              <a:rPr lang="en-US" altLang="zh-HK" sz="2200" i="1">
                <a:ea typeface="新細明體" charset="-120"/>
              </a:rPr>
              <a:t>A</a:t>
            </a:r>
            <a:r>
              <a:rPr lang="en-US" altLang="zh-HK" sz="2200">
                <a:ea typeface="新細明體" charset="-120"/>
              </a:rPr>
              <a:t> on </a:t>
            </a:r>
            <a:r>
              <a:rPr lang="en-US" altLang="zh-HK" sz="2200" i="1">
                <a:ea typeface="新細明體" charset="-120"/>
              </a:rPr>
              <a:t>x</a:t>
            </a:r>
            <a:r>
              <a:rPr lang="en-US" altLang="zh-HK" sz="2200">
                <a:ea typeface="新細明體" charset="-120"/>
              </a:rPr>
              <a:t>)</a:t>
            </a:r>
            <a:endParaRPr lang="en-US" altLang="zh-HK" sz="2200" baseline="-2500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HK" sz="260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HK" sz="2600">
                <a:ea typeface="新細明體" charset="-120"/>
              </a:rPr>
              <a:t>The </a:t>
            </a:r>
            <a:r>
              <a:rPr lang="en-US" altLang="zh-HK" sz="2600" i="1">
                <a:solidFill>
                  <a:srgbClr val="FF3300"/>
                </a:solidFill>
                <a:ea typeface="新細明體" charset="-120"/>
              </a:rPr>
              <a:t>worst-case time complexity</a:t>
            </a:r>
            <a:r>
              <a:rPr lang="en-US" altLang="zh-HK" sz="2600">
                <a:solidFill>
                  <a:srgbClr val="FF3300"/>
                </a:solidFill>
                <a:ea typeface="新細明體" charset="-120"/>
              </a:rPr>
              <a:t> </a:t>
            </a:r>
            <a:r>
              <a:rPr lang="en-US" altLang="zh-HK" sz="2600">
                <a:ea typeface="新細明體" charset="-120"/>
              </a:rPr>
              <a:t>of a </a:t>
            </a:r>
            <a:r>
              <a:rPr lang="en-US" altLang="zh-HK" sz="2600">
                <a:solidFill>
                  <a:srgbClr val="FF3300"/>
                </a:solidFill>
                <a:ea typeface="新細明體" charset="-120"/>
              </a:rPr>
              <a:t>computational problem </a:t>
            </a:r>
            <a:r>
              <a:rPr lang="en-US" altLang="zh-HK" sz="2600" i="1">
                <a:ea typeface="新細明體" charset="-120"/>
              </a:rPr>
              <a:t>P</a:t>
            </a:r>
            <a:r>
              <a:rPr lang="en-US" altLang="zh-HK" sz="2600">
                <a:ea typeface="新細明體" charset="-120"/>
              </a:rPr>
              <a:t> is the worst-case complexity of the </a:t>
            </a:r>
            <a:r>
              <a:rPr lang="en-US" altLang="zh-HK" sz="2600" i="1">
                <a:solidFill>
                  <a:srgbClr val="FF3300"/>
                </a:solidFill>
                <a:ea typeface="新細明體" charset="-120"/>
              </a:rPr>
              <a:t>best</a:t>
            </a:r>
            <a:r>
              <a:rPr lang="en-US" altLang="zh-HK" sz="2600" i="1">
                <a:ea typeface="新細明體" charset="-120"/>
              </a:rPr>
              <a:t> </a:t>
            </a:r>
            <a:r>
              <a:rPr lang="en-US" altLang="zh-HK" sz="2600">
                <a:ea typeface="新細明體" charset="-120"/>
              </a:rPr>
              <a:t>algorithm </a:t>
            </a:r>
            <a:r>
              <a:rPr lang="en-US" altLang="zh-HK" sz="2600" i="1">
                <a:ea typeface="新細明體" charset="-120"/>
              </a:rPr>
              <a:t>A</a:t>
            </a:r>
            <a:r>
              <a:rPr lang="en-US" altLang="zh-HK" sz="2600">
                <a:ea typeface="新細明體" charset="-120"/>
              </a:rPr>
              <a:t> that </a:t>
            </a:r>
            <a:r>
              <a:rPr lang="en-US" altLang="zh-HK" sz="2600">
                <a:solidFill>
                  <a:srgbClr val="0033CC"/>
                </a:solidFill>
                <a:ea typeface="新細明體" charset="-120"/>
              </a:rPr>
              <a:t>can solve the problem</a:t>
            </a:r>
            <a:r>
              <a:rPr lang="en-US" altLang="zh-HK" sz="2600">
                <a:ea typeface="新細明體" charset="-12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zh-HK" sz="2200">
                <a:solidFill>
                  <a:srgbClr val="0033CC"/>
                </a:solidFill>
                <a:ea typeface="新細明體" charset="-120"/>
              </a:rPr>
              <a:t>i.e. the best algorithm that can give answers on all instances.</a:t>
            </a:r>
          </a:p>
          <a:p>
            <a:pPr lvl="1">
              <a:lnSpc>
                <a:spcPct val="90000"/>
              </a:lnSpc>
            </a:pPr>
            <a:r>
              <a:rPr lang="en-US" altLang="zh-HK" sz="2200">
                <a:ea typeface="新細明體" charset="-120"/>
              </a:rPr>
              <a:t>C(</a:t>
            </a:r>
            <a:r>
              <a:rPr lang="en-US" altLang="zh-HK" sz="2200" i="1">
                <a:ea typeface="新細明體" charset="-120"/>
              </a:rPr>
              <a:t>P</a:t>
            </a:r>
            <a:r>
              <a:rPr lang="en-US" altLang="zh-HK" sz="2200">
                <a:ea typeface="新細明體" charset="-120"/>
              </a:rPr>
              <a:t>) = min </a:t>
            </a:r>
            <a:r>
              <a:rPr lang="en-US" altLang="zh-HK" sz="2200" i="1" baseline="-25000">
                <a:ea typeface="新細明體" charset="-120"/>
              </a:rPr>
              <a:t>A</a:t>
            </a:r>
            <a:r>
              <a:rPr lang="en-US" altLang="zh-HK" sz="2200" baseline="-25000">
                <a:ea typeface="新細明體" charset="-120"/>
              </a:rPr>
              <a:t> </a:t>
            </a:r>
            <a:r>
              <a:rPr lang="en-US" altLang="zh-HK" sz="2200">
                <a:ea typeface="新細明體" charset="-120"/>
              </a:rPr>
              <a:t>max </a:t>
            </a:r>
            <a:r>
              <a:rPr lang="en-US" altLang="zh-HK" sz="2200" i="1" baseline="-25000">
                <a:ea typeface="新細明體" charset="-120"/>
              </a:rPr>
              <a:t>x</a:t>
            </a:r>
            <a:r>
              <a:rPr lang="en-US" altLang="zh-HK" sz="2200">
                <a:ea typeface="新細明體" charset="-120"/>
              </a:rPr>
              <a:t> (running time of </a:t>
            </a:r>
            <a:r>
              <a:rPr lang="en-US" altLang="zh-HK" sz="2200" i="1">
                <a:ea typeface="新細明體" charset="-120"/>
              </a:rPr>
              <a:t>A</a:t>
            </a:r>
            <a:r>
              <a:rPr lang="en-US" altLang="zh-HK" sz="2200">
                <a:ea typeface="新細明體" charset="-120"/>
              </a:rPr>
              <a:t> on </a:t>
            </a:r>
            <a:r>
              <a:rPr lang="en-US" altLang="zh-HK" sz="2200" i="1">
                <a:ea typeface="新細明體" charset="-120"/>
              </a:rPr>
              <a:t>x</a:t>
            </a:r>
            <a:r>
              <a:rPr lang="en-US" altLang="zh-HK" sz="2200">
                <a:ea typeface="新細明體" charset="-120"/>
              </a:rPr>
              <a:t>)</a:t>
            </a:r>
            <a:endParaRPr lang="en-US" altLang="zh-HK" sz="2200">
              <a:solidFill>
                <a:srgbClr val="0033CC"/>
              </a:solidFill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HK" sz="2600">
              <a:solidFill>
                <a:srgbClr val="0033CC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Tutorials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Tutorials</a:t>
            </a:r>
            <a:r>
              <a:rPr lang="en-US" altLang="zh-HK" dirty="0">
                <a:ea typeface="新細明體" charset="-120"/>
              </a:rPr>
              <a:t>: Let’s set the time now.</a:t>
            </a:r>
          </a:p>
          <a:p>
            <a:pPr lvl="1">
              <a:lnSpc>
                <a:spcPct val="90000"/>
              </a:lnSpc>
            </a:pPr>
            <a:r>
              <a:rPr lang="en-US" altLang="zh-HK" dirty="0" smtClean="0"/>
              <a:t>Tuesday: 5:30pm-6:15pm</a:t>
            </a:r>
          </a:p>
          <a:p>
            <a:pPr>
              <a:lnSpc>
                <a:spcPct val="90000"/>
              </a:lnSpc>
            </a:pPr>
            <a:endParaRPr lang="en-US" altLang="zh-HK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Webpage</a:t>
            </a:r>
            <a:r>
              <a:rPr lang="en-US" altLang="zh-HK" dirty="0">
                <a:ea typeface="新細明體" charset="-120"/>
              </a:rPr>
              <a:t>: </a:t>
            </a:r>
            <a:r>
              <a:rPr lang="en-US" altLang="zh-HK" sz="2500" u="sng" dirty="0">
                <a:solidFill>
                  <a:srgbClr val="0033CC"/>
                </a:solidFill>
                <a:ea typeface="新細明體" charset="-120"/>
              </a:rPr>
              <a:t>http://www.cse.cuhk.edu.hk/~</a:t>
            </a:r>
            <a:r>
              <a:rPr lang="en-US" altLang="zh-HK" sz="2500" u="sng" dirty="0" smtClean="0">
                <a:solidFill>
                  <a:srgbClr val="0033CC"/>
                </a:solidFill>
                <a:ea typeface="新細明體" charset="-120"/>
              </a:rPr>
              <a:t>syzhang/course/Alg15</a:t>
            </a:r>
            <a:r>
              <a:rPr lang="en-US" altLang="zh-HK" sz="2500" dirty="0" smtClean="0">
                <a:ea typeface="新細明體" charset="-120"/>
              </a:rPr>
              <a:t> </a:t>
            </a:r>
            <a:endParaRPr lang="en-US" altLang="zh-HK" sz="2500" dirty="0">
              <a:ea typeface="新細明體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Information (time and venue, TA, textbook, etc.)</a:t>
            </a:r>
          </a:p>
          <a:p>
            <a:pPr lvl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Lecture </a:t>
            </a:r>
            <a:r>
              <a:rPr lang="en-US" altLang="zh-HK" dirty="0">
                <a:ea typeface="新細明體" charset="-120"/>
              </a:rPr>
              <a:t>slides</a:t>
            </a: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Tutorials </a:t>
            </a: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Homework</a:t>
            </a: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Hardness of problems can vary a lot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Multiplication: </a:t>
            </a:r>
          </a:p>
          <a:p>
            <a:pPr lvl="1"/>
            <a:r>
              <a:rPr lang="en-US" altLang="zh-HK">
                <a:ea typeface="新細明體" charset="-120"/>
              </a:rPr>
              <a:t>1234 * 5678 = ?</a:t>
            </a:r>
          </a:p>
          <a:p>
            <a:pPr lvl="2"/>
            <a:r>
              <a:rPr lang="en-US" altLang="zh-HK">
                <a:ea typeface="新細明體" charset="-120"/>
              </a:rPr>
              <a:t>7006652</a:t>
            </a:r>
          </a:p>
          <a:p>
            <a:pPr lvl="1"/>
            <a:r>
              <a:rPr lang="en-US" altLang="zh-HK">
                <a:ea typeface="新細明體" charset="-120"/>
              </a:rPr>
              <a:t>2749274929483758 * 4827593028759302 = ? </a:t>
            </a:r>
          </a:p>
          <a:p>
            <a:pPr lvl="2"/>
            <a:r>
              <a:rPr lang="en-US" altLang="zh-HK">
                <a:ea typeface="新細明體" charset="-120"/>
              </a:rPr>
              <a:t>Can you finish it in 10 minutes?</a:t>
            </a:r>
          </a:p>
          <a:p>
            <a:r>
              <a:rPr lang="en-US" altLang="zh-HK">
                <a:ea typeface="新細明體" charset="-120"/>
              </a:rPr>
              <a:t>Do you think you can handle multiplication easily? </a:t>
            </a:r>
          </a:p>
          <a:p>
            <a:pPr lvl="1"/>
            <a:endParaRPr lang="en-US" altLang="zh-HK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Complexity of integer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72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In general, for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-digit integers: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∗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=?</m:t>
                    </m:r>
                  </m:oMath>
                </a14:m>
                <a:endParaRPr lang="en-US" altLang="zh-HK" sz="22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[Q]</a:t>
                </a:r>
                <a:r>
                  <a:rPr lang="en-US" altLang="zh-HK" sz="2600" i="1" dirty="0">
                    <a:solidFill>
                      <a:srgbClr val="FF0000"/>
                    </a:solidFill>
                    <a:ea typeface="新細明體" charset="-120"/>
                  </a:rPr>
                  <a:t> How fast is our algorithm?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600" baseline="-25000" dirty="0">
                    <a:ea typeface="新細明體" charset="-120"/>
                  </a:rPr>
                  <a:t>    </a:t>
                </a:r>
                <a:r>
                  <a:rPr lang="en-US" altLang="zh-HK" sz="2600" dirty="0">
                    <a:ea typeface="新細明體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−1, …, 1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)</a:t>
                </a:r>
                <a:endParaRPr lang="en-US" altLang="zh-HK" sz="2600" baseline="-250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we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∗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200" dirty="0">
                    <a:ea typeface="新細明體" charset="-120"/>
                  </a:rPr>
                  <a:t>, 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single-digit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multiplications </a:t>
                </a:r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single-digit additions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We finally add the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results (with proper shifts)  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2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single-digit additions.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Altogether: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≤4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 elementary operations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single-digit additions/multiplications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72000"/>
              </a:xfrm>
              <a:blipFill rotWithShape="1">
                <a:blip r:embed="rId3"/>
                <a:stretch>
                  <a:fillRect l="-299" t="-21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148" name="Text Box 4"/>
              <p:cNvSpPr txBox="1">
                <a:spLocks noChangeArrowheads="1"/>
              </p:cNvSpPr>
              <p:nvPr/>
            </p:nvSpPr>
            <p:spPr bwMode="auto">
              <a:xfrm>
                <a:off x="6096000" y="1752600"/>
                <a:ext cx="2759075" cy="291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baseline="-25000" dirty="0">
                  <a:ea typeface="新細明體" charset="-120"/>
                </a:endParaRPr>
              </a:p>
              <a:p>
                <a:pPr eaLnBrk="1" hangingPunct="1"/>
                <a:r>
                  <a:rPr lang="en-US" altLang="zh-CN" dirty="0">
                    <a:ea typeface="宋体" pitchFamily="2" charset="-122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∗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baseline="-25000" dirty="0">
                  <a:ea typeface="新細明體" charset="-120"/>
                </a:endParaRP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    ---------------------------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             *  *  *  ∙∙∙ * 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          *  *  *  ∙∙∙ * 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          ∙∙∙     ∙∙∙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+    *  *  *  ∙∙∙ * 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---------------------------------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*  *  *  *  *  * ∙∙∙ ∙∙∙ * </a:t>
                </a:r>
              </a:p>
              <a:p>
                <a:pPr eaLnBrk="1" hangingPunct="1"/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41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1752600"/>
                <a:ext cx="2759075" cy="2916055"/>
              </a:xfrm>
              <a:prstGeom prst="rect">
                <a:avLst/>
              </a:prstGeom>
              <a:blipFill rotWithShape="1">
                <a:blip r:embed="rId4"/>
                <a:stretch>
                  <a:fillRect l="-17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463925"/>
          </a:xfrm>
        </p:spPr>
        <p:txBody>
          <a:bodyPr/>
          <a:lstStyle/>
          <a:p>
            <a:r>
              <a:rPr lang="en-US" altLang="zh-HK">
                <a:ea typeface="新細明體" charset="-120"/>
              </a:rPr>
              <a:t>Multiplication is not very hard even by hand, isn’t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Now let’s consider the inverse problem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Factoring: 35 = ? * ?</a:t>
            </a:r>
          </a:p>
          <a:p>
            <a:r>
              <a:rPr lang="en-US" altLang="zh-HK">
                <a:ea typeface="新細明體" charset="-120"/>
              </a:rPr>
              <a:t>How about 437? I’ll give you 1 minute.</a:t>
            </a:r>
          </a:p>
          <a:p>
            <a:r>
              <a:rPr lang="en-US" altLang="zh-HK">
                <a:ea typeface="新細明體" charset="-120"/>
              </a:rPr>
              <a:t>8633? I’ll give you 5 minutes.</a:t>
            </a:r>
          </a:p>
          <a:p>
            <a:r>
              <a:rPr lang="en-US" altLang="zh-HK">
                <a:ea typeface="新細明體" charset="-120"/>
              </a:rPr>
              <a:t>It’s getting harder and harder, </a:t>
            </a:r>
          </a:p>
          <a:p>
            <a:pPr lvl="1"/>
            <a:r>
              <a:rPr lang="en-US" altLang="zh-HK">
                <a:ea typeface="新細明體" charset="-120"/>
              </a:rPr>
              <a:t>Much harder even with one more digit added!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sz="2600">
                <a:ea typeface="新細明體" charset="-120"/>
              </a:rPr>
              <a:t>If you’re still confident of your factoring ability: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HK" sz="2600">
                <a:ea typeface="新細明體" charset="-120"/>
              </a:rPr>
              <a:t>	</a:t>
            </a:r>
            <a:r>
              <a:rPr lang="en-US" altLang="zh-HK" sz="2600" i="1">
                <a:ea typeface="新細明體" charset="-120"/>
              </a:rPr>
              <a:t>135066410865995223349603216278805969938881475605667027524485143851526510604859533833940287150571909441798207282164471551373680419703964191743046496589274256239341020864383202110372958725762358509643110564073501508187510676594629205563685529475213500852879416377328533906109750544334999811150056977236890927563 </a:t>
            </a:r>
          </a:p>
          <a:p>
            <a:pPr>
              <a:lnSpc>
                <a:spcPct val="90000"/>
              </a:lnSpc>
            </a:pPr>
            <a:r>
              <a:rPr lang="en-US" altLang="zh-HK" sz="2600">
                <a:ea typeface="新細明體" charset="-120"/>
              </a:rPr>
              <a:t>This I can give you 5 days.</a:t>
            </a:r>
          </a:p>
          <a:p>
            <a:pPr lvl="1">
              <a:lnSpc>
                <a:spcPct val="90000"/>
              </a:lnSpc>
            </a:pPr>
            <a:r>
              <a:rPr lang="en-US" altLang="zh-HK" sz="2200">
                <a:ea typeface="新細明體" charset="-120"/>
              </a:rPr>
              <a:t>If you tell me the answer, I’ll pay tuition for your rest undergrad career.</a:t>
            </a:r>
            <a:endParaRPr lang="en-US" altLang="zh-HK" sz="2200" i="1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Why I’m so confident?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Let’s first see the complexity of our algorithms.</a:t>
                </a:r>
              </a:p>
              <a:p>
                <a:r>
                  <a:rPr lang="en-US" altLang="zh-HK" sz="2600" dirty="0" err="1">
                    <a:ea typeface="新細明體" charset="-120"/>
                  </a:rPr>
                  <a:t>Alg</a:t>
                </a:r>
                <a:r>
                  <a:rPr lang="en-US" altLang="zh-HK" sz="2600" dirty="0">
                    <a:ea typeface="新細明體" charset="-120"/>
                  </a:rPr>
                  <a:t> 1: Try all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&lt;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10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HK" sz="2600" baseline="30000" dirty="0">
                  <a:ea typeface="新細明體" charset="-120"/>
                </a:endParaRPr>
              </a:p>
              <a:p>
                <a:r>
                  <a:rPr lang="en-US" altLang="zh-HK" sz="2600" dirty="0" err="1">
                    <a:ea typeface="新細明體" charset="-120"/>
                  </a:rPr>
                  <a:t>Alg</a:t>
                </a:r>
                <a:r>
                  <a:rPr lang="en-US" altLang="zh-HK" sz="2600" dirty="0">
                    <a:ea typeface="新細明體" charset="-120"/>
                  </a:rPr>
                  <a:t> 2: Try all primes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&lt;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10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 err="1">
                    <a:ea typeface="新細明體" charset="-120"/>
                  </a:rPr>
                  <a:t>Alg</a:t>
                </a:r>
                <a:r>
                  <a:rPr lang="en-US" altLang="zh-HK" sz="2600" dirty="0">
                    <a:ea typeface="新細明體" charset="-120"/>
                  </a:rPr>
                  <a:t> 3: Try all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sz="2600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600" i="1" dirty="0" smtClean="0">
                                    <a:latin typeface="Cambria Math"/>
                                    <a:ea typeface="新細明體" charset="-12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HK" sz="2600" b="0" i="1" dirty="0" smtClean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1/2</m:t>
                        </m:r>
                      </m:sup>
                    </m:sSup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/2</m:t>
                        </m:r>
                      </m:sup>
                    </m:sSup>
                  </m:oMath>
                </a14:m>
                <a:endParaRPr lang="en-US" altLang="zh-HK" sz="2600" baseline="30000" dirty="0">
                  <a:ea typeface="新細明體" charset="-120"/>
                </a:endParaRPr>
              </a:p>
              <a:p>
                <a:r>
                  <a:rPr lang="en-US" altLang="zh-HK" sz="2600" dirty="0" err="1">
                    <a:ea typeface="新細明體" charset="-120"/>
                  </a:rPr>
                  <a:t>Alg</a:t>
                </a:r>
                <a:r>
                  <a:rPr lang="en-US" altLang="zh-HK" sz="2600" dirty="0">
                    <a:ea typeface="新細明體" charset="-120"/>
                  </a:rPr>
                  <a:t> 4? … </a:t>
                </a:r>
              </a:p>
              <a:p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How large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10</m:t>
                        </m:r>
                      </m:e>
                      <m:sup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for even a small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 like 200?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Larger than the estimated number of particles in the universe, which is somewhere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10</m:t>
                        </m:r>
                      </m:e>
                      <m:sup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72</m:t>
                        </m:r>
                      </m:sup>
                    </m:sSup>
                  </m:oMath>
                </a14:m>
                <a:r>
                  <a:rPr lang="en-US" altLang="zh-HK" sz="22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10</m:t>
                        </m:r>
                      </m:e>
                      <m:sup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87</m:t>
                        </m:r>
                      </m:sup>
                    </m:sSup>
                  </m:oMath>
                </a14:m>
                <a:endParaRPr lang="en-US" altLang="zh-HK" sz="2200" baseline="30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0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Are we dumb or what?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Bad news: Probably yes, we are.</a:t>
                </a:r>
              </a:p>
              <a:p>
                <a:r>
                  <a:rPr lang="en-US" altLang="zh-HK" dirty="0">
                    <a:ea typeface="新細明體" charset="-120"/>
                  </a:rPr>
                  <a:t>Good news: All others are also dumb.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The best known: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𝑂</m:t>
                        </m:r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1/3</m:t>
                            </m:r>
                          </m:sup>
                        </m:sSup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Good news 2: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we look at the other side of the coin of hardness… it has a bright side!</a:t>
                </a:r>
              </a:p>
              <a:p>
                <a:r>
                  <a:rPr lang="en-US" altLang="zh-HK" dirty="0">
                    <a:ea typeface="新細明體" charset="-120"/>
                  </a:rPr>
                  <a:t>Since we are all dumb (so far), we can use this for cryptography!  </a:t>
                </a:r>
              </a:p>
            </p:txBody>
          </p:sp>
        </mc:Choice>
        <mc:Fallback>
          <p:sp>
            <p:nvSpPr>
              <p:cNvPr id="141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RSA </a:t>
            </a:r>
            <a:r>
              <a:rPr lang="en-US" altLang="zh-HK" sz="3200">
                <a:ea typeface="新細明體" charset="-120"/>
              </a:rPr>
              <a:t>[Rivest, Shamir, Adleman]</a:t>
            </a:r>
            <a:r>
              <a:rPr lang="en-US" altLang="zh-HK">
                <a:ea typeface="新細明體" charset="-120"/>
              </a:rPr>
              <a:t>: </a:t>
            </a:r>
          </a:p>
          <a:p>
            <a:pPr lvl="1"/>
            <a:r>
              <a:rPr lang="en-US" altLang="zh-HK">
                <a:ea typeface="新細明體" charset="-120"/>
              </a:rPr>
              <a:t>widely-used today, </a:t>
            </a:r>
          </a:p>
          <a:p>
            <a:pPr lvl="1"/>
            <a:r>
              <a:rPr lang="en-US" altLang="zh-HK">
                <a:ea typeface="新細明體" charset="-120"/>
              </a:rPr>
              <a:t>broken if one can factor quickly!</a:t>
            </a: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One-line message: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Quantum computers can factor quickly!</a:t>
            </a:r>
          </a:p>
          <a:p>
            <a:endParaRPr lang="en-US" altLang="zh-HK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Another possibility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Maybe it’s not really because our stupidity</a:t>
            </a:r>
          </a:p>
          <a:p>
            <a:pPr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Maybe no one can ever design a fast algorithm on the currently used computers for factoring!</a:t>
            </a:r>
          </a:p>
          <a:p>
            <a:pPr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In other words, maybe the factoring problem is actually just very hard in nature!</a:t>
            </a: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i.e. the complexity of Factoring is huge</a:t>
            </a:r>
          </a:p>
          <a:p>
            <a:pPr lvl="2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Recall: C(</a:t>
            </a:r>
            <a:r>
              <a:rPr lang="en-US" altLang="zh-HK" i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) = min </a:t>
            </a:r>
            <a:r>
              <a:rPr lang="en-US" altLang="zh-HK" i="1" baseline="-25000" dirty="0">
                <a:ea typeface="新細明體" charset="-120"/>
              </a:rPr>
              <a:t>A</a:t>
            </a:r>
            <a:r>
              <a:rPr lang="en-US" altLang="zh-HK" baseline="-25000" dirty="0">
                <a:ea typeface="新細明體" charset="-120"/>
              </a:rPr>
              <a:t> </a:t>
            </a:r>
            <a:r>
              <a:rPr lang="en-US" altLang="zh-HK" dirty="0">
                <a:ea typeface="新細明體" charset="-120"/>
              </a:rPr>
              <a:t>max </a:t>
            </a:r>
            <a:r>
              <a:rPr lang="en-US" altLang="zh-HK" i="1" baseline="-25000" dirty="0">
                <a:ea typeface="新細明體" charset="-120"/>
              </a:rPr>
              <a:t>x</a:t>
            </a:r>
            <a:r>
              <a:rPr lang="en-US" altLang="zh-HK" dirty="0">
                <a:ea typeface="新細明體" charset="-120"/>
              </a:rPr>
              <a:t> (running time of </a:t>
            </a:r>
            <a:r>
              <a:rPr lang="en-US" altLang="zh-HK" i="1" dirty="0">
                <a:ea typeface="新細明體" charset="-120"/>
              </a:rPr>
              <a:t>A</a:t>
            </a:r>
            <a:r>
              <a:rPr lang="en-US" altLang="zh-HK" dirty="0">
                <a:ea typeface="新細明體" charset="-120"/>
              </a:rPr>
              <a:t> on </a:t>
            </a:r>
            <a:r>
              <a:rPr lang="en-US" altLang="zh-HK" i="1" dirty="0">
                <a:ea typeface="新細明體" charset="-120"/>
              </a:rPr>
              <a:t>x</a:t>
            </a:r>
            <a:r>
              <a:rPr lang="en-US" altLang="zh-HK" dirty="0">
                <a:ea typeface="新細明體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Many people buy this! Or even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HK" dirty="0">
                <a:ea typeface="新細明體" charset="-120"/>
              </a:rPr>
              <a:t>	min </a:t>
            </a:r>
            <a:r>
              <a:rPr lang="en-US" altLang="zh-HK" i="1" baseline="-25000" dirty="0">
                <a:ea typeface="新細明體" charset="-120"/>
              </a:rPr>
              <a:t>A</a:t>
            </a:r>
            <a:r>
              <a:rPr lang="en-US" altLang="zh-HK" baseline="-25000" dirty="0">
                <a:ea typeface="新細明體" charset="-120"/>
              </a:rPr>
              <a:t>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average</a:t>
            </a:r>
            <a:r>
              <a:rPr lang="en-US" altLang="zh-HK" dirty="0">
                <a:ea typeface="新細明體" charset="-120"/>
              </a:rPr>
              <a:t> </a:t>
            </a:r>
            <a:r>
              <a:rPr lang="en-US" altLang="zh-HK" i="1" baseline="-25000" dirty="0">
                <a:ea typeface="新細明體" charset="-120"/>
              </a:rPr>
              <a:t>x</a:t>
            </a:r>
            <a:r>
              <a:rPr lang="en-US" altLang="zh-HK" dirty="0">
                <a:ea typeface="新細明體" charset="-120"/>
              </a:rPr>
              <a:t> (running time of </a:t>
            </a:r>
            <a:r>
              <a:rPr lang="en-US" altLang="zh-HK" i="1" dirty="0">
                <a:ea typeface="新細明體" charset="-120"/>
              </a:rPr>
              <a:t>A</a:t>
            </a:r>
            <a:r>
              <a:rPr lang="en-US" altLang="zh-HK" dirty="0">
                <a:ea typeface="新細明體" charset="-120"/>
              </a:rPr>
              <a:t> on </a:t>
            </a:r>
            <a:r>
              <a:rPr lang="en-US" altLang="zh-HK" i="1" dirty="0">
                <a:ea typeface="新細明體" charset="-120"/>
              </a:rPr>
              <a:t>x</a:t>
            </a:r>
            <a:r>
              <a:rPr lang="en-US" altLang="zh-HK" dirty="0">
                <a:ea typeface="新細明體" charset="-120"/>
              </a:rPr>
              <a:t>)  </a:t>
            </a:r>
            <a:r>
              <a:rPr lang="en-US" altLang="zh-HK" dirty="0" smtClean="0">
                <a:ea typeface="新細明體" charset="-120"/>
              </a:rPr>
              <a:t>   </a:t>
            </a:r>
            <a:r>
              <a:rPr lang="en-US" altLang="zh-HK" dirty="0">
                <a:ea typeface="新細明體" charset="-120"/>
              </a:rPr>
              <a:t>is huge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What do we learn?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Hardness of computational problems can vary a lot! </a:t>
            </a:r>
          </a:p>
          <a:p>
            <a:r>
              <a:rPr lang="en-US" altLang="zh-HK">
                <a:ea typeface="新細明體" charset="-120"/>
              </a:rPr>
              <a:t>i.e. the hardness can increase </a:t>
            </a:r>
            <a:r>
              <a:rPr lang="en-US" altLang="zh-HK" i="1">
                <a:solidFill>
                  <a:srgbClr val="FF0000"/>
                </a:solidFill>
                <a:ea typeface="新細明體" charset="-120"/>
              </a:rPr>
              <a:t>a little </a:t>
            </a:r>
            <a:r>
              <a:rPr lang="en-US" altLang="zh-HK">
                <a:ea typeface="新細明體" charset="-120"/>
              </a:rPr>
              <a:t>or </a:t>
            </a:r>
            <a:r>
              <a:rPr lang="en-US" altLang="zh-HK" i="1">
                <a:solidFill>
                  <a:srgbClr val="FF0000"/>
                </a:solidFill>
                <a:ea typeface="新細明體" charset="-120"/>
              </a:rPr>
              <a:t>a lot </a:t>
            </a:r>
            <a:r>
              <a:rPr lang="en-US" altLang="zh-HK">
                <a:ea typeface="新細明體" charset="-120"/>
              </a:rPr>
              <a:t>with the input size.</a:t>
            </a:r>
          </a:p>
          <a:p>
            <a:pPr lvl="1"/>
            <a:r>
              <a:rPr lang="en-US" altLang="zh-HK">
                <a:ea typeface="新細明體" charset="-120"/>
              </a:rPr>
              <a:t>Multiplication: primary school pupils can do it.</a:t>
            </a:r>
          </a:p>
          <a:p>
            <a:pPr lvl="1"/>
            <a:r>
              <a:rPr lang="en-US" altLang="zh-HK">
                <a:ea typeface="新細明體" charset="-120"/>
              </a:rPr>
              <a:t>Factoring: the smartest people in all history cannot</a:t>
            </a:r>
          </a:p>
          <a:p>
            <a:pPr lvl="1"/>
            <a:endParaRPr lang="en-US" altLang="zh-HK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About the flavor of the course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It’s more of a math flavor than a programming one.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You will need to write pseudo-code, but never C/Java/…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You will design and analyze, think and prove (rather than code)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As a result,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Implication 1: We care about the speed of the increase, especially when the size is very large. 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Many interesting instances in both theory and practice are of huge (and growing!) sizes. </a:t>
            </a:r>
          </a:p>
          <a:p>
            <a:endParaRPr lang="en-US" altLang="zh-HK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Implication 2: We care about the big picture first.</a:t>
            </a:r>
          </a:p>
          <a:p>
            <a:r>
              <a:rPr lang="en-US" altLang="zh-HK">
                <a:ea typeface="新細明體" charset="-120"/>
              </a:rPr>
              <a:t>Is the problem as easy as multiplication, or as hard as factoring?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In this regard, we consider the so called </a:t>
                </a:r>
                <a:r>
                  <a:rPr lang="en-US" altLang="zh-HK" i="1" dirty="0">
                    <a:ea typeface="新細明體" charset="-120"/>
                  </a:rPr>
                  <a:t>asymptotic </a:t>
                </a:r>
                <a:r>
                  <a:rPr lang="en-US" altLang="zh-HK" dirty="0">
                    <a:ea typeface="新細明體" charset="-120"/>
                  </a:rPr>
                  <a:t>behavior,…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Eventually, i.e. for large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is the function like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?</a:t>
                </a:r>
              </a:p>
              <a:p>
                <a:r>
                  <a:rPr lang="en-US" altLang="zh-HK" dirty="0">
                    <a:ea typeface="新細明體" charset="-120"/>
                  </a:rPr>
                  <a:t>with constant factors ignored at first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i.e. we care about the difference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 much more than that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 and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1000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HK" baseline="30000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Engineering reason: speedup of a constant factor (say of 10) is easily achieved in a couple of years</a:t>
                </a:r>
              </a:p>
            </p:txBody>
          </p:sp>
        </mc:Choice>
        <mc:Fallback xmlns="">
          <p:sp>
            <p:nvSpPr>
              <p:cNvPr id="148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77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That been said…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2600">
                <a:ea typeface="新細明體" charset="-120"/>
              </a:rPr>
              <a:t>We never want to understate the importance of the role of the constant in practice.</a:t>
            </a:r>
          </a:p>
          <a:p>
            <a:pPr lvl="1"/>
            <a:r>
              <a:rPr lang="en-US" altLang="zh-HK" sz="2200">
                <a:ea typeface="新細明體" charset="-120"/>
              </a:rPr>
              <a:t>Actually this constant surely matters a lot.</a:t>
            </a:r>
          </a:p>
          <a:p>
            <a:r>
              <a:rPr lang="en-US" altLang="zh-HK" sz="2600">
                <a:ea typeface="新細明體" charset="-120"/>
              </a:rPr>
              <a:t>But that’s often a different category of jobs. As always, there is a division of labor: </a:t>
            </a:r>
          </a:p>
          <a:p>
            <a:pPr lvl="1"/>
            <a:r>
              <a:rPr lang="en-US" altLang="zh-HK" sz="2200">
                <a:ea typeface="新細明體" charset="-120"/>
              </a:rPr>
              <a:t>First, theoreticians look at problems at a coarse scale, pinning down a rough position in the spectrum</a:t>
            </a:r>
          </a:p>
          <a:p>
            <a:pPr lvl="1"/>
            <a:r>
              <a:rPr lang="en-US" altLang="zh-HK" sz="2200">
                <a:ea typeface="新細明體" charset="-120"/>
              </a:rPr>
              <a:t>Then, engineers elaborate on more (</a:t>
            </a:r>
            <a:r>
              <a:rPr lang="en-US" altLang="zh-HK" sz="2200" i="1">
                <a:ea typeface="新細明體" charset="-120"/>
              </a:rPr>
              <a:t>ad hoc</a:t>
            </a:r>
            <a:r>
              <a:rPr lang="en-US" altLang="zh-HK" sz="2200">
                <a:ea typeface="新細明體" charset="-120"/>
              </a:rPr>
              <a:t>) details, to finally get an algorithm as fast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The big O, </a:t>
            </a:r>
            <a:r>
              <a:rPr lang="el-GR"/>
              <a:t>Ω</a:t>
            </a:r>
            <a:r>
              <a:rPr lang="en-US" altLang="zh-HK">
                <a:ea typeface="新細明體" charset="-120"/>
              </a:rPr>
              <a:t>, and </a:t>
            </a:r>
            <a:r>
              <a:rPr lang="el-GR"/>
              <a:t>Θ</a:t>
            </a:r>
            <a:r>
              <a:rPr lang="en-US" altLang="zh-HK">
                <a:ea typeface="新細明體" charset="-120"/>
              </a:rPr>
              <a:t> notations.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5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and large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/>
                      </a:rPr>
                      <m:t>∃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/>
                      </a:rPr>
                      <m:t>∃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&gt;0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</a:t>
                </a:r>
                <a:r>
                  <a:rPr lang="en-US" altLang="zh-HK" sz="2200" dirty="0" err="1">
                    <a:ea typeface="新細明體" charset="-120"/>
                  </a:rPr>
                  <a:t>s.t.</a:t>
                </a:r>
                <a:r>
                  <a:rPr lang="en-US" altLang="zh-HK" sz="22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/>
                      </a:rPr>
                      <m:t>∀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)=10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 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=10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=1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/>
                      </a:rPr>
                      <m:t>∀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)=10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10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Same for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100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1000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How about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10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+5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? 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=11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=5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/>
                      </a:rPr>
                      <m:t>∀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we have 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zh-HK" sz="2200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)=10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+5≤11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	(since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&gt;5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).</a:t>
                </a:r>
              </a:p>
            </p:txBody>
          </p:sp>
        </mc:Choice>
        <mc:Fallback xmlns="">
          <p:sp>
            <p:nvSpPr>
              <p:cNvPr id="150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Line 4"/>
          <p:cNvSpPr>
            <a:spLocks noChangeShapeType="1"/>
          </p:cNvSpPr>
          <p:nvPr/>
        </p:nvSpPr>
        <p:spPr bwMode="auto">
          <a:xfrm flipV="1">
            <a:off x="4038600" y="1676400"/>
            <a:ext cx="1600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V="1">
            <a:off x="4038600" y="1143000"/>
            <a:ext cx="15240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1600200" y="5257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279525" y="5599113"/>
            <a:ext cx="233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(Draw not to scale…)</a:t>
            </a:r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 flipV="1">
            <a:off x="4038600" y="10668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851525" y="1484313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10n+5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5546725" y="7223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11n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4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In general: 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for some constant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sufficiently large.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for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any </a:t>
                </a:r>
                <a:r>
                  <a:rPr lang="en-US" altLang="zh-HK" dirty="0">
                    <a:ea typeface="新細明體" charset="-120"/>
                  </a:rPr>
                  <a:t>constant c,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sufficiently large.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88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Example: n</a:t>
            </a:r>
            <a:r>
              <a:rPr lang="en-US" altLang="zh-HK" baseline="30000">
                <a:ea typeface="新細明體" charset="-120"/>
              </a:rPr>
              <a:t>1/2</a:t>
            </a:r>
            <a:r>
              <a:rPr lang="en-US" altLang="zh-HK">
                <a:ea typeface="新細明體" charset="-120"/>
              </a:rPr>
              <a:t> vs. cn </a:t>
            </a:r>
          </a:p>
        </p:txBody>
      </p:sp>
      <p:sp>
        <p:nvSpPr>
          <p:cNvPr id="191494" name="Freeform 6"/>
          <p:cNvSpPr>
            <a:spLocks/>
          </p:cNvSpPr>
          <p:nvPr/>
        </p:nvSpPr>
        <p:spPr bwMode="auto">
          <a:xfrm>
            <a:off x="3975100" y="2038350"/>
            <a:ext cx="3579813" cy="2608263"/>
          </a:xfrm>
          <a:custGeom>
            <a:avLst/>
            <a:gdLst>
              <a:gd name="T0" fmla="*/ 17 w 2255"/>
              <a:gd name="T1" fmla="*/ 1643 h 1643"/>
              <a:gd name="T2" fmla="*/ 93 w 2255"/>
              <a:gd name="T3" fmla="*/ 1275 h 1643"/>
              <a:gd name="T4" fmla="*/ 159 w 2255"/>
              <a:gd name="T5" fmla="*/ 1162 h 1643"/>
              <a:gd name="T6" fmla="*/ 197 w 2255"/>
              <a:gd name="T7" fmla="*/ 1105 h 1643"/>
              <a:gd name="T8" fmla="*/ 263 w 2255"/>
              <a:gd name="T9" fmla="*/ 1029 h 1643"/>
              <a:gd name="T10" fmla="*/ 310 w 2255"/>
              <a:gd name="T11" fmla="*/ 973 h 1643"/>
              <a:gd name="T12" fmla="*/ 348 w 2255"/>
              <a:gd name="T13" fmla="*/ 926 h 1643"/>
              <a:gd name="T14" fmla="*/ 480 w 2255"/>
              <a:gd name="T15" fmla="*/ 756 h 1643"/>
              <a:gd name="T16" fmla="*/ 537 w 2255"/>
              <a:gd name="T17" fmla="*/ 718 h 1643"/>
              <a:gd name="T18" fmla="*/ 565 w 2255"/>
              <a:gd name="T19" fmla="*/ 699 h 1643"/>
              <a:gd name="T20" fmla="*/ 697 w 2255"/>
              <a:gd name="T21" fmla="*/ 605 h 1643"/>
              <a:gd name="T22" fmla="*/ 782 w 2255"/>
              <a:gd name="T23" fmla="*/ 529 h 1643"/>
              <a:gd name="T24" fmla="*/ 961 w 2255"/>
              <a:gd name="T25" fmla="*/ 425 h 1643"/>
              <a:gd name="T26" fmla="*/ 1056 w 2255"/>
              <a:gd name="T27" fmla="*/ 378 h 1643"/>
              <a:gd name="T28" fmla="*/ 1113 w 2255"/>
              <a:gd name="T29" fmla="*/ 340 h 1643"/>
              <a:gd name="T30" fmla="*/ 1179 w 2255"/>
              <a:gd name="T31" fmla="*/ 321 h 1643"/>
              <a:gd name="T32" fmla="*/ 1245 w 2255"/>
              <a:gd name="T33" fmla="*/ 283 h 1643"/>
              <a:gd name="T34" fmla="*/ 1358 w 2255"/>
              <a:gd name="T35" fmla="*/ 246 h 1643"/>
              <a:gd name="T36" fmla="*/ 1443 w 2255"/>
              <a:gd name="T37" fmla="*/ 217 h 1643"/>
              <a:gd name="T38" fmla="*/ 1471 w 2255"/>
              <a:gd name="T39" fmla="*/ 198 h 1643"/>
              <a:gd name="T40" fmla="*/ 1528 w 2255"/>
              <a:gd name="T41" fmla="*/ 180 h 1643"/>
              <a:gd name="T42" fmla="*/ 1670 w 2255"/>
              <a:gd name="T43" fmla="*/ 132 h 1643"/>
              <a:gd name="T44" fmla="*/ 1868 w 2255"/>
              <a:gd name="T45" fmla="*/ 76 h 1643"/>
              <a:gd name="T46" fmla="*/ 1953 w 2255"/>
              <a:gd name="T47" fmla="*/ 47 h 1643"/>
              <a:gd name="T48" fmla="*/ 2085 w 2255"/>
              <a:gd name="T49" fmla="*/ 29 h 1643"/>
              <a:gd name="T50" fmla="*/ 2180 w 2255"/>
              <a:gd name="T51" fmla="*/ 10 h 1643"/>
              <a:gd name="T52" fmla="*/ 2255 w 2255"/>
              <a:gd name="T53" fmla="*/ 0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55" h="1643">
                <a:moveTo>
                  <a:pt x="17" y="1643"/>
                </a:moveTo>
                <a:cubicBezTo>
                  <a:pt x="0" y="1519"/>
                  <a:pt x="33" y="1384"/>
                  <a:pt x="93" y="1275"/>
                </a:cubicBezTo>
                <a:cubicBezTo>
                  <a:pt x="114" y="1237"/>
                  <a:pt x="138" y="1199"/>
                  <a:pt x="159" y="1162"/>
                </a:cubicBezTo>
                <a:cubicBezTo>
                  <a:pt x="170" y="1142"/>
                  <a:pt x="197" y="1105"/>
                  <a:pt x="197" y="1105"/>
                </a:cubicBezTo>
                <a:cubicBezTo>
                  <a:pt x="209" y="1066"/>
                  <a:pt x="230" y="1051"/>
                  <a:pt x="263" y="1029"/>
                </a:cubicBezTo>
                <a:cubicBezTo>
                  <a:pt x="277" y="1009"/>
                  <a:pt x="297" y="993"/>
                  <a:pt x="310" y="973"/>
                </a:cubicBezTo>
                <a:cubicBezTo>
                  <a:pt x="345" y="919"/>
                  <a:pt x="285" y="965"/>
                  <a:pt x="348" y="926"/>
                </a:cubicBezTo>
                <a:cubicBezTo>
                  <a:pt x="371" y="853"/>
                  <a:pt x="427" y="809"/>
                  <a:pt x="480" y="756"/>
                </a:cubicBezTo>
                <a:cubicBezTo>
                  <a:pt x="496" y="740"/>
                  <a:pt x="518" y="731"/>
                  <a:pt x="537" y="718"/>
                </a:cubicBezTo>
                <a:cubicBezTo>
                  <a:pt x="546" y="712"/>
                  <a:pt x="565" y="699"/>
                  <a:pt x="565" y="699"/>
                </a:cubicBezTo>
                <a:cubicBezTo>
                  <a:pt x="608" y="636"/>
                  <a:pt x="649" y="645"/>
                  <a:pt x="697" y="605"/>
                </a:cubicBezTo>
                <a:cubicBezTo>
                  <a:pt x="726" y="581"/>
                  <a:pt x="752" y="552"/>
                  <a:pt x="782" y="529"/>
                </a:cubicBezTo>
                <a:cubicBezTo>
                  <a:pt x="836" y="487"/>
                  <a:pt x="901" y="456"/>
                  <a:pt x="961" y="425"/>
                </a:cubicBezTo>
                <a:cubicBezTo>
                  <a:pt x="994" y="408"/>
                  <a:pt x="1021" y="389"/>
                  <a:pt x="1056" y="378"/>
                </a:cubicBezTo>
                <a:cubicBezTo>
                  <a:pt x="1075" y="365"/>
                  <a:pt x="1091" y="345"/>
                  <a:pt x="1113" y="340"/>
                </a:cubicBezTo>
                <a:cubicBezTo>
                  <a:pt x="1129" y="336"/>
                  <a:pt x="1163" y="329"/>
                  <a:pt x="1179" y="321"/>
                </a:cubicBezTo>
                <a:cubicBezTo>
                  <a:pt x="1242" y="289"/>
                  <a:pt x="1168" y="313"/>
                  <a:pt x="1245" y="283"/>
                </a:cubicBezTo>
                <a:cubicBezTo>
                  <a:pt x="1281" y="269"/>
                  <a:pt x="1321" y="258"/>
                  <a:pt x="1358" y="246"/>
                </a:cubicBezTo>
                <a:cubicBezTo>
                  <a:pt x="1385" y="237"/>
                  <a:pt x="1418" y="230"/>
                  <a:pt x="1443" y="217"/>
                </a:cubicBezTo>
                <a:cubicBezTo>
                  <a:pt x="1453" y="212"/>
                  <a:pt x="1461" y="203"/>
                  <a:pt x="1471" y="198"/>
                </a:cubicBezTo>
                <a:cubicBezTo>
                  <a:pt x="1489" y="190"/>
                  <a:pt x="1528" y="180"/>
                  <a:pt x="1528" y="180"/>
                </a:cubicBezTo>
                <a:cubicBezTo>
                  <a:pt x="1562" y="128"/>
                  <a:pt x="1611" y="144"/>
                  <a:pt x="1670" y="132"/>
                </a:cubicBezTo>
                <a:cubicBezTo>
                  <a:pt x="1737" y="119"/>
                  <a:pt x="1804" y="99"/>
                  <a:pt x="1868" y="76"/>
                </a:cubicBezTo>
                <a:cubicBezTo>
                  <a:pt x="1894" y="67"/>
                  <a:pt x="1925" y="52"/>
                  <a:pt x="1953" y="47"/>
                </a:cubicBezTo>
                <a:cubicBezTo>
                  <a:pt x="1997" y="39"/>
                  <a:pt x="2041" y="35"/>
                  <a:pt x="2085" y="29"/>
                </a:cubicBezTo>
                <a:cubicBezTo>
                  <a:pt x="2117" y="25"/>
                  <a:pt x="2148" y="15"/>
                  <a:pt x="2180" y="10"/>
                </a:cubicBezTo>
                <a:cubicBezTo>
                  <a:pt x="2205" y="6"/>
                  <a:pt x="2255" y="0"/>
                  <a:pt x="225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1066800" y="4648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H="1">
            <a:off x="3990975" y="1143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V="1">
            <a:off x="3962400" y="762000"/>
            <a:ext cx="19050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 flipV="1">
            <a:off x="3962400" y="1219200"/>
            <a:ext cx="24384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 flipV="1">
            <a:off x="3962400" y="1752600"/>
            <a:ext cx="32766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 flipV="1">
            <a:off x="3962400" y="3124200"/>
            <a:ext cx="3810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4175125" y="4837113"/>
            <a:ext cx="4133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No matter how small c is, as long as </a:t>
            </a:r>
          </a:p>
          <a:p>
            <a:r>
              <a:rPr lang="en-US" altLang="zh-HK">
                <a:ea typeface="新細明體" charset="-120"/>
              </a:rPr>
              <a:t>it’s some positive constant, then finally </a:t>
            </a:r>
          </a:p>
          <a:p>
            <a:r>
              <a:rPr lang="en-US" altLang="zh-HK">
                <a:ea typeface="新細明體" charset="-120"/>
              </a:rPr>
              <a:t>it’ll catch up n</a:t>
            </a:r>
            <a:r>
              <a:rPr lang="en-US" altLang="zh-HK" baseline="30000">
                <a:ea typeface="新細明體" charset="-120"/>
              </a:rPr>
              <a:t>1/2</a:t>
            </a:r>
            <a:r>
              <a:rPr lang="en-US" altLang="zh-HK">
                <a:ea typeface="新細明體" charset="-120"/>
              </a:rPr>
              <a:t>. </a:t>
            </a: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7680325" y="1865313"/>
            <a:ext cx="522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n</a:t>
            </a:r>
            <a:r>
              <a:rPr lang="en-US" altLang="zh-HK" baseline="30000">
                <a:ea typeface="新細明體" charset="-120"/>
              </a:rPr>
              <a:t>1/2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5927725" y="4937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10n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6400800" y="838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9n</a:t>
            </a: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7315200" y="1371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7n</a:t>
            </a: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7772400" y="2971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0.1n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nimBg="1"/>
      <p:bldP spid="191497" grpId="0" animBg="1"/>
      <p:bldP spid="191498" grpId="0" animBg="1"/>
      <p:bldP spid="191499" grpId="0" animBg="1"/>
      <p:bldP spid="191500" grpId="0" animBg="1"/>
      <p:bldP spid="191501" grpId="0"/>
      <p:bldP spid="191502" grpId="0"/>
      <p:bldP spid="191503" grpId="0"/>
      <p:bldP spid="191504" grpId="0"/>
      <p:bldP spid="191505" grpId="0"/>
      <p:bldP spid="19150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Which increases faster?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(100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0.01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∗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2"/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(0.1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∗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ea typeface="新細明體" charset="-120"/>
                          </a:rPr>
                          <m:t>log</m:t>
                        </m:r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10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2"/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10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10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10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−10</m:t>
                        </m:r>
                      </m:sup>
                    </m:sSup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2"/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The other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)):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large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/>
                      </a:rPr>
                      <m:t>Ω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)≥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large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)≥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/>
                      </a:rPr>
                      <m:t>Θ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/>
                      </a:rPr>
                      <m:t>Ω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⋅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𝑓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≤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⋅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for two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and large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826" b="-5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Prerequisites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Officially: </a:t>
            </a:r>
          </a:p>
          <a:p>
            <a:pPr lvl="1"/>
            <a:r>
              <a:rPr lang="en-US" altLang="zh-HK" dirty="0">
                <a:ea typeface="新細明體" charset="-120"/>
              </a:rPr>
              <a:t>CSC2110  	DISCRETE MATHEMATICS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CSC2100/</a:t>
            </a:r>
            <a:r>
              <a:rPr lang="en-US" dirty="0"/>
              <a:t>ESTR2102</a:t>
            </a:r>
            <a:r>
              <a:rPr lang="en-US" altLang="zh-HK" dirty="0" smtClean="0">
                <a:ea typeface="新細明體" charset="-120"/>
              </a:rPr>
              <a:t>  </a:t>
            </a:r>
            <a:r>
              <a:rPr lang="en-US" altLang="zh-HK" dirty="0">
                <a:ea typeface="新細明體" charset="-120"/>
              </a:rPr>
              <a:t>	DATA STRUCTURES</a:t>
            </a:r>
          </a:p>
          <a:p>
            <a:r>
              <a:rPr lang="en-US" altLang="zh-HK" dirty="0">
                <a:ea typeface="新細明體" charset="-120"/>
              </a:rPr>
              <a:t>Effectively: Basic mathematical maturity</a:t>
            </a:r>
          </a:p>
          <a:p>
            <a:pPr lvl="1"/>
            <a:r>
              <a:rPr lang="en-US" altLang="zh-HK" dirty="0">
                <a:ea typeface="新細明體" charset="-120"/>
              </a:rPr>
              <a:t>functions, polynomial, exponential;</a:t>
            </a:r>
          </a:p>
          <a:p>
            <a:pPr lvl="1"/>
            <a:r>
              <a:rPr lang="en-US" altLang="zh-HK" dirty="0">
                <a:ea typeface="新細明體" charset="-120"/>
              </a:rPr>
              <a:t>proof by induction; </a:t>
            </a:r>
          </a:p>
          <a:p>
            <a:pPr lvl="1"/>
            <a:r>
              <a:rPr lang="en-US" altLang="zh-HK" dirty="0">
                <a:ea typeface="新細明體" charset="-120"/>
              </a:rPr>
              <a:t>basic data structure operations (stack, queue, …);</a:t>
            </a:r>
          </a:p>
          <a:p>
            <a:pPr lvl="1"/>
            <a:r>
              <a:rPr lang="en-US" altLang="zh-HK" dirty="0">
                <a:ea typeface="新細明體" charset="-120"/>
              </a:rPr>
              <a:t>basic math manipulations…</a:t>
            </a:r>
          </a:p>
          <a:p>
            <a:r>
              <a:rPr lang="en-US" altLang="zh-HK" dirty="0">
                <a:ea typeface="新細明體" charset="-120"/>
              </a:rPr>
              <a:t>Note: As long as you’d like to learn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Intuition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09800" y="1447800"/>
                <a:ext cx="2057400" cy="2514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=Ω(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l-GR" sz="2600" i="1" dirty="0">
                        <a:latin typeface="Cambria Math"/>
                        <a:cs typeface="Arial" charset="0"/>
                      </a:rPr>
                      <m:t>𝜔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sty m:val="p"/>
                      </m:rPr>
                      <a:rPr lang="el-GR" sz="2600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Θ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02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09800" y="1447800"/>
                <a:ext cx="2057400" cy="2514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4343400" y="2590800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757" name="Rectangle 5"/>
              <p:cNvSpPr>
                <a:spLocks noChangeArrowheads="1"/>
              </p:cNvSpPr>
              <p:nvPr/>
            </p:nvSpPr>
            <p:spPr bwMode="auto">
              <a:xfrm>
                <a:off x="5105400" y="1447800"/>
                <a:ext cx="2057400" cy="2514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&lt;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endParaRPr lang="en-US" altLang="zh-HK" sz="26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0275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447800"/>
                <a:ext cx="2057400" cy="2514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758" name="Rectangle 6"/>
              <p:cNvSpPr>
                <a:spLocks noChangeArrowheads="1"/>
              </p:cNvSpPr>
              <p:nvPr/>
            </p:nvSpPr>
            <p:spPr bwMode="auto">
              <a:xfrm>
                <a:off x="533400" y="4191000"/>
                <a:ext cx="3581400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)  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=Ω(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)  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l-GR" sz="2400" i="1" dirty="0">
                        <a:latin typeface="Cambria Math"/>
                        <a:cs typeface="Arial" charset="0"/>
                      </a:rPr>
                      <m:t>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Θ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  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/>
                </a:r>
                <a:br>
                  <a:rPr lang="en-US" altLang="zh-HK" sz="2400" dirty="0"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		 &amp; 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=Ω(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027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191000"/>
                <a:ext cx="3581400" cy="2057400"/>
              </a:xfrm>
              <a:prstGeom prst="rect">
                <a:avLst/>
              </a:prstGeom>
              <a:blipFill rotWithShape="1">
                <a:blip r:embed="rId4"/>
                <a:stretch>
                  <a:fillRect l="-6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759" name="AutoShape 7"/>
          <p:cNvSpPr>
            <a:spLocks noChangeArrowheads="1"/>
          </p:cNvSpPr>
          <p:nvPr/>
        </p:nvSpPr>
        <p:spPr bwMode="auto">
          <a:xfrm>
            <a:off x="4343400" y="4876800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760" name="Rectangle 8"/>
              <p:cNvSpPr>
                <a:spLocks noChangeArrowheads="1"/>
              </p:cNvSpPr>
              <p:nvPr/>
            </p:nvSpPr>
            <p:spPr bwMode="auto">
              <a:xfrm>
                <a:off x="5105400" y="4191000"/>
                <a:ext cx="3810000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  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&lt;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  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  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 &amp; 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0276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191000"/>
                <a:ext cx="3810000" cy="2057400"/>
              </a:xfrm>
              <a:prstGeom prst="rect">
                <a:avLst/>
              </a:prstGeom>
              <a:blipFill rotWithShape="1">
                <a:blip r:embed="rId5"/>
                <a:stretch>
                  <a:fillRect l="-6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Spectrum of functions…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438400"/>
                <a:ext cx="8229600" cy="3692525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Even faster?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HK" sz="2600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600" b="0" i="1" dirty="0" smtClean="0">
                                    <a:latin typeface="Cambria Math"/>
                                    <a:ea typeface="新細明體" charset="-120"/>
                                  </a:rPr>
                                  <m:t>…</m:t>
                                </m:r>
                              </m:e>
                              <m:sup>
                                <m:r>
                                  <a:rPr lang="en-US" altLang="zh-HK" sz="2600" b="0" i="1" dirty="0" smtClean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 a tower of height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>
                    <a:ea typeface="新細明體" charset="-120"/>
                  </a:rPr>
                  <a:t>Faster?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HK" sz="26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HK" sz="2600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600" b="0" i="1" dirty="0" smtClean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HK" sz="2600" b="0" i="1" dirty="0" smtClean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Exponential: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1.001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HK" sz="2600" baseline="30000" dirty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Polynomial: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1/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1/</m:t>
                        </m:r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0.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>,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Logarithmic: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600" b="0" i="0" smtClean="0">
                            <a:latin typeface="Cambria Math"/>
                            <a:ea typeface="新細明體" charset="-120"/>
                          </a:rPr>
                          <m:t>log</m:t>
                        </m:r>
                      </m:fName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1/2</m:t>
                            </m:r>
                          </m:sup>
                        </m:sSup>
                      </m:fName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Slower</a:t>
                </a:r>
                <a:r>
                  <a:rPr lang="en-US" altLang="zh-HK" sz="2600" dirty="0">
                    <a:ea typeface="新細明體" charset="-120"/>
                  </a:rPr>
                  <a:t>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600" b="0" i="0" smtClean="0">
                            <a:latin typeface="Cambria Math"/>
                            <a:ea typeface="新細明體" charset="-12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600" b="0" i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HK" sz="26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600" b="0" i="0" dirty="0" smtClean="0">
                            <a:latin typeface="Cambria Math"/>
                            <a:ea typeface="新細明體" charset="-12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600" b="0" i="0" dirty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HK" sz="2600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HK" sz="2600" b="0" i="0" dirty="0" smtClean="0">
                                    <a:latin typeface="Cambria Math"/>
                                    <a:ea typeface="新細明體" charset="-12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HK" sz="2600" b="0" i="1" dirty="0" smtClean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altLang="zh-HK" sz="2600" dirty="0">
                    <a:ea typeface="新細明體" charset="-120"/>
                  </a:rPr>
                  <a:t>, 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600" dirty="0">
                    <a:ea typeface="新細明體" charset="-120"/>
                  </a:rPr>
                  <a:t>Even slower?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 b="0" i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200" dirty="0">
                    <a:ea typeface="新細明體" charset="-120"/>
                  </a:rPr>
                  <a:t>It you take log, how many times to make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down to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&lt;2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?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40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400" i="1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altLang="zh-HK" sz="2400" b="0" i="1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400" b="0" i="1" smtClean="0">
                                <a:latin typeface="Cambria Math"/>
                                <a:ea typeface="新細明體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HK" sz="2400" b="0" i="1" smtClean="0">
                                <a:latin typeface="Cambria Math"/>
                                <a:ea typeface="新細明體" charset="-120"/>
                              </a:rPr>
                              <m:t>80</m:t>
                            </m:r>
                          </m:sup>
                        </m:sSup>
                        <m:r>
                          <a:rPr lang="en-US" altLang="zh-HK" sz="2400" b="0" i="1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func>
                    <m:r>
                      <a:rPr lang="en-US" altLang="zh-HK" sz="2400" b="0" i="1" smtClean="0">
                        <a:latin typeface="Cambria Math"/>
                        <a:ea typeface="新細明體" charset="-120"/>
                      </a:rPr>
                      <m:t>=5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40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400" i="1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altLang="zh-HK" sz="2400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HK" sz="2200" dirty="0">
                    <a:ea typeface="新細明體" charset="-120"/>
                  </a:rPr>
                  <a:t> is </a:t>
                </a:r>
                <a:r>
                  <a:rPr lang="en-US" altLang="zh-HK" sz="2200" dirty="0" smtClean="0">
                    <a:ea typeface="新細明體" charset="-120"/>
                  </a:rPr>
                  <a:t>practically a constant.</a:t>
                </a:r>
                <a:endParaRPr lang="en-US" altLang="zh-HK" sz="22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438400"/>
                <a:ext cx="8229600" cy="3692525"/>
              </a:xfrm>
              <a:blipFill rotWithShape="1">
                <a:blip r:embed="rId3"/>
                <a:stretch>
                  <a:fillRect l="-296" t="-990" b="-56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580" name="Line 4"/>
          <p:cNvSpPr>
            <a:spLocks noChangeShapeType="1"/>
          </p:cNvSpPr>
          <p:nvPr/>
        </p:nvSpPr>
        <p:spPr bwMode="auto">
          <a:xfrm>
            <a:off x="1447800" y="1371600"/>
            <a:ext cx="6477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4267200" y="1905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</a:rPr>
              <a:t>|← polynomial →|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359275" y="1458913"/>
            <a:ext cx="4243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HK" sz="1400">
                <a:ea typeface="新細明體" charset="-120"/>
              </a:rPr>
              <a:t>… n</a:t>
            </a:r>
            <a:r>
              <a:rPr lang="en-US" altLang="zh-HK" sz="1400" baseline="30000">
                <a:ea typeface="新細明體" charset="-120"/>
              </a:rPr>
              <a:t>1/3</a:t>
            </a:r>
            <a:r>
              <a:rPr lang="en-US" altLang="zh-HK" sz="1400">
                <a:ea typeface="新細明體" charset="-120"/>
              </a:rPr>
              <a:t> n</a:t>
            </a:r>
            <a:r>
              <a:rPr lang="en-US" altLang="zh-HK" sz="1400" baseline="30000">
                <a:ea typeface="新細明體" charset="-120"/>
              </a:rPr>
              <a:t>1/2</a:t>
            </a:r>
            <a:r>
              <a:rPr lang="en-US" altLang="zh-HK" sz="1400">
                <a:ea typeface="新細明體" charset="-120"/>
              </a:rPr>
              <a:t> n  n</a:t>
            </a:r>
            <a:r>
              <a:rPr lang="en-US" altLang="zh-HK" sz="1400" baseline="30000">
                <a:ea typeface="新細明體" charset="-120"/>
              </a:rPr>
              <a:t>2</a:t>
            </a:r>
            <a:r>
              <a:rPr lang="en-US" altLang="zh-HK" sz="1400">
                <a:ea typeface="新細明體" charset="-120"/>
              </a:rPr>
              <a:t>  n</a:t>
            </a:r>
            <a:r>
              <a:rPr lang="en-US" altLang="zh-HK" sz="1400" baseline="30000">
                <a:ea typeface="新細明體" charset="-120"/>
              </a:rPr>
              <a:t>3</a:t>
            </a:r>
            <a:r>
              <a:rPr lang="en-US" altLang="zh-HK" sz="1400">
                <a:ea typeface="新細明體" charset="-120"/>
              </a:rPr>
              <a:t> …  … 2</a:t>
            </a:r>
            <a:r>
              <a:rPr lang="en-US" altLang="zh-HK" sz="1400" baseline="30000">
                <a:ea typeface="新細明體" charset="-120"/>
              </a:rPr>
              <a:t>n</a:t>
            </a:r>
            <a:r>
              <a:rPr lang="en-US" altLang="zh-HK" sz="1400">
                <a:ea typeface="新細明體" charset="-120"/>
              </a:rPr>
              <a:t> 2</a:t>
            </a:r>
            <a:r>
              <a:rPr lang="en-US" altLang="zh-HK" sz="1400" baseline="30000">
                <a:ea typeface="新細明體" charset="-120"/>
              </a:rPr>
              <a:t>n^2</a:t>
            </a:r>
            <a:r>
              <a:rPr lang="en-US" altLang="zh-HK" sz="1400">
                <a:ea typeface="新細明體" charset="-120"/>
              </a:rPr>
              <a:t> … 2</a:t>
            </a:r>
            <a:r>
              <a:rPr lang="en-US" altLang="zh-HK" sz="1400" baseline="30000">
                <a:ea typeface="新細明體" charset="-120"/>
              </a:rPr>
              <a:t>2^n</a:t>
            </a:r>
            <a:r>
              <a:rPr lang="en-US" altLang="zh-HK" sz="1400">
                <a:ea typeface="新細明體" charset="-120"/>
              </a:rPr>
              <a:t> … 2^2^…^2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6172200" y="914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</a:rPr>
              <a:t>|←exp→|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6781800" y="18430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</a:rPr>
              <a:t> double exp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7467600" y="914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</a:rPr>
              <a:t> tower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8382000" y="1843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HK">
                <a:ea typeface="新細明體" charset="-120"/>
              </a:rPr>
              <a:t> …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514350" y="1447800"/>
            <a:ext cx="413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HK" sz="1400">
                <a:ea typeface="新細明體" charset="-120"/>
              </a:rPr>
              <a:t>O(1) , …, log* n, … loglog n, … log n, log</a:t>
            </a:r>
            <a:r>
              <a:rPr lang="en-US" altLang="zh-HK" sz="1400" baseline="30000">
                <a:ea typeface="新細明體" charset="-120"/>
              </a:rPr>
              <a:t>2</a:t>
            </a:r>
            <a:r>
              <a:rPr lang="en-US" altLang="zh-HK" sz="1400">
                <a:ea typeface="新細明體" charset="-120"/>
              </a:rPr>
              <a:t> n,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7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10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(0.1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/10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1/3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(10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log</m:t>
                        </m:r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b="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3/2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=2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= </m:t>
                    </m:r>
                    <m:r>
                      <m:rPr>
                        <m:sty m:val="p"/>
                      </m:rPr>
                      <a:rPr lang="el-GR" i="0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Θ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(2</m:t>
                        </m:r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)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=1+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Θ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3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Other complexity measures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We may have other complexity measures, such as space complexity. </a:t>
            </a:r>
          </a:p>
          <a:p>
            <a:pPr lvl="1"/>
            <a:r>
              <a:rPr lang="en-US" altLang="zh-HK">
                <a:ea typeface="新細明體" charset="-120"/>
              </a:rPr>
              <a:t>We need a larger piece of paper to multiply two larger numbers.</a:t>
            </a:r>
          </a:p>
          <a:p>
            <a:r>
              <a:rPr lang="en-US" altLang="zh-HK">
                <a:ea typeface="新細明體" charset="-120"/>
              </a:rPr>
              <a:t>In this course, we’ll mainly focus on time complexity.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The complexity of a computational problem is an important issue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Actually the most important issue in theoretical computer science.</a:t>
                </a:r>
              </a:p>
              <a:p>
                <a:r>
                  <a:rPr lang="en-US" altLang="zh-HK" dirty="0">
                    <a:ea typeface="新細明體" charset="-120"/>
                  </a:rPr>
                  <a:t>The measure is more interesting for large input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Constants are usually ignored, hidden in the big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Θ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notations.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 the rest of this course: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We’ll encounter various problems rising in practice, and we want to analyze how hard they are.</a:t>
            </a:r>
          </a:p>
          <a:p>
            <a:r>
              <a:rPr lang="en-US" altLang="zh-HK">
                <a:ea typeface="新細明體" charset="-120"/>
              </a:rPr>
              <a:t>Some are really hard.</a:t>
            </a:r>
          </a:p>
          <a:p>
            <a:pPr lvl="1"/>
            <a:r>
              <a:rPr lang="en-US" altLang="zh-HK">
                <a:ea typeface="新細明體" charset="-120"/>
              </a:rPr>
              <a:t>How do we characterize those problems and know that they are hard?</a:t>
            </a:r>
          </a:p>
          <a:p>
            <a:r>
              <a:rPr lang="en-US" altLang="zh-HK">
                <a:ea typeface="新細明體" charset="-120"/>
              </a:rPr>
              <a:t>Others seem hard, but not really!</a:t>
            </a:r>
          </a:p>
          <a:p>
            <a:pPr lvl="1"/>
            <a:r>
              <a:rPr lang="en-US" altLang="zh-HK">
                <a:ea typeface="新細明體" charset="-120"/>
              </a:rPr>
              <a:t>Let’s see how to design good algorithms for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WordArt 5"/>
          <p:cNvSpPr>
            <a:spLocks noChangeArrowheads="1" noChangeShapeType="1" noTextEdit="1"/>
          </p:cNvSpPr>
          <p:nvPr/>
        </p:nvSpPr>
        <p:spPr bwMode="auto">
          <a:xfrm>
            <a:off x="2971800" y="2819400"/>
            <a:ext cx="304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Questions?</a:t>
            </a:r>
            <a:endParaRPr lang="zh-HK" alt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Homework, Exam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Homework assignments (</a:t>
            </a:r>
            <a:r>
              <a:rPr lang="en-US" altLang="zh-CN" dirty="0">
                <a:ea typeface="宋体" pitchFamily="2" charset="-122"/>
              </a:rPr>
              <a:t>2</a:t>
            </a:r>
            <a:r>
              <a:rPr lang="en-US" altLang="zh-HK" dirty="0">
                <a:ea typeface="新細明體" charset="-120"/>
              </a:rPr>
              <a:t>0%).</a:t>
            </a:r>
          </a:p>
          <a:p>
            <a:pPr lvl="1"/>
            <a:r>
              <a:rPr lang="en-US" altLang="zh-HK" dirty="0">
                <a:ea typeface="新細明體" charset="-120"/>
              </a:rPr>
              <a:t>About </a:t>
            </a:r>
            <a:r>
              <a:rPr lang="en-US" altLang="zh-HK" dirty="0" smtClean="0">
                <a:ea typeface="新細明體" charset="-120"/>
              </a:rPr>
              <a:t>4 </a:t>
            </a:r>
            <a:r>
              <a:rPr lang="en-US" altLang="zh-HK" dirty="0">
                <a:ea typeface="新細明體" charset="-120"/>
              </a:rPr>
              <a:t>assignments.</a:t>
            </a:r>
          </a:p>
          <a:p>
            <a:pPr lvl="1"/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M</a:t>
            </a:r>
            <a:r>
              <a:rPr lang="en-US" altLang="zh-HK" dirty="0">
                <a:ea typeface="新細明體" charset="-120"/>
              </a:rPr>
              <a:t>id-term exam (</a:t>
            </a:r>
            <a:r>
              <a:rPr lang="en-US" altLang="zh-CN" dirty="0">
                <a:ea typeface="宋体" pitchFamily="2" charset="-122"/>
              </a:rPr>
              <a:t>3</a:t>
            </a:r>
            <a:r>
              <a:rPr lang="en-US" altLang="zh-HK" dirty="0">
                <a:ea typeface="新細明體" charset="-120"/>
              </a:rPr>
              <a:t>0%).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HK" dirty="0">
                <a:ea typeface="新細明體" charset="-120"/>
              </a:rPr>
              <a:t>Final (</a:t>
            </a:r>
            <a:r>
              <a:rPr lang="en-US" altLang="zh-CN" dirty="0">
                <a:ea typeface="宋体" pitchFamily="2" charset="-122"/>
              </a:rPr>
              <a:t>5</a:t>
            </a:r>
            <a:r>
              <a:rPr lang="en-US" altLang="zh-HK" dirty="0">
                <a:ea typeface="新細明體" charset="-120"/>
              </a:rPr>
              <a:t>0%). </a:t>
            </a:r>
          </a:p>
          <a:p>
            <a:pPr lvl="1">
              <a:buFont typeface="Wingdings" pitchFamily="2" charset="2"/>
              <a:buNone/>
            </a:pPr>
            <a:endParaRPr lang="en-US" altLang="zh-HK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Homework Policy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Discussions and googling on web are allowed in general 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But you have to write down the solution yourself 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And you fully understand what you write.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Zero tolerance for cheating/plagiarism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sz="2600">
                <a:ea typeface="新細明體" charset="-120"/>
              </a:rPr>
              <a:t>Worse than a 0 score for this course; you may be out of dept/school/university.</a:t>
            </a:r>
          </a:p>
          <a:p>
            <a:pPr>
              <a:lnSpc>
                <a:spcPct val="90000"/>
              </a:lnSpc>
            </a:pPr>
            <a:r>
              <a:rPr lang="en-US" altLang="zh-HK" sz="2600" i="1">
                <a:ea typeface="新細明體" charset="-120"/>
              </a:rPr>
              <a:t>“The Chinese University of Hong Kong places very high importance on honesty in academic work submitted by students, and adopts a policy of </a:t>
            </a:r>
            <a:r>
              <a:rPr lang="en-US" altLang="zh-HK" sz="2600" i="1">
                <a:solidFill>
                  <a:srgbClr val="FF3300"/>
                </a:solidFill>
                <a:ea typeface="新細明體" charset="-120"/>
              </a:rPr>
              <a:t>zero tolerance</a:t>
            </a:r>
            <a:r>
              <a:rPr lang="en-US" altLang="zh-HK" sz="2600" i="1">
                <a:ea typeface="新細明體" charset="-120"/>
              </a:rPr>
              <a:t> on cheating and plagiarism. Any related offence will lead to disciplinary action including termination of studies at the University.”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HK" sz="2600" i="1">
                <a:ea typeface="新細明體" charset="-120"/>
              </a:rPr>
              <a:t>			---- Honesty in Academic Work</a:t>
            </a:r>
            <a:endParaRPr lang="en-US" altLang="zh-HK" sz="2600">
              <a:ea typeface="新細明體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HK" sz="2600">
                <a:ea typeface="新細明體" charset="-120"/>
              </a:rPr>
              <a:t>	  (</a:t>
            </a:r>
            <a:r>
              <a:rPr lang="en-US" altLang="zh-HK" sz="2600" u="sng">
                <a:solidFill>
                  <a:srgbClr val="0033CC"/>
                </a:solidFill>
                <a:ea typeface="新細明體" charset="-120"/>
              </a:rPr>
              <a:t>http://www.cuhk.edu.hk/policy/academichonesty</a:t>
            </a:r>
            <a:r>
              <a:rPr lang="en-US" altLang="zh-HK" sz="2600">
                <a:ea typeface="新細明體" charset="-120"/>
              </a:rPr>
              <a:t>) </a:t>
            </a:r>
            <a:br>
              <a:rPr lang="en-US" altLang="zh-HK" sz="2600">
                <a:ea typeface="新細明體" charset="-120"/>
              </a:rPr>
            </a:br>
            <a:endParaRPr lang="en-US" altLang="zh-HK" sz="26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00FF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00FF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5552</TotalTime>
  <Words>2902</Words>
  <Application>Microsoft Office PowerPoint</Application>
  <PresentationFormat>On-screen Show (4:3)</PresentationFormat>
  <Paragraphs>464</Paragraphs>
  <Slides>66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 Unicode MS</vt:lpstr>
      <vt:lpstr>新細明體</vt:lpstr>
      <vt:lpstr>宋体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Edge</vt:lpstr>
      <vt:lpstr>PowerPoint Presentation</vt:lpstr>
      <vt:lpstr>First week</vt:lpstr>
      <vt:lpstr>Part I: About the course</vt:lpstr>
      <vt:lpstr>Tutorials</vt:lpstr>
      <vt:lpstr>About the flavor of the course</vt:lpstr>
      <vt:lpstr>Prerequisites</vt:lpstr>
      <vt:lpstr>Homework, Exam</vt:lpstr>
      <vt:lpstr>Homework Policy</vt:lpstr>
      <vt:lpstr>Zero tolerance for cheating/plagiarism</vt:lpstr>
      <vt:lpstr>textbook</vt:lpstr>
      <vt:lpstr>Two good references</vt:lpstr>
      <vt:lpstr>Expectations </vt:lpstr>
      <vt:lpstr>Suggestions/expectations/requirements</vt:lpstr>
      <vt:lpstr>Awards for interactions</vt:lpstr>
      <vt:lpstr>About comments</vt:lpstr>
      <vt:lpstr>Part II: About algorithms</vt:lpstr>
      <vt:lpstr>Roadmap of Part II.</vt:lpstr>
      <vt:lpstr>Computation</vt:lpstr>
      <vt:lpstr>PowerPoint Presentation</vt:lpstr>
      <vt:lpstr>PowerPoint Presentation</vt:lpstr>
      <vt:lpstr>Computation</vt:lpstr>
      <vt:lpstr>Always this question in our lives…</vt:lpstr>
      <vt:lpstr>What do we want for the implementation of the computation box?</vt:lpstr>
      <vt:lpstr>A good example: driving directions </vt:lpstr>
      <vt:lpstr>Algorithmic issues are everywhere…</vt:lpstr>
      <vt:lpstr>Example 1: driving directions.</vt:lpstr>
      <vt:lpstr>Example 2: Google ranking</vt:lpstr>
      <vt:lpstr>Example 3: Minimum connection</vt:lpstr>
      <vt:lpstr>Example 4: Vertex traversal</vt:lpstr>
      <vt:lpstr>Example 5: Existence of irrational numbers</vt:lpstr>
      <vt:lpstr>Existence of irrational numbers</vt:lpstr>
      <vt:lpstr>Summary of Part II.</vt:lpstr>
      <vt:lpstr>A final remark on algorithm vs. insight</vt:lpstr>
      <vt:lpstr>Good news</vt:lpstr>
      <vt:lpstr>Questions about algorithms?</vt:lpstr>
      <vt:lpstr>Part III: About complexity</vt:lpstr>
      <vt:lpstr>More on complexity</vt:lpstr>
      <vt:lpstr>What do we require for computation?</vt:lpstr>
      <vt:lpstr>complexity</vt:lpstr>
      <vt:lpstr>Hardness of problems can vary a lot</vt:lpstr>
      <vt:lpstr>Complexity of integer multiplication</vt:lpstr>
      <vt:lpstr>PowerPoint Presentation</vt:lpstr>
      <vt:lpstr>Now let’s consider the inverse problem</vt:lpstr>
      <vt:lpstr>PowerPoint Presentation</vt:lpstr>
      <vt:lpstr>Why I’m so confident?</vt:lpstr>
      <vt:lpstr>Are we dumb or what? </vt:lpstr>
      <vt:lpstr>PowerPoint Presentation</vt:lpstr>
      <vt:lpstr>Another possibility</vt:lpstr>
      <vt:lpstr>What do we learn?</vt:lpstr>
      <vt:lpstr>As a result,</vt:lpstr>
      <vt:lpstr>PowerPoint Presentation</vt:lpstr>
      <vt:lpstr>PowerPoint Presentation</vt:lpstr>
      <vt:lpstr>That been said…</vt:lpstr>
      <vt:lpstr>The big O, Ω, and Θ notations.</vt:lpstr>
      <vt:lpstr>PowerPoint Presentation</vt:lpstr>
      <vt:lpstr>PowerPoint Presentation</vt:lpstr>
      <vt:lpstr>Example: n1/2 vs. cn </vt:lpstr>
      <vt:lpstr>Some examples</vt:lpstr>
      <vt:lpstr>The other direction</vt:lpstr>
      <vt:lpstr>Intuition </vt:lpstr>
      <vt:lpstr>Spectrum of functions…</vt:lpstr>
      <vt:lpstr>Examples </vt:lpstr>
      <vt:lpstr>Other complexity measures</vt:lpstr>
      <vt:lpstr>In summary</vt:lpstr>
      <vt:lpstr>In the rest of this course: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99</cp:revision>
  <dcterms:created xsi:type="dcterms:W3CDTF">1601-01-01T00:00:00Z</dcterms:created>
  <dcterms:modified xsi:type="dcterms:W3CDTF">2015-01-06T09:18:06Z</dcterms:modified>
</cp:coreProperties>
</file>