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2" r:id="rId2"/>
    <p:sldId id="256" r:id="rId3"/>
    <p:sldId id="285" r:id="rId4"/>
    <p:sldId id="287" r:id="rId5"/>
    <p:sldId id="288" r:id="rId6"/>
    <p:sldId id="289" r:id="rId7"/>
    <p:sldId id="290" r:id="rId8"/>
    <p:sldId id="303" r:id="rId9"/>
    <p:sldId id="304" r:id="rId10"/>
    <p:sldId id="305" r:id="rId11"/>
    <p:sldId id="294" r:id="rId12"/>
    <p:sldId id="296" r:id="rId13"/>
    <p:sldId id="297" r:id="rId14"/>
    <p:sldId id="298" r:id="rId15"/>
    <p:sldId id="299" r:id="rId16"/>
    <p:sldId id="292" r:id="rId17"/>
    <p:sldId id="293" r:id="rId18"/>
    <p:sldId id="286" r:id="rId19"/>
    <p:sldId id="300" r:id="rId20"/>
    <p:sldId id="301" r:id="rId21"/>
    <p:sldId id="302" r:id="rId22"/>
    <p:sldId id="307" r:id="rId23"/>
    <p:sldId id="308" r:id="rId24"/>
    <p:sldId id="309" r:id="rId25"/>
    <p:sldId id="310" r:id="rId26"/>
    <p:sldId id="318" r:id="rId27"/>
    <p:sldId id="319" r:id="rId28"/>
    <p:sldId id="320" r:id="rId29"/>
    <p:sldId id="321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CCFF"/>
    <a:srgbClr val="CCFFFF"/>
    <a:srgbClr val="FFCCCC"/>
    <a:srgbClr val="FFFFCC"/>
    <a:srgbClr val="FF99CC"/>
    <a:srgbClr val="A50021"/>
    <a:srgbClr val="003366"/>
    <a:srgbClr val="385D8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6" autoAdjust="0"/>
  </p:normalViewPr>
  <p:slideViewPr>
    <p:cSldViewPr>
      <p:cViewPr varScale="1">
        <p:scale>
          <a:sx n="77" d="100"/>
          <a:sy n="77" d="100"/>
        </p:scale>
        <p:origin x="9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9BD2-DEF3-4E79-9082-3CE39840AA32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3E882-75FC-4F90-92A0-2C1539E08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8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003366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39.emf"/><Relationship Id="rId7" Type="http://schemas.openxmlformats.org/officeDocument/2006/relationships/image" Target="../media/image44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Relationship Id="rId9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50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49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0" Type="http://schemas.openxmlformats.org/officeDocument/2006/relationships/image" Target="../media/image46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153400" cy="23622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zh-TW" sz="4000" dirty="0" smtClean="0"/>
              <a:t>CSCI 3160</a:t>
            </a:r>
            <a:br>
              <a:rPr lang="en-US" altLang="zh-TW" sz="4000" dirty="0" smtClean="0"/>
            </a:br>
            <a:r>
              <a:rPr lang="en-US" altLang="zh-TW" sz="4000" dirty="0" smtClean="0"/>
              <a:t> Design and Analysis of Algorithms</a:t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Tutorial </a:t>
            </a:r>
            <a:r>
              <a:rPr lang="en-US" altLang="zh-TW" sz="4000" dirty="0" smtClean="0"/>
              <a:t>9</a:t>
            </a:r>
            <a:endParaRPr lang="en-US" altLang="zh-TW" sz="40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705600" y="4876800"/>
            <a:ext cx="1981200" cy="8382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solidFill>
                  <a:srgbClr val="898989"/>
                </a:solidFill>
              </a:rPr>
              <a:t>Chengyu Lin</a:t>
            </a:r>
          </a:p>
        </p:txBody>
      </p:sp>
    </p:spTree>
    <p:extLst>
      <p:ext uri="{BB962C8B-B14F-4D97-AF65-F5344CB8AC3E}">
        <p14:creationId xmlns:p14="http://schemas.microsoft.com/office/powerpoint/2010/main" val="116124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with 3 Men and 3 Women?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50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49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50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57149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912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338512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A:???</a:t>
            </a:r>
            <a:endParaRPr kumimoji="0" lang="en-US" altLang="en-US" sz="24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338512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B:???</a:t>
            </a:r>
            <a:endParaRPr kumimoji="0" lang="en-US" altLang="en-US" sz="2400" dirty="0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338512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C:???</a:t>
            </a:r>
            <a:endParaRPr kumimoji="0" lang="en-US" altLang="en-US" sz="2400" dirty="0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008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1:???</a:t>
            </a:r>
            <a:endParaRPr kumimoji="0" lang="en-US" altLang="en-US" sz="2400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64008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2:???</a:t>
            </a:r>
            <a:endParaRPr kumimoji="0" lang="en-US" altLang="en-US" sz="2400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4008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3:???</a:t>
            </a:r>
            <a:endParaRPr kumimoji="0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16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294580" y="4015580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39592" y="2605877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(Step 1)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1006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A:321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B:231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C:xxx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1:xxx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2:ABC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3:BAC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626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3726007" y="2925759"/>
            <a:ext cx="1904998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726006" y="4298587"/>
            <a:ext cx="1904999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7" y="5648064"/>
            <a:ext cx="1836594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313560" y="5381364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55323" y="2605877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(Step 2)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1006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A:321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B:231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C:xxx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1:xxx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2:ABC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3:BAC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626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26007" y="2925759"/>
            <a:ext cx="1905000" cy="137282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726006" y="2925759"/>
            <a:ext cx="1904999" cy="137282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7" y="5648064"/>
            <a:ext cx="1836594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4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313560" y="5381364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55323" y="4015577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(Step 3)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1006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A:321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B:231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C:xxx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1:xxx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2:ABC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3:BAC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626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26007" y="2925758"/>
            <a:ext cx="1836594" cy="272230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726006" y="2925759"/>
            <a:ext cx="1904999" cy="137282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7" y="4298586"/>
            <a:ext cx="1904998" cy="134947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303816" y="4015577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755323" y="4015577"/>
            <a:ext cx="93648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(Step 4)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1006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A:321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B:231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C:xxx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1:xxx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2:ABC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3:BAC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626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26007" y="2925759"/>
            <a:ext cx="1836593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726007" y="4298587"/>
            <a:ext cx="1836594" cy="134947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7" y="4298586"/>
            <a:ext cx="1904998" cy="134947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(Back to Initial Matching)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21006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A:321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B:231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C:xxx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1:xxx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2:ABC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3:BAC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62600" y="1676398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3726007" y="2925759"/>
            <a:ext cx="1836593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726007" y="4298587"/>
            <a:ext cx="1836593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7" y="5648062"/>
            <a:ext cx="1836594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46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>
                <a:ea typeface="宋体" pitchFamily="2" charset="-122"/>
              </a:rPr>
              <a:t>Gale-Shapley (Deferred-Acceptance) Algorithm</a:t>
            </a:r>
            <a:endParaRPr lang="zh-HK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93837"/>
                <a:ext cx="8229600" cy="483076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altLang="zh-CN" sz="3300" dirty="0" smtClean="0">
                    <a:ea typeface="宋体" pitchFamily="2" charset="-122"/>
                    <a:sym typeface="Wingdings" pitchFamily="2" charset="2"/>
                  </a:rPr>
                  <a:t>Initially all men and women are </a:t>
                </a:r>
                <a:r>
                  <a:rPr lang="en-US" altLang="zh-CN" sz="33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endParaRPr lang="en-US" altLang="zh-CN" sz="3300" b="1" dirty="0" smtClean="0">
                  <a:ea typeface="宋体" pitchFamily="2" charset="-122"/>
                  <a:sym typeface="Wingdings" pitchFamily="2" charset="2"/>
                </a:endParaRPr>
              </a:p>
              <a:p>
                <a:r>
                  <a:rPr lang="en-US" altLang="zh-CN" sz="3300" b="1" dirty="0" smtClean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while</a:t>
                </a:r>
                <a:r>
                  <a:rPr lang="en-US" altLang="zh-CN" sz="3300" b="1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300" dirty="0" smtClean="0">
                    <a:ea typeface="宋体" pitchFamily="2" charset="-122"/>
                    <a:sym typeface="Wingdings" pitchFamily="2" charset="2"/>
                  </a:rPr>
                  <a:t>there </a:t>
                </a:r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is a man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 who is </a:t>
                </a:r>
                <a:r>
                  <a:rPr lang="en-US" altLang="zh-CN" sz="3300" dirty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 and hasn’t proposed to every </a:t>
                </a:r>
                <a:r>
                  <a:rPr lang="en-US" altLang="zh-CN" sz="3300" dirty="0" smtClean="0">
                    <a:ea typeface="宋体" pitchFamily="2" charset="-122"/>
                    <a:sym typeface="Wingdings" pitchFamily="2" charset="2"/>
                  </a:rPr>
                  <a:t>woman</a:t>
                </a:r>
              </a:p>
              <a:p>
                <a:pPr lvl="1"/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choose such a man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3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300" dirty="0" smtClean="0">
                    <a:ea typeface="宋体" pitchFamily="2" charset="-122"/>
                    <a:sym typeface="Wingdings" pitchFamily="2" charset="2"/>
                  </a:rPr>
                  <a:t>arbitrarily</a:t>
                </a:r>
              </a:p>
              <a:p>
                <a:pPr lvl="1"/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 be the highest ranked woman in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’s preference list to whom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300" dirty="0">
                    <a:ea typeface="宋体" pitchFamily="2" charset="-122"/>
                    <a:sym typeface="Wingdings" pitchFamily="2" charset="2"/>
                  </a:rPr>
                  <a:t> hasn’t proposed </a:t>
                </a:r>
                <a:r>
                  <a:rPr lang="en-US" altLang="zh-CN" sz="3300" dirty="0" smtClean="0">
                    <a:ea typeface="宋体" pitchFamily="2" charset="-122"/>
                    <a:sym typeface="Wingdings" pitchFamily="2" charset="2"/>
                  </a:rPr>
                  <a:t>yet</a:t>
                </a:r>
              </a:p>
              <a:p>
                <a:pPr lvl="1"/>
                <a:r>
                  <a:rPr lang="en-US" altLang="zh-CN" sz="33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// next: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3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proposes to </a:t>
                </a:r>
                <a14:m>
                  <m:oMath xmlns:m="http://schemas.openxmlformats.org/officeDocument/2006/math">
                    <m:r>
                      <a:rPr lang="en-US" altLang="zh-CN" sz="33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3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</a:p>
              <a:p>
                <a:pPr lvl="1"/>
                <a:r>
                  <a:rPr lang="en-US" altLang="zh-HK" sz="3400" b="1" dirty="0" smtClean="0">
                    <a:solidFill>
                      <a:srgbClr val="0070C0"/>
                    </a:solidFill>
                  </a:rPr>
                  <a:t>if</a:t>
                </a:r>
                <a:r>
                  <a:rPr lang="en-US" altLang="zh-HK" sz="3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sz="3400" dirty="0" smtClean="0"/>
                  <a:t> </a:t>
                </a:r>
                <a:r>
                  <a:rPr lang="en-US" altLang="zh-HK" sz="3400" dirty="0"/>
                  <a:t>is free, </a:t>
                </a:r>
                <a:r>
                  <a:rPr lang="en-US" altLang="zh-HK" sz="3400" b="1" dirty="0">
                    <a:solidFill>
                      <a:srgbClr val="0070C0"/>
                    </a:solidFill>
                  </a:rPr>
                  <a:t>then</a:t>
                </a:r>
                <a:r>
                  <a:rPr lang="en-US" altLang="zh-HK" sz="3400" b="1" dirty="0"/>
                  <a:t> 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latin typeface="Cambria Math"/>
                      </a:rPr>
                      <m:t>(</m:t>
                    </m:r>
                    <m:r>
                      <a:rPr lang="en-US" altLang="zh-CN" sz="3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HK" sz="3400" i="1" dirty="0" err="1" smtClean="0">
                        <a:latin typeface="Cambria Math"/>
                      </a:rPr>
                      <m:t>,</m:t>
                    </m:r>
                    <m:r>
                      <a:rPr lang="en-US" altLang="zh-CN" sz="3400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HK" sz="3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sz="3400" dirty="0" smtClean="0"/>
                  <a:t> </a:t>
                </a:r>
                <a:r>
                  <a:rPr lang="en-US" altLang="zh-HK" sz="3400" dirty="0"/>
                  <a:t>become </a:t>
                </a:r>
                <a:r>
                  <a:rPr lang="en-US" altLang="zh-HK" sz="3400" dirty="0">
                    <a:solidFill>
                      <a:srgbClr val="6600FF"/>
                    </a:solidFill>
                  </a:rPr>
                  <a:t>engaged</a:t>
                </a:r>
              </a:p>
              <a:p>
                <a:pPr lvl="1"/>
                <a:r>
                  <a:rPr lang="en-US" altLang="zh-HK" sz="3400" b="1" dirty="0">
                    <a:solidFill>
                      <a:srgbClr val="0070C0"/>
                    </a:solidFill>
                  </a:rPr>
                  <a:t>else</a:t>
                </a:r>
                <a:r>
                  <a:rPr lang="en-US" altLang="zh-HK" sz="3400" dirty="0"/>
                  <a:t>, </a:t>
                </a:r>
                <a:r>
                  <a:rPr lang="en-US" altLang="zh-HK" sz="3400" dirty="0" smtClean="0"/>
                  <a:t>suppose </a:t>
                </a:r>
                <a14:m>
                  <m:oMath xmlns:m="http://schemas.openxmlformats.org/officeDocument/2006/math">
                    <m:r>
                      <a:rPr lang="en-US" altLang="zh-CN" sz="3400" i="1" dirty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HK" sz="3400" dirty="0" smtClean="0"/>
                  <a:t> </a:t>
                </a:r>
                <a:r>
                  <a:rPr lang="en-US" altLang="zh-HK" sz="3400" dirty="0"/>
                  <a:t>is currently </a:t>
                </a:r>
                <a:r>
                  <a:rPr lang="en-US" altLang="zh-HK" sz="3400" dirty="0">
                    <a:solidFill>
                      <a:srgbClr val="6600FF"/>
                    </a:solidFill>
                  </a:rPr>
                  <a:t>engaged </a:t>
                </a:r>
                <a:r>
                  <a:rPr lang="en-US" altLang="zh-HK" sz="3400" dirty="0"/>
                  <a:t>to </a:t>
                </a:r>
                <a14:m>
                  <m:oMath xmlns:m="http://schemas.openxmlformats.org/officeDocument/2006/math">
                    <m:r>
                      <a:rPr lang="en-US" altLang="zh-HK" sz="3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sz="3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en-US" altLang="zh-HK" sz="3400" dirty="0" smtClean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altLang="zh-CN" sz="3400" b="1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3400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3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3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to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3400" b="1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3400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 remains </a:t>
                </a:r>
                <a:r>
                  <a:rPr lang="en-US" altLang="zh-CN" sz="3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pPr lvl="2"/>
                <a:r>
                  <a:rPr lang="en-US" altLang="zh-CN" sz="3400" b="1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if</a:t>
                </a:r>
                <a:r>
                  <a:rPr lang="en-US" altLang="zh-CN" sz="3400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</m:oMath>
                </a14:m>
                <a:r>
                  <a:rPr lang="en-US" altLang="zh-CN" sz="3400" dirty="0" smtClean="0"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prefers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</m:oMath>
                </a14:m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3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, </a:t>
                </a:r>
                <a:r>
                  <a:rPr lang="en-US" altLang="zh-CN" sz="3400" b="1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then</a:t>
                </a:r>
                <a:r>
                  <a:rPr lang="en-US" altLang="zh-CN" sz="3400" dirty="0">
                    <a:solidFill>
                      <a:srgbClr val="0070C0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(</m:t>
                    </m:r>
                    <m:r>
                      <a:rPr lang="en-US" altLang="zh-CN" sz="3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3400" i="1" dirty="0" err="1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,</m:t>
                    </m:r>
                    <m:r>
                      <a:rPr lang="en-US" altLang="zh-CN" sz="3400" i="1" dirty="0" err="1" smtClean="0">
                        <a:solidFill>
                          <a:srgbClr val="FF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𝑤</m:t>
                    </m:r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)</m:t>
                    </m:r>
                  </m:oMath>
                </a14:m>
                <a:r>
                  <a:rPr lang="en-US" altLang="zh-CN" sz="3400" dirty="0" smtClean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400" dirty="0" smtClean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3400" dirty="0">
                    <a:solidFill>
                      <a:srgbClr val="6600FF"/>
                    </a:solidFill>
                    <a:ea typeface="宋体" pitchFamily="2" charset="-122"/>
                    <a:sym typeface="Wingdings" pitchFamily="2" charset="2"/>
                  </a:rPr>
                  <a:t>engaged </a:t>
                </a:r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CN" sz="340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𝑚</m:t>
                    </m:r>
                    <m:r>
                      <a:rPr lang="en-US" altLang="zh-CN" sz="3400" b="0" i="1" dirty="0" smtClean="0">
                        <a:solidFill>
                          <a:srgbClr val="0000FF"/>
                        </a:solidFill>
                        <a:latin typeface="Cambria Math"/>
                        <a:ea typeface="宋体" pitchFamily="2" charset="-122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altLang="zh-CN" sz="3400" dirty="0">
                    <a:solidFill>
                      <a:srgbClr val="0000FF"/>
                    </a:solidFill>
                    <a:ea typeface="宋体" pitchFamily="2" charset="-122"/>
                    <a:sym typeface="Wingdings" pitchFamily="2" charset="2"/>
                  </a:rPr>
                  <a:t> </a:t>
                </a:r>
                <a:r>
                  <a:rPr lang="en-US" altLang="zh-CN" sz="3400" dirty="0">
                    <a:ea typeface="宋体" pitchFamily="2" charset="-122"/>
                    <a:sym typeface="Wingdings" pitchFamily="2" charset="2"/>
                  </a:rPr>
                  <a:t>becomes </a:t>
                </a:r>
                <a:r>
                  <a:rPr lang="en-US" altLang="zh-CN" sz="3400" dirty="0" smtClean="0">
                    <a:solidFill>
                      <a:schemeClr val="accent2">
                        <a:lumMod val="75000"/>
                      </a:schemeClr>
                    </a:solidFill>
                    <a:ea typeface="宋体" pitchFamily="2" charset="-122"/>
                    <a:sym typeface="Wingdings" pitchFamily="2" charset="2"/>
                  </a:rPr>
                  <a:t>free</a:t>
                </a:r>
              </a:p>
              <a:p>
                <a:endParaRPr lang="en-US" altLang="zh-HK" sz="2800" dirty="0" smtClean="0">
                  <a:ea typeface="宋体" pitchFamily="2" charset="-122"/>
                  <a:sym typeface="Wingdings" pitchFamily="2" charset="2"/>
                </a:endParaRPr>
              </a:p>
              <a:p>
                <a:r>
                  <a:rPr lang="en-US" altLang="zh-HK" sz="3400" dirty="0" smtClean="0">
                    <a:ea typeface="宋体" pitchFamily="2" charset="-122"/>
                    <a:sym typeface="Wingdings" pitchFamily="2" charset="2"/>
                  </a:rPr>
                  <a:t>Return the set of engaged pairs as a matching</a:t>
                </a:r>
                <a:endParaRPr lang="en-US" altLang="zh-HK" sz="3400" dirty="0" smtClean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93837"/>
                <a:ext cx="8229600" cy="4830763"/>
              </a:xfrm>
              <a:blipFill rotWithShape="1">
                <a:blip r:embed="rId2"/>
                <a:stretch>
                  <a:fillRect l="-667" t="-2018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6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By an Example (from lecture notes)</a:t>
            </a:r>
            <a:endParaRPr lang="en-US" dirty="0"/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871517" y="990599"/>
            <a:ext cx="6815283" cy="574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3200" dirty="0" smtClean="0">
                <a:solidFill>
                  <a:srgbClr val="0070C0"/>
                </a:solidFill>
              </a:rPr>
              <a:t>Men	</a:t>
            </a:r>
            <a:r>
              <a:rPr kumimoji="0" lang="en-US" altLang="en-US" sz="3200" dirty="0"/>
              <a:t>				</a:t>
            </a:r>
            <a:r>
              <a:rPr kumimoji="0" lang="en-US" altLang="en-US" sz="3200" dirty="0">
                <a:solidFill>
                  <a:srgbClr val="C00000"/>
                </a:solidFill>
              </a:rPr>
              <a:t>Women</a:t>
            </a:r>
          </a:p>
          <a:p>
            <a:pPr eaLnBrk="1" hangingPunct="1"/>
            <a:endParaRPr kumimoji="0" lang="en-US" altLang="en-US" sz="3200" dirty="0"/>
          </a:p>
          <a:p>
            <a:pPr eaLnBrk="1" hangingPunct="1">
              <a:spcAft>
                <a:spcPts val="2400"/>
              </a:spcAft>
            </a:pPr>
            <a:r>
              <a:rPr kumimoji="0" lang="en-US" altLang="en-US" sz="3200" dirty="0"/>
              <a:t>1:  </a:t>
            </a:r>
            <a:r>
              <a:rPr kumimoji="0" lang="en-US" altLang="en-US" sz="3200" dirty="0" smtClean="0"/>
              <a:t>ABCD</a:t>
            </a:r>
            <a:r>
              <a:rPr kumimoji="0" lang="en-US" altLang="en-US" sz="3200" dirty="0"/>
              <a:t>	</a:t>
            </a:r>
            <a:r>
              <a:rPr kumimoji="0" lang="en-US" altLang="en-US" sz="3200" dirty="0" smtClean="0"/>
              <a:t>	</a:t>
            </a:r>
            <a:r>
              <a:rPr kumimoji="0" lang="en-US" altLang="en-US" sz="3200" dirty="0"/>
              <a:t>		  A : </a:t>
            </a:r>
            <a:r>
              <a:rPr kumimoji="0" lang="en-US" altLang="en-US" sz="3200" dirty="0" smtClean="0"/>
              <a:t>3124</a:t>
            </a:r>
          </a:p>
          <a:p>
            <a:pPr eaLnBrk="1" hangingPunct="1">
              <a:lnSpc>
                <a:spcPct val="220000"/>
              </a:lnSpc>
              <a:spcAft>
                <a:spcPts val="2400"/>
              </a:spcAft>
            </a:pPr>
            <a:r>
              <a:rPr kumimoji="0" lang="en-US" altLang="en-US" sz="3200" dirty="0" smtClean="0"/>
              <a:t>2 </a:t>
            </a:r>
            <a:r>
              <a:rPr kumimoji="0" lang="en-US" altLang="en-US" sz="3200" dirty="0"/>
              <a:t>: </a:t>
            </a:r>
            <a:r>
              <a:rPr kumimoji="0" lang="en-US" altLang="en-US" sz="3200" dirty="0" smtClean="0"/>
              <a:t>ABCD	 </a:t>
            </a:r>
            <a:r>
              <a:rPr kumimoji="0" lang="en-US" altLang="en-US" sz="3200" dirty="0"/>
              <a:t>			  </a:t>
            </a:r>
            <a:r>
              <a:rPr kumimoji="0" lang="en-US" altLang="en-US" sz="3200" dirty="0" smtClean="0"/>
              <a:t>B </a:t>
            </a:r>
            <a:r>
              <a:rPr kumimoji="0" lang="en-US" altLang="en-US" sz="3200" dirty="0"/>
              <a:t>: </a:t>
            </a:r>
            <a:r>
              <a:rPr kumimoji="0" lang="en-US" altLang="en-US" sz="3200" dirty="0" smtClean="0"/>
              <a:t>3412</a:t>
            </a:r>
          </a:p>
          <a:p>
            <a:pPr eaLnBrk="1" hangingPunct="1">
              <a:lnSpc>
                <a:spcPct val="220000"/>
              </a:lnSpc>
              <a:spcAft>
                <a:spcPts val="2400"/>
              </a:spcAft>
            </a:pPr>
            <a:r>
              <a:rPr kumimoji="0" lang="en-US" altLang="en-US" sz="3200" dirty="0" smtClean="0"/>
              <a:t>3 : BACD	 			  C : 1423</a:t>
            </a:r>
          </a:p>
          <a:p>
            <a:pPr eaLnBrk="1" hangingPunct="1">
              <a:lnSpc>
                <a:spcPct val="220000"/>
              </a:lnSpc>
              <a:spcAft>
                <a:spcPts val="2400"/>
              </a:spcAft>
            </a:pPr>
            <a:r>
              <a:rPr kumimoji="0" lang="en-US" altLang="en-US" sz="3200" dirty="0" smtClean="0"/>
              <a:t>4 </a:t>
            </a:r>
            <a:r>
              <a:rPr kumimoji="0" lang="en-US" altLang="en-US" sz="3200" dirty="0"/>
              <a:t>: </a:t>
            </a:r>
            <a:r>
              <a:rPr kumimoji="0" lang="en-US" altLang="en-US" sz="3200" dirty="0" smtClean="0"/>
              <a:t>CBDA	 </a:t>
            </a:r>
            <a:r>
              <a:rPr kumimoji="0" lang="en-US" altLang="en-US" sz="3200" dirty="0"/>
              <a:t>			  D : </a:t>
            </a:r>
            <a:r>
              <a:rPr kumimoji="0" lang="en-US" altLang="en-US" sz="3200" dirty="0" smtClean="0"/>
              <a:t>4132</a:t>
            </a:r>
            <a:endParaRPr kumimoji="0" lang="en-US" altLang="en-US" sz="3200" dirty="0"/>
          </a:p>
        </p:txBody>
      </p:sp>
      <p:pic>
        <p:nvPicPr>
          <p:cNvPr id="28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" y="1524000"/>
            <a:ext cx="846281" cy="12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8004"/>
            <a:ext cx="846281" cy="124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52006"/>
            <a:ext cx="846281" cy="124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76" y="5466009"/>
            <a:ext cx="846281" cy="124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11344"/>
            <a:ext cx="517172" cy="11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7342"/>
            <a:ext cx="517172" cy="11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3339"/>
            <a:ext cx="517172" cy="11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9336"/>
            <a:ext cx="517172" cy="115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Line 15"/>
          <p:cNvSpPr>
            <a:spLocks noChangeShapeType="1"/>
          </p:cNvSpPr>
          <p:nvPr/>
        </p:nvSpPr>
        <p:spPr bwMode="auto">
          <a:xfrm flipV="1">
            <a:off x="3705063" y="2307931"/>
            <a:ext cx="1997365" cy="1153027"/>
          </a:xfrm>
          <a:prstGeom prst="line">
            <a:avLst/>
          </a:prstGeom>
          <a:noFill/>
          <a:ln w="38100">
            <a:solidFill>
              <a:srgbClr val="A50021">
                <a:alpha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3705063" y="2286000"/>
            <a:ext cx="1997364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V="1">
            <a:off x="3705064" y="3460958"/>
            <a:ext cx="1997363" cy="2"/>
          </a:xfrm>
          <a:prstGeom prst="line">
            <a:avLst/>
          </a:prstGeom>
          <a:noFill/>
          <a:ln w="38100">
            <a:solidFill>
              <a:srgbClr val="A50021">
                <a:alpha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V="1">
            <a:off x="3705065" y="3460959"/>
            <a:ext cx="1997362" cy="141583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>
            <a:off x="3705064" y="3460959"/>
            <a:ext cx="1997364" cy="1314003"/>
          </a:xfrm>
          <a:prstGeom prst="line">
            <a:avLst/>
          </a:prstGeom>
          <a:noFill/>
          <a:ln w="38100">
            <a:solidFill>
              <a:srgbClr val="A50021">
                <a:alpha val="60000"/>
              </a:srgb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V="1">
            <a:off x="3705066" y="4774962"/>
            <a:ext cx="1997362" cy="13140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/>
          <p:cNvSpPr>
            <a:spLocks noChangeShapeType="1"/>
          </p:cNvSpPr>
          <p:nvPr/>
        </p:nvSpPr>
        <p:spPr bwMode="auto">
          <a:xfrm>
            <a:off x="3705065" y="3460960"/>
            <a:ext cx="1997363" cy="26280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2667000" y="3200400"/>
            <a:ext cx="167337" cy="609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2930776" y="3193473"/>
            <a:ext cx="167337" cy="609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174852" y="3200400"/>
            <a:ext cx="167337" cy="60959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4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0" grpId="0" animBg="1"/>
      <p:bldP spid="41" grpId="0" animBg="1"/>
      <p:bldP spid="41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62000" y="427704"/>
            <a:ext cx="7587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smtClean="0">
                <a:solidFill>
                  <a:srgbClr val="003366"/>
                </a:solidFill>
              </a:rPr>
              <a:t>Men Optimal &amp; Women </a:t>
            </a:r>
            <a:r>
              <a:rPr lang="en-US" altLang="zh-TW" sz="2800" b="1" dirty="0" err="1" smtClean="0">
                <a:solidFill>
                  <a:srgbClr val="003366"/>
                </a:solidFill>
              </a:rPr>
              <a:t>Pessimal</a:t>
            </a:r>
            <a:r>
              <a:rPr lang="en-US" altLang="zh-TW" sz="2800" b="1" dirty="0" smtClean="0">
                <a:solidFill>
                  <a:srgbClr val="003366"/>
                </a:solidFill>
              </a:rPr>
              <a:t> Algorithm</a:t>
            </a:r>
            <a:endParaRPr lang="en-US" altLang="zh-TW" sz="2800" b="1" dirty="0">
              <a:solidFill>
                <a:srgbClr val="003366"/>
              </a:solidFill>
            </a:endParaRP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1140977" y="1578077"/>
            <a:ext cx="71913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chemeClr val="tx2"/>
              </a:buClr>
            </a:pPr>
            <a:r>
              <a:rPr lang="en-US" altLang="zh-CN" sz="2400" dirty="0" smtClean="0"/>
              <a:t>All </a:t>
            </a:r>
            <a:r>
              <a:rPr lang="en-US" altLang="zh-CN" sz="2400" dirty="0" smtClean="0">
                <a:solidFill>
                  <a:srgbClr val="0070C0"/>
                </a:solidFill>
              </a:rPr>
              <a:t>Men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get the </a:t>
            </a:r>
            <a:r>
              <a:rPr lang="en-US" altLang="zh-CN" sz="2400" dirty="0">
                <a:solidFill>
                  <a:srgbClr val="008000"/>
                </a:solidFill>
              </a:rPr>
              <a:t>best</a:t>
            </a:r>
            <a:r>
              <a:rPr lang="en-US" altLang="zh-CN" sz="2400" dirty="0"/>
              <a:t> partner simultaneously!</a:t>
            </a:r>
          </a:p>
          <a:p>
            <a:pPr eaLnBrk="1" hangingPunct="1">
              <a:lnSpc>
                <a:spcPct val="150000"/>
              </a:lnSpc>
              <a:buClr>
                <a:schemeClr val="tx2"/>
              </a:buClr>
            </a:pPr>
            <a:r>
              <a:rPr lang="en-US" altLang="zh-CN" sz="2400" dirty="0" smtClean="0"/>
              <a:t>All </a:t>
            </a:r>
            <a:r>
              <a:rPr lang="en-US" altLang="zh-CN" sz="2400" dirty="0" smtClean="0">
                <a:solidFill>
                  <a:srgbClr val="C00000"/>
                </a:solidFill>
              </a:rPr>
              <a:t>Women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get the </a:t>
            </a:r>
            <a:r>
              <a:rPr lang="en-US" altLang="zh-CN" sz="2400" dirty="0">
                <a:solidFill>
                  <a:srgbClr val="A50021"/>
                </a:solidFill>
              </a:rPr>
              <a:t>worst</a:t>
            </a:r>
            <a:r>
              <a:rPr lang="en-US" altLang="zh-CN" sz="2400" dirty="0"/>
              <a:t> partner simultaneously!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1140977" y="4724174"/>
            <a:ext cx="4785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CN" sz="2400" dirty="0" smtClean="0">
                <a:solidFill>
                  <a:srgbClr val="000000"/>
                </a:solidFill>
              </a:rPr>
              <a:t>Can </a:t>
            </a:r>
            <a:r>
              <a:rPr kumimoji="0" lang="en-US" altLang="zh-CN" sz="2400" dirty="0">
                <a:solidFill>
                  <a:srgbClr val="000000"/>
                </a:solidFill>
              </a:rPr>
              <a:t>a </a:t>
            </a:r>
            <a:r>
              <a:rPr kumimoji="0" lang="en-US" altLang="zh-CN" sz="2400" dirty="0" smtClean="0">
                <a:solidFill>
                  <a:srgbClr val="C00000"/>
                </a:solidFill>
              </a:rPr>
              <a:t>woman</a:t>
            </a:r>
            <a:r>
              <a:rPr kumimoji="0" lang="en-US" altLang="zh-CN" sz="2400" dirty="0" smtClean="0">
                <a:solidFill>
                  <a:srgbClr val="000000"/>
                </a:solidFill>
              </a:rPr>
              <a:t> </a:t>
            </a:r>
            <a:r>
              <a:rPr kumimoji="0" lang="en-US" altLang="zh-CN" sz="2400" dirty="0">
                <a:solidFill>
                  <a:srgbClr val="000000"/>
                </a:solidFill>
              </a:rPr>
              <a:t>do better by lying?</a:t>
            </a:r>
            <a:endParaRPr kumimoji="0" lang="en-US" altLang="zh-CN" sz="2400" dirty="0">
              <a:solidFill>
                <a:srgbClr val="CC0000"/>
              </a:solidFill>
            </a:endParaRP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970256" y="2971800"/>
            <a:ext cx="74462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2400" dirty="0"/>
              <a:t>That is, among all possible stable matching,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70C0"/>
                </a:solidFill>
              </a:rPr>
              <a:t>men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get the best possible partners simultaneously.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6018212" y="4724173"/>
            <a:ext cx="859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8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792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11" grpId="0"/>
      <p:bldP spid="5888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with True Preference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A:213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B:123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C:231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1:ABC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2:BAC</a:t>
            </a:r>
            <a:endParaRPr kumimoji="0" lang="en-US" altLang="en-US" sz="24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3:CBA</a:t>
            </a:r>
            <a:endParaRPr kumimoji="0" lang="en-US" altLang="en-US" sz="2400" dirty="0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726007" y="2925760"/>
            <a:ext cx="1904998" cy="137282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6" y="2872579"/>
            <a:ext cx="1904999" cy="142600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3726006" y="4298588"/>
            <a:ext cx="1904999" cy="1349476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118812" y="5549971"/>
            <a:ext cx="167337" cy="2840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 flipV="1">
            <a:off x="3726006" y="5648062"/>
            <a:ext cx="1904999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6248400" y="3296333"/>
            <a:ext cx="2819400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dirty="0" smtClean="0"/>
              <a:t>Done! Woman 2 gets her </a:t>
            </a:r>
            <a:r>
              <a:rPr lang="en-US" altLang="zh-CN" b="1" dirty="0" smtClean="0"/>
              <a:t>second best </a:t>
            </a:r>
            <a:r>
              <a:rPr lang="en-US" altLang="zh-CN" dirty="0" smtClean="0"/>
              <a:t>choice</a:t>
            </a:r>
            <a:endParaRPr lang="en-US" altLang="zh-CN" dirty="0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362200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103794" y="1676398"/>
            <a:ext cx="1292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1" grpId="1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dirty="0" smtClean="0"/>
              <a:t>Outline</a:t>
            </a:r>
            <a:endParaRPr lang="zh-CN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4000" dirty="0" smtClean="0"/>
          </a:p>
          <a:p>
            <a:r>
              <a:rPr lang="en-US" altLang="zh-CN" sz="4000" dirty="0" smtClean="0"/>
              <a:t>Stable Matching</a:t>
            </a:r>
          </a:p>
          <a:p>
            <a:endParaRPr lang="en-US" altLang="zh-CN" sz="4000" dirty="0" smtClean="0"/>
          </a:p>
          <a:p>
            <a:endParaRPr lang="en-US" altLang="zh-CN" sz="4000" dirty="0"/>
          </a:p>
          <a:p>
            <a:r>
              <a:rPr lang="en-US" altLang="zh-CN" sz="4000" dirty="0" smtClean="0"/>
              <a:t>Secretary Problem</a:t>
            </a:r>
          </a:p>
        </p:txBody>
      </p:sp>
    </p:spTree>
    <p:extLst>
      <p:ext uri="{BB962C8B-B14F-4D97-AF65-F5344CB8AC3E}">
        <p14:creationId xmlns:p14="http://schemas.microsoft.com/office/powerpoint/2010/main" val="18392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 2 Tells a Lie</a:t>
            </a:r>
            <a:endParaRPr lang="en-US" dirty="0"/>
          </a:p>
        </p:txBody>
      </p:sp>
      <p:pic>
        <p:nvPicPr>
          <p:cNvPr id="4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2209798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6" y="36194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07" y="5029199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67268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6" y="513556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209798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2200" y="1676399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21119" y="26417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A:213</a:t>
            </a:r>
            <a:endParaRPr kumimoji="0" lang="en-US" altLang="en-US" sz="24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21119" y="4051446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B:123</a:t>
            </a:r>
            <a:endParaRPr kumimoji="0" lang="en-US" alt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21119" y="5461147"/>
            <a:ext cx="1004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C:231</a:t>
            </a:r>
            <a:endParaRPr kumimoji="0" lang="en-US" alt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48400" y="26417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1:ABC</a:t>
            </a:r>
            <a:endParaRPr kumimoji="0" lang="en-US" altLang="en-US" sz="24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48400" y="4051445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FF0000"/>
                </a:solidFill>
              </a:rPr>
              <a:t>2:BCA</a:t>
            </a:r>
            <a:endParaRPr kumimoji="0"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248400" y="5461146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3:CBA</a:t>
            </a:r>
            <a:endParaRPr kumimoji="0" lang="en-US" altLang="en-US" sz="2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103794" y="1676398"/>
            <a:ext cx="1292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726006" y="2872576"/>
            <a:ext cx="1905001" cy="1426011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3726006" y="2872579"/>
            <a:ext cx="1904999" cy="1426009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V="1">
            <a:off x="3726006" y="4298588"/>
            <a:ext cx="1904999" cy="1349476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139894" y="2762187"/>
            <a:ext cx="167337" cy="2840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3726008" y="2872575"/>
            <a:ext cx="1904997" cy="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3088013" y="4149509"/>
            <a:ext cx="167337" cy="2840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726008" y="4282278"/>
            <a:ext cx="1904999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088013" y="5549971"/>
            <a:ext cx="167337" cy="2840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V="1">
            <a:off x="3726008" y="5648062"/>
            <a:ext cx="1904997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400800" y="3170082"/>
            <a:ext cx="2667000" cy="707886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sz="2000" dirty="0" smtClean="0"/>
              <a:t>Done! Woman 2 gets her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best</a:t>
            </a:r>
            <a:r>
              <a:rPr lang="en-US" altLang="zh-CN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choice</a:t>
            </a:r>
            <a:endParaRPr lang="en-US" altLang="zh-CN" sz="2000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42340" y="4433523"/>
            <a:ext cx="2620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/>
              <a:t>BAC </a:t>
            </a:r>
            <a:r>
              <a:rPr kumimoji="0" lang="en-US" altLang="en-US" dirty="0" smtClean="0"/>
              <a:t>(true </a:t>
            </a:r>
            <a:r>
              <a:rPr kumimoji="0" lang="en-US" altLang="en-US" dirty="0"/>
              <a:t>preference) </a:t>
            </a:r>
          </a:p>
        </p:txBody>
      </p:sp>
    </p:spTree>
    <p:extLst>
      <p:ext uri="{BB962C8B-B14F-4D97-AF65-F5344CB8AC3E}">
        <p14:creationId xmlns:p14="http://schemas.microsoft.com/office/powerpoint/2010/main" val="387450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z="4000" dirty="0" smtClean="0">
                <a:latin typeface="Comic Sans MS" pitchFamily="66" charset="0"/>
              </a:rPr>
              <a:t>Secretary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  <a:solidFill>
            <a:srgbClr val="CCCCFF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We have a </a:t>
            </a:r>
            <a:r>
              <a:rPr lang="en-US" sz="2800" b="1" dirty="0" smtClean="0">
                <a:solidFill>
                  <a:srgbClr val="0070C0"/>
                </a:solidFill>
              </a:rPr>
              <a:t>single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secretary position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There are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 candidates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 will hold interviews and hire one of them</a:t>
            </a:r>
          </a:p>
        </p:txBody>
      </p:sp>
      <p:pic>
        <p:nvPicPr>
          <p:cNvPr id="1026" name="Picture 2" descr="http://www.datagenetics.com/blog/december32012/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52850"/>
            <a:ext cx="55911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tagenetics.com/blog/december32012/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43499"/>
            <a:ext cx="62007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CC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All candidates can be </a:t>
            </a:r>
            <a:r>
              <a:rPr lang="en-US" b="1" dirty="0">
                <a:solidFill>
                  <a:srgbClr val="0070C0"/>
                </a:solidFill>
              </a:rPr>
              <a:t>totally ordered </a:t>
            </a:r>
            <a:r>
              <a:rPr lang="en-US" dirty="0"/>
              <a:t>without tie</a:t>
            </a:r>
          </a:p>
          <a:p>
            <a:endParaRPr lang="en-US" dirty="0"/>
          </a:p>
          <a:p>
            <a:r>
              <a:rPr lang="en-US" dirty="0"/>
              <a:t>The candidates arrive at a sequentially </a:t>
            </a:r>
            <a:r>
              <a:rPr lang="en-US" b="1" dirty="0">
                <a:solidFill>
                  <a:srgbClr val="C00000"/>
                </a:solidFill>
              </a:rPr>
              <a:t>random </a:t>
            </a:r>
            <a:r>
              <a:rPr lang="en-US" b="1" dirty="0" smtClean="0">
                <a:solidFill>
                  <a:srgbClr val="C00000"/>
                </a:solidFill>
              </a:rPr>
              <a:t>order</a:t>
            </a:r>
          </a:p>
          <a:p>
            <a:endParaRPr lang="en-US" dirty="0"/>
          </a:p>
          <a:p>
            <a:r>
              <a:rPr lang="en-US" dirty="0"/>
              <a:t>We can only determine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00B050"/>
                </a:solidFill>
              </a:rPr>
              <a:t>relative ranks </a:t>
            </a:r>
            <a:r>
              <a:rPr lang="en-US" dirty="0" smtClean="0"/>
              <a:t>of </a:t>
            </a:r>
            <a:r>
              <a:rPr lang="en-US" dirty="0"/>
              <a:t>the candidates </a:t>
            </a:r>
            <a:r>
              <a:rPr lang="en-US" dirty="0" smtClean="0"/>
              <a:t>(</a:t>
            </a:r>
            <a:r>
              <a:rPr lang="en-US" dirty="0"/>
              <a:t>among all interviewed candidates)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only aim at the </a:t>
            </a:r>
            <a:r>
              <a:rPr lang="en-US" b="1" dirty="0" smtClean="0">
                <a:solidFill>
                  <a:srgbClr val="FF0000"/>
                </a:solidFill>
              </a:rPr>
              <a:t>best candidate</a:t>
            </a:r>
            <a:r>
              <a:rPr lang="en-US" dirty="0" smtClean="0"/>
              <a:t>, no one less will do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2060"/>
                </a:solidFill>
              </a:rPr>
              <a:t>Irrevocable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/>
              <a:t>d</a:t>
            </a:r>
            <a:r>
              <a:rPr lang="en-US" dirty="0" smtClean="0"/>
              <a:t>ecision is made </a:t>
            </a:r>
            <a:r>
              <a:rPr lang="en-US" b="1" dirty="0" smtClean="0">
                <a:solidFill>
                  <a:srgbClr val="002060"/>
                </a:solidFill>
              </a:rPr>
              <a:t>immediately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after the interview</a:t>
            </a:r>
          </a:p>
          <a:p>
            <a:endParaRPr lang="en-US" dirty="0"/>
          </a:p>
          <a:p>
            <a:r>
              <a:rPr lang="en-US" dirty="0" smtClean="0"/>
              <a:t>The value of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is known to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Reject the </a:t>
            </a:r>
            <a:r>
              <a:rPr lang="en-US" altLang="zh-HK" sz="2800" dirty="0">
                <a:solidFill>
                  <a:srgbClr val="FF0000"/>
                </a:solidFill>
              </a:rPr>
              <a:t>first </a:t>
            </a:r>
            <a:r>
              <a:rPr lang="en-US" altLang="zh-HK" sz="2800" b="1" dirty="0" smtClean="0">
                <a:solidFill>
                  <a:srgbClr val="FF0000"/>
                </a:solidFill>
              </a:rPr>
              <a:t>k</a:t>
            </a:r>
            <a:r>
              <a:rPr lang="en-US" altLang="zh-HK" sz="2800" dirty="0" smtClean="0"/>
              <a:t> </a:t>
            </a:r>
            <a:r>
              <a:rPr lang="en-US" altLang="zh-HK" sz="2800" dirty="0"/>
              <a:t>candidates </a:t>
            </a:r>
            <a:r>
              <a:rPr lang="en-US" altLang="zh-HK" sz="2800" dirty="0" smtClean="0"/>
              <a:t>no matter how good they are</a:t>
            </a:r>
          </a:p>
          <a:p>
            <a:pPr lvl="1"/>
            <a:r>
              <a:rPr lang="en-US" altLang="zh-HK" sz="2400" dirty="0" smtClean="0">
                <a:cs typeface="Times New Roman" pitchFamily="18" charset="0"/>
              </a:rPr>
              <a:t>Because there may be better ones later</a:t>
            </a:r>
            <a:endParaRPr lang="en-US" altLang="zh-HK" sz="2400" dirty="0" smtClean="0"/>
          </a:p>
          <a:p>
            <a:endParaRPr lang="en-US" altLang="zh-HK" sz="2800" dirty="0" smtClean="0"/>
          </a:p>
          <a:p>
            <a:r>
              <a:rPr lang="en-US" altLang="zh-HK" sz="2800" dirty="0" smtClean="0"/>
              <a:t>After this, </a:t>
            </a:r>
            <a:r>
              <a:rPr lang="en-US" altLang="zh-HK" sz="2800" dirty="0">
                <a:solidFill>
                  <a:srgbClr val="FF0000"/>
                </a:solidFill>
              </a:rPr>
              <a:t>hire the first </a:t>
            </a:r>
            <a:r>
              <a:rPr lang="en-US" altLang="zh-HK" sz="2800" dirty="0" smtClean="0">
                <a:solidFill>
                  <a:srgbClr val="FF0000"/>
                </a:solidFill>
              </a:rPr>
              <a:t>one </a:t>
            </a:r>
            <a:r>
              <a:rPr lang="en-US" altLang="zh-HK" sz="2800" dirty="0" smtClean="0"/>
              <a:t>who is </a:t>
            </a:r>
            <a:r>
              <a:rPr lang="en-US" altLang="zh-HK" sz="2800" dirty="0"/>
              <a:t>better than </a:t>
            </a:r>
            <a:r>
              <a:rPr lang="en-US" altLang="zh-HK" sz="2800" dirty="0" smtClean="0"/>
              <a:t>all candidates interviewed so far</a:t>
            </a:r>
          </a:p>
          <a:p>
            <a:endParaRPr lang="en-US" altLang="zh-HK" sz="2800" dirty="0" smtClean="0"/>
          </a:p>
          <a:p>
            <a:r>
              <a:rPr lang="en-US" altLang="zh-HK" sz="2800" dirty="0" smtClean="0"/>
              <a:t>If all the rest </a:t>
            </a:r>
            <a:r>
              <a:rPr lang="en-US" altLang="zh-HK" sz="2800" b="1" dirty="0" smtClean="0">
                <a:solidFill>
                  <a:srgbClr val="FF0000"/>
                </a:solidFill>
              </a:rPr>
              <a:t>n-k</a:t>
            </a:r>
            <a:r>
              <a:rPr lang="en-US" altLang="zh-HK" sz="2800" dirty="0" smtClean="0"/>
              <a:t> are worse than the best one among the first </a:t>
            </a:r>
            <a:r>
              <a:rPr lang="en-US" altLang="zh-HK" sz="2800" b="1" dirty="0" smtClean="0">
                <a:solidFill>
                  <a:srgbClr val="FF0000"/>
                </a:solidFill>
              </a:rPr>
              <a:t>k</a:t>
            </a:r>
            <a:r>
              <a:rPr lang="en-US" altLang="zh-HK" sz="2800" dirty="0" smtClean="0"/>
              <a:t>, then hire the last one</a:t>
            </a:r>
          </a:p>
        </p:txBody>
      </p:sp>
    </p:spTree>
    <p:extLst>
      <p:ext uri="{BB962C8B-B14F-4D97-AF65-F5344CB8AC3E}">
        <p14:creationId xmlns:p14="http://schemas.microsoft.com/office/powerpoint/2010/main" val="3376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14400"/>
          </a:xfrm>
          <a:solidFill>
            <a:srgbClr val="FF99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Our strategy is in the form of </a:t>
            </a:r>
          </a:p>
          <a:p>
            <a:pPr marL="0" indent="0" algn="ctr">
              <a:buNone/>
            </a:pPr>
            <a:r>
              <a:rPr lang="en-US" b="1" dirty="0" smtClean="0"/>
              <a:t>“reject the first k and then choose the next best one”</a:t>
            </a:r>
            <a:endParaRPr lang="en-US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3086101"/>
            <a:ext cx="8229600" cy="9144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We would like to maximize the probability of hiring the best candidate, i.e. choose an optimal </a:t>
            </a:r>
            <a:r>
              <a:rPr lang="en-US" sz="2200" b="1" dirty="0" smtClean="0">
                <a:solidFill>
                  <a:srgbClr val="FF0000"/>
                </a:solidFill>
              </a:rPr>
              <a:t>k</a:t>
            </a:r>
            <a:endParaRPr lang="en-US" sz="2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468745" y="4876800"/>
                <a:ext cx="8229600" cy="914400"/>
              </a:xfrm>
              <a:prstGeom prst="rect">
                <a:avLst/>
              </a:prstGeom>
              <a:solidFill>
                <a:srgbClr val="CCFFFF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 smtClean="0"/>
                  <a:t>When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200" dirty="0" smtClean="0"/>
                  <a:t> tends to infinity, the optimal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200" b="1" i="0">
                        <a:solidFill>
                          <a:srgbClr val="FF0000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n/e</a:t>
                </a:r>
                <a:r>
                  <a:rPr lang="en-US" sz="2200" dirty="0" smtClean="0"/>
                  <a:t>, with success probability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1/e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45" y="4876800"/>
                <a:ext cx="8229600" cy="914400"/>
              </a:xfrm>
              <a:prstGeom prst="rect">
                <a:avLst/>
              </a:prstGeom>
              <a:blipFill rotWithShape="1">
                <a:blip r:embed="rId2"/>
                <a:stretch>
                  <a:fillRect l="-963" t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Strategy (Optional)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144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Is an optimal strategy always in the form of </a:t>
            </a:r>
          </a:p>
          <a:p>
            <a:pPr marL="0" indent="0" algn="ctr">
              <a:buNone/>
            </a:pPr>
            <a:r>
              <a:rPr lang="en-US" sz="2200" b="1" dirty="0" smtClean="0"/>
              <a:t>“reject the first k and then choose the next best one”?</a:t>
            </a:r>
            <a:endParaRPr lang="en-US" sz="2200" b="1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978891" y="2933700"/>
            <a:ext cx="5181600" cy="10668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The answer is </a:t>
            </a:r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!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Let’s try to prove it !</a:t>
            </a:r>
            <a:endParaRPr lang="en-US" sz="2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4495800"/>
            <a:ext cx="8229600" cy="1295400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/>
              <a:t>What is a strategy?</a:t>
            </a:r>
          </a:p>
          <a:p>
            <a:pPr marL="341313" indent="0">
              <a:buFont typeface="Arial" pitchFamily="34" charset="0"/>
              <a:buNone/>
            </a:pPr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0070C0"/>
                </a:solidFill>
              </a:rPr>
              <a:t>stopping rule </a:t>
            </a:r>
            <a:r>
              <a:rPr lang="en-US" sz="2200" dirty="0" smtClean="0"/>
              <a:t>specifies whether to move on (interview) or to stop upon the arrival of a new candidate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33400" y="621539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proof idea comes from math.stackexchange.com:</a:t>
            </a:r>
          </a:p>
          <a:p>
            <a:r>
              <a:rPr lang="en-US" sz="1400" dirty="0" smtClean="0"/>
              <a:t>http</a:t>
            </a:r>
            <a:r>
              <a:rPr lang="en-US" sz="1400" dirty="0"/>
              <a:t>://math.stackexchange.com/questions/45266/secretary-problem-why-is-the-optimal-solution-optimal</a:t>
            </a:r>
          </a:p>
        </p:txBody>
      </p:sp>
    </p:spTree>
    <p:extLst>
      <p:ext uri="{BB962C8B-B14F-4D97-AF65-F5344CB8AC3E}">
        <p14:creationId xmlns:p14="http://schemas.microsoft.com/office/powerpoint/2010/main" val="42171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Prerequisite: Current Best Candidate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19200"/>
          </a:xfrm>
          <a:solidFill>
            <a:srgbClr val="CCCC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the r-</a:t>
            </a:r>
            <a:r>
              <a:rPr lang="en-US" dirty="0" err="1" smtClean="0"/>
              <a:t>th</a:t>
            </a:r>
            <a:r>
              <a:rPr lang="en-US" dirty="0" smtClean="0"/>
              <a:t> candidate arrives, if he is not the best among candidates 1,…,r, obviously, an optimal strategy will never choose him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818" y="2971800"/>
            <a:ext cx="8229600" cy="4572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So, an optimal strategy must be in the following form</a:t>
            </a:r>
            <a:endParaRPr 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891" y="3886200"/>
            <a:ext cx="8229600" cy="1524000"/>
          </a:xfrm>
          <a:prstGeom prst="rect">
            <a:avLst/>
          </a:prstGeom>
          <a:solidFill>
            <a:srgbClr val="FF99CC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/>
              <a:t>At each time r, if candidate r is the best one so far and </a:t>
            </a:r>
            <a:r>
              <a:rPr lang="en-US" sz="2800" b="1" i="1" dirty="0" smtClean="0">
                <a:solidFill>
                  <a:srgbClr val="0070C0"/>
                </a:solidFill>
              </a:rPr>
              <a:t>[some additional conditions]</a:t>
            </a:r>
            <a:r>
              <a:rPr lang="en-US" sz="2800" i="1" dirty="0" smtClean="0"/>
              <a:t>, choose him and stop.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687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[some additional conditions]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  <a:solidFill>
            <a:srgbClr val="FFFF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are the additional conditions?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By the assumption, “[some additional conditions]” can only depend on the </a:t>
            </a:r>
            <a:r>
              <a:rPr lang="en-US" b="1" dirty="0" smtClean="0"/>
              <a:t>value of r</a:t>
            </a:r>
            <a:r>
              <a:rPr lang="en-US" dirty="0" smtClean="0"/>
              <a:t> and </a:t>
            </a:r>
            <a:r>
              <a:rPr lang="en-US" b="1" dirty="0" smtClean="0"/>
              <a:t>relative order </a:t>
            </a:r>
            <a:r>
              <a:rPr lang="en-US" dirty="0" smtClean="0"/>
              <a:t>of candidates 1 to 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only care about whether we pick the best candidate or not, the only relevant factor of </a:t>
            </a:r>
            <a:r>
              <a:rPr lang="en-US" b="1" dirty="0" smtClean="0"/>
              <a:t>relative order </a:t>
            </a:r>
            <a:r>
              <a:rPr lang="en-US" dirty="0" smtClean="0"/>
              <a:t>is who is </a:t>
            </a:r>
            <a:r>
              <a:rPr lang="en-US" b="1" dirty="0" smtClean="0"/>
              <a:t>the best candidate so far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we already know candidate r is the best one so far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</a:t>
            </a:r>
            <a:r>
              <a:rPr lang="en-US" dirty="0"/>
              <a:t> “[some additional conditions]” </a:t>
            </a:r>
            <a:r>
              <a:rPr lang="en-US" dirty="0" smtClean="0"/>
              <a:t>must be some predicate </a:t>
            </a:r>
            <a:r>
              <a:rPr lang="en-US" b="1" dirty="0" smtClean="0"/>
              <a:t>P(r)</a:t>
            </a:r>
            <a:r>
              <a:rPr lang="en-US" dirty="0" smtClean="0"/>
              <a:t> </a:t>
            </a:r>
            <a:r>
              <a:rPr lang="en-US" b="1" dirty="0" smtClean="0"/>
              <a:t>depends only on 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P(r)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038599"/>
          </a:xfrm>
          <a:solidFill>
            <a:srgbClr val="FFCCCC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If we pick the candidate r, the best one so far, then the success probability is the conditional probability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p(r-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one is global best |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one is local best) </a:t>
            </a:r>
            <a:r>
              <a:rPr lang="en-US" dirty="0" smtClean="0">
                <a:solidFill>
                  <a:srgbClr val="0070C0"/>
                </a:solidFill>
              </a:rPr>
              <a:t>= r/n</a:t>
            </a:r>
          </a:p>
          <a:p>
            <a:pPr marL="0" indent="0">
              <a:buNone/>
            </a:pPr>
            <a:r>
              <a:rPr lang="en-US" dirty="0" smtClean="0"/>
              <a:t>which is just the probability that the global best one is among 1 to r (check it!)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r/n is an increasing function of r, which implies if P(r) is true then P(r+1) also should be true in an optimal strategy (be careful, we need some more discussions here)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Therefore, P(r) is monotone and in the following form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1055" y="5562600"/>
            <a:ext cx="8229600" cy="53340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if </a:t>
            </a:r>
            <a:r>
              <a:rPr lang="en-US" sz="2800" dirty="0" smtClean="0">
                <a:solidFill>
                  <a:srgbClr val="0070C0"/>
                </a:solidFill>
              </a:rPr>
              <a:t>r </a:t>
            </a:r>
            <a:r>
              <a:rPr lang="en-US" sz="2800" dirty="0">
                <a:solidFill>
                  <a:srgbClr val="0070C0"/>
                </a:solidFill>
              </a:rPr>
              <a:t>&gt; k then true, else false</a:t>
            </a:r>
          </a:p>
        </p:txBody>
      </p:sp>
    </p:spTree>
    <p:extLst>
      <p:ext uri="{BB962C8B-B14F-4D97-AF65-F5344CB8AC3E}">
        <p14:creationId xmlns:p14="http://schemas.microsoft.com/office/powerpoint/2010/main" val="29532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14399"/>
          </a:xfrm>
          <a:solidFill>
            <a:srgbClr val="CCFFFF"/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Combine together, an optimal strategy must be in the following form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127" y="3086100"/>
            <a:ext cx="8229600" cy="914400"/>
          </a:xfrm>
          <a:prstGeom prst="rect">
            <a:avLst/>
          </a:prstGeom>
          <a:solidFill>
            <a:srgbClr val="FF99CC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 smtClean="0"/>
              <a:t>At each time r, if candidate r is the best one so far and r &gt; k, choose him and stop</a:t>
            </a:r>
            <a:endParaRPr lang="en-US" sz="2800" i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127" y="4876800"/>
            <a:ext cx="8229600" cy="914400"/>
          </a:xfrm>
          <a:prstGeom prst="rect">
            <a:avLst/>
          </a:prstGeom>
          <a:solidFill>
            <a:srgbClr val="CCCCFF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It’s just the same as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“reject the first k and then choose the next best one”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048000" y="6271491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To argue by dynamic programming, please see the following paper (if you are interested):</a:t>
            </a:r>
          </a:p>
          <a:p>
            <a:r>
              <a:rPr lang="en-US" sz="1200" dirty="0" smtClean="0"/>
              <a:t>Lindley</a:t>
            </a:r>
            <a:r>
              <a:rPr lang="en-US" sz="1200" dirty="0"/>
              <a:t>, D. V. 1961. Dynamic Programming and Decision Theory. Applied Statistics 10, 39-51.</a:t>
            </a:r>
          </a:p>
        </p:txBody>
      </p:sp>
    </p:spTree>
    <p:extLst>
      <p:ext uri="{BB962C8B-B14F-4D97-AF65-F5344CB8AC3E}">
        <p14:creationId xmlns:p14="http://schemas.microsoft.com/office/powerpoint/2010/main" val="20422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Comic Sans MS" pitchFamily="66" charset="0"/>
              </a:rPr>
              <a:t>Stable Matching</a:t>
            </a:r>
          </a:p>
        </p:txBody>
      </p:sp>
      <p:pic>
        <p:nvPicPr>
          <p:cNvPr id="2053" name="Picture 175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55850"/>
            <a:ext cx="9001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6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355850"/>
            <a:ext cx="9001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7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2362200"/>
            <a:ext cx="9001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8" descr="j023289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2355850"/>
            <a:ext cx="9001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80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727450"/>
            <a:ext cx="544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1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27450"/>
            <a:ext cx="544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2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727450"/>
            <a:ext cx="544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3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727450"/>
            <a:ext cx="544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5" descr="j023289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2355850"/>
            <a:ext cx="90011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6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727450"/>
            <a:ext cx="544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05400" y="6215390"/>
            <a:ext cx="381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Figures borrowed from Lecture Notes of CSCI2110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715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Q &amp; A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59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Matching in Bipartite Graph</a:t>
            </a:r>
            <a:endParaRPr lang="en-US" dirty="0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457200" y="1219200"/>
            <a:ext cx="8458200" cy="1754326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Given a </a:t>
            </a:r>
            <a:r>
              <a:rPr lang="en-US" altLang="zh-CN" sz="2400" dirty="0" smtClean="0">
                <a:solidFill>
                  <a:srgbClr val="C00000"/>
                </a:solidFill>
              </a:rPr>
              <a:t>bipartite graph </a:t>
            </a:r>
            <a:r>
              <a:rPr lang="en-US" altLang="zh-CN" sz="2400" dirty="0" smtClean="0"/>
              <a:t>G(V, W, E) with |V| = |W|,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Matching:</a:t>
            </a:r>
            <a:r>
              <a:rPr lang="en-US" altLang="zh-CN" sz="2400" dirty="0" smtClean="0"/>
              <a:t> a collection of vertex-disjoint edges</a:t>
            </a:r>
          </a:p>
          <a:p>
            <a:pPr marL="1085850" lvl="1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70C0"/>
                </a:solidFill>
              </a:rPr>
              <a:t>Perfect matching: </a:t>
            </a:r>
            <a:r>
              <a:rPr lang="en-US" altLang="zh-CN" sz="2400" dirty="0" smtClean="0"/>
              <a:t>every vertex gets matched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16150" y="3094038"/>
            <a:ext cx="685800" cy="3382962"/>
            <a:chOff x="1343025" y="3186113"/>
            <a:chExt cx="685800" cy="338296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343025" y="3186113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en-US" dirty="0" smtClean="0">
                  <a:solidFill>
                    <a:srgbClr val="0070C0"/>
                  </a:solidFill>
                </a:rPr>
                <a:t>Men</a:t>
              </a:r>
              <a:endParaRPr kumimoji="0" lang="en-US" altLang="en-US" dirty="0">
                <a:solidFill>
                  <a:srgbClr val="0070C0"/>
                </a:solidFill>
              </a:endParaRPr>
            </a:p>
          </p:txBody>
        </p:sp>
        <p:pic>
          <p:nvPicPr>
            <p:cNvPr id="6" name="Picture 6" descr="j023289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3689350"/>
              <a:ext cx="400050" cy="588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j023289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4278313"/>
              <a:ext cx="40005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j023289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4811713"/>
              <a:ext cx="40005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j023289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395913"/>
              <a:ext cx="40005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j0232890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0" y="5980113"/>
              <a:ext cx="400050" cy="58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821362" y="3094038"/>
            <a:ext cx="990600" cy="3340100"/>
            <a:chOff x="4948237" y="3186113"/>
            <a:chExt cx="990600" cy="3340100"/>
          </a:xfrm>
        </p:grpSpPr>
        <p:pic>
          <p:nvPicPr>
            <p:cNvPr id="11" name="Picture 11" descr="j0135033[1]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5421313"/>
              <a:ext cx="2444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j0135033[1]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4837113"/>
              <a:ext cx="2444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j0135033[1]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4278313"/>
              <a:ext cx="2444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j0135033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900" y="3732213"/>
              <a:ext cx="2444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j0135033[1]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1300" y="5980113"/>
              <a:ext cx="24447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4948237" y="3186113"/>
              <a:ext cx="990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omic Sans MS" pitchFamily="66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en-US" dirty="0" smtClean="0">
                  <a:solidFill>
                    <a:srgbClr val="C00000"/>
                  </a:solidFill>
                </a:rPr>
                <a:t>Women</a:t>
              </a:r>
              <a:endParaRPr kumimoji="0" lang="en-US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2901950" y="3845502"/>
            <a:ext cx="3267075" cy="175678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2901950" y="4015437"/>
            <a:ext cx="3267075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2901950" y="4480719"/>
            <a:ext cx="3292475" cy="537369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2901950" y="5602288"/>
            <a:ext cx="3267075" cy="62294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V="1">
            <a:off x="2901950" y="5082236"/>
            <a:ext cx="3267075" cy="107885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901950" y="3845501"/>
            <a:ext cx="3267075" cy="6352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4"/>
          <p:cNvSpPr>
            <a:spLocks noChangeShapeType="1"/>
          </p:cNvSpPr>
          <p:nvPr/>
        </p:nvSpPr>
        <p:spPr bwMode="auto">
          <a:xfrm flipV="1">
            <a:off x="2901950" y="5082235"/>
            <a:ext cx="3267075" cy="516082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>
                <a:solidFill>
                  <a:srgbClr val="0070C0"/>
                </a:solidFill>
              </a:rPr>
              <a:t>Men</a:t>
            </a:r>
            <a:r>
              <a:rPr kumimoji="0" lang="en-US" altLang="en-US" dirty="0"/>
              <a:t>				</a:t>
            </a:r>
            <a:r>
              <a:rPr kumimoji="0" lang="en-US" altLang="en-US" dirty="0" smtClean="0">
                <a:solidFill>
                  <a:srgbClr val="C00000"/>
                </a:solidFill>
              </a:rPr>
              <a:t>Women</a:t>
            </a:r>
            <a:endParaRPr kumimoji="0" lang="en-US" altLang="en-US" dirty="0">
              <a:solidFill>
                <a:srgbClr val="C00000"/>
              </a:solidFill>
            </a:endParaRPr>
          </a:p>
          <a:p>
            <a:pPr eaLnBrk="1" hangingPunct="1"/>
            <a:endParaRPr kumimoji="0" lang="en-US" altLang="en-US" dirty="0"/>
          </a:p>
          <a:p>
            <a:pPr eaLnBrk="1" hangingPunct="1"/>
            <a:r>
              <a:rPr kumimoji="0" lang="en-US" altLang="en-US" dirty="0"/>
              <a:t>1:  CBEAD			  A : 35214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2 : ABECD 			  B : 52143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3 : DCBAE 			  C : 43512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4 : ACDBE 			  D : 12345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5 : ABDEC 			  E :  23415</a:t>
            </a:r>
          </a:p>
        </p:txBody>
      </p:sp>
      <p:pic>
        <p:nvPicPr>
          <p:cNvPr id="5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338511" y="1209964"/>
            <a:ext cx="6809878" cy="1754326"/>
          </a:xfrm>
          <a:prstGeom prst="rect">
            <a:avLst/>
          </a:prstGeom>
          <a:solidFill>
            <a:srgbClr val="CCCC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dirty="0"/>
              <a:t>Each </a:t>
            </a:r>
            <a:r>
              <a:rPr lang="en-US" altLang="zh-HK" sz="2400" dirty="0">
                <a:solidFill>
                  <a:srgbClr val="0070C0"/>
                </a:solidFill>
              </a:rPr>
              <a:t>man</a:t>
            </a:r>
            <a:r>
              <a:rPr lang="en-US" altLang="zh-HK" sz="2400" dirty="0"/>
              <a:t> has a preference list of </a:t>
            </a:r>
            <a:r>
              <a:rPr lang="en-US" altLang="zh-HK" sz="2400" b="1" dirty="0">
                <a:solidFill>
                  <a:srgbClr val="C00000"/>
                </a:solidFill>
              </a:rPr>
              <a:t>all</a:t>
            </a:r>
            <a:r>
              <a:rPr lang="en-US" altLang="zh-HK" sz="2400" b="1" dirty="0"/>
              <a:t> </a:t>
            </a:r>
            <a:r>
              <a:rPr lang="en-US" altLang="zh-HK" sz="2400" b="1" dirty="0" smtClean="0">
                <a:solidFill>
                  <a:srgbClr val="C00000"/>
                </a:solidFill>
              </a:rPr>
              <a:t>women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dirty="0"/>
              <a:t>Each </a:t>
            </a:r>
            <a:r>
              <a:rPr lang="en-US" altLang="zh-HK" sz="2400" dirty="0">
                <a:solidFill>
                  <a:srgbClr val="C00000"/>
                </a:solidFill>
              </a:rPr>
              <a:t>woman</a:t>
            </a:r>
            <a:r>
              <a:rPr lang="en-US" altLang="zh-HK" sz="2400" dirty="0"/>
              <a:t> has a preference list of </a:t>
            </a:r>
            <a:r>
              <a:rPr lang="en-US" altLang="zh-HK" sz="2400" b="1" dirty="0">
                <a:solidFill>
                  <a:srgbClr val="0070C0"/>
                </a:solidFill>
              </a:rPr>
              <a:t>all</a:t>
            </a:r>
            <a:r>
              <a:rPr lang="en-US" altLang="zh-HK" sz="2400" b="1" dirty="0"/>
              <a:t> </a:t>
            </a:r>
            <a:r>
              <a:rPr lang="en-US" altLang="zh-HK" sz="2400" b="1" dirty="0" smtClean="0">
                <a:solidFill>
                  <a:srgbClr val="0070C0"/>
                </a:solidFill>
              </a:rPr>
              <a:t>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HK" sz="2400" dirty="0" smtClean="0"/>
              <a:t>Assume there is no tie</a:t>
            </a:r>
            <a:endParaRPr lang="en-US" altLang="zh-HK" sz="2400" dirty="0"/>
          </a:p>
        </p:txBody>
      </p:sp>
    </p:spTree>
    <p:extLst>
      <p:ext uri="{BB962C8B-B14F-4D97-AF65-F5344CB8AC3E}">
        <p14:creationId xmlns:p14="http://schemas.microsoft.com/office/powerpoint/2010/main" val="97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Pairs</a:t>
            </a:r>
            <a:endParaRPr lang="en-US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57200" y="1226403"/>
            <a:ext cx="8153400" cy="830997"/>
          </a:xfrm>
          <a:prstGeom prst="rect">
            <a:avLst/>
          </a:prstGeom>
          <a:solidFill>
            <a:srgbClr val="CC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r>
              <a:rPr lang="en-US" altLang="zh-HK" sz="2400" dirty="0" smtClean="0"/>
              <a:t>A </a:t>
            </a:r>
            <a:r>
              <a:rPr lang="en-US" altLang="zh-HK" sz="2400" b="1" dirty="0" smtClean="0">
                <a:solidFill>
                  <a:srgbClr val="00B050"/>
                </a:solidFill>
              </a:rPr>
              <a:t>Blocking Pair </a:t>
            </a:r>
            <a:r>
              <a:rPr lang="en-US" altLang="zh-HK" sz="2400" dirty="0" smtClean="0"/>
              <a:t>is a pair of man and woman that prefer each other to their current partners.</a:t>
            </a:r>
            <a:endParaRPr lang="en-US" altLang="zh-HK" sz="2400" dirty="0" smtClean="0">
              <a:solidFill>
                <a:srgbClr val="C00000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943600" y="4800600"/>
            <a:ext cx="12954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209800" y="5410200"/>
            <a:ext cx="12192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171700" y="3186113"/>
            <a:ext cx="51435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>
                <a:solidFill>
                  <a:srgbClr val="0070C0"/>
                </a:solidFill>
              </a:rPr>
              <a:t>Men</a:t>
            </a:r>
            <a:r>
              <a:rPr kumimoji="0" lang="en-US" altLang="en-US" dirty="0"/>
              <a:t>				</a:t>
            </a:r>
            <a:r>
              <a:rPr kumimoji="0" lang="en-US" altLang="en-US" dirty="0" smtClean="0">
                <a:solidFill>
                  <a:srgbClr val="C00000"/>
                </a:solidFill>
              </a:rPr>
              <a:t>Women</a:t>
            </a:r>
          </a:p>
          <a:p>
            <a:pPr eaLnBrk="1" hangingPunct="1"/>
            <a:endParaRPr kumimoji="0" lang="en-US" altLang="en-US" dirty="0" smtClean="0"/>
          </a:p>
          <a:p>
            <a:pPr eaLnBrk="1" hangingPunct="1"/>
            <a:r>
              <a:rPr kumimoji="0" lang="en-US" altLang="en-US" dirty="0" smtClean="0"/>
              <a:t>1</a:t>
            </a:r>
            <a:r>
              <a:rPr kumimoji="0" lang="en-US" altLang="en-US" dirty="0"/>
              <a:t>:  CBEAD			  A : 35214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2 : ABECD 			  B : 52143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3 : DCBAE 			  C : 43512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4 : ACDBE 			  D : 12345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5 : ABDEC 			  E :  23415</a:t>
            </a:r>
          </a:p>
        </p:txBody>
      </p:sp>
      <p:pic>
        <p:nvPicPr>
          <p:cNvPr id="24" name="Picture 4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689350"/>
            <a:ext cx="34131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783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117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959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80113"/>
            <a:ext cx="3413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4213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371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2783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22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5980113"/>
            <a:ext cx="209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467100" y="3886200"/>
            <a:ext cx="1692275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V="1">
            <a:off x="3467100" y="3962400"/>
            <a:ext cx="1692275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3467100" y="5029200"/>
            <a:ext cx="1692275" cy="685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3467100" y="4495800"/>
            <a:ext cx="1627188" cy="1219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3467100" y="6248400"/>
            <a:ext cx="1692275" cy="158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3505200" y="5105400"/>
            <a:ext cx="1600200" cy="609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 flipV="1">
            <a:off x="3505200" y="5257800"/>
            <a:ext cx="1676400" cy="609600"/>
          </a:xfrm>
          <a:prstGeom prst="line">
            <a:avLst/>
          </a:prstGeom>
          <a:noFill/>
          <a:ln w="57150">
            <a:solidFill>
              <a:srgbClr val="008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28" descr="j0188235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533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570037" y="2286000"/>
            <a:ext cx="5486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Man 4 prefer Woman C to current partner Woman B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 smtClean="0"/>
              <a:t>Woman C prefer Man 4 to current partner Man 1</a:t>
            </a:r>
          </a:p>
        </p:txBody>
      </p:sp>
    </p:spTree>
    <p:extLst>
      <p:ext uri="{BB962C8B-B14F-4D97-AF65-F5344CB8AC3E}">
        <p14:creationId xmlns:p14="http://schemas.microsoft.com/office/powerpoint/2010/main" val="33146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Matching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47900" y="3186113"/>
            <a:ext cx="60198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>
                <a:solidFill>
                  <a:srgbClr val="0070C0"/>
                </a:solidFill>
              </a:rPr>
              <a:t>Men</a:t>
            </a:r>
            <a:r>
              <a:rPr kumimoji="0" lang="en-US" altLang="en-US" dirty="0"/>
              <a:t>				</a:t>
            </a:r>
            <a:r>
              <a:rPr kumimoji="0" lang="en-US" altLang="en-US" dirty="0">
                <a:solidFill>
                  <a:srgbClr val="C00000"/>
                </a:solidFill>
              </a:rPr>
              <a:t>Women</a:t>
            </a:r>
          </a:p>
          <a:p>
            <a:pPr eaLnBrk="1" hangingPunct="1"/>
            <a:endParaRPr kumimoji="0" lang="en-US" altLang="en-US" dirty="0"/>
          </a:p>
          <a:p>
            <a:pPr eaLnBrk="1" hangingPunct="1"/>
            <a:r>
              <a:rPr kumimoji="0" lang="en-US" altLang="en-US" dirty="0"/>
              <a:t>1:  CBEAD			  A : 35214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2 : ABECD 			  B : 52143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3 : DCBAE 			  C : 43512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4 : ACDBE 			  D : 12345</a:t>
            </a:r>
          </a:p>
          <a:p>
            <a:pPr eaLnBrk="1" hangingPunct="1">
              <a:lnSpc>
                <a:spcPct val="220000"/>
              </a:lnSpc>
            </a:pPr>
            <a:r>
              <a:rPr kumimoji="0" lang="en-US" altLang="en-US" dirty="0"/>
              <a:t>5 : ABDEC 			  E :  23415</a:t>
            </a:r>
          </a:p>
        </p:txBody>
      </p:sp>
      <p:pic>
        <p:nvPicPr>
          <p:cNvPr id="5" name="Picture 3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3689350"/>
            <a:ext cx="4000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78313"/>
            <a:ext cx="400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j023289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11713"/>
            <a:ext cx="400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j023289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5913"/>
            <a:ext cx="400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j023289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980113"/>
            <a:ext cx="4000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j01350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421313"/>
            <a:ext cx="244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j013503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837113"/>
            <a:ext cx="244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j0135033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4278313"/>
            <a:ext cx="244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j0135033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2213"/>
            <a:ext cx="244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j0135033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5980113"/>
            <a:ext cx="2444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543300" y="5029200"/>
            <a:ext cx="1981200" cy="685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3543300" y="3962400"/>
            <a:ext cx="1905000" cy="2286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3619500" y="4419600"/>
            <a:ext cx="1828800" cy="76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543300" y="5105400"/>
            <a:ext cx="19812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3543300" y="3886200"/>
            <a:ext cx="1981200" cy="2438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56"/>
          <p:cNvSpPr txBox="1">
            <a:spLocks noChangeArrowheads="1"/>
          </p:cNvSpPr>
          <p:nvPr/>
        </p:nvSpPr>
        <p:spPr bwMode="auto">
          <a:xfrm>
            <a:off x="533400" y="1219200"/>
            <a:ext cx="8229600" cy="461665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70C0"/>
                </a:solidFill>
              </a:rPr>
              <a:t>Stable Matching</a:t>
            </a:r>
            <a:r>
              <a:rPr lang="en-US" altLang="en-US" sz="2400" dirty="0" smtClean="0"/>
              <a:t>: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a matching without any blocking pair</a:t>
            </a:r>
            <a:endParaRPr lang="en-US" altLang="en-US" sz="2400" dirty="0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33400" y="1905000"/>
            <a:ext cx="8229600" cy="1200329"/>
          </a:xfrm>
          <a:prstGeom prst="rect">
            <a:avLst/>
          </a:prstGeom>
          <a:solidFill>
            <a:srgbClr val="FF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 dirty="0" smtClean="0"/>
              <a:t>Given a matching, you can verify whether it’s a stable matching in O(n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) time, but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/>
              <a:t>Dose stable matching always exist?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zh-CN" dirty="0" smtClean="0"/>
              <a:t>How to find a stable matching?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6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6241351" y="4952970"/>
            <a:ext cx="597759" cy="39237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Rectangle 23"/>
          <p:cNvSpPr>
            <a:spLocks noChangeArrowheads="1"/>
          </p:cNvSpPr>
          <p:nvPr/>
        </p:nvSpPr>
        <p:spPr bwMode="auto">
          <a:xfrm>
            <a:off x="3572026" y="4952969"/>
            <a:ext cx="597759" cy="39237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Consider </a:t>
            </a:r>
            <a:r>
              <a:rPr lang="en-US" altLang="zh-HK" dirty="0" smtClean="0"/>
              <a:t>a Simple Dynamics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7535" y="1447800"/>
                <a:ext cx="8229600" cy="308133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matching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</a:rPr>
                      <m:t>∀</m:t>
                    </m:r>
                  </m:oMath>
                </a14:m>
                <a:r>
                  <a:rPr lang="en-US" altLang="zh-HK" dirty="0" smtClean="0"/>
                  <a:t> blocking pair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err="1">
                        <a:latin typeface="Cambria Math"/>
                      </a:rPr>
                      <m:t>,</m:t>
                    </m:r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 smtClean="0"/>
                  <a:t>,</a:t>
                </a:r>
              </a:p>
              <a:p>
                <a:pPr lvl="1"/>
                <a:r>
                  <a:rPr lang="en-US" altLang="zh-HK" dirty="0" smtClean="0"/>
                  <a:t>Remove the old pairing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HK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altLang="zh-HK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HK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zh-HK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HK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endParaRPr lang="en-US" altLang="zh-HK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𝑚</m:t>
                    </m:r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the woman matched to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/>
                  <a:t> in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altLang="zh-HK" dirty="0"/>
                  <a:t>.  </a:t>
                </a:r>
                <a:r>
                  <a:rPr lang="en-US" altLang="zh-HK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HK" dirty="0"/>
                  <a:t>: similar.)</a:t>
                </a:r>
              </a:p>
              <a:p>
                <a:pPr lvl="1"/>
                <a:r>
                  <a:rPr lang="en-US" altLang="zh-HK" dirty="0" smtClean="0"/>
                  <a:t>Match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HK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smtClean="0">
                        <a:latin typeface="Cambria Math"/>
                      </a:rPr>
                      <m:t>𝑤</m:t>
                    </m:r>
                  </m:oMath>
                </a14:m>
                <a:endParaRPr lang="en-US" altLang="zh-HK" dirty="0" smtClean="0"/>
              </a:p>
              <a:p>
                <a:pPr lvl="1"/>
                <a:r>
                  <a:rPr lang="en-US" altLang="zh-HK" dirty="0"/>
                  <a:t>M</a:t>
                </a:r>
                <a:r>
                  <a:rPr lang="en-US" altLang="zh-HK" dirty="0" smtClean="0"/>
                  <a:t>atch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HK" b="0" i="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altLang="zh-HK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HK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HK" dirty="0" smtClean="0"/>
                  <a:t>Question: Would repeating this finally lead to a stable matching?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535" y="1447800"/>
                <a:ext cx="8229600" cy="3081337"/>
              </a:xfrm>
              <a:blipFill rotWithShape="1">
                <a:blip r:embed="rId2"/>
                <a:stretch>
                  <a:fillRect l="-1037" t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j023289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800538"/>
            <a:ext cx="569215" cy="8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j023289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867338"/>
            <a:ext cx="569215" cy="8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65" y="5881418"/>
            <a:ext cx="344340" cy="77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j013503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65" y="4761437"/>
            <a:ext cx="344340" cy="77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014758" y="4393169"/>
            <a:ext cx="1155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>
                <a:solidFill>
                  <a:srgbClr val="0070C0"/>
                </a:solidFill>
              </a:rPr>
              <a:t>Men</a:t>
            </a:r>
            <a:endParaRPr kumimoji="0" lang="en-US" altLang="en-US" dirty="0">
              <a:solidFill>
                <a:srgbClr val="0070C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526519" y="4976016"/>
            <a:ext cx="9480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/>
              <a:t>A:12</a:t>
            </a:r>
            <a:endParaRPr kumimoji="0" lang="en-US" altLang="en-US" dirty="0"/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526518" y="6042815"/>
            <a:ext cx="948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/>
              <a:t>B:12</a:t>
            </a:r>
            <a:endParaRPr kumimoji="0" lang="en-US" altLang="en-US" dirty="0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211306" y="4976015"/>
            <a:ext cx="1006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/>
              <a:t>1:AB</a:t>
            </a:r>
            <a:endParaRPr kumimoji="0" lang="en-US" altLang="en-US" dirty="0"/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6211306" y="6042814"/>
            <a:ext cx="10064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/>
              <a:t>2:AB</a:t>
            </a:r>
            <a:endParaRPr kumimoji="0" lang="en-US" alt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5893209" y="4393168"/>
            <a:ext cx="1294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dirty="0" smtClean="0">
                <a:solidFill>
                  <a:srgbClr val="C00000"/>
                </a:solidFill>
              </a:rPr>
              <a:t>Women</a:t>
            </a:r>
            <a:endParaRPr kumimoji="0" lang="en-US" altLang="en-US" dirty="0">
              <a:solidFill>
                <a:srgbClr val="C00000"/>
              </a:solidFill>
            </a:endParaRPr>
          </a:p>
        </p:txBody>
      </p:sp>
      <p:sp>
        <p:nvSpPr>
          <p:cNvPr id="41" name="Line 15"/>
          <p:cNvSpPr>
            <a:spLocks noChangeShapeType="1"/>
          </p:cNvSpPr>
          <p:nvPr/>
        </p:nvSpPr>
        <p:spPr bwMode="auto">
          <a:xfrm flipV="1">
            <a:off x="4252704" y="5029198"/>
            <a:ext cx="1204686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4252703" y="6059125"/>
            <a:ext cx="1204687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4252704" y="5029197"/>
            <a:ext cx="1204686" cy="102992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H="1">
            <a:off x="4252704" y="5029198"/>
            <a:ext cx="1204686" cy="102992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24011" y="2476644"/>
            <a:ext cx="329189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109484" y="2476644"/>
            <a:ext cx="367577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with 2 Men and 2 Women?</a:t>
            </a:r>
            <a:endParaRPr lang="en-US" dirty="0"/>
          </a:p>
        </p:txBody>
      </p:sp>
      <p:pic>
        <p:nvPicPr>
          <p:cNvPr id="6" name="Picture 5" descr="j023289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061866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j023289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71567"/>
            <a:ext cx="9001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j013503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3596482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j013503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07" y="2133600"/>
            <a:ext cx="544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14600" y="1600201"/>
            <a:ext cx="122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0070C0"/>
                </a:solidFill>
              </a:rPr>
              <a:t>Men</a:t>
            </a:r>
            <a:endParaRPr kumimoji="0"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562600" y="1600200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>
                <a:solidFill>
                  <a:srgbClr val="C00000"/>
                </a:solidFill>
              </a:rPr>
              <a:t>Women</a:t>
            </a:r>
            <a:endParaRPr kumimoji="0"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3657602" y="2849561"/>
            <a:ext cx="1904998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662507" y="4222389"/>
            <a:ext cx="1904999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84085" y="2512367"/>
            <a:ext cx="6843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A</a:t>
            </a:r>
            <a:endParaRPr kumimoji="0" lang="en-US" altLang="en-US" sz="24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109484" y="4030664"/>
            <a:ext cx="6589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B</a:t>
            </a:r>
            <a:endParaRPr kumimoji="0" lang="en-US" altLang="en-US" sz="2400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198611" y="2512367"/>
            <a:ext cx="926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1</a:t>
            </a:r>
            <a:endParaRPr kumimoji="0" lang="en-US" altLang="en-US" sz="24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6224011" y="4030664"/>
            <a:ext cx="926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en-US" sz="2400" dirty="0" smtClean="0"/>
              <a:t>2</a:t>
            </a:r>
            <a:endParaRPr kumimoji="0" lang="en-US" altLang="en-US" sz="2400" dirty="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3662507" y="2849561"/>
            <a:ext cx="1900093" cy="1372828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5"/>
          <p:cNvSpPr>
            <a:spLocks noChangeShapeType="1"/>
          </p:cNvSpPr>
          <p:nvPr/>
        </p:nvSpPr>
        <p:spPr bwMode="auto">
          <a:xfrm flipV="1">
            <a:off x="3662507" y="2849561"/>
            <a:ext cx="1900093" cy="1372828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56"/>
          <p:cNvSpPr txBox="1">
            <a:spLocks noChangeArrowheads="1"/>
          </p:cNvSpPr>
          <p:nvPr/>
        </p:nvSpPr>
        <p:spPr bwMode="auto">
          <a:xfrm>
            <a:off x="609600" y="5059740"/>
            <a:ext cx="8001000" cy="1569660"/>
          </a:xfrm>
          <a:prstGeom prst="rect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omic Sans MS" pitchFamily="66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en-US" sz="2400" b="1" dirty="0" smtClean="0"/>
              <a:t>Man A and Woman 1 have no incentive to breakup</a:t>
            </a:r>
          </a:p>
          <a:p>
            <a:pPr eaLnBrk="1" hangingPunct="1"/>
            <a:endParaRPr lang="en-US" altLang="en-US" sz="2400" b="1" dirty="0"/>
          </a:p>
          <a:p>
            <a:pPr algn="ctr" eaLnBrk="1" hangingPunct="1"/>
            <a:r>
              <a:rPr lang="en-US" altLang="en-US" sz="2400" b="1" dirty="0" smtClean="0"/>
              <a:t>Counterexample with 2 Men and 2 Women is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IMPOSSIBLE !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6" grpId="0" animBg="1"/>
      <p:bldP spid="17" grpId="0" animBg="1"/>
      <p:bldP spid="22" grpId="0" animBg="1"/>
      <p:bldP spid="22" grpId="1" animBg="1"/>
      <p:bldP spid="23" grpId="0" animBg="1"/>
      <p:bldP spid="23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5246</TotalTime>
  <Words>1188</Words>
  <Application>Microsoft Office PowerPoint</Application>
  <PresentationFormat>On-screen Show (4:3)</PresentationFormat>
  <Paragraphs>244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新細明體</vt:lpstr>
      <vt:lpstr>宋体</vt:lpstr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CSCI 3160  Design and Analysis of Algorithms  Tutorial 9</vt:lpstr>
      <vt:lpstr>Outline</vt:lpstr>
      <vt:lpstr>Stable Matching</vt:lpstr>
      <vt:lpstr>Perfect Matching in Bipartite Graph</vt:lpstr>
      <vt:lpstr>Preference</vt:lpstr>
      <vt:lpstr>Blocking Pairs</vt:lpstr>
      <vt:lpstr>Stable Matching</vt:lpstr>
      <vt:lpstr>Consider a Simple Dynamics</vt:lpstr>
      <vt:lpstr>Counterexample with 2 Men and 2 Women?</vt:lpstr>
      <vt:lpstr>Counterexample with 3 Men and 3 Women?</vt:lpstr>
      <vt:lpstr>Counterexample (Step 1)</vt:lpstr>
      <vt:lpstr>Counterexample (Step 2)</vt:lpstr>
      <vt:lpstr>Counterexample (Step 3)</vt:lpstr>
      <vt:lpstr>Counterexample (Step 4)</vt:lpstr>
      <vt:lpstr>Counterexample (Back to Initial Matching)</vt:lpstr>
      <vt:lpstr>Gale-Shapley (Deferred-Acceptance) Algorithm</vt:lpstr>
      <vt:lpstr>Run By an Example (from lecture notes)</vt:lpstr>
      <vt:lpstr>PowerPoint Presentation</vt:lpstr>
      <vt:lpstr>Women with True Preference</vt:lpstr>
      <vt:lpstr>Woman 2 Tells a Lie</vt:lpstr>
      <vt:lpstr>Secretary Problem</vt:lpstr>
      <vt:lpstr>Assumptions</vt:lpstr>
      <vt:lpstr>The Strategy</vt:lpstr>
      <vt:lpstr>Optimal k</vt:lpstr>
      <vt:lpstr>Optimal Strategy (Optional)</vt:lpstr>
      <vt:lpstr>Prerequisite: Current Best Candidate</vt:lpstr>
      <vt:lpstr>[some additional conditions]</vt:lpstr>
      <vt:lpstr>Properties of P(r)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zhouhong</dc:creator>
  <cp:lastModifiedBy>Shengyu Zhang</cp:lastModifiedBy>
  <cp:revision>1110</cp:revision>
  <dcterms:created xsi:type="dcterms:W3CDTF">2006-08-16T00:00:00Z</dcterms:created>
  <dcterms:modified xsi:type="dcterms:W3CDTF">2015-03-30T06:28:19Z</dcterms:modified>
</cp:coreProperties>
</file>