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8" r:id="rId2"/>
    <p:sldId id="300" r:id="rId3"/>
    <p:sldId id="257" r:id="rId4"/>
    <p:sldId id="298" r:id="rId5"/>
    <p:sldId id="291" r:id="rId6"/>
    <p:sldId id="294" r:id="rId7"/>
    <p:sldId id="297" r:id="rId8"/>
    <p:sldId id="301" r:id="rId9"/>
    <p:sldId id="302" r:id="rId10"/>
    <p:sldId id="303" r:id="rId11"/>
    <p:sldId id="289" r:id="rId12"/>
    <p:sldId id="304" r:id="rId13"/>
    <p:sldId id="305" r:id="rId14"/>
    <p:sldId id="307" r:id="rId15"/>
    <p:sldId id="309" r:id="rId16"/>
    <p:sldId id="312" r:id="rId17"/>
    <p:sldId id="313" r:id="rId18"/>
    <p:sldId id="314" r:id="rId19"/>
    <p:sldId id="293" r:id="rId20"/>
    <p:sldId id="308" r:id="rId21"/>
    <p:sldId id="260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ED4A7CF-C639-4331-84B5-79375E2C0B11}" type="datetimeFigureOut">
              <a:rPr lang="en-US" altLang="zh-CN"/>
              <a:pPr/>
              <a:t>3/17/2015</a:t>
            </a:fld>
            <a:endParaRPr lang="en-US" altLang="zh-C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306134-7C4E-4C76-A405-AFE16FA0AB5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17446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306134-7C4E-4C76-A405-AFE16FA0AB50}" type="slidenum">
              <a:rPr lang="en-US" altLang="zh-CN" smtClean="0"/>
              <a:pPr/>
              <a:t>16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76289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D2B33D5-EEE5-4FE5-AFCF-0138BE2A6F7B}" type="datetimeFigureOut">
              <a:rPr lang="en-US" altLang="zh-CN"/>
              <a:pPr/>
              <a:t>3/17/2015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44229C-8B58-48BF-AD0B-A501DA7C20A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81337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A7CC36-703E-4A73-93F6-C3AF5009EF48}" type="datetimeFigureOut">
              <a:rPr lang="en-US" altLang="zh-CN"/>
              <a:pPr/>
              <a:t>3/17/2015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2CF222-8187-4F2E-8B53-26AD035ECF7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70929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84F088-B58C-4477-AA47-695C346750F8}" type="datetimeFigureOut">
              <a:rPr lang="en-US" altLang="zh-CN"/>
              <a:pPr/>
              <a:t>3/17/2015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696BCE-EC5A-4F6C-9039-71047964979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1088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4A2839-95EE-498C-9CE8-721CF31DAF1A}" type="datetimeFigureOut">
              <a:rPr lang="en-US" altLang="zh-CN"/>
              <a:pPr/>
              <a:t>3/17/2015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47E07C-087B-4380-8A3C-3D91B1584CE7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83812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EB405E6-61A0-4F54-9BDB-599019849031}" type="datetimeFigureOut">
              <a:rPr lang="en-US" altLang="zh-CN"/>
              <a:pPr/>
              <a:t>3/17/2015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C2C54-E946-43CC-B7FA-EF5AF230090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88557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307AD4-CF42-46B9-BDEE-5808C3095E39}" type="datetimeFigureOut">
              <a:rPr lang="en-US" altLang="zh-CN"/>
              <a:pPr/>
              <a:t>3/17/2015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419719-B6D9-403C-ACB2-4EB7DD94DA2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69250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50259F3-9B94-4F42-8F19-A0AF670C66A6}" type="datetimeFigureOut">
              <a:rPr lang="en-US" altLang="zh-CN"/>
              <a:pPr/>
              <a:t>3/17/2015</a:t>
            </a:fld>
            <a:endParaRPr lang="en-US" altLang="zh-C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1C9E8-BB43-4BA1-A551-5D750E224362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49208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4D395E-E7B4-474C-B476-3ED52605C845}" type="datetimeFigureOut">
              <a:rPr lang="en-US" altLang="zh-CN"/>
              <a:pPr/>
              <a:t>3/17/2015</a:t>
            </a:fld>
            <a:endParaRPr lang="en-US" altLang="zh-C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8A9071-93E0-4DEC-A370-B20100F2C93E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73554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6177CC-BF93-47F7-8E23-AE2942E3D574}" type="datetimeFigureOut">
              <a:rPr lang="en-US" altLang="zh-CN"/>
              <a:pPr/>
              <a:t>3/17/2015</a:t>
            </a:fld>
            <a:endParaRPr lang="en-US" altLang="zh-C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FEAC49-CC55-4C0D-88F8-F331201027AD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78095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4CF105-F426-4EE4-BF99-4633007FEAEA}" type="datetimeFigureOut">
              <a:rPr lang="en-US" altLang="zh-CN"/>
              <a:pPr/>
              <a:t>3/17/2015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3A2B71-C2CA-4583-9630-382539CE3AB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54243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AF0F32-1463-463E-BF5A-3DFD8EF737F1}" type="datetimeFigureOut">
              <a:rPr lang="en-US" altLang="zh-CN"/>
              <a:pPr/>
              <a:t>3/17/2015</a:t>
            </a:fld>
            <a:endParaRPr lang="en-US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6FB261-7407-4873-AC01-9977F050B1D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55177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A820670C-028D-4DB3-8732-22BEADA0FC6D}" type="datetimeFigureOut">
              <a:rPr lang="en-US" altLang="zh-CN"/>
              <a:pPr/>
              <a:t>3/17/2015</a:t>
            </a:fld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CE6BAEAB-47EF-480B-99E0-D0F7D220B0A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8153400" cy="2362200"/>
          </a:xfrm>
        </p:spPr>
        <p:txBody>
          <a:bodyPr/>
          <a:lstStyle/>
          <a:p>
            <a:pPr algn="r"/>
            <a:r>
              <a:rPr lang="en-US" altLang="zh-CN" sz="4000" dirty="0" smtClean="0"/>
              <a:t>CSCI 3160</a:t>
            </a:r>
            <a:br>
              <a:rPr lang="en-US" altLang="zh-CN" sz="4000" dirty="0" smtClean="0"/>
            </a:br>
            <a:r>
              <a:rPr lang="en-US" altLang="zh-CN" sz="4000" dirty="0" smtClean="0"/>
              <a:t> Design and Analysis of Algorithms</a:t>
            </a:r>
            <a:br>
              <a:rPr lang="en-US" altLang="zh-CN" sz="4000" dirty="0" smtClean="0"/>
            </a:br>
            <a:r>
              <a:rPr lang="en-US" altLang="zh-CN" sz="4000" dirty="0" smtClean="0"/>
              <a:t/>
            </a:r>
            <a:br>
              <a:rPr lang="en-US" altLang="zh-CN" sz="4000" dirty="0" smtClean="0"/>
            </a:br>
            <a:r>
              <a:rPr lang="en-US" altLang="zh-CN" sz="4000" smtClean="0"/>
              <a:t>Tutorial 8</a:t>
            </a:r>
            <a:endParaRPr lang="en-US" altLang="zh-CN" sz="40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77000" y="4876800"/>
            <a:ext cx="2133600" cy="838200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latin typeface="+mj-lt"/>
              </a:rPr>
              <a:t>Chengyu Lin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What about Edmonds-Karp?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34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zh-CN" sz="2800" i="1" smtClean="0"/>
              <a:t>*These are residual networks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066800" y="2133600"/>
            <a:ext cx="3244850" cy="1905000"/>
            <a:chOff x="1066800" y="2133600"/>
            <a:chExt cx="3244850" cy="1905000"/>
          </a:xfrm>
        </p:grpSpPr>
        <p:sp>
          <p:nvSpPr>
            <p:cNvPr id="41" name="Oval 40"/>
            <p:cNvSpPr/>
            <p:nvPr/>
          </p:nvSpPr>
          <p:spPr>
            <a:xfrm>
              <a:off x="1066800" y="2813050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42" name="Oval 41"/>
            <p:cNvSpPr/>
            <p:nvPr/>
          </p:nvSpPr>
          <p:spPr>
            <a:xfrm>
              <a:off x="2406650" y="2133600"/>
              <a:ext cx="503238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3" name="Oval 42"/>
            <p:cNvSpPr/>
            <p:nvPr/>
          </p:nvSpPr>
          <p:spPr>
            <a:xfrm>
              <a:off x="2406650" y="3536950"/>
              <a:ext cx="503238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4" name="Oval 43"/>
            <p:cNvSpPr/>
            <p:nvPr/>
          </p:nvSpPr>
          <p:spPr>
            <a:xfrm>
              <a:off x="3810000" y="2820988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t</a:t>
              </a:r>
            </a:p>
          </p:txBody>
        </p:sp>
        <p:cxnSp>
          <p:nvCxnSpPr>
            <p:cNvPr id="45" name="Straight Arrow Connector 44"/>
            <p:cNvCxnSpPr>
              <a:stCxn id="41" idx="7"/>
              <a:endCxn id="42" idx="2"/>
            </p:cNvCxnSpPr>
            <p:nvPr/>
          </p:nvCxnSpPr>
          <p:spPr>
            <a:xfrm flipV="1">
              <a:off x="1495425" y="2384425"/>
              <a:ext cx="911225" cy="501650"/>
            </a:xfrm>
            <a:prstGeom prst="straightConnector1">
              <a:avLst/>
            </a:prstGeom>
            <a:ln w="158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41" idx="5"/>
              <a:endCxn id="43" idx="2"/>
            </p:cNvCxnSpPr>
            <p:nvPr/>
          </p:nvCxnSpPr>
          <p:spPr>
            <a:xfrm>
              <a:off x="1495425" y="3241675"/>
              <a:ext cx="911225" cy="54610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>
              <a:stCxn id="42" idx="6"/>
              <a:endCxn id="44" idx="1"/>
            </p:cNvCxnSpPr>
            <p:nvPr/>
          </p:nvCxnSpPr>
          <p:spPr>
            <a:xfrm>
              <a:off x="2909888" y="2384425"/>
              <a:ext cx="973137" cy="509588"/>
            </a:xfrm>
            <a:prstGeom prst="straightConnector1">
              <a:avLst/>
            </a:prstGeom>
            <a:ln w="158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43" idx="6"/>
              <a:endCxn id="44" idx="3"/>
            </p:cNvCxnSpPr>
            <p:nvPr/>
          </p:nvCxnSpPr>
          <p:spPr>
            <a:xfrm flipV="1">
              <a:off x="2909888" y="3249613"/>
              <a:ext cx="973137" cy="538162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42" idx="4"/>
              <a:endCxn id="43" idx="0"/>
            </p:cNvCxnSpPr>
            <p:nvPr/>
          </p:nvCxnSpPr>
          <p:spPr>
            <a:xfrm>
              <a:off x="2659063" y="2635250"/>
              <a:ext cx="0" cy="90170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09" name="TextBox 49"/>
            <p:cNvSpPr txBox="1">
              <a:spLocks noChangeArrowheads="1"/>
            </p:cNvSpPr>
            <p:nvPr/>
          </p:nvSpPr>
          <p:spPr bwMode="auto">
            <a:xfrm>
              <a:off x="1404938" y="2220913"/>
              <a:ext cx="65246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9999</a:t>
              </a:r>
            </a:p>
          </p:txBody>
        </p:sp>
        <p:sp>
          <p:nvSpPr>
            <p:cNvPr id="12310" name="TextBox 50"/>
            <p:cNvSpPr txBox="1">
              <a:spLocks noChangeArrowheads="1"/>
            </p:cNvSpPr>
            <p:nvPr/>
          </p:nvSpPr>
          <p:spPr bwMode="auto">
            <a:xfrm>
              <a:off x="1481138" y="3516313"/>
              <a:ext cx="65246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9999</a:t>
              </a:r>
            </a:p>
          </p:txBody>
        </p:sp>
        <p:sp>
          <p:nvSpPr>
            <p:cNvPr id="12311" name="TextBox 51"/>
            <p:cNvSpPr txBox="1">
              <a:spLocks noChangeArrowheads="1"/>
            </p:cNvSpPr>
            <p:nvPr/>
          </p:nvSpPr>
          <p:spPr bwMode="auto">
            <a:xfrm>
              <a:off x="3201988" y="3592513"/>
              <a:ext cx="65246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9999</a:t>
              </a:r>
            </a:p>
          </p:txBody>
        </p:sp>
        <p:sp>
          <p:nvSpPr>
            <p:cNvPr id="12312" name="TextBox 52"/>
            <p:cNvSpPr txBox="1">
              <a:spLocks noChangeArrowheads="1"/>
            </p:cNvSpPr>
            <p:nvPr/>
          </p:nvSpPr>
          <p:spPr bwMode="auto">
            <a:xfrm>
              <a:off x="3219450" y="2200275"/>
              <a:ext cx="6524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9999</a:t>
              </a:r>
            </a:p>
          </p:txBody>
        </p:sp>
        <p:sp>
          <p:nvSpPr>
            <p:cNvPr id="12313" name="TextBox 53"/>
            <p:cNvSpPr txBox="1">
              <a:spLocks noChangeArrowheads="1"/>
            </p:cNvSpPr>
            <p:nvPr/>
          </p:nvSpPr>
          <p:spPr bwMode="auto">
            <a:xfrm>
              <a:off x="2593975" y="2820988"/>
              <a:ext cx="301625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1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073150" y="4637088"/>
            <a:ext cx="3244850" cy="1905000"/>
            <a:chOff x="1073150" y="4637088"/>
            <a:chExt cx="3244850" cy="1905000"/>
          </a:xfrm>
        </p:grpSpPr>
        <p:sp>
          <p:nvSpPr>
            <p:cNvPr id="21" name="Oval 20"/>
            <p:cNvSpPr/>
            <p:nvPr/>
          </p:nvSpPr>
          <p:spPr>
            <a:xfrm>
              <a:off x="1073150" y="5314950"/>
              <a:ext cx="501650" cy="50323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22" name="Oval 21"/>
            <p:cNvSpPr/>
            <p:nvPr/>
          </p:nvSpPr>
          <p:spPr>
            <a:xfrm>
              <a:off x="2413000" y="4637088"/>
              <a:ext cx="503238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2413000" y="6038850"/>
              <a:ext cx="503238" cy="50323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4" name="Oval 23"/>
            <p:cNvSpPr/>
            <p:nvPr/>
          </p:nvSpPr>
          <p:spPr>
            <a:xfrm>
              <a:off x="3816350" y="5322888"/>
              <a:ext cx="501650" cy="50323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t</a:t>
              </a:r>
            </a:p>
          </p:txBody>
        </p:sp>
        <p:cxnSp>
          <p:nvCxnSpPr>
            <p:cNvPr id="27" name="Straight Arrow Connector 26"/>
            <p:cNvCxnSpPr>
              <a:stCxn id="21" idx="5"/>
              <a:endCxn id="23" idx="2"/>
            </p:cNvCxnSpPr>
            <p:nvPr/>
          </p:nvCxnSpPr>
          <p:spPr>
            <a:xfrm>
              <a:off x="1501775" y="5745163"/>
              <a:ext cx="911225" cy="544512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23" idx="6"/>
              <a:endCxn id="24" idx="3"/>
            </p:cNvCxnSpPr>
            <p:nvPr/>
          </p:nvCxnSpPr>
          <p:spPr>
            <a:xfrm flipV="1">
              <a:off x="2916238" y="5751513"/>
              <a:ext cx="973137" cy="538162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98" name="TextBox 37"/>
            <p:cNvSpPr txBox="1">
              <a:spLocks noChangeArrowheads="1"/>
            </p:cNvSpPr>
            <p:nvPr/>
          </p:nvSpPr>
          <p:spPr bwMode="auto">
            <a:xfrm>
              <a:off x="1323975" y="5867400"/>
              <a:ext cx="6524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9999</a:t>
              </a:r>
            </a:p>
          </p:txBody>
        </p:sp>
        <p:sp>
          <p:nvSpPr>
            <p:cNvPr id="12299" name="TextBox 38"/>
            <p:cNvSpPr txBox="1">
              <a:spLocks noChangeArrowheads="1"/>
            </p:cNvSpPr>
            <p:nvPr/>
          </p:nvSpPr>
          <p:spPr bwMode="auto">
            <a:xfrm>
              <a:off x="3124200" y="6019800"/>
              <a:ext cx="6524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9998</a:t>
              </a:r>
            </a:p>
          </p:txBody>
        </p:sp>
        <p:cxnSp>
          <p:nvCxnSpPr>
            <p:cNvPr id="55" name="Straight Arrow Connector 54"/>
            <p:cNvCxnSpPr>
              <a:stCxn id="22" idx="3"/>
              <a:endCxn id="21" idx="6"/>
            </p:cNvCxnSpPr>
            <p:nvPr/>
          </p:nvCxnSpPr>
          <p:spPr>
            <a:xfrm flipH="1">
              <a:off x="1574800" y="5065713"/>
              <a:ext cx="911225" cy="50165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>
              <a:stCxn id="24" idx="2"/>
              <a:endCxn id="22" idx="5"/>
            </p:cNvCxnSpPr>
            <p:nvPr/>
          </p:nvCxnSpPr>
          <p:spPr>
            <a:xfrm flipH="1" flipV="1">
              <a:off x="2841625" y="5065713"/>
              <a:ext cx="974725" cy="509587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28" name="Rectangle 101"/>
            <p:cNvSpPr>
              <a:spLocks noChangeArrowheads="1"/>
            </p:cNvSpPr>
            <p:nvPr/>
          </p:nvSpPr>
          <p:spPr bwMode="auto">
            <a:xfrm>
              <a:off x="3157538" y="4953000"/>
              <a:ext cx="652462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00B050"/>
                  </a:solidFill>
                </a:rPr>
                <a:t>9999</a:t>
              </a:r>
              <a:endParaRPr lang="en-US" altLang="zh-CN"/>
            </a:p>
          </p:txBody>
        </p:sp>
        <p:cxnSp>
          <p:nvCxnSpPr>
            <p:cNvPr id="103" name="Straight Arrow Connector 102"/>
            <p:cNvCxnSpPr>
              <a:stCxn id="22" idx="4"/>
              <a:endCxn id="23" idx="0"/>
            </p:cNvCxnSpPr>
            <p:nvPr/>
          </p:nvCxnSpPr>
          <p:spPr>
            <a:xfrm>
              <a:off x="2663825" y="5138738"/>
              <a:ext cx="0" cy="900112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30" name="TextBox 103"/>
            <p:cNvSpPr txBox="1">
              <a:spLocks noChangeArrowheads="1"/>
            </p:cNvSpPr>
            <p:nvPr/>
          </p:nvSpPr>
          <p:spPr bwMode="auto">
            <a:xfrm>
              <a:off x="2670175" y="5303838"/>
              <a:ext cx="3016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1</a:t>
              </a:r>
            </a:p>
          </p:txBody>
        </p:sp>
        <p:sp>
          <p:nvSpPr>
            <p:cNvPr id="12331" name="Rectangle 104"/>
            <p:cNvSpPr>
              <a:spLocks noChangeArrowheads="1"/>
            </p:cNvSpPr>
            <p:nvPr/>
          </p:nvSpPr>
          <p:spPr bwMode="auto">
            <a:xfrm>
              <a:off x="1600200" y="4953000"/>
              <a:ext cx="6524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00B050"/>
                  </a:solidFill>
                </a:rPr>
                <a:t>9999</a:t>
              </a:r>
              <a:endParaRPr lang="en-US" altLang="zh-CN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029200" y="2133600"/>
            <a:ext cx="3244850" cy="1905000"/>
            <a:chOff x="5029200" y="2133600"/>
            <a:chExt cx="3244850" cy="1905000"/>
          </a:xfrm>
        </p:grpSpPr>
        <p:sp>
          <p:nvSpPr>
            <p:cNvPr id="106" name="Oval 105"/>
            <p:cNvSpPr/>
            <p:nvPr/>
          </p:nvSpPr>
          <p:spPr>
            <a:xfrm>
              <a:off x="5029200" y="2813050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107" name="Oval 106"/>
            <p:cNvSpPr/>
            <p:nvPr/>
          </p:nvSpPr>
          <p:spPr>
            <a:xfrm>
              <a:off x="6369050" y="2133600"/>
              <a:ext cx="503238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8" name="Oval 107"/>
            <p:cNvSpPr/>
            <p:nvPr/>
          </p:nvSpPr>
          <p:spPr>
            <a:xfrm>
              <a:off x="6369050" y="3536950"/>
              <a:ext cx="503238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9" name="Oval 108"/>
            <p:cNvSpPr/>
            <p:nvPr/>
          </p:nvSpPr>
          <p:spPr>
            <a:xfrm>
              <a:off x="7772400" y="2820988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t</a:t>
              </a:r>
            </a:p>
          </p:txBody>
        </p:sp>
        <p:cxnSp>
          <p:nvCxnSpPr>
            <p:cNvPr id="110" name="Straight Arrow Connector 109"/>
            <p:cNvCxnSpPr>
              <a:stCxn id="106" idx="5"/>
              <a:endCxn id="108" idx="2"/>
            </p:cNvCxnSpPr>
            <p:nvPr/>
          </p:nvCxnSpPr>
          <p:spPr>
            <a:xfrm>
              <a:off x="5457825" y="3241675"/>
              <a:ext cx="911225" cy="546100"/>
            </a:xfrm>
            <a:prstGeom prst="straightConnector1">
              <a:avLst/>
            </a:prstGeom>
            <a:ln w="158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/>
            <p:cNvCxnSpPr>
              <a:stCxn id="108" idx="6"/>
              <a:endCxn id="109" idx="3"/>
            </p:cNvCxnSpPr>
            <p:nvPr/>
          </p:nvCxnSpPr>
          <p:spPr>
            <a:xfrm flipV="1">
              <a:off x="6872288" y="3249613"/>
              <a:ext cx="973137" cy="538162"/>
            </a:xfrm>
            <a:prstGeom prst="straightConnector1">
              <a:avLst/>
            </a:prstGeom>
            <a:ln w="158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38" name="TextBox 111"/>
            <p:cNvSpPr txBox="1">
              <a:spLocks noChangeArrowheads="1"/>
            </p:cNvSpPr>
            <p:nvPr/>
          </p:nvSpPr>
          <p:spPr bwMode="auto">
            <a:xfrm>
              <a:off x="5280025" y="3363913"/>
              <a:ext cx="6524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9999</a:t>
              </a:r>
            </a:p>
          </p:txBody>
        </p:sp>
        <p:sp>
          <p:nvSpPr>
            <p:cNvPr id="12339" name="TextBox 112"/>
            <p:cNvSpPr txBox="1">
              <a:spLocks noChangeArrowheads="1"/>
            </p:cNvSpPr>
            <p:nvPr/>
          </p:nvSpPr>
          <p:spPr bwMode="auto">
            <a:xfrm>
              <a:off x="7080250" y="3516313"/>
              <a:ext cx="6524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9999</a:t>
              </a:r>
            </a:p>
          </p:txBody>
        </p:sp>
        <p:cxnSp>
          <p:nvCxnSpPr>
            <p:cNvPr id="114" name="Straight Arrow Connector 113"/>
            <p:cNvCxnSpPr>
              <a:stCxn id="107" idx="3"/>
              <a:endCxn id="106" idx="6"/>
            </p:cNvCxnSpPr>
            <p:nvPr/>
          </p:nvCxnSpPr>
          <p:spPr>
            <a:xfrm flipH="1">
              <a:off x="5530850" y="2562225"/>
              <a:ext cx="912813" cy="50165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>
              <a:stCxn id="109" idx="2"/>
              <a:endCxn id="107" idx="5"/>
            </p:cNvCxnSpPr>
            <p:nvPr/>
          </p:nvCxnSpPr>
          <p:spPr>
            <a:xfrm flipH="1" flipV="1">
              <a:off x="6799263" y="2562225"/>
              <a:ext cx="973137" cy="509588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42" name="Rectangle 115"/>
            <p:cNvSpPr>
              <a:spLocks noChangeArrowheads="1"/>
            </p:cNvSpPr>
            <p:nvPr/>
          </p:nvSpPr>
          <p:spPr bwMode="auto">
            <a:xfrm>
              <a:off x="7113588" y="2449513"/>
              <a:ext cx="65246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00B050"/>
                  </a:solidFill>
                </a:rPr>
                <a:t>9999</a:t>
              </a:r>
              <a:endParaRPr lang="en-US" altLang="zh-CN"/>
            </a:p>
          </p:txBody>
        </p:sp>
        <p:cxnSp>
          <p:nvCxnSpPr>
            <p:cNvPr id="117" name="Straight Arrow Connector 116"/>
            <p:cNvCxnSpPr>
              <a:stCxn id="107" idx="4"/>
              <a:endCxn id="108" idx="0"/>
            </p:cNvCxnSpPr>
            <p:nvPr/>
          </p:nvCxnSpPr>
          <p:spPr>
            <a:xfrm>
              <a:off x="6621463" y="2635250"/>
              <a:ext cx="0" cy="90170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44" name="TextBox 117"/>
            <p:cNvSpPr txBox="1">
              <a:spLocks noChangeArrowheads="1"/>
            </p:cNvSpPr>
            <p:nvPr/>
          </p:nvSpPr>
          <p:spPr bwMode="auto">
            <a:xfrm>
              <a:off x="6626225" y="2800350"/>
              <a:ext cx="3016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1</a:t>
              </a:r>
            </a:p>
          </p:txBody>
        </p:sp>
        <p:sp>
          <p:nvSpPr>
            <p:cNvPr id="12345" name="Rectangle 118"/>
            <p:cNvSpPr>
              <a:spLocks noChangeArrowheads="1"/>
            </p:cNvSpPr>
            <p:nvPr/>
          </p:nvSpPr>
          <p:spPr bwMode="auto">
            <a:xfrm>
              <a:off x="5556250" y="2449513"/>
              <a:ext cx="6524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00B050"/>
                  </a:solidFill>
                </a:rPr>
                <a:t>9999</a:t>
              </a:r>
              <a:endParaRPr lang="en-US" altLang="zh-CN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029200" y="4648200"/>
            <a:ext cx="3244850" cy="1905000"/>
            <a:chOff x="5029200" y="4648200"/>
            <a:chExt cx="3244850" cy="1905000"/>
          </a:xfrm>
        </p:grpSpPr>
        <p:sp>
          <p:nvSpPr>
            <p:cNvPr id="79" name="Oval 78"/>
            <p:cNvSpPr/>
            <p:nvPr/>
          </p:nvSpPr>
          <p:spPr>
            <a:xfrm>
              <a:off x="5029200" y="5327650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80" name="Oval 79"/>
            <p:cNvSpPr/>
            <p:nvPr/>
          </p:nvSpPr>
          <p:spPr>
            <a:xfrm>
              <a:off x="6369050" y="4648200"/>
              <a:ext cx="503238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1" name="Oval 80"/>
            <p:cNvSpPr/>
            <p:nvPr/>
          </p:nvSpPr>
          <p:spPr>
            <a:xfrm>
              <a:off x="6369050" y="6051550"/>
              <a:ext cx="503238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2" name="Oval 81"/>
            <p:cNvSpPr/>
            <p:nvPr/>
          </p:nvSpPr>
          <p:spPr>
            <a:xfrm>
              <a:off x="7772400" y="5335588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t</a:t>
              </a:r>
            </a:p>
          </p:txBody>
        </p:sp>
        <p:cxnSp>
          <p:nvCxnSpPr>
            <p:cNvPr id="91" name="Straight Arrow Connector 90"/>
            <p:cNvCxnSpPr>
              <a:stCxn id="80" idx="3"/>
              <a:endCxn id="79" idx="6"/>
            </p:cNvCxnSpPr>
            <p:nvPr/>
          </p:nvCxnSpPr>
          <p:spPr>
            <a:xfrm flipH="1">
              <a:off x="5530850" y="5076825"/>
              <a:ext cx="912813" cy="50165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20" name="TextBox 91"/>
            <p:cNvSpPr txBox="1">
              <a:spLocks noChangeArrowheads="1"/>
            </p:cNvSpPr>
            <p:nvPr/>
          </p:nvSpPr>
          <p:spPr bwMode="auto">
            <a:xfrm>
              <a:off x="6546850" y="5408613"/>
              <a:ext cx="3016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1</a:t>
              </a:r>
            </a:p>
          </p:txBody>
        </p:sp>
        <p:cxnSp>
          <p:nvCxnSpPr>
            <p:cNvPr id="94" name="Straight Arrow Connector 93"/>
            <p:cNvCxnSpPr>
              <a:stCxn id="82" idx="2"/>
              <a:endCxn id="81" idx="7"/>
            </p:cNvCxnSpPr>
            <p:nvPr/>
          </p:nvCxnSpPr>
          <p:spPr>
            <a:xfrm flipH="1">
              <a:off x="6799263" y="5586413"/>
              <a:ext cx="973137" cy="538162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22" name="TextBox 94"/>
            <p:cNvSpPr txBox="1">
              <a:spLocks noChangeArrowheads="1"/>
            </p:cNvSpPr>
            <p:nvPr/>
          </p:nvSpPr>
          <p:spPr bwMode="auto">
            <a:xfrm>
              <a:off x="7083425" y="5878513"/>
              <a:ext cx="6524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>
                  <a:solidFill>
                    <a:srgbClr val="00B050"/>
                  </a:solidFill>
                </a:rPr>
                <a:t>9999</a:t>
              </a:r>
            </a:p>
          </p:txBody>
        </p:sp>
        <p:cxnSp>
          <p:nvCxnSpPr>
            <p:cNvPr id="96" name="Straight Arrow Connector 95"/>
            <p:cNvCxnSpPr>
              <a:stCxn id="80" idx="4"/>
              <a:endCxn id="81" idx="0"/>
            </p:cNvCxnSpPr>
            <p:nvPr/>
          </p:nvCxnSpPr>
          <p:spPr>
            <a:xfrm>
              <a:off x="6621463" y="5149850"/>
              <a:ext cx="0" cy="90170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>
              <a:stCxn id="81" idx="1"/>
              <a:endCxn id="79" idx="6"/>
            </p:cNvCxnSpPr>
            <p:nvPr/>
          </p:nvCxnSpPr>
          <p:spPr>
            <a:xfrm flipH="1" flipV="1">
              <a:off x="5530850" y="5578475"/>
              <a:ext cx="912813" cy="54610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25" name="Rectangle 97"/>
            <p:cNvSpPr>
              <a:spLocks noChangeArrowheads="1"/>
            </p:cNvSpPr>
            <p:nvPr/>
          </p:nvSpPr>
          <p:spPr bwMode="auto">
            <a:xfrm>
              <a:off x="5595938" y="5878513"/>
              <a:ext cx="65246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00B050"/>
                  </a:solidFill>
                </a:rPr>
                <a:t>9999</a:t>
              </a:r>
              <a:endParaRPr lang="en-US" altLang="zh-CN"/>
            </a:p>
          </p:txBody>
        </p:sp>
        <p:cxnSp>
          <p:nvCxnSpPr>
            <p:cNvPr id="99" name="Straight Arrow Connector 98"/>
            <p:cNvCxnSpPr>
              <a:stCxn id="82" idx="2"/>
              <a:endCxn id="80" idx="5"/>
            </p:cNvCxnSpPr>
            <p:nvPr/>
          </p:nvCxnSpPr>
          <p:spPr>
            <a:xfrm flipH="1" flipV="1">
              <a:off x="6799263" y="5076825"/>
              <a:ext cx="973137" cy="509588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46" name="Rectangle 119"/>
            <p:cNvSpPr>
              <a:spLocks noChangeArrowheads="1"/>
            </p:cNvSpPr>
            <p:nvPr/>
          </p:nvSpPr>
          <p:spPr bwMode="auto">
            <a:xfrm>
              <a:off x="7119938" y="4964113"/>
              <a:ext cx="65246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00B050"/>
                  </a:solidFill>
                </a:rPr>
                <a:t>9999</a:t>
              </a:r>
              <a:endParaRPr lang="en-US" altLang="zh-CN"/>
            </a:p>
          </p:txBody>
        </p:sp>
        <p:sp>
          <p:nvSpPr>
            <p:cNvPr id="12347" name="Rectangle 120"/>
            <p:cNvSpPr>
              <a:spLocks noChangeArrowheads="1"/>
            </p:cNvSpPr>
            <p:nvPr/>
          </p:nvSpPr>
          <p:spPr bwMode="auto">
            <a:xfrm>
              <a:off x="5562600" y="4964113"/>
              <a:ext cx="6524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00B050"/>
                  </a:solidFill>
                </a:rPr>
                <a:t>9999</a:t>
              </a:r>
              <a:endParaRPr lang="en-US" altLang="zh-CN"/>
            </a:p>
          </p:txBody>
        </p:sp>
      </p:grpSp>
      <p:pic>
        <p:nvPicPr>
          <p:cNvPr id="12348" name="Picture 2" descr="C:\Program Files\Naver\LINE\res\skin\sticker\group_01\group_01_0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6072" y="5745162"/>
            <a:ext cx="1167928" cy="111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49" name="Picture 3" descr="C:\Program Files\Naver\LINE\res\skin\sticker\group_02\group_02_03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3" y="5731537"/>
            <a:ext cx="928687" cy="1126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" name="Down Arrow 61"/>
          <p:cNvSpPr/>
          <p:nvPr/>
        </p:nvSpPr>
        <p:spPr>
          <a:xfrm>
            <a:off x="2456728" y="4144820"/>
            <a:ext cx="376238" cy="3810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Down Arrow 62"/>
          <p:cNvSpPr/>
          <p:nvPr/>
        </p:nvSpPr>
        <p:spPr>
          <a:xfrm>
            <a:off x="6433344" y="4144820"/>
            <a:ext cx="376238" cy="3810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ight Arrow 63"/>
          <p:cNvSpPr/>
          <p:nvPr/>
        </p:nvSpPr>
        <p:spPr>
          <a:xfrm rot="19002165">
            <a:off x="3848128" y="4173468"/>
            <a:ext cx="1756690" cy="331787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3" grpId="0" animBg="1"/>
      <p:bldP spid="6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Applications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What if there are </a:t>
            </a:r>
            <a:r>
              <a:rPr lang="en-US" altLang="zh-CN" b="1" dirty="0" smtClean="0">
                <a:solidFill>
                  <a:srgbClr val="00B050"/>
                </a:solidFill>
              </a:rPr>
              <a:t>multiple sources</a:t>
            </a:r>
            <a:r>
              <a:rPr lang="en-US" altLang="zh-CN" dirty="0" smtClean="0">
                <a:solidFill>
                  <a:srgbClr val="00B050"/>
                </a:solidFill>
              </a:rPr>
              <a:t> </a:t>
            </a:r>
            <a:r>
              <a:rPr lang="en-US" altLang="zh-CN" dirty="0" smtClean="0"/>
              <a:t>and </a:t>
            </a:r>
            <a:r>
              <a:rPr lang="en-US" altLang="zh-CN" b="1" dirty="0" smtClean="0">
                <a:solidFill>
                  <a:srgbClr val="00B050"/>
                </a:solidFill>
              </a:rPr>
              <a:t>multiple sinks</a:t>
            </a:r>
            <a:r>
              <a:rPr lang="en-US" altLang="zh-CN" dirty="0" smtClean="0"/>
              <a:t>?</a:t>
            </a:r>
          </a:p>
          <a:p>
            <a:pPr lvl="1"/>
            <a:r>
              <a:rPr lang="en-US" altLang="zh-CN" dirty="0" smtClean="0"/>
              <a:t>Goal: maximize the flow from sources to sinks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524000" y="3429000"/>
            <a:ext cx="5791200" cy="2362200"/>
            <a:chOff x="1600200" y="3276600"/>
            <a:chExt cx="5791200" cy="2362200"/>
          </a:xfrm>
        </p:grpSpPr>
        <p:sp>
          <p:nvSpPr>
            <p:cNvPr id="5" name="Oval 4"/>
            <p:cNvSpPr/>
            <p:nvPr/>
          </p:nvSpPr>
          <p:spPr>
            <a:xfrm>
              <a:off x="2286000" y="3276600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</a:rPr>
                <a:t>s</a:t>
              </a:r>
              <a:r>
                <a:rPr lang="en-US" baseline="-25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3581400" y="3276600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</a:rPr>
                <a:t>s</a:t>
              </a:r>
              <a:r>
                <a:rPr lang="en-US" baseline="-25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7" name="Oval 6"/>
            <p:cNvSpPr/>
            <p:nvPr/>
          </p:nvSpPr>
          <p:spPr>
            <a:xfrm>
              <a:off x="4908550" y="3276600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</a:rPr>
                <a:t>s</a:t>
              </a:r>
              <a:r>
                <a:rPr lang="en-US" baseline="-250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6324600" y="3276600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</a:rPr>
                <a:t>s</a:t>
              </a:r>
              <a:r>
                <a:rPr lang="en-US" baseline="-250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2286000" y="5137150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</a:rPr>
                <a:t>t</a:t>
              </a:r>
              <a:r>
                <a:rPr lang="en-US" baseline="-250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3581400" y="5137150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</a:rPr>
                <a:t>t</a:t>
              </a:r>
              <a:r>
                <a:rPr lang="en-US" baseline="-25000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4908550" y="5137150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</a:rPr>
                <a:t>t</a:t>
              </a:r>
              <a:r>
                <a:rPr lang="en-US" baseline="-250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2" name="Oval 11"/>
            <p:cNvSpPr/>
            <p:nvPr/>
          </p:nvSpPr>
          <p:spPr>
            <a:xfrm>
              <a:off x="6324600" y="5137150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tx1"/>
                  </a:solidFill>
                </a:rPr>
                <a:t>t</a:t>
              </a:r>
              <a:r>
                <a:rPr lang="en-US" baseline="-250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4" name="Oval 3"/>
            <p:cNvSpPr/>
            <p:nvPr/>
          </p:nvSpPr>
          <p:spPr>
            <a:xfrm>
              <a:off x="1600200" y="3962400"/>
              <a:ext cx="5791200" cy="946150"/>
            </a:xfrm>
            <a:prstGeom prst="ellipse">
              <a:avLst/>
            </a:prstGeom>
            <a:noFill/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4" name="Straight Arrow Connector 13"/>
            <p:cNvCxnSpPr>
              <a:stCxn id="5" idx="4"/>
            </p:cNvCxnSpPr>
            <p:nvPr/>
          </p:nvCxnSpPr>
          <p:spPr>
            <a:xfrm>
              <a:off x="2536825" y="3778250"/>
              <a:ext cx="0" cy="488950"/>
            </a:xfrm>
            <a:prstGeom prst="straightConnector1">
              <a:avLst/>
            </a:prstGeom>
            <a:ln w="1587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6" idx="4"/>
            </p:cNvCxnSpPr>
            <p:nvPr/>
          </p:nvCxnSpPr>
          <p:spPr>
            <a:xfrm>
              <a:off x="3832225" y="3778250"/>
              <a:ext cx="0" cy="412750"/>
            </a:xfrm>
            <a:prstGeom prst="straightConnector1">
              <a:avLst/>
            </a:prstGeom>
            <a:ln w="1587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7" idx="4"/>
            </p:cNvCxnSpPr>
            <p:nvPr/>
          </p:nvCxnSpPr>
          <p:spPr>
            <a:xfrm>
              <a:off x="5159375" y="3778250"/>
              <a:ext cx="0" cy="412750"/>
            </a:xfrm>
            <a:prstGeom prst="straightConnector1">
              <a:avLst/>
            </a:prstGeom>
            <a:ln w="1587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8" idx="4"/>
            </p:cNvCxnSpPr>
            <p:nvPr/>
          </p:nvCxnSpPr>
          <p:spPr>
            <a:xfrm>
              <a:off x="6575425" y="3778250"/>
              <a:ext cx="0" cy="488950"/>
            </a:xfrm>
            <a:prstGeom prst="straightConnector1">
              <a:avLst/>
            </a:prstGeom>
            <a:ln w="1587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endCxn id="9" idx="0"/>
            </p:cNvCxnSpPr>
            <p:nvPr/>
          </p:nvCxnSpPr>
          <p:spPr>
            <a:xfrm>
              <a:off x="2536825" y="4648200"/>
              <a:ext cx="0" cy="488950"/>
            </a:xfrm>
            <a:prstGeom prst="straightConnector1">
              <a:avLst/>
            </a:prstGeom>
            <a:ln w="1587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endCxn id="10" idx="0"/>
            </p:cNvCxnSpPr>
            <p:nvPr/>
          </p:nvCxnSpPr>
          <p:spPr>
            <a:xfrm>
              <a:off x="3832225" y="4724400"/>
              <a:ext cx="0" cy="412750"/>
            </a:xfrm>
            <a:prstGeom prst="straightConnector1">
              <a:avLst/>
            </a:prstGeom>
            <a:ln w="1587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endCxn id="11" idx="0"/>
            </p:cNvCxnSpPr>
            <p:nvPr/>
          </p:nvCxnSpPr>
          <p:spPr>
            <a:xfrm>
              <a:off x="5159375" y="4724400"/>
              <a:ext cx="0" cy="412750"/>
            </a:xfrm>
            <a:prstGeom prst="straightConnector1">
              <a:avLst/>
            </a:prstGeom>
            <a:ln w="1587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endCxn id="12" idx="0"/>
            </p:cNvCxnSpPr>
            <p:nvPr/>
          </p:nvCxnSpPr>
          <p:spPr>
            <a:xfrm>
              <a:off x="6575425" y="4648200"/>
              <a:ext cx="0" cy="488950"/>
            </a:xfrm>
            <a:prstGeom prst="straightConnector1">
              <a:avLst/>
            </a:prstGeom>
            <a:ln w="1587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3333" name="Picture 3" descr="C:\Program Files\Naver\LINE\res\skin\sticker\group_02\group_02_0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2913" y="5854700"/>
            <a:ext cx="104775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Multi-source Multi-sink max flow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Add a super source and a super sink</a:t>
            </a:r>
          </a:p>
        </p:txBody>
      </p:sp>
      <p:sp>
        <p:nvSpPr>
          <p:cNvPr id="5" name="Oval 4"/>
          <p:cNvSpPr/>
          <p:nvPr/>
        </p:nvSpPr>
        <p:spPr>
          <a:xfrm>
            <a:off x="2286000" y="3276600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6" name="Oval 5"/>
          <p:cNvSpPr/>
          <p:nvPr/>
        </p:nvSpPr>
        <p:spPr>
          <a:xfrm>
            <a:off x="3581400" y="3276600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" name="Oval 6"/>
          <p:cNvSpPr/>
          <p:nvPr/>
        </p:nvSpPr>
        <p:spPr>
          <a:xfrm>
            <a:off x="4908550" y="3276600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8" name="Oval 7"/>
          <p:cNvSpPr/>
          <p:nvPr/>
        </p:nvSpPr>
        <p:spPr>
          <a:xfrm>
            <a:off x="6324600" y="3276600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9" name="Oval 8"/>
          <p:cNvSpPr/>
          <p:nvPr/>
        </p:nvSpPr>
        <p:spPr>
          <a:xfrm>
            <a:off x="2286000" y="5137150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0" name="Oval 9"/>
          <p:cNvSpPr/>
          <p:nvPr/>
        </p:nvSpPr>
        <p:spPr>
          <a:xfrm>
            <a:off x="3581400" y="5137150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1" name="Oval 10"/>
          <p:cNvSpPr/>
          <p:nvPr/>
        </p:nvSpPr>
        <p:spPr>
          <a:xfrm>
            <a:off x="4908550" y="5137150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baseline="-250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2" name="Oval 11"/>
          <p:cNvSpPr/>
          <p:nvPr/>
        </p:nvSpPr>
        <p:spPr>
          <a:xfrm>
            <a:off x="6324600" y="5137150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t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" name="Oval 3"/>
          <p:cNvSpPr/>
          <p:nvPr/>
        </p:nvSpPr>
        <p:spPr>
          <a:xfrm>
            <a:off x="1600200" y="3962400"/>
            <a:ext cx="5791200" cy="946150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4" name="Straight Arrow Connector 13"/>
          <p:cNvCxnSpPr>
            <a:stCxn id="5" idx="4"/>
          </p:cNvCxnSpPr>
          <p:nvPr/>
        </p:nvCxnSpPr>
        <p:spPr>
          <a:xfrm>
            <a:off x="2536825" y="3778250"/>
            <a:ext cx="0" cy="488950"/>
          </a:xfrm>
          <a:prstGeom prst="straightConnector1">
            <a:avLst/>
          </a:prstGeom>
          <a:ln w="158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6" idx="4"/>
          </p:cNvCxnSpPr>
          <p:nvPr/>
        </p:nvCxnSpPr>
        <p:spPr>
          <a:xfrm>
            <a:off x="3832225" y="3778250"/>
            <a:ext cx="0" cy="412750"/>
          </a:xfrm>
          <a:prstGeom prst="straightConnector1">
            <a:avLst/>
          </a:prstGeom>
          <a:ln w="158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7" idx="4"/>
          </p:cNvCxnSpPr>
          <p:nvPr/>
        </p:nvCxnSpPr>
        <p:spPr>
          <a:xfrm>
            <a:off x="5159375" y="3778250"/>
            <a:ext cx="0" cy="412750"/>
          </a:xfrm>
          <a:prstGeom prst="straightConnector1">
            <a:avLst/>
          </a:prstGeom>
          <a:ln w="158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4"/>
          </p:cNvCxnSpPr>
          <p:nvPr/>
        </p:nvCxnSpPr>
        <p:spPr>
          <a:xfrm>
            <a:off x="6575425" y="3778250"/>
            <a:ext cx="0" cy="488950"/>
          </a:xfrm>
          <a:prstGeom prst="straightConnector1">
            <a:avLst/>
          </a:prstGeom>
          <a:ln w="158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9" idx="0"/>
          </p:cNvCxnSpPr>
          <p:nvPr/>
        </p:nvCxnSpPr>
        <p:spPr>
          <a:xfrm>
            <a:off x="2536825" y="4648200"/>
            <a:ext cx="0" cy="488950"/>
          </a:xfrm>
          <a:prstGeom prst="straightConnector1">
            <a:avLst/>
          </a:prstGeom>
          <a:ln w="158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10" idx="0"/>
          </p:cNvCxnSpPr>
          <p:nvPr/>
        </p:nvCxnSpPr>
        <p:spPr>
          <a:xfrm>
            <a:off x="3832225" y="4724400"/>
            <a:ext cx="0" cy="412750"/>
          </a:xfrm>
          <a:prstGeom prst="straightConnector1">
            <a:avLst/>
          </a:prstGeom>
          <a:ln w="158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endCxn id="11" idx="0"/>
          </p:cNvCxnSpPr>
          <p:nvPr/>
        </p:nvCxnSpPr>
        <p:spPr>
          <a:xfrm>
            <a:off x="5159375" y="4724400"/>
            <a:ext cx="0" cy="412750"/>
          </a:xfrm>
          <a:prstGeom prst="straightConnector1">
            <a:avLst/>
          </a:prstGeom>
          <a:ln w="158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2" idx="0"/>
          </p:cNvCxnSpPr>
          <p:nvPr/>
        </p:nvCxnSpPr>
        <p:spPr>
          <a:xfrm>
            <a:off x="6575425" y="4648200"/>
            <a:ext cx="0" cy="488950"/>
          </a:xfrm>
          <a:prstGeom prst="straightConnector1">
            <a:avLst/>
          </a:prstGeom>
          <a:ln w="1587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4191000" y="2209800"/>
            <a:ext cx="501650" cy="5016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CN">
                <a:solidFill>
                  <a:schemeClr val="tx1"/>
                </a:solidFill>
              </a:rPr>
              <a:t>s</a:t>
            </a:r>
            <a:endParaRPr lang="en-US" altLang="zh-CN" baseline="-25000">
              <a:solidFill>
                <a:schemeClr val="tx1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4222750" y="6248400"/>
            <a:ext cx="501650" cy="5016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altLang="zh-CN">
                <a:solidFill>
                  <a:schemeClr val="tx1"/>
                </a:solidFill>
              </a:rPr>
              <a:t>t</a:t>
            </a:r>
            <a:endParaRPr lang="en-US" altLang="zh-CN" baseline="-25000">
              <a:solidFill>
                <a:schemeClr val="tx1"/>
              </a:solidFill>
            </a:endParaRPr>
          </a:p>
        </p:txBody>
      </p:sp>
      <p:cxnSp>
        <p:nvCxnSpPr>
          <p:cNvPr id="24" name="Straight Arrow Connector 23"/>
          <p:cNvCxnSpPr>
            <a:stCxn id="21" idx="4"/>
            <a:endCxn id="5" idx="0"/>
          </p:cNvCxnSpPr>
          <p:nvPr/>
        </p:nvCxnSpPr>
        <p:spPr>
          <a:xfrm flipH="1">
            <a:off x="2536825" y="2711450"/>
            <a:ext cx="1905000" cy="565150"/>
          </a:xfrm>
          <a:prstGeom prst="straightConnector1">
            <a:avLst/>
          </a:prstGeom>
          <a:ln w="158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1" idx="4"/>
            <a:endCxn id="6" idx="0"/>
          </p:cNvCxnSpPr>
          <p:nvPr/>
        </p:nvCxnSpPr>
        <p:spPr>
          <a:xfrm flipH="1">
            <a:off x="3832225" y="2711450"/>
            <a:ext cx="609600" cy="565150"/>
          </a:xfrm>
          <a:prstGeom prst="straightConnector1">
            <a:avLst/>
          </a:prstGeom>
          <a:ln w="158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1" idx="4"/>
            <a:endCxn id="7" idx="0"/>
          </p:cNvCxnSpPr>
          <p:nvPr/>
        </p:nvCxnSpPr>
        <p:spPr>
          <a:xfrm>
            <a:off x="4441825" y="2711450"/>
            <a:ext cx="717550" cy="565150"/>
          </a:xfrm>
          <a:prstGeom prst="straightConnector1">
            <a:avLst/>
          </a:prstGeom>
          <a:ln w="158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1" idx="4"/>
            <a:endCxn id="8" idx="0"/>
          </p:cNvCxnSpPr>
          <p:nvPr/>
        </p:nvCxnSpPr>
        <p:spPr>
          <a:xfrm>
            <a:off x="4441825" y="2711450"/>
            <a:ext cx="2133600" cy="565150"/>
          </a:xfrm>
          <a:prstGeom prst="straightConnector1">
            <a:avLst/>
          </a:prstGeom>
          <a:ln w="158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9" idx="5"/>
            <a:endCxn id="23" idx="0"/>
          </p:cNvCxnSpPr>
          <p:nvPr/>
        </p:nvCxnSpPr>
        <p:spPr>
          <a:xfrm>
            <a:off x="2714625" y="5565775"/>
            <a:ext cx="1758950" cy="682625"/>
          </a:xfrm>
          <a:prstGeom prst="straightConnector1">
            <a:avLst/>
          </a:prstGeom>
          <a:ln w="158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0" idx="4"/>
            <a:endCxn id="23" idx="0"/>
          </p:cNvCxnSpPr>
          <p:nvPr/>
        </p:nvCxnSpPr>
        <p:spPr>
          <a:xfrm>
            <a:off x="3832225" y="5638800"/>
            <a:ext cx="641350" cy="609600"/>
          </a:xfrm>
          <a:prstGeom prst="straightConnector1">
            <a:avLst/>
          </a:prstGeom>
          <a:ln w="158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1" idx="4"/>
            <a:endCxn id="23" idx="0"/>
          </p:cNvCxnSpPr>
          <p:nvPr/>
        </p:nvCxnSpPr>
        <p:spPr>
          <a:xfrm flipH="1">
            <a:off x="4473575" y="5638800"/>
            <a:ext cx="685800" cy="609600"/>
          </a:xfrm>
          <a:prstGeom prst="straightConnector1">
            <a:avLst/>
          </a:prstGeom>
          <a:ln w="158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2" idx="3"/>
            <a:endCxn id="23" idx="0"/>
          </p:cNvCxnSpPr>
          <p:nvPr/>
        </p:nvCxnSpPr>
        <p:spPr>
          <a:xfrm flipH="1">
            <a:off x="4473575" y="5565775"/>
            <a:ext cx="1924050" cy="682625"/>
          </a:xfrm>
          <a:prstGeom prst="straightConnector1">
            <a:avLst/>
          </a:prstGeom>
          <a:ln w="15875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67" name="TextBox 51"/>
          <p:cNvSpPr txBox="1">
            <a:spLocks noChangeArrowheads="1"/>
          </p:cNvSpPr>
          <p:nvPr/>
        </p:nvSpPr>
        <p:spPr bwMode="auto">
          <a:xfrm>
            <a:off x="3505200" y="2884488"/>
            <a:ext cx="5889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>
                <a:solidFill>
                  <a:srgbClr val="FF0000"/>
                </a:solidFill>
              </a:rPr>
              <a:t>0/∞</a:t>
            </a:r>
          </a:p>
        </p:txBody>
      </p:sp>
      <p:sp>
        <p:nvSpPr>
          <p:cNvPr id="14368" name="TextBox 52"/>
          <p:cNvSpPr txBox="1">
            <a:spLocks noChangeArrowheads="1"/>
          </p:cNvSpPr>
          <p:nvPr/>
        </p:nvSpPr>
        <p:spPr bwMode="auto">
          <a:xfrm>
            <a:off x="2703513" y="2819400"/>
            <a:ext cx="5889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>
                <a:solidFill>
                  <a:srgbClr val="FF0000"/>
                </a:solidFill>
              </a:rPr>
              <a:t>0/∞</a:t>
            </a:r>
          </a:p>
        </p:txBody>
      </p:sp>
      <p:sp>
        <p:nvSpPr>
          <p:cNvPr id="14369" name="TextBox 53"/>
          <p:cNvSpPr txBox="1">
            <a:spLocks noChangeArrowheads="1"/>
          </p:cNvSpPr>
          <p:nvPr/>
        </p:nvSpPr>
        <p:spPr bwMode="auto">
          <a:xfrm>
            <a:off x="5888038" y="2819400"/>
            <a:ext cx="5889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>
                <a:solidFill>
                  <a:srgbClr val="FF0000"/>
                </a:solidFill>
              </a:rPr>
              <a:t>0/∞</a:t>
            </a:r>
          </a:p>
        </p:txBody>
      </p:sp>
      <p:sp>
        <p:nvSpPr>
          <p:cNvPr id="14370" name="TextBox 54"/>
          <p:cNvSpPr txBox="1">
            <a:spLocks noChangeArrowheads="1"/>
          </p:cNvSpPr>
          <p:nvPr/>
        </p:nvSpPr>
        <p:spPr bwMode="auto">
          <a:xfrm>
            <a:off x="4343400" y="2895600"/>
            <a:ext cx="5889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>
                <a:solidFill>
                  <a:srgbClr val="FF0000"/>
                </a:solidFill>
              </a:rPr>
              <a:t>0/∞</a:t>
            </a:r>
          </a:p>
        </p:txBody>
      </p:sp>
      <p:sp>
        <p:nvSpPr>
          <p:cNvPr id="14371" name="TextBox 55"/>
          <p:cNvSpPr txBox="1">
            <a:spLocks noChangeArrowheads="1"/>
          </p:cNvSpPr>
          <p:nvPr/>
        </p:nvSpPr>
        <p:spPr bwMode="auto">
          <a:xfrm>
            <a:off x="3429000" y="5562600"/>
            <a:ext cx="5889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>
                <a:solidFill>
                  <a:srgbClr val="FF0000"/>
                </a:solidFill>
              </a:rPr>
              <a:t>0/∞</a:t>
            </a:r>
          </a:p>
        </p:txBody>
      </p:sp>
      <p:sp>
        <p:nvSpPr>
          <p:cNvPr id="14372" name="TextBox 56"/>
          <p:cNvSpPr txBox="1">
            <a:spLocks noChangeArrowheads="1"/>
          </p:cNvSpPr>
          <p:nvPr/>
        </p:nvSpPr>
        <p:spPr bwMode="auto">
          <a:xfrm>
            <a:off x="2590800" y="5573713"/>
            <a:ext cx="5889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>
                <a:solidFill>
                  <a:srgbClr val="FF0000"/>
                </a:solidFill>
              </a:rPr>
              <a:t>0/∞</a:t>
            </a:r>
          </a:p>
        </p:txBody>
      </p:sp>
      <p:sp>
        <p:nvSpPr>
          <p:cNvPr id="14373" name="TextBox 57"/>
          <p:cNvSpPr txBox="1">
            <a:spLocks noChangeArrowheads="1"/>
          </p:cNvSpPr>
          <p:nvPr/>
        </p:nvSpPr>
        <p:spPr bwMode="auto">
          <a:xfrm>
            <a:off x="6019800" y="5573713"/>
            <a:ext cx="5889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>
                <a:solidFill>
                  <a:srgbClr val="FF0000"/>
                </a:solidFill>
              </a:rPr>
              <a:t>0/∞</a:t>
            </a:r>
          </a:p>
        </p:txBody>
      </p:sp>
      <p:sp>
        <p:nvSpPr>
          <p:cNvPr id="14374" name="TextBox 58"/>
          <p:cNvSpPr txBox="1">
            <a:spLocks noChangeArrowheads="1"/>
          </p:cNvSpPr>
          <p:nvPr/>
        </p:nvSpPr>
        <p:spPr bwMode="auto">
          <a:xfrm>
            <a:off x="4440238" y="5562600"/>
            <a:ext cx="5889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>
                <a:solidFill>
                  <a:srgbClr val="FF0000"/>
                </a:solidFill>
              </a:rPr>
              <a:t>0/∞</a:t>
            </a:r>
          </a:p>
        </p:txBody>
      </p:sp>
      <p:pic>
        <p:nvPicPr>
          <p:cNvPr id="14375" name="Picture 2" descr="C:\Program Files\Naver\LINE\res\skin\sticker\group_02\group_02_00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5275" y="5781675"/>
            <a:ext cx="12287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Applications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What if capacity constraint also applies to node?</a:t>
            </a:r>
          </a:p>
        </p:txBody>
      </p:sp>
      <p:sp>
        <p:nvSpPr>
          <p:cNvPr id="45" name="Oval 44"/>
          <p:cNvSpPr/>
          <p:nvPr/>
        </p:nvSpPr>
        <p:spPr>
          <a:xfrm>
            <a:off x="2971800" y="3124200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2971800" y="4527550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8" name="Oval 47"/>
          <p:cNvSpPr/>
          <p:nvPr/>
        </p:nvSpPr>
        <p:spPr>
          <a:xfrm>
            <a:off x="4375150" y="3811588"/>
            <a:ext cx="501650" cy="5016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rgbClr val="FF0000"/>
              </a:solidFill>
            </a:endParaRPr>
          </a:p>
        </p:txBody>
      </p:sp>
      <p:cxnSp>
        <p:nvCxnSpPr>
          <p:cNvPr id="50" name="Straight Arrow Connector 49"/>
          <p:cNvCxnSpPr>
            <a:stCxn id="48" idx="6"/>
          </p:cNvCxnSpPr>
          <p:nvPr/>
        </p:nvCxnSpPr>
        <p:spPr>
          <a:xfrm>
            <a:off x="4876800" y="4062413"/>
            <a:ext cx="129540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45" idx="6"/>
            <a:endCxn id="48" idx="1"/>
          </p:cNvCxnSpPr>
          <p:nvPr/>
        </p:nvCxnSpPr>
        <p:spPr>
          <a:xfrm>
            <a:off x="3473450" y="3375025"/>
            <a:ext cx="974725" cy="509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7" idx="6"/>
            <a:endCxn id="48" idx="3"/>
          </p:cNvCxnSpPr>
          <p:nvPr/>
        </p:nvCxnSpPr>
        <p:spPr>
          <a:xfrm flipV="1">
            <a:off x="3473450" y="4240213"/>
            <a:ext cx="974725" cy="538162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0" name="TextBox 62"/>
          <p:cNvSpPr txBox="1">
            <a:spLocks noChangeArrowheads="1"/>
          </p:cNvSpPr>
          <p:nvPr/>
        </p:nvSpPr>
        <p:spPr bwMode="auto">
          <a:xfrm>
            <a:off x="3600450" y="4583113"/>
            <a:ext cx="742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/>
              <a:t>20/40</a:t>
            </a:r>
          </a:p>
        </p:txBody>
      </p:sp>
      <p:sp>
        <p:nvSpPr>
          <p:cNvPr id="15371" name="TextBox 63"/>
          <p:cNvSpPr txBox="1">
            <a:spLocks noChangeArrowheads="1"/>
          </p:cNvSpPr>
          <p:nvPr/>
        </p:nvSpPr>
        <p:spPr bwMode="auto">
          <a:xfrm>
            <a:off x="3489325" y="3124200"/>
            <a:ext cx="625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/>
              <a:t>0/40</a:t>
            </a:r>
          </a:p>
        </p:txBody>
      </p:sp>
      <p:sp>
        <p:nvSpPr>
          <p:cNvPr id="15372" name="TextBox 67"/>
          <p:cNvSpPr txBox="1">
            <a:spLocks noChangeArrowheads="1"/>
          </p:cNvSpPr>
          <p:nvPr/>
        </p:nvSpPr>
        <p:spPr bwMode="auto">
          <a:xfrm>
            <a:off x="5318125" y="3668713"/>
            <a:ext cx="625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/>
              <a:t>0/40</a:t>
            </a:r>
          </a:p>
        </p:txBody>
      </p:sp>
      <p:sp>
        <p:nvSpPr>
          <p:cNvPr id="15373" name="TextBox 68"/>
          <p:cNvSpPr txBox="1">
            <a:spLocks noChangeArrowheads="1"/>
          </p:cNvSpPr>
          <p:nvPr/>
        </p:nvSpPr>
        <p:spPr bwMode="auto">
          <a:xfrm>
            <a:off x="4327525" y="3429000"/>
            <a:ext cx="625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>
                <a:solidFill>
                  <a:srgbClr val="FF0000"/>
                </a:solidFill>
              </a:rPr>
              <a:t>0/30</a:t>
            </a:r>
          </a:p>
        </p:txBody>
      </p:sp>
      <p:pic>
        <p:nvPicPr>
          <p:cNvPr id="15374" name="Picture 2" descr="C:\Program Files\Naver\LINE\res\skin\sticker\group_01\group_01_00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5410200"/>
            <a:ext cx="15367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Node Splitting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Split the node into two</a:t>
            </a:r>
          </a:p>
        </p:txBody>
      </p:sp>
      <p:grpSp>
        <p:nvGrpSpPr>
          <p:cNvPr id="16388" name="Group 4"/>
          <p:cNvGrpSpPr>
            <a:grpSpLocks/>
          </p:cNvGrpSpPr>
          <p:nvPr/>
        </p:nvGrpSpPr>
        <p:grpSpPr bwMode="auto">
          <a:xfrm>
            <a:off x="2087563" y="3124200"/>
            <a:ext cx="4968875" cy="1905000"/>
            <a:chOff x="2971800" y="3124200"/>
            <a:chExt cx="4968892" cy="1905000"/>
          </a:xfrm>
        </p:grpSpPr>
        <p:sp>
          <p:nvSpPr>
            <p:cNvPr id="45" name="Oval 44"/>
            <p:cNvSpPr/>
            <p:nvPr/>
          </p:nvSpPr>
          <p:spPr>
            <a:xfrm>
              <a:off x="2971800" y="3124200"/>
              <a:ext cx="501652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7" name="Oval 46"/>
            <p:cNvSpPr/>
            <p:nvPr/>
          </p:nvSpPr>
          <p:spPr>
            <a:xfrm>
              <a:off x="2971800" y="4527550"/>
              <a:ext cx="501652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8" name="Oval 47"/>
            <p:cNvSpPr/>
            <p:nvPr/>
          </p:nvSpPr>
          <p:spPr>
            <a:xfrm>
              <a:off x="4375155" y="3811588"/>
              <a:ext cx="501652" cy="50165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dirty="0">
                <a:solidFill>
                  <a:srgbClr val="FF0000"/>
                </a:solidFill>
              </a:endParaRPr>
            </a:p>
          </p:txBody>
        </p:sp>
        <p:cxnSp>
          <p:nvCxnSpPr>
            <p:cNvPr id="50" name="Straight Arrow Connector 49"/>
            <p:cNvCxnSpPr>
              <a:stCxn id="48" idx="6"/>
            </p:cNvCxnSpPr>
            <p:nvPr/>
          </p:nvCxnSpPr>
          <p:spPr>
            <a:xfrm>
              <a:off x="4876807" y="4062413"/>
              <a:ext cx="1295404" cy="0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stCxn id="45" idx="6"/>
              <a:endCxn id="48" idx="1"/>
            </p:cNvCxnSpPr>
            <p:nvPr/>
          </p:nvCxnSpPr>
          <p:spPr>
            <a:xfrm>
              <a:off x="3473452" y="3375025"/>
              <a:ext cx="974728" cy="509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>
              <a:stCxn id="47" idx="6"/>
              <a:endCxn id="48" idx="3"/>
            </p:cNvCxnSpPr>
            <p:nvPr/>
          </p:nvCxnSpPr>
          <p:spPr>
            <a:xfrm flipV="1">
              <a:off x="3473452" y="4240213"/>
              <a:ext cx="974728" cy="538162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96" name="TextBox 62"/>
            <p:cNvSpPr txBox="1">
              <a:spLocks noChangeArrowheads="1"/>
            </p:cNvSpPr>
            <p:nvPr/>
          </p:nvSpPr>
          <p:spPr bwMode="auto">
            <a:xfrm>
              <a:off x="3600889" y="4583668"/>
              <a:ext cx="74251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20/40</a:t>
              </a:r>
            </a:p>
          </p:txBody>
        </p:sp>
        <p:sp>
          <p:nvSpPr>
            <p:cNvPr id="16397" name="TextBox 63"/>
            <p:cNvSpPr txBox="1">
              <a:spLocks noChangeArrowheads="1"/>
            </p:cNvSpPr>
            <p:nvPr/>
          </p:nvSpPr>
          <p:spPr bwMode="auto">
            <a:xfrm>
              <a:off x="3489308" y="3124200"/>
              <a:ext cx="62549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0/40</a:t>
              </a:r>
            </a:p>
          </p:txBody>
        </p:sp>
        <p:sp>
          <p:nvSpPr>
            <p:cNvPr id="16398" name="TextBox 67"/>
            <p:cNvSpPr txBox="1">
              <a:spLocks noChangeArrowheads="1"/>
            </p:cNvSpPr>
            <p:nvPr/>
          </p:nvSpPr>
          <p:spPr bwMode="auto">
            <a:xfrm>
              <a:off x="5318108" y="3669268"/>
              <a:ext cx="62549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>
                  <a:solidFill>
                    <a:srgbClr val="FF0000"/>
                  </a:solidFill>
                </a:rPr>
                <a:t>0/30</a:t>
              </a:r>
            </a:p>
          </p:txBody>
        </p:sp>
        <p:sp>
          <p:nvSpPr>
            <p:cNvPr id="14" name="Oval 13"/>
            <p:cNvSpPr/>
            <p:nvPr/>
          </p:nvSpPr>
          <p:spPr>
            <a:xfrm>
              <a:off x="6172211" y="3811588"/>
              <a:ext cx="501652" cy="50165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200" dirty="0">
                <a:solidFill>
                  <a:srgbClr val="FF0000"/>
                </a:solidFill>
              </a:endParaRPr>
            </a:p>
          </p:txBody>
        </p:sp>
        <p:cxnSp>
          <p:nvCxnSpPr>
            <p:cNvPr id="15" name="Straight Arrow Connector 14"/>
            <p:cNvCxnSpPr>
              <a:stCxn id="14" idx="6"/>
            </p:cNvCxnSpPr>
            <p:nvPr/>
          </p:nvCxnSpPr>
          <p:spPr>
            <a:xfrm>
              <a:off x="6673863" y="4062413"/>
              <a:ext cx="1266829" cy="23812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01" name="TextBox 15"/>
            <p:cNvSpPr txBox="1">
              <a:spLocks noChangeArrowheads="1"/>
            </p:cNvSpPr>
            <p:nvPr/>
          </p:nvSpPr>
          <p:spPr bwMode="auto">
            <a:xfrm>
              <a:off x="7086600" y="3745468"/>
              <a:ext cx="62549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0/40</a:t>
              </a:r>
            </a:p>
          </p:txBody>
        </p:sp>
      </p:grpSp>
      <p:pic>
        <p:nvPicPr>
          <p:cNvPr id="16389" name="Picture 2" descr="C:\Program Files\Naver\LINE\res\skin\sticker\group_01\group_01_01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410200"/>
            <a:ext cx="1371600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Applications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Given an undirected graph.</a:t>
            </a:r>
          </a:p>
          <a:p>
            <a:pPr lvl="1"/>
            <a:r>
              <a:rPr lang="en-US" altLang="zh-CN" smtClean="0"/>
              <a:t>What is the maximum number of edge disjoint paths from one node to another?</a:t>
            </a:r>
          </a:p>
          <a:p>
            <a:pPr lvl="1"/>
            <a:r>
              <a:rPr lang="en-US" altLang="zh-CN" smtClean="0"/>
              <a:t>Two paths are </a:t>
            </a:r>
            <a:r>
              <a:rPr lang="en-US" altLang="zh-CN" i="1" smtClean="0"/>
              <a:t>edge disjoint </a:t>
            </a:r>
            <a:r>
              <a:rPr lang="en-US" altLang="zh-CN" smtClean="0"/>
              <a:t>if they do not share any edges</a:t>
            </a:r>
          </a:p>
        </p:txBody>
      </p:sp>
      <p:sp>
        <p:nvSpPr>
          <p:cNvPr id="4" name="Oval 3"/>
          <p:cNvSpPr/>
          <p:nvPr/>
        </p:nvSpPr>
        <p:spPr>
          <a:xfrm>
            <a:off x="3406775" y="3962400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111375" y="4876800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406775" y="5746750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083175" y="3962400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113338" y="5746750"/>
            <a:ext cx="503237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6530975" y="4876800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5" idx="6"/>
            <a:endCxn id="4" idx="3"/>
          </p:cNvCxnSpPr>
          <p:nvPr/>
        </p:nvCxnSpPr>
        <p:spPr>
          <a:xfrm flipV="1">
            <a:off x="2613025" y="4391025"/>
            <a:ext cx="866775" cy="736600"/>
          </a:xfrm>
          <a:prstGeom prst="straightConnector1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7" idx="2"/>
          </p:cNvCxnSpPr>
          <p:nvPr/>
        </p:nvCxnSpPr>
        <p:spPr>
          <a:xfrm flipV="1">
            <a:off x="3908425" y="4213225"/>
            <a:ext cx="1174750" cy="19050"/>
          </a:xfrm>
          <a:prstGeom prst="straightConnector1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4"/>
            <a:endCxn id="6" idx="0"/>
          </p:cNvCxnSpPr>
          <p:nvPr/>
        </p:nvCxnSpPr>
        <p:spPr>
          <a:xfrm>
            <a:off x="3657600" y="4464050"/>
            <a:ext cx="0" cy="1282700"/>
          </a:xfrm>
          <a:prstGeom prst="straightConnector1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6"/>
            <a:endCxn id="6" idx="1"/>
          </p:cNvCxnSpPr>
          <p:nvPr/>
        </p:nvCxnSpPr>
        <p:spPr>
          <a:xfrm>
            <a:off x="2613025" y="5127625"/>
            <a:ext cx="866775" cy="692150"/>
          </a:xfrm>
          <a:prstGeom prst="straightConnector1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7"/>
            <a:endCxn id="9" idx="2"/>
          </p:cNvCxnSpPr>
          <p:nvPr/>
        </p:nvCxnSpPr>
        <p:spPr>
          <a:xfrm flipV="1">
            <a:off x="5541963" y="5127625"/>
            <a:ext cx="989012" cy="692150"/>
          </a:xfrm>
          <a:prstGeom prst="straightConnector1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7" idx="6"/>
            <a:endCxn id="9" idx="2"/>
          </p:cNvCxnSpPr>
          <p:nvPr/>
        </p:nvCxnSpPr>
        <p:spPr>
          <a:xfrm>
            <a:off x="5584825" y="4213225"/>
            <a:ext cx="946150" cy="914400"/>
          </a:xfrm>
          <a:prstGeom prst="straightConnector1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6" idx="6"/>
            <a:endCxn id="8" idx="2"/>
          </p:cNvCxnSpPr>
          <p:nvPr/>
        </p:nvCxnSpPr>
        <p:spPr>
          <a:xfrm>
            <a:off x="3908425" y="5997575"/>
            <a:ext cx="1204913" cy="0"/>
          </a:xfrm>
          <a:prstGeom prst="straightConnector1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8" idx="0"/>
            <a:endCxn id="7" idx="4"/>
          </p:cNvCxnSpPr>
          <p:nvPr/>
        </p:nvCxnSpPr>
        <p:spPr>
          <a:xfrm flipH="1" flipV="1">
            <a:off x="5334000" y="4464050"/>
            <a:ext cx="31750" cy="1282700"/>
          </a:xfrm>
          <a:prstGeom prst="straightConnector1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5" idx="6"/>
            <a:endCxn id="7" idx="3"/>
          </p:cNvCxnSpPr>
          <p:nvPr/>
        </p:nvCxnSpPr>
        <p:spPr>
          <a:xfrm flipV="1">
            <a:off x="2613025" y="4391025"/>
            <a:ext cx="2543175" cy="736600"/>
          </a:xfrm>
          <a:prstGeom prst="straightConnector1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7"/>
            <a:endCxn id="9" idx="2"/>
          </p:cNvCxnSpPr>
          <p:nvPr/>
        </p:nvCxnSpPr>
        <p:spPr>
          <a:xfrm flipV="1">
            <a:off x="3835400" y="5127625"/>
            <a:ext cx="2695575" cy="692150"/>
          </a:xfrm>
          <a:prstGeom prst="straightConnector1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28" name="Picture 4" descr="C:\Program Files\Naver\LINE\res\skin\sticker\group_02\group_02_02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50" y="5748338"/>
            <a:ext cx="13906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All pairs edge disjoint paths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Split each edge into two edges with different directions</a:t>
            </a:r>
          </a:p>
          <a:p>
            <a:r>
              <a:rPr lang="en-US" altLang="zh-CN" dirty="0" smtClean="0"/>
              <a:t>Set the capacity of each edge to be 1</a:t>
            </a:r>
          </a:p>
          <a:p>
            <a:r>
              <a:rPr lang="en-US" altLang="zh-CN" dirty="0" smtClean="0"/>
              <a:t>Find the maximum of max flow between </a:t>
            </a:r>
            <a:r>
              <a:rPr lang="en-US" altLang="zh-CN" i="1" dirty="0" smtClean="0"/>
              <a:t>every pair of nodes</a:t>
            </a:r>
          </a:p>
        </p:txBody>
      </p:sp>
      <p:sp>
        <p:nvSpPr>
          <p:cNvPr id="4" name="Oval 3"/>
          <p:cNvSpPr/>
          <p:nvPr/>
        </p:nvSpPr>
        <p:spPr>
          <a:xfrm>
            <a:off x="3406775" y="4316413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2111375" y="5230813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406775" y="6099175"/>
            <a:ext cx="501650" cy="5032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5083175" y="4316413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113338" y="6099175"/>
            <a:ext cx="503237" cy="5032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6530975" y="5230813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5" idx="6"/>
            <a:endCxn id="4" idx="3"/>
          </p:cNvCxnSpPr>
          <p:nvPr/>
        </p:nvCxnSpPr>
        <p:spPr>
          <a:xfrm flipV="1">
            <a:off x="2613025" y="4745038"/>
            <a:ext cx="866775" cy="736600"/>
          </a:xfrm>
          <a:prstGeom prst="straightConnector1">
            <a:avLst/>
          </a:prstGeom>
          <a:ln w="158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4" idx="6"/>
            <a:endCxn id="7" idx="2"/>
          </p:cNvCxnSpPr>
          <p:nvPr/>
        </p:nvCxnSpPr>
        <p:spPr>
          <a:xfrm>
            <a:off x="3908425" y="4567238"/>
            <a:ext cx="117475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4"/>
            <a:endCxn id="6" idx="0"/>
          </p:cNvCxnSpPr>
          <p:nvPr/>
        </p:nvCxnSpPr>
        <p:spPr>
          <a:xfrm>
            <a:off x="3657600" y="4818063"/>
            <a:ext cx="0" cy="1281112"/>
          </a:xfrm>
          <a:prstGeom prst="straightConnector1">
            <a:avLst/>
          </a:prstGeom>
          <a:ln w="158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6"/>
            <a:endCxn id="6" idx="1"/>
          </p:cNvCxnSpPr>
          <p:nvPr/>
        </p:nvCxnSpPr>
        <p:spPr>
          <a:xfrm>
            <a:off x="2613025" y="5481638"/>
            <a:ext cx="866775" cy="692150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7"/>
            <a:endCxn id="9" idx="2"/>
          </p:cNvCxnSpPr>
          <p:nvPr/>
        </p:nvCxnSpPr>
        <p:spPr>
          <a:xfrm flipV="1">
            <a:off x="5541963" y="5481638"/>
            <a:ext cx="989012" cy="692150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7" idx="6"/>
            <a:endCxn id="9" idx="2"/>
          </p:cNvCxnSpPr>
          <p:nvPr/>
        </p:nvCxnSpPr>
        <p:spPr>
          <a:xfrm>
            <a:off x="5584825" y="4567238"/>
            <a:ext cx="946150" cy="914400"/>
          </a:xfrm>
          <a:prstGeom prst="straightConnector1">
            <a:avLst/>
          </a:prstGeom>
          <a:ln w="158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6" idx="6"/>
            <a:endCxn id="8" idx="2"/>
          </p:cNvCxnSpPr>
          <p:nvPr/>
        </p:nvCxnSpPr>
        <p:spPr>
          <a:xfrm>
            <a:off x="3908425" y="6351588"/>
            <a:ext cx="1204913" cy="0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8" idx="0"/>
            <a:endCxn id="7" idx="4"/>
          </p:cNvCxnSpPr>
          <p:nvPr/>
        </p:nvCxnSpPr>
        <p:spPr>
          <a:xfrm flipH="1" flipV="1">
            <a:off x="5334000" y="4818063"/>
            <a:ext cx="31750" cy="1281112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5" idx="6"/>
            <a:endCxn id="7" idx="3"/>
          </p:cNvCxnSpPr>
          <p:nvPr/>
        </p:nvCxnSpPr>
        <p:spPr>
          <a:xfrm flipV="1">
            <a:off x="2613025" y="4745038"/>
            <a:ext cx="2543175" cy="736600"/>
          </a:xfrm>
          <a:prstGeom prst="straightConnector1">
            <a:avLst/>
          </a:prstGeom>
          <a:ln w="158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6" idx="7"/>
            <a:endCxn id="9" idx="2"/>
          </p:cNvCxnSpPr>
          <p:nvPr/>
        </p:nvCxnSpPr>
        <p:spPr>
          <a:xfrm flipV="1">
            <a:off x="3835400" y="5481638"/>
            <a:ext cx="2695575" cy="692150"/>
          </a:xfrm>
          <a:prstGeom prst="straightConnector1">
            <a:avLst/>
          </a:prstGeom>
          <a:ln w="158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3581400" y="5486400"/>
            <a:ext cx="4016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00B0F0"/>
                </a:solidFill>
              </a:rPr>
              <a:t>1/1</a:t>
            </a:r>
          </a:p>
        </p:txBody>
      </p:sp>
      <p:sp>
        <p:nvSpPr>
          <p:cNvPr id="18453" name="Rectangle 22"/>
          <p:cNvSpPr>
            <a:spLocks noChangeArrowheads="1"/>
          </p:cNvSpPr>
          <p:nvPr/>
        </p:nvSpPr>
        <p:spPr bwMode="auto">
          <a:xfrm>
            <a:off x="4627563" y="5867400"/>
            <a:ext cx="4016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00B0F0"/>
                </a:solidFill>
              </a:rPr>
              <a:t>1/1</a:t>
            </a:r>
          </a:p>
        </p:txBody>
      </p:sp>
      <p:sp>
        <p:nvSpPr>
          <p:cNvPr id="18454" name="Rectangle 23"/>
          <p:cNvSpPr>
            <a:spLocks noChangeArrowheads="1"/>
          </p:cNvSpPr>
          <p:nvPr/>
        </p:nvSpPr>
        <p:spPr bwMode="auto">
          <a:xfrm>
            <a:off x="5694363" y="4911725"/>
            <a:ext cx="4016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00B050"/>
                </a:solidFill>
              </a:rPr>
              <a:t>1/1</a:t>
            </a:r>
          </a:p>
        </p:txBody>
      </p:sp>
      <p:sp>
        <p:nvSpPr>
          <p:cNvPr id="18455" name="Rectangle 25"/>
          <p:cNvSpPr>
            <a:spLocks noChangeArrowheads="1"/>
          </p:cNvSpPr>
          <p:nvPr/>
        </p:nvSpPr>
        <p:spPr bwMode="auto">
          <a:xfrm>
            <a:off x="3795713" y="4835525"/>
            <a:ext cx="4016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00B050"/>
                </a:solidFill>
              </a:rPr>
              <a:t>1/1</a:t>
            </a:r>
          </a:p>
        </p:txBody>
      </p:sp>
      <p:sp>
        <p:nvSpPr>
          <p:cNvPr id="18456" name="Rectangle 26"/>
          <p:cNvSpPr>
            <a:spLocks noChangeArrowheads="1"/>
          </p:cNvSpPr>
          <p:nvPr/>
        </p:nvSpPr>
        <p:spPr bwMode="auto">
          <a:xfrm>
            <a:off x="2652713" y="4779963"/>
            <a:ext cx="4000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/>
              <a:t>0/1</a:t>
            </a:r>
          </a:p>
        </p:txBody>
      </p:sp>
      <p:sp>
        <p:nvSpPr>
          <p:cNvPr id="18457" name="Rectangle 28"/>
          <p:cNvSpPr>
            <a:spLocks noChangeArrowheads="1"/>
          </p:cNvSpPr>
          <p:nvPr/>
        </p:nvSpPr>
        <p:spPr bwMode="auto">
          <a:xfrm>
            <a:off x="5287963" y="5111750"/>
            <a:ext cx="4016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/>
              <a:t>0/1</a:t>
            </a:r>
          </a:p>
        </p:txBody>
      </p:sp>
      <p:sp>
        <p:nvSpPr>
          <p:cNvPr id="18458" name="Rectangle 29"/>
          <p:cNvSpPr>
            <a:spLocks noChangeArrowheads="1"/>
          </p:cNvSpPr>
          <p:nvPr/>
        </p:nvSpPr>
        <p:spPr bwMode="auto">
          <a:xfrm>
            <a:off x="5803900" y="5851525"/>
            <a:ext cx="4000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FF0000"/>
                </a:solidFill>
              </a:rPr>
              <a:t>1/1</a:t>
            </a:r>
          </a:p>
        </p:txBody>
      </p:sp>
      <p:sp>
        <p:nvSpPr>
          <p:cNvPr id="18459" name="Rectangle 31"/>
          <p:cNvSpPr>
            <a:spLocks noChangeArrowheads="1"/>
          </p:cNvSpPr>
          <p:nvPr/>
        </p:nvSpPr>
        <p:spPr bwMode="auto">
          <a:xfrm>
            <a:off x="4322763" y="6121400"/>
            <a:ext cx="4016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FF0000"/>
                </a:solidFill>
              </a:rPr>
              <a:t>1/1</a:t>
            </a:r>
          </a:p>
        </p:txBody>
      </p:sp>
      <p:pic>
        <p:nvPicPr>
          <p:cNvPr id="18460" name="Picture 3" descr="C:\Program Files\Naver\LINE\res\skin\sticker\group_02\group_02_02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5767388"/>
            <a:ext cx="952500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Freeform 41"/>
          <p:cNvSpPr/>
          <p:nvPr/>
        </p:nvSpPr>
        <p:spPr>
          <a:xfrm>
            <a:off x="2574925" y="4659313"/>
            <a:ext cx="852488" cy="692150"/>
          </a:xfrm>
          <a:custGeom>
            <a:avLst/>
            <a:gdLst>
              <a:gd name="connsiteX0" fmla="*/ 852257 w 852257"/>
              <a:gd name="connsiteY0" fmla="*/ 0 h 692541"/>
              <a:gd name="connsiteX1" fmla="*/ 301841 w 852257"/>
              <a:gd name="connsiteY1" fmla="*/ 408373 h 692541"/>
              <a:gd name="connsiteX2" fmla="*/ 0 w 852257"/>
              <a:gd name="connsiteY2" fmla="*/ 692458 h 69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2257" h="692541">
                <a:moveTo>
                  <a:pt x="852257" y="0"/>
                </a:moveTo>
                <a:cubicBezTo>
                  <a:pt x="648070" y="146481"/>
                  <a:pt x="443884" y="292963"/>
                  <a:pt x="301841" y="408373"/>
                </a:cubicBezTo>
                <a:cubicBezTo>
                  <a:pt x="159798" y="523783"/>
                  <a:pt x="13316" y="696897"/>
                  <a:pt x="0" y="692458"/>
                </a:cubicBezTo>
              </a:path>
            </a:pathLst>
          </a:custGeom>
          <a:noFill/>
          <a:ln w="15875"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3887788" y="4392613"/>
            <a:ext cx="1225550" cy="88900"/>
          </a:xfrm>
          <a:custGeom>
            <a:avLst/>
            <a:gdLst>
              <a:gd name="connsiteX0" fmla="*/ 1225119 w 1225119"/>
              <a:gd name="connsiteY0" fmla="*/ 89683 h 89683"/>
              <a:gd name="connsiteX1" fmla="*/ 514905 w 1225119"/>
              <a:gd name="connsiteY1" fmla="*/ 906 h 89683"/>
              <a:gd name="connsiteX2" fmla="*/ 0 w 1225119"/>
              <a:gd name="connsiteY2" fmla="*/ 45294 h 8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25119" h="89683">
                <a:moveTo>
                  <a:pt x="1225119" y="89683"/>
                </a:moveTo>
                <a:cubicBezTo>
                  <a:pt x="972105" y="48993"/>
                  <a:pt x="719091" y="8304"/>
                  <a:pt x="514905" y="906"/>
                </a:cubicBezTo>
                <a:cubicBezTo>
                  <a:pt x="310719" y="-6492"/>
                  <a:pt x="79899" y="33457"/>
                  <a:pt x="0" y="45294"/>
                </a:cubicBezTo>
              </a:path>
            </a:pathLst>
          </a:custGeom>
          <a:noFill/>
          <a:ln w="15875"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5584825" y="5614988"/>
            <a:ext cx="957263" cy="644525"/>
          </a:xfrm>
          <a:custGeom>
            <a:avLst/>
            <a:gdLst>
              <a:gd name="connsiteX0" fmla="*/ 0 w 905523"/>
              <a:gd name="connsiteY0" fmla="*/ 621436 h 621436"/>
              <a:gd name="connsiteX1" fmla="*/ 541538 w 905523"/>
              <a:gd name="connsiteY1" fmla="*/ 417250 h 621436"/>
              <a:gd name="connsiteX2" fmla="*/ 905523 w 905523"/>
              <a:gd name="connsiteY2" fmla="*/ 0 h 621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05523" h="621436">
                <a:moveTo>
                  <a:pt x="0" y="621436"/>
                </a:moveTo>
                <a:cubicBezTo>
                  <a:pt x="195309" y="571129"/>
                  <a:pt x="390618" y="520823"/>
                  <a:pt x="541538" y="417250"/>
                </a:cubicBezTo>
                <a:cubicBezTo>
                  <a:pt x="692458" y="313677"/>
                  <a:pt x="798990" y="156838"/>
                  <a:pt x="905523" y="0"/>
                </a:cubicBezTo>
              </a:path>
            </a:pathLst>
          </a:custGeom>
          <a:noFill/>
          <a:ln w="15875">
            <a:solidFill>
              <a:schemeClr val="tx1"/>
            </a:solidFill>
            <a:head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5078413" y="4819650"/>
            <a:ext cx="177800" cy="1304925"/>
          </a:xfrm>
          <a:custGeom>
            <a:avLst/>
            <a:gdLst>
              <a:gd name="connsiteX0" fmla="*/ 159876 w 177632"/>
              <a:gd name="connsiteY0" fmla="*/ 0 h 1305017"/>
              <a:gd name="connsiteX1" fmla="*/ 78 w 177632"/>
              <a:gd name="connsiteY1" fmla="*/ 665825 h 1305017"/>
              <a:gd name="connsiteX2" fmla="*/ 177632 w 177632"/>
              <a:gd name="connsiteY2" fmla="*/ 1305017 h 1305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632" h="1305017">
                <a:moveTo>
                  <a:pt x="159876" y="0"/>
                </a:moveTo>
                <a:cubicBezTo>
                  <a:pt x="78497" y="224161"/>
                  <a:pt x="-2881" y="448322"/>
                  <a:pt x="78" y="665825"/>
                </a:cubicBezTo>
                <a:cubicBezTo>
                  <a:pt x="3037" y="883328"/>
                  <a:pt x="90334" y="1094172"/>
                  <a:pt x="177632" y="1305017"/>
                </a:cubicBezTo>
              </a:path>
            </a:pathLst>
          </a:custGeom>
          <a:noFill/>
          <a:ln w="15875"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3435350" y="4810125"/>
            <a:ext cx="160338" cy="1304925"/>
          </a:xfrm>
          <a:custGeom>
            <a:avLst/>
            <a:gdLst>
              <a:gd name="connsiteX0" fmla="*/ 159819 w 159819"/>
              <a:gd name="connsiteY0" fmla="*/ 1305018 h 1305018"/>
              <a:gd name="connsiteX1" fmla="*/ 21 w 159819"/>
              <a:gd name="connsiteY1" fmla="*/ 612560 h 1305018"/>
              <a:gd name="connsiteX2" fmla="*/ 150942 w 159819"/>
              <a:gd name="connsiteY2" fmla="*/ 0 h 1305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819" h="1305018">
                <a:moveTo>
                  <a:pt x="159819" y="1305018"/>
                </a:moveTo>
                <a:cubicBezTo>
                  <a:pt x="80659" y="1067540"/>
                  <a:pt x="1500" y="830063"/>
                  <a:pt x="21" y="612560"/>
                </a:cubicBezTo>
                <a:cubicBezTo>
                  <a:pt x="-1459" y="395057"/>
                  <a:pt x="74741" y="197528"/>
                  <a:pt x="150942" y="0"/>
                </a:cubicBezTo>
              </a:path>
            </a:pathLst>
          </a:custGeom>
          <a:noFill/>
          <a:ln w="15875"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1" name="Freeform 50"/>
          <p:cNvSpPr/>
          <p:nvPr/>
        </p:nvSpPr>
        <p:spPr>
          <a:xfrm>
            <a:off x="2574925" y="5627688"/>
            <a:ext cx="896938" cy="558800"/>
          </a:xfrm>
          <a:custGeom>
            <a:avLst/>
            <a:gdLst>
              <a:gd name="connsiteX0" fmla="*/ 896645 w 896645"/>
              <a:gd name="connsiteY0" fmla="*/ 559293 h 559293"/>
              <a:gd name="connsiteX1" fmla="*/ 284086 w 896645"/>
              <a:gd name="connsiteY1" fmla="*/ 328474 h 559293"/>
              <a:gd name="connsiteX2" fmla="*/ 0 w 896645"/>
              <a:gd name="connsiteY2" fmla="*/ 0 h 559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6645" h="559293">
                <a:moveTo>
                  <a:pt x="896645" y="559293"/>
                </a:moveTo>
                <a:cubicBezTo>
                  <a:pt x="665086" y="490491"/>
                  <a:pt x="433527" y="421689"/>
                  <a:pt x="284086" y="328474"/>
                </a:cubicBezTo>
                <a:cubicBezTo>
                  <a:pt x="134645" y="235259"/>
                  <a:pt x="67322" y="117629"/>
                  <a:pt x="0" y="0"/>
                </a:cubicBezTo>
              </a:path>
            </a:pathLst>
          </a:custGeom>
          <a:noFill/>
          <a:ln w="15875"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2" name="Freeform 51"/>
          <p:cNvSpPr/>
          <p:nvPr/>
        </p:nvSpPr>
        <p:spPr>
          <a:xfrm>
            <a:off x="2619375" y="4757738"/>
            <a:ext cx="2547938" cy="757237"/>
          </a:xfrm>
          <a:custGeom>
            <a:avLst/>
            <a:gdLst>
              <a:gd name="connsiteX0" fmla="*/ 2547891 w 2547891"/>
              <a:gd name="connsiteY0" fmla="*/ 0 h 758537"/>
              <a:gd name="connsiteX1" fmla="*/ 1411549 w 2547891"/>
              <a:gd name="connsiteY1" fmla="*/ 506027 h 758537"/>
              <a:gd name="connsiteX2" fmla="*/ 0 w 2547891"/>
              <a:gd name="connsiteY2" fmla="*/ 745725 h 758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47891" h="758537">
                <a:moveTo>
                  <a:pt x="2547891" y="0"/>
                </a:moveTo>
                <a:cubicBezTo>
                  <a:pt x="2192044" y="190870"/>
                  <a:pt x="1836197" y="381740"/>
                  <a:pt x="1411549" y="506027"/>
                </a:cubicBezTo>
                <a:cubicBezTo>
                  <a:pt x="986900" y="630315"/>
                  <a:pt x="88777" y="807869"/>
                  <a:pt x="0" y="745725"/>
                </a:cubicBezTo>
              </a:path>
            </a:pathLst>
          </a:custGeom>
          <a:noFill/>
          <a:ln w="15875"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3" name="Freeform 52"/>
          <p:cNvSpPr/>
          <p:nvPr/>
        </p:nvSpPr>
        <p:spPr>
          <a:xfrm>
            <a:off x="3817938" y="5484813"/>
            <a:ext cx="2659062" cy="657225"/>
          </a:xfrm>
          <a:custGeom>
            <a:avLst/>
            <a:gdLst>
              <a:gd name="connsiteX0" fmla="*/ 2707689 w 2707689"/>
              <a:gd name="connsiteY0" fmla="*/ 0 h 656948"/>
              <a:gd name="connsiteX1" fmla="*/ 1074198 w 2707689"/>
              <a:gd name="connsiteY1" fmla="*/ 159798 h 656948"/>
              <a:gd name="connsiteX2" fmla="*/ 0 w 2707689"/>
              <a:gd name="connsiteY2" fmla="*/ 656948 h 65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7689" h="656948">
                <a:moveTo>
                  <a:pt x="2707689" y="0"/>
                </a:moveTo>
                <a:cubicBezTo>
                  <a:pt x="2116584" y="25153"/>
                  <a:pt x="1525480" y="50307"/>
                  <a:pt x="1074198" y="159798"/>
                </a:cubicBezTo>
                <a:cubicBezTo>
                  <a:pt x="622916" y="269289"/>
                  <a:pt x="311458" y="463118"/>
                  <a:pt x="0" y="656948"/>
                </a:cubicBezTo>
              </a:path>
            </a:pathLst>
          </a:custGeom>
          <a:noFill/>
          <a:ln w="15875"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4" name="Freeform 53"/>
          <p:cNvSpPr/>
          <p:nvPr/>
        </p:nvSpPr>
        <p:spPr>
          <a:xfrm>
            <a:off x="3914775" y="6391275"/>
            <a:ext cx="1181100" cy="176213"/>
          </a:xfrm>
          <a:custGeom>
            <a:avLst/>
            <a:gdLst>
              <a:gd name="connsiteX0" fmla="*/ 1180731 w 1180731"/>
              <a:gd name="connsiteY0" fmla="*/ 0 h 177631"/>
              <a:gd name="connsiteX1" fmla="*/ 559294 w 1180731"/>
              <a:gd name="connsiteY1" fmla="*/ 177553 h 177631"/>
              <a:gd name="connsiteX2" fmla="*/ 0 w 1180731"/>
              <a:gd name="connsiteY2" fmla="*/ 17755 h 177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0731" h="177631">
                <a:moveTo>
                  <a:pt x="1180731" y="0"/>
                </a:moveTo>
                <a:cubicBezTo>
                  <a:pt x="968406" y="87297"/>
                  <a:pt x="756082" y="174594"/>
                  <a:pt x="559294" y="177553"/>
                </a:cubicBezTo>
                <a:cubicBezTo>
                  <a:pt x="362506" y="180512"/>
                  <a:pt x="181253" y="99133"/>
                  <a:pt x="0" y="17755"/>
                </a:cubicBezTo>
              </a:path>
            </a:pathLst>
          </a:custGeom>
          <a:noFill/>
          <a:ln w="15875"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470" name="Rectangle 55"/>
          <p:cNvSpPr>
            <a:spLocks noChangeArrowheads="1"/>
          </p:cNvSpPr>
          <p:nvPr/>
        </p:nvSpPr>
        <p:spPr bwMode="auto">
          <a:xfrm>
            <a:off x="3000375" y="4970463"/>
            <a:ext cx="4000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00B0F0"/>
                </a:solidFill>
              </a:rPr>
              <a:t>1/1</a:t>
            </a:r>
          </a:p>
        </p:txBody>
      </p:sp>
      <p:sp>
        <p:nvSpPr>
          <p:cNvPr id="18471" name="Rectangle 56"/>
          <p:cNvSpPr>
            <a:spLocks noChangeArrowheads="1"/>
          </p:cNvSpPr>
          <p:nvPr/>
        </p:nvSpPr>
        <p:spPr bwMode="auto">
          <a:xfrm>
            <a:off x="4267200" y="4191000"/>
            <a:ext cx="4016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/>
              <a:t>0/1</a:t>
            </a:r>
          </a:p>
        </p:txBody>
      </p:sp>
      <p:sp>
        <p:nvSpPr>
          <p:cNvPr id="18472" name="Rectangle 57"/>
          <p:cNvSpPr>
            <a:spLocks noChangeArrowheads="1"/>
          </p:cNvSpPr>
          <p:nvPr/>
        </p:nvSpPr>
        <p:spPr bwMode="auto">
          <a:xfrm>
            <a:off x="4089400" y="5151438"/>
            <a:ext cx="4000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/>
              <a:t>0/1</a:t>
            </a:r>
          </a:p>
        </p:txBody>
      </p:sp>
      <p:sp>
        <p:nvSpPr>
          <p:cNvPr id="18473" name="Rectangle 58"/>
          <p:cNvSpPr>
            <a:spLocks noChangeArrowheads="1"/>
          </p:cNvSpPr>
          <p:nvPr/>
        </p:nvSpPr>
        <p:spPr bwMode="auto">
          <a:xfrm>
            <a:off x="2798763" y="6021388"/>
            <a:ext cx="4016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/>
              <a:t>0/1</a:t>
            </a:r>
          </a:p>
        </p:txBody>
      </p:sp>
      <p:sp>
        <p:nvSpPr>
          <p:cNvPr id="18474" name="Rectangle 59"/>
          <p:cNvSpPr>
            <a:spLocks noChangeArrowheads="1"/>
          </p:cNvSpPr>
          <p:nvPr/>
        </p:nvSpPr>
        <p:spPr bwMode="auto">
          <a:xfrm>
            <a:off x="2895600" y="5614988"/>
            <a:ext cx="4016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FF0000"/>
                </a:solidFill>
              </a:rPr>
              <a:t>1/1</a:t>
            </a:r>
          </a:p>
        </p:txBody>
      </p:sp>
      <p:sp>
        <p:nvSpPr>
          <p:cNvPr id="18475" name="Rectangle 60"/>
          <p:cNvSpPr>
            <a:spLocks noChangeArrowheads="1"/>
          </p:cNvSpPr>
          <p:nvPr/>
        </p:nvSpPr>
        <p:spPr bwMode="auto">
          <a:xfrm>
            <a:off x="3124200" y="5456238"/>
            <a:ext cx="4016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/>
              <a:t>0/1</a:t>
            </a:r>
          </a:p>
        </p:txBody>
      </p:sp>
      <p:sp>
        <p:nvSpPr>
          <p:cNvPr id="18476" name="Rectangle 61"/>
          <p:cNvSpPr>
            <a:spLocks noChangeArrowheads="1"/>
          </p:cNvSpPr>
          <p:nvPr/>
        </p:nvSpPr>
        <p:spPr bwMode="auto">
          <a:xfrm>
            <a:off x="4287838" y="6511925"/>
            <a:ext cx="4000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/>
              <a:t>0/1</a:t>
            </a:r>
          </a:p>
        </p:txBody>
      </p:sp>
      <p:sp>
        <p:nvSpPr>
          <p:cNvPr id="18477" name="Rectangle 62"/>
          <p:cNvSpPr>
            <a:spLocks noChangeArrowheads="1"/>
          </p:cNvSpPr>
          <p:nvPr/>
        </p:nvSpPr>
        <p:spPr bwMode="auto">
          <a:xfrm>
            <a:off x="6129338" y="5951538"/>
            <a:ext cx="4016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/>
              <a:t>0/1</a:t>
            </a:r>
          </a:p>
        </p:txBody>
      </p:sp>
      <p:sp>
        <p:nvSpPr>
          <p:cNvPr id="18478" name="Rectangle 63"/>
          <p:cNvSpPr>
            <a:spLocks noChangeArrowheads="1"/>
          </p:cNvSpPr>
          <p:nvPr/>
        </p:nvSpPr>
        <p:spPr bwMode="auto">
          <a:xfrm>
            <a:off x="4246563" y="4545013"/>
            <a:ext cx="4016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/>
              <a:t>0/1</a:t>
            </a:r>
          </a:p>
        </p:txBody>
      </p:sp>
      <p:sp>
        <p:nvSpPr>
          <p:cNvPr id="18479" name="Rectangle 65"/>
          <p:cNvSpPr>
            <a:spLocks noChangeArrowheads="1"/>
          </p:cNvSpPr>
          <p:nvPr/>
        </p:nvSpPr>
        <p:spPr bwMode="auto">
          <a:xfrm>
            <a:off x="4246563" y="5535613"/>
            <a:ext cx="4016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/>
              <a:t>0/1</a:t>
            </a:r>
          </a:p>
        </p:txBody>
      </p:sp>
      <p:sp>
        <p:nvSpPr>
          <p:cNvPr id="18480" name="Rectangle 66"/>
          <p:cNvSpPr>
            <a:spLocks noChangeArrowheads="1"/>
          </p:cNvSpPr>
          <p:nvPr/>
        </p:nvSpPr>
        <p:spPr bwMode="auto">
          <a:xfrm>
            <a:off x="4779963" y="5105400"/>
            <a:ext cx="4016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/>
              <a:t>0/1</a:t>
            </a:r>
          </a:p>
        </p:txBody>
      </p:sp>
      <p:sp>
        <p:nvSpPr>
          <p:cNvPr id="68" name="Freeform 67"/>
          <p:cNvSpPr/>
          <p:nvPr/>
        </p:nvSpPr>
        <p:spPr>
          <a:xfrm>
            <a:off x="5610225" y="4537075"/>
            <a:ext cx="941388" cy="852488"/>
          </a:xfrm>
          <a:custGeom>
            <a:avLst/>
            <a:gdLst>
              <a:gd name="connsiteX0" fmla="*/ 941033 w 941033"/>
              <a:gd name="connsiteY0" fmla="*/ 852256 h 852256"/>
              <a:gd name="connsiteX1" fmla="*/ 541538 w 941033"/>
              <a:gd name="connsiteY1" fmla="*/ 319596 h 852256"/>
              <a:gd name="connsiteX2" fmla="*/ 0 w 941033"/>
              <a:gd name="connsiteY2" fmla="*/ 0 h 852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1033" h="852256">
                <a:moveTo>
                  <a:pt x="941033" y="852256"/>
                </a:moveTo>
                <a:cubicBezTo>
                  <a:pt x="819705" y="656947"/>
                  <a:pt x="698377" y="461639"/>
                  <a:pt x="541538" y="319596"/>
                </a:cubicBezTo>
                <a:cubicBezTo>
                  <a:pt x="384699" y="177553"/>
                  <a:pt x="192349" y="88776"/>
                  <a:pt x="0" y="0"/>
                </a:cubicBezTo>
              </a:path>
            </a:pathLst>
          </a:custGeom>
          <a:noFill/>
          <a:ln w="15875"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482" name="Rectangle 69"/>
          <p:cNvSpPr>
            <a:spLocks noChangeArrowheads="1"/>
          </p:cNvSpPr>
          <p:nvPr/>
        </p:nvSpPr>
        <p:spPr bwMode="auto">
          <a:xfrm>
            <a:off x="5999163" y="4578350"/>
            <a:ext cx="4016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/>
              <a:t>0/1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All pairs edge disjoint paths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Can you solve the all pairs edge disjoint path problem without using max flow algorithm?</a:t>
            </a:r>
          </a:p>
        </p:txBody>
      </p:sp>
      <p:pic>
        <p:nvPicPr>
          <p:cNvPr id="19460" name="Picture 2" descr="C:\Program Files\Naver\LINE\res\skin\sticker\group_02\sticker24x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2209800"/>
            <a:ext cx="75247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Oval 34"/>
          <p:cNvSpPr/>
          <p:nvPr/>
        </p:nvSpPr>
        <p:spPr>
          <a:xfrm>
            <a:off x="3406775" y="3705225"/>
            <a:ext cx="501650" cy="5032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2111375" y="4619625"/>
            <a:ext cx="501650" cy="5032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3406775" y="5489575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5083175" y="3705225"/>
            <a:ext cx="501650" cy="5032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5113338" y="5489575"/>
            <a:ext cx="503237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6530975" y="4619625"/>
            <a:ext cx="501650" cy="5032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/>
          <p:cNvCxnSpPr>
            <a:stCxn id="36" idx="6"/>
            <a:endCxn id="35" idx="3"/>
          </p:cNvCxnSpPr>
          <p:nvPr/>
        </p:nvCxnSpPr>
        <p:spPr>
          <a:xfrm flipV="1">
            <a:off x="2613025" y="4135438"/>
            <a:ext cx="866775" cy="736600"/>
          </a:xfrm>
          <a:prstGeom prst="straightConnector1">
            <a:avLst/>
          </a:prstGeom>
          <a:ln w="158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5" idx="6"/>
            <a:endCxn id="39" idx="2"/>
          </p:cNvCxnSpPr>
          <p:nvPr/>
        </p:nvCxnSpPr>
        <p:spPr>
          <a:xfrm>
            <a:off x="3908425" y="3957638"/>
            <a:ext cx="1174750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5" idx="4"/>
            <a:endCxn id="38" idx="0"/>
          </p:cNvCxnSpPr>
          <p:nvPr/>
        </p:nvCxnSpPr>
        <p:spPr>
          <a:xfrm>
            <a:off x="3657600" y="4208463"/>
            <a:ext cx="0" cy="1281112"/>
          </a:xfrm>
          <a:prstGeom prst="straightConnector1">
            <a:avLst/>
          </a:prstGeom>
          <a:ln w="158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6" idx="6"/>
            <a:endCxn id="38" idx="1"/>
          </p:cNvCxnSpPr>
          <p:nvPr/>
        </p:nvCxnSpPr>
        <p:spPr>
          <a:xfrm>
            <a:off x="2613025" y="4872038"/>
            <a:ext cx="866775" cy="690562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40" idx="7"/>
            <a:endCxn id="41" idx="2"/>
          </p:cNvCxnSpPr>
          <p:nvPr/>
        </p:nvCxnSpPr>
        <p:spPr>
          <a:xfrm flipV="1">
            <a:off x="5541963" y="4872038"/>
            <a:ext cx="989012" cy="690562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9" idx="6"/>
            <a:endCxn id="41" idx="2"/>
          </p:cNvCxnSpPr>
          <p:nvPr/>
        </p:nvCxnSpPr>
        <p:spPr>
          <a:xfrm>
            <a:off x="5584825" y="3957638"/>
            <a:ext cx="946150" cy="914400"/>
          </a:xfrm>
          <a:prstGeom prst="straightConnector1">
            <a:avLst/>
          </a:prstGeom>
          <a:ln w="158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38" idx="6"/>
            <a:endCxn id="40" idx="2"/>
          </p:cNvCxnSpPr>
          <p:nvPr/>
        </p:nvCxnSpPr>
        <p:spPr>
          <a:xfrm>
            <a:off x="3908425" y="5740400"/>
            <a:ext cx="1204913" cy="0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0" idx="0"/>
            <a:endCxn id="39" idx="4"/>
          </p:cNvCxnSpPr>
          <p:nvPr/>
        </p:nvCxnSpPr>
        <p:spPr>
          <a:xfrm flipH="1" flipV="1">
            <a:off x="5334000" y="4208463"/>
            <a:ext cx="31750" cy="1281112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36" idx="6"/>
            <a:endCxn id="39" idx="3"/>
          </p:cNvCxnSpPr>
          <p:nvPr/>
        </p:nvCxnSpPr>
        <p:spPr>
          <a:xfrm flipV="1">
            <a:off x="2613025" y="4135438"/>
            <a:ext cx="2543175" cy="736600"/>
          </a:xfrm>
          <a:prstGeom prst="straightConnector1">
            <a:avLst/>
          </a:prstGeom>
          <a:ln w="158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38" idx="7"/>
            <a:endCxn id="41" idx="2"/>
          </p:cNvCxnSpPr>
          <p:nvPr/>
        </p:nvCxnSpPr>
        <p:spPr>
          <a:xfrm flipV="1">
            <a:off x="3835400" y="4872038"/>
            <a:ext cx="2695575" cy="690562"/>
          </a:xfrm>
          <a:prstGeom prst="straightConnector1">
            <a:avLst/>
          </a:prstGeom>
          <a:ln w="158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7" name="Rectangle 51"/>
          <p:cNvSpPr>
            <a:spLocks noChangeArrowheads="1"/>
          </p:cNvSpPr>
          <p:nvPr/>
        </p:nvSpPr>
        <p:spPr bwMode="auto">
          <a:xfrm>
            <a:off x="3581400" y="4876800"/>
            <a:ext cx="4016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00B0F0"/>
                </a:solidFill>
              </a:rPr>
              <a:t>1/1</a:t>
            </a:r>
          </a:p>
        </p:txBody>
      </p:sp>
      <p:sp>
        <p:nvSpPr>
          <p:cNvPr id="19478" name="Rectangle 52"/>
          <p:cNvSpPr>
            <a:spLocks noChangeArrowheads="1"/>
          </p:cNvSpPr>
          <p:nvPr/>
        </p:nvSpPr>
        <p:spPr bwMode="auto">
          <a:xfrm>
            <a:off x="4627563" y="5257800"/>
            <a:ext cx="4016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00B0F0"/>
                </a:solidFill>
              </a:rPr>
              <a:t>1/1</a:t>
            </a:r>
          </a:p>
        </p:txBody>
      </p:sp>
      <p:sp>
        <p:nvSpPr>
          <p:cNvPr id="19479" name="Rectangle 53"/>
          <p:cNvSpPr>
            <a:spLocks noChangeArrowheads="1"/>
          </p:cNvSpPr>
          <p:nvPr/>
        </p:nvSpPr>
        <p:spPr bwMode="auto">
          <a:xfrm>
            <a:off x="5694363" y="4300538"/>
            <a:ext cx="4016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00B050"/>
                </a:solidFill>
              </a:rPr>
              <a:t>1/1</a:t>
            </a:r>
          </a:p>
        </p:txBody>
      </p:sp>
      <p:sp>
        <p:nvSpPr>
          <p:cNvPr id="19480" name="Rectangle 54"/>
          <p:cNvSpPr>
            <a:spLocks noChangeArrowheads="1"/>
          </p:cNvSpPr>
          <p:nvPr/>
        </p:nvSpPr>
        <p:spPr bwMode="auto">
          <a:xfrm>
            <a:off x="3795713" y="4225925"/>
            <a:ext cx="4016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00B050"/>
                </a:solidFill>
              </a:rPr>
              <a:t>1/1</a:t>
            </a:r>
          </a:p>
        </p:txBody>
      </p:sp>
      <p:sp>
        <p:nvSpPr>
          <p:cNvPr id="19481" name="Rectangle 55"/>
          <p:cNvSpPr>
            <a:spLocks noChangeArrowheads="1"/>
          </p:cNvSpPr>
          <p:nvPr/>
        </p:nvSpPr>
        <p:spPr bwMode="auto">
          <a:xfrm>
            <a:off x="2652713" y="4170363"/>
            <a:ext cx="4000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/>
              <a:t>0/1</a:t>
            </a:r>
          </a:p>
        </p:txBody>
      </p:sp>
      <p:sp>
        <p:nvSpPr>
          <p:cNvPr id="19482" name="Rectangle 56"/>
          <p:cNvSpPr>
            <a:spLocks noChangeArrowheads="1"/>
          </p:cNvSpPr>
          <p:nvPr/>
        </p:nvSpPr>
        <p:spPr bwMode="auto">
          <a:xfrm>
            <a:off x="5287963" y="4502150"/>
            <a:ext cx="4016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/>
              <a:t>0/1</a:t>
            </a:r>
          </a:p>
        </p:txBody>
      </p:sp>
      <p:sp>
        <p:nvSpPr>
          <p:cNvPr id="19483" name="Rectangle 57"/>
          <p:cNvSpPr>
            <a:spLocks noChangeArrowheads="1"/>
          </p:cNvSpPr>
          <p:nvPr/>
        </p:nvSpPr>
        <p:spPr bwMode="auto">
          <a:xfrm>
            <a:off x="5803900" y="5241925"/>
            <a:ext cx="4000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FF0000"/>
                </a:solidFill>
              </a:rPr>
              <a:t>1/1</a:t>
            </a:r>
          </a:p>
        </p:txBody>
      </p:sp>
      <p:sp>
        <p:nvSpPr>
          <p:cNvPr id="19484" name="Rectangle 58"/>
          <p:cNvSpPr>
            <a:spLocks noChangeArrowheads="1"/>
          </p:cNvSpPr>
          <p:nvPr/>
        </p:nvSpPr>
        <p:spPr bwMode="auto">
          <a:xfrm>
            <a:off x="4322763" y="5510213"/>
            <a:ext cx="4016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FF0000"/>
                </a:solidFill>
              </a:rPr>
              <a:t>1/1</a:t>
            </a:r>
          </a:p>
        </p:txBody>
      </p:sp>
      <p:sp>
        <p:nvSpPr>
          <p:cNvPr id="60" name="Freeform 59"/>
          <p:cNvSpPr/>
          <p:nvPr/>
        </p:nvSpPr>
        <p:spPr>
          <a:xfrm>
            <a:off x="2574925" y="4049713"/>
            <a:ext cx="852488" cy="692150"/>
          </a:xfrm>
          <a:custGeom>
            <a:avLst/>
            <a:gdLst>
              <a:gd name="connsiteX0" fmla="*/ 852257 w 852257"/>
              <a:gd name="connsiteY0" fmla="*/ 0 h 692541"/>
              <a:gd name="connsiteX1" fmla="*/ 301841 w 852257"/>
              <a:gd name="connsiteY1" fmla="*/ 408373 h 692541"/>
              <a:gd name="connsiteX2" fmla="*/ 0 w 852257"/>
              <a:gd name="connsiteY2" fmla="*/ 692458 h 6925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2257" h="692541">
                <a:moveTo>
                  <a:pt x="852257" y="0"/>
                </a:moveTo>
                <a:cubicBezTo>
                  <a:pt x="648070" y="146481"/>
                  <a:pt x="443884" y="292963"/>
                  <a:pt x="301841" y="408373"/>
                </a:cubicBezTo>
                <a:cubicBezTo>
                  <a:pt x="159798" y="523783"/>
                  <a:pt x="13316" y="696897"/>
                  <a:pt x="0" y="692458"/>
                </a:cubicBezTo>
              </a:path>
            </a:pathLst>
          </a:custGeom>
          <a:noFill/>
          <a:ln w="15875"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3887788" y="3781425"/>
            <a:ext cx="1225550" cy="90488"/>
          </a:xfrm>
          <a:custGeom>
            <a:avLst/>
            <a:gdLst>
              <a:gd name="connsiteX0" fmla="*/ 1225119 w 1225119"/>
              <a:gd name="connsiteY0" fmla="*/ 89683 h 89683"/>
              <a:gd name="connsiteX1" fmla="*/ 514905 w 1225119"/>
              <a:gd name="connsiteY1" fmla="*/ 906 h 89683"/>
              <a:gd name="connsiteX2" fmla="*/ 0 w 1225119"/>
              <a:gd name="connsiteY2" fmla="*/ 45294 h 89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25119" h="89683">
                <a:moveTo>
                  <a:pt x="1225119" y="89683"/>
                </a:moveTo>
                <a:cubicBezTo>
                  <a:pt x="972105" y="48993"/>
                  <a:pt x="719091" y="8304"/>
                  <a:pt x="514905" y="906"/>
                </a:cubicBezTo>
                <a:cubicBezTo>
                  <a:pt x="310719" y="-6492"/>
                  <a:pt x="79899" y="33457"/>
                  <a:pt x="0" y="45294"/>
                </a:cubicBezTo>
              </a:path>
            </a:pathLst>
          </a:custGeom>
          <a:noFill/>
          <a:ln w="15875"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2" name="Freeform 61"/>
          <p:cNvSpPr/>
          <p:nvPr/>
        </p:nvSpPr>
        <p:spPr>
          <a:xfrm>
            <a:off x="5584825" y="5003800"/>
            <a:ext cx="957263" cy="646113"/>
          </a:xfrm>
          <a:custGeom>
            <a:avLst/>
            <a:gdLst>
              <a:gd name="connsiteX0" fmla="*/ 0 w 905523"/>
              <a:gd name="connsiteY0" fmla="*/ 621436 h 621436"/>
              <a:gd name="connsiteX1" fmla="*/ 541538 w 905523"/>
              <a:gd name="connsiteY1" fmla="*/ 417250 h 621436"/>
              <a:gd name="connsiteX2" fmla="*/ 905523 w 905523"/>
              <a:gd name="connsiteY2" fmla="*/ 0 h 621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05523" h="621436">
                <a:moveTo>
                  <a:pt x="0" y="621436"/>
                </a:moveTo>
                <a:cubicBezTo>
                  <a:pt x="195309" y="571129"/>
                  <a:pt x="390618" y="520823"/>
                  <a:pt x="541538" y="417250"/>
                </a:cubicBezTo>
                <a:cubicBezTo>
                  <a:pt x="692458" y="313677"/>
                  <a:pt x="798990" y="156838"/>
                  <a:pt x="905523" y="0"/>
                </a:cubicBezTo>
              </a:path>
            </a:pathLst>
          </a:custGeom>
          <a:noFill/>
          <a:ln w="15875">
            <a:solidFill>
              <a:schemeClr val="tx1"/>
            </a:solidFill>
            <a:head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5078413" y="4208463"/>
            <a:ext cx="177800" cy="1304925"/>
          </a:xfrm>
          <a:custGeom>
            <a:avLst/>
            <a:gdLst>
              <a:gd name="connsiteX0" fmla="*/ 159876 w 177632"/>
              <a:gd name="connsiteY0" fmla="*/ 0 h 1305017"/>
              <a:gd name="connsiteX1" fmla="*/ 78 w 177632"/>
              <a:gd name="connsiteY1" fmla="*/ 665825 h 1305017"/>
              <a:gd name="connsiteX2" fmla="*/ 177632 w 177632"/>
              <a:gd name="connsiteY2" fmla="*/ 1305017 h 1305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7632" h="1305017">
                <a:moveTo>
                  <a:pt x="159876" y="0"/>
                </a:moveTo>
                <a:cubicBezTo>
                  <a:pt x="78497" y="224161"/>
                  <a:pt x="-2881" y="448322"/>
                  <a:pt x="78" y="665825"/>
                </a:cubicBezTo>
                <a:cubicBezTo>
                  <a:pt x="3037" y="883328"/>
                  <a:pt x="90334" y="1094172"/>
                  <a:pt x="177632" y="1305017"/>
                </a:cubicBezTo>
              </a:path>
            </a:pathLst>
          </a:custGeom>
          <a:noFill/>
          <a:ln w="15875"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4" name="Freeform 63"/>
          <p:cNvSpPr/>
          <p:nvPr/>
        </p:nvSpPr>
        <p:spPr>
          <a:xfrm>
            <a:off x="3435350" y="4200525"/>
            <a:ext cx="160338" cy="1304925"/>
          </a:xfrm>
          <a:custGeom>
            <a:avLst/>
            <a:gdLst>
              <a:gd name="connsiteX0" fmla="*/ 159819 w 159819"/>
              <a:gd name="connsiteY0" fmla="*/ 1305018 h 1305018"/>
              <a:gd name="connsiteX1" fmla="*/ 21 w 159819"/>
              <a:gd name="connsiteY1" fmla="*/ 612560 h 1305018"/>
              <a:gd name="connsiteX2" fmla="*/ 150942 w 159819"/>
              <a:gd name="connsiteY2" fmla="*/ 0 h 1305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9819" h="1305018">
                <a:moveTo>
                  <a:pt x="159819" y="1305018"/>
                </a:moveTo>
                <a:cubicBezTo>
                  <a:pt x="80659" y="1067540"/>
                  <a:pt x="1500" y="830063"/>
                  <a:pt x="21" y="612560"/>
                </a:cubicBezTo>
                <a:cubicBezTo>
                  <a:pt x="-1459" y="395057"/>
                  <a:pt x="74741" y="197528"/>
                  <a:pt x="150942" y="0"/>
                </a:cubicBezTo>
              </a:path>
            </a:pathLst>
          </a:custGeom>
          <a:noFill/>
          <a:ln w="15875"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2574925" y="5016500"/>
            <a:ext cx="896938" cy="560388"/>
          </a:xfrm>
          <a:custGeom>
            <a:avLst/>
            <a:gdLst>
              <a:gd name="connsiteX0" fmla="*/ 896645 w 896645"/>
              <a:gd name="connsiteY0" fmla="*/ 559293 h 559293"/>
              <a:gd name="connsiteX1" fmla="*/ 284086 w 896645"/>
              <a:gd name="connsiteY1" fmla="*/ 328474 h 559293"/>
              <a:gd name="connsiteX2" fmla="*/ 0 w 896645"/>
              <a:gd name="connsiteY2" fmla="*/ 0 h 5592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96645" h="559293">
                <a:moveTo>
                  <a:pt x="896645" y="559293"/>
                </a:moveTo>
                <a:cubicBezTo>
                  <a:pt x="665086" y="490491"/>
                  <a:pt x="433527" y="421689"/>
                  <a:pt x="284086" y="328474"/>
                </a:cubicBezTo>
                <a:cubicBezTo>
                  <a:pt x="134645" y="235259"/>
                  <a:pt x="67322" y="117629"/>
                  <a:pt x="0" y="0"/>
                </a:cubicBezTo>
              </a:path>
            </a:pathLst>
          </a:custGeom>
          <a:noFill/>
          <a:ln w="15875"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2619375" y="4146550"/>
            <a:ext cx="2547938" cy="758825"/>
          </a:xfrm>
          <a:custGeom>
            <a:avLst/>
            <a:gdLst>
              <a:gd name="connsiteX0" fmla="*/ 2547891 w 2547891"/>
              <a:gd name="connsiteY0" fmla="*/ 0 h 758537"/>
              <a:gd name="connsiteX1" fmla="*/ 1411549 w 2547891"/>
              <a:gd name="connsiteY1" fmla="*/ 506027 h 758537"/>
              <a:gd name="connsiteX2" fmla="*/ 0 w 2547891"/>
              <a:gd name="connsiteY2" fmla="*/ 745725 h 758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47891" h="758537">
                <a:moveTo>
                  <a:pt x="2547891" y="0"/>
                </a:moveTo>
                <a:cubicBezTo>
                  <a:pt x="2192044" y="190870"/>
                  <a:pt x="1836197" y="381740"/>
                  <a:pt x="1411549" y="506027"/>
                </a:cubicBezTo>
                <a:cubicBezTo>
                  <a:pt x="986900" y="630315"/>
                  <a:pt x="88777" y="807869"/>
                  <a:pt x="0" y="745725"/>
                </a:cubicBezTo>
              </a:path>
            </a:pathLst>
          </a:custGeom>
          <a:noFill/>
          <a:ln w="15875"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7" name="Freeform 66"/>
          <p:cNvSpPr/>
          <p:nvPr/>
        </p:nvSpPr>
        <p:spPr>
          <a:xfrm>
            <a:off x="3817938" y="4875213"/>
            <a:ext cx="2659062" cy="657225"/>
          </a:xfrm>
          <a:custGeom>
            <a:avLst/>
            <a:gdLst>
              <a:gd name="connsiteX0" fmla="*/ 2707689 w 2707689"/>
              <a:gd name="connsiteY0" fmla="*/ 0 h 656948"/>
              <a:gd name="connsiteX1" fmla="*/ 1074198 w 2707689"/>
              <a:gd name="connsiteY1" fmla="*/ 159798 h 656948"/>
              <a:gd name="connsiteX2" fmla="*/ 0 w 2707689"/>
              <a:gd name="connsiteY2" fmla="*/ 656948 h 656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07689" h="656948">
                <a:moveTo>
                  <a:pt x="2707689" y="0"/>
                </a:moveTo>
                <a:cubicBezTo>
                  <a:pt x="2116584" y="25153"/>
                  <a:pt x="1525480" y="50307"/>
                  <a:pt x="1074198" y="159798"/>
                </a:cubicBezTo>
                <a:cubicBezTo>
                  <a:pt x="622916" y="269289"/>
                  <a:pt x="311458" y="463118"/>
                  <a:pt x="0" y="656948"/>
                </a:cubicBezTo>
              </a:path>
            </a:pathLst>
          </a:custGeom>
          <a:noFill/>
          <a:ln w="15875"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3914775" y="5780088"/>
            <a:ext cx="1181100" cy="177800"/>
          </a:xfrm>
          <a:custGeom>
            <a:avLst/>
            <a:gdLst>
              <a:gd name="connsiteX0" fmla="*/ 1180731 w 1180731"/>
              <a:gd name="connsiteY0" fmla="*/ 0 h 177631"/>
              <a:gd name="connsiteX1" fmla="*/ 559294 w 1180731"/>
              <a:gd name="connsiteY1" fmla="*/ 177553 h 177631"/>
              <a:gd name="connsiteX2" fmla="*/ 0 w 1180731"/>
              <a:gd name="connsiteY2" fmla="*/ 17755 h 177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80731" h="177631">
                <a:moveTo>
                  <a:pt x="1180731" y="0"/>
                </a:moveTo>
                <a:cubicBezTo>
                  <a:pt x="968406" y="87297"/>
                  <a:pt x="756082" y="174594"/>
                  <a:pt x="559294" y="177553"/>
                </a:cubicBezTo>
                <a:cubicBezTo>
                  <a:pt x="362506" y="180512"/>
                  <a:pt x="181253" y="99133"/>
                  <a:pt x="0" y="17755"/>
                </a:cubicBezTo>
              </a:path>
            </a:pathLst>
          </a:custGeom>
          <a:noFill/>
          <a:ln w="15875"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494" name="Rectangle 68"/>
          <p:cNvSpPr>
            <a:spLocks noChangeArrowheads="1"/>
          </p:cNvSpPr>
          <p:nvPr/>
        </p:nvSpPr>
        <p:spPr bwMode="auto">
          <a:xfrm>
            <a:off x="3000375" y="4359275"/>
            <a:ext cx="4000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00B0F0"/>
                </a:solidFill>
              </a:rPr>
              <a:t>1/1</a:t>
            </a:r>
          </a:p>
        </p:txBody>
      </p:sp>
      <p:sp>
        <p:nvSpPr>
          <p:cNvPr id="19495" name="Rectangle 69"/>
          <p:cNvSpPr>
            <a:spLocks noChangeArrowheads="1"/>
          </p:cNvSpPr>
          <p:nvPr/>
        </p:nvSpPr>
        <p:spPr bwMode="auto">
          <a:xfrm>
            <a:off x="4267200" y="3581400"/>
            <a:ext cx="401638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/>
              <a:t>0/1</a:t>
            </a:r>
          </a:p>
        </p:txBody>
      </p:sp>
      <p:sp>
        <p:nvSpPr>
          <p:cNvPr id="19496" name="Rectangle 70"/>
          <p:cNvSpPr>
            <a:spLocks noChangeArrowheads="1"/>
          </p:cNvSpPr>
          <p:nvPr/>
        </p:nvSpPr>
        <p:spPr bwMode="auto">
          <a:xfrm>
            <a:off x="4089400" y="4541838"/>
            <a:ext cx="4000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/>
              <a:t>0/1</a:t>
            </a:r>
          </a:p>
        </p:txBody>
      </p:sp>
      <p:sp>
        <p:nvSpPr>
          <p:cNvPr id="19497" name="Rectangle 71"/>
          <p:cNvSpPr>
            <a:spLocks noChangeArrowheads="1"/>
          </p:cNvSpPr>
          <p:nvPr/>
        </p:nvSpPr>
        <p:spPr bwMode="auto">
          <a:xfrm>
            <a:off x="2798763" y="5410200"/>
            <a:ext cx="4016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/>
              <a:t>0/1</a:t>
            </a:r>
          </a:p>
        </p:txBody>
      </p:sp>
      <p:sp>
        <p:nvSpPr>
          <p:cNvPr id="19498" name="Rectangle 72"/>
          <p:cNvSpPr>
            <a:spLocks noChangeArrowheads="1"/>
          </p:cNvSpPr>
          <p:nvPr/>
        </p:nvSpPr>
        <p:spPr bwMode="auto">
          <a:xfrm>
            <a:off x="2895600" y="5003800"/>
            <a:ext cx="4016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>
                <a:solidFill>
                  <a:srgbClr val="FF0000"/>
                </a:solidFill>
              </a:rPr>
              <a:t>1/1</a:t>
            </a:r>
          </a:p>
        </p:txBody>
      </p:sp>
      <p:sp>
        <p:nvSpPr>
          <p:cNvPr id="19499" name="Rectangle 73"/>
          <p:cNvSpPr>
            <a:spLocks noChangeArrowheads="1"/>
          </p:cNvSpPr>
          <p:nvPr/>
        </p:nvSpPr>
        <p:spPr bwMode="auto">
          <a:xfrm>
            <a:off x="3124200" y="4845050"/>
            <a:ext cx="4016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/>
              <a:t>0/1</a:t>
            </a:r>
          </a:p>
        </p:txBody>
      </p:sp>
      <p:sp>
        <p:nvSpPr>
          <p:cNvPr id="19500" name="Rectangle 74"/>
          <p:cNvSpPr>
            <a:spLocks noChangeArrowheads="1"/>
          </p:cNvSpPr>
          <p:nvPr/>
        </p:nvSpPr>
        <p:spPr bwMode="auto">
          <a:xfrm>
            <a:off x="4287838" y="5900738"/>
            <a:ext cx="4000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/>
              <a:t>0/1</a:t>
            </a:r>
          </a:p>
        </p:txBody>
      </p:sp>
      <p:sp>
        <p:nvSpPr>
          <p:cNvPr id="19501" name="Rectangle 75"/>
          <p:cNvSpPr>
            <a:spLocks noChangeArrowheads="1"/>
          </p:cNvSpPr>
          <p:nvPr/>
        </p:nvSpPr>
        <p:spPr bwMode="auto">
          <a:xfrm>
            <a:off x="6129338" y="5341938"/>
            <a:ext cx="4016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/>
              <a:t>0/1</a:t>
            </a:r>
          </a:p>
        </p:txBody>
      </p:sp>
      <p:sp>
        <p:nvSpPr>
          <p:cNvPr id="19502" name="Rectangle 76"/>
          <p:cNvSpPr>
            <a:spLocks noChangeArrowheads="1"/>
          </p:cNvSpPr>
          <p:nvPr/>
        </p:nvSpPr>
        <p:spPr bwMode="auto">
          <a:xfrm>
            <a:off x="4246563" y="3933825"/>
            <a:ext cx="4016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/>
              <a:t>0/1</a:t>
            </a:r>
          </a:p>
        </p:txBody>
      </p:sp>
      <p:sp>
        <p:nvSpPr>
          <p:cNvPr id="19503" name="Rectangle 77"/>
          <p:cNvSpPr>
            <a:spLocks noChangeArrowheads="1"/>
          </p:cNvSpPr>
          <p:nvPr/>
        </p:nvSpPr>
        <p:spPr bwMode="auto">
          <a:xfrm>
            <a:off x="4246563" y="4924425"/>
            <a:ext cx="4016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/>
              <a:t>0/1</a:t>
            </a:r>
          </a:p>
        </p:txBody>
      </p:sp>
      <p:sp>
        <p:nvSpPr>
          <p:cNvPr id="19504" name="Rectangle 78"/>
          <p:cNvSpPr>
            <a:spLocks noChangeArrowheads="1"/>
          </p:cNvSpPr>
          <p:nvPr/>
        </p:nvSpPr>
        <p:spPr bwMode="auto">
          <a:xfrm>
            <a:off x="4779963" y="4495800"/>
            <a:ext cx="4016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/>
              <a:t>0/1</a:t>
            </a:r>
          </a:p>
        </p:txBody>
      </p:sp>
      <p:sp>
        <p:nvSpPr>
          <p:cNvPr id="80" name="Freeform 79"/>
          <p:cNvSpPr/>
          <p:nvPr/>
        </p:nvSpPr>
        <p:spPr>
          <a:xfrm>
            <a:off x="5610225" y="3927475"/>
            <a:ext cx="941388" cy="852488"/>
          </a:xfrm>
          <a:custGeom>
            <a:avLst/>
            <a:gdLst>
              <a:gd name="connsiteX0" fmla="*/ 941033 w 941033"/>
              <a:gd name="connsiteY0" fmla="*/ 852256 h 852256"/>
              <a:gd name="connsiteX1" fmla="*/ 541538 w 941033"/>
              <a:gd name="connsiteY1" fmla="*/ 319596 h 852256"/>
              <a:gd name="connsiteX2" fmla="*/ 0 w 941033"/>
              <a:gd name="connsiteY2" fmla="*/ 0 h 852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1033" h="852256">
                <a:moveTo>
                  <a:pt x="941033" y="852256"/>
                </a:moveTo>
                <a:cubicBezTo>
                  <a:pt x="819705" y="656947"/>
                  <a:pt x="698377" y="461639"/>
                  <a:pt x="541538" y="319596"/>
                </a:cubicBezTo>
                <a:cubicBezTo>
                  <a:pt x="384699" y="177553"/>
                  <a:pt x="192349" y="88776"/>
                  <a:pt x="0" y="0"/>
                </a:cubicBezTo>
              </a:path>
            </a:pathLst>
          </a:custGeom>
          <a:noFill/>
          <a:ln w="15875">
            <a:solidFill>
              <a:schemeClr val="tx1"/>
            </a:solidFill>
            <a:headEnd type="none"/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9506" name="Rectangle 80"/>
          <p:cNvSpPr>
            <a:spLocks noChangeArrowheads="1"/>
          </p:cNvSpPr>
          <p:nvPr/>
        </p:nvSpPr>
        <p:spPr bwMode="auto">
          <a:xfrm>
            <a:off x="5999163" y="3968750"/>
            <a:ext cx="4016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200"/>
              <a:t>0/1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Edge disjoint paths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391400" cy="4525963"/>
          </a:xfrm>
        </p:spPr>
        <p:txBody>
          <a:bodyPr/>
          <a:lstStyle/>
          <a:p>
            <a:r>
              <a:rPr lang="en-US" altLang="zh-CN" dirty="0" smtClean="0"/>
              <a:t>By max-flow min-cut theorem</a:t>
            </a:r>
          </a:p>
          <a:p>
            <a:pPr lvl="1"/>
            <a:r>
              <a:rPr lang="en-US" altLang="zh-CN" dirty="0" smtClean="0"/>
              <a:t>Find the min-cut instead</a:t>
            </a:r>
          </a:p>
          <a:p>
            <a:pPr lvl="1"/>
            <a:r>
              <a:rPr lang="en-US" altLang="zh-CN" dirty="0" err="1"/>
              <a:t>Karger’s</a:t>
            </a:r>
            <a:r>
              <a:rPr lang="en-US" altLang="zh-CN" dirty="0"/>
              <a:t> </a:t>
            </a:r>
            <a:r>
              <a:rPr lang="en-US" altLang="zh-CN" dirty="0" smtClean="0"/>
              <a:t>Algorithm: the randomized min-cut algorithm seen in week 4</a:t>
            </a:r>
          </a:p>
          <a:p>
            <a:endParaRPr lang="en-US" altLang="zh-CN" dirty="0" smtClean="0"/>
          </a:p>
        </p:txBody>
      </p:sp>
      <p:pic>
        <p:nvPicPr>
          <p:cNvPr id="20484" name="Picture 2" descr="C:\Program Files\Naver\LINE\res\skin\sticker\group_02\sticker22x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0" y="2286000"/>
            <a:ext cx="74295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Oval 34"/>
          <p:cNvSpPr/>
          <p:nvPr/>
        </p:nvSpPr>
        <p:spPr>
          <a:xfrm>
            <a:off x="3406775" y="3962400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2111375" y="4876800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3406775" y="5746750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5083175" y="3962400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0" name="Oval 39"/>
          <p:cNvSpPr/>
          <p:nvPr/>
        </p:nvSpPr>
        <p:spPr>
          <a:xfrm>
            <a:off x="5113338" y="5746750"/>
            <a:ext cx="503237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1" name="Oval 40"/>
          <p:cNvSpPr/>
          <p:nvPr/>
        </p:nvSpPr>
        <p:spPr>
          <a:xfrm>
            <a:off x="6530975" y="4876800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2" name="Straight Arrow Connector 41"/>
          <p:cNvCxnSpPr>
            <a:stCxn id="36" idx="6"/>
            <a:endCxn id="35" idx="3"/>
          </p:cNvCxnSpPr>
          <p:nvPr/>
        </p:nvCxnSpPr>
        <p:spPr>
          <a:xfrm flipV="1">
            <a:off x="2613025" y="4391025"/>
            <a:ext cx="866775" cy="736600"/>
          </a:xfrm>
          <a:prstGeom prst="straightConnector1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endCxn id="39" idx="2"/>
          </p:cNvCxnSpPr>
          <p:nvPr/>
        </p:nvCxnSpPr>
        <p:spPr>
          <a:xfrm flipV="1">
            <a:off x="3908425" y="4213225"/>
            <a:ext cx="1174750" cy="19050"/>
          </a:xfrm>
          <a:prstGeom prst="straightConnector1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5" idx="4"/>
            <a:endCxn id="38" idx="0"/>
          </p:cNvCxnSpPr>
          <p:nvPr/>
        </p:nvCxnSpPr>
        <p:spPr>
          <a:xfrm>
            <a:off x="3657600" y="4464050"/>
            <a:ext cx="0" cy="1282700"/>
          </a:xfrm>
          <a:prstGeom prst="straightConnector1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6" idx="6"/>
            <a:endCxn id="38" idx="1"/>
          </p:cNvCxnSpPr>
          <p:nvPr/>
        </p:nvCxnSpPr>
        <p:spPr>
          <a:xfrm>
            <a:off x="2613025" y="5127625"/>
            <a:ext cx="866775" cy="692150"/>
          </a:xfrm>
          <a:prstGeom prst="straightConnector1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40" idx="7"/>
            <a:endCxn id="41" idx="2"/>
          </p:cNvCxnSpPr>
          <p:nvPr/>
        </p:nvCxnSpPr>
        <p:spPr>
          <a:xfrm flipV="1">
            <a:off x="5541963" y="5127625"/>
            <a:ext cx="989012" cy="692150"/>
          </a:xfrm>
          <a:prstGeom prst="straightConnector1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9" idx="6"/>
            <a:endCxn id="41" idx="2"/>
          </p:cNvCxnSpPr>
          <p:nvPr/>
        </p:nvCxnSpPr>
        <p:spPr>
          <a:xfrm>
            <a:off x="5584825" y="4213225"/>
            <a:ext cx="946150" cy="914400"/>
          </a:xfrm>
          <a:prstGeom prst="straightConnector1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38" idx="6"/>
            <a:endCxn id="40" idx="2"/>
          </p:cNvCxnSpPr>
          <p:nvPr/>
        </p:nvCxnSpPr>
        <p:spPr>
          <a:xfrm>
            <a:off x="3908425" y="5997575"/>
            <a:ext cx="1204913" cy="0"/>
          </a:xfrm>
          <a:prstGeom prst="straightConnector1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0" idx="0"/>
            <a:endCxn id="39" idx="4"/>
          </p:cNvCxnSpPr>
          <p:nvPr/>
        </p:nvCxnSpPr>
        <p:spPr>
          <a:xfrm flipH="1" flipV="1">
            <a:off x="5334000" y="4464050"/>
            <a:ext cx="31750" cy="1282700"/>
          </a:xfrm>
          <a:prstGeom prst="straightConnector1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36" idx="6"/>
            <a:endCxn id="39" idx="3"/>
          </p:cNvCxnSpPr>
          <p:nvPr/>
        </p:nvCxnSpPr>
        <p:spPr>
          <a:xfrm flipV="1">
            <a:off x="2613025" y="4391025"/>
            <a:ext cx="2543175" cy="736600"/>
          </a:xfrm>
          <a:prstGeom prst="straightConnector1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38" idx="7"/>
            <a:endCxn id="41" idx="2"/>
          </p:cNvCxnSpPr>
          <p:nvPr/>
        </p:nvCxnSpPr>
        <p:spPr>
          <a:xfrm flipV="1">
            <a:off x="3835400" y="5127625"/>
            <a:ext cx="2695575" cy="692150"/>
          </a:xfrm>
          <a:prstGeom prst="straightConnector1">
            <a:avLst/>
          </a:prstGeom>
          <a:ln w="158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Max-flow min-cut theorem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95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Max-flow min-cut theorem</a:t>
            </a:r>
            <a:endParaRPr lang="en-US" altLang="zh-CN" i="1" dirty="0" smtClean="0"/>
          </a:p>
          <a:p>
            <a:pPr lvl="1"/>
            <a:r>
              <a:rPr lang="en-US" altLang="zh-CN" i="1" dirty="0" smtClean="0"/>
              <a:t>The maximum value of an s-t flow is equal to the minimum capacity of an s-t cut.</a:t>
            </a:r>
          </a:p>
          <a:p>
            <a:r>
              <a:rPr lang="en-US" altLang="zh-CN" dirty="0" smtClean="0"/>
              <a:t>Strong duality theorem</a:t>
            </a:r>
          </a:p>
          <a:p>
            <a:pPr lvl="1"/>
            <a:r>
              <a:rPr lang="en-US" altLang="zh-CN" dirty="0" smtClean="0">
                <a:solidFill>
                  <a:srgbClr val="FF0000"/>
                </a:solidFill>
              </a:rPr>
              <a:t>optimal primal value = optimal dual value</a:t>
            </a:r>
            <a:endParaRPr lang="en-US" altLang="zh-CN" sz="3200" dirty="0" smtClean="0"/>
          </a:p>
          <a:p>
            <a:pPr lvl="1"/>
            <a:r>
              <a:rPr lang="en-US" altLang="zh-CN" dirty="0" smtClean="0"/>
              <a:t>This also proves the max-flow min-cut theorem</a:t>
            </a:r>
          </a:p>
          <a:p>
            <a:endParaRPr lang="en-US" altLang="zh-CN" dirty="0" smtClean="0"/>
          </a:p>
        </p:txBody>
      </p:sp>
      <p:pic>
        <p:nvPicPr>
          <p:cNvPr id="21508" name="Picture 2" descr="C:\Program Files\Naver\LINE\res\skin\sticker\group_01\sticker13x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4038600"/>
            <a:ext cx="7048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Maximum Network Flow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Maximize the flow from the source to the sink</a:t>
            </a:r>
          </a:p>
          <a:p>
            <a:endParaRPr lang="en-US" altLang="zh-CN" dirty="0" smtClean="0"/>
          </a:p>
        </p:txBody>
      </p:sp>
      <p:pic>
        <p:nvPicPr>
          <p:cNvPr id="4100" name="Picture 8" descr="http://maxdemarzidotcom.files.wordpress.com/2012/02/railway_network.png?w=580&amp;h=42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700" y="2438400"/>
            <a:ext cx="4800600" cy="350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762000" y="6384760"/>
            <a:ext cx="7543800" cy="36933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u="sng" dirty="0" smtClean="0">
                <a:solidFill>
                  <a:srgbClr val="C00000"/>
                </a:solidFill>
              </a:rPr>
              <a:t>Disclaimer</a:t>
            </a:r>
            <a:r>
              <a:rPr lang="en-US" dirty="0" smtClean="0"/>
              <a:t>: Most of </a:t>
            </a:r>
            <a:r>
              <a:rPr lang="en-US" dirty="0"/>
              <a:t>the </a:t>
            </a:r>
            <a:r>
              <a:rPr lang="en-US" dirty="0" smtClean="0"/>
              <a:t>slides are taken from last year’s tutorial of this course.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Max-flow min-cut theorem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95400"/>
          </a:xfrm>
        </p:spPr>
        <p:txBody>
          <a:bodyPr/>
          <a:lstStyle/>
          <a:p>
            <a:r>
              <a:rPr lang="en-US" altLang="zh-CN" dirty="0" smtClean="0"/>
              <a:t>Max-flow = min-cut = 7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Given a max-flow, how do you find the cut set?</a:t>
            </a:r>
          </a:p>
        </p:txBody>
      </p:sp>
      <p:sp>
        <p:nvSpPr>
          <p:cNvPr id="5" name="Oval 4"/>
          <p:cNvSpPr/>
          <p:nvPr/>
        </p:nvSpPr>
        <p:spPr>
          <a:xfrm>
            <a:off x="2949575" y="3803650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6" name="Oval 5"/>
          <p:cNvSpPr/>
          <p:nvPr/>
        </p:nvSpPr>
        <p:spPr>
          <a:xfrm>
            <a:off x="4289425" y="3124200"/>
            <a:ext cx="503238" cy="50165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289425" y="4527550"/>
            <a:ext cx="503238" cy="50165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5692775" y="3811588"/>
            <a:ext cx="501650" cy="50165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9" name="Straight Arrow Connector 8"/>
          <p:cNvCxnSpPr>
            <a:stCxn id="5" idx="7"/>
            <a:endCxn id="6" idx="2"/>
          </p:cNvCxnSpPr>
          <p:nvPr/>
        </p:nvCxnSpPr>
        <p:spPr>
          <a:xfrm flipV="1">
            <a:off x="3378200" y="3375025"/>
            <a:ext cx="911225" cy="501650"/>
          </a:xfrm>
          <a:prstGeom prst="straightConnector1">
            <a:avLst/>
          </a:prstGeom>
          <a:ln w="15875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5"/>
            <a:endCxn id="7" idx="2"/>
          </p:cNvCxnSpPr>
          <p:nvPr/>
        </p:nvCxnSpPr>
        <p:spPr>
          <a:xfrm>
            <a:off x="3378200" y="4232275"/>
            <a:ext cx="911225" cy="546100"/>
          </a:xfrm>
          <a:prstGeom prst="straightConnector1">
            <a:avLst/>
          </a:prstGeom>
          <a:ln w="15875">
            <a:solidFill>
              <a:srgbClr val="0070C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6"/>
            <a:endCxn id="8" idx="1"/>
          </p:cNvCxnSpPr>
          <p:nvPr/>
        </p:nvCxnSpPr>
        <p:spPr>
          <a:xfrm>
            <a:off x="4792663" y="3375025"/>
            <a:ext cx="973137" cy="509588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7" idx="6"/>
            <a:endCxn id="8" idx="3"/>
          </p:cNvCxnSpPr>
          <p:nvPr/>
        </p:nvCxnSpPr>
        <p:spPr>
          <a:xfrm flipV="1">
            <a:off x="4792663" y="4240213"/>
            <a:ext cx="973137" cy="538162"/>
          </a:xfrm>
          <a:prstGeom prst="straightConnector1">
            <a:avLst/>
          </a:prstGeom>
          <a:ln w="158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4"/>
            <a:endCxn id="7" idx="0"/>
          </p:cNvCxnSpPr>
          <p:nvPr/>
        </p:nvCxnSpPr>
        <p:spPr>
          <a:xfrm>
            <a:off x="4540250" y="3625850"/>
            <a:ext cx="0" cy="901700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41" name="TextBox 13"/>
          <p:cNvSpPr txBox="1">
            <a:spLocks noChangeArrowheads="1"/>
          </p:cNvSpPr>
          <p:nvPr/>
        </p:nvSpPr>
        <p:spPr bwMode="auto">
          <a:xfrm>
            <a:off x="3200400" y="3190875"/>
            <a:ext cx="508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/>
              <a:t>4/4</a:t>
            </a:r>
          </a:p>
        </p:txBody>
      </p:sp>
      <p:sp>
        <p:nvSpPr>
          <p:cNvPr id="22542" name="TextBox 14"/>
          <p:cNvSpPr txBox="1">
            <a:spLocks noChangeArrowheads="1"/>
          </p:cNvSpPr>
          <p:nvPr/>
        </p:nvSpPr>
        <p:spPr bwMode="auto">
          <a:xfrm>
            <a:off x="3378200" y="4495800"/>
            <a:ext cx="508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/>
              <a:t>3/3</a:t>
            </a:r>
          </a:p>
        </p:txBody>
      </p:sp>
      <p:sp>
        <p:nvSpPr>
          <p:cNvPr id="22543" name="TextBox 15"/>
          <p:cNvSpPr txBox="1">
            <a:spLocks noChangeArrowheads="1"/>
          </p:cNvSpPr>
          <p:nvPr/>
        </p:nvSpPr>
        <p:spPr bwMode="auto">
          <a:xfrm>
            <a:off x="5130800" y="4495800"/>
            <a:ext cx="508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/>
              <a:t>4/5</a:t>
            </a:r>
          </a:p>
        </p:txBody>
      </p:sp>
      <p:sp>
        <p:nvSpPr>
          <p:cNvPr id="22544" name="TextBox 16"/>
          <p:cNvSpPr txBox="1">
            <a:spLocks noChangeArrowheads="1"/>
          </p:cNvSpPr>
          <p:nvPr/>
        </p:nvSpPr>
        <p:spPr bwMode="auto">
          <a:xfrm>
            <a:off x="5100638" y="3190875"/>
            <a:ext cx="5095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/>
              <a:t>3/4</a:t>
            </a:r>
          </a:p>
        </p:txBody>
      </p:sp>
      <p:sp>
        <p:nvSpPr>
          <p:cNvPr id="22545" name="TextBox 17"/>
          <p:cNvSpPr txBox="1">
            <a:spLocks noChangeArrowheads="1"/>
          </p:cNvSpPr>
          <p:nvPr/>
        </p:nvSpPr>
        <p:spPr bwMode="auto">
          <a:xfrm>
            <a:off x="4060825" y="3811588"/>
            <a:ext cx="5095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/>
              <a:t>1/3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End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Network Flow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830888" cy="4525963"/>
          </a:xfrm>
        </p:spPr>
        <p:txBody>
          <a:bodyPr/>
          <a:lstStyle/>
          <a:p>
            <a:endParaRPr lang="en-US" altLang="zh-CN" sz="2800" dirty="0" smtClean="0"/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Capacity constraint</a:t>
            </a:r>
          </a:p>
          <a:p>
            <a:pPr lvl="1"/>
            <a:r>
              <a:rPr lang="en-US" altLang="zh-CN" sz="2400" dirty="0" smtClean="0"/>
              <a:t>Flow value (</a:t>
            </a:r>
            <a:r>
              <a:rPr lang="en-US" altLang="zh-CN" sz="2400" dirty="0" smtClean="0">
                <a:solidFill>
                  <a:srgbClr val="00B050"/>
                </a:solidFill>
              </a:rPr>
              <a:t>nonnegative</a:t>
            </a:r>
            <a:r>
              <a:rPr lang="en-US" altLang="zh-CN" sz="2400" dirty="0" smtClean="0"/>
              <a:t>) on an edge (</a:t>
            </a:r>
            <a:r>
              <a:rPr lang="en-US" altLang="zh-CN" sz="2400" dirty="0" err="1" smtClean="0"/>
              <a:t>u,v</a:t>
            </a:r>
            <a:r>
              <a:rPr lang="en-US" altLang="zh-CN" sz="2400" dirty="0" smtClean="0"/>
              <a:t>) cannot exceed c(</a:t>
            </a:r>
            <a:r>
              <a:rPr lang="en-US" altLang="zh-CN" sz="2400" dirty="0" err="1" smtClean="0"/>
              <a:t>u,v</a:t>
            </a:r>
            <a:r>
              <a:rPr lang="en-US" altLang="zh-CN" sz="2400" dirty="0" smtClean="0"/>
              <a:t>)</a:t>
            </a:r>
          </a:p>
          <a:p>
            <a:pPr lvl="1"/>
            <a:endParaRPr lang="en-US" altLang="zh-CN" sz="2400" dirty="0" smtClean="0"/>
          </a:p>
          <a:p>
            <a:r>
              <a:rPr lang="en-US" altLang="zh-CN" sz="2800" b="1" dirty="0" smtClean="0">
                <a:solidFill>
                  <a:srgbClr val="0070C0"/>
                </a:solidFill>
              </a:rPr>
              <a:t>Flow conservation</a:t>
            </a:r>
          </a:p>
          <a:p>
            <a:pPr lvl="1"/>
            <a:r>
              <a:rPr lang="en-US" altLang="zh-CN" sz="2400" dirty="0" smtClean="0"/>
              <a:t>Incoming = Outgoing</a:t>
            </a:r>
          </a:p>
          <a:p>
            <a:pPr lvl="1"/>
            <a:r>
              <a:rPr lang="en-US" altLang="zh-CN" sz="2400" dirty="0" smtClean="0"/>
              <a:t>No leakage</a:t>
            </a:r>
          </a:p>
        </p:txBody>
      </p:sp>
      <p:pic>
        <p:nvPicPr>
          <p:cNvPr id="5124" name="Picture 6" descr="http://upload.wikimedia.org/wikipedia/commons/thumb/9/94/Max_flow.svg/330px-Max_flow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5700" y="2084388"/>
            <a:ext cx="2603500" cy="142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0" descr="http://www.theengineer.co.uk/Pictures/web/d/y/r/33_water_ima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029200"/>
            <a:ext cx="20574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C:\Program Files\Naver\LINE\res\skin\sticker\group_02\sticker39x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475287"/>
            <a:ext cx="109537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Oval 19"/>
          <p:cNvSpPr/>
          <p:nvPr/>
        </p:nvSpPr>
        <p:spPr>
          <a:xfrm>
            <a:off x="7232650" y="5213350"/>
            <a:ext cx="503238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21" name="Straight Arrow Connector 20"/>
          <p:cNvCxnSpPr>
            <a:endCxn id="20" idx="2"/>
          </p:cNvCxnSpPr>
          <p:nvPr/>
        </p:nvCxnSpPr>
        <p:spPr>
          <a:xfrm>
            <a:off x="6248400" y="5464175"/>
            <a:ext cx="984250" cy="0"/>
          </a:xfrm>
          <a:prstGeom prst="straightConnector1">
            <a:avLst/>
          </a:prstGeom>
          <a:ln w="158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9" name="TextBox 21"/>
          <p:cNvSpPr txBox="1">
            <a:spLocks noChangeArrowheads="1"/>
          </p:cNvSpPr>
          <p:nvPr/>
        </p:nvSpPr>
        <p:spPr bwMode="auto">
          <a:xfrm>
            <a:off x="7943850" y="5105400"/>
            <a:ext cx="742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>
                <a:solidFill>
                  <a:srgbClr val="00B0F0"/>
                </a:solidFill>
              </a:rPr>
              <a:t>20</a:t>
            </a:r>
            <a:r>
              <a:rPr lang="en-US" altLang="zh-CN"/>
              <a:t>/40</a:t>
            </a:r>
          </a:p>
        </p:txBody>
      </p:sp>
      <p:cxnSp>
        <p:nvCxnSpPr>
          <p:cNvPr id="23" name="Straight Arrow Connector 22"/>
          <p:cNvCxnSpPr>
            <a:endCxn id="20" idx="0"/>
          </p:cNvCxnSpPr>
          <p:nvPr/>
        </p:nvCxnSpPr>
        <p:spPr>
          <a:xfrm>
            <a:off x="7485063" y="4311650"/>
            <a:ext cx="0" cy="901700"/>
          </a:xfrm>
          <a:prstGeom prst="straightConnector1">
            <a:avLst/>
          </a:prstGeom>
          <a:ln w="158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20" idx="6"/>
          </p:cNvCxnSpPr>
          <p:nvPr/>
        </p:nvCxnSpPr>
        <p:spPr>
          <a:xfrm>
            <a:off x="7735888" y="5464175"/>
            <a:ext cx="1179512" cy="0"/>
          </a:xfrm>
          <a:prstGeom prst="straightConnector1">
            <a:avLst/>
          </a:prstGeom>
          <a:ln w="158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2" name="TextBox 29"/>
          <p:cNvSpPr txBox="1">
            <a:spLocks noChangeArrowheads="1"/>
          </p:cNvSpPr>
          <p:nvPr/>
        </p:nvSpPr>
        <p:spPr bwMode="auto">
          <a:xfrm>
            <a:off x="6918325" y="4392613"/>
            <a:ext cx="6254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>
                <a:solidFill>
                  <a:srgbClr val="00B0F0"/>
                </a:solidFill>
              </a:rPr>
              <a:t>5</a:t>
            </a:r>
            <a:r>
              <a:rPr lang="en-US" altLang="zh-CN"/>
              <a:t>/30</a:t>
            </a:r>
          </a:p>
        </p:txBody>
      </p:sp>
      <p:sp>
        <p:nvSpPr>
          <p:cNvPr id="5133" name="TextBox 30"/>
          <p:cNvSpPr txBox="1">
            <a:spLocks noChangeArrowheads="1"/>
          </p:cNvSpPr>
          <p:nvPr/>
        </p:nvSpPr>
        <p:spPr bwMode="auto">
          <a:xfrm>
            <a:off x="6369050" y="5489575"/>
            <a:ext cx="7429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>
                <a:solidFill>
                  <a:srgbClr val="00B0F0"/>
                </a:solidFill>
              </a:rPr>
              <a:t>15</a:t>
            </a:r>
            <a:r>
              <a:rPr lang="en-US" altLang="zh-CN"/>
              <a:t>/30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Residual Network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r>
              <a:rPr lang="en-US" altLang="zh-CN" i="1" dirty="0" smtClean="0"/>
              <a:t>Residual network</a:t>
            </a:r>
          </a:p>
          <a:p>
            <a:endParaRPr lang="en-US" altLang="zh-CN" i="1" dirty="0" smtClean="0"/>
          </a:p>
          <a:p>
            <a:endParaRPr lang="en-US" altLang="zh-CN" i="1" dirty="0" smtClean="0"/>
          </a:p>
          <a:p>
            <a:endParaRPr lang="en-US" altLang="zh-CN" i="1" dirty="0" smtClean="0"/>
          </a:p>
          <a:p>
            <a:endParaRPr lang="en-US" altLang="zh-CN" i="1" dirty="0" smtClean="0"/>
          </a:p>
          <a:p>
            <a:endParaRPr lang="en-US" altLang="zh-CN" i="1" dirty="0" smtClean="0"/>
          </a:p>
          <a:p>
            <a:r>
              <a:rPr lang="en-US" altLang="zh-CN" i="1" dirty="0" smtClean="0">
                <a:solidFill>
                  <a:srgbClr val="00B050"/>
                </a:solidFill>
              </a:rPr>
              <a:t>Residual capacity</a:t>
            </a:r>
          </a:p>
          <a:p>
            <a:pPr lvl="1"/>
            <a:r>
              <a:rPr lang="en-US" altLang="zh-CN" dirty="0" smtClean="0"/>
              <a:t>The amount of flow you can </a:t>
            </a:r>
            <a:r>
              <a:rPr lang="en-US" altLang="zh-CN" dirty="0" smtClean="0">
                <a:solidFill>
                  <a:srgbClr val="0070C0"/>
                </a:solidFill>
              </a:rPr>
              <a:t>push</a:t>
            </a:r>
            <a:r>
              <a:rPr lang="en-US" altLang="zh-CN" dirty="0" smtClean="0"/>
              <a:t> or </a:t>
            </a:r>
            <a:r>
              <a:rPr lang="en-US" altLang="zh-CN" i="1" dirty="0" smtClean="0">
                <a:solidFill>
                  <a:srgbClr val="FF0000"/>
                </a:solidFill>
              </a:rPr>
              <a:t>undo</a:t>
            </a:r>
          </a:p>
          <a:p>
            <a:pPr lvl="1"/>
            <a:endParaRPr lang="en-US" altLang="zh-CN" i="1" dirty="0" smtClean="0">
              <a:solidFill>
                <a:srgbClr val="FF000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5137150" y="3117850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5" name="Oval 4"/>
          <p:cNvSpPr/>
          <p:nvPr/>
        </p:nvSpPr>
        <p:spPr>
          <a:xfrm>
            <a:off x="6477000" y="2438400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6477000" y="3841750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880350" y="3125788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9" name="Straight Arrow Connector 8"/>
          <p:cNvCxnSpPr>
            <a:stCxn id="4" idx="5"/>
            <a:endCxn id="6" idx="2"/>
          </p:cNvCxnSpPr>
          <p:nvPr/>
        </p:nvCxnSpPr>
        <p:spPr>
          <a:xfrm>
            <a:off x="5565775" y="3546475"/>
            <a:ext cx="911225" cy="546100"/>
          </a:xfrm>
          <a:prstGeom prst="straightConnector1">
            <a:avLst/>
          </a:prstGeom>
          <a:ln w="158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6"/>
            <a:endCxn id="7" idx="1"/>
          </p:cNvCxnSpPr>
          <p:nvPr/>
        </p:nvCxnSpPr>
        <p:spPr>
          <a:xfrm>
            <a:off x="6978650" y="2689225"/>
            <a:ext cx="974725" cy="509588"/>
          </a:xfrm>
          <a:prstGeom prst="straightConnector1">
            <a:avLst/>
          </a:prstGeom>
          <a:ln w="158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6"/>
            <a:endCxn id="7" idx="3"/>
          </p:cNvCxnSpPr>
          <p:nvPr/>
        </p:nvCxnSpPr>
        <p:spPr>
          <a:xfrm flipV="1">
            <a:off x="6978650" y="3554413"/>
            <a:ext cx="974725" cy="538162"/>
          </a:xfrm>
          <a:prstGeom prst="straightConnector1">
            <a:avLst/>
          </a:prstGeom>
          <a:ln w="158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6705600" y="2940050"/>
            <a:ext cx="0" cy="901700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6" name="TextBox 13"/>
          <p:cNvSpPr txBox="1">
            <a:spLocks noChangeArrowheads="1"/>
          </p:cNvSpPr>
          <p:nvPr/>
        </p:nvSpPr>
        <p:spPr bwMode="auto">
          <a:xfrm>
            <a:off x="5753100" y="3744913"/>
            <a:ext cx="419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>
                <a:solidFill>
                  <a:srgbClr val="0070C0"/>
                </a:solidFill>
              </a:rPr>
              <a:t>40</a:t>
            </a:r>
          </a:p>
        </p:txBody>
      </p:sp>
      <p:sp>
        <p:nvSpPr>
          <p:cNvPr id="6157" name="TextBox 14"/>
          <p:cNvSpPr txBox="1">
            <a:spLocks noChangeArrowheads="1"/>
          </p:cNvSpPr>
          <p:nvPr/>
        </p:nvSpPr>
        <p:spPr bwMode="auto">
          <a:xfrm>
            <a:off x="7353300" y="38100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/>
              <a:t>20</a:t>
            </a:r>
          </a:p>
        </p:txBody>
      </p:sp>
      <p:sp>
        <p:nvSpPr>
          <p:cNvPr id="6158" name="TextBox 15"/>
          <p:cNvSpPr txBox="1">
            <a:spLocks noChangeArrowheads="1"/>
          </p:cNvSpPr>
          <p:nvPr/>
        </p:nvSpPr>
        <p:spPr bwMode="auto">
          <a:xfrm>
            <a:off x="7288213" y="2601913"/>
            <a:ext cx="419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>
                <a:solidFill>
                  <a:srgbClr val="0070C0"/>
                </a:solidFill>
              </a:rPr>
              <a:t>40</a:t>
            </a:r>
          </a:p>
        </p:txBody>
      </p:sp>
      <p:cxnSp>
        <p:nvCxnSpPr>
          <p:cNvPr id="17" name="Straight Arrow Connector 16"/>
          <p:cNvCxnSpPr>
            <a:stCxn id="5" idx="3"/>
            <a:endCxn id="4" idx="6"/>
          </p:cNvCxnSpPr>
          <p:nvPr/>
        </p:nvCxnSpPr>
        <p:spPr>
          <a:xfrm flipH="1">
            <a:off x="5638800" y="2867025"/>
            <a:ext cx="911225" cy="501650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60" name="TextBox 17"/>
          <p:cNvSpPr txBox="1">
            <a:spLocks noChangeArrowheads="1"/>
          </p:cNvSpPr>
          <p:nvPr/>
        </p:nvSpPr>
        <p:spPr bwMode="auto">
          <a:xfrm>
            <a:off x="6324600" y="32004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6161" name="Rectangle 18"/>
          <p:cNvSpPr>
            <a:spLocks noChangeArrowheads="1"/>
          </p:cNvSpPr>
          <p:nvPr/>
        </p:nvSpPr>
        <p:spPr bwMode="auto">
          <a:xfrm>
            <a:off x="5867400" y="27432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</a:rPr>
              <a:t>20</a:t>
            </a:r>
          </a:p>
        </p:txBody>
      </p:sp>
      <p:cxnSp>
        <p:nvCxnSpPr>
          <p:cNvPr id="20" name="Straight Arrow Connector 19"/>
          <p:cNvCxnSpPr>
            <a:stCxn id="7" idx="2"/>
            <a:endCxn id="6" idx="7"/>
          </p:cNvCxnSpPr>
          <p:nvPr/>
        </p:nvCxnSpPr>
        <p:spPr>
          <a:xfrm flipH="1">
            <a:off x="6905625" y="3376613"/>
            <a:ext cx="974725" cy="538162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63" name="TextBox 20"/>
          <p:cNvSpPr txBox="1">
            <a:spLocks noChangeArrowheads="1"/>
          </p:cNvSpPr>
          <p:nvPr/>
        </p:nvSpPr>
        <p:spPr bwMode="auto">
          <a:xfrm>
            <a:off x="7086600" y="3351213"/>
            <a:ext cx="4191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22" name="Oval 21"/>
          <p:cNvSpPr/>
          <p:nvPr/>
        </p:nvSpPr>
        <p:spPr>
          <a:xfrm>
            <a:off x="1098550" y="3117850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23" name="Oval 22"/>
          <p:cNvSpPr/>
          <p:nvPr/>
        </p:nvSpPr>
        <p:spPr>
          <a:xfrm>
            <a:off x="2438400" y="2438400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2438400" y="3841750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3841750" y="3125788"/>
            <a:ext cx="501650" cy="50165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26" name="Straight Arrow Connector 25"/>
          <p:cNvCxnSpPr>
            <a:stCxn id="22" idx="7"/>
            <a:endCxn id="23" idx="2"/>
          </p:cNvCxnSpPr>
          <p:nvPr/>
        </p:nvCxnSpPr>
        <p:spPr>
          <a:xfrm flipV="1">
            <a:off x="1527175" y="2689225"/>
            <a:ext cx="911225" cy="50165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22" idx="5"/>
            <a:endCxn id="24" idx="2"/>
          </p:cNvCxnSpPr>
          <p:nvPr/>
        </p:nvCxnSpPr>
        <p:spPr>
          <a:xfrm>
            <a:off x="1527175" y="3546475"/>
            <a:ext cx="911225" cy="5461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3" idx="6"/>
            <a:endCxn id="25" idx="1"/>
          </p:cNvCxnSpPr>
          <p:nvPr/>
        </p:nvCxnSpPr>
        <p:spPr>
          <a:xfrm>
            <a:off x="2940050" y="2689225"/>
            <a:ext cx="974725" cy="509588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24" idx="6"/>
            <a:endCxn id="25" idx="3"/>
          </p:cNvCxnSpPr>
          <p:nvPr/>
        </p:nvCxnSpPr>
        <p:spPr>
          <a:xfrm flipV="1">
            <a:off x="2940050" y="3554413"/>
            <a:ext cx="974725" cy="538162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72" name="TextBox 30"/>
          <p:cNvSpPr txBox="1">
            <a:spLocks noChangeArrowheads="1"/>
          </p:cNvSpPr>
          <p:nvPr/>
        </p:nvSpPr>
        <p:spPr bwMode="auto">
          <a:xfrm>
            <a:off x="1295400" y="2601913"/>
            <a:ext cx="7604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/>
              <a:t>20/20</a:t>
            </a:r>
          </a:p>
        </p:txBody>
      </p:sp>
      <p:sp>
        <p:nvSpPr>
          <p:cNvPr id="6173" name="TextBox 31"/>
          <p:cNvSpPr txBox="1">
            <a:spLocks noChangeArrowheads="1"/>
          </p:cNvSpPr>
          <p:nvPr/>
        </p:nvSpPr>
        <p:spPr bwMode="auto">
          <a:xfrm>
            <a:off x="1511300" y="3810000"/>
            <a:ext cx="625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/>
              <a:t>0/40</a:t>
            </a:r>
          </a:p>
        </p:txBody>
      </p:sp>
      <p:sp>
        <p:nvSpPr>
          <p:cNvPr id="6174" name="TextBox 32"/>
          <p:cNvSpPr txBox="1">
            <a:spLocks noChangeArrowheads="1"/>
          </p:cNvSpPr>
          <p:nvPr/>
        </p:nvSpPr>
        <p:spPr bwMode="auto">
          <a:xfrm>
            <a:off x="3149600" y="3821113"/>
            <a:ext cx="742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/>
              <a:t>20/40</a:t>
            </a:r>
          </a:p>
        </p:txBody>
      </p:sp>
      <p:sp>
        <p:nvSpPr>
          <p:cNvPr id="6175" name="TextBox 33"/>
          <p:cNvSpPr txBox="1">
            <a:spLocks noChangeArrowheads="1"/>
          </p:cNvSpPr>
          <p:nvPr/>
        </p:nvSpPr>
        <p:spPr bwMode="auto">
          <a:xfrm>
            <a:off x="3249613" y="2505075"/>
            <a:ext cx="625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/>
              <a:t>0/40</a:t>
            </a:r>
          </a:p>
        </p:txBody>
      </p:sp>
      <p:sp>
        <p:nvSpPr>
          <p:cNvPr id="6176" name="TextBox 35"/>
          <p:cNvSpPr txBox="1">
            <a:spLocks noChangeArrowheads="1"/>
          </p:cNvSpPr>
          <p:nvPr/>
        </p:nvSpPr>
        <p:spPr bwMode="auto">
          <a:xfrm>
            <a:off x="2616200" y="3198813"/>
            <a:ext cx="7429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/>
              <a:t>20/30</a:t>
            </a:r>
          </a:p>
        </p:txBody>
      </p:sp>
      <p:cxnSp>
        <p:nvCxnSpPr>
          <p:cNvPr id="40" name="Straight Arrow Connector 39"/>
          <p:cNvCxnSpPr>
            <a:stCxn id="23" idx="4"/>
            <a:endCxn id="24" idx="0"/>
          </p:cNvCxnSpPr>
          <p:nvPr/>
        </p:nvCxnSpPr>
        <p:spPr>
          <a:xfrm>
            <a:off x="2689225" y="2940050"/>
            <a:ext cx="0" cy="90170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6781800" y="2971800"/>
            <a:ext cx="0" cy="900113"/>
          </a:xfrm>
          <a:prstGeom prst="straightConnector1">
            <a:avLst/>
          </a:prstGeom>
          <a:ln w="158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79" name="TextBox 49"/>
          <p:cNvSpPr txBox="1">
            <a:spLocks noChangeArrowheads="1"/>
          </p:cNvSpPr>
          <p:nvPr/>
        </p:nvSpPr>
        <p:spPr bwMode="auto">
          <a:xfrm>
            <a:off x="6705600" y="3200400"/>
            <a:ext cx="4191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altLang="zh-CN" dirty="0">
                <a:solidFill>
                  <a:srgbClr val="0070C0"/>
                </a:solidFill>
              </a:rPr>
              <a:t>10</a:t>
            </a:r>
          </a:p>
        </p:txBody>
      </p:sp>
      <p:sp>
        <p:nvSpPr>
          <p:cNvPr id="34" name="Right Arrow 33"/>
          <p:cNvSpPr/>
          <p:nvPr/>
        </p:nvSpPr>
        <p:spPr>
          <a:xfrm>
            <a:off x="4495800" y="3200400"/>
            <a:ext cx="457200" cy="33575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Augmenting path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90800"/>
          </a:xfrm>
        </p:spPr>
        <p:txBody>
          <a:bodyPr/>
          <a:lstStyle/>
          <a:p>
            <a:r>
              <a:rPr lang="en-US" altLang="zh-CN" dirty="0" smtClean="0"/>
              <a:t>A path from </a:t>
            </a:r>
            <a:r>
              <a:rPr lang="en-US" altLang="zh-CN" i="1" dirty="0" smtClean="0"/>
              <a:t>source</a:t>
            </a:r>
            <a:r>
              <a:rPr lang="en-US" altLang="zh-CN" dirty="0" smtClean="0"/>
              <a:t> to </a:t>
            </a:r>
            <a:r>
              <a:rPr lang="en-US" altLang="zh-CN" i="1" dirty="0" smtClean="0"/>
              <a:t>sink</a:t>
            </a:r>
            <a:r>
              <a:rPr lang="en-US" altLang="zh-CN" dirty="0" smtClean="0"/>
              <a:t> in the </a:t>
            </a:r>
            <a:r>
              <a:rPr lang="en-US" altLang="zh-CN" i="1" dirty="0" smtClean="0">
                <a:solidFill>
                  <a:srgbClr val="FF0000"/>
                </a:solidFill>
              </a:rPr>
              <a:t>residual network</a:t>
            </a:r>
          </a:p>
          <a:p>
            <a:r>
              <a:rPr lang="en-US" altLang="zh-CN" dirty="0" smtClean="0"/>
              <a:t>Different ways of finding augmenting path yield different performances</a:t>
            </a:r>
          </a:p>
          <a:p>
            <a:endParaRPr lang="en-US" altLang="zh-CN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412702"/>
              </p:ext>
            </p:extLst>
          </p:nvPr>
        </p:nvGraphicFramePr>
        <p:xfrm>
          <a:off x="1066800" y="4191000"/>
          <a:ext cx="7010400" cy="1112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6800"/>
                <a:gridCol w="2336800"/>
                <a:gridCol w="2336800"/>
              </a:tblGrid>
              <a:tr h="37094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Method</a:t>
                      </a:r>
                      <a:endParaRPr lang="en-US" sz="1800" dirty="0"/>
                    </a:p>
                  </a:txBody>
                  <a:tcPr marT="45733" marB="45733"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Complexity</a:t>
                      </a:r>
                    </a:p>
                  </a:txBody>
                  <a:tcPr marT="45733" marB="45733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Ford-Fulkerson</a:t>
                      </a:r>
                      <a:endParaRPr lang="en-U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DFS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smtClean="0"/>
                        <a:t>O</a:t>
                      </a:r>
                      <a:r>
                        <a:rPr lang="en-US" sz="1800" dirty="0" smtClean="0"/>
                        <a:t>(|</a:t>
                      </a:r>
                      <a:r>
                        <a:rPr lang="en-US" sz="1800" i="1" dirty="0" smtClean="0"/>
                        <a:t>E</a:t>
                      </a:r>
                      <a:r>
                        <a:rPr lang="en-US" sz="1800" i="0" dirty="0" smtClean="0"/>
                        <a:t>|</a:t>
                      </a:r>
                      <a:r>
                        <a:rPr lang="en-US" sz="1800" dirty="0" smtClean="0"/>
                        <a:t> </a:t>
                      </a:r>
                      <a:r>
                        <a:rPr lang="en-US" sz="1800" dirty="0" err="1" smtClean="0"/>
                        <a:t>max|</a:t>
                      </a:r>
                      <a:r>
                        <a:rPr lang="en-US" sz="1800" i="1" dirty="0" err="1" smtClean="0"/>
                        <a:t>f</a:t>
                      </a:r>
                      <a:r>
                        <a:rPr lang="en-US" sz="1800" dirty="0" smtClean="0"/>
                        <a:t>|)</a:t>
                      </a:r>
                    </a:p>
                  </a:txBody>
                  <a:tcPr marT="45733" marB="45733"/>
                </a:tc>
              </a:tr>
              <a:tr h="370946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Edmonds-Karp</a:t>
                      </a:r>
                      <a:endParaRPr lang="en-US" sz="1800" dirty="0"/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BFS</a:t>
                      </a:r>
                    </a:p>
                  </a:txBody>
                  <a:tcPr marT="45733" marB="45733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smtClean="0"/>
                        <a:t>O</a:t>
                      </a:r>
                      <a:r>
                        <a:rPr lang="en-US" sz="1800" dirty="0" smtClean="0"/>
                        <a:t>(|</a:t>
                      </a:r>
                      <a:r>
                        <a:rPr lang="en-US" sz="1800" i="1" dirty="0" smtClean="0"/>
                        <a:t>V</a:t>
                      </a:r>
                      <a:r>
                        <a:rPr lang="en-US" sz="1800" i="0" dirty="0" smtClean="0"/>
                        <a:t>||</a:t>
                      </a:r>
                      <a:r>
                        <a:rPr lang="en-US" sz="1800" i="1" dirty="0" smtClean="0"/>
                        <a:t>E</a:t>
                      </a:r>
                      <a:r>
                        <a:rPr lang="en-US" sz="1800" i="0" dirty="0" smtClean="0"/>
                        <a:t>|</a:t>
                      </a:r>
                      <a:r>
                        <a:rPr lang="en-US" sz="1800" baseline="30000" dirty="0" smtClean="0"/>
                        <a:t>2</a:t>
                      </a:r>
                      <a:r>
                        <a:rPr lang="en-US" sz="1800" dirty="0" smtClean="0"/>
                        <a:t>)</a:t>
                      </a:r>
                    </a:p>
                  </a:txBody>
                  <a:tcPr marT="45733" marB="45733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How slow can Ford-Fulkerson be?</a:t>
            </a:r>
          </a:p>
        </p:txBody>
      </p:sp>
      <p:grpSp>
        <p:nvGrpSpPr>
          <p:cNvPr id="8196" name="Group 64"/>
          <p:cNvGrpSpPr>
            <a:grpSpLocks/>
          </p:cNvGrpSpPr>
          <p:nvPr/>
        </p:nvGrpSpPr>
        <p:grpSpPr bwMode="auto">
          <a:xfrm>
            <a:off x="2731037" y="2729068"/>
            <a:ext cx="3244850" cy="1905000"/>
            <a:chOff x="2774272" y="3124200"/>
            <a:chExt cx="3245528" cy="1905000"/>
          </a:xfrm>
        </p:grpSpPr>
        <p:sp>
          <p:nvSpPr>
            <p:cNvPr id="7" name="Oval 6"/>
            <p:cNvSpPr/>
            <p:nvPr/>
          </p:nvSpPr>
          <p:spPr>
            <a:xfrm>
              <a:off x="2774272" y="3803650"/>
              <a:ext cx="501755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4114402" y="3124200"/>
              <a:ext cx="503343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4114402" y="4527550"/>
              <a:ext cx="503343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5518045" y="3811588"/>
              <a:ext cx="501755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t</a:t>
              </a:r>
            </a:p>
          </p:txBody>
        </p:sp>
        <p:cxnSp>
          <p:nvCxnSpPr>
            <p:cNvPr id="13" name="Straight Arrow Connector 12"/>
            <p:cNvCxnSpPr>
              <a:stCxn id="7" idx="7"/>
              <a:endCxn id="9" idx="2"/>
            </p:cNvCxnSpPr>
            <p:nvPr/>
          </p:nvCxnSpPr>
          <p:spPr>
            <a:xfrm flipV="1">
              <a:off x="3202987" y="3375025"/>
              <a:ext cx="911415" cy="50165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7" idx="5"/>
              <a:endCxn id="10" idx="2"/>
            </p:cNvCxnSpPr>
            <p:nvPr/>
          </p:nvCxnSpPr>
          <p:spPr>
            <a:xfrm>
              <a:off x="3202987" y="4232275"/>
              <a:ext cx="911415" cy="54610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9" idx="6"/>
              <a:endCxn id="11" idx="1"/>
            </p:cNvCxnSpPr>
            <p:nvPr/>
          </p:nvCxnSpPr>
          <p:spPr>
            <a:xfrm>
              <a:off x="4617745" y="3375025"/>
              <a:ext cx="973340" cy="509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0" idx="6"/>
              <a:endCxn id="11" idx="3"/>
            </p:cNvCxnSpPr>
            <p:nvPr/>
          </p:nvCxnSpPr>
          <p:spPr>
            <a:xfrm flipV="1">
              <a:off x="4617745" y="4240213"/>
              <a:ext cx="973340" cy="538162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9" idx="4"/>
              <a:endCxn id="10" idx="0"/>
            </p:cNvCxnSpPr>
            <p:nvPr/>
          </p:nvCxnSpPr>
          <p:spPr>
            <a:xfrm>
              <a:off x="4365279" y="3625850"/>
              <a:ext cx="0" cy="90170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07" name="TextBox 31"/>
            <p:cNvSpPr txBox="1">
              <a:spLocks noChangeArrowheads="1"/>
            </p:cNvSpPr>
            <p:nvPr/>
          </p:nvSpPr>
          <p:spPr bwMode="auto">
            <a:xfrm>
              <a:off x="3025436" y="3190698"/>
              <a:ext cx="85953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0/9999</a:t>
              </a:r>
            </a:p>
          </p:txBody>
        </p:sp>
        <p:sp>
          <p:nvSpPr>
            <p:cNvPr id="8208" name="TextBox 32"/>
            <p:cNvSpPr txBox="1">
              <a:spLocks noChangeArrowheads="1"/>
            </p:cNvSpPr>
            <p:nvPr/>
          </p:nvSpPr>
          <p:spPr bwMode="auto">
            <a:xfrm>
              <a:off x="3025435" y="4593370"/>
              <a:ext cx="85953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0/9999</a:t>
              </a:r>
            </a:p>
          </p:txBody>
        </p:sp>
        <p:sp>
          <p:nvSpPr>
            <p:cNvPr id="8209" name="TextBox 33"/>
            <p:cNvSpPr txBox="1">
              <a:spLocks noChangeArrowheads="1"/>
            </p:cNvSpPr>
            <p:nvPr/>
          </p:nvSpPr>
          <p:spPr bwMode="auto">
            <a:xfrm>
              <a:off x="4909105" y="4583668"/>
              <a:ext cx="85953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0/9999</a:t>
              </a:r>
            </a:p>
          </p:txBody>
        </p:sp>
        <p:sp>
          <p:nvSpPr>
            <p:cNvPr id="8210" name="TextBox 34"/>
            <p:cNvSpPr txBox="1">
              <a:spLocks noChangeArrowheads="1"/>
            </p:cNvSpPr>
            <p:nvPr/>
          </p:nvSpPr>
          <p:spPr bwMode="auto">
            <a:xfrm>
              <a:off x="4926367" y="3190698"/>
              <a:ext cx="85953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0/9999</a:t>
              </a:r>
            </a:p>
          </p:txBody>
        </p:sp>
        <p:sp>
          <p:nvSpPr>
            <p:cNvPr id="8211" name="TextBox 35"/>
            <p:cNvSpPr txBox="1">
              <a:spLocks noChangeArrowheads="1"/>
            </p:cNvSpPr>
            <p:nvPr/>
          </p:nvSpPr>
          <p:spPr bwMode="auto">
            <a:xfrm>
              <a:off x="3886200" y="3811110"/>
              <a:ext cx="50847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0/1</a:t>
              </a:r>
            </a:p>
          </p:txBody>
        </p:sp>
      </p:grpSp>
      <p:pic>
        <p:nvPicPr>
          <p:cNvPr id="8197" name="Picture 3" descr="C:\Program Files\Naver\LINE\res\skin\sticker\group_02\group_02_03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2650"/>
            <a:ext cx="93345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How slow can Ford-Fulkerson be?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34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zh-CN" sz="2800" i="1" smtClean="0"/>
              <a:t>*These are residual networks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066800" y="2133600"/>
            <a:ext cx="3244850" cy="1905000"/>
            <a:chOff x="1066800" y="2133600"/>
            <a:chExt cx="3244850" cy="1905000"/>
          </a:xfrm>
        </p:grpSpPr>
        <p:sp>
          <p:nvSpPr>
            <p:cNvPr id="66" name="Oval 65"/>
            <p:cNvSpPr/>
            <p:nvPr/>
          </p:nvSpPr>
          <p:spPr>
            <a:xfrm>
              <a:off x="1066800" y="2813050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67" name="Oval 66"/>
            <p:cNvSpPr/>
            <p:nvPr/>
          </p:nvSpPr>
          <p:spPr>
            <a:xfrm>
              <a:off x="2406650" y="2133600"/>
              <a:ext cx="503238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8" name="Oval 67"/>
            <p:cNvSpPr/>
            <p:nvPr/>
          </p:nvSpPr>
          <p:spPr>
            <a:xfrm>
              <a:off x="2406650" y="3536950"/>
              <a:ext cx="503238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69" name="Oval 68"/>
            <p:cNvSpPr/>
            <p:nvPr/>
          </p:nvSpPr>
          <p:spPr>
            <a:xfrm>
              <a:off x="3810000" y="2820988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t</a:t>
              </a:r>
            </a:p>
          </p:txBody>
        </p:sp>
        <p:cxnSp>
          <p:nvCxnSpPr>
            <p:cNvPr id="70" name="Straight Arrow Connector 69"/>
            <p:cNvCxnSpPr>
              <a:stCxn id="66" idx="7"/>
              <a:endCxn id="67" idx="2"/>
            </p:cNvCxnSpPr>
            <p:nvPr/>
          </p:nvCxnSpPr>
          <p:spPr>
            <a:xfrm flipV="1">
              <a:off x="1495425" y="2384425"/>
              <a:ext cx="911225" cy="501650"/>
            </a:xfrm>
            <a:prstGeom prst="straightConnector1">
              <a:avLst/>
            </a:prstGeom>
            <a:ln w="158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>
              <a:stCxn id="66" idx="5"/>
              <a:endCxn id="68" idx="2"/>
            </p:cNvCxnSpPr>
            <p:nvPr/>
          </p:nvCxnSpPr>
          <p:spPr>
            <a:xfrm>
              <a:off x="1495425" y="3241675"/>
              <a:ext cx="911225" cy="54610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>
              <a:stCxn id="67" idx="6"/>
              <a:endCxn id="69" idx="1"/>
            </p:cNvCxnSpPr>
            <p:nvPr/>
          </p:nvCxnSpPr>
          <p:spPr>
            <a:xfrm>
              <a:off x="2909888" y="2384425"/>
              <a:ext cx="973137" cy="509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>
              <a:stCxn id="68" idx="6"/>
              <a:endCxn id="69" idx="3"/>
            </p:cNvCxnSpPr>
            <p:nvPr/>
          </p:nvCxnSpPr>
          <p:spPr>
            <a:xfrm flipV="1">
              <a:off x="2909888" y="3249613"/>
              <a:ext cx="973137" cy="538162"/>
            </a:xfrm>
            <a:prstGeom prst="straightConnector1">
              <a:avLst/>
            </a:prstGeom>
            <a:ln w="158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67" idx="4"/>
              <a:endCxn id="68" idx="0"/>
            </p:cNvCxnSpPr>
            <p:nvPr/>
          </p:nvCxnSpPr>
          <p:spPr>
            <a:xfrm>
              <a:off x="2659063" y="2635250"/>
              <a:ext cx="0" cy="901700"/>
            </a:xfrm>
            <a:prstGeom prst="straightConnector1">
              <a:avLst/>
            </a:prstGeom>
            <a:ln w="158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42" name="TextBox 74"/>
            <p:cNvSpPr txBox="1">
              <a:spLocks noChangeArrowheads="1"/>
            </p:cNvSpPr>
            <p:nvPr/>
          </p:nvSpPr>
          <p:spPr bwMode="auto">
            <a:xfrm>
              <a:off x="1404938" y="2220913"/>
              <a:ext cx="65246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9999</a:t>
              </a:r>
            </a:p>
          </p:txBody>
        </p:sp>
        <p:sp>
          <p:nvSpPr>
            <p:cNvPr id="9243" name="TextBox 75"/>
            <p:cNvSpPr txBox="1">
              <a:spLocks noChangeArrowheads="1"/>
            </p:cNvSpPr>
            <p:nvPr/>
          </p:nvSpPr>
          <p:spPr bwMode="auto">
            <a:xfrm>
              <a:off x="1481138" y="3516313"/>
              <a:ext cx="65246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9999</a:t>
              </a:r>
            </a:p>
          </p:txBody>
        </p:sp>
        <p:sp>
          <p:nvSpPr>
            <p:cNvPr id="9244" name="TextBox 76"/>
            <p:cNvSpPr txBox="1">
              <a:spLocks noChangeArrowheads="1"/>
            </p:cNvSpPr>
            <p:nvPr/>
          </p:nvSpPr>
          <p:spPr bwMode="auto">
            <a:xfrm>
              <a:off x="3201988" y="3592513"/>
              <a:ext cx="652462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9999</a:t>
              </a:r>
            </a:p>
          </p:txBody>
        </p:sp>
        <p:sp>
          <p:nvSpPr>
            <p:cNvPr id="9245" name="TextBox 77"/>
            <p:cNvSpPr txBox="1">
              <a:spLocks noChangeArrowheads="1"/>
            </p:cNvSpPr>
            <p:nvPr/>
          </p:nvSpPr>
          <p:spPr bwMode="auto">
            <a:xfrm>
              <a:off x="3219450" y="2200275"/>
              <a:ext cx="6524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9999</a:t>
              </a:r>
            </a:p>
          </p:txBody>
        </p:sp>
        <p:sp>
          <p:nvSpPr>
            <p:cNvPr id="9246" name="TextBox 78"/>
            <p:cNvSpPr txBox="1">
              <a:spLocks noChangeArrowheads="1"/>
            </p:cNvSpPr>
            <p:nvPr/>
          </p:nvSpPr>
          <p:spPr bwMode="auto">
            <a:xfrm>
              <a:off x="2365375" y="2820988"/>
              <a:ext cx="301625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1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073150" y="4648200"/>
            <a:ext cx="3244850" cy="1905000"/>
            <a:chOff x="1073150" y="4648200"/>
            <a:chExt cx="3244850" cy="1905000"/>
          </a:xfrm>
        </p:grpSpPr>
        <p:sp>
          <p:nvSpPr>
            <p:cNvPr id="37" name="Oval 36"/>
            <p:cNvSpPr/>
            <p:nvPr/>
          </p:nvSpPr>
          <p:spPr>
            <a:xfrm>
              <a:off x="1073150" y="5326062"/>
              <a:ext cx="501650" cy="50323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38" name="Oval 37"/>
            <p:cNvSpPr/>
            <p:nvPr/>
          </p:nvSpPr>
          <p:spPr>
            <a:xfrm>
              <a:off x="2413000" y="4648200"/>
              <a:ext cx="503238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39" name="Oval 38"/>
            <p:cNvSpPr/>
            <p:nvPr/>
          </p:nvSpPr>
          <p:spPr>
            <a:xfrm>
              <a:off x="2413000" y="6049962"/>
              <a:ext cx="503238" cy="50323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40" name="Oval 39"/>
            <p:cNvSpPr/>
            <p:nvPr/>
          </p:nvSpPr>
          <p:spPr>
            <a:xfrm>
              <a:off x="3816350" y="5334000"/>
              <a:ext cx="501650" cy="50323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t</a:t>
              </a:r>
            </a:p>
          </p:txBody>
        </p:sp>
        <p:cxnSp>
          <p:nvCxnSpPr>
            <p:cNvPr id="41" name="Straight Arrow Connector 40"/>
            <p:cNvCxnSpPr>
              <a:stCxn id="37" idx="7"/>
              <a:endCxn id="38" idx="2"/>
            </p:cNvCxnSpPr>
            <p:nvPr/>
          </p:nvCxnSpPr>
          <p:spPr>
            <a:xfrm flipV="1">
              <a:off x="1501775" y="4899025"/>
              <a:ext cx="911225" cy="50165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stCxn id="37" idx="5"/>
              <a:endCxn id="39" idx="2"/>
            </p:cNvCxnSpPr>
            <p:nvPr/>
          </p:nvCxnSpPr>
          <p:spPr>
            <a:xfrm>
              <a:off x="1501775" y="5756275"/>
              <a:ext cx="911225" cy="544512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8" idx="6"/>
              <a:endCxn id="40" idx="1"/>
            </p:cNvCxnSpPr>
            <p:nvPr/>
          </p:nvCxnSpPr>
          <p:spPr>
            <a:xfrm>
              <a:off x="2916238" y="4899025"/>
              <a:ext cx="973137" cy="509587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39" idx="6"/>
              <a:endCxn id="40" idx="3"/>
            </p:cNvCxnSpPr>
            <p:nvPr/>
          </p:nvCxnSpPr>
          <p:spPr>
            <a:xfrm flipV="1">
              <a:off x="2916238" y="5762625"/>
              <a:ext cx="973137" cy="538162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39" idx="0"/>
              <a:endCxn id="38" idx="4"/>
            </p:cNvCxnSpPr>
            <p:nvPr/>
          </p:nvCxnSpPr>
          <p:spPr>
            <a:xfrm flipV="1">
              <a:off x="2663825" y="5149850"/>
              <a:ext cx="0" cy="900112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29" name="TextBox 45"/>
            <p:cNvSpPr txBox="1">
              <a:spLocks noChangeArrowheads="1"/>
            </p:cNvSpPr>
            <p:nvPr/>
          </p:nvSpPr>
          <p:spPr bwMode="auto">
            <a:xfrm>
              <a:off x="1447800" y="4811712"/>
              <a:ext cx="6778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9998</a:t>
              </a:r>
            </a:p>
          </p:txBody>
        </p:sp>
        <p:sp>
          <p:nvSpPr>
            <p:cNvPr id="9230" name="TextBox 46"/>
            <p:cNvSpPr txBox="1">
              <a:spLocks noChangeArrowheads="1"/>
            </p:cNvSpPr>
            <p:nvPr/>
          </p:nvSpPr>
          <p:spPr bwMode="auto">
            <a:xfrm>
              <a:off x="1323975" y="5878512"/>
              <a:ext cx="6524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9999</a:t>
              </a:r>
            </a:p>
          </p:txBody>
        </p:sp>
        <p:sp>
          <p:nvSpPr>
            <p:cNvPr id="9231" name="TextBox 47"/>
            <p:cNvSpPr txBox="1">
              <a:spLocks noChangeArrowheads="1"/>
            </p:cNvSpPr>
            <p:nvPr/>
          </p:nvSpPr>
          <p:spPr bwMode="auto">
            <a:xfrm>
              <a:off x="3124200" y="6030912"/>
              <a:ext cx="6524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9998</a:t>
              </a:r>
            </a:p>
          </p:txBody>
        </p:sp>
        <p:sp>
          <p:nvSpPr>
            <p:cNvPr id="9232" name="TextBox 48"/>
            <p:cNvSpPr txBox="1">
              <a:spLocks noChangeArrowheads="1"/>
            </p:cNvSpPr>
            <p:nvPr/>
          </p:nvSpPr>
          <p:spPr bwMode="auto">
            <a:xfrm>
              <a:off x="3224213" y="4714875"/>
              <a:ext cx="654050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9999</a:t>
              </a:r>
            </a:p>
          </p:txBody>
        </p:sp>
        <p:cxnSp>
          <p:nvCxnSpPr>
            <p:cNvPr id="80" name="Straight Arrow Connector 79"/>
            <p:cNvCxnSpPr>
              <a:stCxn id="38" idx="3"/>
              <a:endCxn id="37" idx="6"/>
            </p:cNvCxnSpPr>
            <p:nvPr/>
          </p:nvCxnSpPr>
          <p:spPr>
            <a:xfrm flipH="1">
              <a:off x="1574800" y="5076825"/>
              <a:ext cx="911225" cy="50165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48" name="TextBox 80"/>
            <p:cNvSpPr txBox="1">
              <a:spLocks noChangeArrowheads="1"/>
            </p:cNvSpPr>
            <p:nvPr/>
          </p:nvSpPr>
          <p:spPr bwMode="auto">
            <a:xfrm>
              <a:off x="2590800" y="5408612"/>
              <a:ext cx="301625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>
                  <a:solidFill>
                    <a:srgbClr val="00B050"/>
                  </a:solidFill>
                </a:rPr>
                <a:t>1</a:t>
              </a:r>
            </a:p>
          </p:txBody>
        </p:sp>
        <p:sp>
          <p:nvSpPr>
            <p:cNvPr id="9249" name="Rectangle 14"/>
            <p:cNvSpPr>
              <a:spLocks noChangeArrowheads="1"/>
            </p:cNvSpPr>
            <p:nvPr/>
          </p:nvSpPr>
          <p:spPr bwMode="auto">
            <a:xfrm>
              <a:off x="1905000" y="5268912"/>
              <a:ext cx="301625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00B050"/>
                  </a:solidFill>
                </a:rPr>
                <a:t>1</a:t>
              </a:r>
              <a:endParaRPr lang="en-US" altLang="zh-CN"/>
            </a:p>
          </p:txBody>
        </p:sp>
        <p:cxnSp>
          <p:nvCxnSpPr>
            <p:cNvPr id="82" name="Straight Arrow Connector 81"/>
            <p:cNvCxnSpPr>
              <a:stCxn id="40" idx="2"/>
              <a:endCxn id="39" idx="7"/>
            </p:cNvCxnSpPr>
            <p:nvPr/>
          </p:nvCxnSpPr>
          <p:spPr>
            <a:xfrm flipH="1">
              <a:off x="2841625" y="5586412"/>
              <a:ext cx="974725" cy="538163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51" name="TextBox 82"/>
            <p:cNvSpPr txBox="1">
              <a:spLocks noChangeArrowheads="1"/>
            </p:cNvSpPr>
            <p:nvPr/>
          </p:nvSpPr>
          <p:spPr bwMode="auto">
            <a:xfrm>
              <a:off x="3127375" y="5561012"/>
              <a:ext cx="301625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>
                  <a:solidFill>
                    <a:srgbClr val="00B050"/>
                  </a:solidFill>
                </a:rPr>
                <a:t>1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5029200" y="2133600"/>
            <a:ext cx="3244850" cy="1905000"/>
            <a:chOff x="5029200" y="2133600"/>
            <a:chExt cx="3244850" cy="1905000"/>
          </a:xfrm>
        </p:grpSpPr>
        <p:sp>
          <p:nvSpPr>
            <p:cNvPr id="84" name="Oval 83"/>
            <p:cNvSpPr/>
            <p:nvPr/>
          </p:nvSpPr>
          <p:spPr>
            <a:xfrm>
              <a:off x="5029200" y="2813050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85" name="Oval 84"/>
            <p:cNvSpPr/>
            <p:nvPr/>
          </p:nvSpPr>
          <p:spPr>
            <a:xfrm>
              <a:off x="6369050" y="2133600"/>
              <a:ext cx="503238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6" name="Oval 85"/>
            <p:cNvSpPr/>
            <p:nvPr/>
          </p:nvSpPr>
          <p:spPr>
            <a:xfrm>
              <a:off x="6369050" y="3536950"/>
              <a:ext cx="503238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87" name="Oval 86"/>
            <p:cNvSpPr/>
            <p:nvPr/>
          </p:nvSpPr>
          <p:spPr>
            <a:xfrm>
              <a:off x="7772400" y="2820988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t</a:t>
              </a:r>
            </a:p>
          </p:txBody>
        </p:sp>
        <p:cxnSp>
          <p:nvCxnSpPr>
            <p:cNvPr id="88" name="Straight Arrow Connector 87"/>
            <p:cNvCxnSpPr>
              <a:stCxn id="84" idx="7"/>
              <a:endCxn id="85" idx="2"/>
            </p:cNvCxnSpPr>
            <p:nvPr/>
          </p:nvCxnSpPr>
          <p:spPr>
            <a:xfrm flipV="1">
              <a:off x="5457825" y="2384425"/>
              <a:ext cx="911225" cy="50165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>
              <a:stCxn id="84" idx="5"/>
              <a:endCxn id="86" idx="2"/>
            </p:cNvCxnSpPr>
            <p:nvPr/>
          </p:nvCxnSpPr>
          <p:spPr>
            <a:xfrm>
              <a:off x="5457825" y="3241675"/>
              <a:ext cx="911225" cy="546100"/>
            </a:xfrm>
            <a:prstGeom prst="straightConnector1">
              <a:avLst/>
            </a:prstGeom>
            <a:ln w="158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>
              <a:stCxn id="85" idx="6"/>
              <a:endCxn id="87" idx="1"/>
            </p:cNvCxnSpPr>
            <p:nvPr/>
          </p:nvCxnSpPr>
          <p:spPr>
            <a:xfrm>
              <a:off x="6872288" y="2384425"/>
              <a:ext cx="973137" cy="509588"/>
            </a:xfrm>
            <a:prstGeom prst="straightConnector1">
              <a:avLst/>
            </a:prstGeom>
            <a:ln w="158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>
              <a:stCxn id="86" idx="6"/>
              <a:endCxn id="87" idx="3"/>
            </p:cNvCxnSpPr>
            <p:nvPr/>
          </p:nvCxnSpPr>
          <p:spPr>
            <a:xfrm flipV="1">
              <a:off x="6872288" y="3249613"/>
              <a:ext cx="973137" cy="538162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>
              <a:stCxn id="86" idx="0"/>
              <a:endCxn id="85" idx="4"/>
            </p:cNvCxnSpPr>
            <p:nvPr/>
          </p:nvCxnSpPr>
          <p:spPr>
            <a:xfrm flipV="1">
              <a:off x="6621463" y="2635250"/>
              <a:ext cx="0" cy="901700"/>
            </a:xfrm>
            <a:prstGeom prst="straightConnector1">
              <a:avLst/>
            </a:prstGeom>
            <a:ln w="158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61" name="TextBox 92"/>
            <p:cNvSpPr txBox="1">
              <a:spLocks noChangeArrowheads="1"/>
            </p:cNvSpPr>
            <p:nvPr/>
          </p:nvSpPr>
          <p:spPr bwMode="auto">
            <a:xfrm>
              <a:off x="5403850" y="2297113"/>
              <a:ext cx="6778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9998</a:t>
              </a:r>
            </a:p>
          </p:txBody>
        </p:sp>
        <p:sp>
          <p:nvSpPr>
            <p:cNvPr id="9262" name="TextBox 93"/>
            <p:cNvSpPr txBox="1">
              <a:spLocks noChangeArrowheads="1"/>
            </p:cNvSpPr>
            <p:nvPr/>
          </p:nvSpPr>
          <p:spPr bwMode="auto">
            <a:xfrm>
              <a:off x="5443538" y="3505200"/>
              <a:ext cx="652462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9999</a:t>
              </a:r>
            </a:p>
          </p:txBody>
        </p:sp>
        <p:sp>
          <p:nvSpPr>
            <p:cNvPr id="9263" name="TextBox 94"/>
            <p:cNvSpPr txBox="1">
              <a:spLocks noChangeArrowheads="1"/>
            </p:cNvSpPr>
            <p:nvPr/>
          </p:nvSpPr>
          <p:spPr bwMode="auto">
            <a:xfrm>
              <a:off x="7080250" y="3516313"/>
              <a:ext cx="6524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9998</a:t>
              </a:r>
            </a:p>
          </p:txBody>
        </p:sp>
        <p:sp>
          <p:nvSpPr>
            <p:cNvPr id="9264" name="TextBox 95"/>
            <p:cNvSpPr txBox="1">
              <a:spLocks noChangeArrowheads="1"/>
            </p:cNvSpPr>
            <p:nvPr/>
          </p:nvSpPr>
          <p:spPr bwMode="auto">
            <a:xfrm>
              <a:off x="7181850" y="2200275"/>
              <a:ext cx="6524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9999</a:t>
              </a:r>
            </a:p>
          </p:txBody>
        </p:sp>
        <p:cxnSp>
          <p:nvCxnSpPr>
            <p:cNvPr id="97" name="Straight Arrow Connector 96"/>
            <p:cNvCxnSpPr>
              <a:stCxn id="85" idx="3"/>
              <a:endCxn id="84" idx="6"/>
            </p:cNvCxnSpPr>
            <p:nvPr/>
          </p:nvCxnSpPr>
          <p:spPr>
            <a:xfrm flipH="1">
              <a:off x="5530850" y="2562225"/>
              <a:ext cx="912813" cy="50165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66" name="TextBox 97"/>
            <p:cNvSpPr txBox="1">
              <a:spLocks noChangeArrowheads="1"/>
            </p:cNvSpPr>
            <p:nvPr/>
          </p:nvSpPr>
          <p:spPr bwMode="auto">
            <a:xfrm>
              <a:off x="6546850" y="2894013"/>
              <a:ext cx="3016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>
                  <a:solidFill>
                    <a:srgbClr val="00B050"/>
                  </a:solidFill>
                </a:rPr>
                <a:t>1</a:t>
              </a:r>
            </a:p>
          </p:txBody>
        </p:sp>
        <p:sp>
          <p:nvSpPr>
            <p:cNvPr id="9267" name="Rectangle 98"/>
            <p:cNvSpPr>
              <a:spLocks noChangeArrowheads="1"/>
            </p:cNvSpPr>
            <p:nvPr/>
          </p:nvSpPr>
          <p:spPr bwMode="auto">
            <a:xfrm>
              <a:off x="5861050" y="2754313"/>
              <a:ext cx="3016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00B050"/>
                  </a:solidFill>
                </a:rPr>
                <a:t>1</a:t>
              </a:r>
              <a:endParaRPr lang="en-US" altLang="zh-CN"/>
            </a:p>
          </p:txBody>
        </p:sp>
        <p:cxnSp>
          <p:nvCxnSpPr>
            <p:cNvPr id="100" name="Straight Arrow Connector 99"/>
            <p:cNvCxnSpPr>
              <a:stCxn id="87" idx="2"/>
              <a:endCxn id="86" idx="7"/>
            </p:cNvCxnSpPr>
            <p:nvPr/>
          </p:nvCxnSpPr>
          <p:spPr>
            <a:xfrm flipH="1">
              <a:off x="6799263" y="3071813"/>
              <a:ext cx="973137" cy="538162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69" name="TextBox 100"/>
            <p:cNvSpPr txBox="1">
              <a:spLocks noChangeArrowheads="1"/>
            </p:cNvSpPr>
            <p:nvPr/>
          </p:nvSpPr>
          <p:spPr bwMode="auto">
            <a:xfrm>
              <a:off x="7083425" y="3046413"/>
              <a:ext cx="3016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>
                  <a:solidFill>
                    <a:srgbClr val="00B050"/>
                  </a:solidFill>
                </a:rPr>
                <a:t>1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029200" y="4659312"/>
            <a:ext cx="3244850" cy="1905000"/>
            <a:chOff x="5029200" y="4659312"/>
            <a:chExt cx="3244850" cy="1905000"/>
          </a:xfrm>
        </p:grpSpPr>
        <p:sp>
          <p:nvSpPr>
            <p:cNvPr id="102" name="Oval 101"/>
            <p:cNvSpPr/>
            <p:nvPr/>
          </p:nvSpPr>
          <p:spPr>
            <a:xfrm>
              <a:off x="5029200" y="5338762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103" name="Oval 102"/>
            <p:cNvSpPr/>
            <p:nvPr/>
          </p:nvSpPr>
          <p:spPr>
            <a:xfrm>
              <a:off x="6369050" y="4659312"/>
              <a:ext cx="503238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4" name="Oval 103"/>
            <p:cNvSpPr/>
            <p:nvPr/>
          </p:nvSpPr>
          <p:spPr>
            <a:xfrm>
              <a:off x="6369050" y="6062662"/>
              <a:ext cx="503238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5" name="Oval 104"/>
            <p:cNvSpPr/>
            <p:nvPr/>
          </p:nvSpPr>
          <p:spPr>
            <a:xfrm>
              <a:off x="7772400" y="5346700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t</a:t>
              </a:r>
            </a:p>
          </p:txBody>
        </p:sp>
        <p:cxnSp>
          <p:nvCxnSpPr>
            <p:cNvPr id="106" name="Straight Arrow Connector 105"/>
            <p:cNvCxnSpPr>
              <a:stCxn id="102" idx="7"/>
              <a:endCxn id="103" idx="2"/>
            </p:cNvCxnSpPr>
            <p:nvPr/>
          </p:nvCxnSpPr>
          <p:spPr>
            <a:xfrm flipV="1">
              <a:off x="5457825" y="4910137"/>
              <a:ext cx="911225" cy="50165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>
              <a:stCxn id="102" idx="5"/>
              <a:endCxn id="104" idx="2"/>
            </p:cNvCxnSpPr>
            <p:nvPr/>
          </p:nvCxnSpPr>
          <p:spPr>
            <a:xfrm>
              <a:off x="5457825" y="5767387"/>
              <a:ext cx="911225" cy="54610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>
              <a:stCxn id="103" idx="6"/>
              <a:endCxn id="105" idx="1"/>
            </p:cNvCxnSpPr>
            <p:nvPr/>
          </p:nvCxnSpPr>
          <p:spPr>
            <a:xfrm>
              <a:off x="6872288" y="4910137"/>
              <a:ext cx="973137" cy="509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>
              <a:stCxn id="104" idx="6"/>
              <a:endCxn id="105" idx="3"/>
            </p:cNvCxnSpPr>
            <p:nvPr/>
          </p:nvCxnSpPr>
          <p:spPr>
            <a:xfrm flipV="1">
              <a:off x="6872288" y="5775325"/>
              <a:ext cx="973137" cy="538162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78" name="TextBox 110"/>
            <p:cNvSpPr txBox="1">
              <a:spLocks noChangeArrowheads="1"/>
            </p:cNvSpPr>
            <p:nvPr/>
          </p:nvSpPr>
          <p:spPr bwMode="auto">
            <a:xfrm>
              <a:off x="5403850" y="4822825"/>
              <a:ext cx="6778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9998</a:t>
              </a:r>
            </a:p>
          </p:txBody>
        </p:sp>
        <p:sp>
          <p:nvSpPr>
            <p:cNvPr id="9279" name="TextBox 111"/>
            <p:cNvSpPr txBox="1">
              <a:spLocks noChangeArrowheads="1"/>
            </p:cNvSpPr>
            <p:nvPr/>
          </p:nvSpPr>
          <p:spPr bwMode="auto">
            <a:xfrm>
              <a:off x="5280025" y="5889625"/>
              <a:ext cx="6524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9998</a:t>
              </a:r>
            </a:p>
          </p:txBody>
        </p:sp>
        <p:sp>
          <p:nvSpPr>
            <p:cNvPr id="9280" name="TextBox 112"/>
            <p:cNvSpPr txBox="1">
              <a:spLocks noChangeArrowheads="1"/>
            </p:cNvSpPr>
            <p:nvPr/>
          </p:nvSpPr>
          <p:spPr bwMode="auto">
            <a:xfrm>
              <a:off x="7080250" y="6042025"/>
              <a:ext cx="6524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9998</a:t>
              </a:r>
            </a:p>
          </p:txBody>
        </p:sp>
        <p:sp>
          <p:nvSpPr>
            <p:cNvPr id="9281" name="TextBox 113"/>
            <p:cNvSpPr txBox="1">
              <a:spLocks noChangeArrowheads="1"/>
            </p:cNvSpPr>
            <p:nvPr/>
          </p:nvSpPr>
          <p:spPr bwMode="auto">
            <a:xfrm>
              <a:off x="7086600" y="4735512"/>
              <a:ext cx="6524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9998</a:t>
              </a:r>
            </a:p>
          </p:txBody>
        </p:sp>
        <p:cxnSp>
          <p:nvCxnSpPr>
            <p:cNvPr id="115" name="Straight Arrow Connector 114"/>
            <p:cNvCxnSpPr>
              <a:stCxn id="103" idx="3"/>
              <a:endCxn id="102" idx="6"/>
            </p:cNvCxnSpPr>
            <p:nvPr/>
          </p:nvCxnSpPr>
          <p:spPr>
            <a:xfrm flipH="1">
              <a:off x="5530850" y="5087937"/>
              <a:ext cx="912813" cy="50165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83" name="TextBox 115"/>
            <p:cNvSpPr txBox="1">
              <a:spLocks noChangeArrowheads="1"/>
            </p:cNvSpPr>
            <p:nvPr/>
          </p:nvSpPr>
          <p:spPr bwMode="auto">
            <a:xfrm>
              <a:off x="6546850" y="5419725"/>
              <a:ext cx="3016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1</a:t>
              </a:r>
            </a:p>
          </p:txBody>
        </p:sp>
        <p:sp>
          <p:nvSpPr>
            <p:cNvPr id="9284" name="Rectangle 116"/>
            <p:cNvSpPr>
              <a:spLocks noChangeArrowheads="1"/>
            </p:cNvSpPr>
            <p:nvPr/>
          </p:nvSpPr>
          <p:spPr bwMode="auto">
            <a:xfrm>
              <a:off x="5861050" y="5280025"/>
              <a:ext cx="3016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00B050"/>
                  </a:solidFill>
                </a:rPr>
                <a:t>1</a:t>
              </a:r>
              <a:endParaRPr lang="en-US" altLang="zh-CN"/>
            </a:p>
          </p:txBody>
        </p:sp>
        <p:cxnSp>
          <p:nvCxnSpPr>
            <p:cNvPr id="118" name="Straight Arrow Connector 117"/>
            <p:cNvCxnSpPr>
              <a:stCxn id="105" idx="2"/>
              <a:endCxn id="104" idx="7"/>
            </p:cNvCxnSpPr>
            <p:nvPr/>
          </p:nvCxnSpPr>
          <p:spPr>
            <a:xfrm flipH="1">
              <a:off x="6799263" y="5597525"/>
              <a:ext cx="973137" cy="538162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86" name="TextBox 118"/>
            <p:cNvSpPr txBox="1">
              <a:spLocks noChangeArrowheads="1"/>
            </p:cNvSpPr>
            <p:nvPr/>
          </p:nvSpPr>
          <p:spPr bwMode="auto">
            <a:xfrm>
              <a:off x="7083425" y="5572125"/>
              <a:ext cx="3016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>
                  <a:solidFill>
                    <a:srgbClr val="00B050"/>
                  </a:solidFill>
                </a:rPr>
                <a:t>1</a:t>
              </a:r>
            </a:p>
          </p:txBody>
        </p:sp>
        <p:cxnSp>
          <p:nvCxnSpPr>
            <p:cNvPr id="120" name="Straight Arrow Connector 119"/>
            <p:cNvCxnSpPr>
              <a:stCxn id="103" idx="4"/>
              <a:endCxn id="104" idx="0"/>
            </p:cNvCxnSpPr>
            <p:nvPr/>
          </p:nvCxnSpPr>
          <p:spPr>
            <a:xfrm>
              <a:off x="6621463" y="5160962"/>
              <a:ext cx="0" cy="90170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>
              <a:stCxn id="104" idx="1"/>
              <a:endCxn id="102" idx="6"/>
            </p:cNvCxnSpPr>
            <p:nvPr/>
          </p:nvCxnSpPr>
          <p:spPr>
            <a:xfrm flipH="1" flipV="1">
              <a:off x="5530850" y="5589587"/>
              <a:ext cx="912813" cy="54610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89" name="Rectangle 121"/>
            <p:cNvSpPr>
              <a:spLocks noChangeArrowheads="1"/>
            </p:cNvSpPr>
            <p:nvPr/>
          </p:nvSpPr>
          <p:spPr bwMode="auto">
            <a:xfrm>
              <a:off x="6099175" y="5661025"/>
              <a:ext cx="3016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00B050"/>
                  </a:solidFill>
                </a:rPr>
                <a:t>1</a:t>
              </a:r>
              <a:endParaRPr lang="en-US" altLang="zh-CN"/>
            </a:p>
          </p:txBody>
        </p:sp>
        <p:cxnSp>
          <p:nvCxnSpPr>
            <p:cNvPr id="123" name="Straight Arrow Connector 122"/>
            <p:cNvCxnSpPr>
              <a:stCxn id="105" idx="2"/>
              <a:endCxn id="103" idx="5"/>
            </p:cNvCxnSpPr>
            <p:nvPr/>
          </p:nvCxnSpPr>
          <p:spPr>
            <a:xfrm flipH="1" flipV="1">
              <a:off x="6799263" y="5087937"/>
              <a:ext cx="973137" cy="509588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91" name="Rectangle 123"/>
            <p:cNvSpPr>
              <a:spLocks noChangeArrowheads="1"/>
            </p:cNvSpPr>
            <p:nvPr/>
          </p:nvSpPr>
          <p:spPr bwMode="auto">
            <a:xfrm>
              <a:off x="6861175" y="5127625"/>
              <a:ext cx="3016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00B050"/>
                  </a:solidFill>
                </a:rPr>
                <a:t>1</a:t>
              </a:r>
              <a:endParaRPr lang="en-US" altLang="zh-CN"/>
            </a:p>
          </p:txBody>
        </p:sp>
      </p:grpSp>
      <p:pic>
        <p:nvPicPr>
          <p:cNvPr id="9292" name="Picture 2" descr="C:\Program Files\Naver\LINE\res\skin\sticker\group_02\group_02_02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00725"/>
            <a:ext cx="9525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own Arrow 2"/>
          <p:cNvSpPr/>
          <p:nvPr/>
        </p:nvSpPr>
        <p:spPr>
          <a:xfrm>
            <a:off x="2456728" y="4144820"/>
            <a:ext cx="376238" cy="3810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Down Arrow 78"/>
          <p:cNvSpPr/>
          <p:nvPr/>
        </p:nvSpPr>
        <p:spPr>
          <a:xfrm>
            <a:off x="6433344" y="4144820"/>
            <a:ext cx="376238" cy="3810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 rot="19002165">
            <a:off x="3848128" y="4173468"/>
            <a:ext cx="1756690" cy="331787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9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How slow can Ford-Fulkerson be?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34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zh-CN" sz="2800" i="1" smtClean="0"/>
              <a:t>*These are residual networks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1098550" y="2133600"/>
            <a:ext cx="3244850" cy="1905000"/>
            <a:chOff x="1098550" y="2133600"/>
            <a:chExt cx="3244850" cy="1905000"/>
          </a:xfrm>
        </p:grpSpPr>
        <p:sp>
          <p:nvSpPr>
            <p:cNvPr id="110" name="Oval 109"/>
            <p:cNvSpPr/>
            <p:nvPr/>
          </p:nvSpPr>
          <p:spPr>
            <a:xfrm>
              <a:off x="1098550" y="2813050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125" name="Oval 124"/>
            <p:cNvSpPr/>
            <p:nvPr/>
          </p:nvSpPr>
          <p:spPr>
            <a:xfrm>
              <a:off x="2438400" y="2133600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26" name="Oval 125"/>
            <p:cNvSpPr/>
            <p:nvPr/>
          </p:nvSpPr>
          <p:spPr>
            <a:xfrm>
              <a:off x="2438400" y="3536950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27" name="Oval 126"/>
            <p:cNvSpPr/>
            <p:nvPr/>
          </p:nvSpPr>
          <p:spPr>
            <a:xfrm>
              <a:off x="3841750" y="2820988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t</a:t>
              </a:r>
            </a:p>
          </p:txBody>
        </p:sp>
        <p:cxnSp>
          <p:nvCxnSpPr>
            <p:cNvPr id="128" name="Straight Arrow Connector 127"/>
            <p:cNvCxnSpPr>
              <a:stCxn id="110" idx="7"/>
              <a:endCxn id="125" idx="2"/>
            </p:cNvCxnSpPr>
            <p:nvPr/>
          </p:nvCxnSpPr>
          <p:spPr>
            <a:xfrm flipV="1">
              <a:off x="1527175" y="2384425"/>
              <a:ext cx="911225" cy="501650"/>
            </a:xfrm>
            <a:prstGeom prst="straightConnector1">
              <a:avLst/>
            </a:prstGeom>
            <a:ln w="158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>
              <a:stCxn id="110" idx="5"/>
              <a:endCxn id="126" idx="2"/>
            </p:cNvCxnSpPr>
            <p:nvPr/>
          </p:nvCxnSpPr>
          <p:spPr>
            <a:xfrm>
              <a:off x="1527175" y="3241675"/>
              <a:ext cx="911225" cy="54610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>
              <a:stCxn id="125" idx="6"/>
              <a:endCxn id="127" idx="1"/>
            </p:cNvCxnSpPr>
            <p:nvPr/>
          </p:nvCxnSpPr>
          <p:spPr>
            <a:xfrm>
              <a:off x="2940050" y="2384425"/>
              <a:ext cx="974725" cy="509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>
              <a:stCxn id="126" idx="6"/>
              <a:endCxn id="127" idx="3"/>
            </p:cNvCxnSpPr>
            <p:nvPr/>
          </p:nvCxnSpPr>
          <p:spPr>
            <a:xfrm flipV="1">
              <a:off x="2940050" y="3249613"/>
              <a:ext cx="974725" cy="538162"/>
            </a:xfrm>
            <a:prstGeom prst="straightConnector1">
              <a:avLst/>
            </a:prstGeom>
            <a:ln w="158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52" name="TextBox 131"/>
            <p:cNvSpPr txBox="1">
              <a:spLocks noChangeArrowheads="1"/>
            </p:cNvSpPr>
            <p:nvPr/>
          </p:nvSpPr>
          <p:spPr bwMode="auto">
            <a:xfrm>
              <a:off x="1473200" y="2297113"/>
              <a:ext cx="6778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9998</a:t>
              </a:r>
            </a:p>
          </p:txBody>
        </p:sp>
        <p:sp>
          <p:nvSpPr>
            <p:cNvPr id="10253" name="TextBox 132"/>
            <p:cNvSpPr txBox="1">
              <a:spLocks noChangeArrowheads="1"/>
            </p:cNvSpPr>
            <p:nvPr/>
          </p:nvSpPr>
          <p:spPr bwMode="auto">
            <a:xfrm>
              <a:off x="1349375" y="3363913"/>
              <a:ext cx="6524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9998</a:t>
              </a:r>
            </a:p>
          </p:txBody>
        </p:sp>
        <p:sp>
          <p:nvSpPr>
            <p:cNvPr id="10254" name="TextBox 133"/>
            <p:cNvSpPr txBox="1">
              <a:spLocks noChangeArrowheads="1"/>
            </p:cNvSpPr>
            <p:nvPr/>
          </p:nvSpPr>
          <p:spPr bwMode="auto">
            <a:xfrm>
              <a:off x="3149600" y="3516313"/>
              <a:ext cx="6524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9998</a:t>
              </a:r>
            </a:p>
          </p:txBody>
        </p:sp>
        <p:sp>
          <p:nvSpPr>
            <p:cNvPr id="10255" name="TextBox 134"/>
            <p:cNvSpPr txBox="1">
              <a:spLocks noChangeArrowheads="1"/>
            </p:cNvSpPr>
            <p:nvPr/>
          </p:nvSpPr>
          <p:spPr bwMode="auto">
            <a:xfrm>
              <a:off x="3155950" y="2209800"/>
              <a:ext cx="6524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9998</a:t>
              </a:r>
            </a:p>
          </p:txBody>
        </p:sp>
        <p:cxnSp>
          <p:nvCxnSpPr>
            <p:cNvPr id="136" name="Straight Arrow Connector 135"/>
            <p:cNvCxnSpPr>
              <a:stCxn id="125" idx="3"/>
              <a:endCxn id="110" idx="6"/>
            </p:cNvCxnSpPr>
            <p:nvPr/>
          </p:nvCxnSpPr>
          <p:spPr>
            <a:xfrm flipH="1">
              <a:off x="1600200" y="2562225"/>
              <a:ext cx="911225" cy="50165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57" name="TextBox 136"/>
            <p:cNvSpPr txBox="1">
              <a:spLocks noChangeArrowheads="1"/>
            </p:cNvSpPr>
            <p:nvPr/>
          </p:nvSpPr>
          <p:spPr bwMode="auto">
            <a:xfrm>
              <a:off x="2616200" y="2894013"/>
              <a:ext cx="3016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1</a:t>
              </a:r>
            </a:p>
          </p:txBody>
        </p:sp>
        <p:sp>
          <p:nvSpPr>
            <p:cNvPr id="10258" name="Rectangle 137"/>
            <p:cNvSpPr>
              <a:spLocks noChangeArrowheads="1"/>
            </p:cNvSpPr>
            <p:nvPr/>
          </p:nvSpPr>
          <p:spPr bwMode="auto">
            <a:xfrm>
              <a:off x="1930400" y="2754313"/>
              <a:ext cx="3016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00B050"/>
                  </a:solidFill>
                </a:rPr>
                <a:t>1</a:t>
              </a:r>
              <a:endParaRPr lang="en-US" altLang="zh-CN"/>
            </a:p>
          </p:txBody>
        </p:sp>
        <p:cxnSp>
          <p:nvCxnSpPr>
            <p:cNvPr id="139" name="Straight Arrow Connector 138"/>
            <p:cNvCxnSpPr>
              <a:stCxn id="127" idx="2"/>
              <a:endCxn id="126" idx="7"/>
            </p:cNvCxnSpPr>
            <p:nvPr/>
          </p:nvCxnSpPr>
          <p:spPr>
            <a:xfrm flipH="1">
              <a:off x="2867025" y="3071813"/>
              <a:ext cx="974725" cy="538162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60" name="TextBox 139"/>
            <p:cNvSpPr txBox="1">
              <a:spLocks noChangeArrowheads="1"/>
            </p:cNvSpPr>
            <p:nvPr/>
          </p:nvSpPr>
          <p:spPr bwMode="auto">
            <a:xfrm>
              <a:off x="3152775" y="3046413"/>
              <a:ext cx="3016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>
                  <a:solidFill>
                    <a:srgbClr val="00B050"/>
                  </a:solidFill>
                </a:rPr>
                <a:t>1</a:t>
              </a:r>
            </a:p>
          </p:txBody>
        </p:sp>
        <p:cxnSp>
          <p:nvCxnSpPr>
            <p:cNvPr id="141" name="Straight Arrow Connector 140"/>
            <p:cNvCxnSpPr>
              <a:stCxn id="125" idx="4"/>
              <a:endCxn id="126" idx="0"/>
            </p:cNvCxnSpPr>
            <p:nvPr/>
          </p:nvCxnSpPr>
          <p:spPr>
            <a:xfrm>
              <a:off x="2689225" y="2635250"/>
              <a:ext cx="0" cy="901700"/>
            </a:xfrm>
            <a:prstGeom prst="straightConnector1">
              <a:avLst/>
            </a:prstGeom>
            <a:ln w="158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Arrow Connector 141"/>
            <p:cNvCxnSpPr>
              <a:stCxn id="126" idx="1"/>
              <a:endCxn id="110" idx="6"/>
            </p:cNvCxnSpPr>
            <p:nvPr/>
          </p:nvCxnSpPr>
          <p:spPr>
            <a:xfrm flipH="1" flipV="1">
              <a:off x="1600200" y="3063875"/>
              <a:ext cx="911225" cy="54610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63" name="Rectangle 142"/>
            <p:cNvSpPr>
              <a:spLocks noChangeArrowheads="1"/>
            </p:cNvSpPr>
            <p:nvPr/>
          </p:nvSpPr>
          <p:spPr bwMode="auto">
            <a:xfrm>
              <a:off x="2168525" y="3135313"/>
              <a:ext cx="3016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00B050"/>
                  </a:solidFill>
                </a:rPr>
                <a:t>1</a:t>
              </a:r>
              <a:endParaRPr lang="en-US" altLang="zh-CN"/>
            </a:p>
          </p:txBody>
        </p:sp>
        <p:cxnSp>
          <p:nvCxnSpPr>
            <p:cNvPr id="144" name="Straight Arrow Connector 143"/>
            <p:cNvCxnSpPr>
              <a:stCxn id="127" idx="2"/>
              <a:endCxn id="125" idx="5"/>
            </p:cNvCxnSpPr>
            <p:nvPr/>
          </p:nvCxnSpPr>
          <p:spPr>
            <a:xfrm flipH="1" flipV="1">
              <a:off x="2867025" y="2562225"/>
              <a:ext cx="974725" cy="509588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65" name="Rectangle 144"/>
            <p:cNvSpPr>
              <a:spLocks noChangeArrowheads="1"/>
            </p:cNvSpPr>
            <p:nvPr/>
          </p:nvSpPr>
          <p:spPr bwMode="auto">
            <a:xfrm>
              <a:off x="2930525" y="2601913"/>
              <a:ext cx="3016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00B050"/>
                  </a:solidFill>
                </a:rPr>
                <a:t>1</a:t>
              </a:r>
              <a:endParaRPr lang="en-US" altLang="zh-CN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098550" y="4648200"/>
            <a:ext cx="3244850" cy="1905000"/>
            <a:chOff x="1098550" y="4648200"/>
            <a:chExt cx="3244850" cy="1905000"/>
          </a:xfrm>
        </p:grpSpPr>
        <p:sp>
          <p:nvSpPr>
            <p:cNvPr id="146" name="Oval 145"/>
            <p:cNvSpPr/>
            <p:nvPr/>
          </p:nvSpPr>
          <p:spPr>
            <a:xfrm>
              <a:off x="1098550" y="5327650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147" name="Oval 146"/>
            <p:cNvSpPr/>
            <p:nvPr/>
          </p:nvSpPr>
          <p:spPr>
            <a:xfrm>
              <a:off x="2438400" y="4648200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8" name="Oval 147"/>
            <p:cNvSpPr/>
            <p:nvPr/>
          </p:nvSpPr>
          <p:spPr>
            <a:xfrm>
              <a:off x="2438400" y="6051550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49" name="Oval 148"/>
            <p:cNvSpPr/>
            <p:nvPr/>
          </p:nvSpPr>
          <p:spPr>
            <a:xfrm>
              <a:off x="3841750" y="5335588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t</a:t>
              </a:r>
            </a:p>
          </p:txBody>
        </p:sp>
        <p:cxnSp>
          <p:nvCxnSpPr>
            <p:cNvPr id="150" name="Straight Arrow Connector 149"/>
            <p:cNvCxnSpPr>
              <a:stCxn id="146" idx="7"/>
              <a:endCxn id="147" idx="2"/>
            </p:cNvCxnSpPr>
            <p:nvPr/>
          </p:nvCxnSpPr>
          <p:spPr>
            <a:xfrm flipV="1">
              <a:off x="1527175" y="4899025"/>
              <a:ext cx="911225" cy="50165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Arrow Connector 150"/>
            <p:cNvCxnSpPr>
              <a:stCxn id="146" idx="5"/>
              <a:endCxn id="148" idx="2"/>
            </p:cNvCxnSpPr>
            <p:nvPr/>
          </p:nvCxnSpPr>
          <p:spPr>
            <a:xfrm>
              <a:off x="1527175" y="5756275"/>
              <a:ext cx="911225" cy="54610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Arrow Connector 151"/>
            <p:cNvCxnSpPr>
              <a:stCxn id="147" idx="6"/>
              <a:endCxn id="149" idx="1"/>
            </p:cNvCxnSpPr>
            <p:nvPr/>
          </p:nvCxnSpPr>
          <p:spPr>
            <a:xfrm>
              <a:off x="2940050" y="4899025"/>
              <a:ext cx="974725" cy="509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Arrow Connector 152"/>
            <p:cNvCxnSpPr>
              <a:stCxn id="148" idx="6"/>
              <a:endCxn id="149" idx="3"/>
            </p:cNvCxnSpPr>
            <p:nvPr/>
          </p:nvCxnSpPr>
          <p:spPr>
            <a:xfrm flipV="1">
              <a:off x="2940050" y="5764213"/>
              <a:ext cx="974725" cy="538162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74" name="TextBox 153"/>
            <p:cNvSpPr txBox="1">
              <a:spLocks noChangeArrowheads="1"/>
            </p:cNvSpPr>
            <p:nvPr/>
          </p:nvSpPr>
          <p:spPr bwMode="auto">
            <a:xfrm>
              <a:off x="1473200" y="4811713"/>
              <a:ext cx="6778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9997</a:t>
              </a:r>
            </a:p>
          </p:txBody>
        </p:sp>
        <p:sp>
          <p:nvSpPr>
            <p:cNvPr id="10275" name="TextBox 154"/>
            <p:cNvSpPr txBox="1">
              <a:spLocks noChangeArrowheads="1"/>
            </p:cNvSpPr>
            <p:nvPr/>
          </p:nvSpPr>
          <p:spPr bwMode="auto">
            <a:xfrm>
              <a:off x="1349375" y="5878513"/>
              <a:ext cx="6524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9998</a:t>
              </a:r>
            </a:p>
          </p:txBody>
        </p:sp>
        <p:sp>
          <p:nvSpPr>
            <p:cNvPr id="10276" name="TextBox 155"/>
            <p:cNvSpPr txBox="1">
              <a:spLocks noChangeArrowheads="1"/>
            </p:cNvSpPr>
            <p:nvPr/>
          </p:nvSpPr>
          <p:spPr bwMode="auto">
            <a:xfrm>
              <a:off x="3149600" y="6030913"/>
              <a:ext cx="6524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9997</a:t>
              </a:r>
            </a:p>
          </p:txBody>
        </p:sp>
        <p:sp>
          <p:nvSpPr>
            <p:cNvPr id="10277" name="TextBox 156"/>
            <p:cNvSpPr txBox="1">
              <a:spLocks noChangeArrowheads="1"/>
            </p:cNvSpPr>
            <p:nvPr/>
          </p:nvSpPr>
          <p:spPr bwMode="auto">
            <a:xfrm>
              <a:off x="3155950" y="4724400"/>
              <a:ext cx="6524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9998</a:t>
              </a:r>
            </a:p>
          </p:txBody>
        </p:sp>
        <p:cxnSp>
          <p:nvCxnSpPr>
            <p:cNvPr id="158" name="Straight Arrow Connector 157"/>
            <p:cNvCxnSpPr>
              <a:stCxn id="147" idx="3"/>
              <a:endCxn id="146" idx="6"/>
            </p:cNvCxnSpPr>
            <p:nvPr/>
          </p:nvCxnSpPr>
          <p:spPr>
            <a:xfrm flipH="1">
              <a:off x="1600200" y="5076825"/>
              <a:ext cx="911225" cy="50165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79" name="Rectangle 159"/>
            <p:cNvSpPr>
              <a:spLocks noChangeArrowheads="1"/>
            </p:cNvSpPr>
            <p:nvPr/>
          </p:nvSpPr>
          <p:spPr bwMode="auto">
            <a:xfrm>
              <a:off x="1930400" y="5268913"/>
              <a:ext cx="3016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00B050"/>
                  </a:solidFill>
                </a:rPr>
                <a:t>2</a:t>
              </a:r>
              <a:endParaRPr lang="en-US" altLang="zh-CN"/>
            </a:p>
          </p:txBody>
        </p:sp>
        <p:cxnSp>
          <p:nvCxnSpPr>
            <p:cNvPr id="161" name="Straight Arrow Connector 160"/>
            <p:cNvCxnSpPr>
              <a:stCxn id="149" idx="2"/>
              <a:endCxn id="148" idx="7"/>
            </p:cNvCxnSpPr>
            <p:nvPr/>
          </p:nvCxnSpPr>
          <p:spPr>
            <a:xfrm flipH="1">
              <a:off x="2867025" y="5586413"/>
              <a:ext cx="974725" cy="538162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81" name="TextBox 161"/>
            <p:cNvSpPr txBox="1">
              <a:spLocks noChangeArrowheads="1"/>
            </p:cNvSpPr>
            <p:nvPr/>
          </p:nvSpPr>
          <p:spPr bwMode="auto">
            <a:xfrm>
              <a:off x="3152775" y="5561013"/>
              <a:ext cx="3016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>
                  <a:solidFill>
                    <a:srgbClr val="00B050"/>
                  </a:solidFill>
                </a:rPr>
                <a:t>2</a:t>
              </a:r>
            </a:p>
          </p:txBody>
        </p:sp>
        <p:cxnSp>
          <p:nvCxnSpPr>
            <p:cNvPr id="164" name="Straight Arrow Connector 163"/>
            <p:cNvCxnSpPr>
              <a:stCxn id="148" idx="1"/>
              <a:endCxn id="146" idx="6"/>
            </p:cNvCxnSpPr>
            <p:nvPr/>
          </p:nvCxnSpPr>
          <p:spPr>
            <a:xfrm flipH="1" flipV="1">
              <a:off x="1600200" y="5578475"/>
              <a:ext cx="911225" cy="54610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83" name="Rectangle 164"/>
            <p:cNvSpPr>
              <a:spLocks noChangeArrowheads="1"/>
            </p:cNvSpPr>
            <p:nvPr/>
          </p:nvSpPr>
          <p:spPr bwMode="auto">
            <a:xfrm>
              <a:off x="2168525" y="5649913"/>
              <a:ext cx="3016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00B050"/>
                  </a:solidFill>
                </a:rPr>
                <a:t>1</a:t>
              </a:r>
              <a:endParaRPr lang="en-US" altLang="zh-CN"/>
            </a:p>
          </p:txBody>
        </p:sp>
        <p:cxnSp>
          <p:nvCxnSpPr>
            <p:cNvPr id="166" name="Straight Arrow Connector 165"/>
            <p:cNvCxnSpPr>
              <a:stCxn id="149" idx="2"/>
              <a:endCxn id="147" idx="5"/>
            </p:cNvCxnSpPr>
            <p:nvPr/>
          </p:nvCxnSpPr>
          <p:spPr>
            <a:xfrm flipH="1" flipV="1">
              <a:off x="2867025" y="5076825"/>
              <a:ext cx="974725" cy="509588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85" name="Rectangle 166"/>
            <p:cNvSpPr>
              <a:spLocks noChangeArrowheads="1"/>
            </p:cNvSpPr>
            <p:nvPr/>
          </p:nvSpPr>
          <p:spPr bwMode="auto">
            <a:xfrm>
              <a:off x="2930525" y="5116513"/>
              <a:ext cx="3016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00B050"/>
                  </a:solidFill>
                </a:rPr>
                <a:t>1</a:t>
              </a:r>
              <a:endParaRPr lang="en-US" altLang="zh-CN"/>
            </a:p>
          </p:txBody>
        </p:sp>
        <p:cxnSp>
          <p:nvCxnSpPr>
            <p:cNvPr id="168" name="Straight Arrow Connector 167"/>
            <p:cNvCxnSpPr>
              <a:stCxn id="148" idx="0"/>
              <a:endCxn id="147" idx="4"/>
            </p:cNvCxnSpPr>
            <p:nvPr/>
          </p:nvCxnSpPr>
          <p:spPr>
            <a:xfrm flipV="1">
              <a:off x="2689225" y="5149850"/>
              <a:ext cx="0" cy="90170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87" name="TextBox 168"/>
            <p:cNvSpPr txBox="1">
              <a:spLocks noChangeArrowheads="1"/>
            </p:cNvSpPr>
            <p:nvPr/>
          </p:nvSpPr>
          <p:spPr bwMode="auto">
            <a:xfrm>
              <a:off x="2670175" y="5345113"/>
              <a:ext cx="3016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>
                  <a:solidFill>
                    <a:srgbClr val="00B050"/>
                  </a:solidFill>
                </a:rPr>
                <a:t>1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060950" y="2133600"/>
            <a:ext cx="3244850" cy="1905000"/>
            <a:chOff x="5060950" y="2133600"/>
            <a:chExt cx="3244850" cy="1905000"/>
          </a:xfrm>
        </p:grpSpPr>
        <p:sp>
          <p:nvSpPr>
            <p:cNvPr id="170" name="Oval 169"/>
            <p:cNvSpPr/>
            <p:nvPr/>
          </p:nvSpPr>
          <p:spPr>
            <a:xfrm>
              <a:off x="5060950" y="2813050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171" name="Oval 170"/>
            <p:cNvSpPr/>
            <p:nvPr/>
          </p:nvSpPr>
          <p:spPr>
            <a:xfrm>
              <a:off x="6400800" y="2133600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72" name="Oval 171"/>
            <p:cNvSpPr/>
            <p:nvPr/>
          </p:nvSpPr>
          <p:spPr>
            <a:xfrm>
              <a:off x="6400800" y="3536950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73" name="Oval 172"/>
            <p:cNvSpPr/>
            <p:nvPr/>
          </p:nvSpPr>
          <p:spPr>
            <a:xfrm>
              <a:off x="7804150" y="2820988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t</a:t>
              </a:r>
            </a:p>
          </p:txBody>
        </p:sp>
        <p:cxnSp>
          <p:nvCxnSpPr>
            <p:cNvPr id="174" name="Straight Arrow Connector 173"/>
            <p:cNvCxnSpPr>
              <a:stCxn id="170" idx="7"/>
              <a:endCxn id="171" idx="2"/>
            </p:cNvCxnSpPr>
            <p:nvPr/>
          </p:nvCxnSpPr>
          <p:spPr>
            <a:xfrm flipV="1">
              <a:off x="5489575" y="2384425"/>
              <a:ext cx="911225" cy="50165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Arrow Connector 174"/>
            <p:cNvCxnSpPr>
              <a:stCxn id="170" idx="5"/>
              <a:endCxn id="172" idx="2"/>
            </p:cNvCxnSpPr>
            <p:nvPr/>
          </p:nvCxnSpPr>
          <p:spPr>
            <a:xfrm>
              <a:off x="5489575" y="3241675"/>
              <a:ext cx="911225" cy="546100"/>
            </a:xfrm>
            <a:prstGeom prst="straightConnector1">
              <a:avLst/>
            </a:prstGeom>
            <a:ln w="158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Arrow Connector 175"/>
            <p:cNvCxnSpPr>
              <a:stCxn id="171" idx="6"/>
              <a:endCxn id="173" idx="1"/>
            </p:cNvCxnSpPr>
            <p:nvPr/>
          </p:nvCxnSpPr>
          <p:spPr>
            <a:xfrm>
              <a:off x="6902450" y="2384425"/>
              <a:ext cx="974725" cy="509588"/>
            </a:xfrm>
            <a:prstGeom prst="straightConnector1">
              <a:avLst/>
            </a:prstGeom>
            <a:ln w="158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Arrow Connector 176"/>
            <p:cNvCxnSpPr>
              <a:stCxn id="172" idx="6"/>
              <a:endCxn id="173" idx="3"/>
            </p:cNvCxnSpPr>
            <p:nvPr/>
          </p:nvCxnSpPr>
          <p:spPr>
            <a:xfrm flipV="1">
              <a:off x="6902450" y="3249613"/>
              <a:ext cx="974725" cy="538162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96" name="TextBox 177"/>
            <p:cNvSpPr txBox="1">
              <a:spLocks noChangeArrowheads="1"/>
            </p:cNvSpPr>
            <p:nvPr/>
          </p:nvSpPr>
          <p:spPr bwMode="auto">
            <a:xfrm>
              <a:off x="5435600" y="2297113"/>
              <a:ext cx="6778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9997</a:t>
              </a:r>
            </a:p>
          </p:txBody>
        </p:sp>
        <p:sp>
          <p:nvSpPr>
            <p:cNvPr id="10297" name="TextBox 178"/>
            <p:cNvSpPr txBox="1">
              <a:spLocks noChangeArrowheads="1"/>
            </p:cNvSpPr>
            <p:nvPr/>
          </p:nvSpPr>
          <p:spPr bwMode="auto">
            <a:xfrm>
              <a:off x="5311775" y="3363913"/>
              <a:ext cx="6524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9998</a:t>
              </a:r>
            </a:p>
          </p:txBody>
        </p:sp>
        <p:sp>
          <p:nvSpPr>
            <p:cNvPr id="10298" name="TextBox 179"/>
            <p:cNvSpPr txBox="1">
              <a:spLocks noChangeArrowheads="1"/>
            </p:cNvSpPr>
            <p:nvPr/>
          </p:nvSpPr>
          <p:spPr bwMode="auto">
            <a:xfrm>
              <a:off x="7112000" y="3516313"/>
              <a:ext cx="6524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9997</a:t>
              </a:r>
            </a:p>
          </p:txBody>
        </p:sp>
        <p:sp>
          <p:nvSpPr>
            <p:cNvPr id="10299" name="TextBox 180"/>
            <p:cNvSpPr txBox="1">
              <a:spLocks noChangeArrowheads="1"/>
            </p:cNvSpPr>
            <p:nvPr/>
          </p:nvSpPr>
          <p:spPr bwMode="auto">
            <a:xfrm>
              <a:off x="7118350" y="2209800"/>
              <a:ext cx="6524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9998</a:t>
              </a:r>
            </a:p>
          </p:txBody>
        </p:sp>
        <p:cxnSp>
          <p:nvCxnSpPr>
            <p:cNvPr id="182" name="Straight Arrow Connector 181"/>
            <p:cNvCxnSpPr>
              <a:stCxn id="171" idx="3"/>
              <a:endCxn id="170" idx="6"/>
            </p:cNvCxnSpPr>
            <p:nvPr/>
          </p:nvCxnSpPr>
          <p:spPr>
            <a:xfrm flipH="1">
              <a:off x="5562600" y="2562225"/>
              <a:ext cx="911225" cy="50165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01" name="Rectangle 182"/>
            <p:cNvSpPr>
              <a:spLocks noChangeArrowheads="1"/>
            </p:cNvSpPr>
            <p:nvPr/>
          </p:nvSpPr>
          <p:spPr bwMode="auto">
            <a:xfrm>
              <a:off x="5892800" y="2754313"/>
              <a:ext cx="3016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00B050"/>
                  </a:solidFill>
                </a:rPr>
                <a:t>2</a:t>
              </a:r>
              <a:endParaRPr lang="en-US" altLang="zh-CN"/>
            </a:p>
          </p:txBody>
        </p:sp>
        <p:cxnSp>
          <p:nvCxnSpPr>
            <p:cNvPr id="184" name="Straight Arrow Connector 183"/>
            <p:cNvCxnSpPr>
              <a:stCxn id="173" idx="2"/>
              <a:endCxn id="172" idx="7"/>
            </p:cNvCxnSpPr>
            <p:nvPr/>
          </p:nvCxnSpPr>
          <p:spPr>
            <a:xfrm flipH="1">
              <a:off x="6829425" y="3071813"/>
              <a:ext cx="974725" cy="538162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03" name="TextBox 184"/>
            <p:cNvSpPr txBox="1">
              <a:spLocks noChangeArrowheads="1"/>
            </p:cNvSpPr>
            <p:nvPr/>
          </p:nvSpPr>
          <p:spPr bwMode="auto">
            <a:xfrm>
              <a:off x="7115175" y="3046413"/>
              <a:ext cx="3016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>
                  <a:solidFill>
                    <a:srgbClr val="00B050"/>
                  </a:solidFill>
                </a:rPr>
                <a:t>2</a:t>
              </a:r>
            </a:p>
          </p:txBody>
        </p:sp>
        <p:cxnSp>
          <p:nvCxnSpPr>
            <p:cNvPr id="186" name="Straight Arrow Connector 185"/>
            <p:cNvCxnSpPr>
              <a:stCxn id="172" idx="1"/>
              <a:endCxn id="170" idx="6"/>
            </p:cNvCxnSpPr>
            <p:nvPr/>
          </p:nvCxnSpPr>
          <p:spPr>
            <a:xfrm flipH="1" flipV="1">
              <a:off x="5562600" y="3063875"/>
              <a:ext cx="911225" cy="54610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05" name="Rectangle 186"/>
            <p:cNvSpPr>
              <a:spLocks noChangeArrowheads="1"/>
            </p:cNvSpPr>
            <p:nvPr/>
          </p:nvSpPr>
          <p:spPr bwMode="auto">
            <a:xfrm>
              <a:off x="6130925" y="3135313"/>
              <a:ext cx="3016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00B050"/>
                  </a:solidFill>
                </a:rPr>
                <a:t>1</a:t>
              </a:r>
              <a:endParaRPr lang="en-US" altLang="zh-CN"/>
            </a:p>
          </p:txBody>
        </p:sp>
        <p:cxnSp>
          <p:nvCxnSpPr>
            <p:cNvPr id="188" name="Straight Arrow Connector 187"/>
            <p:cNvCxnSpPr>
              <a:stCxn id="173" idx="2"/>
              <a:endCxn id="171" idx="5"/>
            </p:cNvCxnSpPr>
            <p:nvPr/>
          </p:nvCxnSpPr>
          <p:spPr>
            <a:xfrm flipH="1" flipV="1">
              <a:off x="6829425" y="2562225"/>
              <a:ext cx="974725" cy="509588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07" name="Rectangle 188"/>
            <p:cNvSpPr>
              <a:spLocks noChangeArrowheads="1"/>
            </p:cNvSpPr>
            <p:nvPr/>
          </p:nvSpPr>
          <p:spPr bwMode="auto">
            <a:xfrm>
              <a:off x="6892925" y="2601913"/>
              <a:ext cx="3016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00B050"/>
                  </a:solidFill>
                </a:rPr>
                <a:t>1</a:t>
              </a:r>
              <a:endParaRPr lang="en-US" altLang="zh-CN"/>
            </a:p>
          </p:txBody>
        </p:sp>
        <p:cxnSp>
          <p:nvCxnSpPr>
            <p:cNvPr id="190" name="Straight Arrow Connector 189"/>
            <p:cNvCxnSpPr>
              <a:stCxn id="172" idx="0"/>
              <a:endCxn id="171" idx="4"/>
            </p:cNvCxnSpPr>
            <p:nvPr/>
          </p:nvCxnSpPr>
          <p:spPr>
            <a:xfrm flipV="1">
              <a:off x="6651625" y="2635250"/>
              <a:ext cx="0" cy="901700"/>
            </a:xfrm>
            <a:prstGeom prst="straightConnector1">
              <a:avLst/>
            </a:prstGeom>
            <a:ln w="15875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09" name="TextBox 190"/>
            <p:cNvSpPr txBox="1">
              <a:spLocks noChangeArrowheads="1"/>
            </p:cNvSpPr>
            <p:nvPr/>
          </p:nvSpPr>
          <p:spPr bwMode="auto">
            <a:xfrm>
              <a:off x="6632575" y="2830513"/>
              <a:ext cx="3016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>
                  <a:solidFill>
                    <a:srgbClr val="00B050"/>
                  </a:solidFill>
                </a:rPr>
                <a:t>1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029200" y="4648200"/>
            <a:ext cx="3244850" cy="1905000"/>
            <a:chOff x="5029200" y="4648200"/>
            <a:chExt cx="3244850" cy="1905000"/>
          </a:xfrm>
        </p:grpSpPr>
        <p:sp>
          <p:nvSpPr>
            <p:cNvPr id="192" name="Oval 191"/>
            <p:cNvSpPr/>
            <p:nvPr/>
          </p:nvSpPr>
          <p:spPr>
            <a:xfrm>
              <a:off x="5029200" y="5327650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193" name="Oval 192"/>
            <p:cNvSpPr/>
            <p:nvPr/>
          </p:nvSpPr>
          <p:spPr>
            <a:xfrm>
              <a:off x="6369050" y="4648200"/>
              <a:ext cx="503238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94" name="Oval 193"/>
            <p:cNvSpPr/>
            <p:nvPr/>
          </p:nvSpPr>
          <p:spPr>
            <a:xfrm>
              <a:off x="6369050" y="6051550"/>
              <a:ext cx="503238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95" name="Oval 194"/>
            <p:cNvSpPr/>
            <p:nvPr/>
          </p:nvSpPr>
          <p:spPr>
            <a:xfrm>
              <a:off x="7772400" y="5335588"/>
              <a:ext cx="501650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t</a:t>
              </a:r>
            </a:p>
          </p:txBody>
        </p:sp>
        <p:cxnSp>
          <p:nvCxnSpPr>
            <p:cNvPr id="196" name="Straight Arrow Connector 195"/>
            <p:cNvCxnSpPr>
              <a:stCxn id="192" idx="7"/>
              <a:endCxn id="193" idx="2"/>
            </p:cNvCxnSpPr>
            <p:nvPr/>
          </p:nvCxnSpPr>
          <p:spPr>
            <a:xfrm flipV="1">
              <a:off x="5457825" y="4899025"/>
              <a:ext cx="911225" cy="50165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7" name="Straight Arrow Connector 196"/>
            <p:cNvCxnSpPr>
              <a:stCxn id="192" idx="5"/>
              <a:endCxn id="194" idx="2"/>
            </p:cNvCxnSpPr>
            <p:nvPr/>
          </p:nvCxnSpPr>
          <p:spPr>
            <a:xfrm>
              <a:off x="5457825" y="5756275"/>
              <a:ext cx="911225" cy="54610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Straight Arrow Connector 197"/>
            <p:cNvCxnSpPr>
              <a:stCxn id="193" idx="6"/>
              <a:endCxn id="195" idx="1"/>
            </p:cNvCxnSpPr>
            <p:nvPr/>
          </p:nvCxnSpPr>
          <p:spPr>
            <a:xfrm>
              <a:off x="6872288" y="4899025"/>
              <a:ext cx="973137" cy="509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Straight Arrow Connector 198"/>
            <p:cNvCxnSpPr>
              <a:stCxn id="194" idx="6"/>
              <a:endCxn id="195" idx="3"/>
            </p:cNvCxnSpPr>
            <p:nvPr/>
          </p:nvCxnSpPr>
          <p:spPr>
            <a:xfrm flipV="1">
              <a:off x="6872288" y="5764213"/>
              <a:ext cx="973137" cy="538162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18" name="TextBox 199"/>
            <p:cNvSpPr txBox="1">
              <a:spLocks noChangeArrowheads="1"/>
            </p:cNvSpPr>
            <p:nvPr/>
          </p:nvSpPr>
          <p:spPr bwMode="auto">
            <a:xfrm>
              <a:off x="5403850" y="4811713"/>
              <a:ext cx="6778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 dirty="0" smtClean="0"/>
                <a:t>9997</a:t>
              </a:r>
              <a:endParaRPr lang="en-US" altLang="zh-CN" dirty="0"/>
            </a:p>
          </p:txBody>
        </p:sp>
        <p:sp>
          <p:nvSpPr>
            <p:cNvPr id="10319" name="TextBox 200"/>
            <p:cNvSpPr txBox="1">
              <a:spLocks noChangeArrowheads="1"/>
            </p:cNvSpPr>
            <p:nvPr/>
          </p:nvSpPr>
          <p:spPr bwMode="auto">
            <a:xfrm>
              <a:off x="5280025" y="5878513"/>
              <a:ext cx="652463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9997</a:t>
              </a:r>
            </a:p>
          </p:txBody>
        </p:sp>
        <p:sp>
          <p:nvSpPr>
            <p:cNvPr id="10320" name="TextBox 201"/>
            <p:cNvSpPr txBox="1">
              <a:spLocks noChangeArrowheads="1"/>
            </p:cNvSpPr>
            <p:nvPr/>
          </p:nvSpPr>
          <p:spPr bwMode="auto">
            <a:xfrm>
              <a:off x="7080250" y="6030913"/>
              <a:ext cx="65274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 dirty="0" smtClean="0"/>
                <a:t>9997</a:t>
              </a:r>
              <a:endParaRPr lang="en-US" altLang="zh-CN" dirty="0"/>
            </a:p>
          </p:txBody>
        </p:sp>
        <p:sp>
          <p:nvSpPr>
            <p:cNvPr id="10321" name="TextBox 202"/>
            <p:cNvSpPr txBox="1">
              <a:spLocks noChangeArrowheads="1"/>
            </p:cNvSpPr>
            <p:nvPr/>
          </p:nvSpPr>
          <p:spPr bwMode="auto">
            <a:xfrm>
              <a:off x="7086600" y="4724400"/>
              <a:ext cx="652463" cy="369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9997</a:t>
              </a:r>
            </a:p>
          </p:txBody>
        </p:sp>
        <p:cxnSp>
          <p:nvCxnSpPr>
            <p:cNvPr id="204" name="Straight Arrow Connector 203"/>
            <p:cNvCxnSpPr>
              <a:stCxn id="193" idx="3"/>
              <a:endCxn id="192" idx="6"/>
            </p:cNvCxnSpPr>
            <p:nvPr/>
          </p:nvCxnSpPr>
          <p:spPr>
            <a:xfrm flipH="1">
              <a:off x="5530850" y="5076825"/>
              <a:ext cx="912813" cy="50165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23" name="TextBox 204"/>
            <p:cNvSpPr txBox="1">
              <a:spLocks noChangeArrowheads="1"/>
            </p:cNvSpPr>
            <p:nvPr/>
          </p:nvSpPr>
          <p:spPr bwMode="auto">
            <a:xfrm>
              <a:off x="6546850" y="5408613"/>
              <a:ext cx="3016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1</a:t>
              </a:r>
            </a:p>
          </p:txBody>
        </p:sp>
        <p:sp>
          <p:nvSpPr>
            <p:cNvPr id="10324" name="Rectangle 205"/>
            <p:cNvSpPr>
              <a:spLocks noChangeArrowheads="1"/>
            </p:cNvSpPr>
            <p:nvPr/>
          </p:nvSpPr>
          <p:spPr bwMode="auto">
            <a:xfrm>
              <a:off x="5861050" y="5268913"/>
              <a:ext cx="3016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00B050"/>
                  </a:solidFill>
                </a:rPr>
                <a:t>2</a:t>
              </a:r>
              <a:endParaRPr lang="en-US" altLang="zh-CN"/>
            </a:p>
          </p:txBody>
        </p:sp>
        <p:cxnSp>
          <p:nvCxnSpPr>
            <p:cNvPr id="207" name="Straight Arrow Connector 206"/>
            <p:cNvCxnSpPr>
              <a:stCxn id="195" idx="2"/>
              <a:endCxn id="194" idx="7"/>
            </p:cNvCxnSpPr>
            <p:nvPr/>
          </p:nvCxnSpPr>
          <p:spPr>
            <a:xfrm flipH="1">
              <a:off x="6799263" y="5586413"/>
              <a:ext cx="973137" cy="538162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26" name="TextBox 207"/>
            <p:cNvSpPr txBox="1">
              <a:spLocks noChangeArrowheads="1"/>
            </p:cNvSpPr>
            <p:nvPr/>
          </p:nvSpPr>
          <p:spPr bwMode="auto">
            <a:xfrm>
              <a:off x="7083425" y="5561013"/>
              <a:ext cx="3016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>
                  <a:solidFill>
                    <a:srgbClr val="00B050"/>
                  </a:solidFill>
                </a:rPr>
                <a:t>2</a:t>
              </a:r>
            </a:p>
          </p:txBody>
        </p:sp>
        <p:cxnSp>
          <p:nvCxnSpPr>
            <p:cNvPr id="209" name="Straight Arrow Connector 208"/>
            <p:cNvCxnSpPr>
              <a:stCxn id="193" idx="4"/>
              <a:endCxn id="194" idx="0"/>
            </p:cNvCxnSpPr>
            <p:nvPr/>
          </p:nvCxnSpPr>
          <p:spPr>
            <a:xfrm>
              <a:off x="6621463" y="5149850"/>
              <a:ext cx="0" cy="90170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Arrow Connector 209"/>
            <p:cNvCxnSpPr>
              <a:stCxn id="194" idx="1"/>
              <a:endCxn id="192" idx="6"/>
            </p:cNvCxnSpPr>
            <p:nvPr/>
          </p:nvCxnSpPr>
          <p:spPr>
            <a:xfrm flipH="1" flipV="1">
              <a:off x="5530850" y="5578475"/>
              <a:ext cx="912813" cy="546100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29" name="Rectangle 210"/>
            <p:cNvSpPr>
              <a:spLocks noChangeArrowheads="1"/>
            </p:cNvSpPr>
            <p:nvPr/>
          </p:nvSpPr>
          <p:spPr bwMode="auto">
            <a:xfrm>
              <a:off x="6099175" y="5649913"/>
              <a:ext cx="3016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00B050"/>
                  </a:solidFill>
                </a:rPr>
                <a:t>2</a:t>
              </a:r>
              <a:endParaRPr lang="en-US" altLang="zh-CN"/>
            </a:p>
          </p:txBody>
        </p:sp>
        <p:cxnSp>
          <p:nvCxnSpPr>
            <p:cNvPr id="212" name="Straight Arrow Connector 211"/>
            <p:cNvCxnSpPr>
              <a:stCxn id="195" idx="2"/>
              <a:endCxn id="193" idx="5"/>
            </p:cNvCxnSpPr>
            <p:nvPr/>
          </p:nvCxnSpPr>
          <p:spPr>
            <a:xfrm flipH="1" flipV="1">
              <a:off x="6799263" y="5076825"/>
              <a:ext cx="973137" cy="509588"/>
            </a:xfrm>
            <a:prstGeom prst="straightConnector1">
              <a:avLst/>
            </a:prstGeom>
            <a:ln w="158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31" name="Rectangle 212"/>
            <p:cNvSpPr>
              <a:spLocks noChangeArrowheads="1"/>
            </p:cNvSpPr>
            <p:nvPr/>
          </p:nvSpPr>
          <p:spPr bwMode="auto">
            <a:xfrm>
              <a:off x="6861175" y="5116513"/>
              <a:ext cx="301625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CN">
                  <a:solidFill>
                    <a:srgbClr val="00B050"/>
                  </a:solidFill>
                </a:rPr>
                <a:t>2</a:t>
              </a:r>
              <a:endParaRPr lang="en-US" altLang="zh-CN"/>
            </a:p>
          </p:txBody>
        </p:sp>
      </p:grpSp>
      <p:pic>
        <p:nvPicPr>
          <p:cNvPr id="10332" name="Picture 4" descr="C:\Program Files\Naver\LINE\res\skin\sticker\group_02\group_02_03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57875"/>
            <a:ext cx="9620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" name="Down Arrow 92"/>
          <p:cNvSpPr/>
          <p:nvPr/>
        </p:nvSpPr>
        <p:spPr>
          <a:xfrm>
            <a:off x="2456728" y="4144820"/>
            <a:ext cx="376238" cy="3810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Down Arrow 93"/>
          <p:cNvSpPr/>
          <p:nvPr/>
        </p:nvSpPr>
        <p:spPr>
          <a:xfrm>
            <a:off x="6433344" y="4144820"/>
            <a:ext cx="376238" cy="3810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Right Arrow 94"/>
          <p:cNvSpPr/>
          <p:nvPr/>
        </p:nvSpPr>
        <p:spPr>
          <a:xfrm rot="19002165">
            <a:off x="3848128" y="4173468"/>
            <a:ext cx="1756690" cy="331787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  <p:bldP spid="94" grpId="0" animBg="1"/>
      <p:bldP spid="9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What about Edmonds-Karp?</a:t>
            </a:r>
          </a:p>
        </p:txBody>
      </p:sp>
      <p:grpSp>
        <p:nvGrpSpPr>
          <p:cNvPr id="11268" name="Group 64"/>
          <p:cNvGrpSpPr>
            <a:grpSpLocks/>
          </p:cNvGrpSpPr>
          <p:nvPr/>
        </p:nvGrpSpPr>
        <p:grpSpPr bwMode="auto">
          <a:xfrm>
            <a:off x="2949575" y="2932113"/>
            <a:ext cx="3244850" cy="1905000"/>
            <a:chOff x="2774272" y="3124200"/>
            <a:chExt cx="3245528" cy="1905000"/>
          </a:xfrm>
        </p:grpSpPr>
        <p:sp>
          <p:nvSpPr>
            <p:cNvPr id="7" name="Oval 6"/>
            <p:cNvSpPr/>
            <p:nvPr/>
          </p:nvSpPr>
          <p:spPr>
            <a:xfrm>
              <a:off x="2774272" y="3803650"/>
              <a:ext cx="501755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s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4114402" y="3124200"/>
              <a:ext cx="503343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4114402" y="4527550"/>
              <a:ext cx="503343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5518045" y="3811588"/>
              <a:ext cx="501755" cy="5016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200" dirty="0">
                  <a:solidFill>
                    <a:schemeClr val="tx1"/>
                  </a:solidFill>
                </a:rPr>
                <a:t>t</a:t>
              </a:r>
            </a:p>
          </p:txBody>
        </p:sp>
        <p:cxnSp>
          <p:nvCxnSpPr>
            <p:cNvPr id="13" name="Straight Arrow Connector 12"/>
            <p:cNvCxnSpPr>
              <a:stCxn id="7" idx="7"/>
              <a:endCxn id="9" idx="2"/>
            </p:cNvCxnSpPr>
            <p:nvPr/>
          </p:nvCxnSpPr>
          <p:spPr>
            <a:xfrm flipV="1">
              <a:off x="3202987" y="3375025"/>
              <a:ext cx="911415" cy="50165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7" idx="5"/>
              <a:endCxn id="10" idx="2"/>
            </p:cNvCxnSpPr>
            <p:nvPr/>
          </p:nvCxnSpPr>
          <p:spPr>
            <a:xfrm>
              <a:off x="3202987" y="4232275"/>
              <a:ext cx="911415" cy="54610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9" idx="6"/>
              <a:endCxn id="11" idx="1"/>
            </p:cNvCxnSpPr>
            <p:nvPr/>
          </p:nvCxnSpPr>
          <p:spPr>
            <a:xfrm>
              <a:off x="4617745" y="3375025"/>
              <a:ext cx="973340" cy="509588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0" idx="6"/>
              <a:endCxn id="11" idx="3"/>
            </p:cNvCxnSpPr>
            <p:nvPr/>
          </p:nvCxnSpPr>
          <p:spPr>
            <a:xfrm flipV="1">
              <a:off x="4617745" y="4240213"/>
              <a:ext cx="973340" cy="538162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9" idx="4"/>
              <a:endCxn id="10" idx="0"/>
            </p:cNvCxnSpPr>
            <p:nvPr/>
          </p:nvCxnSpPr>
          <p:spPr>
            <a:xfrm>
              <a:off x="4365279" y="3625850"/>
              <a:ext cx="0" cy="901700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79" name="TextBox 31"/>
            <p:cNvSpPr txBox="1">
              <a:spLocks noChangeArrowheads="1"/>
            </p:cNvSpPr>
            <p:nvPr/>
          </p:nvSpPr>
          <p:spPr bwMode="auto">
            <a:xfrm>
              <a:off x="3025436" y="3190698"/>
              <a:ext cx="85953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 dirty="0"/>
                <a:t>0/9999</a:t>
              </a:r>
            </a:p>
          </p:txBody>
        </p:sp>
        <p:sp>
          <p:nvSpPr>
            <p:cNvPr id="11280" name="TextBox 32"/>
            <p:cNvSpPr txBox="1">
              <a:spLocks noChangeArrowheads="1"/>
            </p:cNvSpPr>
            <p:nvPr/>
          </p:nvSpPr>
          <p:spPr bwMode="auto">
            <a:xfrm>
              <a:off x="3025435" y="4593370"/>
              <a:ext cx="85953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0/9999</a:t>
              </a:r>
            </a:p>
          </p:txBody>
        </p:sp>
        <p:sp>
          <p:nvSpPr>
            <p:cNvPr id="11281" name="TextBox 33"/>
            <p:cNvSpPr txBox="1">
              <a:spLocks noChangeArrowheads="1"/>
            </p:cNvSpPr>
            <p:nvPr/>
          </p:nvSpPr>
          <p:spPr bwMode="auto">
            <a:xfrm>
              <a:off x="4909105" y="4583668"/>
              <a:ext cx="85953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0/9999</a:t>
              </a:r>
            </a:p>
          </p:txBody>
        </p:sp>
        <p:sp>
          <p:nvSpPr>
            <p:cNvPr id="11282" name="TextBox 34"/>
            <p:cNvSpPr txBox="1">
              <a:spLocks noChangeArrowheads="1"/>
            </p:cNvSpPr>
            <p:nvPr/>
          </p:nvSpPr>
          <p:spPr bwMode="auto">
            <a:xfrm>
              <a:off x="4926367" y="3190698"/>
              <a:ext cx="85953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0/9999</a:t>
              </a:r>
            </a:p>
          </p:txBody>
        </p:sp>
        <p:sp>
          <p:nvSpPr>
            <p:cNvPr id="11283" name="TextBox 35"/>
            <p:cNvSpPr txBox="1">
              <a:spLocks noChangeArrowheads="1"/>
            </p:cNvSpPr>
            <p:nvPr/>
          </p:nvSpPr>
          <p:spPr bwMode="auto">
            <a:xfrm>
              <a:off x="3886200" y="3811110"/>
              <a:ext cx="50847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r>
                <a:rPr lang="en-US" altLang="zh-CN"/>
                <a:t>0/1</a:t>
              </a:r>
            </a:p>
          </p:txBody>
        </p:sp>
      </p:grpSp>
      <p:pic>
        <p:nvPicPr>
          <p:cNvPr id="11269" name="Picture 4" descr="C:\Program Files\Naver\LINE\res\skin\sticker\group_01\sticker10x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511800"/>
            <a:ext cx="1092200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</TotalTime>
  <Words>613</Words>
  <Application>Microsoft Office PowerPoint</Application>
  <PresentationFormat>On-screen Show (4:3)</PresentationFormat>
  <Paragraphs>298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宋体</vt:lpstr>
      <vt:lpstr>Arial</vt:lpstr>
      <vt:lpstr>Calibri</vt:lpstr>
      <vt:lpstr>Office Theme</vt:lpstr>
      <vt:lpstr>CSCI 3160  Design and Analysis of Algorithms  Tutorial 8</vt:lpstr>
      <vt:lpstr>Maximum Network Flow</vt:lpstr>
      <vt:lpstr>Network Flow</vt:lpstr>
      <vt:lpstr>Residual Network</vt:lpstr>
      <vt:lpstr>Augmenting path</vt:lpstr>
      <vt:lpstr>How slow can Ford-Fulkerson be?</vt:lpstr>
      <vt:lpstr>How slow can Ford-Fulkerson be?</vt:lpstr>
      <vt:lpstr>How slow can Ford-Fulkerson be?</vt:lpstr>
      <vt:lpstr>What about Edmonds-Karp?</vt:lpstr>
      <vt:lpstr>What about Edmonds-Karp?</vt:lpstr>
      <vt:lpstr>Applications</vt:lpstr>
      <vt:lpstr>Multi-source Multi-sink max flow</vt:lpstr>
      <vt:lpstr>Applications</vt:lpstr>
      <vt:lpstr>Node Splitting</vt:lpstr>
      <vt:lpstr>Applications</vt:lpstr>
      <vt:lpstr>All pairs edge disjoint paths</vt:lpstr>
      <vt:lpstr>All pairs edge disjoint paths</vt:lpstr>
      <vt:lpstr>Edge disjoint paths</vt:lpstr>
      <vt:lpstr>Max-flow min-cut theorem</vt:lpstr>
      <vt:lpstr>Max-flow min-cut theorem</vt:lpstr>
      <vt:lpstr>End</vt:lpstr>
    </vt:vector>
  </TitlesOfParts>
  <Company>CUHK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3160  Design and Analysis of Algorithms  Tutorial 5</dc:title>
  <dc:creator>CSE</dc:creator>
  <cp:lastModifiedBy>Chengyu Lin</cp:lastModifiedBy>
  <cp:revision>182</cp:revision>
  <dcterms:created xsi:type="dcterms:W3CDTF">2012-03-12T03:10:12Z</dcterms:created>
  <dcterms:modified xsi:type="dcterms:W3CDTF">2015-03-17T03:04:52Z</dcterms:modified>
</cp:coreProperties>
</file>