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8" r:id="rId2"/>
    <p:sldId id="287" r:id="rId3"/>
    <p:sldId id="257" r:id="rId4"/>
    <p:sldId id="275" r:id="rId5"/>
    <p:sldId id="286" r:id="rId6"/>
    <p:sldId id="276" r:id="rId7"/>
    <p:sldId id="282" r:id="rId8"/>
    <p:sldId id="264" r:id="rId9"/>
    <p:sldId id="267" r:id="rId10"/>
    <p:sldId id="269" r:id="rId11"/>
    <p:sldId id="265" r:id="rId12"/>
    <p:sldId id="268" r:id="rId13"/>
    <p:sldId id="270" r:id="rId14"/>
    <p:sldId id="283" r:id="rId15"/>
    <p:sldId id="285" r:id="rId16"/>
    <p:sldId id="262" r:id="rId17"/>
    <p:sldId id="281" r:id="rId18"/>
    <p:sldId id="284" r:id="rId19"/>
    <p:sldId id="260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88C2F4-C989-4F7D-A9BC-44D6D4160CE2}" type="datetimeFigureOut">
              <a:rPr lang="en-US" altLang="zh-CN"/>
              <a:pPr/>
              <a:t>3/3/2014</a:t>
            </a:fld>
            <a:endParaRPr lang="en-US" altLang="zh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186C6D0-6B1B-46B9-9CC8-9E16DD03CBB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84353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1508" name="Slide Number Placeholder 3"/>
          <p:cNvSpPr txBox="1">
            <a:spLocks noGrp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87" tIns="45894" rIns="91787" bIns="45894" anchor="b"/>
          <a:lstStyle>
            <a:lvl1pPr defTabSz="917575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4C0B4573-06E4-48D9-A84F-7E6826D98677}" type="slidenum">
              <a:rPr lang="zh-TW" altLang="en-US" sz="1200"/>
              <a:pPr algn="r"/>
              <a:t>6</a:t>
            </a:fld>
            <a:endParaRPr lang="en-US" altLang="zh-TW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dirty="0" smtClean="0"/>
          </a:p>
        </p:txBody>
      </p:sp>
      <p:sp>
        <p:nvSpPr>
          <p:cNvPr id="22532" name="Slide Number Placeholder 3"/>
          <p:cNvSpPr txBox="1">
            <a:spLocks noGrp="1"/>
          </p:cNvSpPr>
          <p:nvPr/>
        </p:nvSpPr>
        <p:spPr bwMode="auto">
          <a:xfrm>
            <a:off x="3886200" y="8685213"/>
            <a:ext cx="297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87" tIns="45894" rIns="91787" bIns="45894" anchor="b"/>
          <a:lstStyle>
            <a:lvl1pPr defTabSz="917575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fld id="{76372C03-FFF5-4B95-95E4-955F78B393AB}" type="slidenum">
              <a:rPr lang="zh-TW" altLang="en-US" sz="1200"/>
              <a:pPr algn="r"/>
              <a:t>7</a:t>
            </a:fld>
            <a:endParaRPr lang="en-US" altLang="zh-TW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5CE174-81A0-41FD-9768-18144FD60F54}" type="datetimeFigureOut">
              <a:rPr lang="en-US" altLang="zh-CN"/>
              <a:pPr/>
              <a:t>3/3/2014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873B0-50DC-4882-B5DE-584C2EFA7E7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93863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3A00E1-9F1F-4FF4-856B-D2AB4167584A}" type="datetimeFigureOut">
              <a:rPr lang="en-US" altLang="zh-CN"/>
              <a:pPr/>
              <a:t>3/3/2014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CB971-81C2-4EC5-ABD3-6C064A0D9BB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05879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B4798F-A766-4F1F-834E-C46B4075805C}" type="datetimeFigureOut">
              <a:rPr lang="en-US" altLang="zh-CN"/>
              <a:pPr/>
              <a:t>3/3/2014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30C5C-57B8-4377-BB00-F40E56E8D3E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26926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24FBC8-DEE2-44D7-A2B4-66F55DCA4630}" type="datetimeFigureOut">
              <a:rPr lang="en-US" altLang="zh-CN"/>
              <a:pPr/>
              <a:t>3/3/2014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9FC75-1A85-477B-917D-E95AED0B906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4576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EE2526-94C6-454C-A475-DC58C5AF0E9A}" type="datetimeFigureOut">
              <a:rPr lang="en-US" altLang="zh-CN"/>
              <a:pPr/>
              <a:t>3/3/2014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15C105-D776-4CD8-B153-150A9E3E12B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3512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8910C2-F05A-4950-B84D-B271F8F6D4FB}" type="datetimeFigureOut">
              <a:rPr lang="en-US" altLang="zh-CN"/>
              <a:pPr/>
              <a:t>3/3/2014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C1B080-BE9A-45C8-A304-36E1235F92A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3382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01F20B-97CC-453C-B826-CE7AE4487063}" type="datetimeFigureOut">
              <a:rPr lang="en-US" altLang="zh-CN"/>
              <a:pPr/>
              <a:t>3/3/2014</a:t>
            </a:fld>
            <a:endParaRPr lang="en-US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B7A552-5BEB-4FD6-8F7E-B5BA4716A61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253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316693-2814-49ED-A975-B1ECE2B2B77D}" type="datetimeFigureOut">
              <a:rPr lang="en-US" altLang="zh-CN"/>
              <a:pPr/>
              <a:t>3/3/2014</a:t>
            </a:fld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A03D2-2184-410D-A5AE-6AC6DFB5C6B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85480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6F9809-F881-4347-917A-5DFB74FD9121}" type="datetimeFigureOut">
              <a:rPr lang="en-US" altLang="zh-CN"/>
              <a:pPr/>
              <a:t>3/3/2014</a:t>
            </a:fld>
            <a:endParaRPr lang="en-US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83695-1DF5-4903-9BFC-3FD2A30B4B6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0002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03392B-C6AE-42DA-90D5-A7A53F574A1E}" type="datetimeFigureOut">
              <a:rPr lang="en-US" altLang="zh-CN"/>
              <a:pPr/>
              <a:t>3/3/2014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01DB2-2D1B-4D4C-8CED-642B7F7B0A7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8702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C86C09-A87F-4EA0-AA06-84970DA56DCB}" type="datetimeFigureOut">
              <a:rPr lang="en-US" altLang="zh-CN"/>
              <a:pPr/>
              <a:t>3/3/2014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41C5D-01EC-445D-BB41-F31057BF6C4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64313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0D79BCBE-EDDF-4D8A-A0FA-36DEB6A63A6C}" type="datetimeFigureOut">
              <a:rPr lang="en-US" altLang="zh-CN"/>
              <a:pPr/>
              <a:t>3/3/2014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C092F19-BDC7-4AF6-9A68-49864558468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5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153400" cy="2362200"/>
          </a:xfrm>
        </p:spPr>
        <p:txBody>
          <a:bodyPr/>
          <a:lstStyle/>
          <a:p>
            <a:pPr algn="r"/>
            <a:r>
              <a:rPr lang="en-US" altLang="zh-CN" sz="4000" dirty="0" smtClean="0"/>
              <a:t>CSCI 3160</a:t>
            </a:r>
            <a:br>
              <a:rPr lang="en-US" altLang="zh-CN" sz="4000" dirty="0" smtClean="0"/>
            </a:br>
            <a:r>
              <a:rPr lang="en-US" altLang="zh-CN" sz="4000" dirty="0" smtClean="0"/>
              <a:t> Design and Analysis of Algorithms</a:t>
            </a:r>
            <a:br>
              <a:rPr lang="en-US" altLang="zh-CN" sz="4000" dirty="0" smtClean="0"/>
            </a:b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r>
              <a:rPr lang="en-US" altLang="zh-CN" sz="4000" dirty="0" smtClean="0"/>
              <a:t>Tutorial </a:t>
            </a:r>
            <a:r>
              <a:rPr lang="en-US" altLang="zh-CN" sz="4000" dirty="0" smtClean="0"/>
              <a:t>6</a:t>
            </a:r>
            <a:endParaRPr lang="en-US" altLang="zh-CN" sz="40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34200" y="4876800"/>
            <a:ext cx="1828800" cy="838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>
                <a:latin typeface="+mj-lt"/>
              </a:rPr>
              <a:t>Fei</a:t>
            </a:r>
            <a:r>
              <a:rPr lang="en-US" dirty="0" smtClean="0">
                <a:latin typeface="+mj-lt"/>
              </a:rPr>
              <a:t> Chen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Converting into standard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altLang="zh-CN" smtClean="0"/>
              <a:t>Constraints </a:t>
            </a:r>
          </a:p>
          <a:p>
            <a:pPr marL="457200" lvl="1" indent="0">
              <a:buFont typeface="Arial" charset="0"/>
              <a:buNone/>
            </a:pPr>
            <a:r>
              <a:rPr lang="en-US" altLang="zh-CN" sz="2400" i="1" smtClean="0">
                <a:solidFill>
                  <a:srgbClr val="7030A0"/>
                </a:solidFill>
              </a:rPr>
              <a:t>x</a:t>
            </a:r>
            <a:r>
              <a:rPr lang="en-US" altLang="zh-CN" sz="2400" smtClean="0">
                <a:solidFill>
                  <a:srgbClr val="7030A0"/>
                </a:solidFill>
              </a:rPr>
              <a:t> free </a:t>
            </a:r>
            <a:r>
              <a:rPr lang="en-US" altLang="zh-CN" sz="2400" smtClean="0"/>
              <a:t>(free variables)</a:t>
            </a:r>
          </a:p>
          <a:p>
            <a:pPr marL="457200" lvl="1" indent="0">
              <a:buFont typeface="Arial" charset="0"/>
              <a:buNone/>
            </a:pPr>
            <a:r>
              <a:rPr lang="en-US" altLang="zh-CN" smtClean="0"/>
              <a:t>is equivalent to</a:t>
            </a:r>
          </a:p>
          <a:p>
            <a:pPr marL="457200" lvl="1" indent="0">
              <a:buFont typeface="Arial" charset="0"/>
              <a:buNone/>
            </a:pPr>
            <a:r>
              <a:rPr lang="en-US" altLang="zh-CN" smtClean="0">
                <a:solidFill>
                  <a:srgbClr val="7030A0"/>
                </a:solidFill>
              </a:rPr>
              <a:t>x = x</a:t>
            </a:r>
            <a:r>
              <a:rPr lang="en-US" altLang="zh-CN" baseline="30000" smtClean="0">
                <a:solidFill>
                  <a:srgbClr val="7030A0"/>
                </a:solidFill>
              </a:rPr>
              <a:t>+</a:t>
            </a:r>
            <a:r>
              <a:rPr lang="en-US" altLang="zh-CN" baseline="-25000" smtClean="0">
                <a:solidFill>
                  <a:srgbClr val="7030A0"/>
                </a:solidFill>
              </a:rPr>
              <a:t> </a:t>
            </a:r>
            <a:r>
              <a:rPr lang="en-US" altLang="zh-CN" smtClean="0">
                <a:solidFill>
                  <a:srgbClr val="7030A0"/>
                </a:solidFill>
              </a:rPr>
              <a:t>- x</a:t>
            </a:r>
            <a:r>
              <a:rPr lang="en-US" altLang="zh-CN" baseline="30000" smtClean="0">
                <a:solidFill>
                  <a:srgbClr val="7030A0"/>
                </a:solidFill>
              </a:rPr>
              <a:t>-</a:t>
            </a:r>
            <a:r>
              <a:rPr lang="en-US" altLang="zh-CN" baseline="-25000" smtClean="0">
                <a:solidFill>
                  <a:srgbClr val="7030A0"/>
                </a:solidFill>
              </a:rPr>
              <a:t> </a:t>
            </a:r>
            <a:r>
              <a:rPr lang="en-US" altLang="zh-CN" smtClean="0"/>
              <a:t>and</a:t>
            </a:r>
            <a:r>
              <a:rPr lang="en-US" altLang="zh-CN" smtClean="0">
                <a:solidFill>
                  <a:srgbClr val="00B050"/>
                </a:solidFill>
              </a:rPr>
              <a:t> </a:t>
            </a:r>
            <a:r>
              <a:rPr lang="en-US" altLang="zh-CN" smtClean="0">
                <a:solidFill>
                  <a:srgbClr val="7030A0"/>
                </a:solidFill>
              </a:rPr>
              <a:t>x</a:t>
            </a:r>
            <a:r>
              <a:rPr lang="en-US" altLang="zh-CN" baseline="30000" smtClean="0">
                <a:solidFill>
                  <a:srgbClr val="7030A0"/>
                </a:solidFill>
              </a:rPr>
              <a:t>+</a:t>
            </a:r>
            <a:r>
              <a:rPr lang="en-US" altLang="zh-CN" smtClean="0">
                <a:solidFill>
                  <a:srgbClr val="7030A0"/>
                </a:solidFill>
              </a:rPr>
              <a:t>, x</a:t>
            </a:r>
            <a:r>
              <a:rPr lang="en-US" altLang="zh-CN" baseline="30000" smtClean="0">
                <a:solidFill>
                  <a:srgbClr val="7030A0"/>
                </a:solidFill>
              </a:rPr>
              <a:t>-</a:t>
            </a:r>
            <a:r>
              <a:rPr lang="en-US" altLang="zh-CN" smtClean="0">
                <a:solidFill>
                  <a:srgbClr val="7030A0"/>
                </a:solidFill>
              </a:rPr>
              <a:t> ≥ 0</a:t>
            </a:r>
          </a:p>
          <a:p>
            <a:pPr marL="457200" lvl="1" indent="0"/>
            <a:endParaRPr lang="en-US" altLang="zh-CN" smtClean="0"/>
          </a:p>
          <a:p>
            <a:pPr marL="457200" lvl="1" indent="0"/>
            <a:endParaRPr lang="en-US" altLang="zh-CN" smtClean="0"/>
          </a:p>
          <a:p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Converting into standard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altLang="zh-CN" smtClean="0"/>
              <a:t>Objective function</a:t>
            </a:r>
          </a:p>
          <a:p>
            <a:pPr marL="457200" lvl="1" indent="0">
              <a:buFont typeface="Arial" charset="0"/>
              <a:buNone/>
            </a:pPr>
            <a:r>
              <a:rPr lang="en-US" altLang="zh-CN" smtClean="0">
                <a:solidFill>
                  <a:srgbClr val="FF0000"/>
                </a:solidFill>
              </a:rPr>
              <a:t>min</a:t>
            </a:r>
            <a:r>
              <a:rPr lang="en-US" altLang="zh-CN" smtClean="0"/>
              <a:t> </a:t>
            </a:r>
            <a:r>
              <a:rPr lang="en-US" altLang="zh-CN" i="1" smtClean="0">
                <a:solidFill>
                  <a:srgbClr val="0070C0"/>
                </a:solidFill>
              </a:rPr>
              <a:t>z</a:t>
            </a:r>
            <a:endParaRPr lang="en-US" altLang="zh-CN" smtClean="0">
              <a:solidFill>
                <a:srgbClr val="0070C0"/>
              </a:solidFill>
            </a:endParaRPr>
          </a:p>
          <a:p>
            <a:pPr marL="457200" lvl="1" indent="0">
              <a:buFont typeface="Arial" charset="0"/>
              <a:buNone/>
            </a:pPr>
            <a:r>
              <a:rPr lang="en-US" altLang="zh-CN" smtClean="0"/>
              <a:t>is equivalent to</a:t>
            </a:r>
            <a:br>
              <a:rPr lang="en-US" altLang="zh-CN" smtClean="0"/>
            </a:br>
            <a:r>
              <a:rPr lang="en-US" altLang="zh-CN" smtClean="0">
                <a:solidFill>
                  <a:srgbClr val="0070C0"/>
                </a:solidFill>
              </a:rPr>
              <a:t>max -</a:t>
            </a:r>
            <a:r>
              <a:rPr lang="en-US" altLang="zh-CN" i="1" smtClean="0">
                <a:solidFill>
                  <a:srgbClr val="0070C0"/>
                </a:solidFill>
              </a:rPr>
              <a:t>z</a:t>
            </a:r>
            <a:endParaRPr lang="en-US" altLang="zh-CN" smtClean="0">
              <a:solidFill>
                <a:srgbClr val="0070C0"/>
              </a:solidFill>
            </a:endParaRPr>
          </a:p>
          <a:p>
            <a:pPr marL="457200" lvl="1" indent="0"/>
            <a:endParaRPr lang="en-US" altLang="zh-CN" smtClean="0"/>
          </a:p>
          <a:p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Objective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altLang="zh-CN" smtClean="0"/>
              <a:t>Non-linear objective function</a:t>
            </a:r>
          </a:p>
          <a:p>
            <a:pPr lvl="1"/>
            <a:r>
              <a:rPr lang="en-US" altLang="zh-CN" smtClean="0"/>
              <a:t>Can sometimes be converted into linear objective function with extra linear constraints</a:t>
            </a:r>
          </a:p>
          <a:p>
            <a:pPr lvl="1">
              <a:buFont typeface="Arial" charset="0"/>
              <a:buNone/>
            </a:pPr>
            <a:r>
              <a:rPr lang="en-US" altLang="zh-CN" smtClean="0"/>
              <a:t>e.g. max min</a:t>
            </a:r>
            <a:r>
              <a:rPr lang="en-US" altLang="zh-CN" baseline="-25000" smtClean="0"/>
              <a:t>i</a:t>
            </a:r>
            <a:r>
              <a:rPr lang="en-US" altLang="zh-CN" smtClean="0"/>
              <a:t> </a:t>
            </a:r>
            <a:r>
              <a:rPr lang="en-US" altLang="zh-CN" i="1" smtClean="0"/>
              <a:t>x</a:t>
            </a:r>
            <a:r>
              <a:rPr lang="en-US" altLang="zh-CN" baseline="-25000" smtClean="0"/>
              <a:t>i</a:t>
            </a:r>
          </a:p>
          <a:p>
            <a:pPr lvl="1"/>
            <a:endParaRPr lang="en-US" altLang="zh-CN" smtClean="0"/>
          </a:p>
          <a:p>
            <a:pPr lvl="1">
              <a:buFont typeface="Arial" charset="0"/>
              <a:buNone/>
            </a:pPr>
            <a:r>
              <a:rPr lang="en-US" altLang="zh-CN" smtClean="0"/>
              <a:t>is equivalent to</a:t>
            </a:r>
          </a:p>
          <a:p>
            <a:endParaRPr lang="en-US" altLang="zh-CN" smtClean="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7086600" y="4114800"/>
            <a:ext cx="3254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i="1"/>
              <a:t>z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553200" y="4683125"/>
            <a:ext cx="8794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i="1"/>
              <a:t>x</a:t>
            </a:r>
            <a:r>
              <a:rPr lang="en-US" altLang="zh-CN" sz="2800" baseline="-25000"/>
              <a:t>i</a:t>
            </a:r>
            <a:r>
              <a:rPr lang="en-US" altLang="zh-CN" sz="2800"/>
              <a:t> </a:t>
            </a:r>
            <a:r>
              <a:rPr lang="en-US" altLang="zh-CN" sz="2800">
                <a:solidFill>
                  <a:srgbClr val="00B050"/>
                </a:solidFill>
              </a:rPr>
              <a:t>≥</a:t>
            </a:r>
            <a:r>
              <a:rPr lang="en-US" altLang="zh-CN" sz="2800"/>
              <a:t> </a:t>
            </a:r>
            <a:r>
              <a:rPr lang="en-US" altLang="zh-CN" sz="2800" i="1"/>
              <a:t>z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4827588" y="4114800"/>
            <a:ext cx="7953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/>
              <a:t>max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3994150" y="4683125"/>
            <a:ext cx="16287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/>
              <a:t>subject to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86200" y="3886200"/>
            <a:ext cx="4267200" cy="21336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Objective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altLang="zh-CN" smtClean="0"/>
              <a:t>Non-linear objective function</a:t>
            </a:r>
          </a:p>
          <a:p>
            <a:pPr lvl="1"/>
            <a:r>
              <a:rPr lang="en-US" altLang="zh-CN" smtClean="0"/>
              <a:t>Can sometimes be converted into linear objective function with extra linear constraints</a:t>
            </a:r>
          </a:p>
          <a:p>
            <a:pPr lvl="1">
              <a:buFont typeface="Arial" charset="0"/>
              <a:buNone/>
            </a:pPr>
            <a:r>
              <a:rPr lang="en-US" altLang="zh-CN" smtClean="0"/>
              <a:t>e.g. max c|</a:t>
            </a:r>
            <a:r>
              <a:rPr lang="en-US" altLang="zh-CN" i="1" smtClean="0"/>
              <a:t>x</a:t>
            </a:r>
            <a:r>
              <a:rPr lang="en-US" altLang="zh-CN" baseline="-25000" smtClean="0"/>
              <a:t>i</a:t>
            </a:r>
            <a:r>
              <a:rPr lang="en-US" altLang="zh-CN" smtClean="0"/>
              <a:t> – </a:t>
            </a:r>
            <a:r>
              <a:rPr lang="en-US" altLang="zh-CN" i="1" smtClean="0"/>
              <a:t>x</a:t>
            </a:r>
            <a:r>
              <a:rPr lang="en-US" altLang="zh-CN" baseline="-25000" smtClean="0"/>
              <a:t>j</a:t>
            </a:r>
            <a:r>
              <a:rPr lang="en-US" altLang="zh-CN" smtClean="0"/>
              <a:t>|</a:t>
            </a:r>
          </a:p>
          <a:p>
            <a:pPr lvl="1">
              <a:buFont typeface="Arial" charset="0"/>
              <a:buNone/>
            </a:pPr>
            <a:endParaRPr lang="en-US" altLang="zh-CN" smtClean="0"/>
          </a:p>
          <a:p>
            <a:pPr lvl="1">
              <a:buFont typeface="Arial" charset="0"/>
              <a:buNone/>
            </a:pPr>
            <a:r>
              <a:rPr lang="en-US" altLang="zh-CN" smtClean="0"/>
              <a:t>is equivalent to</a:t>
            </a:r>
          </a:p>
          <a:p>
            <a:pPr lvl="1">
              <a:buFont typeface="Arial" charset="0"/>
              <a:buNone/>
            </a:pPr>
            <a:endParaRPr lang="en-US" altLang="zh-CN" smtClean="0"/>
          </a:p>
          <a:p>
            <a:endParaRPr lang="en-US" altLang="zh-CN" smtClean="0"/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5946775" y="4114800"/>
            <a:ext cx="10583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i="1" dirty="0"/>
              <a:t>cy</a:t>
            </a:r>
            <a:r>
              <a:rPr lang="en-US" altLang="zh-CN" sz="2800" dirty="0"/>
              <a:t> </a:t>
            </a:r>
            <a:r>
              <a:rPr lang="en-US" altLang="zh-CN" sz="2800" dirty="0" smtClean="0"/>
              <a:t>- </a:t>
            </a:r>
            <a:r>
              <a:rPr lang="en-US" altLang="zh-CN" sz="2800" i="1" dirty="0" err="1"/>
              <a:t>cz</a:t>
            </a:r>
            <a:endParaRPr lang="en-US" altLang="zh-CN" sz="2800" i="1" dirty="0"/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6005513" y="4683125"/>
            <a:ext cx="18430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i="1"/>
              <a:t>x</a:t>
            </a:r>
            <a:r>
              <a:rPr lang="en-US" altLang="zh-CN" sz="2800" baseline="-25000"/>
              <a:t>i</a:t>
            </a:r>
            <a:r>
              <a:rPr lang="en-US" altLang="zh-CN" sz="2800"/>
              <a:t> – </a:t>
            </a:r>
            <a:r>
              <a:rPr lang="en-US" altLang="zh-CN" sz="2800" i="1"/>
              <a:t>x</a:t>
            </a:r>
            <a:r>
              <a:rPr lang="en-US" altLang="zh-CN" sz="2800" baseline="-25000"/>
              <a:t>j </a:t>
            </a:r>
            <a:r>
              <a:rPr lang="en-US" altLang="zh-CN" sz="2800"/>
              <a:t>= </a:t>
            </a:r>
            <a:r>
              <a:rPr lang="en-US" altLang="zh-CN" sz="2800" i="1"/>
              <a:t>y</a:t>
            </a:r>
            <a:r>
              <a:rPr lang="en-US" altLang="zh-CN" sz="2800"/>
              <a:t> - </a:t>
            </a:r>
            <a:r>
              <a:rPr lang="en-US" altLang="zh-CN" sz="2800" i="1"/>
              <a:t>z</a:t>
            </a:r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6292850" y="5202238"/>
            <a:ext cx="11842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i="1"/>
              <a:t>y</a:t>
            </a:r>
            <a:r>
              <a:rPr lang="en-US" altLang="zh-CN" sz="2800"/>
              <a:t>, </a:t>
            </a:r>
            <a:r>
              <a:rPr lang="en-US" altLang="zh-CN" sz="2800" i="1"/>
              <a:t>z</a:t>
            </a:r>
            <a:r>
              <a:rPr lang="en-US" altLang="zh-CN" sz="2800"/>
              <a:t> ≥ 0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4827588" y="4114800"/>
            <a:ext cx="7953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/>
              <a:t>max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3994150" y="4683125"/>
            <a:ext cx="16287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/>
              <a:t>subject to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86200" y="3886200"/>
            <a:ext cx="4267200" cy="21336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Duality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857375" y="1776413"/>
            <a:ext cx="7953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/>
              <a:t>max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062038" y="2386013"/>
            <a:ext cx="1628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/>
              <a:t>subject to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376613" y="1776413"/>
            <a:ext cx="609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i="1">
                <a:solidFill>
                  <a:srgbClr val="0070C0"/>
                </a:solidFill>
              </a:rPr>
              <a:t>c</a:t>
            </a:r>
            <a:r>
              <a:rPr lang="en-US" altLang="zh-CN" sz="2800" baseline="30000">
                <a:solidFill>
                  <a:srgbClr val="0070C0"/>
                </a:solidFill>
              </a:rPr>
              <a:t>T</a:t>
            </a:r>
            <a:r>
              <a:rPr lang="en-US" altLang="zh-CN" sz="2800" i="1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919413" y="2406650"/>
            <a:ext cx="1081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00B050"/>
                </a:solidFill>
              </a:rPr>
              <a:t>A</a:t>
            </a:r>
            <a:r>
              <a:rPr lang="en-US" altLang="zh-CN" sz="2800" i="1">
                <a:solidFill>
                  <a:srgbClr val="00B050"/>
                </a:solidFill>
              </a:rPr>
              <a:t>x</a:t>
            </a:r>
            <a:r>
              <a:rPr lang="en-US" altLang="zh-CN" sz="2800">
                <a:solidFill>
                  <a:srgbClr val="00B050"/>
                </a:solidFill>
              </a:rPr>
              <a:t> ≤ </a:t>
            </a:r>
            <a:r>
              <a:rPr lang="en-US" altLang="zh-CN" sz="2800" i="1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148013" y="2843213"/>
            <a:ext cx="866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i="1">
                <a:solidFill>
                  <a:srgbClr val="7030A0"/>
                </a:solidFill>
              </a:rPr>
              <a:t>x</a:t>
            </a:r>
            <a:r>
              <a:rPr lang="en-US" altLang="zh-CN" sz="2800">
                <a:solidFill>
                  <a:srgbClr val="7030A0"/>
                </a:solidFill>
              </a:rPr>
              <a:t> ≥ 0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762625" y="1751013"/>
            <a:ext cx="7413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/>
              <a:t>min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967288" y="2360613"/>
            <a:ext cx="1628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/>
              <a:t>subject to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7281863" y="1751013"/>
            <a:ext cx="641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i="1">
                <a:solidFill>
                  <a:srgbClr val="0070C0"/>
                </a:solidFill>
              </a:rPr>
              <a:t>b</a:t>
            </a:r>
            <a:r>
              <a:rPr lang="en-US" altLang="zh-CN" sz="2800" baseline="30000">
                <a:solidFill>
                  <a:srgbClr val="0070C0"/>
                </a:solidFill>
              </a:rPr>
              <a:t>T</a:t>
            </a:r>
            <a:r>
              <a:rPr lang="en-US" altLang="zh-CN" sz="2800" i="1">
                <a:solidFill>
                  <a:srgbClr val="0070C0"/>
                </a:solidFill>
              </a:rPr>
              <a:t>y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6824663" y="2381250"/>
            <a:ext cx="1165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00B050"/>
                </a:solidFill>
              </a:rPr>
              <a:t>A</a:t>
            </a:r>
            <a:r>
              <a:rPr lang="en-US" altLang="zh-CN" sz="2800" baseline="30000">
                <a:solidFill>
                  <a:srgbClr val="00B050"/>
                </a:solidFill>
              </a:rPr>
              <a:t>T</a:t>
            </a:r>
            <a:r>
              <a:rPr lang="en-US" altLang="zh-CN" sz="2800" i="1">
                <a:solidFill>
                  <a:srgbClr val="00B050"/>
                </a:solidFill>
              </a:rPr>
              <a:t>y</a:t>
            </a:r>
            <a:r>
              <a:rPr lang="en-US" altLang="zh-CN" sz="2800">
                <a:solidFill>
                  <a:srgbClr val="00B050"/>
                </a:solidFill>
              </a:rPr>
              <a:t> ≥ </a:t>
            </a:r>
            <a:r>
              <a:rPr lang="en-US" altLang="zh-CN" sz="2800" i="1">
                <a:solidFill>
                  <a:srgbClr val="00B050"/>
                </a:solidFill>
              </a:rPr>
              <a:t>c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7135813" y="2817813"/>
            <a:ext cx="8651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i="1">
                <a:solidFill>
                  <a:srgbClr val="7030A0"/>
                </a:solidFill>
              </a:rPr>
              <a:t>y</a:t>
            </a:r>
            <a:r>
              <a:rPr lang="en-US" altLang="zh-CN" sz="2800">
                <a:solidFill>
                  <a:srgbClr val="7030A0"/>
                </a:solidFill>
              </a:rPr>
              <a:t> ≥ 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90600" y="1751013"/>
            <a:ext cx="3200400" cy="17526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1774825" y="1368425"/>
            <a:ext cx="1631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/>
              <a:t>Primal Program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876800" y="1752600"/>
            <a:ext cx="3200400" cy="17526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5661025" y="1370013"/>
            <a:ext cx="1460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/>
              <a:t>Dual Program</a:t>
            </a:r>
          </a:p>
        </p:txBody>
      </p:sp>
      <p:sp>
        <p:nvSpPr>
          <p:cNvPr id="14353" name="Rectangle 18"/>
          <p:cNvSpPr>
            <a:spLocks noChangeArrowheads="1"/>
          </p:cNvSpPr>
          <p:nvPr/>
        </p:nvSpPr>
        <p:spPr bwMode="auto">
          <a:xfrm>
            <a:off x="1857375" y="4141788"/>
            <a:ext cx="7953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/>
              <a:t>max</a:t>
            </a:r>
          </a:p>
        </p:txBody>
      </p:sp>
      <p:sp>
        <p:nvSpPr>
          <p:cNvPr id="14354" name="Rectangle 19"/>
          <p:cNvSpPr>
            <a:spLocks noChangeArrowheads="1"/>
          </p:cNvSpPr>
          <p:nvPr/>
        </p:nvSpPr>
        <p:spPr bwMode="auto">
          <a:xfrm>
            <a:off x="1062038" y="4751388"/>
            <a:ext cx="16287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/>
              <a:t>subject to</a:t>
            </a:r>
          </a:p>
        </p:txBody>
      </p:sp>
      <p:sp>
        <p:nvSpPr>
          <p:cNvPr id="14355" name="Rectangle 20"/>
          <p:cNvSpPr>
            <a:spLocks noChangeArrowheads="1"/>
          </p:cNvSpPr>
          <p:nvPr/>
        </p:nvSpPr>
        <p:spPr bwMode="auto">
          <a:xfrm>
            <a:off x="3376613" y="4141788"/>
            <a:ext cx="6096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i="1">
                <a:solidFill>
                  <a:srgbClr val="0070C0"/>
                </a:solidFill>
              </a:rPr>
              <a:t>c</a:t>
            </a:r>
            <a:r>
              <a:rPr lang="en-US" altLang="zh-CN" sz="2800" baseline="30000">
                <a:solidFill>
                  <a:srgbClr val="0070C0"/>
                </a:solidFill>
              </a:rPr>
              <a:t>T</a:t>
            </a:r>
            <a:r>
              <a:rPr lang="en-US" altLang="zh-CN" sz="2800" i="1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14356" name="Rectangle 21"/>
          <p:cNvSpPr>
            <a:spLocks noChangeArrowheads="1"/>
          </p:cNvSpPr>
          <p:nvPr/>
        </p:nvSpPr>
        <p:spPr bwMode="auto">
          <a:xfrm>
            <a:off x="2919413" y="4772025"/>
            <a:ext cx="10810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00B050"/>
                </a:solidFill>
              </a:rPr>
              <a:t>A</a:t>
            </a:r>
            <a:r>
              <a:rPr lang="en-US" altLang="zh-CN" sz="2800" i="1">
                <a:solidFill>
                  <a:srgbClr val="00B050"/>
                </a:solidFill>
              </a:rPr>
              <a:t>x</a:t>
            </a:r>
            <a:r>
              <a:rPr lang="en-US" altLang="zh-CN" sz="2800">
                <a:solidFill>
                  <a:srgbClr val="00B050"/>
                </a:solidFill>
              </a:rPr>
              <a:t> = </a:t>
            </a:r>
            <a:r>
              <a:rPr lang="en-US" altLang="zh-CN" sz="2800" i="1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14357" name="Rectangle 22"/>
          <p:cNvSpPr>
            <a:spLocks noChangeArrowheads="1"/>
          </p:cNvSpPr>
          <p:nvPr/>
        </p:nvSpPr>
        <p:spPr bwMode="auto">
          <a:xfrm>
            <a:off x="3148013" y="5208588"/>
            <a:ext cx="8667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i="1">
                <a:solidFill>
                  <a:srgbClr val="7030A0"/>
                </a:solidFill>
              </a:rPr>
              <a:t>x</a:t>
            </a:r>
            <a:r>
              <a:rPr lang="en-US" altLang="zh-CN" sz="2800">
                <a:solidFill>
                  <a:srgbClr val="7030A0"/>
                </a:solidFill>
              </a:rPr>
              <a:t> ≥ 0</a:t>
            </a:r>
          </a:p>
        </p:txBody>
      </p:sp>
      <p:sp>
        <p:nvSpPr>
          <p:cNvPr id="14358" name="Rectangle 23"/>
          <p:cNvSpPr>
            <a:spLocks noChangeArrowheads="1"/>
          </p:cNvSpPr>
          <p:nvPr/>
        </p:nvSpPr>
        <p:spPr bwMode="auto">
          <a:xfrm>
            <a:off x="5762625" y="4116388"/>
            <a:ext cx="7413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/>
              <a:t>min</a:t>
            </a:r>
          </a:p>
        </p:txBody>
      </p:sp>
      <p:sp>
        <p:nvSpPr>
          <p:cNvPr id="14359" name="Rectangle 24"/>
          <p:cNvSpPr>
            <a:spLocks noChangeArrowheads="1"/>
          </p:cNvSpPr>
          <p:nvPr/>
        </p:nvSpPr>
        <p:spPr bwMode="auto">
          <a:xfrm>
            <a:off x="4967288" y="4725988"/>
            <a:ext cx="16287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/>
              <a:t>subject to</a:t>
            </a:r>
          </a:p>
        </p:txBody>
      </p:sp>
      <p:sp>
        <p:nvSpPr>
          <p:cNvPr id="14360" name="Rectangle 25"/>
          <p:cNvSpPr>
            <a:spLocks noChangeArrowheads="1"/>
          </p:cNvSpPr>
          <p:nvPr/>
        </p:nvSpPr>
        <p:spPr bwMode="auto">
          <a:xfrm>
            <a:off x="7281863" y="4116388"/>
            <a:ext cx="641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i="1">
                <a:solidFill>
                  <a:srgbClr val="0070C0"/>
                </a:solidFill>
              </a:rPr>
              <a:t>b</a:t>
            </a:r>
            <a:r>
              <a:rPr lang="en-US" altLang="zh-CN" sz="2800" baseline="30000">
                <a:solidFill>
                  <a:srgbClr val="0070C0"/>
                </a:solidFill>
              </a:rPr>
              <a:t>T</a:t>
            </a:r>
            <a:r>
              <a:rPr lang="en-US" altLang="zh-CN" sz="2800" i="1">
                <a:solidFill>
                  <a:srgbClr val="0070C0"/>
                </a:solidFill>
              </a:rPr>
              <a:t>y</a:t>
            </a:r>
          </a:p>
        </p:txBody>
      </p:sp>
      <p:sp>
        <p:nvSpPr>
          <p:cNvPr id="14361" name="Rectangle 26"/>
          <p:cNvSpPr>
            <a:spLocks noChangeArrowheads="1"/>
          </p:cNvSpPr>
          <p:nvPr/>
        </p:nvSpPr>
        <p:spPr bwMode="auto">
          <a:xfrm>
            <a:off x="6824663" y="4746625"/>
            <a:ext cx="1165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00B050"/>
                </a:solidFill>
              </a:rPr>
              <a:t>A</a:t>
            </a:r>
            <a:r>
              <a:rPr lang="en-US" altLang="zh-CN" sz="2800" baseline="30000">
                <a:solidFill>
                  <a:srgbClr val="00B050"/>
                </a:solidFill>
              </a:rPr>
              <a:t>T</a:t>
            </a:r>
            <a:r>
              <a:rPr lang="en-US" altLang="zh-CN" sz="2800" i="1">
                <a:solidFill>
                  <a:srgbClr val="00B050"/>
                </a:solidFill>
              </a:rPr>
              <a:t>y</a:t>
            </a:r>
            <a:r>
              <a:rPr lang="en-US" altLang="zh-CN" sz="2800">
                <a:solidFill>
                  <a:srgbClr val="00B050"/>
                </a:solidFill>
              </a:rPr>
              <a:t> ≥ </a:t>
            </a:r>
            <a:r>
              <a:rPr lang="en-US" altLang="zh-CN" sz="2800" i="1">
                <a:solidFill>
                  <a:srgbClr val="00B050"/>
                </a:solidFill>
              </a:rPr>
              <a:t>c</a:t>
            </a:r>
          </a:p>
        </p:txBody>
      </p:sp>
      <p:sp>
        <p:nvSpPr>
          <p:cNvPr id="29" name="Rectangle 28"/>
          <p:cNvSpPr/>
          <p:nvPr/>
        </p:nvSpPr>
        <p:spPr>
          <a:xfrm>
            <a:off x="990600" y="4116388"/>
            <a:ext cx="3200400" cy="17526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63" name="Rectangle 29"/>
          <p:cNvSpPr>
            <a:spLocks noChangeArrowheads="1"/>
          </p:cNvSpPr>
          <p:nvPr/>
        </p:nvSpPr>
        <p:spPr bwMode="auto">
          <a:xfrm>
            <a:off x="1774825" y="3733800"/>
            <a:ext cx="1631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/>
              <a:t>Primal Program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876800" y="4117975"/>
            <a:ext cx="3200400" cy="17526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65" name="Rectangle 31"/>
          <p:cNvSpPr>
            <a:spLocks noChangeArrowheads="1"/>
          </p:cNvSpPr>
          <p:nvPr/>
        </p:nvSpPr>
        <p:spPr bwMode="auto">
          <a:xfrm>
            <a:off x="5661025" y="3735388"/>
            <a:ext cx="1460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/>
              <a:t>Dual Program</a:t>
            </a:r>
          </a:p>
        </p:txBody>
      </p:sp>
      <p:sp>
        <p:nvSpPr>
          <p:cNvPr id="14366" name="Rectangle 32"/>
          <p:cNvSpPr>
            <a:spLocks noChangeArrowheads="1"/>
          </p:cNvSpPr>
          <p:nvPr/>
        </p:nvSpPr>
        <p:spPr bwMode="auto">
          <a:xfrm>
            <a:off x="6705600" y="5184775"/>
            <a:ext cx="14049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i="1">
                <a:solidFill>
                  <a:srgbClr val="7030A0"/>
                </a:solidFill>
              </a:rPr>
              <a:t>y</a:t>
            </a:r>
            <a:r>
              <a:rPr lang="en-US" altLang="zh-CN" sz="2800">
                <a:solidFill>
                  <a:srgbClr val="7030A0"/>
                </a:solidFill>
              </a:rPr>
              <a:t> is free</a:t>
            </a:r>
          </a:p>
        </p:txBody>
      </p:sp>
      <p:sp>
        <p:nvSpPr>
          <p:cNvPr id="14367" name="Content Placeholder 2"/>
          <p:cNvSpPr>
            <a:spLocks noGrp="1"/>
          </p:cNvSpPr>
          <p:nvPr>
            <p:ph idx="1"/>
          </p:nvPr>
        </p:nvSpPr>
        <p:spPr>
          <a:xfrm>
            <a:off x="457200" y="5943600"/>
            <a:ext cx="8229600" cy="533400"/>
          </a:xfrm>
        </p:spPr>
        <p:txBody>
          <a:bodyPr/>
          <a:lstStyle/>
          <a:p>
            <a:r>
              <a:rPr lang="en-US" altLang="zh-CN" sz="2800" smtClean="0">
                <a:solidFill>
                  <a:srgbClr val="FF0000"/>
                </a:solidFill>
              </a:rPr>
              <a:t>The dual of a dual program is the primal program!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Example</a:t>
            </a:r>
          </a:p>
        </p:txBody>
      </p:sp>
      <p:sp>
        <p:nvSpPr>
          <p:cNvPr id="15363" name="Rectangle 15"/>
          <p:cNvSpPr>
            <a:spLocks noChangeArrowheads="1"/>
          </p:cNvSpPr>
          <p:nvPr/>
        </p:nvSpPr>
        <p:spPr bwMode="auto">
          <a:xfrm>
            <a:off x="1143000" y="1990725"/>
            <a:ext cx="2438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/>
              <a:t>Primal Program</a:t>
            </a:r>
          </a:p>
        </p:txBody>
      </p:sp>
      <p:sp>
        <p:nvSpPr>
          <p:cNvPr id="15364" name="Rectangle 33"/>
          <p:cNvSpPr>
            <a:spLocks noChangeArrowheads="1"/>
          </p:cNvSpPr>
          <p:nvPr/>
        </p:nvSpPr>
        <p:spPr bwMode="auto">
          <a:xfrm>
            <a:off x="220663" y="3209925"/>
            <a:ext cx="1419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/>
              <a:t>subject to</a:t>
            </a:r>
          </a:p>
        </p:txBody>
      </p:sp>
      <p:sp>
        <p:nvSpPr>
          <p:cNvPr id="15365" name="Rectangle 34"/>
          <p:cNvSpPr>
            <a:spLocks noChangeArrowheads="1"/>
          </p:cNvSpPr>
          <p:nvPr/>
        </p:nvSpPr>
        <p:spPr bwMode="auto">
          <a:xfrm>
            <a:off x="2054225" y="2752725"/>
            <a:ext cx="2212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>
                <a:solidFill>
                  <a:srgbClr val="0070C0"/>
                </a:solidFill>
              </a:rPr>
              <a:t>40</a:t>
            </a:r>
            <a:r>
              <a:rPr lang="en-US" altLang="zh-CN" sz="2400" i="1">
                <a:solidFill>
                  <a:srgbClr val="0070C0"/>
                </a:solidFill>
              </a:rPr>
              <a:t>x</a:t>
            </a:r>
            <a:r>
              <a:rPr lang="en-US" altLang="zh-CN" sz="2400" baseline="-25000">
                <a:solidFill>
                  <a:srgbClr val="0070C0"/>
                </a:solidFill>
              </a:rPr>
              <a:t>1 </a:t>
            </a:r>
            <a:r>
              <a:rPr lang="en-US" altLang="zh-CN" sz="2400">
                <a:solidFill>
                  <a:srgbClr val="0070C0"/>
                </a:solidFill>
              </a:rPr>
              <a:t>+ 20</a:t>
            </a:r>
            <a:r>
              <a:rPr lang="en-US" altLang="zh-CN" sz="2400" i="1">
                <a:solidFill>
                  <a:srgbClr val="0070C0"/>
                </a:solidFill>
              </a:rPr>
              <a:t>x</a:t>
            </a:r>
            <a:r>
              <a:rPr lang="en-US" altLang="zh-CN" sz="2400" baseline="-25000">
                <a:solidFill>
                  <a:srgbClr val="0070C0"/>
                </a:solidFill>
              </a:rPr>
              <a:t>2 </a:t>
            </a:r>
            <a:r>
              <a:rPr lang="en-US" altLang="zh-CN" sz="2400">
                <a:solidFill>
                  <a:srgbClr val="0070C0"/>
                </a:solidFill>
              </a:rPr>
              <a:t>+ 2</a:t>
            </a:r>
            <a:r>
              <a:rPr lang="en-US" altLang="zh-CN" sz="2400" i="1">
                <a:solidFill>
                  <a:srgbClr val="0070C0"/>
                </a:solidFill>
              </a:rPr>
              <a:t>x</a:t>
            </a:r>
            <a:r>
              <a:rPr lang="en-US" altLang="zh-CN" sz="2400" baseline="-2500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15366" name="Rectangle 35"/>
          <p:cNvSpPr>
            <a:spLocks noChangeArrowheads="1"/>
          </p:cNvSpPr>
          <p:nvPr/>
        </p:nvSpPr>
        <p:spPr bwMode="auto">
          <a:xfrm>
            <a:off x="1874838" y="3209925"/>
            <a:ext cx="2468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solidFill>
                  <a:srgbClr val="00B050"/>
                </a:solidFill>
              </a:rPr>
              <a:t>3</a:t>
            </a:r>
            <a:r>
              <a:rPr lang="en-US" altLang="zh-TW" sz="2400" i="1">
                <a:solidFill>
                  <a:srgbClr val="00B050"/>
                </a:solidFill>
              </a:rPr>
              <a:t>x</a:t>
            </a:r>
            <a:r>
              <a:rPr lang="en-US" altLang="zh-TW" sz="2400" baseline="-25000">
                <a:solidFill>
                  <a:srgbClr val="00B050"/>
                </a:solidFill>
              </a:rPr>
              <a:t>1</a:t>
            </a:r>
            <a:r>
              <a:rPr lang="en-US" altLang="zh-TW" sz="2400">
                <a:solidFill>
                  <a:srgbClr val="00B050"/>
                </a:solidFill>
              </a:rPr>
              <a:t> - 3</a:t>
            </a:r>
            <a:r>
              <a:rPr lang="en-US" altLang="zh-TW" sz="2400" i="1">
                <a:solidFill>
                  <a:srgbClr val="00B050"/>
                </a:solidFill>
              </a:rPr>
              <a:t>x</a:t>
            </a:r>
            <a:r>
              <a:rPr lang="en-US" altLang="zh-TW" sz="2400" baseline="-25000">
                <a:solidFill>
                  <a:srgbClr val="00B050"/>
                </a:solidFill>
              </a:rPr>
              <a:t>2 </a:t>
            </a:r>
            <a:r>
              <a:rPr lang="en-US" altLang="zh-TW" sz="2400">
                <a:solidFill>
                  <a:srgbClr val="00B050"/>
                </a:solidFill>
              </a:rPr>
              <a:t>+ 5</a:t>
            </a:r>
            <a:r>
              <a:rPr lang="en-US" altLang="zh-TW" sz="2400" i="1">
                <a:solidFill>
                  <a:srgbClr val="00B050"/>
                </a:solidFill>
              </a:rPr>
              <a:t>x</a:t>
            </a:r>
            <a:r>
              <a:rPr lang="en-US" altLang="zh-TW" sz="2400" baseline="-25000">
                <a:solidFill>
                  <a:srgbClr val="00B050"/>
                </a:solidFill>
              </a:rPr>
              <a:t>3</a:t>
            </a:r>
            <a:r>
              <a:rPr lang="en-US" altLang="zh-TW" sz="2400">
                <a:solidFill>
                  <a:srgbClr val="00B050"/>
                </a:solidFill>
              </a:rPr>
              <a:t> ≤ 50</a:t>
            </a:r>
            <a:endParaRPr lang="en-US" altLang="zh-CN" sz="2400" i="1">
              <a:solidFill>
                <a:srgbClr val="00B050"/>
              </a:solidFill>
            </a:endParaRPr>
          </a:p>
        </p:txBody>
      </p:sp>
      <p:sp>
        <p:nvSpPr>
          <p:cNvPr id="15367" name="Rectangle 36"/>
          <p:cNvSpPr>
            <a:spLocks noChangeArrowheads="1"/>
          </p:cNvSpPr>
          <p:nvPr/>
        </p:nvSpPr>
        <p:spPr bwMode="auto">
          <a:xfrm>
            <a:off x="1874838" y="3657600"/>
            <a:ext cx="2468562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ts val="550"/>
              </a:spcBef>
              <a:buClr>
                <a:schemeClr val="accent1"/>
              </a:buClr>
              <a:buSzPct val="70000"/>
            </a:pPr>
            <a:r>
              <a:rPr lang="en-US" altLang="zh-TW" sz="2400" i="1">
                <a:solidFill>
                  <a:srgbClr val="00B050"/>
                </a:solidFill>
              </a:rPr>
              <a:t>  x</a:t>
            </a:r>
            <a:r>
              <a:rPr lang="en-US" altLang="zh-TW" sz="2400" baseline="-25000">
                <a:solidFill>
                  <a:srgbClr val="00B050"/>
                </a:solidFill>
              </a:rPr>
              <a:t>1</a:t>
            </a:r>
            <a:r>
              <a:rPr lang="en-US" altLang="zh-TW" sz="2400">
                <a:solidFill>
                  <a:srgbClr val="00B050"/>
                </a:solidFill>
              </a:rPr>
              <a:t>          +   </a:t>
            </a:r>
            <a:r>
              <a:rPr lang="en-US" altLang="zh-TW" sz="2400" i="1">
                <a:solidFill>
                  <a:srgbClr val="00B050"/>
                </a:solidFill>
              </a:rPr>
              <a:t>x</a:t>
            </a:r>
            <a:r>
              <a:rPr lang="en-US" altLang="zh-TW" sz="2400" baseline="-25000">
                <a:solidFill>
                  <a:srgbClr val="00B050"/>
                </a:solidFill>
              </a:rPr>
              <a:t>3</a:t>
            </a:r>
            <a:r>
              <a:rPr lang="en-US" altLang="zh-TW" sz="2400">
                <a:solidFill>
                  <a:srgbClr val="00B050"/>
                </a:solidFill>
              </a:rPr>
              <a:t> ≤ 10</a:t>
            </a:r>
          </a:p>
        </p:txBody>
      </p:sp>
      <p:sp>
        <p:nvSpPr>
          <p:cNvPr id="15368" name="Rectangle 37"/>
          <p:cNvSpPr>
            <a:spLocks noChangeArrowheads="1"/>
          </p:cNvSpPr>
          <p:nvPr/>
        </p:nvSpPr>
        <p:spPr bwMode="auto">
          <a:xfrm>
            <a:off x="1874838" y="4051300"/>
            <a:ext cx="23923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TW" sz="2400" i="1">
                <a:solidFill>
                  <a:srgbClr val="00B050"/>
                </a:solidFill>
              </a:rPr>
              <a:t>  x</a:t>
            </a:r>
            <a:r>
              <a:rPr lang="en-US" altLang="zh-TW" sz="2400" baseline="-25000">
                <a:solidFill>
                  <a:srgbClr val="00B050"/>
                </a:solidFill>
              </a:rPr>
              <a:t>1     </a:t>
            </a:r>
            <a:r>
              <a:rPr lang="en-US" altLang="zh-TW" sz="2400">
                <a:solidFill>
                  <a:srgbClr val="00B050"/>
                </a:solidFill>
              </a:rPr>
              <a:t>- </a:t>
            </a:r>
            <a:r>
              <a:rPr lang="en-US" altLang="zh-TW" sz="2400" i="1">
                <a:solidFill>
                  <a:srgbClr val="00B050"/>
                </a:solidFill>
              </a:rPr>
              <a:t>x</a:t>
            </a:r>
            <a:r>
              <a:rPr lang="en-US" altLang="zh-TW" sz="2400" baseline="-25000">
                <a:solidFill>
                  <a:srgbClr val="00B050"/>
                </a:solidFill>
              </a:rPr>
              <a:t>2</a:t>
            </a:r>
            <a:r>
              <a:rPr lang="en-US" altLang="zh-TW" sz="2400">
                <a:solidFill>
                  <a:srgbClr val="00B050"/>
                </a:solidFill>
              </a:rPr>
              <a:t> + 4</a:t>
            </a:r>
            <a:r>
              <a:rPr lang="en-US" altLang="zh-TW" sz="2400" i="1">
                <a:solidFill>
                  <a:srgbClr val="00B050"/>
                </a:solidFill>
              </a:rPr>
              <a:t>x</a:t>
            </a:r>
            <a:r>
              <a:rPr lang="en-US" altLang="zh-TW" sz="2400" baseline="-25000">
                <a:solidFill>
                  <a:srgbClr val="00B050"/>
                </a:solidFill>
              </a:rPr>
              <a:t>3</a:t>
            </a:r>
            <a:r>
              <a:rPr lang="en-US" altLang="zh-TW" sz="2400">
                <a:solidFill>
                  <a:srgbClr val="00B050"/>
                </a:solidFill>
              </a:rPr>
              <a:t> ≤ 2</a:t>
            </a:r>
            <a:endParaRPr lang="en-US" altLang="zh-CN" sz="2400">
              <a:solidFill>
                <a:srgbClr val="00B050"/>
              </a:solidFill>
            </a:endParaRPr>
          </a:p>
        </p:txBody>
      </p:sp>
      <p:sp>
        <p:nvSpPr>
          <p:cNvPr id="15369" name="Rectangle 39"/>
          <p:cNvSpPr>
            <a:spLocks noChangeArrowheads="1"/>
          </p:cNvSpPr>
          <p:nvPr/>
        </p:nvSpPr>
        <p:spPr bwMode="auto">
          <a:xfrm>
            <a:off x="1811338" y="4495800"/>
            <a:ext cx="2492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>
                <a:solidFill>
                  <a:srgbClr val="7030A0"/>
                </a:solidFill>
              </a:rPr>
              <a:t>x</a:t>
            </a:r>
            <a:r>
              <a:rPr lang="en-US" altLang="zh-TW" sz="2400" baseline="-25000">
                <a:solidFill>
                  <a:srgbClr val="7030A0"/>
                </a:solidFill>
              </a:rPr>
              <a:t>1 </a:t>
            </a:r>
            <a:r>
              <a:rPr lang="en-US" altLang="zh-TW" sz="2400">
                <a:solidFill>
                  <a:srgbClr val="7030A0"/>
                </a:solidFill>
              </a:rPr>
              <a:t>, </a:t>
            </a:r>
            <a:r>
              <a:rPr lang="en-US" altLang="zh-TW" sz="2400" i="1">
                <a:solidFill>
                  <a:srgbClr val="7030A0"/>
                </a:solidFill>
              </a:rPr>
              <a:t>x</a:t>
            </a:r>
            <a:r>
              <a:rPr lang="en-US" altLang="zh-TW" sz="2400" baseline="-25000">
                <a:solidFill>
                  <a:srgbClr val="7030A0"/>
                </a:solidFill>
              </a:rPr>
              <a:t>2 </a:t>
            </a:r>
            <a:r>
              <a:rPr lang="el-GR" sz="2400">
                <a:solidFill>
                  <a:srgbClr val="7030A0"/>
                </a:solidFill>
              </a:rPr>
              <a:t>≥</a:t>
            </a:r>
            <a:r>
              <a:rPr lang="en-US" altLang="zh-TW" sz="2400">
                <a:solidFill>
                  <a:srgbClr val="7030A0"/>
                </a:solidFill>
              </a:rPr>
              <a:t> 0, </a:t>
            </a:r>
            <a:r>
              <a:rPr lang="en-US" altLang="zh-TW" sz="2400" i="1">
                <a:solidFill>
                  <a:srgbClr val="7030A0"/>
                </a:solidFill>
              </a:rPr>
              <a:t>x</a:t>
            </a:r>
            <a:r>
              <a:rPr lang="en-US" altLang="zh-TW" sz="2400" baseline="-25000">
                <a:solidFill>
                  <a:srgbClr val="7030A0"/>
                </a:solidFill>
              </a:rPr>
              <a:t>3</a:t>
            </a:r>
            <a:r>
              <a:rPr lang="en-US" altLang="zh-TW" sz="2400">
                <a:solidFill>
                  <a:srgbClr val="7030A0"/>
                </a:solidFill>
              </a:rPr>
              <a:t> is free</a:t>
            </a:r>
            <a:endParaRPr lang="en-US" altLang="zh-CN" sz="2400" baseline="-25000">
              <a:solidFill>
                <a:srgbClr val="7030A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52400" y="2611438"/>
            <a:ext cx="4191000" cy="2646362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71" name="Rectangle 41"/>
          <p:cNvSpPr>
            <a:spLocks noChangeArrowheads="1"/>
          </p:cNvSpPr>
          <p:nvPr/>
        </p:nvSpPr>
        <p:spPr bwMode="auto">
          <a:xfrm>
            <a:off x="990600" y="2752725"/>
            <a:ext cx="708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</a:rPr>
              <a:t>max</a:t>
            </a:r>
          </a:p>
        </p:txBody>
      </p:sp>
      <p:sp>
        <p:nvSpPr>
          <p:cNvPr id="15372" name="Rectangle 50"/>
          <p:cNvSpPr>
            <a:spLocks noChangeArrowheads="1"/>
          </p:cNvSpPr>
          <p:nvPr/>
        </p:nvSpPr>
        <p:spPr bwMode="auto">
          <a:xfrm>
            <a:off x="4640263" y="3209925"/>
            <a:ext cx="1419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/>
              <a:t>subject to</a:t>
            </a:r>
          </a:p>
        </p:txBody>
      </p:sp>
      <p:sp>
        <p:nvSpPr>
          <p:cNvPr id="15373" name="Rectangle 51"/>
          <p:cNvSpPr>
            <a:spLocks noChangeArrowheads="1"/>
          </p:cNvSpPr>
          <p:nvPr/>
        </p:nvSpPr>
        <p:spPr bwMode="auto">
          <a:xfrm>
            <a:off x="6473825" y="2752725"/>
            <a:ext cx="2232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>
                <a:solidFill>
                  <a:srgbClr val="0070C0"/>
                </a:solidFill>
              </a:rPr>
              <a:t>50</a:t>
            </a:r>
            <a:r>
              <a:rPr lang="en-US" altLang="zh-CN" sz="2400" i="1">
                <a:solidFill>
                  <a:srgbClr val="0070C0"/>
                </a:solidFill>
              </a:rPr>
              <a:t>y</a:t>
            </a:r>
            <a:r>
              <a:rPr lang="en-US" altLang="zh-CN" sz="2400" baseline="-25000">
                <a:solidFill>
                  <a:srgbClr val="0070C0"/>
                </a:solidFill>
              </a:rPr>
              <a:t>1 </a:t>
            </a:r>
            <a:r>
              <a:rPr lang="en-US" altLang="zh-CN" sz="2400">
                <a:solidFill>
                  <a:srgbClr val="0070C0"/>
                </a:solidFill>
              </a:rPr>
              <a:t>+ 10</a:t>
            </a:r>
            <a:r>
              <a:rPr lang="en-US" altLang="zh-CN" sz="2400" i="1">
                <a:solidFill>
                  <a:srgbClr val="0070C0"/>
                </a:solidFill>
              </a:rPr>
              <a:t>y</a:t>
            </a:r>
            <a:r>
              <a:rPr lang="en-US" altLang="zh-CN" sz="2400" baseline="-25000">
                <a:solidFill>
                  <a:srgbClr val="0070C0"/>
                </a:solidFill>
              </a:rPr>
              <a:t>2 </a:t>
            </a:r>
            <a:r>
              <a:rPr lang="en-US" altLang="zh-CN" sz="2400">
                <a:solidFill>
                  <a:srgbClr val="0070C0"/>
                </a:solidFill>
              </a:rPr>
              <a:t>+ 2</a:t>
            </a:r>
            <a:r>
              <a:rPr lang="en-US" altLang="zh-CN" sz="2400" i="1">
                <a:solidFill>
                  <a:srgbClr val="0070C0"/>
                </a:solidFill>
              </a:rPr>
              <a:t>y</a:t>
            </a:r>
            <a:r>
              <a:rPr lang="en-US" altLang="zh-CN" sz="2400" baseline="-2500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15374" name="Rectangle 52"/>
          <p:cNvSpPr>
            <a:spLocks noChangeArrowheads="1"/>
          </p:cNvSpPr>
          <p:nvPr/>
        </p:nvSpPr>
        <p:spPr bwMode="auto">
          <a:xfrm>
            <a:off x="6153150" y="3209925"/>
            <a:ext cx="2376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TW" sz="2400">
                <a:solidFill>
                  <a:srgbClr val="00B050"/>
                </a:solidFill>
              </a:rPr>
              <a:t>3</a:t>
            </a:r>
            <a:r>
              <a:rPr lang="en-US" altLang="zh-TW" sz="2400" i="1">
                <a:solidFill>
                  <a:srgbClr val="00B050"/>
                </a:solidFill>
              </a:rPr>
              <a:t>y</a:t>
            </a:r>
            <a:r>
              <a:rPr lang="en-US" altLang="zh-TW" sz="2400" baseline="-25000">
                <a:solidFill>
                  <a:srgbClr val="00B050"/>
                </a:solidFill>
              </a:rPr>
              <a:t>1 </a:t>
            </a:r>
            <a:r>
              <a:rPr lang="en-US" altLang="zh-TW" sz="2400">
                <a:solidFill>
                  <a:srgbClr val="00B050"/>
                </a:solidFill>
              </a:rPr>
              <a:t>+ </a:t>
            </a:r>
            <a:r>
              <a:rPr lang="en-US" altLang="zh-TW" sz="2400" i="1">
                <a:solidFill>
                  <a:srgbClr val="00B050"/>
                </a:solidFill>
              </a:rPr>
              <a:t>y</a:t>
            </a:r>
            <a:r>
              <a:rPr lang="en-US" altLang="zh-TW" sz="2400" baseline="-25000">
                <a:solidFill>
                  <a:srgbClr val="00B050"/>
                </a:solidFill>
              </a:rPr>
              <a:t>2    </a:t>
            </a:r>
            <a:r>
              <a:rPr lang="en-US" altLang="zh-TW" sz="2400">
                <a:solidFill>
                  <a:srgbClr val="00B050"/>
                </a:solidFill>
              </a:rPr>
              <a:t>+ </a:t>
            </a:r>
            <a:r>
              <a:rPr lang="en-US" altLang="zh-TW" sz="2400" i="1">
                <a:solidFill>
                  <a:srgbClr val="00B050"/>
                </a:solidFill>
              </a:rPr>
              <a:t>y</a:t>
            </a:r>
            <a:r>
              <a:rPr lang="en-US" altLang="zh-TW" sz="2400" baseline="-25000">
                <a:solidFill>
                  <a:srgbClr val="00B050"/>
                </a:solidFill>
              </a:rPr>
              <a:t>3</a:t>
            </a:r>
            <a:r>
              <a:rPr lang="en-US" altLang="zh-TW" sz="2400">
                <a:solidFill>
                  <a:srgbClr val="00B050"/>
                </a:solidFill>
              </a:rPr>
              <a:t> </a:t>
            </a:r>
            <a:r>
              <a:rPr lang="en-US" altLang="zh-CN" sz="2400">
                <a:solidFill>
                  <a:srgbClr val="00B050"/>
                </a:solidFill>
              </a:rPr>
              <a:t>≥</a:t>
            </a:r>
            <a:r>
              <a:rPr lang="en-US" altLang="zh-TW" sz="2400">
                <a:solidFill>
                  <a:srgbClr val="00B050"/>
                </a:solidFill>
              </a:rPr>
              <a:t> 40</a:t>
            </a:r>
            <a:endParaRPr lang="en-US" altLang="zh-CN" sz="2400" i="1">
              <a:solidFill>
                <a:srgbClr val="00B050"/>
              </a:solidFill>
            </a:endParaRPr>
          </a:p>
        </p:txBody>
      </p:sp>
      <p:sp>
        <p:nvSpPr>
          <p:cNvPr id="15375" name="Rectangle 53"/>
          <p:cNvSpPr>
            <a:spLocks noChangeArrowheads="1"/>
          </p:cNvSpPr>
          <p:nvPr/>
        </p:nvSpPr>
        <p:spPr bwMode="auto">
          <a:xfrm>
            <a:off x="6072188" y="3657600"/>
            <a:ext cx="2462212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ts val="550"/>
              </a:spcBef>
              <a:buClr>
                <a:schemeClr val="accent1"/>
              </a:buClr>
              <a:buSzPct val="70000"/>
            </a:pPr>
            <a:r>
              <a:rPr lang="en-US" altLang="zh-TW" sz="2400">
                <a:solidFill>
                  <a:srgbClr val="00B050"/>
                </a:solidFill>
              </a:rPr>
              <a:t>-3</a:t>
            </a:r>
            <a:r>
              <a:rPr lang="en-US" altLang="zh-TW" sz="2400" i="1">
                <a:solidFill>
                  <a:srgbClr val="00B050"/>
                </a:solidFill>
              </a:rPr>
              <a:t>y</a:t>
            </a:r>
            <a:r>
              <a:rPr lang="en-US" altLang="zh-TW" sz="2400" baseline="-25000">
                <a:solidFill>
                  <a:srgbClr val="00B050"/>
                </a:solidFill>
              </a:rPr>
              <a:t>1</a:t>
            </a:r>
            <a:r>
              <a:rPr lang="en-US" altLang="zh-TW" sz="2400">
                <a:solidFill>
                  <a:srgbClr val="00B050"/>
                </a:solidFill>
              </a:rPr>
              <a:t>           - </a:t>
            </a:r>
            <a:r>
              <a:rPr lang="en-US" altLang="zh-TW" sz="2400" i="1">
                <a:solidFill>
                  <a:srgbClr val="00B050"/>
                </a:solidFill>
              </a:rPr>
              <a:t>y</a:t>
            </a:r>
            <a:r>
              <a:rPr lang="en-US" altLang="zh-TW" sz="2400" baseline="-25000">
                <a:solidFill>
                  <a:srgbClr val="00B050"/>
                </a:solidFill>
              </a:rPr>
              <a:t>3 </a:t>
            </a:r>
            <a:r>
              <a:rPr lang="en-US" altLang="zh-CN" sz="2400">
                <a:solidFill>
                  <a:srgbClr val="00B050"/>
                </a:solidFill>
              </a:rPr>
              <a:t>≥</a:t>
            </a:r>
            <a:r>
              <a:rPr lang="en-US" altLang="zh-TW" sz="2400">
                <a:solidFill>
                  <a:srgbClr val="00B050"/>
                </a:solidFill>
              </a:rPr>
              <a:t> 20</a:t>
            </a:r>
          </a:p>
        </p:txBody>
      </p:sp>
      <p:sp>
        <p:nvSpPr>
          <p:cNvPr id="15376" name="Rectangle 54"/>
          <p:cNvSpPr>
            <a:spLocks noChangeArrowheads="1"/>
          </p:cNvSpPr>
          <p:nvPr/>
        </p:nvSpPr>
        <p:spPr bwMode="auto">
          <a:xfrm>
            <a:off x="6153150" y="4051300"/>
            <a:ext cx="22812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solidFill>
                  <a:srgbClr val="00B050"/>
                </a:solidFill>
              </a:rPr>
              <a:t>5</a:t>
            </a:r>
            <a:r>
              <a:rPr lang="en-US" altLang="zh-TW" sz="2400" i="1">
                <a:solidFill>
                  <a:srgbClr val="00B050"/>
                </a:solidFill>
              </a:rPr>
              <a:t>y</a:t>
            </a:r>
            <a:r>
              <a:rPr lang="en-US" altLang="zh-TW" sz="2400" baseline="-25000">
                <a:solidFill>
                  <a:srgbClr val="00B050"/>
                </a:solidFill>
              </a:rPr>
              <a:t>1 </a:t>
            </a:r>
            <a:r>
              <a:rPr lang="en-US" altLang="zh-TW" sz="2400">
                <a:solidFill>
                  <a:srgbClr val="00B050"/>
                </a:solidFill>
              </a:rPr>
              <a:t>+ </a:t>
            </a:r>
            <a:r>
              <a:rPr lang="en-US" altLang="zh-TW" sz="2400" i="1">
                <a:solidFill>
                  <a:srgbClr val="00B050"/>
                </a:solidFill>
              </a:rPr>
              <a:t>y</a:t>
            </a:r>
            <a:r>
              <a:rPr lang="en-US" altLang="zh-TW" sz="2400" baseline="-25000">
                <a:solidFill>
                  <a:srgbClr val="00B050"/>
                </a:solidFill>
              </a:rPr>
              <a:t>2</a:t>
            </a:r>
            <a:r>
              <a:rPr lang="en-US" altLang="zh-TW" sz="2400">
                <a:solidFill>
                  <a:srgbClr val="00B050"/>
                </a:solidFill>
              </a:rPr>
              <a:t> + 4</a:t>
            </a:r>
            <a:r>
              <a:rPr lang="en-US" altLang="zh-TW" sz="2400" i="1">
                <a:solidFill>
                  <a:srgbClr val="00B050"/>
                </a:solidFill>
              </a:rPr>
              <a:t>y</a:t>
            </a:r>
            <a:r>
              <a:rPr lang="en-US" altLang="zh-TW" sz="2400" baseline="-25000">
                <a:solidFill>
                  <a:srgbClr val="00B050"/>
                </a:solidFill>
              </a:rPr>
              <a:t>3</a:t>
            </a:r>
            <a:r>
              <a:rPr lang="en-US" altLang="zh-TW" sz="2400">
                <a:solidFill>
                  <a:srgbClr val="00B050"/>
                </a:solidFill>
              </a:rPr>
              <a:t> = 2</a:t>
            </a:r>
            <a:endParaRPr lang="en-US" altLang="zh-CN" sz="2400">
              <a:solidFill>
                <a:srgbClr val="00B050"/>
              </a:solidFill>
            </a:endParaRPr>
          </a:p>
        </p:txBody>
      </p:sp>
      <p:sp>
        <p:nvSpPr>
          <p:cNvPr id="15377" name="Rectangle 55"/>
          <p:cNvSpPr>
            <a:spLocks noChangeArrowheads="1"/>
          </p:cNvSpPr>
          <p:nvPr/>
        </p:nvSpPr>
        <p:spPr bwMode="auto">
          <a:xfrm>
            <a:off x="6705600" y="4495800"/>
            <a:ext cx="167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 i="1">
                <a:solidFill>
                  <a:srgbClr val="7030A0"/>
                </a:solidFill>
              </a:rPr>
              <a:t>y</a:t>
            </a:r>
            <a:r>
              <a:rPr lang="en-US" altLang="zh-TW" sz="2400" baseline="-25000">
                <a:solidFill>
                  <a:srgbClr val="7030A0"/>
                </a:solidFill>
              </a:rPr>
              <a:t>1 </a:t>
            </a:r>
            <a:r>
              <a:rPr lang="en-US" altLang="zh-TW" sz="2400">
                <a:solidFill>
                  <a:srgbClr val="7030A0"/>
                </a:solidFill>
              </a:rPr>
              <a:t>, </a:t>
            </a:r>
            <a:r>
              <a:rPr lang="en-US" altLang="zh-TW" sz="2400" i="1">
                <a:solidFill>
                  <a:srgbClr val="7030A0"/>
                </a:solidFill>
              </a:rPr>
              <a:t>y</a:t>
            </a:r>
            <a:r>
              <a:rPr lang="en-US" altLang="zh-TW" sz="2400" baseline="-25000">
                <a:solidFill>
                  <a:srgbClr val="7030A0"/>
                </a:solidFill>
              </a:rPr>
              <a:t>2</a:t>
            </a:r>
            <a:r>
              <a:rPr lang="en-US" altLang="zh-TW" sz="2400">
                <a:solidFill>
                  <a:srgbClr val="7030A0"/>
                </a:solidFill>
              </a:rPr>
              <a:t>, </a:t>
            </a:r>
            <a:r>
              <a:rPr lang="en-US" altLang="zh-TW" sz="2400" i="1">
                <a:solidFill>
                  <a:srgbClr val="7030A0"/>
                </a:solidFill>
              </a:rPr>
              <a:t>y</a:t>
            </a:r>
            <a:r>
              <a:rPr lang="en-US" altLang="zh-TW" sz="2400" baseline="-25000">
                <a:solidFill>
                  <a:srgbClr val="7030A0"/>
                </a:solidFill>
              </a:rPr>
              <a:t>3 </a:t>
            </a:r>
            <a:r>
              <a:rPr lang="el-GR" sz="2400">
                <a:solidFill>
                  <a:srgbClr val="7030A0"/>
                </a:solidFill>
              </a:rPr>
              <a:t>≥</a:t>
            </a:r>
            <a:r>
              <a:rPr lang="en-US" altLang="zh-TW" sz="2400">
                <a:solidFill>
                  <a:srgbClr val="7030A0"/>
                </a:solidFill>
              </a:rPr>
              <a:t> 0</a:t>
            </a:r>
            <a:endParaRPr lang="en-US" altLang="zh-CN" sz="2400" baseline="-25000">
              <a:solidFill>
                <a:srgbClr val="7030A0"/>
              </a:solidFill>
            </a:endParaRPr>
          </a:p>
        </p:txBody>
      </p:sp>
      <p:sp>
        <p:nvSpPr>
          <p:cNvPr id="15378" name="Rectangle 57"/>
          <p:cNvSpPr>
            <a:spLocks noChangeArrowheads="1"/>
          </p:cNvSpPr>
          <p:nvPr/>
        </p:nvSpPr>
        <p:spPr bwMode="auto">
          <a:xfrm>
            <a:off x="5410200" y="2752725"/>
            <a:ext cx="661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</a:rPr>
              <a:t>min</a:t>
            </a:r>
          </a:p>
        </p:txBody>
      </p:sp>
      <p:sp>
        <p:nvSpPr>
          <p:cNvPr id="15379" name="Rectangle 60"/>
          <p:cNvSpPr>
            <a:spLocks noChangeArrowheads="1"/>
          </p:cNvSpPr>
          <p:nvPr/>
        </p:nvSpPr>
        <p:spPr bwMode="auto">
          <a:xfrm>
            <a:off x="5562600" y="1981200"/>
            <a:ext cx="21701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/>
              <a:t>Dual Program</a:t>
            </a:r>
          </a:p>
        </p:txBody>
      </p:sp>
      <p:sp>
        <p:nvSpPr>
          <p:cNvPr id="62" name="Rectangle 61"/>
          <p:cNvSpPr/>
          <p:nvPr/>
        </p:nvSpPr>
        <p:spPr>
          <a:xfrm>
            <a:off x="4572000" y="2600325"/>
            <a:ext cx="4191000" cy="264795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Duality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Weak duality theorem</a:t>
            </a:r>
          </a:p>
          <a:p>
            <a:pPr lvl="1">
              <a:lnSpc>
                <a:spcPct val="90000"/>
              </a:lnSpc>
            </a:pPr>
            <a:r>
              <a:rPr lang="en-US" altLang="zh-CN" smtClean="0"/>
              <a:t>The primal gives </a:t>
            </a:r>
            <a:r>
              <a:rPr lang="en-US" altLang="zh-CN" smtClean="0">
                <a:solidFill>
                  <a:srgbClr val="FF0000"/>
                </a:solidFill>
              </a:rPr>
              <a:t>lower bounds</a:t>
            </a:r>
            <a:r>
              <a:rPr lang="en-US" altLang="zh-CN" smtClean="0"/>
              <a:t> for the dual</a:t>
            </a:r>
          </a:p>
          <a:p>
            <a:pPr lvl="1">
              <a:lnSpc>
                <a:spcPct val="90000"/>
              </a:lnSpc>
            </a:pPr>
            <a:r>
              <a:rPr lang="en-US" altLang="zh-CN" smtClean="0"/>
              <a:t>The dual gives </a:t>
            </a:r>
            <a:r>
              <a:rPr lang="en-US" altLang="zh-CN" smtClean="0">
                <a:solidFill>
                  <a:srgbClr val="FF0000"/>
                </a:solidFill>
              </a:rPr>
              <a:t>upper bounds</a:t>
            </a:r>
            <a:r>
              <a:rPr lang="en-US" altLang="zh-CN" smtClean="0"/>
              <a:t> for the primal</a:t>
            </a:r>
          </a:p>
          <a:p>
            <a:pPr>
              <a:lnSpc>
                <a:spcPct val="90000"/>
              </a:lnSpc>
            </a:pPr>
            <a:endParaRPr lang="en-US" altLang="zh-CN" smtClean="0"/>
          </a:p>
          <a:p>
            <a:pPr>
              <a:lnSpc>
                <a:spcPct val="90000"/>
              </a:lnSpc>
            </a:pPr>
            <a:r>
              <a:rPr lang="en-US" altLang="zh-CN" smtClean="0"/>
              <a:t>Let </a:t>
            </a:r>
            <a:r>
              <a:rPr lang="en-US" altLang="zh-CN" i="1" smtClean="0"/>
              <a:t>x</a:t>
            </a:r>
            <a:r>
              <a:rPr lang="en-US" altLang="zh-CN" smtClean="0"/>
              <a:t> and </a:t>
            </a:r>
            <a:r>
              <a:rPr lang="en-US" altLang="zh-CN" i="1" smtClean="0"/>
              <a:t>y</a:t>
            </a:r>
            <a:r>
              <a:rPr lang="en-US" altLang="zh-CN" smtClean="0"/>
              <a:t> be feasible solutions of the primal and dual respectively, then </a:t>
            </a:r>
            <a:r>
              <a:rPr lang="en-US" altLang="zh-CN" i="1" smtClean="0"/>
              <a:t>c</a:t>
            </a:r>
            <a:r>
              <a:rPr lang="en-US" altLang="zh-CN" baseline="30000" smtClean="0"/>
              <a:t>T</a:t>
            </a:r>
            <a:r>
              <a:rPr lang="en-US" altLang="zh-CN" i="1" smtClean="0"/>
              <a:t>x</a:t>
            </a:r>
            <a:r>
              <a:rPr lang="en-US" altLang="zh-CN" smtClean="0"/>
              <a:t> </a:t>
            </a:r>
            <a:r>
              <a:rPr lang="en-US" altLang="zh-TW" smtClean="0"/>
              <a:t>≤</a:t>
            </a:r>
            <a:r>
              <a:rPr lang="en-US" altLang="zh-CN" smtClean="0"/>
              <a:t> </a:t>
            </a:r>
            <a:r>
              <a:rPr lang="en-US" altLang="zh-CN" i="1" smtClean="0"/>
              <a:t>b</a:t>
            </a:r>
            <a:r>
              <a:rPr lang="en-US" altLang="zh-CN" baseline="30000" smtClean="0"/>
              <a:t>T</a:t>
            </a:r>
            <a:r>
              <a:rPr lang="en-US" altLang="zh-CN" i="1" smtClean="0"/>
              <a:t>y</a:t>
            </a:r>
            <a:r>
              <a:rPr lang="en-US" altLang="zh-CN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Duality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Strong duality theorem</a:t>
            </a:r>
          </a:p>
          <a:p>
            <a:pPr lvl="1">
              <a:lnSpc>
                <a:spcPct val="90000"/>
              </a:lnSpc>
            </a:pPr>
            <a:r>
              <a:rPr lang="en-US" altLang="zh-CN" smtClean="0">
                <a:solidFill>
                  <a:srgbClr val="FF0000"/>
                </a:solidFill>
              </a:rPr>
              <a:t>optimal primal value = optimal dual value</a:t>
            </a:r>
          </a:p>
          <a:p>
            <a:pPr lvl="1">
              <a:lnSpc>
                <a:spcPct val="90000"/>
              </a:lnSpc>
            </a:pPr>
            <a:r>
              <a:rPr lang="en-US" altLang="zh-CN" smtClean="0"/>
              <a:t>If both exist, then they are equal</a:t>
            </a:r>
          </a:p>
          <a:p>
            <a:pPr lvl="1">
              <a:lnSpc>
                <a:spcPct val="90000"/>
              </a:lnSpc>
            </a:pPr>
            <a:r>
              <a:rPr lang="en-US" altLang="zh-CN" smtClean="0"/>
              <a:t>If one is infinity, then the other is infeasible</a:t>
            </a:r>
          </a:p>
          <a:p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Application of duality theorem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Max-flow min-cut theorem</a:t>
            </a:r>
          </a:p>
          <a:p>
            <a:pPr lvl="1"/>
            <a:r>
              <a:rPr lang="en-US" altLang="zh-CN" dirty="0" smtClean="0"/>
              <a:t>A special case of duality theorem</a:t>
            </a:r>
          </a:p>
          <a:p>
            <a:pPr lvl="1"/>
            <a:r>
              <a:rPr lang="en-US" altLang="zh-CN" dirty="0" smtClean="0"/>
              <a:t>you will see this </a:t>
            </a:r>
            <a:r>
              <a:rPr lang="en-US" altLang="zh-CN" dirty="0" smtClean="0"/>
              <a:t>in the future!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End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 Programming</a:t>
            </a:r>
          </a:p>
          <a:p>
            <a:pPr lvl="1"/>
            <a:r>
              <a:rPr lang="en-US" dirty="0" smtClean="0"/>
              <a:t>Standard form</a:t>
            </a:r>
          </a:p>
          <a:p>
            <a:pPr lvl="1"/>
            <a:r>
              <a:rPr lang="en-US" dirty="0" smtClean="0"/>
              <a:t>Problem modeling</a:t>
            </a:r>
          </a:p>
          <a:p>
            <a:pPr lvl="1"/>
            <a:r>
              <a:rPr lang="en-US" dirty="0" smtClean="0"/>
              <a:t>Algorithm</a:t>
            </a:r>
          </a:p>
          <a:p>
            <a:pPr lvl="1"/>
            <a:endParaRPr lang="en-US" dirty="0"/>
          </a:p>
          <a:p>
            <a:r>
              <a:rPr lang="en-US" dirty="0" smtClean="0"/>
              <a:t>Duality</a:t>
            </a:r>
          </a:p>
          <a:p>
            <a:r>
              <a:rPr lang="en-US" dirty="0" smtClean="0"/>
              <a:t>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584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Linear Programming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Constraint Optimization</a:t>
            </a:r>
          </a:p>
          <a:p>
            <a:pPr lvl="1"/>
            <a:r>
              <a:rPr lang="en-US" altLang="zh-CN" dirty="0" smtClean="0"/>
              <a:t>Linear constraints</a:t>
            </a:r>
          </a:p>
          <a:p>
            <a:pPr lvl="1"/>
            <a:r>
              <a:rPr lang="en-US" altLang="zh-CN" dirty="0" smtClean="0"/>
              <a:t>Linear objective function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Example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81550" y="3630613"/>
            <a:ext cx="7953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/>
              <a:t>max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990975" y="4087813"/>
            <a:ext cx="16287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/>
              <a:t>subject to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610350" y="3630613"/>
            <a:ext cx="20129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0070C0"/>
                </a:solidFill>
              </a:rPr>
              <a:t>x</a:t>
            </a:r>
            <a:r>
              <a:rPr lang="en-US" altLang="zh-CN" sz="2800" baseline="-25000">
                <a:solidFill>
                  <a:srgbClr val="0070C0"/>
                </a:solidFill>
              </a:rPr>
              <a:t>1 </a:t>
            </a:r>
            <a:r>
              <a:rPr lang="en-US" altLang="zh-CN" sz="2800">
                <a:solidFill>
                  <a:srgbClr val="0070C0"/>
                </a:solidFill>
              </a:rPr>
              <a:t>+ 2x</a:t>
            </a:r>
            <a:r>
              <a:rPr lang="en-US" altLang="zh-CN" sz="2800" baseline="-25000">
                <a:solidFill>
                  <a:srgbClr val="0070C0"/>
                </a:solidFill>
              </a:rPr>
              <a:t>2 </a:t>
            </a:r>
            <a:r>
              <a:rPr lang="en-US" altLang="zh-CN" sz="2800">
                <a:solidFill>
                  <a:srgbClr val="0070C0"/>
                </a:solidFill>
              </a:rPr>
              <a:t>+ 3x</a:t>
            </a:r>
            <a:r>
              <a:rPr lang="en-US" altLang="zh-CN" sz="2800" baseline="-2500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5937250" y="4087813"/>
            <a:ext cx="28860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>
                <a:solidFill>
                  <a:srgbClr val="00B050"/>
                </a:solidFill>
              </a:rPr>
              <a:t>80x</a:t>
            </a:r>
            <a:r>
              <a:rPr lang="en-US" altLang="zh-TW" sz="2800" baseline="-25000">
                <a:solidFill>
                  <a:srgbClr val="00B050"/>
                </a:solidFill>
              </a:rPr>
              <a:t>1</a:t>
            </a:r>
            <a:r>
              <a:rPr lang="en-US" altLang="zh-TW" sz="2800">
                <a:solidFill>
                  <a:srgbClr val="00B050"/>
                </a:solidFill>
              </a:rPr>
              <a:t> + 60x</a:t>
            </a:r>
            <a:r>
              <a:rPr lang="en-US" altLang="zh-TW" sz="2800" baseline="-25000">
                <a:solidFill>
                  <a:srgbClr val="00B050"/>
                </a:solidFill>
              </a:rPr>
              <a:t>2</a:t>
            </a:r>
            <a:r>
              <a:rPr lang="en-US" altLang="zh-TW" sz="2800">
                <a:solidFill>
                  <a:srgbClr val="00B050"/>
                </a:solidFill>
              </a:rPr>
              <a:t> ≤ 7173</a:t>
            </a:r>
            <a:endParaRPr lang="en-US" altLang="zh-CN" sz="2800" i="1">
              <a:solidFill>
                <a:srgbClr val="00B05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5943600" y="4624388"/>
            <a:ext cx="2887663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ts val="550"/>
              </a:spcBef>
              <a:buClr>
                <a:schemeClr val="accent1"/>
              </a:buClr>
              <a:buSzPct val="70000"/>
            </a:pPr>
            <a:r>
              <a:rPr lang="en-US" altLang="zh-TW" sz="2800">
                <a:solidFill>
                  <a:srgbClr val="00B050"/>
                </a:solidFill>
              </a:rPr>
              <a:t>75x</a:t>
            </a:r>
            <a:r>
              <a:rPr lang="en-US" altLang="zh-TW" sz="2800" baseline="-25000">
                <a:solidFill>
                  <a:srgbClr val="00B050"/>
                </a:solidFill>
              </a:rPr>
              <a:t>2</a:t>
            </a:r>
            <a:r>
              <a:rPr lang="en-US" altLang="zh-TW" sz="2800">
                <a:solidFill>
                  <a:srgbClr val="00B050"/>
                </a:solidFill>
              </a:rPr>
              <a:t> + 50x</a:t>
            </a:r>
            <a:r>
              <a:rPr lang="en-US" altLang="zh-TW" sz="2800" baseline="-25000">
                <a:solidFill>
                  <a:srgbClr val="00B050"/>
                </a:solidFill>
              </a:rPr>
              <a:t>3</a:t>
            </a:r>
            <a:r>
              <a:rPr lang="en-US" altLang="zh-TW" sz="2800">
                <a:solidFill>
                  <a:srgbClr val="00B050"/>
                </a:solidFill>
              </a:rPr>
              <a:t> ≤ 2131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6937375" y="5087938"/>
            <a:ext cx="1901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>
                <a:solidFill>
                  <a:srgbClr val="00B050"/>
                </a:solidFill>
              </a:rPr>
              <a:t>80x</a:t>
            </a:r>
            <a:r>
              <a:rPr lang="en-US" altLang="zh-TW" sz="2800" baseline="-25000">
                <a:solidFill>
                  <a:srgbClr val="00B050"/>
                </a:solidFill>
              </a:rPr>
              <a:t>3</a:t>
            </a:r>
            <a:r>
              <a:rPr lang="en-US" altLang="zh-TW" sz="2800">
                <a:solidFill>
                  <a:srgbClr val="00B050"/>
                </a:solidFill>
              </a:rPr>
              <a:t> ≤ 9366</a:t>
            </a:r>
            <a:endParaRPr lang="en-US" altLang="zh-CN" sz="2800">
              <a:solidFill>
                <a:srgbClr val="00B050"/>
              </a:solidFill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6419850" y="5611813"/>
            <a:ext cx="22669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indent="-88900" eaLnBrk="0" hangingPunct="0">
              <a:lnSpc>
                <a:spcPct val="90000"/>
              </a:lnSpc>
              <a:spcBef>
                <a:spcPts val="550"/>
              </a:spcBef>
              <a:buClr>
                <a:schemeClr val="accent1"/>
              </a:buClr>
              <a:buSzPct val="70000"/>
            </a:pPr>
            <a:r>
              <a:rPr lang="en-US" altLang="zh-TW" sz="2800">
                <a:solidFill>
                  <a:srgbClr val="00B050"/>
                </a:solidFill>
              </a:rPr>
              <a:t>x</a:t>
            </a:r>
            <a:r>
              <a:rPr lang="en-US" altLang="zh-TW" sz="2800" baseline="-25000">
                <a:solidFill>
                  <a:srgbClr val="00B050"/>
                </a:solidFill>
              </a:rPr>
              <a:t>1</a:t>
            </a:r>
            <a:r>
              <a:rPr lang="en-US" altLang="zh-TW" sz="2800">
                <a:solidFill>
                  <a:srgbClr val="00B050"/>
                </a:solidFill>
              </a:rPr>
              <a:t>+x</a:t>
            </a:r>
            <a:r>
              <a:rPr lang="en-US" altLang="zh-TW" sz="2800" baseline="-25000">
                <a:solidFill>
                  <a:srgbClr val="00B050"/>
                </a:solidFill>
              </a:rPr>
              <a:t>2</a:t>
            </a:r>
            <a:r>
              <a:rPr lang="en-US" altLang="zh-TW" sz="2800">
                <a:solidFill>
                  <a:srgbClr val="00B050"/>
                </a:solidFill>
              </a:rPr>
              <a:t>+x</a:t>
            </a:r>
            <a:r>
              <a:rPr lang="en-US" altLang="zh-TW" sz="2800" baseline="-25000">
                <a:solidFill>
                  <a:srgbClr val="00B050"/>
                </a:solidFill>
              </a:rPr>
              <a:t>3</a:t>
            </a:r>
            <a:r>
              <a:rPr lang="en-US" altLang="zh-TW" sz="2800">
                <a:solidFill>
                  <a:srgbClr val="00B050"/>
                </a:solidFill>
              </a:rPr>
              <a:t> ≤ 200</a:t>
            </a: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6388100" y="6057900"/>
            <a:ext cx="1993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>
                <a:solidFill>
                  <a:srgbClr val="7030A0"/>
                </a:solidFill>
              </a:rPr>
              <a:t>x</a:t>
            </a:r>
            <a:r>
              <a:rPr lang="en-US" altLang="zh-TW" sz="2800" baseline="-25000">
                <a:solidFill>
                  <a:srgbClr val="7030A0"/>
                </a:solidFill>
              </a:rPr>
              <a:t>1 </a:t>
            </a:r>
            <a:r>
              <a:rPr lang="en-US" altLang="zh-TW" sz="2800">
                <a:solidFill>
                  <a:srgbClr val="7030A0"/>
                </a:solidFill>
              </a:rPr>
              <a:t>, x</a:t>
            </a:r>
            <a:r>
              <a:rPr lang="en-US" altLang="zh-TW" sz="2800" baseline="-25000">
                <a:solidFill>
                  <a:srgbClr val="7030A0"/>
                </a:solidFill>
              </a:rPr>
              <a:t>2 </a:t>
            </a:r>
            <a:r>
              <a:rPr lang="en-US" altLang="zh-TW" sz="2800">
                <a:solidFill>
                  <a:srgbClr val="7030A0"/>
                </a:solidFill>
              </a:rPr>
              <a:t>, x</a:t>
            </a:r>
            <a:r>
              <a:rPr lang="en-US" altLang="zh-TW" sz="2800" baseline="-25000">
                <a:solidFill>
                  <a:srgbClr val="7030A0"/>
                </a:solidFill>
              </a:rPr>
              <a:t>3</a:t>
            </a:r>
            <a:r>
              <a:rPr lang="en-US" altLang="zh-TW" sz="2800">
                <a:solidFill>
                  <a:srgbClr val="7030A0"/>
                </a:solidFill>
              </a:rPr>
              <a:t> </a:t>
            </a:r>
            <a:r>
              <a:rPr lang="el-GR" sz="2800">
                <a:solidFill>
                  <a:srgbClr val="7030A0"/>
                </a:solidFill>
              </a:rPr>
              <a:t>≥</a:t>
            </a:r>
            <a:r>
              <a:rPr lang="en-US" altLang="zh-TW" sz="2800">
                <a:solidFill>
                  <a:srgbClr val="7030A0"/>
                </a:solidFill>
              </a:rPr>
              <a:t> 0</a:t>
            </a:r>
            <a:endParaRPr lang="en-US" altLang="zh-CN" sz="2800">
              <a:solidFill>
                <a:srgbClr val="7030A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22713" y="3487738"/>
            <a:ext cx="4916487" cy="3141662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Linear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In LP, the feasible region is a convex polytope bounded by many half planes (constraints)</a:t>
            </a:r>
          </a:p>
          <a:p>
            <a:r>
              <a:rPr lang="en-US" altLang="zh-TW" sz="2800" dirty="0" smtClean="0"/>
              <a:t>By linearity, the optimal solution must locate at the extreme points </a:t>
            </a:r>
          </a:p>
          <a:p>
            <a:pPr lvl="1"/>
            <a:r>
              <a:rPr lang="en-US" altLang="zh-CN" sz="2400" dirty="0" smtClean="0"/>
              <a:t>There are finite number of points to try</a:t>
            </a:r>
            <a:endParaRPr lang="en-US" altLang="zh-TW" sz="2400" dirty="0" smtClean="0"/>
          </a:p>
          <a:p>
            <a:endParaRPr lang="en-US" altLang="zh-TW" sz="2800" dirty="0" smtClean="0"/>
          </a:p>
          <a:p>
            <a:endParaRPr lang="en-US" altLang="zh-TW" sz="2800" dirty="0" smtClean="0"/>
          </a:p>
          <a:p>
            <a:endParaRPr lang="en-US" altLang="zh-CN" sz="2800" dirty="0" smtClean="0"/>
          </a:p>
        </p:txBody>
      </p:sp>
      <p:pic>
        <p:nvPicPr>
          <p:cNvPr id="4100" name="Picture 4" descr="Simplex-method3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572000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7" descr="240px-Linear_programming_polytop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591050"/>
            <a:ext cx="228600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Simplex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Start from any vertex of the polytope</a:t>
            </a:r>
          </a:p>
          <a:p>
            <a:r>
              <a:rPr lang="en-US" altLang="zh-TW" sz="2800" dirty="0" smtClean="0"/>
              <a:t>look for a </a:t>
            </a:r>
            <a:r>
              <a:rPr lang="en-US" altLang="zh-TW" sz="2800" dirty="0" smtClean="0">
                <a:solidFill>
                  <a:srgbClr val="FF0000"/>
                </a:solidFill>
              </a:rPr>
              <a:t>better neighbor</a:t>
            </a:r>
            <a:r>
              <a:rPr lang="en-US" altLang="zh-TW" sz="2800" dirty="0" smtClean="0"/>
              <a:t> and move to it.</a:t>
            </a:r>
          </a:p>
          <a:p>
            <a:r>
              <a:rPr lang="en-US" altLang="zh-TW" sz="2800" dirty="0" smtClean="0"/>
              <a:t>Until the current vertex is better than all of its neighbors </a:t>
            </a:r>
            <a:endParaRPr lang="en-US" altLang="zh-TW" sz="2800" dirty="0" smtClean="0">
              <a:ea typeface="Arial Unicode MS" pitchFamily="34" charset="-120"/>
              <a:cs typeface="Arial Unicode MS" pitchFamily="34" charset="-120"/>
            </a:endParaRPr>
          </a:p>
          <a:p>
            <a:r>
              <a:rPr lang="en-US" altLang="zh-TW" sz="2800" dirty="0" smtClean="0"/>
              <a:t>For LP </a:t>
            </a:r>
            <a:r>
              <a:rPr lang="en-US" altLang="zh-TW" sz="2800" dirty="0" smtClean="0">
                <a:solidFill>
                  <a:srgbClr val="FF0000"/>
                </a:solidFill>
              </a:rPr>
              <a:t>local optimal </a:t>
            </a:r>
            <a:r>
              <a:rPr lang="en-US" altLang="zh-TW" sz="2800" dirty="0" smtClean="0">
                <a:solidFill>
                  <a:srgbClr val="FF0000"/>
                </a:solidFill>
                <a:ea typeface="Arial Unicode MS" pitchFamily="34" charset="-120"/>
                <a:cs typeface="Arial Unicode MS" pitchFamily="34" charset="-120"/>
              </a:rPr>
              <a:t>⇔ global optimal</a:t>
            </a:r>
            <a:endParaRPr lang="en-US" altLang="zh-TW" sz="2800" dirty="0" smtClean="0">
              <a:ea typeface="Arial Unicode MS" pitchFamily="34" charset="-120"/>
              <a:cs typeface="Arial Unicode MS" pitchFamily="34" charset="-120"/>
            </a:endParaRPr>
          </a:p>
          <a:p>
            <a:pPr lvl="1"/>
            <a:r>
              <a:rPr lang="en-US" altLang="zh-TW" dirty="0" smtClean="0">
                <a:ea typeface="Arial Unicode MS" pitchFamily="34" charset="-120"/>
                <a:cs typeface="Arial Unicode MS" pitchFamily="34" charset="-120"/>
              </a:rPr>
              <a:t>because the feasible region is </a:t>
            </a:r>
            <a:r>
              <a:rPr lang="en-US" altLang="zh-TW" i="1" dirty="0" smtClean="0">
                <a:ea typeface="Arial Unicode MS" pitchFamily="34" charset="-120"/>
                <a:cs typeface="Arial Unicode MS" pitchFamily="34" charset="-120"/>
              </a:rPr>
              <a:t>convex</a:t>
            </a:r>
            <a:endParaRPr lang="en-US" altLang="zh-TW" dirty="0" smtClean="0"/>
          </a:p>
          <a:p>
            <a:endParaRPr lang="en-US" altLang="zh-TW" sz="2800" dirty="0" smtClean="0"/>
          </a:p>
          <a:p>
            <a:endParaRPr lang="en-US" altLang="zh-CN" sz="2800" dirty="0" smtClean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567238"/>
            <a:ext cx="2124075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 descr="80307331862234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643438"/>
            <a:ext cx="2819400" cy="213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/>
          </a:bodyPr>
          <a:lstStyle/>
          <a:p>
            <a:r>
              <a:rPr lang="en-US" altLang="zh-TW" sz="2800" smtClean="0"/>
              <a:t>Want to build the strongest army for the 3160 Empires.</a:t>
            </a:r>
          </a:p>
          <a:p>
            <a:r>
              <a:rPr lang="en-US" altLang="zh-TW" sz="2800" smtClean="0"/>
              <a:t>Resources we have: 9366 </a:t>
            </a:r>
            <a:r>
              <a:rPr lang="en-US" altLang="zh-TW" sz="2800" smtClean="0">
                <a:solidFill>
                  <a:srgbClr val="984807"/>
                </a:solidFill>
              </a:rPr>
              <a:t>wood</a:t>
            </a:r>
            <a:r>
              <a:rPr lang="en-US" altLang="zh-TW" sz="2800" smtClean="0"/>
              <a:t>, 7173 </a:t>
            </a:r>
            <a:r>
              <a:rPr lang="en-US" altLang="zh-TW" sz="2800" smtClean="0">
                <a:solidFill>
                  <a:srgbClr val="C00000"/>
                </a:solidFill>
              </a:rPr>
              <a:t>food</a:t>
            </a:r>
            <a:r>
              <a:rPr lang="en-US" altLang="zh-TW" sz="2800" smtClean="0"/>
              <a:t>, 2131 </a:t>
            </a:r>
            <a:r>
              <a:rPr lang="en-US" altLang="zh-TW" sz="2800" smtClean="0">
                <a:solidFill>
                  <a:srgbClr val="FFC000"/>
                </a:solidFill>
              </a:rPr>
              <a:t>gold</a:t>
            </a:r>
          </a:p>
          <a:p>
            <a:endParaRPr lang="en-US" altLang="zh-TW" sz="2800" smtClean="0"/>
          </a:p>
          <a:p>
            <a:r>
              <a:rPr lang="en-US" altLang="zh-TW" sz="2800" smtClean="0"/>
              <a:t>Soldiers we can produce:</a:t>
            </a:r>
          </a:p>
          <a:p>
            <a:endParaRPr lang="en-US" altLang="zh-CN" sz="2800" smtClean="0"/>
          </a:p>
          <a:p>
            <a:endParaRPr lang="en-US" altLang="zh-CN" sz="2800" smtClean="0"/>
          </a:p>
          <a:p>
            <a:endParaRPr lang="en-US" altLang="zh-CN" sz="2800" smtClean="0"/>
          </a:p>
          <a:p>
            <a:endParaRPr lang="en-US" altLang="zh-CN" sz="2800" smtClean="0"/>
          </a:p>
          <a:p>
            <a:r>
              <a:rPr lang="en-US" altLang="zh-CN" sz="2800" smtClean="0">
                <a:solidFill>
                  <a:srgbClr val="FF0000"/>
                </a:solidFill>
              </a:rPr>
              <a:t>How to maximize the power of our army?</a:t>
            </a:r>
          </a:p>
          <a:p>
            <a:endParaRPr lang="en-US" altLang="zh-CN" sz="2800" smtClean="0"/>
          </a:p>
        </p:txBody>
      </p:sp>
      <p:sp>
        <p:nvSpPr>
          <p:cNvPr id="6147" name="Rectang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mtClean="0"/>
              <a:t>Example</a:t>
            </a:r>
          </a:p>
        </p:txBody>
      </p:sp>
      <p:pic>
        <p:nvPicPr>
          <p:cNvPr id="360457" name="Picture 9" descr="wag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733800"/>
            <a:ext cx="12192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0459" name="Text Box 11"/>
          <p:cNvSpPr txBox="1">
            <a:spLocks noChangeArrowheads="1"/>
          </p:cNvSpPr>
          <p:nvPr/>
        </p:nvSpPr>
        <p:spPr bwMode="auto">
          <a:xfrm>
            <a:off x="2362200" y="4848225"/>
            <a:ext cx="10858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TW"/>
              <a:t>80 food</a:t>
            </a:r>
          </a:p>
          <a:p>
            <a:endParaRPr lang="en-US" altLang="zh-TW"/>
          </a:p>
          <a:p>
            <a:r>
              <a:rPr lang="en-US" altLang="zh-TW"/>
              <a:t>Power: 1</a:t>
            </a:r>
          </a:p>
        </p:txBody>
      </p:sp>
      <p:sp>
        <p:nvSpPr>
          <p:cNvPr id="360460" name="Text Box 12"/>
          <p:cNvSpPr txBox="1">
            <a:spLocks noChangeArrowheads="1"/>
          </p:cNvSpPr>
          <p:nvPr/>
        </p:nvSpPr>
        <p:spPr bwMode="auto">
          <a:xfrm>
            <a:off x="4876800" y="4848225"/>
            <a:ext cx="101123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TW"/>
              <a:t>80 wood</a:t>
            </a:r>
          </a:p>
          <a:p>
            <a:r>
              <a:rPr lang="en-US" altLang="zh-TW"/>
              <a:t>50 gold</a:t>
            </a:r>
          </a:p>
          <a:p>
            <a:r>
              <a:rPr lang="en-US" altLang="zh-TW"/>
              <a:t>Power: 3</a:t>
            </a:r>
          </a:p>
        </p:txBody>
      </p:sp>
      <p:pic>
        <p:nvPicPr>
          <p:cNvPr id="360461" name="Picture 13" descr="Scoutcav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733800"/>
            <a:ext cx="8191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0462" name="Picture 14" descr="Knight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733800"/>
            <a:ext cx="92075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0463" name="Text Box 15"/>
          <p:cNvSpPr txBox="1">
            <a:spLocks noChangeArrowheads="1"/>
          </p:cNvSpPr>
          <p:nvPr/>
        </p:nvSpPr>
        <p:spPr bwMode="auto">
          <a:xfrm>
            <a:off x="3505200" y="4849813"/>
            <a:ext cx="12192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TW"/>
              <a:t>60 food</a:t>
            </a:r>
          </a:p>
          <a:p>
            <a:r>
              <a:rPr lang="en-US" altLang="zh-TW"/>
              <a:t>75 gold</a:t>
            </a:r>
          </a:p>
          <a:p>
            <a:r>
              <a:rPr lang="en-US" altLang="zh-TW"/>
              <a:t>Power: 2</a:t>
            </a:r>
          </a:p>
        </p:txBody>
      </p:sp>
      <p:pic>
        <p:nvPicPr>
          <p:cNvPr id="360466" name="Picture 18" descr="ArmyMarching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671763"/>
            <a:ext cx="8763000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0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0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0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60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60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60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0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9" grpId="0"/>
      <p:bldP spid="360460" grpId="0"/>
      <p:bldP spid="3604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8" descr="Scoutca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0" y="1762125"/>
            <a:ext cx="5413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19" descr="Knight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752600"/>
            <a:ext cx="6286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20" descr="wag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5263" y="1752600"/>
            <a:ext cx="990600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 Box 21"/>
          <p:cNvSpPr txBox="1">
            <a:spLocks noChangeArrowheads="1"/>
          </p:cNvSpPr>
          <p:nvPr/>
        </p:nvSpPr>
        <p:spPr bwMode="auto">
          <a:xfrm>
            <a:off x="3689350" y="1762125"/>
            <a:ext cx="8096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TW" sz="1200"/>
              <a:t>80 food</a:t>
            </a:r>
          </a:p>
          <a:p>
            <a:endParaRPr lang="en-US" altLang="zh-TW" sz="1200"/>
          </a:p>
          <a:p>
            <a:r>
              <a:rPr lang="en-US" altLang="zh-TW" sz="1200"/>
              <a:t>Power: 1</a:t>
            </a:r>
          </a:p>
        </p:txBody>
      </p:sp>
      <p:sp>
        <p:nvSpPr>
          <p:cNvPr id="7174" name="Text Box 22"/>
          <p:cNvSpPr txBox="1">
            <a:spLocks noChangeArrowheads="1"/>
          </p:cNvSpPr>
          <p:nvPr/>
        </p:nvSpPr>
        <p:spPr bwMode="auto">
          <a:xfrm>
            <a:off x="7612063" y="1773238"/>
            <a:ext cx="7381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TW" sz="1200"/>
              <a:t>80 wood</a:t>
            </a:r>
          </a:p>
          <a:p>
            <a:r>
              <a:rPr lang="en-US" altLang="zh-TW" sz="1200"/>
              <a:t>50 gold</a:t>
            </a:r>
          </a:p>
          <a:p>
            <a:r>
              <a:rPr lang="en-US" altLang="zh-TW" sz="1200"/>
              <a:t>Power: 3</a:t>
            </a:r>
          </a:p>
        </p:txBody>
      </p:sp>
      <p:sp>
        <p:nvSpPr>
          <p:cNvPr id="7175" name="Text Box 23"/>
          <p:cNvSpPr txBox="1">
            <a:spLocks noChangeArrowheads="1"/>
          </p:cNvSpPr>
          <p:nvPr/>
        </p:nvSpPr>
        <p:spPr bwMode="auto">
          <a:xfrm>
            <a:off x="5486400" y="1752600"/>
            <a:ext cx="7461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TW" sz="1200"/>
              <a:t>60 food</a:t>
            </a:r>
          </a:p>
          <a:p>
            <a:r>
              <a:rPr lang="en-US" altLang="zh-TW" sz="1200"/>
              <a:t>75 gold</a:t>
            </a:r>
          </a:p>
          <a:p>
            <a:r>
              <a:rPr lang="en-US" altLang="zh-TW" sz="1200"/>
              <a:t>Power: 2</a:t>
            </a:r>
          </a:p>
        </p:txBody>
      </p:sp>
      <p:pic>
        <p:nvPicPr>
          <p:cNvPr id="7176" name="Picture 24" descr="ArmyMarching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Rectang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mtClean="0"/>
              <a:t>Linear Program</a:t>
            </a:r>
          </a:p>
        </p:txBody>
      </p:sp>
      <p:sp>
        <p:nvSpPr>
          <p:cNvPr id="7178" name="Rectangle 13"/>
          <p:cNvSpPr>
            <a:spLocks noChangeArrowheads="1"/>
          </p:cNvSpPr>
          <p:nvPr/>
        </p:nvSpPr>
        <p:spPr bwMode="auto">
          <a:xfrm>
            <a:off x="4953000" y="2981325"/>
            <a:ext cx="7953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/>
              <a:t>max</a:t>
            </a:r>
          </a:p>
        </p:txBody>
      </p:sp>
      <p:sp>
        <p:nvSpPr>
          <p:cNvPr id="7179" name="Rectangle 14"/>
          <p:cNvSpPr>
            <a:spLocks noChangeArrowheads="1"/>
          </p:cNvSpPr>
          <p:nvPr/>
        </p:nvSpPr>
        <p:spPr bwMode="auto">
          <a:xfrm>
            <a:off x="4162425" y="3438525"/>
            <a:ext cx="1628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/>
              <a:t>subject to</a:t>
            </a:r>
          </a:p>
        </p:txBody>
      </p:sp>
      <p:sp>
        <p:nvSpPr>
          <p:cNvPr id="7180" name="Rectangle 15"/>
          <p:cNvSpPr>
            <a:spLocks noChangeArrowheads="1"/>
          </p:cNvSpPr>
          <p:nvPr/>
        </p:nvSpPr>
        <p:spPr bwMode="auto">
          <a:xfrm>
            <a:off x="6781800" y="2981325"/>
            <a:ext cx="201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i="1">
                <a:solidFill>
                  <a:srgbClr val="0070C0"/>
                </a:solidFill>
              </a:rPr>
              <a:t>x</a:t>
            </a:r>
            <a:r>
              <a:rPr lang="en-US" altLang="zh-CN" sz="2800" baseline="-25000">
                <a:solidFill>
                  <a:srgbClr val="0070C0"/>
                </a:solidFill>
              </a:rPr>
              <a:t>1 </a:t>
            </a:r>
            <a:r>
              <a:rPr lang="en-US" altLang="zh-CN" sz="2800">
                <a:solidFill>
                  <a:srgbClr val="0070C0"/>
                </a:solidFill>
              </a:rPr>
              <a:t>+ 2</a:t>
            </a:r>
            <a:r>
              <a:rPr lang="en-US" altLang="zh-CN" sz="2800" i="1">
                <a:solidFill>
                  <a:srgbClr val="0070C0"/>
                </a:solidFill>
              </a:rPr>
              <a:t>x</a:t>
            </a:r>
            <a:r>
              <a:rPr lang="en-US" altLang="zh-CN" sz="2800" baseline="-25000">
                <a:solidFill>
                  <a:srgbClr val="0070C0"/>
                </a:solidFill>
              </a:rPr>
              <a:t>2 </a:t>
            </a:r>
            <a:r>
              <a:rPr lang="en-US" altLang="zh-CN" sz="2800">
                <a:solidFill>
                  <a:srgbClr val="0070C0"/>
                </a:solidFill>
              </a:rPr>
              <a:t>+ 3</a:t>
            </a:r>
            <a:r>
              <a:rPr lang="en-US" altLang="zh-CN" sz="2800" i="1">
                <a:solidFill>
                  <a:srgbClr val="0070C0"/>
                </a:solidFill>
              </a:rPr>
              <a:t>x</a:t>
            </a:r>
            <a:r>
              <a:rPr lang="en-US" altLang="zh-CN" sz="2800" baseline="-2500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7181" name="Rectangle 16"/>
          <p:cNvSpPr>
            <a:spLocks noChangeArrowheads="1"/>
          </p:cNvSpPr>
          <p:nvPr/>
        </p:nvSpPr>
        <p:spPr bwMode="auto">
          <a:xfrm>
            <a:off x="6108700" y="3438525"/>
            <a:ext cx="2886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>
                <a:solidFill>
                  <a:srgbClr val="00B050"/>
                </a:solidFill>
              </a:rPr>
              <a:t>80</a:t>
            </a:r>
            <a:r>
              <a:rPr lang="en-US" altLang="zh-TW" sz="2800" i="1">
                <a:solidFill>
                  <a:srgbClr val="00B050"/>
                </a:solidFill>
              </a:rPr>
              <a:t>x</a:t>
            </a:r>
            <a:r>
              <a:rPr lang="en-US" altLang="zh-TW" sz="2800" baseline="-25000">
                <a:solidFill>
                  <a:srgbClr val="00B050"/>
                </a:solidFill>
              </a:rPr>
              <a:t>1</a:t>
            </a:r>
            <a:r>
              <a:rPr lang="en-US" altLang="zh-TW" sz="2800">
                <a:solidFill>
                  <a:srgbClr val="00B050"/>
                </a:solidFill>
              </a:rPr>
              <a:t> + 60</a:t>
            </a:r>
            <a:r>
              <a:rPr lang="en-US" altLang="zh-TW" sz="2800" i="1">
                <a:solidFill>
                  <a:srgbClr val="00B050"/>
                </a:solidFill>
              </a:rPr>
              <a:t>x</a:t>
            </a:r>
            <a:r>
              <a:rPr lang="en-US" altLang="zh-TW" sz="2800" baseline="-25000">
                <a:solidFill>
                  <a:srgbClr val="00B050"/>
                </a:solidFill>
              </a:rPr>
              <a:t>2</a:t>
            </a:r>
            <a:r>
              <a:rPr lang="en-US" altLang="zh-TW" sz="2800">
                <a:solidFill>
                  <a:srgbClr val="00B050"/>
                </a:solidFill>
              </a:rPr>
              <a:t> ≤ 7173</a:t>
            </a:r>
            <a:endParaRPr lang="en-US" altLang="zh-CN" sz="2800" i="1">
              <a:solidFill>
                <a:srgbClr val="00B050"/>
              </a:solidFill>
            </a:endParaRPr>
          </a:p>
        </p:txBody>
      </p:sp>
      <p:sp>
        <p:nvSpPr>
          <p:cNvPr id="7182" name="Rectangle 3"/>
          <p:cNvSpPr>
            <a:spLocks noChangeArrowheads="1"/>
          </p:cNvSpPr>
          <p:nvPr/>
        </p:nvSpPr>
        <p:spPr bwMode="auto">
          <a:xfrm>
            <a:off x="6115050" y="3976688"/>
            <a:ext cx="2887663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spcBef>
                <a:spcPts val="550"/>
              </a:spcBef>
              <a:buClr>
                <a:schemeClr val="accent1"/>
              </a:buClr>
              <a:buSzPct val="70000"/>
            </a:pPr>
            <a:r>
              <a:rPr lang="en-US" altLang="zh-TW" sz="2800">
                <a:solidFill>
                  <a:srgbClr val="00B050"/>
                </a:solidFill>
              </a:rPr>
              <a:t>75</a:t>
            </a:r>
            <a:r>
              <a:rPr lang="en-US" altLang="zh-TW" sz="2800" i="1">
                <a:solidFill>
                  <a:srgbClr val="00B050"/>
                </a:solidFill>
              </a:rPr>
              <a:t>x</a:t>
            </a:r>
            <a:r>
              <a:rPr lang="en-US" altLang="zh-TW" sz="2800" baseline="-25000">
                <a:solidFill>
                  <a:srgbClr val="00B050"/>
                </a:solidFill>
              </a:rPr>
              <a:t>2</a:t>
            </a:r>
            <a:r>
              <a:rPr lang="en-US" altLang="zh-TW" sz="2800">
                <a:solidFill>
                  <a:srgbClr val="00B050"/>
                </a:solidFill>
              </a:rPr>
              <a:t> + 50</a:t>
            </a:r>
            <a:r>
              <a:rPr lang="en-US" altLang="zh-TW" sz="2800" i="1">
                <a:solidFill>
                  <a:srgbClr val="00B050"/>
                </a:solidFill>
              </a:rPr>
              <a:t>x</a:t>
            </a:r>
            <a:r>
              <a:rPr lang="en-US" altLang="zh-TW" sz="2800" baseline="-25000">
                <a:solidFill>
                  <a:srgbClr val="00B050"/>
                </a:solidFill>
              </a:rPr>
              <a:t>3</a:t>
            </a:r>
            <a:r>
              <a:rPr lang="en-US" altLang="zh-TW" sz="2800">
                <a:solidFill>
                  <a:srgbClr val="00B050"/>
                </a:solidFill>
              </a:rPr>
              <a:t> ≤ 2131</a:t>
            </a:r>
          </a:p>
        </p:txBody>
      </p:sp>
      <p:sp>
        <p:nvSpPr>
          <p:cNvPr id="7183" name="Rectangle 4"/>
          <p:cNvSpPr>
            <a:spLocks noChangeArrowheads="1"/>
          </p:cNvSpPr>
          <p:nvPr/>
        </p:nvSpPr>
        <p:spPr bwMode="auto">
          <a:xfrm>
            <a:off x="7108825" y="4440238"/>
            <a:ext cx="19018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>
                <a:solidFill>
                  <a:srgbClr val="00B050"/>
                </a:solidFill>
              </a:rPr>
              <a:t>80</a:t>
            </a:r>
            <a:r>
              <a:rPr lang="en-US" altLang="zh-TW" sz="2800" i="1">
                <a:solidFill>
                  <a:srgbClr val="00B050"/>
                </a:solidFill>
              </a:rPr>
              <a:t>x</a:t>
            </a:r>
            <a:r>
              <a:rPr lang="en-US" altLang="zh-TW" sz="2800" baseline="-25000">
                <a:solidFill>
                  <a:srgbClr val="00B050"/>
                </a:solidFill>
              </a:rPr>
              <a:t>3</a:t>
            </a:r>
            <a:r>
              <a:rPr lang="en-US" altLang="zh-TW" sz="2800">
                <a:solidFill>
                  <a:srgbClr val="00B050"/>
                </a:solidFill>
              </a:rPr>
              <a:t> ≤ 9366</a:t>
            </a:r>
            <a:endParaRPr lang="en-US" altLang="zh-CN" sz="2800">
              <a:solidFill>
                <a:srgbClr val="00B050"/>
              </a:solidFill>
            </a:endParaRPr>
          </a:p>
        </p:txBody>
      </p:sp>
      <p:sp>
        <p:nvSpPr>
          <p:cNvPr id="7184" name="Rectangle 5"/>
          <p:cNvSpPr>
            <a:spLocks noChangeArrowheads="1"/>
          </p:cNvSpPr>
          <p:nvPr/>
        </p:nvSpPr>
        <p:spPr bwMode="auto">
          <a:xfrm>
            <a:off x="6591300" y="4962525"/>
            <a:ext cx="226695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indent="-88900" eaLnBrk="0" hangingPunct="0">
              <a:lnSpc>
                <a:spcPct val="90000"/>
              </a:lnSpc>
              <a:spcBef>
                <a:spcPts val="550"/>
              </a:spcBef>
              <a:buClr>
                <a:schemeClr val="accent1"/>
              </a:buClr>
              <a:buSzPct val="70000"/>
            </a:pPr>
            <a:r>
              <a:rPr lang="en-US" altLang="zh-TW" sz="2800" i="1">
                <a:solidFill>
                  <a:srgbClr val="00B050"/>
                </a:solidFill>
              </a:rPr>
              <a:t>x</a:t>
            </a:r>
            <a:r>
              <a:rPr lang="en-US" altLang="zh-TW" sz="2800" baseline="-25000">
                <a:solidFill>
                  <a:srgbClr val="00B050"/>
                </a:solidFill>
              </a:rPr>
              <a:t>1</a:t>
            </a:r>
            <a:r>
              <a:rPr lang="en-US" altLang="zh-TW" sz="2800">
                <a:solidFill>
                  <a:srgbClr val="00B050"/>
                </a:solidFill>
              </a:rPr>
              <a:t>+</a:t>
            </a:r>
            <a:r>
              <a:rPr lang="en-US" altLang="zh-TW" sz="2800" i="1">
                <a:solidFill>
                  <a:srgbClr val="00B050"/>
                </a:solidFill>
              </a:rPr>
              <a:t>x</a:t>
            </a:r>
            <a:r>
              <a:rPr lang="en-US" altLang="zh-TW" sz="2800" baseline="-25000">
                <a:solidFill>
                  <a:srgbClr val="00B050"/>
                </a:solidFill>
              </a:rPr>
              <a:t>2</a:t>
            </a:r>
            <a:r>
              <a:rPr lang="en-US" altLang="zh-TW" sz="2800">
                <a:solidFill>
                  <a:srgbClr val="00B050"/>
                </a:solidFill>
              </a:rPr>
              <a:t>+</a:t>
            </a:r>
            <a:r>
              <a:rPr lang="en-US" altLang="zh-TW" sz="2800" i="1">
                <a:solidFill>
                  <a:srgbClr val="00B050"/>
                </a:solidFill>
              </a:rPr>
              <a:t>x</a:t>
            </a:r>
            <a:r>
              <a:rPr lang="en-US" altLang="zh-TW" sz="2800" baseline="-25000">
                <a:solidFill>
                  <a:srgbClr val="00B050"/>
                </a:solidFill>
              </a:rPr>
              <a:t>3</a:t>
            </a:r>
            <a:r>
              <a:rPr lang="en-US" altLang="zh-TW" sz="2800">
                <a:solidFill>
                  <a:srgbClr val="00B050"/>
                </a:solidFill>
              </a:rPr>
              <a:t> ≤ 200</a:t>
            </a:r>
          </a:p>
        </p:txBody>
      </p:sp>
      <p:sp>
        <p:nvSpPr>
          <p:cNvPr id="7185" name="Rectangle 6"/>
          <p:cNvSpPr>
            <a:spLocks noChangeArrowheads="1"/>
          </p:cNvSpPr>
          <p:nvPr/>
        </p:nvSpPr>
        <p:spPr bwMode="auto">
          <a:xfrm>
            <a:off x="6559550" y="5410200"/>
            <a:ext cx="1993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 i="1">
                <a:solidFill>
                  <a:srgbClr val="7030A0"/>
                </a:solidFill>
              </a:rPr>
              <a:t>x</a:t>
            </a:r>
            <a:r>
              <a:rPr lang="en-US" altLang="zh-TW" sz="2800" baseline="-25000">
                <a:solidFill>
                  <a:srgbClr val="7030A0"/>
                </a:solidFill>
              </a:rPr>
              <a:t>1 </a:t>
            </a:r>
            <a:r>
              <a:rPr lang="en-US" altLang="zh-TW" sz="2800">
                <a:solidFill>
                  <a:srgbClr val="7030A0"/>
                </a:solidFill>
              </a:rPr>
              <a:t>, </a:t>
            </a:r>
            <a:r>
              <a:rPr lang="en-US" altLang="zh-TW" sz="2800" i="1">
                <a:solidFill>
                  <a:srgbClr val="7030A0"/>
                </a:solidFill>
              </a:rPr>
              <a:t>x</a:t>
            </a:r>
            <a:r>
              <a:rPr lang="en-US" altLang="zh-TW" sz="2800" baseline="-25000">
                <a:solidFill>
                  <a:srgbClr val="7030A0"/>
                </a:solidFill>
              </a:rPr>
              <a:t>2 </a:t>
            </a:r>
            <a:r>
              <a:rPr lang="en-US" altLang="zh-TW" sz="2800">
                <a:solidFill>
                  <a:srgbClr val="7030A0"/>
                </a:solidFill>
              </a:rPr>
              <a:t>, </a:t>
            </a:r>
            <a:r>
              <a:rPr lang="en-US" altLang="zh-TW" sz="2800" i="1">
                <a:solidFill>
                  <a:srgbClr val="7030A0"/>
                </a:solidFill>
              </a:rPr>
              <a:t>x</a:t>
            </a:r>
            <a:r>
              <a:rPr lang="en-US" altLang="zh-TW" sz="2800" baseline="-25000">
                <a:solidFill>
                  <a:srgbClr val="7030A0"/>
                </a:solidFill>
              </a:rPr>
              <a:t>3</a:t>
            </a:r>
            <a:r>
              <a:rPr lang="en-US" altLang="zh-TW" sz="2800">
                <a:solidFill>
                  <a:srgbClr val="7030A0"/>
                </a:solidFill>
              </a:rPr>
              <a:t> </a:t>
            </a:r>
            <a:r>
              <a:rPr lang="el-GR" sz="2800">
                <a:solidFill>
                  <a:srgbClr val="7030A0"/>
                </a:solidFill>
              </a:rPr>
              <a:t>≥</a:t>
            </a:r>
            <a:r>
              <a:rPr lang="en-US" altLang="zh-TW" sz="2800">
                <a:solidFill>
                  <a:srgbClr val="7030A0"/>
                </a:solidFill>
              </a:rPr>
              <a:t> 0</a:t>
            </a:r>
            <a:endParaRPr lang="en-US" altLang="zh-CN" sz="2800">
              <a:solidFill>
                <a:srgbClr val="7030A0"/>
              </a:solidFill>
            </a:endParaRPr>
          </a:p>
        </p:txBody>
      </p:sp>
      <p:sp>
        <p:nvSpPr>
          <p:cNvPr id="718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10200"/>
          </a:xfrm>
        </p:spPr>
        <p:txBody>
          <a:bodyPr/>
          <a:lstStyle/>
          <a:p>
            <a:r>
              <a:rPr lang="en-US" altLang="zh-CN" sz="2800" smtClean="0"/>
              <a:t>Variables:</a:t>
            </a:r>
          </a:p>
          <a:p>
            <a:pPr lvl="1"/>
            <a:r>
              <a:rPr lang="en-US" altLang="zh-CN" sz="2600" smtClean="0"/>
              <a:t>x</a:t>
            </a:r>
            <a:r>
              <a:rPr lang="en-US" altLang="zh-CN" sz="2600" baseline="-25000" smtClean="0"/>
              <a:t>1 </a:t>
            </a:r>
            <a:r>
              <a:rPr lang="en-US" altLang="zh-CN" sz="2600" smtClean="0"/>
              <a:t>units</a:t>
            </a:r>
          </a:p>
          <a:p>
            <a:pPr lvl="1"/>
            <a:r>
              <a:rPr lang="en-US" altLang="zh-CN" sz="2600" smtClean="0"/>
              <a:t>x</a:t>
            </a:r>
            <a:r>
              <a:rPr lang="en-US" altLang="zh-CN" sz="2600" baseline="-25000" smtClean="0"/>
              <a:t>2 </a:t>
            </a:r>
            <a:r>
              <a:rPr lang="en-US" altLang="zh-CN" sz="2600" smtClean="0"/>
              <a:t>units</a:t>
            </a:r>
          </a:p>
          <a:p>
            <a:pPr lvl="1"/>
            <a:r>
              <a:rPr lang="en-US" altLang="zh-CN" sz="2600" smtClean="0"/>
              <a:t>x</a:t>
            </a:r>
            <a:r>
              <a:rPr lang="en-US" altLang="zh-CN" sz="2600" baseline="-25000" smtClean="0"/>
              <a:t>3 </a:t>
            </a:r>
            <a:r>
              <a:rPr lang="en-US" altLang="zh-CN" sz="2600" smtClean="0"/>
              <a:t>units</a:t>
            </a:r>
          </a:p>
          <a:p>
            <a:r>
              <a:rPr lang="en-US" altLang="zh-CN" sz="2800" smtClean="0"/>
              <a:t>Constraints</a:t>
            </a:r>
          </a:p>
          <a:p>
            <a:pPr lvl="1"/>
            <a:r>
              <a:rPr lang="en-US" altLang="zh-CN" sz="2400" smtClean="0"/>
              <a:t>Food supply is 7173</a:t>
            </a:r>
          </a:p>
          <a:p>
            <a:pPr lvl="1"/>
            <a:r>
              <a:rPr lang="en-US" altLang="zh-CN" sz="2400" smtClean="0"/>
              <a:t>Wood supply is 9366</a:t>
            </a:r>
          </a:p>
          <a:p>
            <a:pPr lvl="1"/>
            <a:r>
              <a:rPr lang="en-US" altLang="zh-CN" sz="2400" smtClean="0"/>
              <a:t>Gold supply is 2131</a:t>
            </a:r>
          </a:p>
          <a:p>
            <a:pPr lvl="1"/>
            <a:r>
              <a:rPr lang="en-US" altLang="zh-CN" sz="2400" smtClean="0"/>
              <a:t>Max population is 200</a:t>
            </a:r>
          </a:p>
          <a:p>
            <a:r>
              <a:rPr lang="en-US" altLang="zh-CN" sz="2800" smtClean="0"/>
              <a:t>Objective</a:t>
            </a:r>
          </a:p>
          <a:p>
            <a:pPr lvl="1"/>
            <a:r>
              <a:rPr lang="en-US" altLang="zh-CN" sz="2400" smtClean="0"/>
              <a:t>Maximize the power of the army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362200" y="2222500"/>
            <a:ext cx="609600" cy="115888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2362200" y="2338388"/>
            <a:ext cx="2362200" cy="50641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2397125" y="2338388"/>
            <a:ext cx="4079875" cy="100171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094163" y="2840038"/>
            <a:ext cx="4916487" cy="3408362"/>
          </a:xfrm>
          <a:prstGeom prst="rect">
            <a:avLst/>
          </a:prstGeom>
          <a:noFill/>
          <a:ln w="158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Standard form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060575" y="1828800"/>
            <a:ext cx="7953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/>
              <a:t>max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266825" y="2438400"/>
            <a:ext cx="1628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/>
              <a:t>subject to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581400" y="1828800"/>
            <a:ext cx="609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i="1">
                <a:solidFill>
                  <a:srgbClr val="0070C0"/>
                </a:solidFill>
              </a:rPr>
              <a:t>c</a:t>
            </a:r>
            <a:r>
              <a:rPr lang="en-US" altLang="zh-CN" sz="2800" baseline="30000">
                <a:solidFill>
                  <a:srgbClr val="0070C0"/>
                </a:solidFill>
              </a:rPr>
              <a:t>T</a:t>
            </a:r>
            <a:r>
              <a:rPr lang="en-US" altLang="zh-CN" sz="2800" i="1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124200" y="2459038"/>
            <a:ext cx="10810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00B050"/>
                </a:solidFill>
              </a:rPr>
              <a:t>A</a:t>
            </a:r>
            <a:r>
              <a:rPr lang="en-US" altLang="zh-CN" sz="2800" i="1">
                <a:solidFill>
                  <a:srgbClr val="00B050"/>
                </a:solidFill>
              </a:rPr>
              <a:t>x</a:t>
            </a:r>
            <a:r>
              <a:rPr lang="en-US" altLang="zh-CN" sz="2800">
                <a:solidFill>
                  <a:srgbClr val="00B050"/>
                </a:solidFill>
              </a:rPr>
              <a:t> ≤ </a:t>
            </a:r>
            <a:r>
              <a:rPr lang="en-US" altLang="zh-CN" sz="2800" i="1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352800" y="2895600"/>
            <a:ext cx="8651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i="1">
                <a:solidFill>
                  <a:srgbClr val="7030A0"/>
                </a:solidFill>
              </a:rPr>
              <a:t>x</a:t>
            </a:r>
            <a:r>
              <a:rPr lang="en-US" altLang="zh-CN" sz="2800">
                <a:solidFill>
                  <a:srgbClr val="7030A0"/>
                </a:solidFill>
              </a:rPr>
              <a:t> ≥ 0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495800" y="5724525"/>
            <a:ext cx="2308225" cy="523875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i="1">
                <a:solidFill>
                  <a:srgbClr val="7030A0"/>
                </a:solidFill>
              </a:rPr>
              <a:t>x</a:t>
            </a:r>
            <a:r>
              <a:rPr lang="en-US" altLang="zh-CN" sz="2800" baseline="-25000">
                <a:solidFill>
                  <a:srgbClr val="7030A0"/>
                </a:solidFill>
              </a:rPr>
              <a:t>1</a:t>
            </a:r>
            <a:r>
              <a:rPr lang="en-US" altLang="zh-CN" sz="2800">
                <a:solidFill>
                  <a:srgbClr val="7030A0"/>
                </a:solidFill>
              </a:rPr>
              <a:t>, </a:t>
            </a:r>
            <a:r>
              <a:rPr lang="en-US" altLang="zh-CN" sz="2800" i="1">
                <a:solidFill>
                  <a:srgbClr val="7030A0"/>
                </a:solidFill>
              </a:rPr>
              <a:t>x</a:t>
            </a:r>
            <a:r>
              <a:rPr lang="en-US" altLang="zh-CN" sz="2800" baseline="-25000">
                <a:solidFill>
                  <a:srgbClr val="7030A0"/>
                </a:solidFill>
              </a:rPr>
              <a:t>2</a:t>
            </a:r>
            <a:r>
              <a:rPr lang="en-US" altLang="zh-CN" sz="2800">
                <a:solidFill>
                  <a:srgbClr val="7030A0"/>
                </a:solidFill>
              </a:rPr>
              <a:t>, …, </a:t>
            </a:r>
            <a:r>
              <a:rPr lang="en-US" altLang="zh-CN" sz="2800" i="1">
                <a:solidFill>
                  <a:srgbClr val="7030A0"/>
                </a:solidFill>
              </a:rPr>
              <a:t>x</a:t>
            </a:r>
            <a:r>
              <a:rPr lang="en-US" altLang="zh-CN" sz="2800" baseline="-25000">
                <a:solidFill>
                  <a:srgbClr val="7030A0"/>
                </a:solidFill>
              </a:rPr>
              <a:t>n</a:t>
            </a:r>
            <a:r>
              <a:rPr lang="en-US" altLang="zh-CN" sz="2800">
                <a:solidFill>
                  <a:srgbClr val="7030A0"/>
                </a:solidFill>
              </a:rPr>
              <a:t> ≥ 0</a:t>
            </a:r>
            <a:endParaRPr lang="en-US" altLang="zh-CN" sz="2800" baseline="-25000">
              <a:solidFill>
                <a:srgbClr val="7030A0"/>
              </a:solidFill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181600" y="3559175"/>
            <a:ext cx="3424238" cy="1958975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i="1">
                <a:solidFill>
                  <a:srgbClr val="00B050"/>
                </a:solidFill>
              </a:rPr>
              <a:t>a</a:t>
            </a:r>
            <a:r>
              <a:rPr lang="en-US" altLang="zh-CN" sz="2800" baseline="-25000">
                <a:solidFill>
                  <a:srgbClr val="00B050"/>
                </a:solidFill>
              </a:rPr>
              <a:t>11 </a:t>
            </a:r>
            <a:r>
              <a:rPr lang="en-US" altLang="zh-CN" sz="2800" i="1">
                <a:solidFill>
                  <a:srgbClr val="00B050"/>
                </a:solidFill>
              </a:rPr>
              <a:t>x</a:t>
            </a:r>
            <a:r>
              <a:rPr lang="en-US" altLang="zh-CN" sz="2800" baseline="-25000">
                <a:solidFill>
                  <a:srgbClr val="00B050"/>
                </a:solidFill>
              </a:rPr>
              <a:t>1</a:t>
            </a:r>
            <a:r>
              <a:rPr lang="en-US" altLang="zh-CN" sz="2800">
                <a:solidFill>
                  <a:srgbClr val="00B050"/>
                </a:solidFill>
              </a:rPr>
              <a:t>  + … + </a:t>
            </a:r>
            <a:r>
              <a:rPr lang="en-US" altLang="zh-CN" sz="2800" i="1">
                <a:solidFill>
                  <a:srgbClr val="00B050"/>
                </a:solidFill>
              </a:rPr>
              <a:t>a</a:t>
            </a:r>
            <a:r>
              <a:rPr lang="en-US" altLang="zh-CN" sz="2800" baseline="-25000">
                <a:solidFill>
                  <a:srgbClr val="00B050"/>
                </a:solidFill>
              </a:rPr>
              <a:t>1n</a:t>
            </a:r>
            <a:r>
              <a:rPr lang="en-US" altLang="zh-CN" sz="2800" i="1">
                <a:solidFill>
                  <a:srgbClr val="00B050"/>
                </a:solidFill>
              </a:rPr>
              <a:t>x</a:t>
            </a:r>
            <a:r>
              <a:rPr lang="en-US" altLang="zh-CN" sz="2800" baseline="-25000">
                <a:solidFill>
                  <a:srgbClr val="00B050"/>
                </a:solidFill>
              </a:rPr>
              <a:t>n</a:t>
            </a:r>
            <a:r>
              <a:rPr lang="en-US" altLang="zh-CN" sz="2800">
                <a:solidFill>
                  <a:srgbClr val="00B050"/>
                </a:solidFill>
              </a:rPr>
              <a:t>  ≤ </a:t>
            </a:r>
            <a:r>
              <a:rPr lang="en-US" altLang="zh-CN" sz="2800" i="1">
                <a:solidFill>
                  <a:srgbClr val="00B050"/>
                </a:solidFill>
              </a:rPr>
              <a:t>b</a:t>
            </a:r>
            <a:r>
              <a:rPr lang="en-US" altLang="zh-CN" sz="2800" baseline="-25000">
                <a:solidFill>
                  <a:srgbClr val="00B050"/>
                </a:solidFill>
              </a:rPr>
              <a:t>1</a:t>
            </a:r>
          </a:p>
          <a:p>
            <a:r>
              <a:rPr lang="en-US" altLang="zh-CN" sz="2800" i="1">
                <a:solidFill>
                  <a:srgbClr val="00B050"/>
                </a:solidFill>
              </a:rPr>
              <a:t>a</a:t>
            </a:r>
            <a:r>
              <a:rPr lang="en-US" altLang="zh-CN" sz="2800" baseline="-25000">
                <a:solidFill>
                  <a:srgbClr val="00B050"/>
                </a:solidFill>
              </a:rPr>
              <a:t>21 </a:t>
            </a:r>
            <a:r>
              <a:rPr lang="en-US" altLang="zh-CN" sz="2800" i="1">
                <a:solidFill>
                  <a:srgbClr val="00B050"/>
                </a:solidFill>
              </a:rPr>
              <a:t>x</a:t>
            </a:r>
            <a:r>
              <a:rPr lang="en-US" altLang="zh-CN" sz="2800" baseline="-25000">
                <a:solidFill>
                  <a:srgbClr val="00B050"/>
                </a:solidFill>
              </a:rPr>
              <a:t>1</a:t>
            </a:r>
            <a:r>
              <a:rPr lang="en-US" altLang="zh-CN" sz="2800">
                <a:solidFill>
                  <a:srgbClr val="00B050"/>
                </a:solidFill>
              </a:rPr>
              <a:t>  + … + </a:t>
            </a:r>
            <a:r>
              <a:rPr lang="en-US" altLang="zh-CN" sz="2800" i="1">
                <a:solidFill>
                  <a:srgbClr val="00B050"/>
                </a:solidFill>
              </a:rPr>
              <a:t>a</a:t>
            </a:r>
            <a:r>
              <a:rPr lang="en-US" altLang="zh-CN" sz="2800" baseline="-25000">
                <a:solidFill>
                  <a:srgbClr val="00B050"/>
                </a:solidFill>
              </a:rPr>
              <a:t>2n</a:t>
            </a:r>
            <a:r>
              <a:rPr lang="en-US" altLang="zh-CN" sz="2800" i="1">
                <a:solidFill>
                  <a:srgbClr val="00B050"/>
                </a:solidFill>
              </a:rPr>
              <a:t>x</a:t>
            </a:r>
            <a:r>
              <a:rPr lang="en-US" altLang="zh-CN" sz="2800" baseline="-25000">
                <a:solidFill>
                  <a:srgbClr val="00B050"/>
                </a:solidFill>
              </a:rPr>
              <a:t>n</a:t>
            </a:r>
            <a:r>
              <a:rPr lang="en-US" altLang="zh-CN" sz="2800">
                <a:solidFill>
                  <a:srgbClr val="00B050"/>
                </a:solidFill>
              </a:rPr>
              <a:t>  ≤ </a:t>
            </a:r>
            <a:r>
              <a:rPr lang="en-US" altLang="zh-CN" sz="2800" i="1">
                <a:solidFill>
                  <a:srgbClr val="00B050"/>
                </a:solidFill>
              </a:rPr>
              <a:t>b</a:t>
            </a:r>
            <a:r>
              <a:rPr lang="en-US" altLang="zh-CN" sz="2800" baseline="-25000">
                <a:solidFill>
                  <a:srgbClr val="00B050"/>
                </a:solidFill>
              </a:rPr>
              <a:t>2</a:t>
            </a:r>
          </a:p>
          <a:p>
            <a:r>
              <a:rPr lang="en-US" altLang="zh-CN" sz="2800" baseline="-25000">
                <a:solidFill>
                  <a:srgbClr val="00B050"/>
                </a:solidFill>
              </a:rPr>
              <a:t>                      …</a:t>
            </a:r>
          </a:p>
          <a:p>
            <a:r>
              <a:rPr lang="en-US" altLang="zh-CN" sz="2800" i="1">
                <a:solidFill>
                  <a:srgbClr val="00B050"/>
                </a:solidFill>
              </a:rPr>
              <a:t>a</a:t>
            </a:r>
            <a:r>
              <a:rPr lang="en-US" altLang="zh-CN" sz="2800" baseline="-25000">
                <a:solidFill>
                  <a:srgbClr val="00B050"/>
                </a:solidFill>
              </a:rPr>
              <a:t>m1 </a:t>
            </a:r>
            <a:r>
              <a:rPr lang="en-US" altLang="zh-CN" sz="2800">
                <a:solidFill>
                  <a:srgbClr val="00B050"/>
                </a:solidFill>
              </a:rPr>
              <a:t>x</a:t>
            </a:r>
            <a:r>
              <a:rPr lang="en-US" altLang="zh-CN" sz="2800" baseline="-25000">
                <a:solidFill>
                  <a:srgbClr val="00B050"/>
                </a:solidFill>
              </a:rPr>
              <a:t>1</a:t>
            </a:r>
            <a:r>
              <a:rPr lang="en-US" altLang="zh-CN" sz="2800">
                <a:solidFill>
                  <a:srgbClr val="00B050"/>
                </a:solidFill>
              </a:rPr>
              <a:t> + … + </a:t>
            </a:r>
            <a:r>
              <a:rPr lang="en-US" altLang="zh-CN" sz="2800" i="1">
                <a:solidFill>
                  <a:srgbClr val="00B050"/>
                </a:solidFill>
              </a:rPr>
              <a:t>a</a:t>
            </a:r>
            <a:r>
              <a:rPr lang="en-US" altLang="zh-CN" sz="2800" baseline="-25000">
                <a:solidFill>
                  <a:srgbClr val="00B050"/>
                </a:solidFill>
              </a:rPr>
              <a:t>mn</a:t>
            </a:r>
            <a:r>
              <a:rPr lang="en-US" altLang="zh-CN" sz="2800" i="1">
                <a:solidFill>
                  <a:srgbClr val="00B050"/>
                </a:solidFill>
              </a:rPr>
              <a:t>x</a:t>
            </a:r>
            <a:r>
              <a:rPr lang="en-US" altLang="zh-CN" sz="2800" baseline="-25000">
                <a:solidFill>
                  <a:srgbClr val="00B050"/>
                </a:solidFill>
              </a:rPr>
              <a:t>n</a:t>
            </a:r>
            <a:r>
              <a:rPr lang="en-US" altLang="zh-CN" sz="2800">
                <a:solidFill>
                  <a:srgbClr val="00B050"/>
                </a:solidFill>
              </a:rPr>
              <a:t> ≤ </a:t>
            </a:r>
            <a:r>
              <a:rPr lang="en-US" altLang="zh-CN" sz="2800" i="1">
                <a:solidFill>
                  <a:srgbClr val="00B050"/>
                </a:solidFill>
              </a:rPr>
              <a:t>b</a:t>
            </a:r>
            <a:r>
              <a:rPr lang="en-US" altLang="zh-CN" sz="2800" baseline="-25000">
                <a:solidFill>
                  <a:srgbClr val="00B050"/>
                </a:solidFill>
              </a:rPr>
              <a:t>m</a:t>
            </a:r>
          </a:p>
          <a:p>
            <a:endParaRPr lang="en-US" altLang="zh-CN" sz="2800" baseline="-25000">
              <a:solidFill>
                <a:srgbClr val="00B050"/>
              </a:solidFill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5715000" y="2676525"/>
            <a:ext cx="2286000" cy="523875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i="1">
                <a:solidFill>
                  <a:srgbClr val="0070C0"/>
                </a:solidFill>
              </a:rPr>
              <a:t>c</a:t>
            </a:r>
            <a:r>
              <a:rPr lang="en-US" altLang="zh-CN" sz="2800" baseline="-25000">
                <a:solidFill>
                  <a:srgbClr val="0070C0"/>
                </a:solidFill>
              </a:rPr>
              <a:t>1</a:t>
            </a:r>
            <a:r>
              <a:rPr lang="en-US" altLang="zh-CN" sz="2800" i="1">
                <a:solidFill>
                  <a:srgbClr val="0070C0"/>
                </a:solidFill>
              </a:rPr>
              <a:t>x</a:t>
            </a:r>
            <a:r>
              <a:rPr lang="en-US" altLang="zh-CN" sz="2800" baseline="-25000">
                <a:solidFill>
                  <a:srgbClr val="0070C0"/>
                </a:solidFill>
              </a:rPr>
              <a:t>1</a:t>
            </a:r>
            <a:r>
              <a:rPr lang="en-US" altLang="zh-CN" sz="2800">
                <a:solidFill>
                  <a:srgbClr val="0070C0"/>
                </a:solidFill>
              </a:rPr>
              <a:t> + … + </a:t>
            </a:r>
            <a:r>
              <a:rPr lang="en-US" altLang="zh-CN" sz="2800" i="1">
                <a:solidFill>
                  <a:srgbClr val="0070C0"/>
                </a:solidFill>
              </a:rPr>
              <a:t>c</a:t>
            </a:r>
            <a:r>
              <a:rPr lang="en-US" altLang="zh-CN" sz="2800" baseline="-25000">
                <a:solidFill>
                  <a:srgbClr val="0070C0"/>
                </a:solidFill>
              </a:rPr>
              <a:t>n</a:t>
            </a:r>
            <a:r>
              <a:rPr lang="en-US" altLang="zh-CN" sz="2800" i="1">
                <a:solidFill>
                  <a:srgbClr val="0070C0"/>
                </a:solidFill>
              </a:rPr>
              <a:t>x</a:t>
            </a:r>
            <a:r>
              <a:rPr lang="en-US" altLang="zh-CN" sz="2800" baseline="-25000">
                <a:solidFill>
                  <a:srgbClr val="0070C0"/>
                </a:solidFill>
              </a:rPr>
              <a:t>n</a:t>
            </a:r>
          </a:p>
        </p:txBody>
      </p:sp>
      <p:cxnSp>
        <p:nvCxnSpPr>
          <p:cNvPr id="12" name="Straight Arrow Connector 11"/>
          <p:cNvCxnSpPr>
            <a:stCxn id="8197" idx="3"/>
            <a:endCxn id="8202" idx="1"/>
          </p:cNvCxnSpPr>
          <p:nvPr/>
        </p:nvCxnSpPr>
        <p:spPr>
          <a:xfrm>
            <a:off x="4191000" y="2090738"/>
            <a:ext cx="1524000" cy="847725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198" idx="3"/>
            <a:endCxn id="8201" idx="1"/>
          </p:cNvCxnSpPr>
          <p:nvPr/>
        </p:nvCxnSpPr>
        <p:spPr>
          <a:xfrm>
            <a:off x="4205288" y="2720975"/>
            <a:ext cx="976312" cy="1817688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199" idx="3"/>
          </p:cNvCxnSpPr>
          <p:nvPr/>
        </p:nvCxnSpPr>
        <p:spPr>
          <a:xfrm>
            <a:off x="4217988" y="3157538"/>
            <a:ext cx="735012" cy="2566987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Converting into standard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altLang="zh-CN" smtClean="0"/>
              <a:t>Constraints</a:t>
            </a:r>
          </a:p>
          <a:p>
            <a:pPr marL="457200" lvl="1" indent="0">
              <a:buFont typeface="Arial" charset="0"/>
              <a:buNone/>
            </a:pPr>
            <a:r>
              <a:rPr lang="en-US" altLang="zh-CN" i="1" smtClean="0">
                <a:solidFill>
                  <a:srgbClr val="00B050"/>
                </a:solidFill>
              </a:rPr>
              <a:t>a</a:t>
            </a:r>
            <a:r>
              <a:rPr lang="en-US" altLang="zh-CN" baseline="-25000" smtClean="0">
                <a:solidFill>
                  <a:srgbClr val="00B050"/>
                </a:solidFill>
              </a:rPr>
              <a:t>11 </a:t>
            </a:r>
            <a:r>
              <a:rPr lang="en-US" altLang="zh-CN" i="1" smtClean="0">
                <a:solidFill>
                  <a:srgbClr val="00B050"/>
                </a:solidFill>
              </a:rPr>
              <a:t>x</a:t>
            </a:r>
            <a:r>
              <a:rPr lang="en-US" altLang="zh-CN" baseline="-25000" smtClean="0">
                <a:solidFill>
                  <a:srgbClr val="00B050"/>
                </a:solidFill>
              </a:rPr>
              <a:t>1</a:t>
            </a:r>
            <a:r>
              <a:rPr lang="en-US" altLang="zh-CN" smtClean="0">
                <a:solidFill>
                  <a:srgbClr val="00B050"/>
                </a:solidFill>
              </a:rPr>
              <a:t>  + … + </a:t>
            </a:r>
            <a:r>
              <a:rPr lang="en-US" altLang="zh-CN" i="1" smtClean="0">
                <a:solidFill>
                  <a:srgbClr val="00B050"/>
                </a:solidFill>
              </a:rPr>
              <a:t>a</a:t>
            </a:r>
            <a:r>
              <a:rPr lang="en-US" altLang="zh-CN" baseline="-25000" smtClean="0">
                <a:solidFill>
                  <a:srgbClr val="00B050"/>
                </a:solidFill>
              </a:rPr>
              <a:t>1n</a:t>
            </a:r>
            <a:r>
              <a:rPr lang="en-US" altLang="zh-CN" i="1" smtClean="0">
                <a:solidFill>
                  <a:srgbClr val="00B050"/>
                </a:solidFill>
              </a:rPr>
              <a:t>x</a:t>
            </a:r>
            <a:r>
              <a:rPr lang="en-US" altLang="zh-CN" baseline="-25000" smtClean="0">
                <a:solidFill>
                  <a:srgbClr val="00B050"/>
                </a:solidFill>
              </a:rPr>
              <a:t>n</a:t>
            </a:r>
            <a:r>
              <a:rPr lang="en-US" altLang="zh-CN" smtClean="0">
                <a:solidFill>
                  <a:srgbClr val="00B050"/>
                </a:solidFill>
              </a:rPr>
              <a:t> </a:t>
            </a:r>
            <a:r>
              <a:rPr lang="en-US" altLang="zh-CN" smtClean="0">
                <a:solidFill>
                  <a:srgbClr val="FF0000"/>
                </a:solidFill>
              </a:rPr>
              <a:t>≥</a:t>
            </a:r>
            <a:r>
              <a:rPr lang="en-US" altLang="zh-CN" smtClean="0"/>
              <a:t> </a:t>
            </a:r>
            <a:r>
              <a:rPr lang="en-US" altLang="zh-CN" i="1" smtClean="0">
                <a:solidFill>
                  <a:srgbClr val="00B050"/>
                </a:solidFill>
              </a:rPr>
              <a:t>b</a:t>
            </a:r>
            <a:r>
              <a:rPr lang="en-US" altLang="zh-CN" baseline="-25000" smtClean="0">
                <a:solidFill>
                  <a:srgbClr val="00B050"/>
                </a:solidFill>
              </a:rPr>
              <a:t>1</a:t>
            </a:r>
            <a:endParaRPr lang="en-US" altLang="zh-CN" smtClean="0">
              <a:solidFill>
                <a:srgbClr val="00B050"/>
              </a:solidFill>
            </a:endParaRPr>
          </a:p>
          <a:p>
            <a:pPr marL="457200" lvl="1" indent="0">
              <a:buFont typeface="Arial" charset="0"/>
              <a:buNone/>
            </a:pPr>
            <a:r>
              <a:rPr lang="en-US" altLang="zh-CN" smtClean="0"/>
              <a:t>is equivalent to</a:t>
            </a:r>
          </a:p>
          <a:p>
            <a:pPr marL="457200" lvl="1" indent="0">
              <a:buFont typeface="Arial" charset="0"/>
              <a:buNone/>
            </a:pPr>
            <a:r>
              <a:rPr lang="en-US" altLang="zh-CN" smtClean="0">
                <a:solidFill>
                  <a:srgbClr val="00B050"/>
                </a:solidFill>
              </a:rPr>
              <a:t>-</a:t>
            </a:r>
            <a:r>
              <a:rPr lang="en-US" altLang="zh-CN" i="1" smtClean="0">
                <a:solidFill>
                  <a:srgbClr val="00B050"/>
                </a:solidFill>
              </a:rPr>
              <a:t>a</a:t>
            </a:r>
            <a:r>
              <a:rPr lang="en-US" altLang="zh-CN" baseline="-25000" smtClean="0">
                <a:solidFill>
                  <a:srgbClr val="00B050"/>
                </a:solidFill>
              </a:rPr>
              <a:t>11 </a:t>
            </a:r>
            <a:r>
              <a:rPr lang="en-US" altLang="zh-CN" i="1" smtClean="0">
                <a:solidFill>
                  <a:srgbClr val="00B050"/>
                </a:solidFill>
              </a:rPr>
              <a:t>x</a:t>
            </a:r>
            <a:r>
              <a:rPr lang="en-US" altLang="zh-CN" baseline="-25000" smtClean="0">
                <a:solidFill>
                  <a:srgbClr val="00B050"/>
                </a:solidFill>
              </a:rPr>
              <a:t>1</a:t>
            </a:r>
            <a:r>
              <a:rPr lang="en-US" altLang="zh-CN" smtClean="0">
                <a:solidFill>
                  <a:srgbClr val="00B050"/>
                </a:solidFill>
              </a:rPr>
              <a:t>  - … - </a:t>
            </a:r>
            <a:r>
              <a:rPr lang="en-US" altLang="zh-CN" i="1" smtClean="0">
                <a:solidFill>
                  <a:srgbClr val="00B050"/>
                </a:solidFill>
              </a:rPr>
              <a:t>a</a:t>
            </a:r>
            <a:r>
              <a:rPr lang="en-US" altLang="zh-CN" baseline="-25000" smtClean="0">
                <a:solidFill>
                  <a:srgbClr val="00B050"/>
                </a:solidFill>
              </a:rPr>
              <a:t>1n</a:t>
            </a:r>
            <a:r>
              <a:rPr lang="en-US" altLang="zh-CN" i="1" smtClean="0">
                <a:solidFill>
                  <a:srgbClr val="00B050"/>
                </a:solidFill>
              </a:rPr>
              <a:t>x</a:t>
            </a:r>
            <a:r>
              <a:rPr lang="en-US" altLang="zh-CN" baseline="-25000" smtClean="0">
                <a:solidFill>
                  <a:srgbClr val="00B050"/>
                </a:solidFill>
              </a:rPr>
              <a:t>n</a:t>
            </a:r>
            <a:r>
              <a:rPr lang="en-US" altLang="zh-CN" smtClean="0">
                <a:solidFill>
                  <a:srgbClr val="00B050"/>
                </a:solidFill>
              </a:rPr>
              <a:t> ≤ -</a:t>
            </a:r>
            <a:r>
              <a:rPr lang="en-US" altLang="zh-CN" i="1" smtClean="0">
                <a:solidFill>
                  <a:srgbClr val="00B050"/>
                </a:solidFill>
              </a:rPr>
              <a:t>b</a:t>
            </a:r>
            <a:r>
              <a:rPr lang="en-US" altLang="zh-CN" baseline="-25000" smtClean="0">
                <a:solidFill>
                  <a:srgbClr val="00B050"/>
                </a:solidFill>
              </a:rPr>
              <a:t>1</a:t>
            </a:r>
          </a:p>
          <a:p>
            <a:pPr marL="457200" lvl="1" indent="0"/>
            <a:endParaRPr lang="en-US" altLang="zh-CN" baseline="-25000" smtClean="0"/>
          </a:p>
          <a:p>
            <a:pPr marL="457200" lvl="1" indent="0"/>
            <a:endParaRPr lang="en-US" altLang="zh-CN" baseline="-25000" smtClean="0"/>
          </a:p>
          <a:p>
            <a:pPr marL="457200" lvl="1" indent="0">
              <a:buFont typeface="Arial" charset="0"/>
              <a:buNone/>
            </a:pPr>
            <a:r>
              <a:rPr lang="en-US" altLang="zh-CN" i="1" smtClean="0">
                <a:solidFill>
                  <a:srgbClr val="00B050"/>
                </a:solidFill>
              </a:rPr>
              <a:t>a</a:t>
            </a:r>
            <a:r>
              <a:rPr lang="en-US" altLang="zh-CN" baseline="-25000" smtClean="0">
                <a:solidFill>
                  <a:srgbClr val="00B050"/>
                </a:solidFill>
              </a:rPr>
              <a:t>11 </a:t>
            </a:r>
            <a:r>
              <a:rPr lang="en-US" altLang="zh-CN" i="1" smtClean="0">
                <a:solidFill>
                  <a:srgbClr val="00B050"/>
                </a:solidFill>
              </a:rPr>
              <a:t>x</a:t>
            </a:r>
            <a:r>
              <a:rPr lang="en-US" altLang="zh-CN" baseline="-25000" smtClean="0">
                <a:solidFill>
                  <a:srgbClr val="00B050"/>
                </a:solidFill>
              </a:rPr>
              <a:t>1</a:t>
            </a:r>
            <a:r>
              <a:rPr lang="en-US" altLang="zh-CN" smtClean="0">
                <a:solidFill>
                  <a:srgbClr val="00B050"/>
                </a:solidFill>
              </a:rPr>
              <a:t>  + … + </a:t>
            </a:r>
            <a:r>
              <a:rPr lang="en-US" altLang="zh-CN" i="1" smtClean="0">
                <a:solidFill>
                  <a:srgbClr val="00B050"/>
                </a:solidFill>
              </a:rPr>
              <a:t>a</a:t>
            </a:r>
            <a:r>
              <a:rPr lang="en-US" altLang="zh-CN" baseline="-25000" smtClean="0">
                <a:solidFill>
                  <a:srgbClr val="00B050"/>
                </a:solidFill>
              </a:rPr>
              <a:t>1n</a:t>
            </a:r>
            <a:r>
              <a:rPr lang="en-US" altLang="zh-CN" i="1" smtClean="0">
                <a:solidFill>
                  <a:srgbClr val="00B050"/>
                </a:solidFill>
              </a:rPr>
              <a:t>x</a:t>
            </a:r>
            <a:r>
              <a:rPr lang="en-US" altLang="zh-CN" baseline="-25000" smtClean="0">
                <a:solidFill>
                  <a:srgbClr val="00B050"/>
                </a:solidFill>
              </a:rPr>
              <a:t>n</a:t>
            </a:r>
            <a:r>
              <a:rPr lang="en-US" altLang="zh-CN" smtClean="0">
                <a:solidFill>
                  <a:srgbClr val="00B050"/>
                </a:solidFill>
              </a:rPr>
              <a:t> </a:t>
            </a:r>
            <a:r>
              <a:rPr lang="en-US" altLang="zh-CN" smtClean="0">
                <a:solidFill>
                  <a:srgbClr val="FF0000"/>
                </a:solidFill>
              </a:rPr>
              <a:t>=</a:t>
            </a:r>
            <a:r>
              <a:rPr lang="en-US" altLang="zh-CN" smtClean="0"/>
              <a:t> </a:t>
            </a:r>
            <a:r>
              <a:rPr lang="en-US" altLang="zh-CN" i="1" smtClean="0">
                <a:solidFill>
                  <a:srgbClr val="00B050"/>
                </a:solidFill>
              </a:rPr>
              <a:t>b</a:t>
            </a:r>
            <a:r>
              <a:rPr lang="en-US" altLang="zh-CN" baseline="-25000" smtClean="0">
                <a:solidFill>
                  <a:srgbClr val="00B050"/>
                </a:solidFill>
              </a:rPr>
              <a:t>1</a:t>
            </a:r>
            <a:endParaRPr lang="en-US" altLang="zh-CN" smtClean="0">
              <a:solidFill>
                <a:srgbClr val="00B050"/>
              </a:solidFill>
            </a:endParaRPr>
          </a:p>
          <a:p>
            <a:pPr marL="457200" lvl="1" indent="0">
              <a:buFont typeface="Arial" charset="0"/>
              <a:buNone/>
            </a:pPr>
            <a:r>
              <a:rPr lang="en-US" altLang="zh-CN" smtClean="0"/>
              <a:t>is equivalent to</a:t>
            </a:r>
          </a:p>
          <a:p>
            <a:pPr marL="457200" lvl="1" indent="0">
              <a:buFont typeface="Arial" charset="0"/>
              <a:buNone/>
            </a:pPr>
            <a:r>
              <a:rPr lang="en-US" altLang="zh-CN" smtClean="0">
                <a:solidFill>
                  <a:srgbClr val="00B050"/>
                </a:solidFill>
              </a:rPr>
              <a:t>-</a:t>
            </a:r>
            <a:r>
              <a:rPr lang="en-US" altLang="zh-CN" i="1" smtClean="0">
                <a:solidFill>
                  <a:srgbClr val="00B050"/>
                </a:solidFill>
              </a:rPr>
              <a:t>a</a:t>
            </a:r>
            <a:r>
              <a:rPr lang="en-US" altLang="zh-CN" baseline="-25000" smtClean="0">
                <a:solidFill>
                  <a:srgbClr val="00B050"/>
                </a:solidFill>
              </a:rPr>
              <a:t>11 </a:t>
            </a:r>
            <a:r>
              <a:rPr lang="en-US" altLang="zh-CN" i="1" smtClean="0">
                <a:solidFill>
                  <a:srgbClr val="00B050"/>
                </a:solidFill>
              </a:rPr>
              <a:t>x</a:t>
            </a:r>
            <a:r>
              <a:rPr lang="en-US" altLang="zh-CN" baseline="-25000" smtClean="0">
                <a:solidFill>
                  <a:srgbClr val="00B050"/>
                </a:solidFill>
              </a:rPr>
              <a:t>1</a:t>
            </a:r>
            <a:r>
              <a:rPr lang="en-US" altLang="zh-CN" smtClean="0">
                <a:solidFill>
                  <a:srgbClr val="00B050"/>
                </a:solidFill>
              </a:rPr>
              <a:t>  - … - </a:t>
            </a:r>
            <a:r>
              <a:rPr lang="en-US" altLang="zh-CN" i="1" smtClean="0">
                <a:solidFill>
                  <a:srgbClr val="00B050"/>
                </a:solidFill>
              </a:rPr>
              <a:t>a</a:t>
            </a:r>
            <a:r>
              <a:rPr lang="en-US" altLang="zh-CN" baseline="-25000" smtClean="0">
                <a:solidFill>
                  <a:srgbClr val="00B050"/>
                </a:solidFill>
              </a:rPr>
              <a:t>1n</a:t>
            </a:r>
            <a:r>
              <a:rPr lang="en-US" altLang="zh-CN" i="1" smtClean="0">
                <a:solidFill>
                  <a:srgbClr val="00B050"/>
                </a:solidFill>
              </a:rPr>
              <a:t>x</a:t>
            </a:r>
            <a:r>
              <a:rPr lang="en-US" altLang="zh-CN" baseline="-25000" smtClean="0">
                <a:solidFill>
                  <a:srgbClr val="00B050"/>
                </a:solidFill>
              </a:rPr>
              <a:t>n</a:t>
            </a:r>
            <a:r>
              <a:rPr lang="en-US" altLang="zh-CN" smtClean="0">
                <a:solidFill>
                  <a:srgbClr val="00B050"/>
                </a:solidFill>
              </a:rPr>
              <a:t> ≤ -</a:t>
            </a:r>
            <a:r>
              <a:rPr lang="en-US" altLang="zh-CN" i="1" smtClean="0">
                <a:solidFill>
                  <a:srgbClr val="00B050"/>
                </a:solidFill>
              </a:rPr>
              <a:t>b</a:t>
            </a:r>
            <a:r>
              <a:rPr lang="en-US" altLang="zh-CN" baseline="-25000" smtClean="0">
                <a:solidFill>
                  <a:srgbClr val="00B050"/>
                </a:solidFill>
              </a:rPr>
              <a:t>1 </a:t>
            </a:r>
            <a:r>
              <a:rPr lang="en-US" altLang="zh-CN" smtClean="0"/>
              <a:t>and </a:t>
            </a:r>
            <a:r>
              <a:rPr lang="en-US" altLang="zh-CN" i="1" smtClean="0">
                <a:solidFill>
                  <a:srgbClr val="00B050"/>
                </a:solidFill>
              </a:rPr>
              <a:t>a</a:t>
            </a:r>
            <a:r>
              <a:rPr lang="en-US" altLang="zh-CN" baseline="-25000" smtClean="0">
                <a:solidFill>
                  <a:srgbClr val="00B050"/>
                </a:solidFill>
              </a:rPr>
              <a:t>11 </a:t>
            </a:r>
            <a:r>
              <a:rPr lang="en-US" altLang="zh-CN" i="1" smtClean="0">
                <a:solidFill>
                  <a:srgbClr val="00B050"/>
                </a:solidFill>
              </a:rPr>
              <a:t>x</a:t>
            </a:r>
            <a:r>
              <a:rPr lang="en-US" altLang="zh-CN" baseline="-25000" smtClean="0">
                <a:solidFill>
                  <a:srgbClr val="00B050"/>
                </a:solidFill>
              </a:rPr>
              <a:t>1</a:t>
            </a:r>
            <a:r>
              <a:rPr lang="en-US" altLang="zh-CN" smtClean="0">
                <a:solidFill>
                  <a:srgbClr val="00B050"/>
                </a:solidFill>
              </a:rPr>
              <a:t>  + … + </a:t>
            </a:r>
            <a:r>
              <a:rPr lang="en-US" altLang="zh-CN" i="1" smtClean="0">
                <a:solidFill>
                  <a:srgbClr val="00B050"/>
                </a:solidFill>
              </a:rPr>
              <a:t>a</a:t>
            </a:r>
            <a:r>
              <a:rPr lang="en-US" altLang="zh-CN" baseline="-25000" smtClean="0">
                <a:solidFill>
                  <a:srgbClr val="00B050"/>
                </a:solidFill>
              </a:rPr>
              <a:t>1n</a:t>
            </a:r>
            <a:r>
              <a:rPr lang="en-US" altLang="zh-CN" i="1" smtClean="0">
                <a:solidFill>
                  <a:srgbClr val="00B050"/>
                </a:solidFill>
              </a:rPr>
              <a:t>x</a:t>
            </a:r>
            <a:r>
              <a:rPr lang="en-US" altLang="zh-CN" baseline="-25000" smtClean="0">
                <a:solidFill>
                  <a:srgbClr val="00B050"/>
                </a:solidFill>
              </a:rPr>
              <a:t>n</a:t>
            </a:r>
            <a:r>
              <a:rPr lang="en-US" altLang="zh-CN" smtClean="0">
                <a:solidFill>
                  <a:srgbClr val="00B050"/>
                </a:solidFill>
              </a:rPr>
              <a:t> ≤ </a:t>
            </a:r>
            <a:r>
              <a:rPr lang="en-US" altLang="zh-CN" i="1" smtClean="0">
                <a:solidFill>
                  <a:srgbClr val="00B050"/>
                </a:solidFill>
              </a:rPr>
              <a:t>b</a:t>
            </a:r>
            <a:r>
              <a:rPr lang="en-US" altLang="zh-CN" baseline="-25000" smtClean="0">
                <a:solidFill>
                  <a:srgbClr val="00B050"/>
                </a:solidFill>
              </a:rPr>
              <a:t>1</a:t>
            </a:r>
          </a:p>
          <a:p>
            <a:pPr marL="457200" lvl="1" indent="0"/>
            <a:endParaRPr lang="en-US" altLang="zh-CN" smtClean="0"/>
          </a:p>
          <a:p>
            <a:pPr marL="457200" lvl="1" indent="0"/>
            <a:endParaRPr lang="en-US" altLang="zh-CN" smtClean="0"/>
          </a:p>
          <a:p>
            <a:pPr marL="457200" lvl="1" indent="0"/>
            <a:endParaRPr lang="en-US" altLang="zh-CN" smtClean="0"/>
          </a:p>
          <a:p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732</Words>
  <Application>Microsoft Office PowerPoint</Application>
  <PresentationFormat>On-screen Show (4:3)</PresentationFormat>
  <Paragraphs>200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CSCI 3160  Design and Analysis of Algorithms  Tutorial 6</vt:lpstr>
      <vt:lpstr>Outline</vt:lpstr>
      <vt:lpstr>Linear Programming</vt:lpstr>
      <vt:lpstr>Linear Programming</vt:lpstr>
      <vt:lpstr>Simplex method</vt:lpstr>
      <vt:lpstr>Example</vt:lpstr>
      <vt:lpstr>Linear Program</vt:lpstr>
      <vt:lpstr>Standard form</vt:lpstr>
      <vt:lpstr>Converting into standard form</vt:lpstr>
      <vt:lpstr>Converting into standard form</vt:lpstr>
      <vt:lpstr>Converting into standard form</vt:lpstr>
      <vt:lpstr>Objective function</vt:lpstr>
      <vt:lpstr>Objective function</vt:lpstr>
      <vt:lpstr>Duality</vt:lpstr>
      <vt:lpstr>Example</vt:lpstr>
      <vt:lpstr>Duality</vt:lpstr>
      <vt:lpstr>Duality</vt:lpstr>
      <vt:lpstr>Application of duality theorem</vt:lpstr>
      <vt:lpstr>End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3160  Design and Analysis of Algorithms  Tutorial 5</dc:title>
  <dc:creator>CSE</dc:creator>
  <cp:lastModifiedBy>CSE</cp:lastModifiedBy>
  <cp:revision>77</cp:revision>
  <dcterms:created xsi:type="dcterms:W3CDTF">2012-03-12T03:10:12Z</dcterms:created>
  <dcterms:modified xsi:type="dcterms:W3CDTF">2014-03-03T07:36:23Z</dcterms:modified>
</cp:coreProperties>
</file>