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315" r:id="rId3"/>
    <p:sldId id="317" r:id="rId4"/>
    <p:sldId id="381" r:id="rId5"/>
    <p:sldId id="386" r:id="rId6"/>
    <p:sldId id="412" r:id="rId7"/>
    <p:sldId id="382" r:id="rId8"/>
    <p:sldId id="414" r:id="rId9"/>
    <p:sldId id="416" r:id="rId10"/>
    <p:sldId id="415" r:id="rId11"/>
    <p:sldId id="417" r:id="rId12"/>
    <p:sldId id="418" r:id="rId13"/>
    <p:sldId id="419" r:id="rId14"/>
    <p:sldId id="442" r:id="rId15"/>
    <p:sldId id="421" r:id="rId16"/>
    <p:sldId id="420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29" r:id="rId25"/>
    <p:sldId id="430" r:id="rId26"/>
    <p:sldId id="431" r:id="rId27"/>
    <p:sldId id="274" r:id="rId28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7BC20D-32EF-4C7C-B7D2-C2C0CD4FE0B8}" type="datetimeFigureOut">
              <a:rPr lang="en-US" altLang="zh-TW"/>
              <a:pPr>
                <a:defRPr/>
              </a:pPr>
              <a:t>2/9/2015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C6E93C-0E76-479A-B8B9-524A392202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3944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AD35DB-25D7-4CD0-AC24-26A59E8B6210}" type="datetimeFigureOut">
              <a:rPr lang="en-US" altLang="zh-TW"/>
              <a:pPr>
                <a:defRPr/>
              </a:pPr>
              <a:t>2/9/2015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7D5EC5-8B75-489E-9D55-6A70481B2F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35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DAF4-5156-4F48-B6DF-CE3613654595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4EFFC-959C-4B06-94EE-62541678F2E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416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D51D-067F-4794-A8D2-0C3D991B271B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9B28-0218-40B4-AF7F-03E677D16F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699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DC06-BECA-4050-8549-DE6C6091F5DE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6F335-794C-4527-97BF-B72358865F5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370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9B8DE-F50F-4DE7-8F82-4E15D5BF34A5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9E215-3B05-4B76-9534-4A1C9293857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700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66131-5BBE-445B-A31B-92D2859A8896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3E56A-5EE5-46BE-99F5-43C192D12BD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387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3FB0-847E-408A-B3DB-0E0AC077A02E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FDAF0-7F5A-4DD7-B4BB-26FA516E1B9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643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F44FB-66A8-43BE-ACC7-5E2BB8D0C653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F46B6-68A5-4E72-A95D-CD04630977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681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B5AE-C0FB-46A3-BDB9-03856659FC02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EA0D-3BD0-4DC2-996A-95F6C73CE4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648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8CED-0463-4348-B83D-B2C2685BD443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A98D0-3241-4B54-82C6-8232745969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651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31CBC-BDB9-40CA-90A1-D30A24CE9405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F5890-A36F-4F04-B129-93050ED519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348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C31D3-06CE-42FC-8EA8-0A9B853F678E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C09D-E762-412A-8D09-6B8CECE802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640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AF8B106-C95F-47D6-A94C-7D3651E47584}" type="datetimeFigureOut">
              <a:rPr lang="zh-TW" altLang="en-US"/>
              <a:pPr>
                <a:defRPr/>
              </a:pPr>
              <a:t>2015/2/9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819031F-F776-4C81-B563-90946E2CB6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 eaLnBrk="1" hangingPunct="1"/>
            <a:r>
              <a:rPr lang="en-US" altLang="zh-TW" sz="4000" dirty="0" smtClean="0"/>
              <a:t>CSCI 3160</a:t>
            </a:r>
            <a:br>
              <a:rPr lang="en-US" altLang="zh-TW" sz="4000" dirty="0" smtClean="0"/>
            </a:br>
            <a:r>
              <a:rPr lang="en-US" altLang="zh-TW" sz="4000" dirty="0" smtClean="0"/>
              <a:t> Design and Analysis of Algorithms</a:t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smtClean="0"/>
              <a:t>Tutorial 5</a:t>
            </a:r>
            <a:endParaRPr lang="en-US" altLang="zh-TW" sz="4000" dirty="0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6324600" y="4876800"/>
            <a:ext cx="2438400" cy="838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898989"/>
                </a:solidFill>
              </a:rPr>
              <a:t>Chengyu Lin</a:t>
            </a:r>
            <a:endParaRPr lang="en-US" altLang="zh-TW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i="1" smtClean="0"/>
              <a:t>m</a:t>
            </a:r>
            <a:r>
              <a:rPr lang="en-US" altLang="zh-TW" baseline="-25000" smtClean="0"/>
              <a:t>0</a:t>
            </a:r>
            <a:r>
              <a:rPr lang="en-US" altLang="zh-TW" smtClean="0"/>
              <a:t> = 5,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smtClean="0"/>
              <a:t> = 20,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2</a:t>
            </a:r>
            <a:r>
              <a:rPr lang="en-US" altLang="zh-TW" smtClean="0"/>
              <a:t> = 10,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3</a:t>
            </a:r>
            <a:r>
              <a:rPr lang="en-US" altLang="zh-TW" smtClean="0"/>
              <a:t> = 3,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4</a:t>
            </a:r>
            <a:r>
              <a:rPr lang="en-US" altLang="zh-TW" smtClean="0"/>
              <a:t> = 2</a:t>
            </a:r>
            <a:r>
              <a:rPr lang="en-US" altLang="zh-TW" smtClean="0">
                <a:solidFill>
                  <a:srgbClr val="00B050"/>
                </a:solidFill>
              </a:rPr>
              <a:t> </a:t>
            </a:r>
          </a:p>
          <a:p>
            <a:pPr eaLnBrk="1" hangingPunct="1"/>
            <a:r>
              <a:rPr lang="en-US" altLang="zh-TW" smtClean="0"/>
              <a:t>C(1,3) = min { </a:t>
            </a:r>
            <a:r>
              <a:rPr lang="en-US" altLang="zh-TW" smtClean="0">
                <a:solidFill>
                  <a:srgbClr val="92D050"/>
                </a:solidFill>
              </a:rPr>
              <a:t>C(1,1) </a:t>
            </a:r>
            <a:r>
              <a:rPr lang="en-US" altLang="zh-TW" smtClean="0"/>
              <a:t>+ </a:t>
            </a:r>
            <a:r>
              <a:rPr lang="en-US" altLang="zh-TW" smtClean="0">
                <a:solidFill>
                  <a:srgbClr val="92D050"/>
                </a:solidFill>
              </a:rPr>
              <a:t>C(2,3)</a:t>
            </a:r>
            <a:r>
              <a:rPr lang="en-US" altLang="zh-TW" smtClean="0">
                <a:solidFill>
                  <a:srgbClr val="FFC000"/>
                </a:solidFill>
              </a:rPr>
              <a:t> </a:t>
            </a:r>
            <a:r>
              <a:rPr lang="en-US" altLang="zh-TW" smtClean="0"/>
              <a:t>+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0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3</a:t>
            </a:r>
            <a:r>
              <a:rPr lang="en-US" altLang="zh-TW" smtClean="0"/>
              <a:t>, </a:t>
            </a:r>
            <a:br>
              <a:rPr lang="en-US" altLang="zh-TW" smtClean="0"/>
            </a:br>
            <a:r>
              <a:rPr lang="en-US" altLang="zh-TW" smtClean="0"/>
              <a:t>		         </a:t>
            </a:r>
            <a:r>
              <a:rPr lang="en-US" altLang="zh-TW" smtClean="0">
                <a:solidFill>
                  <a:srgbClr val="92D050"/>
                </a:solidFill>
              </a:rPr>
              <a:t>C(1,2) </a:t>
            </a:r>
            <a:r>
              <a:rPr lang="en-US" altLang="zh-TW" smtClean="0"/>
              <a:t>+ </a:t>
            </a:r>
            <a:r>
              <a:rPr lang="en-US" altLang="zh-TW" smtClean="0">
                <a:solidFill>
                  <a:srgbClr val="92D050"/>
                </a:solidFill>
              </a:rPr>
              <a:t>C(3,3) </a:t>
            </a:r>
            <a:r>
              <a:rPr lang="en-US" altLang="zh-TW" smtClean="0"/>
              <a:t>+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0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2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3 </a:t>
            </a:r>
            <a:r>
              <a:rPr lang="en-US" altLang="zh-TW" smtClean="0"/>
              <a:t>} </a:t>
            </a:r>
            <a:br>
              <a:rPr lang="en-US" altLang="zh-TW" smtClean="0"/>
            </a:br>
            <a:r>
              <a:rPr lang="en-US" altLang="zh-TW" smtClean="0"/>
              <a:t>= min { </a:t>
            </a:r>
            <a:r>
              <a:rPr lang="en-US" altLang="zh-TW" smtClean="0">
                <a:solidFill>
                  <a:srgbClr val="92D050"/>
                </a:solidFill>
              </a:rPr>
              <a:t>0</a:t>
            </a:r>
            <a:r>
              <a:rPr lang="en-US" altLang="zh-TW" smtClean="0"/>
              <a:t> + </a:t>
            </a:r>
            <a:r>
              <a:rPr lang="en-US" altLang="zh-TW" smtClean="0">
                <a:solidFill>
                  <a:srgbClr val="92D050"/>
                </a:solidFill>
              </a:rPr>
              <a:t>600</a:t>
            </a:r>
            <a:r>
              <a:rPr lang="en-US" altLang="zh-TW" smtClean="0"/>
              <a:t> + 300, </a:t>
            </a:r>
            <a:r>
              <a:rPr lang="en-US" altLang="zh-TW" smtClean="0">
                <a:solidFill>
                  <a:srgbClr val="92D050"/>
                </a:solidFill>
              </a:rPr>
              <a:t>1000</a:t>
            </a:r>
            <a:r>
              <a:rPr lang="en-US" altLang="zh-TW" smtClean="0"/>
              <a:t> + </a:t>
            </a:r>
            <a:r>
              <a:rPr lang="en-US" altLang="zh-TW" smtClean="0">
                <a:solidFill>
                  <a:srgbClr val="92D050"/>
                </a:solidFill>
              </a:rPr>
              <a:t>0</a:t>
            </a:r>
            <a:r>
              <a:rPr lang="en-US" altLang="zh-TW" smtClean="0"/>
              <a:t> + 150 } = </a:t>
            </a:r>
            <a:r>
              <a:rPr lang="en-US" altLang="zh-TW" smtClean="0">
                <a:solidFill>
                  <a:srgbClr val="FF0000"/>
                </a:solidFill>
              </a:rPr>
              <a:t>900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i="1" smtClean="0"/>
              <a:t>m</a:t>
            </a:r>
            <a:r>
              <a:rPr lang="en-US" altLang="zh-TW" baseline="-25000" smtClean="0"/>
              <a:t>0</a:t>
            </a:r>
            <a:r>
              <a:rPr lang="en-US" altLang="zh-TW" smtClean="0"/>
              <a:t> = 5,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smtClean="0"/>
              <a:t> = 20,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2</a:t>
            </a:r>
            <a:r>
              <a:rPr lang="en-US" altLang="zh-TW" smtClean="0"/>
              <a:t> = 10,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3</a:t>
            </a:r>
            <a:r>
              <a:rPr lang="en-US" altLang="zh-TW" smtClean="0"/>
              <a:t> = 3,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4</a:t>
            </a:r>
            <a:r>
              <a:rPr lang="en-US" altLang="zh-TW" smtClean="0"/>
              <a:t> = 2</a:t>
            </a:r>
            <a:r>
              <a:rPr lang="en-US" altLang="zh-TW" smtClean="0">
                <a:solidFill>
                  <a:srgbClr val="00B050"/>
                </a:solidFill>
              </a:rPr>
              <a:t> </a:t>
            </a:r>
          </a:p>
          <a:p>
            <a:pPr eaLnBrk="1" hangingPunct="1"/>
            <a:r>
              <a:rPr lang="en-US" altLang="zh-TW" smtClean="0"/>
              <a:t>C(2,4) = min { </a:t>
            </a:r>
            <a:r>
              <a:rPr lang="en-US" altLang="zh-TW" smtClean="0">
                <a:solidFill>
                  <a:srgbClr val="92D050"/>
                </a:solidFill>
              </a:rPr>
              <a:t>C(2,2) </a:t>
            </a:r>
            <a:r>
              <a:rPr lang="en-US" altLang="zh-TW" smtClean="0"/>
              <a:t>+ </a:t>
            </a:r>
            <a:r>
              <a:rPr lang="en-US" altLang="zh-TW" smtClean="0">
                <a:solidFill>
                  <a:srgbClr val="92D050"/>
                </a:solidFill>
              </a:rPr>
              <a:t>C(3,4) </a:t>
            </a:r>
            <a:r>
              <a:rPr lang="en-US" altLang="zh-TW" smtClean="0"/>
              <a:t>+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2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4</a:t>
            </a:r>
            <a:r>
              <a:rPr lang="en-US" altLang="zh-TW" smtClean="0"/>
              <a:t>, </a:t>
            </a:r>
            <a:br>
              <a:rPr lang="en-US" altLang="zh-TW" smtClean="0"/>
            </a:br>
            <a:r>
              <a:rPr lang="en-US" altLang="zh-TW" smtClean="0"/>
              <a:t>		         </a:t>
            </a:r>
            <a:r>
              <a:rPr lang="en-US" altLang="zh-TW" smtClean="0">
                <a:solidFill>
                  <a:srgbClr val="92D050"/>
                </a:solidFill>
              </a:rPr>
              <a:t>C(2,3) </a:t>
            </a:r>
            <a:r>
              <a:rPr lang="en-US" altLang="zh-TW" smtClean="0"/>
              <a:t>+ </a:t>
            </a:r>
            <a:r>
              <a:rPr lang="en-US" altLang="zh-TW" smtClean="0">
                <a:solidFill>
                  <a:srgbClr val="92D050"/>
                </a:solidFill>
              </a:rPr>
              <a:t>C(4,4) </a:t>
            </a:r>
            <a:r>
              <a:rPr lang="en-US" altLang="zh-TW" smtClean="0"/>
              <a:t>+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3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4 </a:t>
            </a:r>
            <a:r>
              <a:rPr lang="en-US" altLang="zh-TW" smtClean="0"/>
              <a:t>} </a:t>
            </a:r>
            <a:br>
              <a:rPr lang="en-US" altLang="zh-TW" smtClean="0"/>
            </a:br>
            <a:r>
              <a:rPr lang="en-US" altLang="zh-TW" smtClean="0"/>
              <a:t>= min { </a:t>
            </a:r>
            <a:r>
              <a:rPr lang="en-US" altLang="zh-TW" smtClean="0">
                <a:solidFill>
                  <a:srgbClr val="92D050"/>
                </a:solidFill>
              </a:rPr>
              <a:t>0</a:t>
            </a:r>
            <a:r>
              <a:rPr lang="en-US" altLang="zh-TW" smtClean="0"/>
              <a:t> + </a:t>
            </a:r>
            <a:r>
              <a:rPr lang="en-US" altLang="zh-TW" smtClean="0">
                <a:solidFill>
                  <a:srgbClr val="92D050"/>
                </a:solidFill>
              </a:rPr>
              <a:t>60</a:t>
            </a:r>
            <a:r>
              <a:rPr lang="en-US" altLang="zh-TW" smtClean="0"/>
              <a:t> + 400, </a:t>
            </a:r>
            <a:r>
              <a:rPr lang="en-US" altLang="zh-TW" smtClean="0">
                <a:solidFill>
                  <a:srgbClr val="92D050"/>
                </a:solidFill>
              </a:rPr>
              <a:t>600</a:t>
            </a:r>
            <a:r>
              <a:rPr lang="en-US" altLang="zh-TW" smtClean="0">
                <a:solidFill>
                  <a:srgbClr val="FFC000"/>
                </a:solidFill>
              </a:rPr>
              <a:t> </a:t>
            </a:r>
            <a:r>
              <a:rPr lang="en-US" altLang="zh-TW" smtClean="0"/>
              <a:t>+ </a:t>
            </a:r>
            <a:r>
              <a:rPr lang="en-US" altLang="zh-TW" smtClean="0">
                <a:solidFill>
                  <a:srgbClr val="92D050"/>
                </a:solidFill>
              </a:rPr>
              <a:t>0</a:t>
            </a:r>
            <a:r>
              <a:rPr lang="en-US" altLang="zh-TW" smtClean="0"/>
              <a:t> + 30 } = </a:t>
            </a:r>
            <a:r>
              <a:rPr lang="en-US" altLang="zh-TW" smtClean="0">
                <a:solidFill>
                  <a:srgbClr val="FF0000"/>
                </a:solidFill>
              </a:rPr>
              <a:t>460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TW" sz="2700" i="1" smtClean="0"/>
              <a:t>m</a:t>
            </a:r>
            <a:r>
              <a:rPr lang="en-US" altLang="zh-TW" sz="2700" baseline="-25000" smtClean="0"/>
              <a:t>0</a:t>
            </a:r>
            <a:r>
              <a:rPr lang="en-US" altLang="zh-TW" sz="2700" smtClean="0"/>
              <a:t> = 5,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1</a:t>
            </a:r>
            <a:r>
              <a:rPr lang="en-US" altLang="zh-TW" sz="2700" smtClean="0"/>
              <a:t> = 20,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2</a:t>
            </a:r>
            <a:r>
              <a:rPr lang="en-US" altLang="zh-TW" sz="2700" smtClean="0"/>
              <a:t> = 10,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3</a:t>
            </a:r>
            <a:r>
              <a:rPr lang="en-US" altLang="zh-TW" sz="2700" smtClean="0"/>
              <a:t> = 3,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4</a:t>
            </a:r>
            <a:r>
              <a:rPr lang="en-US" altLang="zh-TW" sz="2700" smtClean="0"/>
              <a:t> = 2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700" smtClean="0"/>
              <a:t>C(1,4) = min { </a:t>
            </a:r>
            <a:r>
              <a:rPr lang="en-US" altLang="zh-TW" sz="2700" smtClean="0">
                <a:solidFill>
                  <a:srgbClr val="92D050"/>
                </a:solidFill>
              </a:rPr>
              <a:t>C(1,1) </a:t>
            </a:r>
            <a:r>
              <a:rPr lang="en-US" altLang="zh-TW" sz="2700" smtClean="0"/>
              <a:t>+ </a:t>
            </a:r>
            <a:r>
              <a:rPr lang="en-US" altLang="zh-TW" sz="2700" smtClean="0">
                <a:solidFill>
                  <a:srgbClr val="92D050"/>
                </a:solidFill>
              </a:rPr>
              <a:t>C(2,4) </a:t>
            </a:r>
            <a:r>
              <a:rPr lang="en-US" altLang="zh-TW" sz="2700" smtClean="0"/>
              <a:t>+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0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1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4</a:t>
            </a:r>
            <a:r>
              <a:rPr lang="en-US" altLang="zh-TW" sz="2700" smtClean="0"/>
              <a:t>, </a:t>
            </a:r>
            <a:br>
              <a:rPr lang="en-US" altLang="zh-TW" sz="2700" smtClean="0"/>
            </a:br>
            <a:r>
              <a:rPr lang="en-US" altLang="zh-TW" sz="2700" smtClean="0"/>
              <a:t>		      </a:t>
            </a:r>
            <a:r>
              <a:rPr lang="en-US" altLang="zh-TW" sz="2700" u="sng" smtClean="0"/>
              <a:t>                                             </a:t>
            </a:r>
            <a:r>
              <a:rPr lang="en-US" altLang="zh-TW" sz="2700" smtClean="0"/>
              <a:t>, 		</a:t>
            </a:r>
            <a:br>
              <a:rPr lang="en-US" altLang="zh-TW" sz="2700" smtClean="0"/>
            </a:br>
            <a:r>
              <a:rPr lang="en-US" altLang="zh-TW" sz="2700" smtClean="0"/>
              <a:t>		      </a:t>
            </a:r>
            <a:r>
              <a:rPr lang="en-US" altLang="zh-TW" sz="2700" u="sng" smtClean="0"/>
              <a:t>                                             </a:t>
            </a:r>
            <a:r>
              <a:rPr lang="en-US" altLang="zh-TW" sz="2700" smtClean="0"/>
              <a:t> } 		</a:t>
            </a:r>
            <a:br>
              <a:rPr lang="en-US" altLang="zh-TW" sz="2700" smtClean="0"/>
            </a:br>
            <a:r>
              <a:rPr lang="en-US" altLang="zh-TW" sz="2700" smtClean="0"/>
              <a:t>= min { </a:t>
            </a:r>
            <a:r>
              <a:rPr lang="en-US" altLang="zh-TW" sz="2700" smtClean="0">
                <a:solidFill>
                  <a:srgbClr val="92D050"/>
                </a:solidFill>
              </a:rPr>
              <a:t>0</a:t>
            </a:r>
            <a:r>
              <a:rPr lang="en-US" altLang="zh-TW" sz="2700" smtClean="0"/>
              <a:t> + </a:t>
            </a:r>
            <a:r>
              <a:rPr lang="en-US" altLang="zh-TW" sz="2700" smtClean="0">
                <a:solidFill>
                  <a:srgbClr val="92D050"/>
                </a:solidFill>
              </a:rPr>
              <a:t>460</a:t>
            </a:r>
            <a:r>
              <a:rPr lang="en-US" altLang="zh-TW" sz="2700" smtClean="0"/>
              <a:t> + 200, </a:t>
            </a:r>
            <a:r>
              <a:rPr lang="en-US" altLang="zh-TW" sz="2700" u="sng" smtClean="0"/>
              <a:t>                             </a:t>
            </a:r>
            <a:r>
              <a:rPr lang="en-US" altLang="zh-TW" sz="2700" smtClean="0"/>
              <a:t>, </a:t>
            </a:r>
            <a:r>
              <a:rPr lang="en-US" altLang="zh-TW" sz="2700" u="sng" smtClean="0"/>
              <a:t>                      </a:t>
            </a:r>
            <a:r>
              <a:rPr lang="en-US" altLang="zh-TW" sz="2700" smtClean="0"/>
              <a:t> } </a:t>
            </a:r>
            <a:br>
              <a:rPr lang="en-US" altLang="zh-TW" sz="2700" smtClean="0"/>
            </a:br>
            <a:r>
              <a:rPr lang="en-US" altLang="zh-TW" sz="2700" smtClean="0"/>
              <a:t>= </a:t>
            </a:r>
            <a:r>
              <a:rPr lang="en-US" altLang="zh-TW" sz="2700" u="sng" smtClean="0"/>
              <a:t>       </a:t>
            </a:r>
            <a:r>
              <a:rPr lang="en-US" altLang="zh-TW" sz="27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zh-TW" sz="2700" smtClean="0">
              <a:solidFill>
                <a:schemeClr val="bg1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TW" sz="2700" i="1" smtClean="0"/>
              <a:t>m</a:t>
            </a:r>
            <a:r>
              <a:rPr lang="en-US" altLang="zh-TW" sz="2700" baseline="-25000" smtClean="0"/>
              <a:t>0</a:t>
            </a:r>
            <a:r>
              <a:rPr lang="en-US" altLang="zh-TW" sz="2700" smtClean="0"/>
              <a:t> = 5,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1</a:t>
            </a:r>
            <a:r>
              <a:rPr lang="en-US" altLang="zh-TW" sz="2700" smtClean="0"/>
              <a:t> = 20,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2</a:t>
            </a:r>
            <a:r>
              <a:rPr lang="en-US" altLang="zh-TW" sz="2700" smtClean="0"/>
              <a:t> = 10,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3</a:t>
            </a:r>
            <a:r>
              <a:rPr lang="en-US" altLang="zh-TW" sz="2700" smtClean="0"/>
              <a:t> = 3,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4</a:t>
            </a:r>
            <a:r>
              <a:rPr lang="en-US" altLang="zh-TW" sz="2700" smtClean="0"/>
              <a:t> = 2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700" smtClean="0"/>
              <a:t>C(1,4) = min { </a:t>
            </a:r>
            <a:r>
              <a:rPr lang="en-US" altLang="zh-TW" sz="2700" smtClean="0">
                <a:solidFill>
                  <a:srgbClr val="92D050"/>
                </a:solidFill>
              </a:rPr>
              <a:t>C(1,1) </a:t>
            </a:r>
            <a:r>
              <a:rPr lang="en-US" altLang="zh-TW" sz="2700" smtClean="0"/>
              <a:t>+ </a:t>
            </a:r>
            <a:r>
              <a:rPr lang="en-US" altLang="zh-TW" sz="2700" smtClean="0">
                <a:solidFill>
                  <a:srgbClr val="92D050"/>
                </a:solidFill>
              </a:rPr>
              <a:t>C(2,4) </a:t>
            </a:r>
            <a:r>
              <a:rPr lang="en-US" altLang="zh-TW" sz="2700" smtClean="0"/>
              <a:t>+ 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0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1</a:t>
            </a:r>
            <a:r>
              <a:rPr lang="en-US" altLang="zh-TW" sz="2700" i="1" smtClean="0"/>
              <a:t>m</a:t>
            </a:r>
            <a:r>
              <a:rPr lang="en-US" altLang="zh-TW" sz="2700" baseline="-25000" smtClean="0"/>
              <a:t>4</a:t>
            </a:r>
            <a:r>
              <a:rPr lang="en-US" altLang="zh-TW" sz="2700" smtClean="0"/>
              <a:t>, </a:t>
            </a:r>
            <a:br>
              <a:rPr lang="en-US" altLang="zh-TW" sz="2700" smtClean="0"/>
            </a:br>
            <a:r>
              <a:rPr lang="en-US" altLang="zh-TW" sz="2700" smtClean="0"/>
              <a:t>		      </a:t>
            </a:r>
            <a:r>
              <a:rPr lang="en-US" altLang="zh-TW" sz="2700" u="sng" smtClean="0">
                <a:solidFill>
                  <a:srgbClr val="92D050"/>
                </a:solidFill>
              </a:rPr>
              <a:t>C(1,2) </a:t>
            </a:r>
            <a:r>
              <a:rPr lang="en-US" altLang="zh-TW" sz="2700" u="sng" smtClean="0"/>
              <a:t>+ </a:t>
            </a:r>
            <a:r>
              <a:rPr lang="en-US" altLang="zh-TW" sz="2700" u="sng" smtClean="0">
                <a:solidFill>
                  <a:srgbClr val="92D050"/>
                </a:solidFill>
              </a:rPr>
              <a:t>C(3,4) </a:t>
            </a:r>
            <a:r>
              <a:rPr lang="en-US" altLang="zh-TW" sz="2700" u="sng" smtClean="0"/>
              <a:t>+ </a:t>
            </a:r>
            <a:r>
              <a:rPr lang="en-US" altLang="zh-TW" sz="2700" i="1" u="sng" smtClean="0"/>
              <a:t>m</a:t>
            </a:r>
            <a:r>
              <a:rPr lang="en-US" altLang="zh-TW" sz="2700" u="sng" baseline="-25000" smtClean="0"/>
              <a:t>0</a:t>
            </a:r>
            <a:r>
              <a:rPr lang="en-US" altLang="zh-TW" sz="2700" i="1" u="sng" smtClean="0"/>
              <a:t>m</a:t>
            </a:r>
            <a:r>
              <a:rPr lang="en-US" altLang="zh-TW" sz="2700" u="sng" baseline="-25000" smtClean="0"/>
              <a:t>2</a:t>
            </a:r>
            <a:r>
              <a:rPr lang="en-US" altLang="zh-TW" sz="2700" i="1" u="sng" smtClean="0"/>
              <a:t>m</a:t>
            </a:r>
            <a:r>
              <a:rPr lang="en-US" altLang="zh-TW" sz="2700" u="sng" baseline="-25000" smtClean="0"/>
              <a:t>4</a:t>
            </a:r>
            <a:r>
              <a:rPr lang="en-US" altLang="zh-TW" sz="2700" smtClean="0"/>
              <a:t>, 		</a:t>
            </a:r>
            <a:br>
              <a:rPr lang="en-US" altLang="zh-TW" sz="2700" smtClean="0"/>
            </a:br>
            <a:r>
              <a:rPr lang="en-US" altLang="zh-TW" sz="2700" smtClean="0"/>
              <a:t>		      </a:t>
            </a:r>
            <a:r>
              <a:rPr lang="en-US" altLang="zh-TW" sz="2700" u="sng" smtClean="0">
                <a:solidFill>
                  <a:srgbClr val="92D050"/>
                </a:solidFill>
              </a:rPr>
              <a:t>C(1,3) </a:t>
            </a:r>
            <a:r>
              <a:rPr lang="en-US" altLang="zh-TW" sz="2700" u="sng" smtClean="0"/>
              <a:t>+ </a:t>
            </a:r>
            <a:r>
              <a:rPr lang="en-US" altLang="zh-TW" sz="2700" u="sng" smtClean="0">
                <a:solidFill>
                  <a:srgbClr val="92D050"/>
                </a:solidFill>
              </a:rPr>
              <a:t>C(4,4) </a:t>
            </a:r>
            <a:r>
              <a:rPr lang="en-US" altLang="zh-TW" sz="2700" u="sng" smtClean="0"/>
              <a:t>+ </a:t>
            </a:r>
            <a:r>
              <a:rPr lang="en-US" altLang="zh-TW" sz="2700" i="1" u="sng" smtClean="0"/>
              <a:t>m</a:t>
            </a:r>
            <a:r>
              <a:rPr lang="en-US" altLang="zh-TW" sz="2700" u="sng" baseline="-25000" smtClean="0"/>
              <a:t>0</a:t>
            </a:r>
            <a:r>
              <a:rPr lang="en-US" altLang="zh-TW" sz="2700" i="1" u="sng" smtClean="0"/>
              <a:t>m</a:t>
            </a:r>
            <a:r>
              <a:rPr lang="en-US" altLang="zh-TW" sz="2700" u="sng" baseline="-25000" smtClean="0"/>
              <a:t>3</a:t>
            </a:r>
            <a:r>
              <a:rPr lang="en-US" altLang="zh-TW" sz="2700" i="1" u="sng" smtClean="0"/>
              <a:t>m</a:t>
            </a:r>
            <a:r>
              <a:rPr lang="en-US" altLang="zh-TW" sz="2700" u="sng" baseline="-25000" smtClean="0"/>
              <a:t>4</a:t>
            </a:r>
            <a:r>
              <a:rPr lang="en-US" altLang="zh-TW" sz="2700" baseline="-25000" smtClean="0"/>
              <a:t>  </a:t>
            </a:r>
            <a:r>
              <a:rPr lang="en-US" altLang="zh-TW" sz="2700" smtClean="0"/>
              <a:t>} 		</a:t>
            </a:r>
            <a:br>
              <a:rPr lang="en-US" altLang="zh-TW" sz="2700" smtClean="0"/>
            </a:br>
            <a:r>
              <a:rPr lang="en-US" altLang="zh-TW" sz="2700" smtClean="0"/>
              <a:t>= min { </a:t>
            </a:r>
            <a:r>
              <a:rPr lang="en-US" altLang="zh-TW" sz="2700" smtClean="0">
                <a:solidFill>
                  <a:srgbClr val="92D050"/>
                </a:solidFill>
              </a:rPr>
              <a:t>0</a:t>
            </a:r>
            <a:r>
              <a:rPr lang="en-US" altLang="zh-TW" sz="2700" smtClean="0"/>
              <a:t> + </a:t>
            </a:r>
            <a:r>
              <a:rPr lang="en-US" altLang="zh-TW" sz="2700" smtClean="0">
                <a:solidFill>
                  <a:srgbClr val="92D050"/>
                </a:solidFill>
              </a:rPr>
              <a:t>460</a:t>
            </a:r>
            <a:r>
              <a:rPr lang="en-US" altLang="zh-TW" sz="2700" smtClean="0"/>
              <a:t> + 200, </a:t>
            </a:r>
            <a:r>
              <a:rPr lang="en-US" altLang="zh-TW" sz="2700" u="sng" smtClean="0">
                <a:solidFill>
                  <a:srgbClr val="92D050"/>
                </a:solidFill>
              </a:rPr>
              <a:t>1000</a:t>
            </a:r>
            <a:r>
              <a:rPr lang="en-US" altLang="zh-TW" sz="2700" u="sng" smtClean="0"/>
              <a:t> + </a:t>
            </a:r>
            <a:r>
              <a:rPr lang="en-US" altLang="zh-TW" sz="2700" u="sng" smtClean="0">
                <a:solidFill>
                  <a:srgbClr val="92D050"/>
                </a:solidFill>
              </a:rPr>
              <a:t>60</a:t>
            </a:r>
            <a:r>
              <a:rPr lang="en-US" altLang="zh-TW" sz="2700" u="sng" smtClean="0"/>
              <a:t> + 100</a:t>
            </a:r>
            <a:r>
              <a:rPr lang="en-US" altLang="zh-TW" sz="2700" smtClean="0"/>
              <a:t>, </a:t>
            </a:r>
            <a:r>
              <a:rPr lang="en-US" altLang="zh-TW" sz="2700" u="sng" smtClean="0">
                <a:solidFill>
                  <a:srgbClr val="92D050"/>
                </a:solidFill>
              </a:rPr>
              <a:t>900</a:t>
            </a:r>
            <a:r>
              <a:rPr lang="en-US" altLang="zh-TW" sz="2700" u="sng" smtClean="0"/>
              <a:t> + </a:t>
            </a:r>
            <a:r>
              <a:rPr lang="en-US" altLang="zh-TW" sz="2700" u="sng" smtClean="0">
                <a:solidFill>
                  <a:srgbClr val="92D050"/>
                </a:solidFill>
              </a:rPr>
              <a:t>0</a:t>
            </a:r>
            <a:r>
              <a:rPr lang="en-US" altLang="zh-TW" sz="2700" u="sng" smtClean="0"/>
              <a:t> + 30</a:t>
            </a:r>
            <a:r>
              <a:rPr lang="en-US" altLang="zh-TW" sz="2700" smtClean="0"/>
              <a:t> } </a:t>
            </a:r>
            <a:br>
              <a:rPr lang="en-US" altLang="zh-TW" sz="2700" smtClean="0"/>
            </a:br>
            <a:r>
              <a:rPr lang="en-US" altLang="zh-TW" sz="2700" smtClean="0"/>
              <a:t>= </a:t>
            </a:r>
            <a:r>
              <a:rPr lang="en-US" altLang="zh-TW" sz="2700" u="sng" smtClean="0">
                <a:solidFill>
                  <a:srgbClr val="FF0000"/>
                </a:solidFill>
              </a:rPr>
              <a:t>660</a:t>
            </a:r>
            <a:r>
              <a:rPr lang="en-US" altLang="zh-TW" sz="27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7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zh-TW" sz="2700" smtClean="0">
              <a:solidFill>
                <a:schemeClr val="bg1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mtClean="0"/>
              <a:t>Hence, the optimal cost of computing </a:t>
            </a:r>
            <a:br>
              <a:rPr lang="en-US" altLang="zh-TW" smtClean="0"/>
            </a:br>
            <a:r>
              <a:rPr lang="en-US" altLang="zh-TW" smtClean="0"/>
              <a:t>P = A</a:t>
            </a:r>
            <a:r>
              <a:rPr lang="en-US" altLang="zh-TW" baseline="-25000" smtClean="0"/>
              <a:t>1</a:t>
            </a:r>
            <a:r>
              <a:rPr lang="en-US" altLang="zh-TW" smtClean="0"/>
              <a:t>…A</a:t>
            </a:r>
            <a:r>
              <a:rPr lang="en-US" altLang="zh-TW" baseline="-25000" smtClean="0"/>
              <a:t>4</a:t>
            </a:r>
            <a:r>
              <a:rPr lang="en-US" altLang="zh-TW" i="1" baseline="-25000" smtClean="0"/>
              <a:t> </a:t>
            </a:r>
            <a:r>
              <a:rPr lang="en-US" altLang="zh-TW" smtClean="0"/>
              <a:t>is 660.</a:t>
            </a:r>
            <a:endParaRPr lang="en-US" altLang="zh-TW" smtClean="0">
              <a:solidFill>
                <a:srgbClr val="FF0000"/>
              </a:solidFill>
            </a:endParaRPr>
          </a:p>
          <a:p>
            <a:pPr eaLnBrk="1" hangingPunct="1"/>
            <a:endParaRPr lang="en-US" altLang="zh-TW" smtClean="0">
              <a:solidFill>
                <a:srgbClr val="FF0000"/>
              </a:solidFill>
            </a:endParaRPr>
          </a:p>
          <a:p>
            <a:pPr eaLnBrk="1" hangingPunct="1"/>
            <a:endParaRPr lang="en-US" altLang="zh-TW" smtClean="0">
              <a:solidFill>
                <a:srgbClr val="FF0000"/>
              </a:solidFill>
            </a:endParaRPr>
          </a:p>
          <a:p>
            <a:pPr eaLnBrk="1" hangingPunct="1"/>
            <a:endParaRPr lang="en-US" altLang="zh-TW" smtClean="0">
              <a:solidFill>
                <a:schemeClr val="bg1"/>
              </a:solidFill>
            </a:endParaRPr>
          </a:p>
          <a:p>
            <a:pPr eaLnBrk="1" hangingPunct="1"/>
            <a:endParaRPr lang="en-US" altLang="zh-TW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TW" smtClean="0">
              <a:solidFill>
                <a:schemeClr val="bg1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248400" y="4267200"/>
            <a:ext cx="1524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Analysis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Space complexity = O(</a:t>
            </a:r>
            <a:r>
              <a:rPr lang="en-US" altLang="zh-TW" i="1" smtClean="0"/>
              <a:t>N</a:t>
            </a:r>
            <a:r>
              <a:rPr lang="en-US" altLang="zh-TW" baseline="30000" smtClean="0"/>
              <a:t>2</a:t>
            </a:r>
            <a:r>
              <a:rPr lang="en-US" altLang="zh-TW" smtClean="0"/>
              <a:t>)</a:t>
            </a:r>
          </a:p>
          <a:p>
            <a:r>
              <a:rPr lang="en-US" altLang="zh-TW" smtClean="0"/>
              <a:t>Time complexity = O(</a:t>
            </a:r>
            <a:r>
              <a:rPr lang="en-US" altLang="zh-TW" i="1" smtClean="0"/>
              <a:t>N</a:t>
            </a:r>
            <a:r>
              <a:rPr lang="en-US" altLang="zh-TW" baseline="30000" smtClean="0"/>
              <a:t>3</a:t>
            </a:r>
            <a:r>
              <a:rPr lang="en-US" altLang="zh-TW" smtClean="0"/>
              <a:t>)</a:t>
            </a:r>
          </a:p>
          <a:p>
            <a:pPr lvl="1"/>
            <a:r>
              <a:rPr lang="en-US" altLang="zh-TW" smtClean="0"/>
              <a:t>A </a:t>
            </a:r>
            <a:r>
              <a:rPr lang="en-US" altLang="zh-TW" b="1" smtClean="0"/>
              <a:t>for</a:t>
            </a:r>
            <a:r>
              <a:rPr lang="en-US" altLang="zh-TW" smtClean="0"/>
              <a:t> loop (</a:t>
            </a:r>
            <a:r>
              <a:rPr lang="en-US" altLang="zh-TW" i="1" smtClean="0"/>
              <a:t>k</a:t>
            </a:r>
            <a:r>
              <a:rPr lang="en-US" altLang="zh-TW" smtClean="0"/>
              <a:t> = </a:t>
            </a:r>
            <a:r>
              <a:rPr lang="en-US" altLang="zh-TW" i="1" smtClean="0"/>
              <a:t>i</a:t>
            </a:r>
            <a:r>
              <a:rPr lang="en-US" altLang="zh-TW" smtClean="0"/>
              <a:t> .. </a:t>
            </a:r>
            <a:r>
              <a:rPr lang="en-US" altLang="zh-TW" i="1" smtClean="0"/>
              <a:t>j</a:t>
            </a:r>
            <a:r>
              <a:rPr lang="en-US" altLang="zh-TW" smtClean="0"/>
              <a:t>-1) is run every time we compute the value of a table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smtClean="0"/>
              <a:t>Longest increasing subsequence (LIS)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Given a sequence of </a:t>
            </a:r>
            <a:r>
              <a:rPr lang="en-US" altLang="zh-TW" i="1" smtClean="0"/>
              <a:t>N</a:t>
            </a:r>
            <a:r>
              <a:rPr lang="en-US" altLang="zh-TW" smtClean="0"/>
              <a:t> integers a</a:t>
            </a:r>
            <a:r>
              <a:rPr lang="en-US" altLang="zh-TW" baseline="-25000" smtClean="0"/>
              <a:t>1</a:t>
            </a:r>
            <a:r>
              <a:rPr lang="en-US" altLang="zh-TW" smtClean="0"/>
              <a:t>, …, a</a:t>
            </a:r>
            <a:r>
              <a:rPr lang="en-US" altLang="zh-TW" i="1" baseline="-25000" smtClean="0"/>
              <a:t>N</a:t>
            </a:r>
            <a:r>
              <a:rPr lang="en-US" altLang="zh-TW" smtClean="0"/>
              <a:t>, find a subsequence a</a:t>
            </a:r>
            <a:r>
              <a:rPr lang="en-US" altLang="zh-TW" i="1" baseline="-25000" smtClean="0"/>
              <a:t>i</a:t>
            </a:r>
            <a:r>
              <a:rPr lang="en-US" altLang="zh-TW" baseline="-50000" smtClean="0"/>
              <a:t>1</a:t>
            </a:r>
            <a:r>
              <a:rPr lang="en-US" altLang="zh-TW" smtClean="0"/>
              <a:t>, …, a</a:t>
            </a:r>
            <a:r>
              <a:rPr lang="en-US" altLang="zh-TW" i="1" baseline="-25000" smtClean="0"/>
              <a:t>i</a:t>
            </a:r>
            <a:r>
              <a:rPr lang="en-US" altLang="zh-TW" i="1" baseline="-50000" smtClean="0"/>
              <a:t>k</a:t>
            </a:r>
            <a:r>
              <a:rPr lang="en-US" altLang="zh-TW" smtClean="0"/>
              <a:t> (1 ≤ </a:t>
            </a:r>
            <a:r>
              <a:rPr lang="en-US" altLang="zh-TW" i="1" smtClean="0"/>
              <a:t>i</a:t>
            </a:r>
            <a:r>
              <a:rPr lang="en-US" altLang="zh-TW" baseline="-25000" smtClean="0"/>
              <a:t>1</a:t>
            </a:r>
            <a:r>
              <a:rPr lang="en-US" altLang="zh-TW" smtClean="0"/>
              <a:t> &lt; … &lt; </a:t>
            </a:r>
            <a:r>
              <a:rPr lang="en-US" altLang="zh-TW" i="1" smtClean="0"/>
              <a:t>i</a:t>
            </a:r>
            <a:r>
              <a:rPr lang="en-US" altLang="zh-TW" i="1" baseline="-25000" smtClean="0"/>
              <a:t>k</a:t>
            </a:r>
            <a:r>
              <a:rPr lang="en-US" altLang="zh-TW" smtClean="0"/>
              <a:t> ≤ </a:t>
            </a:r>
            <a:r>
              <a:rPr lang="en-US" altLang="zh-TW" i="1" smtClean="0"/>
              <a:t>N</a:t>
            </a:r>
            <a:r>
              <a:rPr lang="en-US" altLang="zh-TW" smtClean="0"/>
              <a:t>) such that </a:t>
            </a:r>
          </a:p>
          <a:p>
            <a:pPr lvl="1"/>
            <a:r>
              <a:rPr lang="en-US" altLang="zh-TW" b="1" smtClean="0"/>
              <a:t>Increasing</a:t>
            </a:r>
            <a:r>
              <a:rPr lang="en-US" altLang="zh-TW" smtClean="0"/>
              <a:t>: a</a:t>
            </a:r>
            <a:r>
              <a:rPr lang="en-US" altLang="zh-TW" i="1" baseline="-25000" smtClean="0"/>
              <a:t>i</a:t>
            </a:r>
            <a:r>
              <a:rPr lang="en-US" altLang="zh-TW" baseline="-50000" smtClean="0"/>
              <a:t>1</a:t>
            </a:r>
            <a:r>
              <a:rPr lang="en-US" altLang="zh-TW" smtClean="0"/>
              <a:t> &lt; … &lt; a</a:t>
            </a:r>
            <a:r>
              <a:rPr lang="en-US" altLang="zh-TW" i="1" baseline="-25000" smtClean="0"/>
              <a:t>i</a:t>
            </a:r>
            <a:r>
              <a:rPr lang="en-US" altLang="zh-TW" i="1" baseline="-50000" smtClean="0"/>
              <a:t>k</a:t>
            </a:r>
            <a:endParaRPr lang="en-US" altLang="zh-TW" smtClean="0"/>
          </a:p>
          <a:p>
            <a:pPr lvl="1"/>
            <a:r>
              <a:rPr lang="en-US" altLang="zh-TW" b="1" smtClean="0"/>
              <a:t>Longest</a:t>
            </a:r>
            <a:r>
              <a:rPr lang="en-US" altLang="zh-TW" smtClean="0"/>
              <a:t>: its length </a:t>
            </a:r>
            <a:r>
              <a:rPr lang="en-US" altLang="zh-TW" i="1" smtClean="0"/>
              <a:t>k</a:t>
            </a:r>
            <a:r>
              <a:rPr lang="en-US" altLang="zh-TW" smtClean="0"/>
              <a:t> is maximum among all increasing subsequences</a:t>
            </a:r>
          </a:p>
          <a:p>
            <a:r>
              <a:rPr lang="en-US" altLang="zh-TW" smtClean="0"/>
              <a:t>Example: </a:t>
            </a:r>
            <a:r>
              <a:rPr lang="en-US" altLang="zh-TW" smtClean="0">
                <a:solidFill>
                  <a:srgbClr val="FF0000"/>
                </a:solidFill>
              </a:rPr>
              <a:t>3</a:t>
            </a:r>
            <a:r>
              <a:rPr lang="en-US" altLang="zh-TW" smtClean="0"/>
              <a:t>, 1, </a:t>
            </a:r>
            <a:r>
              <a:rPr lang="en-US" altLang="zh-TW" smtClean="0">
                <a:solidFill>
                  <a:srgbClr val="FF0000"/>
                </a:solidFill>
              </a:rPr>
              <a:t>6</a:t>
            </a:r>
            <a:r>
              <a:rPr lang="en-US" altLang="zh-TW" smtClean="0"/>
              <a:t>, 0, </a:t>
            </a:r>
            <a:r>
              <a:rPr lang="en-US" altLang="zh-TW" smtClean="0">
                <a:solidFill>
                  <a:srgbClr val="FF0000"/>
                </a:solidFill>
              </a:rPr>
              <a:t>8</a:t>
            </a:r>
          </a:p>
          <a:p>
            <a:pPr lvl="1"/>
            <a:r>
              <a:rPr lang="en-US" altLang="zh-TW" smtClean="0"/>
              <a:t>Can you give another LIS?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smtClean="0"/>
              <a:t>Longest increasing subsequence (LIS)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can construct a graph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Optimal substructure</a:t>
            </a:r>
          </a:p>
          <a:p>
            <a:pPr lvl="1"/>
            <a:r>
              <a:rPr lang="en-US" altLang="zh-TW" dirty="0" smtClean="0"/>
              <a:t>If a</a:t>
            </a:r>
            <a:r>
              <a:rPr lang="en-US" altLang="zh-TW" i="1" baseline="-25000" dirty="0" smtClean="0"/>
              <a:t>i</a:t>
            </a:r>
            <a:r>
              <a:rPr lang="en-US" altLang="zh-TW" baseline="-50000" dirty="0" smtClean="0"/>
              <a:t>1</a:t>
            </a:r>
            <a:r>
              <a:rPr lang="en-US" altLang="zh-TW" dirty="0" smtClean="0"/>
              <a:t>, …, </a:t>
            </a:r>
            <a:r>
              <a:rPr lang="en-US" altLang="zh-TW" dirty="0" err="1" smtClean="0"/>
              <a:t>a</a:t>
            </a:r>
            <a:r>
              <a:rPr lang="en-US" altLang="zh-TW" i="1" baseline="-25000" dirty="0" err="1" smtClean="0"/>
              <a:t>i</a:t>
            </a:r>
            <a:r>
              <a:rPr lang="en-US" altLang="zh-TW" i="1" baseline="-50000" dirty="0" err="1" smtClean="0"/>
              <a:t>k</a:t>
            </a:r>
            <a:r>
              <a:rPr lang="en-US" altLang="zh-TW" dirty="0" smtClean="0"/>
              <a:t> is an LIS </a:t>
            </a:r>
            <a:r>
              <a:rPr lang="en-US" altLang="zh-TW" b="1" dirty="0" smtClean="0"/>
              <a:t>ending at position </a:t>
            </a:r>
            <a:r>
              <a:rPr lang="en-US" altLang="zh-TW" b="1" i="1" dirty="0" err="1" smtClean="0"/>
              <a:t>i</a:t>
            </a:r>
            <a:r>
              <a:rPr lang="en-US" altLang="zh-TW" b="1" i="1" baseline="-25000" dirty="0" err="1" smtClean="0"/>
              <a:t>k</a:t>
            </a:r>
            <a:r>
              <a:rPr lang="en-US" altLang="zh-TW" dirty="0" smtClean="0"/>
              <a:t>, then </a:t>
            </a:r>
            <a:br>
              <a:rPr lang="en-US" altLang="zh-TW" dirty="0" smtClean="0"/>
            </a:br>
            <a:r>
              <a:rPr lang="en-US" altLang="zh-TW" dirty="0" smtClean="0"/>
              <a:t>a</a:t>
            </a:r>
            <a:r>
              <a:rPr lang="en-US" altLang="zh-TW" i="1" baseline="-25000" dirty="0" smtClean="0"/>
              <a:t>i</a:t>
            </a:r>
            <a:r>
              <a:rPr lang="en-US" altLang="zh-TW" baseline="-50000" dirty="0" smtClean="0"/>
              <a:t>1</a:t>
            </a:r>
            <a:r>
              <a:rPr lang="en-US" altLang="zh-TW" dirty="0" smtClean="0"/>
              <a:t>, …, </a:t>
            </a:r>
            <a:r>
              <a:rPr lang="en-US" altLang="zh-TW" dirty="0" err="1" smtClean="0"/>
              <a:t>a</a:t>
            </a:r>
            <a:r>
              <a:rPr lang="en-US" altLang="zh-TW" i="1" baseline="-25000" dirty="0" err="1" smtClean="0"/>
              <a:t>i</a:t>
            </a:r>
            <a:r>
              <a:rPr lang="en-US" altLang="zh-TW" i="1" baseline="-50000" dirty="0" err="1" smtClean="0"/>
              <a:t>j</a:t>
            </a:r>
            <a:r>
              <a:rPr lang="en-US" altLang="zh-TW" dirty="0" smtClean="0"/>
              <a:t> is an LIS </a:t>
            </a:r>
            <a:r>
              <a:rPr lang="en-US" altLang="zh-TW" b="1" dirty="0" smtClean="0"/>
              <a:t>ending at position </a:t>
            </a:r>
            <a:r>
              <a:rPr lang="en-US" altLang="zh-TW" b="1" i="1" dirty="0" err="1" smtClean="0"/>
              <a:t>i</a:t>
            </a:r>
            <a:r>
              <a:rPr lang="en-US" altLang="zh-TW" b="1" i="1" baseline="-25000" dirty="0" err="1" smtClean="0"/>
              <a:t>j</a:t>
            </a:r>
            <a:r>
              <a:rPr lang="en-US" altLang="zh-TW" dirty="0" smtClean="0"/>
              <a:t> for any </a:t>
            </a:r>
            <a:r>
              <a:rPr lang="en-US" altLang="zh-TW" i="1" dirty="0" err="1" smtClean="0"/>
              <a:t>j≤k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In the language of longest paths: a </a:t>
            </a:r>
            <a:r>
              <a:rPr lang="en-US" altLang="zh-TW" dirty="0" err="1" smtClean="0"/>
              <a:t>subpath</a:t>
            </a:r>
            <a:r>
              <a:rPr lang="en-US" altLang="zh-TW" dirty="0" smtClean="0"/>
              <a:t> of a longest path is longest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25146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19461" name="TextBox 9"/>
          <p:cNvSpPr txBox="1">
            <a:spLocks noChangeArrowheads="1"/>
          </p:cNvSpPr>
          <p:nvPr/>
        </p:nvSpPr>
        <p:spPr bwMode="auto">
          <a:xfrm>
            <a:off x="34290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43434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61722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19464" name="TextBox 12"/>
          <p:cNvSpPr txBox="1">
            <a:spLocks noChangeArrowheads="1"/>
          </p:cNvSpPr>
          <p:nvPr/>
        </p:nvSpPr>
        <p:spPr bwMode="auto">
          <a:xfrm>
            <a:off x="52578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19461" idx="3"/>
            <a:endCxn id="19462" idx="1"/>
          </p:cNvCxnSpPr>
          <p:nvPr/>
        </p:nvCxnSpPr>
        <p:spPr>
          <a:xfrm>
            <a:off x="3733800" y="276225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9464" idx="3"/>
            <a:endCxn id="19463" idx="1"/>
          </p:cNvCxnSpPr>
          <p:nvPr/>
        </p:nvCxnSpPr>
        <p:spPr>
          <a:xfrm>
            <a:off x="5562600" y="276225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9460" idx="2"/>
            <a:endCxn id="19462" idx="2"/>
          </p:cNvCxnSpPr>
          <p:nvPr/>
        </p:nvCxnSpPr>
        <p:spPr>
          <a:xfrm rot="16200000" flipH="1">
            <a:off x="3581400" y="2170113"/>
            <a:ext cx="12700" cy="1828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9460" idx="0"/>
            <a:endCxn id="19463" idx="0"/>
          </p:cNvCxnSpPr>
          <p:nvPr/>
        </p:nvCxnSpPr>
        <p:spPr>
          <a:xfrm rot="5400000" flipH="1" flipV="1">
            <a:off x="4495800" y="609600"/>
            <a:ext cx="12700" cy="36576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19461" idx="2"/>
            <a:endCxn id="19463" idx="2"/>
          </p:cNvCxnSpPr>
          <p:nvPr/>
        </p:nvCxnSpPr>
        <p:spPr>
          <a:xfrm rot="16200000" flipH="1">
            <a:off x="4953000" y="1712913"/>
            <a:ext cx="12700" cy="27432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19462" idx="2"/>
            <a:endCxn id="19463" idx="2"/>
          </p:cNvCxnSpPr>
          <p:nvPr/>
        </p:nvCxnSpPr>
        <p:spPr>
          <a:xfrm rot="16200000" flipH="1">
            <a:off x="5410200" y="2170113"/>
            <a:ext cx="12700" cy="1828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smtClean="0"/>
              <a:t>Longest increasing subsequence (LIS)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Add an imaginary node “-∞” at the front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Recurrence</a:t>
            </a:r>
          </a:p>
          <a:p>
            <a:pPr lvl="1"/>
            <a:r>
              <a:rPr lang="en-US" altLang="zh-TW" smtClean="0"/>
              <a:t>Let L(</a:t>
            </a:r>
            <a:r>
              <a:rPr lang="en-US" altLang="zh-TW" i="1" smtClean="0"/>
              <a:t>j</a:t>
            </a:r>
            <a:r>
              <a:rPr lang="en-US" altLang="zh-TW" smtClean="0"/>
              <a:t>) be the length of the LIS ending at position </a:t>
            </a:r>
            <a:r>
              <a:rPr lang="en-US" altLang="zh-TW" i="1" smtClean="0"/>
              <a:t>j</a:t>
            </a:r>
          </a:p>
          <a:p>
            <a:pPr lvl="1"/>
            <a:r>
              <a:rPr lang="en-US" altLang="zh-TW" smtClean="0"/>
              <a:t>L(0) = 0</a:t>
            </a:r>
          </a:p>
          <a:p>
            <a:pPr lvl="1"/>
            <a:r>
              <a:rPr lang="en-US" altLang="zh-TW" smtClean="0"/>
              <a:t>L(</a:t>
            </a:r>
            <a:r>
              <a:rPr lang="en-US" altLang="zh-TW" i="1" smtClean="0"/>
              <a:t>j</a:t>
            </a:r>
            <a:r>
              <a:rPr lang="en-US" altLang="zh-TW" smtClean="0"/>
              <a:t>) = 1 + max</a:t>
            </a:r>
            <a:r>
              <a:rPr lang="en-US" altLang="zh-TW" i="1" baseline="-25000" smtClean="0"/>
              <a:t>i</a:t>
            </a:r>
            <a:r>
              <a:rPr lang="en-US" altLang="zh-TW" baseline="-25000" smtClean="0"/>
              <a:t> : a</a:t>
            </a:r>
            <a:r>
              <a:rPr lang="en-US" altLang="zh-TW" i="1" baseline="-50000" smtClean="0"/>
              <a:t>i</a:t>
            </a:r>
            <a:r>
              <a:rPr lang="en-US" altLang="zh-TW" baseline="-25000" smtClean="0"/>
              <a:t> &lt; a</a:t>
            </a:r>
            <a:r>
              <a:rPr lang="en-US" altLang="zh-TW" i="1" baseline="-50000" smtClean="0"/>
              <a:t>j</a:t>
            </a:r>
            <a:r>
              <a:rPr lang="en-US" altLang="zh-TW" smtClean="0"/>
              <a:t> L(</a:t>
            </a:r>
            <a:r>
              <a:rPr lang="en-US" altLang="zh-TW" i="1" smtClean="0"/>
              <a:t>i</a:t>
            </a:r>
            <a:r>
              <a:rPr lang="en-US" altLang="zh-TW" smtClean="0"/>
              <a:t>), for </a:t>
            </a:r>
            <a:r>
              <a:rPr lang="en-US" altLang="zh-TW" i="1" smtClean="0"/>
              <a:t>j</a:t>
            </a:r>
            <a:r>
              <a:rPr lang="en-US" altLang="zh-TW" smtClean="0"/>
              <a:t> ≥ 1</a:t>
            </a:r>
          </a:p>
          <a:p>
            <a:r>
              <a:rPr lang="en-US" altLang="zh-TW" smtClean="0"/>
              <a:t>Our longest length is then max</a:t>
            </a:r>
            <a:r>
              <a:rPr lang="en-US" altLang="zh-TW" i="1" baseline="-25000" smtClean="0"/>
              <a:t>j</a:t>
            </a:r>
            <a:r>
              <a:rPr lang="en-US" altLang="zh-TW" smtClean="0"/>
              <a:t> L(</a:t>
            </a:r>
            <a:r>
              <a:rPr lang="en-US" altLang="zh-TW" i="1" smtClean="0"/>
              <a:t>j</a:t>
            </a:r>
            <a:r>
              <a:rPr lang="en-US" altLang="zh-TW" smtClean="0"/>
              <a:t>)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25146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0485" name="TextBox 9"/>
          <p:cNvSpPr txBox="1">
            <a:spLocks noChangeArrowheads="1"/>
          </p:cNvSpPr>
          <p:nvPr/>
        </p:nvSpPr>
        <p:spPr bwMode="auto">
          <a:xfrm>
            <a:off x="34290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43434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61722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0488" name="TextBox 12"/>
          <p:cNvSpPr txBox="1">
            <a:spLocks noChangeArrowheads="1"/>
          </p:cNvSpPr>
          <p:nvPr/>
        </p:nvSpPr>
        <p:spPr bwMode="auto">
          <a:xfrm>
            <a:off x="5257800" y="2438400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0485" idx="3"/>
            <a:endCxn id="20486" idx="1"/>
          </p:cNvCxnSpPr>
          <p:nvPr/>
        </p:nvCxnSpPr>
        <p:spPr>
          <a:xfrm>
            <a:off x="3733800" y="276225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0488" idx="3"/>
            <a:endCxn id="20487" idx="1"/>
          </p:cNvCxnSpPr>
          <p:nvPr/>
        </p:nvCxnSpPr>
        <p:spPr>
          <a:xfrm>
            <a:off x="5562600" y="276225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0484" idx="2"/>
            <a:endCxn id="20486" idx="2"/>
          </p:cNvCxnSpPr>
          <p:nvPr/>
        </p:nvCxnSpPr>
        <p:spPr>
          <a:xfrm rot="16200000" flipH="1">
            <a:off x="3581400" y="2170113"/>
            <a:ext cx="12700" cy="1828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20484" idx="0"/>
            <a:endCxn id="20487" idx="0"/>
          </p:cNvCxnSpPr>
          <p:nvPr/>
        </p:nvCxnSpPr>
        <p:spPr>
          <a:xfrm rot="5400000" flipH="1" flipV="1">
            <a:off x="4495800" y="609600"/>
            <a:ext cx="12700" cy="36576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0485" idx="2"/>
            <a:endCxn id="20487" idx="2"/>
          </p:cNvCxnSpPr>
          <p:nvPr/>
        </p:nvCxnSpPr>
        <p:spPr>
          <a:xfrm rot="16200000" flipH="1">
            <a:off x="4953000" y="1712913"/>
            <a:ext cx="12700" cy="27432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20486" idx="2"/>
            <a:endCxn id="20487" idx="2"/>
          </p:cNvCxnSpPr>
          <p:nvPr/>
        </p:nvCxnSpPr>
        <p:spPr>
          <a:xfrm rot="16200000" flipH="1">
            <a:off x="5410200" y="2170113"/>
            <a:ext cx="12700" cy="1828800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95" name="TextBox 15"/>
          <p:cNvSpPr txBox="1">
            <a:spLocks noChangeArrowheads="1"/>
          </p:cNvSpPr>
          <p:nvPr/>
        </p:nvSpPr>
        <p:spPr bwMode="auto">
          <a:xfrm>
            <a:off x="1143000" y="24384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0495" idx="0"/>
            <a:endCxn id="20484" idx="0"/>
          </p:cNvCxnSpPr>
          <p:nvPr/>
        </p:nvCxnSpPr>
        <p:spPr bwMode="auto">
          <a:xfrm rot="5400000" flipV="1">
            <a:off x="2132806" y="1905794"/>
            <a:ext cx="1588" cy="10668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0495" idx="0"/>
            <a:endCxn id="20485" idx="0"/>
          </p:cNvCxnSpPr>
          <p:nvPr/>
        </p:nvCxnSpPr>
        <p:spPr bwMode="auto">
          <a:xfrm rot="5400000" flipV="1">
            <a:off x="2590006" y="1448594"/>
            <a:ext cx="1588" cy="19812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0495" idx="0"/>
            <a:endCxn id="20486" idx="0"/>
          </p:cNvCxnSpPr>
          <p:nvPr/>
        </p:nvCxnSpPr>
        <p:spPr bwMode="auto">
          <a:xfrm rot="5400000" flipV="1">
            <a:off x="3047206" y="991394"/>
            <a:ext cx="1588" cy="28956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0495" idx="0"/>
            <a:endCxn id="20488" idx="0"/>
          </p:cNvCxnSpPr>
          <p:nvPr/>
        </p:nvCxnSpPr>
        <p:spPr bwMode="auto">
          <a:xfrm rot="5400000" flipV="1">
            <a:off x="3504406" y="534194"/>
            <a:ext cx="1588" cy="38100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0495" idx="2"/>
            <a:endCxn id="20487" idx="2"/>
          </p:cNvCxnSpPr>
          <p:nvPr/>
        </p:nvCxnSpPr>
        <p:spPr bwMode="auto">
          <a:xfrm rot="16200000" flipH="1">
            <a:off x="3960018" y="719932"/>
            <a:ext cx="4763" cy="4724400"/>
          </a:xfrm>
          <a:prstGeom prst="curvedConnector3">
            <a:avLst>
              <a:gd name="adj1" fmla="val 4866667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Use a linear array to store the values</a:t>
            </a:r>
          </a:p>
          <a:p>
            <a:endParaRPr lang="zh-TW" altLang="en-US" smtClean="0"/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35052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1509" name="TextBox 9"/>
          <p:cNvSpPr txBox="1">
            <a:spLocks noChangeArrowheads="1"/>
          </p:cNvSpPr>
          <p:nvPr/>
        </p:nvSpPr>
        <p:spPr bwMode="auto">
          <a:xfrm>
            <a:off x="4343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52578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7010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1512" name="TextBox 12"/>
          <p:cNvSpPr txBox="1">
            <a:spLocks noChangeArrowheads="1"/>
          </p:cNvSpPr>
          <p:nvPr/>
        </p:nvSpPr>
        <p:spPr bwMode="auto">
          <a:xfrm>
            <a:off x="60960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1509" idx="3"/>
            <a:endCxn id="21510" idx="1"/>
          </p:cNvCxnSpPr>
          <p:nvPr/>
        </p:nvCxnSpPr>
        <p:spPr>
          <a:xfrm>
            <a:off x="46482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512" idx="3"/>
            <a:endCxn id="21511" idx="1"/>
          </p:cNvCxnSpPr>
          <p:nvPr/>
        </p:nvCxnSpPr>
        <p:spPr>
          <a:xfrm>
            <a:off x="64008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cxnSpLocks noChangeShapeType="1"/>
            <a:stCxn id="21508" idx="2"/>
            <a:endCxn id="21510" idx="2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urved Connector 29"/>
          <p:cNvCxnSpPr>
            <a:cxnSpLocks noChangeShapeType="1"/>
            <a:stCxn id="21508" idx="0"/>
            <a:endCxn id="21511" idx="0"/>
          </p:cNvCxnSpPr>
          <p:nvPr/>
        </p:nvCxnSpPr>
        <p:spPr bwMode="auto">
          <a:xfrm rot="5400000" flipV="1">
            <a:off x="5409406" y="958057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1509" idx="2"/>
            <a:endCxn id="21511" idx="2"/>
          </p:cNvCxnSpPr>
          <p:nvPr/>
        </p:nvCxnSpPr>
        <p:spPr bwMode="auto">
          <a:xfrm rot="16200000" flipH="1">
            <a:off x="5828506" y="2018507"/>
            <a:ext cx="1587" cy="26670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1510" idx="2"/>
            <a:endCxn id="21511" idx="2"/>
          </p:cNvCxnSpPr>
          <p:nvPr/>
        </p:nvCxnSpPr>
        <p:spPr bwMode="auto">
          <a:xfrm rot="16200000" flipH="1">
            <a:off x="62857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BE4B48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9" name="TextBox 15"/>
          <p:cNvSpPr txBox="1">
            <a:spLocks noChangeArrowheads="1"/>
          </p:cNvSpPr>
          <p:nvPr/>
        </p:nvSpPr>
        <p:spPr bwMode="auto">
          <a:xfrm>
            <a:off x="2362200" y="27098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1519" idx="0"/>
            <a:endCxn id="21508" idx="0"/>
          </p:cNvCxnSpPr>
          <p:nvPr/>
        </p:nvCxnSpPr>
        <p:spPr bwMode="auto">
          <a:xfrm rot="5400000" flipV="1">
            <a:off x="3237706" y="2291557"/>
            <a:ext cx="1587" cy="838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1519" idx="0"/>
            <a:endCxn id="21509" idx="0"/>
          </p:cNvCxnSpPr>
          <p:nvPr/>
        </p:nvCxnSpPr>
        <p:spPr bwMode="auto">
          <a:xfrm rot="5400000" flipV="1">
            <a:off x="3656806" y="1872457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1519" idx="0"/>
            <a:endCxn id="21510" idx="0"/>
          </p:cNvCxnSpPr>
          <p:nvPr/>
        </p:nvCxnSpPr>
        <p:spPr bwMode="auto">
          <a:xfrm rot="5400000" flipV="1">
            <a:off x="4114006" y="1415257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1519" idx="0"/>
            <a:endCxn id="21512" idx="0"/>
          </p:cNvCxnSpPr>
          <p:nvPr/>
        </p:nvCxnSpPr>
        <p:spPr bwMode="auto">
          <a:xfrm rot="5400000" flipV="1">
            <a:off x="4533106" y="996157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1519" idx="2"/>
            <a:endCxn id="21511" idx="2"/>
          </p:cNvCxnSpPr>
          <p:nvPr/>
        </p:nvCxnSpPr>
        <p:spPr bwMode="auto">
          <a:xfrm rot="16200000" flipH="1">
            <a:off x="4990306" y="1180307"/>
            <a:ext cx="1587" cy="43434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Dynamic programming</a:t>
            </a:r>
          </a:p>
          <a:p>
            <a:pPr lvl="1" eaLnBrk="1" hangingPunct="1"/>
            <a:r>
              <a:rPr lang="en-US" altLang="zh-TW" dirty="0" smtClean="0"/>
              <a:t>Chain Matrix Multiplication</a:t>
            </a:r>
          </a:p>
          <a:p>
            <a:pPr lvl="1" eaLnBrk="1" hangingPunct="1"/>
            <a:r>
              <a:rPr lang="en-US" altLang="zh-TW" dirty="0" smtClean="0"/>
              <a:t>Longest increasing subsequence (LIS)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en-US" altLang="zh-TW" dirty="0" smtClean="0"/>
              <a:t>Goal: help understand the lecture materials further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 smtClean="0"/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35052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533" name="TextBox 9"/>
          <p:cNvSpPr txBox="1">
            <a:spLocks noChangeArrowheads="1"/>
          </p:cNvSpPr>
          <p:nvPr/>
        </p:nvSpPr>
        <p:spPr bwMode="auto">
          <a:xfrm>
            <a:off x="4343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2534" name="TextBox 10"/>
          <p:cNvSpPr txBox="1">
            <a:spLocks noChangeArrowheads="1"/>
          </p:cNvSpPr>
          <p:nvPr/>
        </p:nvSpPr>
        <p:spPr bwMode="auto">
          <a:xfrm>
            <a:off x="52578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2535" name="TextBox 11"/>
          <p:cNvSpPr txBox="1">
            <a:spLocks noChangeArrowheads="1"/>
          </p:cNvSpPr>
          <p:nvPr/>
        </p:nvSpPr>
        <p:spPr bwMode="auto">
          <a:xfrm>
            <a:off x="7010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2536" name="TextBox 12"/>
          <p:cNvSpPr txBox="1">
            <a:spLocks noChangeArrowheads="1"/>
          </p:cNvSpPr>
          <p:nvPr/>
        </p:nvSpPr>
        <p:spPr bwMode="auto">
          <a:xfrm>
            <a:off x="60960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2533" idx="3"/>
            <a:endCxn id="22534" idx="1"/>
          </p:cNvCxnSpPr>
          <p:nvPr/>
        </p:nvCxnSpPr>
        <p:spPr>
          <a:xfrm>
            <a:off x="46482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2536" idx="3"/>
            <a:endCxn id="22535" idx="1"/>
          </p:cNvCxnSpPr>
          <p:nvPr/>
        </p:nvCxnSpPr>
        <p:spPr>
          <a:xfrm>
            <a:off x="64008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cxnSpLocks noChangeShapeType="1"/>
            <a:stCxn id="22532" idx="2"/>
            <a:endCxn id="22534" idx="2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urved Connector 29"/>
          <p:cNvCxnSpPr>
            <a:cxnSpLocks noChangeShapeType="1"/>
            <a:stCxn id="22532" idx="0"/>
            <a:endCxn id="22535" idx="0"/>
          </p:cNvCxnSpPr>
          <p:nvPr/>
        </p:nvCxnSpPr>
        <p:spPr bwMode="auto">
          <a:xfrm rot="5400000" flipV="1">
            <a:off x="5409406" y="958057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2533" idx="2"/>
            <a:endCxn id="22535" idx="2"/>
          </p:cNvCxnSpPr>
          <p:nvPr/>
        </p:nvCxnSpPr>
        <p:spPr bwMode="auto">
          <a:xfrm rot="16200000" flipH="1">
            <a:off x="5828506" y="2018507"/>
            <a:ext cx="1587" cy="26670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2534" idx="2"/>
            <a:endCxn id="22535" idx="2"/>
          </p:cNvCxnSpPr>
          <p:nvPr/>
        </p:nvCxnSpPr>
        <p:spPr bwMode="auto">
          <a:xfrm rot="16200000" flipH="1">
            <a:off x="62857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BE4B48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3" name="TextBox 15"/>
          <p:cNvSpPr txBox="1">
            <a:spLocks noChangeArrowheads="1"/>
          </p:cNvSpPr>
          <p:nvPr/>
        </p:nvSpPr>
        <p:spPr bwMode="auto">
          <a:xfrm>
            <a:off x="2362200" y="27098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2543" idx="0"/>
            <a:endCxn id="22532" idx="0"/>
          </p:cNvCxnSpPr>
          <p:nvPr/>
        </p:nvCxnSpPr>
        <p:spPr bwMode="auto">
          <a:xfrm rot="5400000" flipV="1">
            <a:off x="3237706" y="2291557"/>
            <a:ext cx="1587" cy="8382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2543" idx="0"/>
            <a:endCxn id="22533" idx="0"/>
          </p:cNvCxnSpPr>
          <p:nvPr/>
        </p:nvCxnSpPr>
        <p:spPr bwMode="auto">
          <a:xfrm rot="5400000" flipV="1">
            <a:off x="3656806" y="1872457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2543" idx="0"/>
            <a:endCxn id="22534" idx="0"/>
          </p:cNvCxnSpPr>
          <p:nvPr/>
        </p:nvCxnSpPr>
        <p:spPr bwMode="auto">
          <a:xfrm rot="5400000" flipV="1">
            <a:off x="4114006" y="1415257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2543" idx="0"/>
            <a:endCxn id="22536" idx="0"/>
          </p:cNvCxnSpPr>
          <p:nvPr/>
        </p:nvCxnSpPr>
        <p:spPr bwMode="auto">
          <a:xfrm rot="5400000" flipV="1">
            <a:off x="4533106" y="996157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2543" idx="2"/>
            <a:endCxn id="22535" idx="2"/>
          </p:cNvCxnSpPr>
          <p:nvPr/>
        </p:nvCxnSpPr>
        <p:spPr bwMode="auto">
          <a:xfrm rot="16200000" flipH="1">
            <a:off x="4990306" y="1180307"/>
            <a:ext cx="1587" cy="43434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 smtClean="0"/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35052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3557" name="TextBox 9"/>
          <p:cNvSpPr txBox="1">
            <a:spLocks noChangeArrowheads="1"/>
          </p:cNvSpPr>
          <p:nvPr/>
        </p:nvSpPr>
        <p:spPr bwMode="auto">
          <a:xfrm>
            <a:off x="4343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558" name="TextBox 10"/>
          <p:cNvSpPr txBox="1">
            <a:spLocks noChangeArrowheads="1"/>
          </p:cNvSpPr>
          <p:nvPr/>
        </p:nvSpPr>
        <p:spPr bwMode="auto">
          <a:xfrm>
            <a:off x="52578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3559" name="TextBox 11"/>
          <p:cNvSpPr txBox="1">
            <a:spLocks noChangeArrowheads="1"/>
          </p:cNvSpPr>
          <p:nvPr/>
        </p:nvSpPr>
        <p:spPr bwMode="auto">
          <a:xfrm>
            <a:off x="7010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3560" name="TextBox 12"/>
          <p:cNvSpPr txBox="1">
            <a:spLocks noChangeArrowheads="1"/>
          </p:cNvSpPr>
          <p:nvPr/>
        </p:nvSpPr>
        <p:spPr bwMode="auto">
          <a:xfrm>
            <a:off x="60960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3557" idx="3"/>
            <a:endCxn id="23558" idx="1"/>
          </p:cNvCxnSpPr>
          <p:nvPr/>
        </p:nvCxnSpPr>
        <p:spPr>
          <a:xfrm>
            <a:off x="46482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560" idx="3"/>
            <a:endCxn id="23559" idx="1"/>
          </p:cNvCxnSpPr>
          <p:nvPr/>
        </p:nvCxnSpPr>
        <p:spPr>
          <a:xfrm>
            <a:off x="64008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cxnSpLocks noChangeShapeType="1"/>
            <a:stCxn id="23556" idx="2"/>
            <a:endCxn id="23558" idx="2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urved Connector 29"/>
          <p:cNvCxnSpPr>
            <a:cxnSpLocks noChangeShapeType="1"/>
            <a:stCxn id="23556" idx="0"/>
            <a:endCxn id="23559" idx="0"/>
          </p:cNvCxnSpPr>
          <p:nvPr/>
        </p:nvCxnSpPr>
        <p:spPr bwMode="auto">
          <a:xfrm rot="5400000" flipV="1">
            <a:off x="5409406" y="958057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3557" idx="2"/>
            <a:endCxn id="23559" idx="2"/>
          </p:cNvCxnSpPr>
          <p:nvPr/>
        </p:nvCxnSpPr>
        <p:spPr bwMode="auto">
          <a:xfrm rot="16200000" flipH="1">
            <a:off x="5828506" y="2018507"/>
            <a:ext cx="1587" cy="26670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3558" idx="2"/>
            <a:endCxn id="23559" idx="2"/>
          </p:cNvCxnSpPr>
          <p:nvPr/>
        </p:nvCxnSpPr>
        <p:spPr bwMode="auto">
          <a:xfrm rot="16200000" flipH="1">
            <a:off x="62857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BE4B48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7" name="TextBox 15"/>
          <p:cNvSpPr txBox="1">
            <a:spLocks noChangeArrowheads="1"/>
          </p:cNvSpPr>
          <p:nvPr/>
        </p:nvSpPr>
        <p:spPr bwMode="auto">
          <a:xfrm>
            <a:off x="2362200" y="27098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3567" idx="0"/>
            <a:endCxn id="23556" idx="0"/>
          </p:cNvCxnSpPr>
          <p:nvPr/>
        </p:nvCxnSpPr>
        <p:spPr bwMode="auto">
          <a:xfrm rot="5400000" flipV="1">
            <a:off x="3237706" y="2291557"/>
            <a:ext cx="1587" cy="838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3567" idx="0"/>
            <a:endCxn id="23557" idx="0"/>
          </p:cNvCxnSpPr>
          <p:nvPr/>
        </p:nvCxnSpPr>
        <p:spPr bwMode="auto">
          <a:xfrm rot="5400000" flipV="1">
            <a:off x="3656806" y="1872457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3567" idx="0"/>
            <a:endCxn id="23558" idx="0"/>
          </p:cNvCxnSpPr>
          <p:nvPr/>
        </p:nvCxnSpPr>
        <p:spPr bwMode="auto">
          <a:xfrm rot="5400000" flipV="1">
            <a:off x="4114006" y="1415257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3567" idx="0"/>
            <a:endCxn id="23560" idx="0"/>
          </p:cNvCxnSpPr>
          <p:nvPr/>
        </p:nvCxnSpPr>
        <p:spPr bwMode="auto">
          <a:xfrm rot="5400000" flipV="1">
            <a:off x="4533106" y="996157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3567" idx="2"/>
            <a:endCxn id="23559" idx="2"/>
          </p:cNvCxnSpPr>
          <p:nvPr/>
        </p:nvCxnSpPr>
        <p:spPr bwMode="auto">
          <a:xfrm rot="16200000" flipH="1">
            <a:off x="4990306" y="1180307"/>
            <a:ext cx="1587" cy="43434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 smtClean="0"/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3505200" y="2700338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4581" name="TextBox 9"/>
          <p:cNvSpPr txBox="1">
            <a:spLocks noChangeArrowheads="1"/>
          </p:cNvSpPr>
          <p:nvPr/>
        </p:nvSpPr>
        <p:spPr bwMode="auto">
          <a:xfrm>
            <a:off x="4343400" y="2700338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4582" name="TextBox 10"/>
          <p:cNvSpPr txBox="1">
            <a:spLocks noChangeArrowheads="1"/>
          </p:cNvSpPr>
          <p:nvPr/>
        </p:nvSpPr>
        <p:spPr bwMode="auto">
          <a:xfrm>
            <a:off x="5257800" y="2700338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4583" name="TextBox 11"/>
          <p:cNvSpPr txBox="1">
            <a:spLocks noChangeArrowheads="1"/>
          </p:cNvSpPr>
          <p:nvPr/>
        </p:nvSpPr>
        <p:spPr bwMode="auto">
          <a:xfrm>
            <a:off x="7010400" y="2700338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4584" name="TextBox 12"/>
          <p:cNvSpPr txBox="1">
            <a:spLocks noChangeArrowheads="1"/>
          </p:cNvSpPr>
          <p:nvPr/>
        </p:nvSpPr>
        <p:spPr bwMode="auto">
          <a:xfrm>
            <a:off x="6096000" y="2700338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4581" idx="3"/>
            <a:endCxn id="24582" idx="1"/>
          </p:cNvCxnSpPr>
          <p:nvPr/>
        </p:nvCxnSpPr>
        <p:spPr>
          <a:xfrm>
            <a:off x="4648200" y="3021013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4584" idx="3"/>
            <a:endCxn id="24583" idx="1"/>
          </p:cNvCxnSpPr>
          <p:nvPr/>
        </p:nvCxnSpPr>
        <p:spPr>
          <a:xfrm>
            <a:off x="6400800" y="3021013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cxnSpLocks noChangeShapeType="1"/>
            <a:stCxn id="24580" idx="0"/>
            <a:endCxn id="24583" idx="0"/>
          </p:cNvCxnSpPr>
          <p:nvPr/>
        </p:nvCxnSpPr>
        <p:spPr bwMode="auto">
          <a:xfrm rot="5400000" flipV="1">
            <a:off x="5409406" y="948532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4581" idx="2"/>
            <a:endCxn id="24583" idx="2"/>
          </p:cNvCxnSpPr>
          <p:nvPr/>
        </p:nvCxnSpPr>
        <p:spPr bwMode="auto">
          <a:xfrm rot="16200000" flipH="1">
            <a:off x="5828506" y="2008982"/>
            <a:ext cx="1587" cy="26670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4582" idx="2"/>
            <a:endCxn id="24583" idx="2"/>
          </p:cNvCxnSpPr>
          <p:nvPr/>
        </p:nvCxnSpPr>
        <p:spPr bwMode="auto">
          <a:xfrm rot="16200000" flipH="1">
            <a:off x="6285706" y="2466182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BE4B48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1" name="TextBox 15"/>
          <p:cNvSpPr txBox="1">
            <a:spLocks noChangeArrowheads="1"/>
          </p:cNvSpPr>
          <p:nvPr/>
        </p:nvSpPr>
        <p:spPr bwMode="auto">
          <a:xfrm>
            <a:off x="2362200" y="2700338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4591" idx="0"/>
            <a:endCxn id="24580" idx="0"/>
          </p:cNvCxnSpPr>
          <p:nvPr/>
        </p:nvCxnSpPr>
        <p:spPr bwMode="auto">
          <a:xfrm rot="5400000" flipV="1">
            <a:off x="3237706" y="2282032"/>
            <a:ext cx="1587" cy="838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4591" idx="0"/>
            <a:endCxn id="24581" idx="0"/>
          </p:cNvCxnSpPr>
          <p:nvPr/>
        </p:nvCxnSpPr>
        <p:spPr bwMode="auto">
          <a:xfrm rot="5400000" flipV="1">
            <a:off x="3656806" y="1862932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4591" idx="0"/>
            <a:endCxn id="24582" idx="0"/>
          </p:cNvCxnSpPr>
          <p:nvPr/>
        </p:nvCxnSpPr>
        <p:spPr bwMode="auto">
          <a:xfrm rot="5400000" flipV="1">
            <a:off x="4114006" y="1405732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4591" idx="0"/>
            <a:endCxn id="24584" idx="0"/>
          </p:cNvCxnSpPr>
          <p:nvPr/>
        </p:nvCxnSpPr>
        <p:spPr bwMode="auto">
          <a:xfrm rot="5400000" flipV="1">
            <a:off x="4533106" y="986632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4591" idx="2"/>
            <a:endCxn id="24583" idx="2"/>
          </p:cNvCxnSpPr>
          <p:nvPr/>
        </p:nvCxnSpPr>
        <p:spPr bwMode="auto">
          <a:xfrm rot="16200000" flipH="1">
            <a:off x="4990306" y="1170782"/>
            <a:ext cx="1587" cy="43434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cxnSp>
        <p:nvCxnSpPr>
          <p:cNvPr id="28" name="Curved Connector 27"/>
          <p:cNvCxnSpPr>
            <a:cxnSpLocks noChangeShapeType="1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 smtClean="0"/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35052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4343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52578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5607" name="TextBox 11"/>
          <p:cNvSpPr txBox="1">
            <a:spLocks noChangeArrowheads="1"/>
          </p:cNvSpPr>
          <p:nvPr/>
        </p:nvSpPr>
        <p:spPr bwMode="auto">
          <a:xfrm>
            <a:off x="7010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5608" name="TextBox 12"/>
          <p:cNvSpPr txBox="1">
            <a:spLocks noChangeArrowheads="1"/>
          </p:cNvSpPr>
          <p:nvPr/>
        </p:nvSpPr>
        <p:spPr bwMode="auto">
          <a:xfrm>
            <a:off x="60960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5" name="Straight Arrow Connector 14"/>
          <p:cNvCxnSpPr>
            <a:stCxn id="25605" idx="3"/>
            <a:endCxn id="25606" idx="1"/>
          </p:cNvCxnSpPr>
          <p:nvPr/>
        </p:nvCxnSpPr>
        <p:spPr>
          <a:xfrm>
            <a:off x="46482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5608" idx="3"/>
            <a:endCxn id="25607" idx="1"/>
          </p:cNvCxnSpPr>
          <p:nvPr/>
        </p:nvCxnSpPr>
        <p:spPr>
          <a:xfrm>
            <a:off x="64008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cxnSpLocks noChangeShapeType="1"/>
            <a:stCxn id="25604" idx="2"/>
            <a:endCxn id="25606" idx="2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urved Connector 29"/>
          <p:cNvCxnSpPr>
            <a:cxnSpLocks noChangeShapeType="1"/>
            <a:stCxn id="25604" idx="0"/>
            <a:endCxn id="25607" idx="0"/>
          </p:cNvCxnSpPr>
          <p:nvPr/>
        </p:nvCxnSpPr>
        <p:spPr bwMode="auto">
          <a:xfrm rot="5400000" flipV="1">
            <a:off x="5409406" y="958057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5605" idx="2"/>
            <a:endCxn id="25607" idx="2"/>
          </p:cNvCxnSpPr>
          <p:nvPr/>
        </p:nvCxnSpPr>
        <p:spPr bwMode="auto">
          <a:xfrm rot="16200000" flipH="1">
            <a:off x="5828506" y="2018507"/>
            <a:ext cx="1587" cy="26670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5606" idx="2"/>
            <a:endCxn id="25607" idx="2"/>
          </p:cNvCxnSpPr>
          <p:nvPr/>
        </p:nvCxnSpPr>
        <p:spPr bwMode="auto">
          <a:xfrm rot="16200000" flipH="1">
            <a:off x="62857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BE4B48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5" name="TextBox 15"/>
          <p:cNvSpPr txBox="1">
            <a:spLocks noChangeArrowheads="1"/>
          </p:cNvSpPr>
          <p:nvPr/>
        </p:nvSpPr>
        <p:spPr bwMode="auto">
          <a:xfrm>
            <a:off x="2362200" y="27098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5615" idx="0"/>
            <a:endCxn id="25604" idx="0"/>
          </p:cNvCxnSpPr>
          <p:nvPr/>
        </p:nvCxnSpPr>
        <p:spPr bwMode="auto">
          <a:xfrm rot="5400000" flipV="1">
            <a:off x="3237706" y="2291557"/>
            <a:ext cx="1587" cy="838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5615" idx="0"/>
            <a:endCxn id="25605" idx="0"/>
          </p:cNvCxnSpPr>
          <p:nvPr/>
        </p:nvCxnSpPr>
        <p:spPr bwMode="auto">
          <a:xfrm rot="5400000" flipV="1">
            <a:off x="3656806" y="1872457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5615" idx="0"/>
            <a:endCxn id="25606" idx="0"/>
          </p:cNvCxnSpPr>
          <p:nvPr/>
        </p:nvCxnSpPr>
        <p:spPr bwMode="auto">
          <a:xfrm rot="5400000" flipV="1">
            <a:off x="4114006" y="1415257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5615" idx="0"/>
            <a:endCxn id="25608" idx="0"/>
          </p:cNvCxnSpPr>
          <p:nvPr/>
        </p:nvCxnSpPr>
        <p:spPr bwMode="auto">
          <a:xfrm rot="5400000" flipV="1">
            <a:off x="4533106" y="996157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5615" idx="2"/>
            <a:endCxn id="25607" idx="2"/>
          </p:cNvCxnSpPr>
          <p:nvPr/>
        </p:nvCxnSpPr>
        <p:spPr bwMode="auto">
          <a:xfrm rot="16200000" flipH="1">
            <a:off x="4990306" y="1180307"/>
            <a:ext cx="1587" cy="43434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 smtClean="0"/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35052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6629" name="TextBox 9"/>
          <p:cNvSpPr txBox="1">
            <a:spLocks noChangeArrowheads="1"/>
          </p:cNvSpPr>
          <p:nvPr/>
        </p:nvSpPr>
        <p:spPr bwMode="auto">
          <a:xfrm>
            <a:off x="4343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6630" name="TextBox 10"/>
          <p:cNvSpPr txBox="1">
            <a:spLocks noChangeArrowheads="1"/>
          </p:cNvSpPr>
          <p:nvPr/>
        </p:nvSpPr>
        <p:spPr bwMode="auto">
          <a:xfrm>
            <a:off x="52578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6631" name="TextBox 11"/>
          <p:cNvSpPr txBox="1">
            <a:spLocks noChangeArrowheads="1"/>
          </p:cNvSpPr>
          <p:nvPr/>
        </p:nvSpPr>
        <p:spPr bwMode="auto">
          <a:xfrm>
            <a:off x="7010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6632" name="TextBox 12"/>
          <p:cNvSpPr txBox="1">
            <a:spLocks noChangeArrowheads="1"/>
          </p:cNvSpPr>
          <p:nvPr/>
        </p:nvSpPr>
        <p:spPr bwMode="auto">
          <a:xfrm>
            <a:off x="60960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6629" idx="3"/>
            <a:endCxn id="26630" idx="1"/>
          </p:cNvCxnSpPr>
          <p:nvPr/>
        </p:nvCxnSpPr>
        <p:spPr>
          <a:xfrm>
            <a:off x="46482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6632" idx="3"/>
            <a:endCxn id="26631" idx="1"/>
          </p:cNvCxnSpPr>
          <p:nvPr/>
        </p:nvCxnSpPr>
        <p:spPr>
          <a:xfrm>
            <a:off x="64008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cxnSpLocks noChangeShapeType="1"/>
            <a:stCxn id="26628" idx="2"/>
            <a:endCxn id="26630" idx="2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urved Connector 29"/>
          <p:cNvCxnSpPr>
            <a:cxnSpLocks noChangeShapeType="1"/>
            <a:stCxn id="26628" idx="0"/>
            <a:endCxn id="26631" idx="0"/>
          </p:cNvCxnSpPr>
          <p:nvPr/>
        </p:nvCxnSpPr>
        <p:spPr bwMode="auto">
          <a:xfrm rot="5400000" flipV="1">
            <a:off x="5409406" y="958057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6629" idx="2"/>
            <a:endCxn id="26631" idx="2"/>
          </p:cNvCxnSpPr>
          <p:nvPr/>
        </p:nvCxnSpPr>
        <p:spPr bwMode="auto">
          <a:xfrm rot="16200000" flipH="1">
            <a:off x="5828506" y="2018507"/>
            <a:ext cx="1587" cy="26670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rgbClr val="9BBB59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6630" idx="2"/>
            <a:endCxn id="26631" idx="2"/>
          </p:cNvCxnSpPr>
          <p:nvPr/>
        </p:nvCxnSpPr>
        <p:spPr bwMode="auto">
          <a:xfrm rot="16200000" flipH="1">
            <a:off x="62857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chemeClr val="accent2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9" name="TextBox 15"/>
          <p:cNvSpPr txBox="1">
            <a:spLocks noChangeArrowheads="1"/>
          </p:cNvSpPr>
          <p:nvPr/>
        </p:nvSpPr>
        <p:spPr bwMode="auto">
          <a:xfrm>
            <a:off x="2362200" y="27098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6639" idx="0"/>
            <a:endCxn id="26628" idx="0"/>
          </p:cNvCxnSpPr>
          <p:nvPr/>
        </p:nvCxnSpPr>
        <p:spPr bwMode="auto">
          <a:xfrm rot="5400000" flipV="1">
            <a:off x="3237706" y="2291557"/>
            <a:ext cx="1587" cy="8382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6639" idx="0"/>
            <a:endCxn id="26629" idx="0"/>
          </p:cNvCxnSpPr>
          <p:nvPr/>
        </p:nvCxnSpPr>
        <p:spPr bwMode="auto">
          <a:xfrm rot="5400000" flipV="1">
            <a:off x="3656806" y="1872457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6639" idx="0"/>
            <a:endCxn id="26630" idx="0"/>
          </p:cNvCxnSpPr>
          <p:nvPr/>
        </p:nvCxnSpPr>
        <p:spPr bwMode="auto">
          <a:xfrm rot="5400000" flipV="1">
            <a:off x="4114006" y="1415257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6639" idx="0"/>
            <a:endCxn id="26632" idx="0"/>
          </p:cNvCxnSpPr>
          <p:nvPr/>
        </p:nvCxnSpPr>
        <p:spPr bwMode="auto">
          <a:xfrm rot="5400000" flipV="1">
            <a:off x="4533106" y="996157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9525" algn="ctr">
            <a:solidFill>
              <a:srgbClr val="F6924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6639" idx="2"/>
            <a:endCxn id="26631" idx="2"/>
          </p:cNvCxnSpPr>
          <p:nvPr/>
        </p:nvCxnSpPr>
        <p:spPr bwMode="auto">
          <a:xfrm rot="16200000" flipH="1">
            <a:off x="4990306" y="1180307"/>
            <a:ext cx="1587" cy="43434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 smtClean="0"/>
          </a:p>
          <a:p>
            <a:endParaRPr lang="zh-TW" altLang="en-US" smtClean="0"/>
          </a:p>
          <a:p>
            <a:endParaRPr lang="zh-TW" altLang="en-US" smtClean="0"/>
          </a:p>
          <a:p>
            <a:endParaRPr lang="zh-TW" altLang="en-US" smtClean="0"/>
          </a:p>
          <a:p>
            <a:endParaRPr lang="zh-TW" altLang="en-US" smtClean="0"/>
          </a:p>
          <a:p>
            <a:r>
              <a:rPr lang="en-US" altLang="zh-TW" smtClean="0"/>
              <a:t>Length of LIS = max</a:t>
            </a:r>
            <a:r>
              <a:rPr lang="en-US" altLang="zh-TW" i="1" baseline="-25000" smtClean="0"/>
              <a:t>j</a:t>
            </a:r>
            <a:r>
              <a:rPr lang="en-US" altLang="zh-TW" smtClean="0"/>
              <a:t> L(</a:t>
            </a:r>
            <a:r>
              <a:rPr lang="en-US" altLang="zh-TW" i="1" smtClean="0"/>
              <a:t>j</a:t>
            </a:r>
            <a:r>
              <a:rPr lang="en-US" altLang="zh-TW" smtClean="0"/>
              <a:t>) = 3</a:t>
            </a: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35052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3</a:t>
            </a:r>
          </a:p>
        </p:txBody>
      </p:sp>
      <p:sp>
        <p:nvSpPr>
          <p:cNvPr id="27653" name="TextBox 9"/>
          <p:cNvSpPr txBox="1">
            <a:spLocks noChangeArrowheads="1"/>
          </p:cNvSpPr>
          <p:nvPr/>
        </p:nvSpPr>
        <p:spPr bwMode="auto">
          <a:xfrm>
            <a:off x="4343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1</a:t>
            </a:r>
          </a:p>
        </p:txBody>
      </p:sp>
      <p:sp>
        <p:nvSpPr>
          <p:cNvPr id="27654" name="TextBox 10"/>
          <p:cNvSpPr txBox="1">
            <a:spLocks noChangeArrowheads="1"/>
          </p:cNvSpPr>
          <p:nvPr/>
        </p:nvSpPr>
        <p:spPr bwMode="auto">
          <a:xfrm>
            <a:off x="52578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6</a:t>
            </a:r>
          </a:p>
        </p:txBody>
      </p:sp>
      <p:sp>
        <p:nvSpPr>
          <p:cNvPr id="27655" name="TextBox 11"/>
          <p:cNvSpPr txBox="1">
            <a:spLocks noChangeArrowheads="1"/>
          </p:cNvSpPr>
          <p:nvPr/>
        </p:nvSpPr>
        <p:spPr bwMode="auto">
          <a:xfrm>
            <a:off x="70104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8</a:t>
            </a:r>
          </a:p>
        </p:txBody>
      </p:sp>
      <p:sp>
        <p:nvSpPr>
          <p:cNvPr id="27656" name="TextBox 12"/>
          <p:cNvSpPr txBox="1">
            <a:spLocks noChangeArrowheads="1"/>
          </p:cNvSpPr>
          <p:nvPr/>
        </p:nvSpPr>
        <p:spPr bwMode="auto">
          <a:xfrm>
            <a:off x="6096000" y="2709863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0</a:t>
            </a:r>
          </a:p>
        </p:txBody>
      </p:sp>
      <p:cxnSp>
        <p:nvCxnSpPr>
          <p:cNvPr id="15" name="Straight Arrow Connector 14"/>
          <p:cNvCxnSpPr>
            <a:stCxn id="27653" idx="3"/>
            <a:endCxn id="27654" idx="1"/>
          </p:cNvCxnSpPr>
          <p:nvPr/>
        </p:nvCxnSpPr>
        <p:spPr>
          <a:xfrm>
            <a:off x="46482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7656" idx="3"/>
            <a:endCxn id="27655" idx="1"/>
          </p:cNvCxnSpPr>
          <p:nvPr/>
        </p:nvCxnSpPr>
        <p:spPr>
          <a:xfrm>
            <a:off x="6400800" y="303053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cxnSpLocks noChangeShapeType="1"/>
            <a:stCxn id="27652" idx="2"/>
            <a:endCxn id="27654" idx="2"/>
          </p:cNvCxnSpPr>
          <p:nvPr/>
        </p:nvCxnSpPr>
        <p:spPr bwMode="auto">
          <a:xfrm rot="16200000" flipH="1">
            <a:off x="45331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Curved Connector 29"/>
          <p:cNvCxnSpPr>
            <a:cxnSpLocks noChangeShapeType="1"/>
            <a:stCxn id="27652" idx="0"/>
            <a:endCxn id="27655" idx="0"/>
          </p:cNvCxnSpPr>
          <p:nvPr/>
        </p:nvCxnSpPr>
        <p:spPr bwMode="auto">
          <a:xfrm rot="5400000" flipV="1">
            <a:off x="5409406" y="958057"/>
            <a:ext cx="1587" cy="35052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urved Connector 35"/>
          <p:cNvCxnSpPr>
            <a:cxnSpLocks noChangeShapeType="1"/>
            <a:stCxn id="27653" idx="2"/>
            <a:endCxn id="27655" idx="2"/>
          </p:cNvCxnSpPr>
          <p:nvPr/>
        </p:nvCxnSpPr>
        <p:spPr bwMode="auto">
          <a:xfrm rot="16200000" flipH="1">
            <a:off x="5828506" y="2018507"/>
            <a:ext cx="1587" cy="26670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rgbClr val="9BBB59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urved Connector 39"/>
          <p:cNvCxnSpPr>
            <a:cxnSpLocks noChangeShapeType="1"/>
            <a:stCxn id="27654" idx="2"/>
            <a:endCxn id="27655" idx="2"/>
          </p:cNvCxnSpPr>
          <p:nvPr/>
        </p:nvCxnSpPr>
        <p:spPr bwMode="auto">
          <a:xfrm rot="16200000" flipH="1">
            <a:off x="6285706" y="2475707"/>
            <a:ext cx="1587" cy="17526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chemeClr val="accent2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3" name="TextBox 15"/>
          <p:cNvSpPr txBox="1">
            <a:spLocks noChangeArrowheads="1"/>
          </p:cNvSpPr>
          <p:nvPr/>
        </p:nvSpPr>
        <p:spPr bwMode="auto">
          <a:xfrm>
            <a:off x="2362200" y="27098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600"/>
              <a:t>-∞</a:t>
            </a:r>
          </a:p>
        </p:txBody>
      </p:sp>
      <p:cxnSp>
        <p:nvCxnSpPr>
          <p:cNvPr id="18" name="Curved Connector 17"/>
          <p:cNvCxnSpPr>
            <a:cxnSpLocks noChangeShapeType="1"/>
            <a:stCxn id="27663" idx="0"/>
            <a:endCxn id="27652" idx="0"/>
          </p:cNvCxnSpPr>
          <p:nvPr/>
        </p:nvCxnSpPr>
        <p:spPr bwMode="auto">
          <a:xfrm rot="5400000" flipV="1">
            <a:off x="3237706" y="2291557"/>
            <a:ext cx="1587" cy="8382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Curved Connector 20"/>
          <p:cNvCxnSpPr>
            <a:cxnSpLocks noChangeShapeType="1"/>
            <a:stCxn id="27663" idx="0"/>
            <a:endCxn id="27653" idx="0"/>
          </p:cNvCxnSpPr>
          <p:nvPr/>
        </p:nvCxnSpPr>
        <p:spPr bwMode="auto">
          <a:xfrm rot="5400000" flipV="1">
            <a:off x="3656806" y="1872457"/>
            <a:ext cx="1587" cy="16764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cxnSpLocks noChangeShapeType="1"/>
            <a:stCxn id="27663" idx="0"/>
            <a:endCxn id="27654" idx="0"/>
          </p:cNvCxnSpPr>
          <p:nvPr/>
        </p:nvCxnSpPr>
        <p:spPr bwMode="auto">
          <a:xfrm rot="5400000" flipV="1">
            <a:off x="4114006" y="1415257"/>
            <a:ext cx="1587" cy="25908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Curved Connector 24"/>
          <p:cNvCxnSpPr>
            <a:cxnSpLocks noChangeShapeType="1"/>
            <a:stCxn id="27663" idx="0"/>
            <a:endCxn id="27656" idx="0"/>
          </p:cNvCxnSpPr>
          <p:nvPr/>
        </p:nvCxnSpPr>
        <p:spPr bwMode="auto">
          <a:xfrm rot="5400000" flipV="1">
            <a:off x="4533106" y="996157"/>
            <a:ext cx="1587" cy="3429000"/>
          </a:xfrm>
          <a:prstGeom prst="curvedConnector3">
            <a:avLst>
              <a:gd name="adj1" fmla="val -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hape 26"/>
          <p:cNvCxnSpPr>
            <a:cxnSpLocks noChangeShapeType="1"/>
            <a:stCxn id="27663" idx="2"/>
            <a:endCxn id="27655" idx="2"/>
          </p:cNvCxnSpPr>
          <p:nvPr/>
        </p:nvCxnSpPr>
        <p:spPr bwMode="auto">
          <a:xfrm rot="16200000" flipH="1">
            <a:off x="4990306" y="1180307"/>
            <a:ext cx="1587" cy="4343400"/>
          </a:xfrm>
          <a:prstGeom prst="curvedConnector3">
            <a:avLst>
              <a:gd name="adj1" fmla="val 14400000"/>
            </a:avLst>
          </a:prstGeom>
          <a:noFill/>
          <a:ln w="25400" algn="ctr">
            <a:solidFill>
              <a:srgbClr val="F79646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3962400"/>
          <a:ext cx="6096000" cy="74295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L(j)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Analysis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Space complexity = O(</a:t>
            </a:r>
            <a:r>
              <a:rPr lang="en-US" altLang="zh-TW" i="1" smtClean="0"/>
              <a:t>N</a:t>
            </a:r>
            <a:r>
              <a:rPr lang="en-US" altLang="zh-TW" smtClean="0"/>
              <a:t>)</a:t>
            </a:r>
          </a:p>
          <a:p>
            <a:pPr lvl="1"/>
            <a:r>
              <a:rPr lang="en-US" altLang="zh-TW" smtClean="0"/>
              <a:t>O(</a:t>
            </a:r>
            <a:r>
              <a:rPr lang="en-US" altLang="zh-TW" i="1" smtClean="0"/>
              <a:t>N</a:t>
            </a:r>
            <a:r>
              <a:rPr lang="en-US" altLang="zh-TW" baseline="30000" smtClean="0"/>
              <a:t>2</a:t>
            </a:r>
            <a:r>
              <a:rPr lang="en-US" altLang="zh-TW" smtClean="0"/>
              <a:t>) if you store the graph, since there can be </a:t>
            </a:r>
            <a:r>
              <a:rPr lang="el-GR" smtClean="0"/>
              <a:t>Θ</a:t>
            </a:r>
            <a:r>
              <a:rPr lang="en-US" altLang="zh-TW" smtClean="0"/>
              <a:t>(</a:t>
            </a:r>
            <a:r>
              <a:rPr lang="en-US" altLang="zh-TW" i="1" smtClean="0"/>
              <a:t>N</a:t>
            </a:r>
            <a:r>
              <a:rPr lang="en-US" altLang="zh-TW" smtClean="0"/>
              <a:t>) arrows pointing to a node</a:t>
            </a:r>
          </a:p>
          <a:p>
            <a:r>
              <a:rPr lang="en-US" altLang="zh-TW" smtClean="0"/>
              <a:t>Time complexity = O(</a:t>
            </a:r>
            <a:r>
              <a:rPr lang="en-US" altLang="zh-TW" i="1" smtClean="0"/>
              <a:t>N</a:t>
            </a:r>
            <a:r>
              <a:rPr lang="en-US" altLang="zh-TW" baseline="30000" smtClean="0"/>
              <a:t>2</a:t>
            </a:r>
            <a:r>
              <a:rPr lang="en-US" altLang="zh-TW" smtClean="0"/>
              <a:t>)</a:t>
            </a:r>
          </a:p>
          <a:p>
            <a:pPr lvl="1"/>
            <a:r>
              <a:rPr lang="en-US" altLang="zh-TW" smtClean="0"/>
              <a:t>Each arrow is gone through once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End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Dynamic programming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mtClean="0"/>
              <a:t>“A method for solving complex problems by breaking them down into simpler subproblems” (from Wikipedia)</a:t>
            </a:r>
          </a:p>
          <a:p>
            <a:pPr eaLnBrk="1" hangingPunct="1"/>
            <a:r>
              <a:rPr lang="en-US" altLang="zh-TW" smtClean="0"/>
              <a:t>Three steps</a:t>
            </a:r>
          </a:p>
          <a:p>
            <a:pPr lvl="1" eaLnBrk="1" hangingPunct="1"/>
            <a:r>
              <a:rPr lang="en-US" altLang="zh-TW" smtClean="0"/>
              <a:t>Find the optimal substructure</a:t>
            </a:r>
          </a:p>
          <a:p>
            <a:pPr lvl="1" eaLnBrk="1" hangingPunct="1"/>
            <a:r>
              <a:rPr lang="en-US" altLang="zh-TW" smtClean="0"/>
              <a:t>Formulate the problem recursively</a:t>
            </a:r>
          </a:p>
          <a:p>
            <a:pPr lvl="1" eaLnBrk="1" hangingPunct="1"/>
            <a:r>
              <a:rPr lang="en-US" altLang="zh-TW" smtClean="0"/>
              <a:t>Compute the values bottom up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Chain Matrix Multiplication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mtClean="0"/>
              <a:t>You want to multiply </a:t>
            </a:r>
            <a:r>
              <a:rPr lang="en-US" altLang="zh-TW" i="1" smtClean="0"/>
              <a:t>N</a:t>
            </a:r>
            <a:r>
              <a:rPr lang="en-US" altLang="zh-TW" smtClean="0"/>
              <a:t> matrices A</a:t>
            </a:r>
            <a:r>
              <a:rPr lang="en-US" altLang="zh-TW" baseline="-25000" smtClean="0"/>
              <a:t>1</a:t>
            </a:r>
            <a:r>
              <a:rPr lang="en-US" altLang="zh-TW" smtClean="0"/>
              <a:t>, …, A</a:t>
            </a:r>
            <a:r>
              <a:rPr lang="en-US" altLang="zh-TW" i="1" baseline="-25000" smtClean="0"/>
              <a:t>N</a:t>
            </a:r>
          </a:p>
          <a:p>
            <a:pPr eaLnBrk="1" hangingPunct="1"/>
            <a:r>
              <a:rPr lang="en-US" altLang="zh-TW" smtClean="0"/>
              <a:t>Suppose the cost of multiplying an </a:t>
            </a:r>
            <a:r>
              <a:rPr lang="en-US" altLang="zh-TW" i="1" smtClean="0"/>
              <a:t>m</a:t>
            </a:r>
            <a:r>
              <a:rPr lang="en-US" altLang="zh-TW" smtClean="0"/>
              <a:t>-by-</a:t>
            </a:r>
            <a:r>
              <a:rPr lang="en-US" altLang="zh-TW" i="1" smtClean="0"/>
              <a:t>n</a:t>
            </a:r>
            <a:r>
              <a:rPr lang="en-US" altLang="zh-TW" smtClean="0"/>
              <a:t> matrix with an </a:t>
            </a:r>
            <a:r>
              <a:rPr lang="en-US" altLang="zh-TW" i="1" smtClean="0"/>
              <a:t>n</a:t>
            </a:r>
            <a:r>
              <a:rPr lang="en-US" altLang="zh-TW" smtClean="0"/>
              <a:t>-by-</a:t>
            </a:r>
            <a:r>
              <a:rPr lang="en-US" altLang="zh-TW" i="1" smtClean="0"/>
              <a:t>l</a:t>
            </a:r>
            <a:r>
              <a:rPr lang="en-US" altLang="zh-TW" smtClean="0"/>
              <a:t> matrix is </a:t>
            </a:r>
            <a:r>
              <a:rPr lang="en-US" altLang="zh-TW" i="1" smtClean="0"/>
              <a:t>mnl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/>
              <a:t>The product is an </a:t>
            </a:r>
            <a:r>
              <a:rPr lang="en-US" altLang="zh-TW" i="1" smtClean="0"/>
              <a:t>m</a:t>
            </a:r>
            <a:r>
              <a:rPr lang="en-US" altLang="zh-TW" smtClean="0"/>
              <a:t>-by-</a:t>
            </a:r>
            <a:r>
              <a:rPr lang="en-US" altLang="zh-TW" i="1" smtClean="0"/>
              <a:t>l</a:t>
            </a:r>
            <a:r>
              <a:rPr lang="en-US" altLang="zh-TW" smtClean="0"/>
              <a:t> matrix</a:t>
            </a:r>
          </a:p>
          <a:p>
            <a:pPr eaLnBrk="1" hangingPunct="1"/>
            <a:r>
              <a:rPr lang="en-US" altLang="zh-TW" smtClean="0"/>
              <a:t>What is the minimum total cost to get the product of the </a:t>
            </a:r>
            <a:r>
              <a:rPr lang="en-US" altLang="zh-TW" i="1" smtClean="0"/>
              <a:t>N</a:t>
            </a:r>
            <a:r>
              <a:rPr lang="en-US" altLang="zh-TW" smtClean="0"/>
              <a:t> matrices P = A</a:t>
            </a:r>
            <a:r>
              <a:rPr lang="en-US" altLang="zh-TW" baseline="-25000" smtClean="0"/>
              <a:t>1</a:t>
            </a:r>
            <a:r>
              <a:rPr lang="en-US" altLang="zh-TW" smtClean="0"/>
              <a:t>…A</a:t>
            </a:r>
            <a:r>
              <a:rPr lang="en-US" altLang="zh-TW" i="1" baseline="-25000" smtClean="0"/>
              <a:t>N</a:t>
            </a:r>
            <a:r>
              <a:rPr lang="en-US" altLang="zh-TW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Chain Matrix Multiplication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dirty="0" smtClean="0"/>
              <a:t>Each order of multiplication corresponds to a  </a:t>
            </a:r>
            <a:r>
              <a:rPr lang="en-US" altLang="zh-TW" dirty="0" err="1" smtClean="0"/>
              <a:t>parenthesization</a:t>
            </a:r>
            <a:endParaRPr lang="en-US" altLang="zh-TW" dirty="0" smtClean="0"/>
          </a:p>
          <a:p>
            <a:pPr lvl="1" algn="ctr" eaLnBrk="1" hangingPunct="1">
              <a:buFont typeface="Arial" charset="0"/>
              <a:buNone/>
              <a:defRPr/>
            </a:pPr>
            <a:r>
              <a:rPr lang="en-US" altLang="zh-TW" sz="3600" dirty="0" smtClean="0"/>
              <a:t>(</a:t>
            </a:r>
            <a:r>
              <a:rPr lang="en-US" altLang="zh-TW" sz="3600" dirty="0" smtClean="0">
                <a:solidFill>
                  <a:srgbClr val="0070C0"/>
                </a:solidFill>
              </a:rPr>
              <a:t>(A</a:t>
            </a:r>
            <a:r>
              <a:rPr lang="en-US" altLang="zh-TW" sz="3600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sz="3600" dirty="0" smtClean="0">
                <a:solidFill>
                  <a:schemeClr val="accent4"/>
                </a:solidFill>
              </a:rPr>
              <a:t>(A</a:t>
            </a:r>
            <a:r>
              <a:rPr lang="en-US" altLang="zh-TW" sz="3600" baseline="-25000" dirty="0" smtClean="0">
                <a:solidFill>
                  <a:schemeClr val="accent4"/>
                </a:solidFill>
              </a:rPr>
              <a:t>2</a:t>
            </a:r>
            <a:r>
              <a:rPr lang="en-US" altLang="zh-TW" sz="3600" dirty="0" smtClean="0">
                <a:solidFill>
                  <a:schemeClr val="accent4"/>
                </a:solidFill>
              </a:rPr>
              <a:t>A</a:t>
            </a:r>
            <a:r>
              <a:rPr lang="en-US" altLang="zh-TW" sz="3600" baseline="-25000" dirty="0" smtClean="0">
                <a:solidFill>
                  <a:schemeClr val="accent4"/>
                </a:solidFill>
              </a:rPr>
              <a:t>3</a:t>
            </a:r>
            <a:r>
              <a:rPr lang="en-US" altLang="zh-TW" sz="3600" dirty="0" smtClean="0">
                <a:solidFill>
                  <a:schemeClr val="accent4"/>
                </a:solidFill>
              </a:rPr>
              <a:t>)</a:t>
            </a:r>
            <a:r>
              <a:rPr lang="en-US" altLang="zh-TW" sz="3600" dirty="0" smtClean="0">
                <a:solidFill>
                  <a:srgbClr val="0070C0"/>
                </a:solidFill>
              </a:rPr>
              <a:t>)</a:t>
            </a:r>
            <a:r>
              <a:rPr lang="en-US" altLang="zh-TW" sz="3600" dirty="0" smtClean="0">
                <a:solidFill>
                  <a:srgbClr val="C00000"/>
                </a:solidFill>
              </a:rPr>
              <a:t>(A</a:t>
            </a:r>
            <a:r>
              <a:rPr lang="en-US" altLang="zh-TW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altLang="zh-TW" sz="3600" dirty="0" smtClean="0">
                <a:solidFill>
                  <a:schemeClr val="accent3"/>
                </a:solidFill>
              </a:rPr>
              <a:t>(</a:t>
            </a:r>
            <a:r>
              <a:rPr lang="en-US" altLang="zh-TW" sz="3600" dirty="0" smtClean="0">
                <a:solidFill>
                  <a:srgbClr val="00B0F0"/>
                </a:solidFill>
              </a:rPr>
              <a:t>(A</a:t>
            </a:r>
            <a:r>
              <a:rPr lang="en-US" altLang="zh-TW" sz="3600" baseline="-25000" dirty="0" smtClean="0">
                <a:solidFill>
                  <a:srgbClr val="00B0F0"/>
                </a:solidFill>
              </a:rPr>
              <a:t>5</a:t>
            </a:r>
            <a:r>
              <a:rPr lang="en-US" altLang="zh-TW" sz="3600" dirty="0" smtClean="0">
                <a:solidFill>
                  <a:srgbClr val="00B0F0"/>
                </a:solidFill>
              </a:rPr>
              <a:t>A</a:t>
            </a:r>
            <a:r>
              <a:rPr lang="en-US" altLang="zh-TW" sz="3600" baseline="-25000" dirty="0" smtClean="0">
                <a:solidFill>
                  <a:srgbClr val="00B0F0"/>
                </a:solidFill>
              </a:rPr>
              <a:t>6</a:t>
            </a:r>
            <a:r>
              <a:rPr lang="en-US" altLang="zh-TW" sz="3600" dirty="0" smtClean="0">
                <a:solidFill>
                  <a:srgbClr val="00B0F0"/>
                </a:solidFill>
              </a:rPr>
              <a:t>)</a:t>
            </a:r>
            <a:r>
              <a:rPr lang="en-US" altLang="zh-TW" sz="3600" dirty="0" smtClean="0">
                <a:solidFill>
                  <a:schemeClr val="accent3"/>
                </a:solidFill>
              </a:rPr>
              <a:t>A</a:t>
            </a:r>
            <a:r>
              <a:rPr lang="en-US" altLang="zh-TW" sz="3600" baseline="-25000" dirty="0" smtClean="0">
                <a:solidFill>
                  <a:schemeClr val="accent3"/>
                </a:solidFill>
              </a:rPr>
              <a:t>7</a:t>
            </a:r>
            <a:r>
              <a:rPr lang="en-US" altLang="zh-TW" sz="3600" dirty="0" smtClean="0">
                <a:solidFill>
                  <a:schemeClr val="accent3"/>
                </a:solidFill>
              </a:rPr>
              <a:t>)</a:t>
            </a:r>
            <a:r>
              <a:rPr lang="en-US" altLang="zh-TW" sz="3600" dirty="0" smtClean="0">
                <a:solidFill>
                  <a:srgbClr val="C00000"/>
                </a:solidFill>
              </a:rPr>
              <a:t>)</a:t>
            </a:r>
            <a:r>
              <a:rPr lang="en-US" altLang="zh-TW" sz="3600" dirty="0" smtClean="0"/>
              <a:t>)</a:t>
            </a:r>
          </a:p>
          <a:p>
            <a:pPr eaLnBrk="1" hangingPunct="1">
              <a:defRPr/>
            </a:pPr>
            <a:r>
              <a:rPr lang="en-US" altLang="zh-TW" dirty="0" smtClean="0"/>
              <a:t>Optimal substructure</a:t>
            </a:r>
          </a:p>
          <a:p>
            <a:pPr lvl="1" eaLnBrk="1" hangingPunct="1">
              <a:defRPr/>
            </a:pPr>
            <a:r>
              <a:rPr lang="en-US" altLang="zh-TW" dirty="0" smtClean="0"/>
              <a:t>If the above </a:t>
            </a:r>
            <a:r>
              <a:rPr lang="en-US" altLang="zh-TW" dirty="0" err="1" smtClean="0"/>
              <a:t>parenthesization</a:t>
            </a:r>
            <a:r>
              <a:rPr lang="en-US" altLang="zh-TW" dirty="0" smtClean="0"/>
              <a:t> is optimal, then </a:t>
            </a:r>
          </a:p>
          <a:p>
            <a:pPr lvl="2" eaLnBrk="1" hangingPunct="1">
              <a:defRPr/>
            </a:pPr>
            <a:r>
              <a:rPr lang="en-US" altLang="zh-TW" dirty="0" smtClean="0">
                <a:solidFill>
                  <a:srgbClr val="0070C0"/>
                </a:solidFill>
              </a:rPr>
              <a:t>(A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dirty="0" smtClean="0">
                <a:solidFill>
                  <a:schemeClr val="accent4"/>
                </a:solidFill>
              </a:rPr>
              <a:t>(A</a:t>
            </a:r>
            <a:r>
              <a:rPr lang="en-US" altLang="zh-TW" baseline="-25000" dirty="0" smtClean="0">
                <a:solidFill>
                  <a:schemeClr val="accent4"/>
                </a:solidFill>
              </a:rPr>
              <a:t>2</a:t>
            </a:r>
            <a:r>
              <a:rPr lang="en-US" altLang="zh-TW" dirty="0" smtClean="0">
                <a:solidFill>
                  <a:schemeClr val="accent4"/>
                </a:solidFill>
              </a:rPr>
              <a:t>A</a:t>
            </a:r>
            <a:r>
              <a:rPr lang="en-US" altLang="zh-TW" baseline="-25000" dirty="0" smtClean="0">
                <a:solidFill>
                  <a:schemeClr val="accent4"/>
                </a:solidFill>
              </a:rPr>
              <a:t>3</a:t>
            </a:r>
            <a:r>
              <a:rPr lang="en-US" altLang="zh-TW" dirty="0" smtClean="0">
                <a:solidFill>
                  <a:schemeClr val="accent4"/>
                </a:solidFill>
              </a:rPr>
              <a:t>)</a:t>
            </a:r>
            <a:r>
              <a:rPr lang="en-US" altLang="zh-TW" dirty="0" smtClean="0">
                <a:solidFill>
                  <a:srgbClr val="0070C0"/>
                </a:solidFill>
              </a:rPr>
              <a:t>) </a:t>
            </a:r>
            <a:r>
              <a:rPr lang="en-US" altLang="zh-TW" dirty="0" smtClean="0"/>
              <a:t>is optimal for multiplying A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, …, A</a:t>
            </a:r>
            <a:r>
              <a:rPr lang="en-US" altLang="zh-TW" baseline="-25000" dirty="0" smtClean="0"/>
              <a:t>3</a:t>
            </a:r>
          </a:p>
          <a:p>
            <a:pPr lvl="2" eaLnBrk="1" hangingPunct="1">
              <a:defRPr/>
            </a:pPr>
            <a:r>
              <a:rPr lang="en-US" altLang="zh-TW" dirty="0" smtClean="0">
                <a:solidFill>
                  <a:srgbClr val="C00000"/>
                </a:solidFill>
              </a:rPr>
              <a:t>(A</a:t>
            </a:r>
            <a:r>
              <a:rPr lang="en-US" altLang="zh-TW" baseline="-25000" dirty="0" smtClean="0">
                <a:solidFill>
                  <a:srgbClr val="C00000"/>
                </a:solidFill>
              </a:rPr>
              <a:t>4</a:t>
            </a:r>
            <a:r>
              <a:rPr lang="en-US" altLang="zh-TW" dirty="0" smtClean="0">
                <a:solidFill>
                  <a:srgbClr val="92D050"/>
                </a:solidFill>
              </a:rPr>
              <a:t>(</a:t>
            </a:r>
            <a:r>
              <a:rPr lang="en-US" altLang="zh-TW" dirty="0" smtClean="0">
                <a:solidFill>
                  <a:srgbClr val="00B0F0"/>
                </a:solidFill>
              </a:rPr>
              <a:t>(A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5</a:t>
            </a:r>
            <a:r>
              <a:rPr lang="en-US" altLang="zh-TW" dirty="0" smtClean="0">
                <a:solidFill>
                  <a:srgbClr val="00B0F0"/>
                </a:solidFill>
              </a:rPr>
              <a:t>A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6</a:t>
            </a:r>
            <a:r>
              <a:rPr lang="en-US" altLang="zh-TW" dirty="0" smtClean="0">
                <a:solidFill>
                  <a:srgbClr val="00B0F0"/>
                </a:solidFill>
              </a:rPr>
              <a:t>)</a:t>
            </a:r>
            <a:r>
              <a:rPr lang="en-US" altLang="zh-TW" dirty="0" smtClean="0">
                <a:solidFill>
                  <a:srgbClr val="92D050"/>
                </a:solidFill>
              </a:rPr>
              <a:t>A</a:t>
            </a:r>
            <a:r>
              <a:rPr lang="en-US" altLang="zh-TW" baseline="-25000" dirty="0" smtClean="0">
                <a:solidFill>
                  <a:srgbClr val="92D050"/>
                </a:solidFill>
              </a:rPr>
              <a:t>7</a:t>
            </a:r>
            <a:r>
              <a:rPr lang="en-US" altLang="zh-TW" dirty="0" smtClean="0">
                <a:solidFill>
                  <a:srgbClr val="92D050"/>
                </a:solidFill>
              </a:rPr>
              <a:t>)</a:t>
            </a:r>
            <a:r>
              <a:rPr lang="en-US" altLang="zh-TW" dirty="0" smtClean="0">
                <a:solidFill>
                  <a:srgbClr val="C00000"/>
                </a:solidFill>
              </a:rPr>
              <a:t>) </a:t>
            </a:r>
            <a:r>
              <a:rPr lang="en-US" altLang="zh-TW" dirty="0" smtClean="0"/>
              <a:t>is optimal for multiplying A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, …, A</a:t>
            </a:r>
            <a:r>
              <a:rPr lang="en-US" altLang="zh-TW" baseline="-25000" dirty="0" smtClean="0"/>
              <a:t>7</a:t>
            </a:r>
          </a:p>
          <a:p>
            <a:pPr lvl="2" eaLnBrk="1" hangingPunct="1">
              <a:defRPr/>
            </a:pPr>
            <a:r>
              <a:rPr lang="en-US" altLang="zh-TW" dirty="0" smtClean="0">
                <a:solidFill>
                  <a:srgbClr val="92D050"/>
                </a:solidFill>
              </a:rPr>
              <a:t>(</a:t>
            </a:r>
            <a:r>
              <a:rPr lang="en-US" altLang="zh-TW" dirty="0" smtClean="0">
                <a:solidFill>
                  <a:srgbClr val="00B0F0"/>
                </a:solidFill>
              </a:rPr>
              <a:t>(A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5</a:t>
            </a:r>
            <a:r>
              <a:rPr lang="en-US" altLang="zh-TW" dirty="0" smtClean="0">
                <a:solidFill>
                  <a:srgbClr val="00B0F0"/>
                </a:solidFill>
              </a:rPr>
              <a:t>A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6</a:t>
            </a:r>
            <a:r>
              <a:rPr lang="en-US" altLang="zh-TW" dirty="0" smtClean="0">
                <a:solidFill>
                  <a:srgbClr val="00B0F0"/>
                </a:solidFill>
              </a:rPr>
              <a:t>)</a:t>
            </a:r>
            <a:r>
              <a:rPr lang="en-US" altLang="zh-TW" dirty="0" smtClean="0">
                <a:solidFill>
                  <a:srgbClr val="92D050"/>
                </a:solidFill>
              </a:rPr>
              <a:t>A</a:t>
            </a:r>
            <a:r>
              <a:rPr lang="en-US" altLang="zh-TW" baseline="-25000" dirty="0" smtClean="0">
                <a:solidFill>
                  <a:srgbClr val="92D050"/>
                </a:solidFill>
              </a:rPr>
              <a:t>7</a:t>
            </a:r>
            <a:r>
              <a:rPr lang="en-US" altLang="zh-TW" dirty="0" smtClean="0">
                <a:solidFill>
                  <a:srgbClr val="92D050"/>
                </a:solidFill>
              </a:rPr>
              <a:t>)</a:t>
            </a:r>
            <a:r>
              <a:rPr lang="en-US" altLang="zh-TW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/>
              <a:t>is optimal for multiplying A</a:t>
            </a:r>
            <a:r>
              <a:rPr lang="en-US" altLang="zh-TW" baseline="-25000" dirty="0" smtClean="0"/>
              <a:t>5</a:t>
            </a:r>
            <a:r>
              <a:rPr lang="en-US" altLang="zh-TW" dirty="0" smtClean="0"/>
              <a:t>, …, A</a:t>
            </a:r>
            <a:r>
              <a:rPr lang="en-US" altLang="zh-TW" baseline="-25000" dirty="0" smtClean="0"/>
              <a:t>7</a:t>
            </a:r>
          </a:p>
          <a:p>
            <a:pPr lvl="1" eaLnBrk="1" hangingPunct="1">
              <a:defRPr/>
            </a:pPr>
            <a:r>
              <a:rPr lang="en-US" altLang="zh-TW" dirty="0" smtClean="0"/>
              <a:t>Every “</a:t>
            </a:r>
            <a:r>
              <a:rPr lang="en-US" altLang="zh-TW" dirty="0" err="1" smtClean="0"/>
              <a:t>subparenthesization</a:t>
            </a:r>
            <a:r>
              <a:rPr lang="en-US" altLang="zh-TW" dirty="0" smtClean="0"/>
              <a:t>” of an optimal </a:t>
            </a:r>
            <a:r>
              <a:rPr lang="en-US" altLang="zh-TW" dirty="0" err="1" smtClean="0"/>
              <a:t>parenthesization</a:t>
            </a:r>
            <a:r>
              <a:rPr lang="en-US" altLang="zh-TW" dirty="0" smtClean="0"/>
              <a:t> is optimal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Chain Matrix Multiplication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mtClean="0"/>
              <a:t>Recurrence</a:t>
            </a:r>
          </a:p>
          <a:p>
            <a:pPr lvl="1" eaLnBrk="1" hangingPunct="1"/>
            <a:r>
              <a:rPr lang="en-US" altLang="zh-TW" smtClean="0"/>
              <a:t>Let C(</a:t>
            </a:r>
            <a:r>
              <a:rPr lang="en-US" altLang="zh-TW" i="1" smtClean="0"/>
              <a:t>i</a:t>
            </a:r>
            <a:r>
              <a:rPr lang="en-US" altLang="zh-TW" smtClean="0"/>
              <a:t>,</a:t>
            </a:r>
            <a:r>
              <a:rPr lang="en-US" altLang="zh-TW" i="1" smtClean="0"/>
              <a:t>j</a:t>
            </a:r>
            <a:r>
              <a:rPr lang="en-US" altLang="zh-TW" smtClean="0"/>
              <a:t>) be the optimal cost of multiplying A</a:t>
            </a:r>
            <a:r>
              <a:rPr lang="en-US" altLang="zh-TW" i="1" baseline="-25000" smtClean="0"/>
              <a:t>i</a:t>
            </a:r>
            <a:r>
              <a:rPr lang="en-US" altLang="zh-TW" smtClean="0"/>
              <a:t>, … A</a:t>
            </a:r>
            <a:r>
              <a:rPr lang="en-US" altLang="zh-TW" i="1" baseline="-25000" smtClean="0"/>
              <a:t>j</a:t>
            </a:r>
          </a:p>
          <a:p>
            <a:pPr lvl="1" eaLnBrk="1" hangingPunct="1"/>
            <a:r>
              <a:rPr lang="en-US" altLang="zh-TW" smtClean="0"/>
              <a:t>C(</a:t>
            </a:r>
            <a:r>
              <a:rPr lang="en-US" altLang="zh-TW" i="1" smtClean="0"/>
              <a:t>i</a:t>
            </a:r>
            <a:r>
              <a:rPr lang="en-US" altLang="zh-TW" smtClean="0"/>
              <a:t>,</a:t>
            </a:r>
            <a:r>
              <a:rPr lang="en-US" altLang="zh-TW" i="1" smtClean="0"/>
              <a:t>i</a:t>
            </a:r>
            <a:r>
              <a:rPr lang="en-US" altLang="zh-TW" smtClean="0"/>
              <a:t>) = 0 for any </a:t>
            </a:r>
            <a:r>
              <a:rPr lang="en-US" altLang="zh-TW" i="1" smtClean="0"/>
              <a:t>i </a:t>
            </a:r>
            <a:r>
              <a:rPr lang="en-US" altLang="zh-TW" smtClean="0"/>
              <a:t>(No multiplication needed)</a:t>
            </a:r>
          </a:p>
          <a:p>
            <a:pPr lvl="1" eaLnBrk="1" hangingPunct="1"/>
            <a:r>
              <a:rPr lang="en-US" altLang="zh-TW" smtClean="0"/>
              <a:t>C(</a:t>
            </a:r>
            <a:r>
              <a:rPr lang="en-US" altLang="zh-TW" i="1" smtClean="0"/>
              <a:t>i</a:t>
            </a:r>
            <a:r>
              <a:rPr lang="en-US" altLang="zh-TW" smtClean="0"/>
              <a:t>,</a:t>
            </a:r>
            <a:r>
              <a:rPr lang="en-US" altLang="zh-TW" i="1" smtClean="0"/>
              <a:t>j</a:t>
            </a:r>
            <a:r>
              <a:rPr lang="en-US" altLang="zh-TW" smtClean="0"/>
              <a:t>) = min</a:t>
            </a:r>
            <a:r>
              <a:rPr lang="en-US" altLang="zh-TW" i="1" baseline="-25000" smtClean="0"/>
              <a:t>i</a:t>
            </a:r>
            <a:r>
              <a:rPr lang="en-US" altLang="zh-TW" baseline="-25000" smtClean="0"/>
              <a:t> ≤ </a:t>
            </a:r>
            <a:r>
              <a:rPr lang="en-US" altLang="zh-TW" i="1" baseline="-25000" smtClean="0"/>
              <a:t>k</a:t>
            </a:r>
            <a:r>
              <a:rPr lang="en-US" altLang="zh-TW" baseline="-25000" smtClean="0"/>
              <a:t> ≤ </a:t>
            </a:r>
            <a:r>
              <a:rPr lang="en-US" altLang="zh-TW" i="1" baseline="-25000" smtClean="0"/>
              <a:t>j</a:t>
            </a:r>
            <a:r>
              <a:rPr lang="en-US" altLang="zh-TW" baseline="-25000" smtClean="0"/>
              <a:t>-1</a:t>
            </a:r>
            <a:r>
              <a:rPr lang="en-US" altLang="zh-TW" smtClean="0"/>
              <a:t> {</a:t>
            </a:r>
            <a:r>
              <a:rPr lang="en-US" altLang="zh-TW" baseline="-25000" smtClean="0"/>
              <a:t> </a:t>
            </a:r>
            <a:r>
              <a:rPr lang="en-US" altLang="zh-TW" smtClean="0"/>
              <a:t>C(</a:t>
            </a:r>
            <a:r>
              <a:rPr lang="en-US" altLang="zh-TW" i="1" smtClean="0"/>
              <a:t>i</a:t>
            </a:r>
            <a:r>
              <a:rPr lang="en-US" altLang="zh-TW" smtClean="0"/>
              <a:t>,</a:t>
            </a:r>
            <a:r>
              <a:rPr lang="en-US" altLang="zh-TW" i="1" smtClean="0"/>
              <a:t>k</a:t>
            </a:r>
            <a:r>
              <a:rPr lang="en-US" altLang="zh-TW" smtClean="0"/>
              <a:t>) + C(</a:t>
            </a:r>
            <a:r>
              <a:rPr lang="en-US" altLang="zh-TW" i="1" smtClean="0"/>
              <a:t>k</a:t>
            </a:r>
            <a:r>
              <a:rPr lang="en-US" altLang="zh-TW" smtClean="0"/>
              <a:t>+1,</a:t>
            </a:r>
            <a:r>
              <a:rPr lang="en-US" altLang="zh-TW" i="1" smtClean="0"/>
              <a:t>j</a:t>
            </a:r>
            <a:r>
              <a:rPr lang="en-US" altLang="zh-TW" smtClean="0"/>
              <a:t>) + </a:t>
            </a:r>
            <a:r>
              <a:rPr lang="en-US" altLang="zh-TW" i="1" smtClean="0"/>
              <a:t>m</a:t>
            </a:r>
            <a:r>
              <a:rPr lang="en-US" altLang="zh-TW" i="1" baseline="-25000" smtClean="0"/>
              <a:t>i</a:t>
            </a:r>
            <a:r>
              <a:rPr lang="en-US" altLang="zh-TW" baseline="-25000" smtClean="0"/>
              <a:t>-1</a:t>
            </a:r>
            <a:r>
              <a:rPr lang="en-US" altLang="zh-TW" i="1" smtClean="0"/>
              <a:t>m</a:t>
            </a:r>
            <a:r>
              <a:rPr lang="en-US" altLang="zh-TW" i="1" baseline="-25000" smtClean="0"/>
              <a:t>k</a:t>
            </a:r>
            <a:r>
              <a:rPr lang="en-US" altLang="zh-TW" i="1" smtClean="0"/>
              <a:t>m</a:t>
            </a:r>
            <a:r>
              <a:rPr lang="en-US" altLang="zh-TW" i="1" baseline="-25000" smtClean="0"/>
              <a:t>j </a:t>
            </a:r>
            <a:r>
              <a:rPr lang="en-US" altLang="zh-TW" smtClean="0"/>
              <a:t>} </a:t>
            </a:r>
            <a:br>
              <a:rPr lang="en-US" altLang="zh-TW" smtClean="0"/>
            </a:br>
            <a:r>
              <a:rPr lang="en-US" altLang="zh-TW" smtClean="0"/>
              <a:t>for </a:t>
            </a:r>
            <a:r>
              <a:rPr lang="en-US" altLang="zh-TW" i="1" smtClean="0"/>
              <a:t>i</a:t>
            </a:r>
            <a:r>
              <a:rPr lang="en-US" altLang="zh-TW" smtClean="0"/>
              <a:t> ≤ </a:t>
            </a:r>
            <a:r>
              <a:rPr lang="en-US" altLang="zh-TW" i="1" smtClean="0"/>
              <a:t>j</a:t>
            </a:r>
            <a:r>
              <a:rPr lang="en-US" altLang="zh-TW" smtClean="0"/>
              <a:t>-1</a:t>
            </a:r>
          </a:p>
          <a:p>
            <a:pPr eaLnBrk="1" hangingPunct="1"/>
            <a:r>
              <a:rPr lang="en-US" altLang="zh-TW" smtClean="0"/>
              <a:t>Build an </a:t>
            </a:r>
            <a:r>
              <a:rPr lang="en-US" altLang="zh-TW" i="1" smtClean="0"/>
              <a:t>N</a:t>
            </a:r>
            <a:r>
              <a:rPr lang="en-US" altLang="zh-TW" smtClean="0"/>
              <a:t>-by-</a:t>
            </a:r>
            <a:r>
              <a:rPr lang="en-US" altLang="zh-TW" i="1" smtClean="0"/>
              <a:t>N</a:t>
            </a:r>
            <a:r>
              <a:rPr lang="en-US" altLang="zh-TW" smtClean="0"/>
              <a:t> matrix to store the C(</a:t>
            </a:r>
            <a:r>
              <a:rPr lang="en-US" altLang="zh-TW" i="1" smtClean="0"/>
              <a:t>i</a:t>
            </a:r>
            <a:r>
              <a:rPr lang="en-US" altLang="zh-TW" smtClean="0"/>
              <a:t>,</a:t>
            </a:r>
            <a:r>
              <a:rPr lang="en-US" altLang="zh-TW" i="1" smtClean="0"/>
              <a:t>j</a:t>
            </a:r>
            <a:r>
              <a:rPr lang="en-US" altLang="zh-TW" smtClean="0"/>
              <a:t>)’s</a:t>
            </a:r>
          </a:p>
          <a:p>
            <a:pPr eaLnBrk="1" hangingPunct="1"/>
            <a:r>
              <a:rPr lang="en-US" altLang="zh-TW" smtClean="0"/>
              <a:t>Our optimal value is then C(1,</a:t>
            </a:r>
            <a:r>
              <a:rPr lang="en-US" altLang="zh-TW" i="1" smtClean="0"/>
              <a:t>N</a:t>
            </a:r>
            <a:r>
              <a:rPr lang="en-US" altLang="zh-TW" smtClean="0"/>
              <a:t>)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7620000" y="5418138"/>
            <a:ext cx="1066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4800"/>
              <a:t>(A</a:t>
            </a:r>
            <a:r>
              <a:rPr lang="en-US" altLang="zh-TW" sz="4800" i="1" baseline="-25000"/>
              <a:t>i</a:t>
            </a:r>
            <a:r>
              <a:rPr lang="en-US" altLang="zh-TW" sz="4800"/>
              <a:t>)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7772400" y="499745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200" i="1"/>
              <a:t>m</a:t>
            </a:r>
            <a:r>
              <a:rPr lang="en-US" altLang="zh-TW" sz="3200" i="1" baseline="-25000"/>
              <a:t>i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6934200" y="5602288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sz="3200" i="1"/>
              <a:t>m</a:t>
            </a:r>
            <a:r>
              <a:rPr lang="en-US" altLang="zh-TW" sz="3200" i="1" baseline="-25000"/>
              <a:t>i</a:t>
            </a:r>
            <a:r>
              <a:rPr lang="en-US" altLang="zh-TW" sz="3200" baseline="-25000"/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Let A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be a </a:t>
            </a:r>
            <a:r>
              <a:rPr lang="en-US" altLang="zh-TW" dirty="0" smtClean="0">
                <a:solidFill>
                  <a:srgbClr val="C00000"/>
                </a:solidFill>
              </a:rPr>
              <a:t>5</a:t>
            </a:r>
            <a:r>
              <a:rPr lang="en-US" altLang="zh-TW" dirty="0" smtClean="0"/>
              <a:t>-by-</a:t>
            </a:r>
            <a:r>
              <a:rPr lang="en-US" altLang="zh-TW" dirty="0" smtClean="0">
                <a:solidFill>
                  <a:srgbClr val="0070C0"/>
                </a:solidFill>
              </a:rPr>
              <a:t>20</a:t>
            </a:r>
            <a:r>
              <a:rPr lang="en-US" altLang="zh-TW" dirty="0" smtClean="0"/>
              <a:t> matrix, A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be a </a:t>
            </a:r>
            <a:r>
              <a:rPr lang="en-US" altLang="zh-TW" dirty="0" smtClean="0">
                <a:solidFill>
                  <a:srgbClr val="0070C0"/>
                </a:solidFill>
              </a:rPr>
              <a:t>20</a:t>
            </a:r>
            <a:r>
              <a:rPr lang="en-US" altLang="zh-TW" dirty="0" smtClean="0"/>
              <a:t>-by-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r>
              <a:rPr lang="en-US" altLang="zh-TW" dirty="0" smtClean="0"/>
              <a:t> matrix, A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be a 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r>
              <a:rPr lang="en-US" altLang="zh-TW" dirty="0" smtClean="0"/>
              <a:t>-by-</a:t>
            </a:r>
            <a:r>
              <a:rPr lang="en-US" altLang="zh-TW" dirty="0" smtClean="0">
                <a:solidFill>
                  <a:schemeClr val="accent6"/>
                </a:solidFill>
              </a:rPr>
              <a:t>3</a:t>
            </a:r>
            <a:r>
              <a:rPr lang="en-US" altLang="zh-TW" dirty="0" smtClean="0"/>
              <a:t> matrix, A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be a </a:t>
            </a:r>
            <a:r>
              <a:rPr lang="en-US" altLang="zh-TW" dirty="0" smtClean="0">
                <a:solidFill>
                  <a:schemeClr val="accent6"/>
                </a:solidFill>
              </a:rPr>
              <a:t>3</a:t>
            </a:r>
            <a:r>
              <a:rPr lang="en-US" altLang="zh-TW" dirty="0" smtClean="0"/>
              <a:t>-by-</a:t>
            </a:r>
            <a:r>
              <a:rPr lang="en-US" altLang="zh-TW" dirty="0" smtClean="0">
                <a:solidFill>
                  <a:srgbClr val="00B050"/>
                </a:solidFill>
              </a:rPr>
              <a:t>2</a:t>
            </a:r>
            <a:r>
              <a:rPr lang="en-US" altLang="zh-TW" dirty="0" smtClean="0"/>
              <a:t> matrix</a:t>
            </a:r>
          </a:p>
          <a:p>
            <a:pPr lvl="1" eaLnBrk="1" hangingPunct="1">
              <a:defRPr/>
            </a:pPr>
            <a:r>
              <a:rPr lang="en-US" altLang="zh-TW" i="1" dirty="0" smtClean="0">
                <a:solidFill>
                  <a:srgbClr val="C00000"/>
                </a:solidFill>
              </a:rPr>
              <a:t>m</a:t>
            </a:r>
            <a:r>
              <a:rPr lang="en-US" altLang="zh-TW" sz="3200" baseline="-25000" dirty="0" smtClean="0">
                <a:solidFill>
                  <a:srgbClr val="C00000"/>
                </a:solidFill>
              </a:rPr>
              <a:t>0</a:t>
            </a:r>
            <a:r>
              <a:rPr lang="en-US" altLang="zh-TW" dirty="0" smtClean="0">
                <a:solidFill>
                  <a:srgbClr val="C00000"/>
                </a:solidFill>
              </a:rPr>
              <a:t> = 5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rgbClr val="0070C0"/>
                </a:solidFill>
              </a:rPr>
              <a:t>m</a:t>
            </a:r>
            <a:r>
              <a:rPr lang="en-US" altLang="zh-TW" sz="3200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dirty="0" smtClean="0">
                <a:solidFill>
                  <a:srgbClr val="0070C0"/>
                </a:solidFill>
              </a:rPr>
              <a:t> = 20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chemeClr val="accent3">
                    <a:lumMod val="75000"/>
                  </a:schemeClr>
                </a:solidFill>
              </a:rPr>
              <a:t>m</a:t>
            </a:r>
            <a:r>
              <a:rPr lang="en-US" altLang="zh-TW" sz="3200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</a:rPr>
              <a:t> = 10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chemeClr val="accent6"/>
                </a:solidFill>
              </a:rPr>
              <a:t>m</a:t>
            </a:r>
            <a:r>
              <a:rPr lang="en-US" altLang="zh-TW" sz="3200" baseline="-25000" dirty="0" smtClean="0">
                <a:solidFill>
                  <a:schemeClr val="accent6"/>
                </a:solidFill>
              </a:rPr>
              <a:t>3</a:t>
            </a:r>
            <a:r>
              <a:rPr lang="en-US" altLang="zh-TW" dirty="0" smtClean="0">
                <a:solidFill>
                  <a:schemeClr val="accent6"/>
                </a:solidFill>
              </a:rPr>
              <a:t> = 3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rgbClr val="00B050"/>
                </a:solidFill>
              </a:rPr>
              <a:t>m</a:t>
            </a:r>
            <a:r>
              <a:rPr lang="en-US" altLang="zh-TW" sz="3200" baseline="-25000" dirty="0" smtClean="0">
                <a:solidFill>
                  <a:srgbClr val="00B050"/>
                </a:solidFill>
              </a:rPr>
              <a:t>4</a:t>
            </a:r>
            <a:r>
              <a:rPr lang="en-US" altLang="zh-TW" dirty="0" smtClean="0">
                <a:solidFill>
                  <a:srgbClr val="00B050"/>
                </a:solidFill>
              </a:rPr>
              <a:t> = 2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i="1" dirty="0" smtClean="0">
                <a:solidFill>
                  <a:srgbClr val="C00000"/>
                </a:solidFill>
              </a:rPr>
              <a:t>m</a:t>
            </a:r>
            <a:r>
              <a:rPr lang="en-US" altLang="zh-TW" baseline="-25000" dirty="0" smtClean="0">
                <a:solidFill>
                  <a:srgbClr val="C00000"/>
                </a:solidFill>
              </a:rPr>
              <a:t>0</a:t>
            </a:r>
            <a:r>
              <a:rPr lang="en-US" altLang="zh-TW" dirty="0" smtClean="0">
                <a:solidFill>
                  <a:srgbClr val="C00000"/>
                </a:solidFill>
              </a:rPr>
              <a:t> = 5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rgbClr val="0070C0"/>
                </a:solidFill>
              </a:rPr>
              <a:t>m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dirty="0" smtClean="0">
                <a:solidFill>
                  <a:srgbClr val="0070C0"/>
                </a:solidFill>
              </a:rPr>
              <a:t> = 20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chemeClr val="accent3">
                    <a:lumMod val="75000"/>
                  </a:schemeClr>
                </a:solidFill>
              </a:rPr>
              <a:t>m</a:t>
            </a:r>
            <a:r>
              <a:rPr lang="en-US" altLang="zh-TW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</a:rPr>
              <a:t> = 10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chemeClr val="accent6"/>
                </a:solidFill>
              </a:rPr>
              <a:t>m</a:t>
            </a:r>
            <a:r>
              <a:rPr lang="en-US" altLang="zh-TW" baseline="-25000" dirty="0" smtClean="0">
                <a:solidFill>
                  <a:schemeClr val="accent6"/>
                </a:solidFill>
              </a:rPr>
              <a:t>3</a:t>
            </a:r>
            <a:r>
              <a:rPr lang="en-US" altLang="zh-TW" dirty="0" smtClean="0">
                <a:solidFill>
                  <a:schemeClr val="accent6"/>
                </a:solidFill>
              </a:rPr>
              <a:t> = 3</a:t>
            </a:r>
            <a:r>
              <a:rPr lang="en-US" altLang="zh-TW" dirty="0" smtClean="0"/>
              <a:t>, </a:t>
            </a:r>
            <a:r>
              <a:rPr lang="en-US" altLang="zh-TW" i="1" dirty="0" smtClean="0">
                <a:solidFill>
                  <a:srgbClr val="00B050"/>
                </a:solidFill>
              </a:rPr>
              <a:t>m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4</a:t>
            </a:r>
            <a:r>
              <a:rPr lang="en-US" altLang="zh-TW" dirty="0" smtClean="0">
                <a:solidFill>
                  <a:srgbClr val="00B050"/>
                </a:solidFill>
              </a:rPr>
              <a:t> = 2 </a:t>
            </a:r>
          </a:p>
          <a:p>
            <a:pPr eaLnBrk="1" hangingPunct="1">
              <a:defRPr/>
            </a:pPr>
            <a:r>
              <a:rPr lang="en-US" altLang="zh-TW" dirty="0" smtClean="0"/>
              <a:t>C(1,2) = </a:t>
            </a:r>
            <a:r>
              <a:rPr lang="en-US" altLang="zh-TW" dirty="0" smtClean="0">
                <a:solidFill>
                  <a:srgbClr val="92D050"/>
                </a:solidFill>
              </a:rPr>
              <a:t>C(1,1) </a:t>
            </a:r>
            <a:r>
              <a:rPr lang="en-US" altLang="zh-TW" dirty="0" smtClean="0"/>
              <a:t>+ </a:t>
            </a:r>
            <a:r>
              <a:rPr lang="en-US" altLang="zh-TW" dirty="0" smtClean="0">
                <a:solidFill>
                  <a:srgbClr val="92D050"/>
                </a:solidFill>
              </a:rPr>
              <a:t>C(2,2) </a:t>
            </a:r>
            <a:r>
              <a:rPr lang="en-US" altLang="zh-TW" dirty="0" smtClean="0"/>
              <a:t>+ </a:t>
            </a:r>
            <a:r>
              <a:rPr lang="en-US" altLang="zh-TW" i="1" dirty="0" smtClean="0">
                <a:solidFill>
                  <a:srgbClr val="C00000"/>
                </a:solidFill>
              </a:rPr>
              <a:t>m</a:t>
            </a:r>
            <a:r>
              <a:rPr lang="en-US" altLang="zh-TW" baseline="-25000" dirty="0" smtClean="0">
                <a:solidFill>
                  <a:srgbClr val="C00000"/>
                </a:solidFill>
              </a:rPr>
              <a:t>0</a:t>
            </a:r>
            <a:r>
              <a:rPr lang="en-US" altLang="zh-TW" i="1" dirty="0" smtClean="0">
                <a:solidFill>
                  <a:srgbClr val="0070C0"/>
                </a:solidFill>
              </a:rPr>
              <a:t>m</a:t>
            </a:r>
            <a:r>
              <a:rPr lang="en-US" altLang="zh-TW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i="1" dirty="0" smtClean="0">
                <a:solidFill>
                  <a:schemeClr val="accent3">
                    <a:lumMod val="75000"/>
                  </a:schemeClr>
                </a:solidFill>
              </a:rPr>
              <a:t>m</a:t>
            </a:r>
            <a:r>
              <a:rPr lang="en-US" altLang="zh-TW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= </a:t>
            </a:r>
            <a:r>
              <a:rPr lang="en-US" altLang="zh-TW" dirty="0" smtClean="0">
                <a:solidFill>
                  <a:srgbClr val="C00000"/>
                </a:solidFill>
              </a:rPr>
              <a:t>5</a:t>
            </a:r>
            <a:r>
              <a:rPr lang="en-US" altLang="zh-TW" dirty="0" smtClean="0"/>
              <a:t> · </a:t>
            </a:r>
            <a:r>
              <a:rPr lang="en-US" altLang="zh-TW" dirty="0" smtClean="0">
                <a:solidFill>
                  <a:srgbClr val="0070C0"/>
                </a:solidFill>
              </a:rPr>
              <a:t>20</a:t>
            </a:r>
            <a:r>
              <a:rPr lang="en-US" altLang="zh-TW" dirty="0" smtClean="0"/>
              <a:t> · 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</a:rPr>
              <a:t>10 </a:t>
            </a:r>
            <a:r>
              <a:rPr lang="en-US" altLang="zh-TW" dirty="0" smtClean="0"/>
              <a:t>= </a:t>
            </a:r>
            <a:r>
              <a:rPr lang="en-US" altLang="zh-TW" dirty="0" smtClean="0">
                <a:solidFill>
                  <a:srgbClr val="FF0000"/>
                </a:solidFill>
              </a:rPr>
              <a:t>1000</a:t>
            </a:r>
          </a:p>
          <a:p>
            <a:pPr eaLnBrk="1" hangingPunct="1">
              <a:defRPr/>
            </a:pPr>
            <a:r>
              <a:rPr lang="en-US" altLang="zh-TW" dirty="0" smtClean="0"/>
              <a:t>C(2,3) = </a:t>
            </a:r>
            <a:r>
              <a:rPr lang="en-US" altLang="zh-TW" u="sng" dirty="0" smtClean="0"/>
              <a:t>       </a:t>
            </a:r>
            <a:r>
              <a:rPr lang="en-US" altLang="zh-TW" dirty="0" smtClean="0"/>
              <a:t>, C(3,4) = </a:t>
            </a:r>
            <a:r>
              <a:rPr lang="en-US" altLang="zh-TW" u="sng" dirty="0" smtClean="0"/>
              <a:t>     </a:t>
            </a:r>
            <a:r>
              <a:rPr lang="en-US" altLang="zh-TW" dirty="0" smtClean="0"/>
              <a:t>.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i="1" smtClean="0"/>
              <a:t>m</a:t>
            </a:r>
            <a:r>
              <a:rPr lang="en-US" altLang="zh-TW" baseline="-25000" smtClean="0"/>
              <a:t>0</a:t>
            </a:r>
            <a:r>
              <a:rPr lang="en-US" altLang="zh-TW" smtClean="0"/>
              <a:t> = 5,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smtClean="0"/>
              <a:t> = 20,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2</a:t>
            </a:r>
            <a:r>
              <a:rPr lang="en-US" altLang="zh-TW" smtClean="0"/>
              <a:t> = 10,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3</a:t>
            </a:r>
            <a:r>
              <a:rPr lang="en-US" altLang="zh-TW" smtClean="0"/>
              <a:t> = 3,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4</a:t>
            </a:r>
            <a:r>
              <a:rPr lang="en-US" altLang="zh-TW" smtClean="0"/>
              <a:t> = 2 </a:t>
            </a:r>
          </a:p>
          <a:p>
            <a:pPr eaLnBrk="1" hangingPunct="1"/>
            <a:r>
              <a:rPr lang="en-US" altLang="zh-TW" smtClean="0"/>
              <a:t>C(1,2) = C(1,1) + C(2,2) + 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0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1</a:t>
            </a:r>
            <a:r>
              <a:rPr lang="en-US" altLang="zh-TW" i="1" smtClean="0"/>
              <a:t>m</a:t>
            </a:r>
            <a:r>
              <a:rPr lang="en-US" altLang="zh-TW" baseline="-25000" smtClean="0"/>
              <a:t>2 </a:t>
            </a:r>
            <a:r>
              <a:rPr lang="en-US" altLang="zh-TW" smtClean="0"/>
              <a:t>= 5 · 20 · 10 = 1000</a:t>
            </a:r>
          </a:p>
          <a:p>
            <a:pPr eaLnBrk="1" hangingPunct="1"/>
            <a:r>
              <a:rPr lang="en-US" altLang="zh-TW" smtClean="0"/>
              <a:t>C(2,3) = </a:t>
            </a:r>
            <a:r>
              <a:rPr lang="en-US" altLang="zh-TW" u="sng" smtClean="0">
                <a:solidFill>
                  <a:srgbClr val="FF0000"/>
                </a:solidFill>
              </a:rPr>
              <a:t>600</a:t>
            </a:r>
            <a:r>
              <a:rPr lang="en-US" altLang="zh-TW" smtClean="0"/>
              <a:t>, C(3,4) = </a:t>
            </a:r>
            <a:r>
              <a:rPr lang="en-US" altLang="zh-TW" u="sng" smtClean="0">
                <a:solidFill>
                  <a:srgbClr val="FF0000"/>
                </a:solidFill>
              </a:rPr>
              <a:t>60</a:t>
            </a:r>
            <a:r>
              <a:rPr lang="en-US" altLang="zh-TW" smtClean="0"/>
              <a:t>.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524000" y="3962400"/>
          <a:ext cx="6096000" cy="185737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i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 \ </a:t>
                      </a:r>
                      <a:r>
                        <a:rPr kumimoji="0" lang="en-US" altLang="zh-TW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1116</Words>
  <Application>Microsoft Office PowerPoint</Application>
  <PresentationFormat>On-screen Show (4:3)</PresentationFormat>
  <Paragraphs>440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新細明體</vt:lpstr>
      <vt:lpstr>Arial</vt:lpstr>
      <vt:lpstr>Calibri</vt:lpstr>
      <vt:lpstr>Office Theme</vt:lpstr>
      <vt:lpstr>CSCI 3160  Design and Analysis of Algorithms  Tutorial 5</vt:lpstr>
      <vt:lpstr>Outline</vt:lpstr>
      <vt:lpstr>Dynamic programming</vt:lpstr>
      <vt:lpstr>Chain Matrix Multiplication</vt:lpstr>
      <vt:lpstr>Chain Matrix Multiplication</vt:lpstr>
      <vt:lpstr>Chain Matrix Multiplication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Analysis</vt:lpstr>
      <vt:lpstr>Longest increasing subsequence (LIS)</vt:lpstr>
      <vt:lpstr>Longest increasing subsequence (LIS)</vt:lpstr>
      <vt:lpstr>Longest increasing subsequence (LIS)</vt:lpstr>
      <vt:lpstr>Example</vt:lpstr>
      <vt:lpstr>Example</vt:lpstr>
      <vt:lpstr>Example</vt:lpstr>
      <vt:lpstr>Example</vt:lpstr>
      <vt:lpstr>Example</vt:lpstr>
      <vt:lpstr>Example</vt:lpstr>
      <vt:lpstr>Example</vt:lpstr>
      <vt:lpstr>Analysis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3160: Formal languages and automata theory  Tutorial 9</dc:title>
  <dc:creator>CSE</dc:creator>
  <cp:lastModifiedBy>Chengyu Lin</cp:lastModifiedBy>
  <cp:revision>424</cp:revision>
  <cp:lastPrinted>2012-01-31T06:17:00Z</cp:lastPrinted>
  <dcterms:created xsi:type="dcterms:W3CDTF">2012-01-30T04:51:55Z</dcterms:created>
  <dcterms:modified xsi:type="dcterms:W3CDTF">2015-02-09T08:20:16Z</dcterms:modified>
</cp:coreProperties>
</file>