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326" r:id="rId3"/>
    <p:sldId id="294" r:id="rId4"/>
    <p:sldId id="301" r:id="rId5"/>
    <p:sldId id="299" r:id="rId6"/>
    <p:sldId id="306" r:id="rId7"/>
    <p:sldId id="307" r:id="rId8"/>
    <p:sldId id="309" r:id="rId9"/>
    <p:sldId id="310" r:id="rId10"/>
    <p:sldId id="311" r:id="rId11"/>
    <p:sldId id="325" r:id="rId12"/>
    <p:sldId id="319" r:id="rId13"/>
    <p:sldId id="320" r:id="rId14"/>
    <p:sldId id="321" r:id="rId15"/>
    <p:sldId id="322" r:id="rId16"/>
    <p:sldId id="323" r:id="rId17"/>
    <p:sldId id="324" r:id="rId18"/>
    <p:sldId id="312" r:id="rId19"/>
    <p:sldId id="305" r:id="rId20"/>
    <p:sldId id="313" r:id="rId21"/>
    <p:sldId id="314" r:id="rId22"/>
    <p:sldId id="290" r:id="rId23"/>
    <p:sldId id="315" r:id="rId24"/>
    <p:sldId id="317" r:id="rId25"/>
    <p:sldId id="297" r:id="rId26"/>
    <p:sldId id="318" r:id="rId27"/>
    <p:sldId id="327" r:id="rId28"/>
    <p:sldId id="328" r:id="rId29"/>
    <p:sldId id="289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4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0CF33F4-DC8D-4909-A215-7272BFC8D9E9}" type="datetimeFigureOut">
              <a:rPr lang="en-US" altLang="zh-CN"/>
              <a:pPr>
                <a:defRPr/>
              </a:pPr>
              <a:t>2/3/2015</a:t>
            </a:fld>
            <a:endParaRPr lang="en-US" altLang="zh-C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8C197B7-2A9A-4D6D-BC5C-6BEE78F84D0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33432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BBFCE05F-D88B-4150-AF8B-78C8B838AD3F}" type="slidenum">
              <a:rPr lang="en-US" altLang="zh-CN"/>
              <a:pPr eaLnBrk="1" hangingPunct="1"/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833799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2A20DD4D-A22E-477B-98AE-38E3270F21DB}" type="slidenum">
              <a:rPr lang="en-US" altLang="zh-CN"/>
              <a:pPr eaLnBrk="1" hangingPunct="1"/>
              <a:t>15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135586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14C96ADB-D24A-4E59-9836-BC16CA7FBC5B}" type="slidenum">
              <a:rPr lang="en-US" altLang="zh-CN"/>
              <a:pPr eaLnBrk="1" hangingPunct="1"/>
              <a:t>16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624007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9B608AEB-4A0D-4896-BB2A-E9BD871B0341}" type="slidenum">
              <a:rPr lang="en-US" altLang="zh-CN"/>
              <a:pPr eaLnBrk="1" hangingPunct="1"/>
              <a:t>17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04504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4FAF2C98-E3B0-4589-BA5B-0136D2487368}" type="slidenum">
              <a:rPr lang="en-US" altLang="zh-CN"/>
              <a:pPr eaLnBrk="1" hangingPunct="1"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05450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2E7BD636-A10D-4B93-955D-8A97E190D0B4}" type="slidenum">
              <a:rPr lang="en-US" altLang="zh-CN"/>
              <a:pPr eaLnBrk="1" hangingPunct="1"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80412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73392A70-2265-4E55-8B82-54B2D37B8FC0}" type="slidenum">
              <a:rPr lang="en-US" altLang="zh-CN"/>
              <a:pPr eaLnBrk="1" hangingPunct="1"/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22373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ADD84C08-5FCD-4136-ADCC-311E268C8C6B}" type="slidenum">
              <a:rPr lang="en-US" altLang="zh-CN"/>
              <a:pPr eaLnBrk="1" hangingPunct="1"/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45832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69D0182B-D77B-4289-9505-6D285BDF877D}" type="slidenum">
              <a:rPr lang="en-US" altLang="zh-CN"/>
              <a:pPr eaLnBrk="1" hangingPunct="1"/>
              <a:t>10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444361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38EEEE61-F61A-4910-8540-3BA34B8660A0}" type="slidenum">
              <a:rPr lang="en-US" altLang="zh-CN"/>
              <a:pPr eaLnBrk="1" hangingPunct="1"/>
              <a:t>12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724411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977C1455-B779-4B9E-9DF1-18F559C00D5B}" type="slidenum">
              <a:rPr lang="en-US" altLang="zh-CN"/>
              <a:pPr eaLnBrk="1" hangingPunct="1"/>
              <a:t>13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16443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F56FD9A5-9C39-445D-BF25-D541422FC07B}" type="slidenum">
              <a:rPr lang="en-US" altLang="zh-CN"/>
              <a:pPr eaLnBrk="1" hangingPunct="1"/>
              <a:t>14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8293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EE68D-3B24-4E1F-8105-D70B44C523BC}" type="datetimeFigureOut">
              <a:rPr lang="en-US" altLang="zh-CN"/>
              <a:pPr>
                <a:defRPr/>
              </a:pPr>
              <a:t>2/3/2015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3CD0D-AE88-4706-8C2A-864EA1D8702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39438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77597-DBF8-4DFA-A8D8-52A84536889A}" type="datetimeFigureOut">
              <a:rPr lang="en-US" altLang="zh-CN"/>
              <a:pPr>
                <a:defRPr/>
              </a:pPr>
              <a:t>2/3/2015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C4F88-90BF-404A-BF7F-431D323D39E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2654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7554F-A3F7-472B-AF96-29FC2032FB1C}" type="datetimeFigureOut">
              <a:rPr lang="en-US" altLang="zh-CN"/>
              <a:pPr>
                <a:defRPr/>
              </a:pPr>
              <a:t>2/3/2015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46CC2-3716-4DBB-B7F1-A6281337C92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88760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8D82B-6EAE-4727-8D14-6A7FBBF41F82}" type="datetimeFigureOut">
              <a:rPr lang="en-US" altLang="zh-CN"/>
              <a:pPr>
                <a:defRPr/>
              </a:pPr>
              <a:t>2/3/2015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6D40D-B95C-421B-8FC7-89C2CE22A3F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25632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D4501-4FF1-434C-840C-B7DCBA9A2231}" type="datetimeFigureOut">
              <a:rPr lang="en-US" altLang="zh-CN"/>
              <a:pPr>
                <a:defRPr/>
              </a:pPr>
              <a:t>2/3/2015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91837-53C0-4C40-88A3-2808506C64B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75026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6BA11-382F-4269-8F58-936B1BC69F34}" type="datetimeFigureOut">
              <a:rPr lang="en-US" altLang="zh-CN"/>
              <a:pPr>
                <a:defRPr/>
              </a:pPr>
              <a:t>2/3/2015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4F161-C7DB-45D1-8A5A-5AE749C9CA6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60468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802FB-F267-48DF-B9F5-98A263167D2E}" type="datetimeFigureOut">
              <a:rPr lang="en-US" altLang="zh-CN"/>
              <a:pPr>
                <a:defRPr/>
              </a:pPr>
              <a:t>2/3/2015</a:t>
            </a:fld>
            <a:endParaRPr lang="en-US" altLang="zh-C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0D8E5-EAFD-4024-B3DD-7791842EB96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61244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69A18-C5A1-4D92-906B-EC984CCD32A4}" type="datetimeFigureOut">
              <a:rPr lang="en-US" altLang="zh-CN"/>
              <a:pPr>
                <a:defRPr/>
              </a:pPr>
              <a:t>2/3/2015</a:t>
            </a:fld>
            <a:endParaRPr lang="en-US" altLang="zh-C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2512D-1DAE-40FF-AD3F-1612051C3A2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2981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070A3-5248-4A43-9953-735E7D186DCC}" type="datetimeFigureOut">
              <a:rPr lang="en-US" altLang="zh-CN"/>
              <a:pPr>
                <a:defRPr/>
              </a:pPr>
              <a:t>2/3/2015</a:t>
            </a:fld>
            <a:endParaRPr lang="en-US" altLang="zh-C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B0C6E-705E-48C8-9413-01182A3ED74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48771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1AD8C-D033-42F7-A2DC-7492E77736B7}" type="datetimeFigureOut">
              <a:rPr lang="en-US" altLang="zh-CN"/>
              <a:pPr>
                <a:defRPr/>
              </a:pPr>
              <a:t>2/3/2015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81C61-A4DD-48C9-AC0F-5DFD54E394D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49186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1F0D7-4327-40E5-8A86-C8FDFF81F375}" type="datetimeFigureOut">
              <a:rPr lang="en-US" altLang="zh-CN"/>
              <a:pPr>
                <a:defRPr/>
              </a:pPr>
              <a:t>2/3/2015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94D09-723B-4719-9654-2A6FD2901F6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95408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23F9879-DA76-4F63-B671-5618C70BAE29}" type="datetimeFigureOut">
              <a:rPr lang="en-US" altLang="zh-CN"/>
              <a:pPr>
                <a:defRPr/>
              </a:pPr>
              <a:t>2/3/2015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15595FD-A75E-4ED5-8BFC-D8DFAFD8E88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8153400" cy="2362200"/>
          </a:xfrm>
        </p:spPr>
        <p:txBody>
          <a:bodyPr/>
          <a:lstStyle/>
          <a:p>
            <a:pPr algn="r" eaLnBrk="1" hangingPunct="1"/>
            <a:r>
              <a:rPr lang="en-US" altLang="zh-CN" sz="4000" dirty="0" smtClean="0"/>
              <a:t>CSCI 3160</a:t>
            </a:r>
            <a:br>
              <a:rPr lang="en-US" altLang="zh-CN" sz="4000" dirty="0" smtClean="0"/>
            </a:br>
            <a:r>
              <a:rPr lang="en-US" altLang="zh-CN" sz="4000" dirty="0" smtClean="0"/>
              <a:t> Design and Analysis of Algorithms</a:t>
            </a:r>
            <a:br>
              <a:rPr lang="en-US" altLang="zh-CN" sz="4000" dirty="0" smtClean="0"/>
            </a:br>
            <a:r>
              <a:rPr lang="en-US" altLang="zh-CN" sz="4000" dirty="0" smtClean="0"/>
              <a:t/>
            </a:r>
            <a:br>
              <a:rPr lang="en-US" altLang="zh-CN" sz="4000" dirty="0" smtClean="0"/>
            </a:br>
            <a:r>
              <a:rPr lang="en-US" altLang="zh-CN" sz="4000" smtClean="0"/>
              <a:t>Tutorial 4</a:t>
            </a:r>
            <a:endParaRPr lang="en-US" altLang="zh-CN" sz="40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3600" y="4800600"/>
            <a:ext cx="2667000" cy="838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mtClean="0">
                <a:latin typeface="+mj-lt"/>
              </a:rPr>
              <a:t>Chengyu Lin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2-SAT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070350"/>
          </a:xfrm>
        </p:spPr>
        <p:txBody>
          <a:bodyPr/>
          <a:lstStyle/>
          <a:p>
            <a:pPr eaLnBrk="1" hangingPunct="1"/>
            <a:r>
              <a:rPr lang="en-US" altLang="zh-CN" sz="2800" dirty="0" smtClean="0"/>
              <a:t>(x</a:t>
            </a:r>
            <a:r>
              <a:rPr lang="en-US" altLang="zh-CN" sz="2800" baseline="-25000" dirty="0" smtClean="0"/>
              <a:t>1</a:t>
            </a:r>
            <a:r>
              <a:rPr lang="en-US" altLang="zh-CN" sz="2800" dirty="0" smtClean="0"/>
              <a:t>∨¬x</a:t>
            </a:r>
            <a:r>
              <a:rPr lang="en-US" altLang="zh-CN" sz="2800" baseline="-25000" dirty="0" smtClean="0"/>
              <a:t>2</a:t>
            </a:r>
            <a:r>
              <a:rPr lang="en-US" altLang="zh-CN" sz="2800" dirty="0" smtClean="0"/>
              <a:t>)∧(x</a:t>
            </a:r>
            <a:r>
              <a:rPr lang="en-US" altLang="zh-CN" sz="2800" baseline="-25000" dirty="0" smtClean="0"/>
              <a:t>2</a:t>
            </a:r>
            <a:r>
              <a:rPr lang="en-US" altLang="zh-CN" sz="2800" dirty="0" smtClean="0"/>
              <a:t>∨¬x</a:t>
            </a:r>
            <a:r>
              <a:rPr lang="en-US" altLang="zh-CN" sz="2800" baseline="-25000" dirty="0" smtClean="0"/>
              <a:t>3</a:t>
            </a:r>
            <a:r>
              <a:rPr lang="en-US" altLang="zh-CN" sz="2800" dirty="0" smtClean="0"/>
              <a:t>)∧(x</a:t>
            </a:r>
            <a:r>
              <a:rPr lang="en-US" altLang="zh-CN" sz="2800" baseline="-25000" dirty="0" smtClean="0"/>
              <a:t>4</a:t>
            </a:r>
            <a:r>
              <a:rPr lang="en-US" altLang="zh-CN" sz="2800" dirty="0" smtClean="0"/>
              <a:t>∨x</a:t>
            </a:r>
            <a:r>
              <a:rPr lang="en-US" altLang="zh-CN" sz="2800" baseline="-25000" dirty="0" smtClean="0"/>
              <a:t>3</a:t>
            </a:r>
            <a:r>
              <a:rPr lang="en-US" altLang="zh-CN" sz="2800" dirty="0" smtClean="0"/>
              <a:t>)∧(x</a:t>
            </a:r>
            <a:r>
              <a:rPr lang="en-US" altLang="zh-CN" sz="2800" baseline="-25000" dirty="0" smtClean="0"/>
              <a:t>5</a:t>
            </a:r>
            <a:r>
              <a:rPr lang="en-US" altLang="zh-CN" sz="2800" dirty="0" smtClean="0"/>
              <a:t>∨x</a:t>
            </a:r>
            <a:r>
              <a:rPr lang="en-US" altLang="zh-CN" sz="2800" baseline="-25000" dirty="0" smtClean="0"/>
              <a:t>1</a:t>
            </a:r>
            <a:r>
              <a:rPr lang="en-US" altLang="zh-CN" sz="2800" dirty="0" smtClean="0"/>
              <a:t>)∧(x</a:t>
            </a:r>
            <a:r>
              <a:rPr lang="en-US" altLang="zh-CN" sz="2800" baseline="-25000" dirty="0" smtClean="0"/>
              <a:t>4</a:t>
            </a:r>
            <a:r>
              <a:rPr lang="en-US" altLang="zh-CN" sz="2800" dirty="0" smtClean="0"/>
              <a:t>∨¬x</a:t>
            </a:r>
            <a:r>
              <a:rPr lang="en-US" altLang="zh-CN" sz="2800" baseline="-25000" dirty="0" smtClean="0"/>
              <a:t>5</a:t>
            </a:r>
            <a:r>
              <a:rPr lang="en-US" altLang="zh-CN" sz="2800" dirty="0" smtClean="0"/>
              <a:t>)</a:t>
            </a:r>
          </a:p>
          <a:p>
            <a:pPr eaLnBrk="1" hangingPunct="1"/>
            <a:endParaRPr lang="en-US" altLang="zh-CN" sz="2800" dirty="0" smtClean="0"/>
          </a:p>
          <a:p>
            <a:pPr eaLnBrk="1" hangingPunct="1"/>
            <a:endParaRPr lang="en-US" altLang="zh-CN" sz="2800" dirty="0" smtClean="0"/>
          </a:p>
          <a:p>
            <a:pPr eaLnBrk="1" hangingPunct="1"/>
            <a:endParaRPr lang="en-US" altLang="zh-CN" sz="2800" dirty="0" smtClean="0"/>
          </a:p>
          <a:p>
            <a:pPr eaLnBrk="1" hangingPunct="1"/>
            <a:r>
              <a:rPr lang="en-US" altLang="zh-CN" sz="2800" dirty="0" smtClean="0"/>
              <a:t>Find an unsatisfied clause: </a:t>
            </a:r>
            <a:r>
              <a:rPr lang="en-US" altLang="zh-CN" sz="2800" dirty="0" smtClean="0">
                <a:solidFill>
                  <a:srgbClr val="FF0000"/>
                </a:solidFill>
              </a:rPr>
              <a:t>none</a:t>
            </a:r>
          </a:p>
          <a:p>
            <a:pPr eaLnBrk="1" hangingPunct="1"/>
            <a:endParaRPr lang="en-US" altLang="zh-CN" sz="2800" dirty="0" smtClean="0"/>
          </a:p>
          <a:p>
            <a:pPr eaLnBrk="1" hangingPunct="1"/>
            <a:r>
              <a:rPr lang="en-US" altLang="zh-CN" sz="2800" dirty="0" smtClean="0"/>
              <a:t>We have a satisfying assignment! =)</a:t>
            </a:r>
            <a:endParaRPr lang="en-US" altLang="zh-CN" sz="2400" baseline="-25000" dirty="0" smtClean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914400" y="2544763"/>
          <a:ext cx="5981700" cy="728662"/>
        </p:xfrm>
        <a:graphic>
          <a:graphicData uri="http://schemas.openxmlformats.org/drawingml/2006/table">
            <a:tbl>
              <a:tblPr/>
              <a:tblGrid>
                <a:gridCol w="996950"/>
                <a:gridCol w="996950"/>
                <a:gridCol w="996950"/>
                <a:gridCol w="996950"/>
                <a:gridCol w="996950"/>
                <a:gridCol w="996950"/>
              </a:tblGrid>
              <a:tr h="364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1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2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3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4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5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4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current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18" name="Left Brace 17"/>
          <p:cNvSpPr/>
          <p:nvPr/>
        </p:nvSpPr>
        <p:spPr>
          <a:xfrm rot="-5400000">
            <a:off x="6494463" y="1598612"/>
            <a:ext cx="133350" cy="1050925"/>
          </a:xfrm>
          <a:prstGeom prst="leftBrac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altLang="zh-CN">
              <a:cs typeface="Arial" charset="0"/>
            </a:endParaRPr>
          </a:p>
        </p:txBody>
      </p:sp>
      <p:sp>
        <p:nvSpPr>
          <p:cNvPr id="19" name="Left Brace 18"/>
          <p:cNvSpPr/>
          <p:nvPr/>
        </p:nvSpPr>
        <p:spPr>
          <a:xfrm rot="-5400000">
            <a:off x="5259388" y="1674812"/>
            <a:ext cx="133350" cy="898525"/>
          </a:xfrm>
          <a:prstGeom prst="leftBrac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altLang="zh-CN">
              <a:cs typeface="Arial" charset="0"/>
            </a:endParaRPr>
          </a:p>
        </p:txBody>
      </p:sp>
      <p:sp>
        <p:nvSpPr>
          <p:cNvPr id="10269" name="Rectangle 19"/>
          <p:cNvSpPr>
            <a:spLocks noChangeArrowheads="1"/>
          </p:cNvSpPr>
          <p:nvPr/>
        </p:nvSpPr>
        <p:spPr bwMode="auto">
          <a:xfrm>
            <a:off x="5486400" y="2144713"/>
            <a:ext cx="862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B050"/>
                </a:solidFill>
              </a:rPr>
              <a:t>clauses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Analysis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 smtClean="0"/>
              <a:t>To do the analysis, assume we have a satisfying assignment in mind, call it </a:t>
            </a:r>
            <a:r>
              <a:rPr lang="en-US" altLang="zh-CN" sz="2800" i="1" dirty="0" smtClean="0"/>
              <a:t>solution</a:t>
            </a:r>
          </a:p>
          <a:p>
            <a:pPr lvl="1" eaLnBrk="1" hangingPunct="1"/>
            <a:r>
              <a:rPr lang="en-US" altLang="zh-CN" sz="2400" dirty="0" smtClean="0"/>
              <a:t>Of course, we do not know if a satisfying assignment exists when we run the algorithm</a:t>
            </a:r>
          </a:p>
          <a:p>
            <a:pPr lvl="1" eaLnBrk="1" hangingPunct="1"/>
            <a:r>
              <a:rPr lang="en-US" altLang="zh-CN" sz="2400" dirty="0" smtClean="0"/>
              <a:t>we do this for the analysis only</a:t>
            </a:r>
          </a:p>
          <a:p>
            <a:pPr eaLnBrk="1" hangingPunct="1"/>
            <a:r>
              <a:rPr lang="en-US" altLang="zh-CN" sz="2800" dirty="0" smtClean="0"/>
              <a:t>We compare the </a:t>
            </a:r>
            <a:r>
              <a:rPr lang="en-US" altLang="zh-CN" sz="2800" i="1" dirty="0" smtClean="0"/>
              <a:t>current</a:t>
            </a:r>
            <a:r>
              <a:rPr lang="en-US" altLang="zh-CN" sz="2800" dirty="0" smtClean="0"/>
              <a:t> assignment with the </a:t>
            </a:r>
            <a:r>
              <a:rPr lang="en-US" altLang="zh-CN" sz="2800" i="1" dirty="0" smtClean="0"/>
              <a:t>solution</a:t>
            </a:r>
          </a:p>
          <a:p>
            <a:pPr eaLnBrk="1" hangingPunct="1"/>
            <a:r>
              <a:rPr lang="en-US" altLang="zh-CN" sz="2800" dirty="0" smtClean="0"/>
              <a:t>And record the number of variables that are assigned to the same T/F value in both (current and solution) assignments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2-SAT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070350"/>
          </a:xfrm>
        </p:spPr>
        <p:txBody>
          <a:bodyPr/>
          <a:lstStyle/>
          <a:p>
            <a:pPr eaLnBrk="1" hangingPunct="1"/>
            <a:r>
              <a:rPr lang="en-US" altLang="zh-CN" sz="2800" smtClean="0"/>
              <a:t>(x</a:t>
            </a:r>
            <a:r>
              <a:rPr lang="en-US" altLang="zh-CN" sz="2800" baseline="-25000" smtClean="0"/>
              <a:t>1</a:t>
            </a:r>
            <a:r>
              <a:rPr lang="en-US" altLang="zh-CN" sz="2800" smtClean="0"/>
              <a:t>∨¬x</a:t>
            </a:r>
            <a:r>
              <a:rPr lang="en-US" altLang="zh-CN" sz="2800" baseline="-25000" smtClean="0"/>
              <a:t>2</a:t>
            </a:r>
            <a:r>
              <a:rPr lang="en-US" altLang="zh-CN" sz="2800" smtClean="0"/>
              <a:t>)∧(x</a:t>
            </a:r>
            <a:r>
              <a:rPr lang="en-US" altLang="zh-CN" sz="2800" baseline="-25000" smtClean="0"/>
              <a:t>2</a:t>
            </a:r>
            <a:r>
              <a:rPr lang="en-US" altLang="zh-CN" sz="2800" smtClean="0"/>
              <a:t>∨¬x</a:t>
            </a:r>
            <a:r>
              <a:rPr lang="en-US" altLang="zh-CN" sz="2800" baseline="-25000" smtClean="0"/>
              <a:t>3</a:t>
            </a:r>
            <a:r>
              <a:rPr lang="en-US" altLang="zh-CN" sz="2800" smtClean="0"/>
              <a:t>)∧</a:t>
            </a:r>
            <a:r>
              <a:rPr lang="en-US" altLang="zh-CN" sz="2800" smtClean="0">
                <a:solidFill>
                  <a:srgbClr val="FF0000"/>
                </a:solidFill>
              </a:rPr>
              <a:t>(x</a:t>
            </a:r>
            <a:r>
              <a:rPr lang="en-US" altLang="zh-CN" sz="2800" baseline="-25000" smtClean="0">
                <a:solidFill>
                  <a:srgbClr val="FF0000"/>
                </a:solidFill>
              </a:rPr>
              <a:t>4</a:t>
            </a:r>
            <a:r>
              <a:rPr lang="en-US" altLang="zh-CN" sz="2800" smtClean="0">
                <a:solidFill>
                  <a:srgbClr val="FF0000"/>
                </a:solidFill>
              </a:rPr>
              <a:t>∨x</a:t>
            </a:r>
            <a:r>
              <a:rPr lang="en-US" altLang="zh-CN" sz="2800" baseline="-25000" smtClean="0">
                <a:solidFill>
                  <a:srgbClr val="FF0000"/>
                </a:solidFill>
              </a:rPr>
              <a:t>3</a:t>
            </a:r>
            <a:r>
              <a:rPr lang="en-US" altLang="zh-CN" sz="2800" smtClean="0">
                <a:solidFill>
                  <a:srgbClr val="FF0000"/>
                </a:solidFill>
              </a:rPr>
              <a:t>)</a:t>
            </a:r>
            <a:r>
              <a:rPr lang="en-US" altLang="zh-CN" sz="2800" smtClean="0"/>
              <a:t>∧(x</a:t>
            </a:r>
            <a:r>
              <a:rPr lang="en-US" altLang="zh-CN" sz="2800" baseline="-25000" smtClean="0"/>
              <a:t>5</a:t>
            </a:r>
            <a:r>
              <a:rPr lang="en-US" altLang="zh-CN" sz="2800" smtClean="0"/>
              <a:t>∨x</a:t>
            </a:r>
            <a:r>
              <a:rPr lang="en-US" altLang="zh-CN" sz="2800" baseline="-25000" smtClean="0"/>
              <a:t>1</a:t>
            </a:r>
            <a:r>
              <a:rPr lang="en-US" altLang="zh-CN" sz="2800" smtClean="0"/>
              <a:t>)∧(x</a:t>
            </a:r>
            <a:r>
              <a:rPr lang="en-US" altLang="zh-CN" sz="2800" baseline="-25000" smtClean="0"/>
              <a:t>4</a:t>
            </a:r>
            <a:r>
              <a:rPr lang="en-US" altLang="zh-CN" sz="2800" smtClean="0"/>
              <a:t>∨¬x</a:t>
            </a:r>
            <a:r>
              <a:rPr lang="en-US" altLang="zh-CN" sz="2800" baseline="-25000" smtClean="0"/>
              <a:t>5</a:t>
            </a:r>
            <a:r>
              <a:rPr lang="en-US" altLang="zh-CN" sz="2800" smtClean="0"/>
              <a:t>)</a:t>
            </a:r>
          </a:p>
          <a:p>
            <a:pPr eaLnBrk="1" hangingPunct="1"/>
            <a:endParaRPr lang="en-US" altLang="zh-CN" sz="2800" smtClean="0"/>
          </a:p>
          <a:p>
            <a:pPr eaLnBrk="1" hangingPunct="1"/>
            <a:endParaRPr lang="en-US" altLang="zh-CN" sz="2800" smtClean="0"/>
          </a:p>
          <a:p>
            <a:pPr eaLnBrk="1" hangingPunct="1"/>
            <a:endParaRPr lang="en-US" altLang="zh-CN" sz="2800" smtClean="0"/>
          </a:p>
          <a:p>
            <a:pPr eaLnBrk="1" hangingPunct="1"/>
            <a:r>
              <a:rPr lang="en-US" altLang="zh-CN" sz="2800" smtClean="0"/>
              <a:t>Find an unsatisfied clause: </a:t>
            </a:r>
            <a:r>
              <a:rPr lang="en-US" altLang="zh-CN" sz="2800" smtClean="0">
                <a:solidFill>
                  <a:srgbClr val="FF0000"/>
                </a:solidFill>
              </a:rPr>
              <a:t>(x</a:t>
            </a:r>
            <a:r>
              <a:rPr lang="en-US" altLang="zh-CN" sz="2800" baseline="-25000" smtClean="0">
                <a:solidFill>
                  <a:srgbClr val="FF0000"/>
                </a:solidFill>
              </a:rPr>
              <a:t>4</a:t>
            </a:r>
            <a:r>
              <a:rPr lang="en-US" altLang="zh-CN" sz="2800" smtClean="0">
                <a:solidFill>
                  <a:srgbClr val="FF0000"/>
                </a:solidFill>
              </a:rPr>
              <a:t>∨x</a:t>
            </a:r>
            <a:r>
              <a:rPr lang="en-US" altLang="zh-CN" sz="2800" baseline="-25000" smtClean="0">
                <a:solidFill>
                  <a:srgbClr val="FF0000"/>
                </a:solidFill>
              </a:rPr>
              <a:t>3</a:t>
            </a:r>
            <a:r>
              <a:rPr lang="en-US" altLang="zh-CN" sz="2800" smtClean="0">
                <a:solidFill>
                  <a:srgbClr val="FF0000"/>
                </a:solidFill>
              </a:rPr>
              <a:t>)</a:t>
            </a:r>
            <a:endParaRPr lang="en-US" altLang="zh-CN" sz="2800" smtClean="0"/>
          </a:p>
          <a:p>
            <a:pPr eaLnBrk="1" hangingPunct="1"/>
            <a:r>
              <a:rPr lang="en-US" altLang="zh-CN" sz="2800" i="1" smtClean="0">
                <a:solidFill>
                  <a:srgbClr val="7030A0"/>
                </a:solidFill>
              </a:rPr>
              <a:t>flip</a:t>
            </a:r>
            <a:r>
              <a:rPr lang="en-US" altLang="zh-CN" sz="2800" smtClean="0"/>
              <a:t> </a:t>
            </a:r>
            <a:r>
              <a:rPr lang="en-US" altLang="zh-CN" sz="2800" i="1" smtClean="0"/>
              <a:t>one</a:t>
            </a:r>
            <a:r>
              <a:rPr lang="en-US" altLang="zh-CN" sz="2800" smtClean="0"/>
              <a:t> of the value of x</a:t>
            </a:r>
            <a:r>
              <a:rPr lang="en-US" altLang="zh-CN" sz="2800" baseline="-25000" smtClean="0"/>
              <a:t>3</a:t>
            </a:r>
            <a:r>
              <a:rPr lang="en-US" altLang="zh-CN" sz="2800" smtClean="0"/>
              <a:t> and x</a:t>
            </a:r>
            <a:r>
              <a:rPr lang="en-US" altLang="zh-CN" sz="2800" baseline="-25000" smtClean="0"/>
              <a:t>4 </a:t>
            </a:r>
            <a:r>
              <a:rPr lang="en-US" altLang="zh-CN" sz="2800" smtClean="0">
                <a:solidFill>
                  <a:srgbClr val="FF0000"/>
                </a:solidFill>
              </a:rPr>
              <a:t>randomly</a:t>
            </a:r>
          </a:p>
          <a:p>
            <a:pPr lvl="1" eaLnBrk="1" hangingPunct="1"/>
            <a:r>
              <a:rPr lang="en-US" altLang="zh-CN" sz="2400" smtClean="0"/>
              <a:t>If we flip x</a:t>
            </a:r>
            <a:r>
              <a:rPr lang="en-US" altLang="zh-CN" sz="2400" baseline="-25000" smtClean="0"/>
              <a:t>3</a:t>
            </a:r>
            <a:r>
              <a:rPr lang="en-US" altLang="zh-CN" sz="2400" smtClean="0"/>
              <a:t>, then we jump from 2 to 3</a:t>
            </a:r>
          </a:p>
          <a:p>
            <a:pPr lvl="1" eaLnBrk="1" hangingPunct="1"/>
            <a:r>
              <a:rPr lang="en-US" altLang="zh-CN" sz="2400" smtClean="0"/>
              <a:t>If we flip x</a:t>
            </a:r>
            <a:r>
              <a:rPr lang="en-US" altLang="zh-CN" sz="2400" baseline="-25000" smtClean="0"/>
              <a:t>4</a:t>
            </a:r>
            <a:r>
              <a:rPr lang="en-US" altLang="zh-CN" sz="2400" smtClean="0"/>
              <a:t>, then we jump from 2 to 3</a:t>
            </a:r>
            <a:endParaRPr lang="en-US" altLang="zh-CN" sz="2400" baseline="-25000" smtClean="0"/>
          </a:p>
        </p:txBody>
      </p:sp>
      <p:sp>
        <p:nvSpPr>
          <p:cNvPr id="4" name="Oval 3"/>
          <p:cNvSpPr/>
          <p:nvPr/>
        </p:nvSpPr>
        <p:spPr>
          <a:xfrm>
            <a:off x="2438400" y="6227763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1219200" y="6227763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7" name="Straight Connector 6"/>
          <p:cNvCxnSpPr>
            <a:stCxn id="5" idx="6"/>
            <a:endCxn id="4" idx="2"/>
          </p:cNvCxnSpPr>
          <p:nvPr/>
        </p:nvCxnSpPr>
        <p:spPr>
          <a:xfrm>
            <a:off x="1600200" y="6418263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876800" y="6248400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038600" y="6438900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3657600" y="62484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1" name="Straight Connector 10"/>
          <p:cNvCxnSpPr>
            <a:endCxn id="10" idx="2"/>
          </p:cNvCxnSpPr>
          <p:nvPr/>
        </p:nvCxnSpPr>
        <p:spPr>
          <a:xfrm>
            <a:off x="2819400" y="6438900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6096000" y="6248400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5257800" y="6437313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7315200" y="6248400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6477000" y="6438900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914400" y="2544763"/>
          <a:ext cx="5981700" cy="1092201"/>
        </p:xfrm>
        <a:graphic>
          <a:graphicData uri="http://schemas.openxmlformats.org/drawingml/2006/table">
            <a:tbl>
              <a:tblPr/>
              <a:tblGrid>
                <a:gridCol w="996950"/>
                <a:gridCol w="996950"/>
                <a:gridCol w="996950"/>
                <a:gridCol w="996950"/>
                <a:gridCol w="996950"/>
                <a:gridCol w="996950"/>
              </a:tblGrid>
              <a:tr h="3640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1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2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3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4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5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40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Solution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40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current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F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F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F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8" name="Left Brace 17"/>
          <p:cNvSpPr/>
          <p:nvPr/>
        </p:nvSpPr>
        <p:spPr>
          <a:xfrm rot="-5400000">
            <a:off x="6494463" y="1598612"/>
            <a:ext cx="133350" cy="1050925"/>
          </a:xfrm>
          <a:prstGeom prst="leftBrac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altLang="zh-CN">
              <a:cs typeface="Arial" charset="0"/>
            </a:endParaRPr>
          </a:p>
        </p:txBody>
      </p:sp>
      <p:sp>
        <p:nvSpPr>
          <p:cNvPr id="19" name="Left Brace 18"/>
          <p:cNvSpPr/>
          <p:nvPr/>
        </p:nvSpPr>
        <p:spPr>
          <a:xfrm rot="-5400000">
            <a:off x="5259388" y="1674812"/>
            <a:ext cx="133350" cy="898525"/>
          </a:xfrm>
          <a:prstGeom prst="leftBrac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altLang="zh-CN">
              <a:cs typeface="Arial" charset="0"/>
            </a:endParaRPr>
          </a:p>
        </p:txBody>
      </p:sp>
      <p:sp>
        <p:nvSpPr>
          <p:cNvPr id="12335" name="Rectangle 19"/>
          <p:cNvSpPr>
            <a:spLocks noChangeArrowheads="1"/>
          </p:cNvSpPr>
          <p:nvPr/>
        </p:nvSpPr>
        <p:spPr bwMode="auto">
          <a:xfrm>
            <a:off x="5486400" y="2144713"/>
            <a:ext cx="862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B050"/>
                </a:solidFill>
              </a:rPr>
              <a:t>clauses</a:t>
            </a:r>
          </a:p>
        </p:txBody>
      </p:sp>
      <p:sp>
        <p:nvSpPr>
          <p:cNvPr id="21" name="Arc 20"/>
          <p:cNvSpPr/>
          <p:nvPr/>
        </p:nvSpPr>
        <p:spPr>
          <a:xfrm>
            <a:off x="3917950" y="6065838"/>
            <a:ext cx="1104900" cy="428625"/>
          </a:xfrm>
          <a:prstGeom prst="arc">
            <a:avLst>
              <a:gd name="adj1" fmla="val 10897492"/>
              <a:gd name="adj2" fmla="val 21324191"/>
            </a:avLst>
          </a:prstGeom>
          <a:ln w="15875">
            <a:solidFill>
              <a:srgbClr val="7030A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337" name="Rectangle 22"/>
          <p:cNvSpPr>
            <a:spLocks noChangeArrowheads="1"/>
          </p:cNvSpPr>
          <p:nvPr/>
        </p:nvSpPr>
        <p:spPr bwMode="auto">
          <a:xfrm>
            <a:off x="4483100" y="5819775"/>
            <a:ext cx="9413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7030A0"/>
                </a:solidFill>
              </a:rPr>
              <a:t>with prob. 1</a:t>
            </a:r>
          </a:p>
        </p:txBody>
      </p:sp>
      <p:sp>
        <p:nvSpPr>
          <p:cNvPr id="12338" name="Rectangle 24"/>
          <p:cNvSpPr>
            <a:spLocks noChangeArrowheads="1"/>
          </p:cNvSpPr>
          <p:nvPr/>
        </p:nvSpPr>
        <p:spPr bwMode="auto">
          <a:xfrm>
            <a:off x="266700" y="5562600"/>
            <a:ext cx="6210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/>
              <a:t>Number of </a:t>
            </a:r>
            <a:r>
              <a:rPr lang="en-US" altLang="zh-CN" i="1"/>
              <a:t>x</a:t>
            </a:r>
            <a:r>
              <a:rPr lang="en-US" altLang="zh-CN" baseline="-25000"/>
              <a:t>i</a:t>
            </a:r>
            <a:r>
              <a:rPr lang="en-US" altLang="zh-CN"/>
              <a:t>s that agrees with the solution (i.e. </a:t>
            </a:r>
            <a:r>
              <a:rPr lang="en-US" altLang="zh-CN" i="1"/>
              <a:t>x</a:t>
            </a:r>
            <a:r>
              <a:rPr lang="en-US" altLang="zh-CN" baseline="-25000"/>
              <a:t>i</a:t>
            </a:r>
            <a:r>
              <a:rPr lang="en-US" altLang="zh-CN"/>
              <a:t> = T)</a:t>
            </a:r>
            <a:endParaRPr lang="en-US" altLang="zh-CN" baseline="-25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2-SAT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070350"/>
          </a:xfrm>
        </p:spPr>
        <p:txBody>
          <a:bodyPr/>
          <a:lstStyle/>
          <a:p>
            <a:pPr eaLnBrk="1" hangingPunct="1"/>
            <a:r>
              <a:rPr lang="en-US" altLang="zh-CN" sz="2800" smtClean="0">
                <a:solidFill>
                  <a:srgbClr val="FF0000"/>
                </a:solidFill>
              </a:rPr>
              <a:t>(x</a:t>
            </a:r>
            <a:r>
              <a:rPr lang="en-US" altLang="zh-CN" sz="2800" baseline="-25000" smtClean="0">
                <a:solidFill>
                  <a:srgbClr val="FF0000"/>
                </a:solidFill>
              </a:rPr>
              <a:t>1</a:t>
            </a:r>
            <a:r>
              <a:rPr lang="en-US" altLang="zh-CN" sz="2800" smtClean="0">
                <a:solidFill>
                  <a:srgbClr val="FF0000"/>
                </a:solidFill>
              </a:rPr>
              <a:t>∨¬x</a:t>
            </a:r>
            <a:r>
              <a:rPr lang="en-US" altLang="zh-CN" sz="2800" baseline="-25000" smtClean="0">
                <a:solidFill>
                  <a:srgbClr val="FF0000"/>
                </a:solidFill>
              </a:rPr>
              <a:t>2</a:t>
            </a:r>
            <a:r>
              <a:rPr lang="en-US" altLang="zh-CN" sz="2800" smtClean="0">
                <a:solidFill>
                  <a:srgbClr val="FF0000"/>
                </a:solidFill>
              </a:rPr>
              <a:t>)</a:t>
            </a:r>
            <a:r>
              <a:rPr lang="en-US" altLang="zh-CN" sz="2800" smtClean="0"/>
              <a:t>∧(x</a:t>
            </a:r>
            <a:r>
              <a:rPr lang="en-US" altLang="zh-CN" sz="2800" baseline="-25000" smtClean="0"/>
              <a:t>2</a:t>
            </a:r>
            <a:r>
              <a:rPr lang="en-US" altLang="zh-CN" sz="2800" smtClean="0"/>
              <a:t>∨¬x</a:t>
            </a:r>
            <a:r>
              <a:rPr lang="en-US" altLang="zh-CN" sz="2800" baseline="-25000" smtClean="0"/>
              <a:t>3</a:t>
            </a:r>
            <a:r>
              <a:rPr lang="en-US" altLang="zh-CN" sz="2800" smtClean="0"/>
              <a:t>)∧(x</a:t>
            </a:r>
            <a:r>
              <a:rPr lang="en-US" altLang="zh-CN" sz="2800" baseline="-25000" smtClean="0"/>
              <a:t>4</a:t>
            </a:r>
            <a:r>
              <a:rPr lang="en-US" altLang="zh-CN" sz="2800" smtClean="0"/>
              <a:t>∨x</a:t>
            </a:r>
            <a:r>
              <a:rPr lang="en-US" altLang="zh-CN" sz="2800" baseline="-25000" smtClean="0"/>
              <a:t>3</a:t>
            </a:r>
            <a:r>
              <a:rPr lang="en-US" altLang="zh-CN" sz="2800" smtClean="0"/>
              <a:t>)∧(x</a:t>
            </a:r>
            <a:r>
              <a:rPr lang="en-US" altLang="zh-CN" sz="2800" baseline="-25000" smtClean="0"/>
              <a:t>5</a:t>
            </a:r>
            <a:r>
              <a:rPr lang="en-US" altLang="zh-CN" sz="2800" smtClean="0"/>
              <a:t>∨x</a:t>
            </a:r>
            <a:r>
              <a:rPr lang="en-US" altLang="zh-CN" sz="2800" baseline="-25000" smtClean="0"/>
              <a:t>1</a:t>
            </a:r>
            <a:r>
              <a:rPr lang="en-US" altLang="zh-CN" sz="2800" smtClean="0"/>
              <a:t>)∧(x</a:t>
            </a:r>
            <a:r>
              <a:rPr lang="en-US" altLang="zh-CN" sz="2800" baseline="-25000" smtClean="0"/>
              <a:t>4</a:t>
            </a:r>
            <a:r>
              <a:rPr lang="en-US" altLang="zh-CN" sz="2800" smtClean="0"/>
              <a:t>∨¬x</a:t>
            </a:r>
            <a:r>
              <a:rPr lang="en-US" altLang="zh-CN" sz="2800" baseline="-25000" smtClean="0"/>
              <a:t>5</a:t>
            </a:r>
            <a:r>
              <a:rPr lang="en-US" altLang="zh-CN" sz="2800" smtClean="0"/>
              <a:t>)</a:t>
            </a:r>
          </a:p>
          <a:p>
            <a:pPr eaLnBrk="1" hangingPunct="1"/>
            <a:endParaRPr lang="en-US" altLang="zh-CN" sz="2800" smtClean="0"/>
          </a:p>
          <a:p>
            <a:pPr eaLnBrk="1" hangingPunct="1"/>
            <a:endParaRPr lang="en-US" altLang="zh-CN" sz="2800" smtClean="0"/>
          </a:p>
          <a:p>
            <a:pPr eaLnBrk="1" hangingPunct="1"/>
            <a:endParaRPr lang="en-US" altLang="zh-CN" sz="2800" smtClean="0"/>
          </a:p>
          <a:p>
            <a:pPr eaLnBrk="1" hangingPunct="1"/>
            <a:r>
              <a:rPr lang="en-US" altLang="zh-CN" sz="2800" smtClean="0"/>
              <a:t>Find an unsatisfied clause: </a:t>
            </a:r>
            <a:r>
              <a:rPr lang="en-US" altLang="zh-CN" sz="2800" smtClean="0">
                <a:solidFill>
                  <a:srgbClr val="FF0000"/>
                </a:solidFill>
              </a:rPr>
              <a:t>(x</a:t>
            </a:r>
            <a:r>
              <a:rPr lang="en-US" altLang="zh-CN" sz="2800" baseline="-25000" smtClean="0">
                <a:solidFill>
                  <a:srgbClr val="FF0000"/>
                </a:solidFill>
              </a:rPr>
              <a:t>1</a:t>
            </a:r>
            <a:r>
              <a:rPr lang="en-US" altLang="zh-CN" sz="2800" smtClean="0">
                <a:solidFill>
                  <a:srgbClr val="FF0000"/>
                </a:solidFill>
              </a:rPr>
              <a:t>∨¬x</a:t>
            </a:r>
            <a:r>
              <a:rPr lang="en-US" altLang="zh-CN" sz="2800" baseline="-25000" smtClean="0">
                <a:solidFill>
                  <a:srgbClr val="FF0000"/>
                </a:solidFill>
              </a:rPr>
              <a:t>2</a:t>
            </a:r>
            <a:r>
              <a:rPr lang="en-US" altLang="zh-CN" sz="2800" smtClean="0">
                <a:solidFill>
                  <a:srgbClr val="FF0000"/>
                </a:solidFill>
              </a:rPr>
              <a:t>)</a:t>
            </a:r>
            <a:endParaRPr lang="en-US" altLang="zh-CN" sz="2800" smtClean="0"/>
          </a:p>
          <a:p>
            <a:pPr eaLnBrk="1" hangingPunct="1"/>
            <a:r>
              <a:rPr lang="en-US" altLang="zh-CN" sz="2800" i="1" smtClean="0">
                <a:solidFill>
                  <a:srgbClr val="7030A0"/>
                </a:solidFill>
              </a:rPr>
              <a:t>flip</a:t>
            </a:r>
            <a:r>
              <a:rPr lang="en-US" altLang="zh-CN" sz="2800" smtClean="0"/>
              <a:t> </a:t>
            </a:r>
            <a:r>
              <a:rPr lang="en-US" altLang="zh-CN" sz="2800" i="1" smtClean="0"/>
              <a:t>one</a:t>
            </a:r>
            <a:r>
              <a:rPr lang="en-US" altLang="zh-CN" sz="2800" smtClean="0"/>
              <a:t> of the value of x</a:t>
            </a:r>
            <a:r>
              <a:rPr lang="en-US" altLang="zh-CN" sz="2800" baseline="-25000" smtClean="0"/>
              <a:t>1</a:t>
            </a:r>
            <a:r>
              <a:rPr lang="en-US" altLang="zh-CN" sz="2800" smtClean="0"/>
              <a:t> and x</a:t>
            </a:r>
            <a:r>
              <a:rPr lang="en-US" altLang="zh-CN" sz="2800" baseline="-25000" smtClean="0"/>
              <a:t>2 </a:t>
            </a:r>
            <a:r>
              <a:rPr lang="en-US" altLang="zh-CN" sz="2800" smtClean="0">
                <a:solidFill>
                  <a:srgbClr val="FF0000"/>
                </a:solidFill>
              </a:rPr>
              <a:t>randomly</a:t>
            </a:r>
          </a:p>
          <a:p>
            <a:pPr lvl="1" eaLnBrk="1" hangingPunct="1"/>
            <a:r>
              <a:rPr lang="en-US" altLang="zh-CN" sz="2400" smtClean="0"/>
              <a:t>If we flip x</a:t>
            </a:r>
            <a:r>
              <a:rPr lang="en-US" altLang="zh-CN" sz="2400" baseline="-25000" smtClean="0"/>
              <a:t>1</a:t>
            </a:r>
            <a:r>
              <a:rPr lang="en-US" altLang="zh-CN" sz="2400" smtClean="0"/>
              <a:t>, then we jump from 3 to 4</a:t>
            </a:r>
          </a:p>
          <a:p>
            <a:pPr lvl="1" eaLnBrk="1" hangingPunct="1"/>
            <a:r>
              <a:rPr lang="en-US" altLang="zh-CN" sz="2400" smtClean="0"/>
              <a:t>If we flip x</a:t>
            </a:r>
            <a:r>
              <a:rPr lang="en-US" altLang="zh-CN" sz="2400" baseline="-25000" smtClean="0"/>
              <a:t>2</a:t>
            </a:r>
            <a:r>
              <a:rPr lang="en-US" altLang="zh-CN" sz="2400" smtClean="0"/>
              <a:t>, then we jump from 3 to 2</a:t>
            </a:r>
            <a:endParaRPr lang="en-US" altLang="zh-CN" sz="2400" baseline="-25000" smtClean="0"/>
          </a:p>
        </p:txBody>
      </p:sp>
      <p:sp>
        <p:nvSpPr>
          <p:cNvPr id="4" name="Oval 3"/>
          <p:cNvSpPr/>
          <p:nvPr/>
        </p:nvSpPr>
        <p:spPr>
          <a:xfrm>
            <a:off x="2438400" y="6227763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1219200" y="6227763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7" name="Straight Connector 6"/>
          <p:cNvCxnSpPr>
            <a:stCxn id="5" idx="6"/>
            <a:endCxn id="4" idx="2"/>
          </p:cNvCxnSpPr>
          <p:nvPr/>
        </p:nvCxnSpPr>
        <p:spPr>
          <a:xfrm>
            <a:off x="1600200" y="6418263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876800" y="62484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038600" y="6438900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3657600" y="6248400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1" name="Straight Connector 10"/>
          <p:cNvCxnSpPr>
            <a:endCxn id="10" idx="2"/>
          </p:cNvCxnSpPr>
          <p:nvPr/>
        </p:nvCxnSpPr>
        <p:spPr>
          <a:xfrm>
            <a:off x="2819400" y="6438900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6096000" y="6248400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5257800" y="6437313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7315200" y="6248400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6477000" y="6438900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914400" y="2544763"/>
          <a:ext cx="5981700" cy="1092201"/>
        </p:xfrm>
        <a:graphic>
          <a:graphicData uri="http://schemas.openxmlformats.org/drawingml/2006/table">
            <a:tbl>
              <a:tblPr/>
              <a:tblGrid>
                <a:gridCol w="996950"/>
                <a:gridCol w="996950"/>
                <a:gridCol w="996950"/>
                <a:gridCol w="996950"/>
                <a:gridCol w="996950"/>
                <a:gridCol w="996950"/>
              </a:tblGrid>
              <a:tr h="3640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1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2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3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4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5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40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Solution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40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current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F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F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8" name="Left Brace 17"/>
          <p:cNvSpPr/>
          <p:nvPr/>
        </p:nvSpPr>
        <p:spPr>
          <a:xfrm rot="-5400000">
            <a:off x="6494463" y="1598612"/>
            <a:ext cx="133350" cy="1050925"/>
          </a:xfrm>
          <a:prstGeom prst="leftBrac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altLang="zh-CN">
              <a:cs typeface="Arial" charset="0"/>
            </a:endParaRPr>
          </a:p>
        </p:txBody>
      </p:sp>
      <p:sp>
        <p:nvSpPr>
          <p:cNvPr id="19" name="Left Brace 18"/>
          <p:cNvSpPr/>
          <p:nvPr/>
        </p:nvSpPr>
        <p:spPr>
          <a:xfrm rot="-5400000">
            <a:off x="5259388" y="1674812"/>
            <a:ext cx="133350" cy="898525"/>
          </a:xfrm>
          <a:prstGeom prst="leftBrac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altLang="zh-CN">
              <a:cs typeface="Arial" charset="0"/>
            </a:endParaRPr>
          </a:p>
        </p:txBody>
      </p:sp>
      <p:sp>
        <p:nvSpPr>
          <p:cNvPr id="13359" name="Rectangle 19"/>
          <p:cNvSpPr>
            <a:spLocks noChangeArrowheads="1"/>
          </p:cNvSpPr>
          <p:nvPr/>
        </p:nvSpPr>
        <p:spPr bwMode="auto">
          <a:xfrm>
            <a:off x="5486400" y="2144713"/>
            <a:ext cx="862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B050"/>
                </a:solidFill>
              </a:rPr>
              <a:t>clauses</a:t>
            </a:r>
          </a:p>
        </p:txBody>
      </p:sp>
      <p:sp>
        <p:nvSpPr>
          <p:cNvPr id="21" name="Arc 20"/>
          <p:cNvSpPr/>
          <p:nvPr/>
        </p:nvSpPr>
        <p:spPr>
          <a:xfrm>
            <a:off x="5211763" y="6065838"/>
            <a:ext cx="1103312" cy="428625"/>
          </a:xfrm>
          <a:prstGeom prst="arc">
            <a:avLst>
              <a:gd name="adj1" fmla="val 10889875"/>
              <a:gd name="adj2" fmla="val 21324191"/>
            </a:avLst>
          </a:prstGeom>
          <a:ln w="15875">
            <a:solidFill>
              <a:srgbClr val="7030A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61" name="Rectangle 22"/>
          <p:cNvSpPr>
            <a:spLocks noChangeArrowheads="1"/>
          </p:cNvSpPr>
          <p:nvPr/>
        </p:nvSpPr>
        <p:spPr bwMode="auto">
          <a:xfrm>
            <a:off x="5764213" y="5819775"/>
            <a:ext cx="10795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7030A0"/>
                </a:solidFill>
              </a:rPr>
              <a:t>with prob. 1/2</a:t>
            </a:r>
          </a:p>
        </p:txBody>
      </p:sp>
      <p:sp>
        <p:nvSpPr>
          <p:cNvPr id="22" name="Arc 21"/>
          <p:cNvSpPr/>
          <p:nvPr/>
        </p:nvSpPr>
        <p:spPr>
          <a:xfrm>
            <a:off x="3962400" y="6048375"/>
            <a:ext cx="990600" cy="428625"/>
          </a:xfrm>
          <a:prstGeom prst="arc">
            <a:avLst>
              <a:gd name="adj1" fmla="val 10734417"/>
              <a:gd name="adj2" fmla="val 21493001"/>
            </a:avLst>
          </a:prstGeom>
          <a:ln w="15875">
            <a:solidFill>
              <a:srgbClr val="7030A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63" name="Rectangle 23"/>
          <p:cNvSpPr>
            <a:spLocks noChangeArrowheads="1"/>
          </p:cNvSpPr>
          <p:nvPr/>
        </p:nvSpPr>
        <p:spPr bwMode="auto">
          <a:xfrm>
            <a:off x="3416300" y="5819775"/>
            <a:ext cx="10795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7030A0"/>
                </a:solidFill>
              </a:rPr>
              <a:t>with prob. 1/2</a:t>
            </a:r>
          </a:p>
        </p:txBody>
      </p:sp>
      <p:sp>
        <p:nvSpPr>
          <p:cNvPr id="13364" name="Rectangle 24"/>
          <p:cNvSpPr>
            <a:spLocks noChangeArrowheads="1"/>
          </p:cNvSpPr>
          <p:nvPr/>
        </p:nvSpPr>
        <p:spPr bwMode="auto">
          <a:xfrm>
            <a:off x="266700" y="5562600"/>
            <a:ext cx="6210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/>
              <a:t>Number of </a:t>
            </a:r>
            <a:r>
              <a:rPr lang="en-US" altLang="zh-CN" i="1"/>
              <a:t>x</a:t>
            </a:r>
            <a:r>
              <a:rPr lang="en-US" altLang="zh-CN" baseline="-25000"/>
              <a:t>i</a:t>
            </a:r>
            <a:r>
              <a:rPr lang="en-US" altLang="zh-CN"/>
              <a:t>s that agrees with the solution (i.e. </a:t>
            </a:r>
            <a:r>
              <a:rPr lang="en-US" altLang="zh-CN" i="1"/>
              <a:t>x</a:t>
            </a:r>
            <a:r>
              <a:rPr lang="en-US" altLang="zh-CN" baseline="-25000"/>
              <a:t>i</a:t>
            </a:r>
            <a:r>
              <a:rPr lang="en-US" altLang="zh-CN"/>
              <a:t> = T)</a:t>
            </a:r>
            <a:endParaRPr lang="en-US" altLang="zh-CN" baseline="-25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2-SAT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070350"/>
          </a:xfrm>
        </p:spPr>
        <p:txBody>
          <a:bodyPr/>
          <a:lstStyle/>
          <a:p>
            <a:pPr eaLnBrk="1" hangingPunct="1"/>
            <a:r>
              <a:rPr lang="en-US" altLang="zh-CN" sz="2800" smtClean="0"/>
              <a:t>(x</a:t>
            </a:r>
            <a:r>
              <a:rPr lang="en-US" altLang="zh-CN" sz="2800" baseline="-25000" smtClean="0"/>
              <a:t>1</a:t>
            </a:r>
            <a:r>
              <a:rPr lang="en-US" altLang="zh-CN" sz="2800" smtClean="0"/>
              <a:t>∨¬x</a:t>
            </a:r>
            <a:r>
              <a:rPr lang="en-US" altLang="zh-CN" sz="2800" baseline="-25000" smtClean="0"/>
              <a:t>2</a:t>
            </a:r>
            <a:r>
              <a:rPr lang="en-US" altLang="zh-CN" sz="2800" smtClean="0"/>
              <a:t>)∧</a:t>
            </a:r>
            <a:r>
              <a:rPr lang="en-US" altLang="zh-CN" sz="2800" smtClean="0">
                <a:solidFill>
                  <a:srgbClr val="FF0000"/>
                </a:solidFill>
              </a:rPr>
              <a:t>(x</a:t>
            </a:r>
            <a:r>
              <a:rPr lang="en-US" altLang="zh-CN" sz="2800" baseline="-25000" smtClean="0">
                <a:solidFill>
                  <a:srgbClr val="FF0000"/>
                </a:solidFill>
              </a:rPr>
              <a:t>2</a:t>
            </a:r>
            <a:r>
              <a:rPr lang="en-US" altLang="zh-CN" sz="2800" smtClean="0">
                <a:solidFill>
                  <a:srgbClr val="FF0000"/>
                </a:solidFill>
              </a:rPr>
              <a:t>∨¬x</a:t>
            </a:r>
            <a:r>
              <a:rPr lang="en-US" altLang="zh-CN" sz="2800" baseline="-25000" smtClean="0">
                <a:solidFill>
                  <a:srgbClr val="FF0000"/>
                </a:solidFill>
              </a:rPr>
              <a:t>3</a:t>
            </a:r>
            <a:r>
              <a:rPr lang="en-US" altLang="zh-CN" sz="2800" smtClean="0">
                <a:solidFill>
                  <a:srgbClr val="FF0000"/>
                </a:solidFill>
              </a:rPr>
              <a:t>)</a:t>
            </a:r>
            <a:r>
              <a:rPr lang="en-US" altLang="zh-CN" sz="2800" smtClean="0"/>
              <a:t>∧(x</a:t>
            </a:r>
            <a:r>
              <a:rPr lang="en-US" altLang="zh-CN" sz="2800" baseline="-25000" smtClean="0"/>
              <a:t>4</a:t>
            </a:r>
            <a:r>
              <a:rPr lang="en-US" altLang="zh-CN" sz="2800" smtClean="0"/>
              <a:t>∨x</a:t>
            </a:r>
            <a:r>
              <a:rPr lang="en-US" altLang="zh-CN" sz="2800" baseline="-25000" smtClean="0"/>
              <a:t>3</a:t>
            </a:r>
            <a:r>
              <a:rPr lang="en-US" altLang="zh-CN" sz="2800" smtClean="0"/>
              <a:t>)∧(x</a:t>
            </a:r>
            <a:r>
              <a:rPr lang="en-US" altLang="zh-CN" sz="2800" baseline="-25000" smtClean="0"/>
              <a:t>5</a:t>
            </a:r>
            <a:r>
              <a:rPr lang="en-US" altLang="zh-CN" sz="2800" smtClean="0"/>
              <a:t>∨x</a:t>
            </a:r>
            <a:r>
              <a:rPr lang="en-US" altLang="zh-CN" sz="2800" baseline="-25000" smtClean="0"/>
              <a:t>1</a:t>
            </a:r>
            <a:r>
              <a:rPr lang="en-US" altLang="zh-CN" sz="2800" smtClean="0"/>
              <a:t>)∧(x</a:t>
            </a:r>
            <a:r>
              <a:rPr lang="en-US" altLang="zh-CN" sz="2800" baseline="-25000" smtClean="0"/>
              <a:t>4</a:t>
            </a:r>
            <a:r>
              <a:rPr lang="en-US" altLang="zh-CN" sz="2800" smtClean="0"/>
              <a:t>∨¬x</a:t>
            </a:r>
            <a:r>
              <a:rPr lang="en-US" altLang="zh-CN" sz="2800" baseline="-25000" smtClean="0"/>
              <a:t>5</a:t>
            </a:r>
            <a:r>
              <a:rPr lang="en-US" altLang="zh-CN" sz="2800" smtClean="0"/>
              <a:t>)</a:t>
            </a:r>
          </a:p>
          <a:p>
            <a:pPr eaLnBrk="1" hangingPunct="1"/>
            <a:endParaRPr lang="en-US" altLang="zh-CN" sz="2800" smtClean="0"/>
          </a:p>
          <a:p>
            <a:pPr eaLnBrk="1" hangingPunct="1"/>
            <a:endParaRPr lang="en-US" altLang="zh-CN" sz="2800" smtClean="0"/>
          </a:p>
          <a:p>
            <a:pPr eaLnBrk="1" hangingPunct="1"/>
            <a:endParaRPr lang="en-US" altLang="zh-CN" sz="2800" smtClean="0"/>
          </a:p>
          <a:p>
            <a:pPr eaLnBrk="1" hangingPunct="1"/>
            <a:r>
              <a:rPr lang="en-US" altLang="zh-CN" sz="2800" smtClean="0"/>
              <a:t>Find an unsatisfied clause: </a:t>
            </a:r>
            <a:r>
              <a:rPr lang="en-US" altLang="zh-CN" sz="2800" smtClean="0">
                <a:solidFill>
                  <a:srgbClr val="FF0000"/>
                </a:solidFill>
              </a:rPr>
              <a:t>(x</a:t>
            </a:r>
            <a:r>
              <a:rPr lang="en-US" altLang="zh-CN" sz="2800" baseline="-25000" smtClean="0">
                <a:solidFill>
                  <a:srgbClr val="FF0000"/>
                </a:solidFill>
              </a:rPr>
              <a:t>2</a:t>
            </a:r>
            <a:r>
              <a:rPr lang="en-US" altLang="zh-CN" sz="2800" smtClean="0">
                <a:solidFill>
                  <a:srgbClr val="FF0000"/>
                </a:solidFill>
              </a:rPr>
              <a:t>∨¬x</a:t>
            </a:r>
            <a:r>
              <a:rPr lang="en-US" altLang="zh-CN" sz="2800" baseline="-25000" smtClean="0">
                <a:solidFill>
                  <a:srgbClr val="FF0000"/>
                </a:solidFill>
              </a:rPr>
              <a:t>3</a:t>
            </a:r>
            <a:r>
              <a:rPr lang="en-US" altLang="zh-CN" sz="2800" smtClean="0">
                <a:solidFill>
                  <a:srgbClr val="FF0000"/>
                </a:solidFill>
              </a:rPr>
              <a:t>) </a:t>
            </a:r>
          </a:p>
          <a:p>
            <a:pPr eaLnBrk="1" hangingPunct="1"/>
            <a:r>
              <a:rPr lang="en-US" altLang="zh-CN" sz="2800" i="1" smtClean="0">
                <a:solidFill>
                  <a:srgbClr val="7030A0"/>
                </a:solidFill>
              </a:rPr>
              <a:t>flip</a:t>
            </a:r>
            <a:r>
              <a:rPr lang="en-US" altLang="zh-CN" sz="2800" smtClean="0"/>
              <a:t> </a:t>
            </a:r>
            <a:r>
              <a:rPr lang="en-US" altLang="zh-CN" sz="2800" i="1" smtClean="0"/>
              <a:t>one</a:t>
            </a:r>
            <a:r>
              <a:rPr lang="en-US" altLang="zh-CN" sz="2800" smtClean="0"/>
              <a:t> of the value of x</a:t>
            </a:r>
            <a:r>
              <a:rPr lang="en-US" altLang="zh-CN" sz="2800" baseline="-25000" smtClean="0"/>
              <a:t>2</a:t>
            </a:r>
            <a:r>
              <a:rPr lang="en-US" altLang="zh-CN" sz="2800" smtClean="0"/>
              <a:t> and x</a:t>
            </a:r>
            <a:r>
              <a:rPr lang="en-US" altLang="zh-CN" sz="2800" baseline="-25000" smtClean="0"/>
              <a:t>3 </a:t>
            </a:r>
            <a:r>
              <a:rPr lang="en-US" altLang="zh-CN" sz="2800" smtClean="0">
                <a:solidFill>
                  <a:srgbClr val="FF0000"/>
                </a:solidFill>
              </a:rPr>
              <a:t>randomly</a:t>
            </a:r>
          </a:p>
          <a:p>
            <a:pPr lvl="1" eaLnBrk="1" hangingPunct="1"/>
            <a:r>
              <a:rPr lang="en-US" altLang="zh-CN" sz="2400" smtClean="0"/>
              <a:t>If we flip x</a:t>
            </a:r>
            <a:r>
              <a:rPr lang="en-US" altLang="zh-CN" sz="2400" baseline="-25000" smtClean="0"/>
              <a:t>2</a:t>
            </a:r>
            <a:r>
              <a:rPr lang="en-US" altLang="zh-CN" sz="2400" smtClean="0"/>
              <a:t>, then we jump from 2 to 3</a:t>
            </a:r>
          </a:p>
          <a:p>
            <a:pPr lvl="1" eaLnBrk="1" hangingPunct="1"/>
            <a:r>
              <a:rPr lang="en-US" altLang="zh-CN" sz="2400" smtClean="0"/>
              <a:t>If we flip x</a:t>
            </a:r>
            <a:r>
              <a:rPr lang="en-US" altLang="zh-CN" sz="2400" baseline="-25000" smtClean="0"/>
              <a:t>3</a:t>
            </a:r>
            <a:r>
              <a:rPr lang="en-US" altLang="zh-CN" sz="2400" smtClean="0"/>
              <a:t>, then we jump from 2 to 1</a:t>
            </a:r>
            <a:endParaRPr lang="en-US" altLang="zh-CN" sz="2400" baseline="-25000" smtClean="0"/>
          </a:p>
        </p:txBody>
      </p:sp>
      <p:sp>
        <p:nvSpPr>
          <p:cNvPr id="4" name="Oval 3"/>
          <p:cNvSpPr/>
          <p:nvPr/>
        </p:nvSpPr>
        <p:spPr>
          <a:xfrm>
            <a:off x="2438400" y="6227763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1219200" y="6227763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7" name="Straight Connector 6"/>
          <p:cNvCxnSpPr>
            <a:stCxn id="5" idx="6"/>
            <a:endCxn id="4" idx="2"/>
          </p:cNvCxnSpPr>
          <p:nvPr/>
        </p:nvCxnSpPr>
        <p:spPr>
          <a:xfrm>
            <a:off x="1600200" y="6418263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876800" y="6248400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038600" y="6438900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3657600" y="62484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1" name="Straight Connector 10"/>
          <p:cNvCxnSpPr>
            <a:endCxn id="10" idx="2"/>
          </p:cNvCxnSpPr>
          <p:nvPr/>
        </p:nvCxnSpPr>
        <p:spPr>
          <a:xfrm>
            <a:off x="2819400" y="6438900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6096000" y="6248400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5257800" y="6437313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7315200" y="6248400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6477000" y="6438900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914400" y="2544763"/>
          <a:ext cx="5981700" cy="1092201"/>
        </p:xfrm>
        <a:graphic>
          <a:graphicData uri="http://schemas.openxmlformats.org/drawingml/2006/table">
            <a:tbl>
              <a:tblPr/>
              <a:tblGrid>
                <a:gridCol w="996950"/>
                <a:gridCol w="996950"/>
                <a:gridCol w="996950"/>
                <a:gridCol w="996950"/>
                <a:gridCol w="996950"/>
                <a:gridCol w="996950"/>
              </a:tblGrid>
              <a:tr h="3640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1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2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3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4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5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40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Solution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40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current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F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F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F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8" name="Left Brace 17"/>
          <p:cNvSpPr/>
          <p:nvPr/>
        </p:nvSpPr>
        <p:spPr>
          <a:xfrm rot="-5400000">
            <a:off x="6494463" y="1598612"/>
            <a:ext cx="133350" cy="1050925"/>
          </a:xfrm>
          <a:prstGeom prst="leftBrac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altLang="zh-CN">
              <a:cs typeface="Arial" charset="0"/>
            </a:endParaRPr>
          </a:p>
        </p:txBody>
      </p:sp>
      <p:sp>
        <p:nvSpPr>
          <p:cNvPr id="19" name="Left Brace 18"/>
          <p:cNvSpPr/>
          <p:nvPr/>
        </p:nvSpPr>
        <p:spPr>
          <a:xfrm rot="-5400000">
            <a:off x="5259388" y="1674812"/>
            <a:ext cx="133350" cy="898525"/>
          </a:xfrm>
          <a:prstGeom prst="leftBrac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altLang="zh-CN">
              <a:cs typeface="Arial" charset="0"/>
            </a:endParaRPr>
          </a:p>
        </p:txBody>
      </p:sp>
      <p:sp>
        <p:nvSpPr>
          <p:cNvPr id="14383" name="Rectangle 19"/>
          <p:cNvSpPr>
            <a:spLocks noChangeArrowheads="1"/>
          </p:cNvSpPr>
          <p:nvPr/>
        </p:nvSpPr>
        <p:spPr bwMode="auto">
          <a:xfrm>
            <a:off x="5486400" y="2144713"/>
            <a:ext cx="862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B050"/>
                </a:solidFill>
              </a:rPr>
              <a:t>clauses</a:t>
            </a:r>
          </a:p>
        </p:txBody>
      </p:sp>
      <p:sp>
        <p:nvSpPr>
          <p:cNvPr id="21" name="Arc 20"/>
          <p:cNvSpPr/>
          <p:nvPr/>
        </p:nvSpPr>
        <p:spPr>
          <a:xfrm>
            <a:off x="3929063" y="6065838"/>
            <a:ext cx="1104900" cy="428625"/>
          </a:xfrm>
          <a:prstGeom prst="arc">
            <a:avLst>
              <a:gd name="adj1" fmla="val 10889875"/>
              <a:gd name="adj2" fmla="val 21324191"/>
            </a:avLst>
          </a:prstGeom>
          <a:ln w="15875">
            <a:solidFill>
              <a:srgbClr val="7030A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85" name="Rectangle 22"/>
          <p:cNvSpPr>
            <a:spLocks noChangeArrowheads="1"/>
          </p:cNvSpPr>
          <p:nvPr/>
        </p:nvSpPr>
        <p:spPr bwMode="auto">
          <a:xfrm>
            <a:off x="4481513" y="5819775"/>
            <a:ext cx="10795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7030A0"/>
                </a:solidFill>
              </a:rPr>
              <a:t>with prob. 1/2</a:t>
            </a:r>
          </a:p>
        </p:txBody>
      </p:sp>
      <p:sp>
        <p:nvSpPr>
          <p:cNvPr id="22" name="Arc 21"/>
          <p:cNvSpPr/>
          <p:nvPr/>
        </p:nvSpPr>
        <p:spPr>
          <a:xfrm>
            <a:off x="2679700" y="6048375"/>
            <a:ext cx="1054100" cy="428625"/>
          </a:xfrm>
          <a:prstGeom prst="arc">
            <a:avLst>
              <a:gd name="adj1" fmla="val 10734417"/>
              <a:gd name="adj2" fmla="val 67240"/>
            </a:avLst>
          </a:prstGeom>
          <a:ln w="15875">
            <a:solidFill>
              <a:srgbClr val="7030A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87" name="Rectangle 23"/>
          <p:cNvSpPr>
            <a:spLocks noChangeArrowheads="1"/>
          </p:cNvSpPr>
          <p:nvPr/>
        </p:nvSpPr>
        <p:spPr bwMode="auto">
          <a:xfrm>
            <a:off x="2133600" y="5819775"/>
            <a:ext cx="10795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7030A0"/>
                </a:solidFill>
              </a:rPr>
              <a:t>with prob. 1/2</a:t>
            </a:r>
          </a:p>
        </p:txBody>
      </p:sp>
      <p:sp>
        <p:nvSpPr>
          <p:cNvPr id="14388" name="Rectangle 24"/>
          <p:cNvSpPr>
            <a:spLocks noChangeArrowheads="1"/>
          </p:cNvSpPr>
          <p:nvPr/>
        </p:nvSpPr>
        <p:spPr bwMode="auto">
          <a:xfrm>
            <a:off x="266700" y="5562600"/>
            <a:ext cx="6210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/>
              <a:t>Number of </a:t>
            </a:r>
            <a:r>
              <a:rPr lang="en-US" altLang="zh-CN" i="1"/>
              <a:t>x</a:t>
            </a:r>
            <a:r>
              <a:rPr lang="en-US" altLang="zh-CN" baseline="-25000"/>
              <a:t>i</a:t>
            </a:r>
            <a:r>
              <a:rPr lang="en-US" altLang="zh-CN"/>
              <a:t>s that agrees with the solution (i.e. </a:t>
            </a:r>
            <a:r>
              <a:rPr lang="en-US" altLang="zh-CN" i="1"/>
              <a:t>x</a:t>
            </a:r>
            <a:r>
              <a:rPr lang="en-US" altLang="zh-CN" baseline="-25000"/>
              <a:t>i</a:t>
            </a:r>
            <a:r>
              <a:rPr lang="en-US" altLang="zh-CN"/>
              <a:t> = T)</a:t>
            </a:r>
            <a:endParaRPr lang="en-US" altLang="zh-CN" baseline="-25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2-SAT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070350"/>
          </a:xfrm>
        </p:spPr>
        <p:txBody>
          <a:bodyPr/>
          <a:lstStyle/>
          <a:p>
            <a:pPr eaLnBrk="1" hangingPunct="1"/>
            <a:r>
              <a:rPr lang="en-US" altLang="zh-CN" sz="2800" smtClean="0">
                <a:solidFill>
                  <a:srgbClr val="FF0000"/>
                </a:solidFill>
              </a:rPr>
              <a:t>(x</a:t>
            </a:r>
            <a:r>
              <a:rPr lang="en-US" altLang="zh-CN" sz="2800" baseline="-25000" smtClean="0">
                <a:solidFill>
                  <a:srgbClr val="FF0000"/>
                </a:solidFill>
              </a:rPr>
              <a:t>1</a:t>
            </a:r>
            <a:r>
              <a:rPr lang="en-US" altLang="zh-CN" sz="2800" smtClean="0">
                <a:solidFill>
                  <a:srgbClr val="FF0000"/>
                </a:solidFill>
              </a:rPr>
              <a:t>∨¬x</a:t>
            </a:r>
            <a:r>
              <a:rPr lang="en-US" altLang="zh-CN" sz="2800" baseline="-25000" smtClean="0">
                <a:solidFill>
                  <a:srgbClr val="FF0000"/>
                </a:solidFill>
              </a:rPr>
              <a:t>2</a:t>
            </a:r>
            <a:r>
              <a:rPr lang="en-US" altLang="zh-CN" sz="2800" smtClean="0">
                <a:solidFill>
                  <a:srgbClr val="FF0000"/>
                </a:solidFill>
              </a:rPr>
              <a:t>)</a:t>
            </a:r>
            <a:r>
              <a:rPr lang="en-US" altLang="zh-CN" sz="2800" smtClean="0"/>
              <a:t>∧(x</a:t>
            </a:r>
            <a:r>
              <a:rPr lang="en-US" altLang="zh-CN" sz="2800" baseline="-25000" smtClean="0"/>
              <a:t>2</a:t>
            </a:r>
            <a:r>
              <a:rPr lang="en-US" altLang="zh-CN" sz="2800" smtClean="0"/>
              <a:t>∨¬x</a:t>
            </a:r>
            <a:r>
              <a:rPr lang="en-US" altLang="zh-CN" sz="2800" baseline="-25000" smtClean="0"/>
              <a:t>3</a:t>
            </a:r>
            <a:r>
              <a:rPr lang="en-US" altLang="zh-CN" sz="2800" smtClean="0"/>
              <a:t>)∧(x</a:t>
            </a:r>
            <a:r>
              <a:rPr lang="en-US" altLang="zh-CN" sz="2800" baseline="-25000" smtClean="0"/>
              <a:t>4</a:t>
            </a:r>
            <a:r>
              <a:rPr lang="en-US" altLang="zh-CN" sz="2800" smtClean="0"/>
              <a:t>∨x</a:t>
            </a:r>
            <a:r>
              <a:rPr lang="en-US" altLang="zh-CN" sz="2800" baseline="-25000" smtClean="0"/>
              <a:t>3</a:t>
            </a:r>
            <a:r>
              <a:rPr lang="en-US" altLang="zh-CN" sz="2800" smtClean="0"/>
              <a:t>)∧(x</a:t>
            </a:r>
            <a:r>
              <a:rPr lang="en-US" altLang="zh-CN" sz="2800" baseline="-25000" smtClean="0"/>
              <a:t>5</a:t>
            </a:r>
            <a:r>
              <a:rPr lang="en-US" altLang="zh-CN" sz="2800" smtClean="0"/>
              <a:t>∨x</a:t>
            </a:r>
            <a:r>
              <a:rPr lang="en-US" altLang="zh-CN" sz="2800" baseline="-25000" smtClean="0"/>
              <a:t>1</a:t>
            </a:r>
            <a:r>
              <a:rPr lang="en-US" altLang="zh-CN" sz="2800" smtClean="0"/>
              <a:t>)∧(x</a:t>
            </a:r>
            <a:r>
              <a:rPr lang="en-US" altLang="zh-CN" sz="2800" baseline="-25000" smtClean="0"/>
              <a:t>4</a:t>
            </a:r>
            <a:r>
              <a:rPr lang="en-US" altLang="zh-CN" sz="2800" smtClean="0"/>
              <a:t>∨¬x</a:t>
            </a:r>
            <a:r>
              <a:rPr lang="en-US" altLang="zh-CN" sz="2800" baseline="-25000" smtClean="0"/>
              <a:t>5</a:t>
            </a:r>
            <a:r>
              <a:rPr lang="en-US" altLang="zh-CN" sz="2800" smtClean="0"/>
              <a:t>)</a:t>
            </a:r>
          </a:p>
          <a:p>
            <a:pPr eaLnBrk="1" hangingPunct="1"/>
            <a:endParaRPr lang="en-US" altLang="zh-CN" sz="2800" smtClean="0"/>
          </a:p>
          <a:p>
            <a:pPr eaLnBrk="1" hangingPunct="1"/>
            <a:endParaRPr lang="en-US" altLang="zh-CN" sz="2800" smtClean="0"/>
          </a:p>
          <a:p>
            <a:pPr eaLnBrk="1" hangingPunct="1"/>
            <a:endParaRPr lang="en-US" altLang="zh-CN" sz="2800" smtClean="0"/>
          </a:p>
          <a:p>
            <a:pPr eaLnBrk="1" hangingPunct="1"/>
            <a:r>
              <a:rPr lang="en-US" altLang="zh-CN" sz="2800" smtClean="0"/>
              <a:t>Find an unsatisfied clause: </a:t>
            </a:r>
            <a:r>
              <a:rPr lang="en-US" altLang="zh-CN" sz="2800" smtClean="0">
                <a:solidFill>
                  <a:srgbClr val="FF0000"/>
                </a:solidFill>
              </a:rPr>
              <a:t>(x</a:t>
            </a:r>
            <a:r>
              <a:rPr lang="en-US" altLang="zh-CN" sz="2800" baseline="-25000" smtClean="0">
                <a:solidFill>
                  <a:srgbClr val="FF0000"/>
                </a:solidFill>
              </a:rPr>
              <a:t>1</a:t>
            </a:r>
            <a:r>
              <a:rPr lang="en-US" altLang="zh-CN" sz="2800" smtClean="0">
                <a:solidFill>
                  <a:srgbClr val="FF0000"/>
                </a:solidFill>
              </a:rPr>
              <a:t>∨¬x</a:t>
            </a:r>
            <a:r>
              <a:rPr lang="en-US" altLang="zh-CN" sz="2800" baseline="-25000" smtClean="0">
                <a:solidFill>
                  <a:srgbClr val="FF0000"/>
                </a:solidFill>
              </a:rPr>
              <a:t>2</a:t>
            </a:r>
            <a:r>
              <a:rPr lang="en-US" altLang="zh-CN" sz="2800" smtClean="0">
                <a:solidFill>
                  <a:srgbClr val="FF0000"/>
                </a:solidFill>
              </a:rPr>
              <a:t>)</a:t>
            </a:r>
            <a:endParaRPr lang="en-US" altLang="zh-CN" sz="2800" smtClean="0"/>
          </a:p>
          <a:p>
            <a:pPr eaLnBrk="1" hangingPunct="1"/>
            <a:r>
              <a:rPr lang="en-US" altLang="zh-CN" sz="2800" i="1" smtClean="0">
                <a:solidFill>
                  <a:srgbClr val="7030A0"/>
                </a:solidFill>
              </a:rPr>
              <a:t>flip</a:t>
            </a:r>
            <a:r>
              <a:rPr lang="en-US" altLang="zh-CN" sz="2800" smtClean="0"/>
              <a:t> </a:t>
            </a:r>
            <a:r>
              <a:rPr lang="en-US" altLang="zh-CN" sz="2800" i="1" smtClean="0"/>
              <a:t>one</a:t>
            </a:r>
            <a:r>
              <a:rPr lang="en-US" altLang="zh-CN" sz="2800" smtClean="0"/>
              <a:t> of the value of x</a:t>
            </a:r>
            <a:r>
              <a:rPr lang="en-US" altLang="zh-CN" sz="2800" baseline="-25000" smtClean="0"/>
              <a:t>1</a:t>
            </a:r>
            <a:r>
              <a:rPr lang="en-US" altLang="zh-CN" sz="2800" smtClean="0"/>
              <a:t> and x</a:t>
            </a:r>
            <a:r>
              <a:rPr lang="en-US" altLang="zh-CN" sz="2800" baseline="-25000" smtClean="0"/>
              <a:t>2 </a:t>
            </a:r>
            <a:r>
              <a:rPr lang="en-US" altLang="zh-CN" sz="2800" smtClean="0">
                <a:solidFill>
                  <a:srgbClr val="FF0000"/>
                </a:solidFill>
              </a:rPr>
              <a:t>randomly</a:t>
            </a:r>
          </a:p>
          <a:p>
            <a:pPr lvl="1" eaLnBrk="1" hangingPunct="1"/>
            <a:r>
              <a:rPr lang="en-US" altLang="zh-CN" sz="2400" smtClean="0"/>
              <a:t>If we flip x</a:t>
            </a:r>
            <a:r>
              <a:rPr lang="en-US" altLang="zh-CN" sz="2400" baseline="-25000" smtClean="0"/>
              <a:t>1</a:t>
            </a:r>
            <a:r>
              <a:rPr lang="en-US" altLang="zh-CN" sz="2400" smtClean="0"/>
              <a:t>, then we jump from 3 to 4</a:t>
            </a:r>
          </a:p>
          <a:p>
            <a:pPr lvl="1" eaLnBrk="1" hangingPunct="1"/>
            <a:r>
              <a:rPr lang="en-US" altLang="zh-CN" sz="2400" smtClean="0"/>
              <a:t>If we flip x</a:t>
            </a:r>
            <a:r>
              <a:rPr lang="en-US" altLang="zh-CN" sz="2400" baseline="-25000" smtClean="0"/>
              <a:t>2</a:t>
            </a:r>
            <a:r>
              <a:rPr lang="en-US" altLang="zh-CN" sz="2400" smtClean="0"/>
              <a:t>, then we jump from 3 to 2</a:t>
            </a:r>
            <a:endParaRPr lang="en-US" altLang="zh-CN" sz="2400" baseline="-25000" smtClean="0"/>
          </a:p>
        </p:txBody>
      </p:sp>
      <p:sp>
        <p:nvSpPr>
          <p:cNvPr id="4" name="Oval 3"/>
          <p:cNvSpPr/>
          <p:nvPr/>
        </p:nvSpPr>
        <p:spPr>
          <a:xfrm>
            <a:off x="2438400" y="6227763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1219200" y="6227763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7" name="Straight Connector 6"/>
          <p:cNvCxnSpPr>
            <a:stCxn id="5" idx="6"/>
            <a:endCxn id="4" idx="2"/>
          </p:cNvCxnSpPr>
          <p:nvPr/>
        </p:nvCxnSpPr>
        <p:spPr>
          <a:xfrm>
            <a:off x="1600200" y="6418263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876800" y="62484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038600" y="6438900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3657600" y="6248400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1" name="Straight Connector 10"/>
          <p:cNvCxnSpPr>
            <a:endCxn id="10" idx="2"/>
          </p:cNvCxnSpPr>
          <p:nvPr/>
        </p:nvCxnSpPr>
        <p:spPr>
          <a:xfrm>
            <a:off x="2819400" y="6438900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6096000" y="6248400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5257800" y="6437313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7315200" y="6248400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6477000" y="6438900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914400" y="2544763"/>
          <a:ext cx="5981700" cy="1092201"/>
        </p:xfrm>
        <a:graphic>
          <a:graphicData uri="http://schemas.openxmlformats.org/drawingml/2006/table">
            <a:tbl>
              <a:tblPr/>
              <a:tblGrid>
                <a:gridCol w="996950"/>
                <a:gridCol w="996950"/>
                <a:gridCol w="996950"/>
                <a:gridCol w="996950"/>
                <a:gridCol w="996950"/>
                <a:gridCol w="996950"/>
              </a:tblGrid>
              <a:tr h="3640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1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2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3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4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5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40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Solution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40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current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F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F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8" name="Left Brace 17"/>
          <p:cNvSpPr/>
          <p:nvPr/>
        </p:nvSpPr>
        <p:spPr>
          <a:xfrm rot="-5400000">
            <a:off x="6494463" y="1598612"/>
            <a:ext cx="133350" cy="1050925"/>
          </a:xfrm>
          <a:prstGeom prst="leftBrac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altLang="zh-CN">
              <a:cs typeface="Arial" charset="0"/>
            </a:endParaRPr>
          </a:p>
        </p:txBody>
      </p:sp>
      <p:sp>
        <p:nvSpPr>
          <p:cNvPr id="19" name="Left Brace 18"/>
          <p:cNvSpPr/>
          <p:nvPr/>
        </p:nvSpPr>
        <p:spPr>
          <a:xfrm rot="-5400000">
            <a:off x="5259388" y="1674812"/>
            <a:ext cx="133350" cy="898525"/>
          </a:xfrm>
          <a:prstGeom prst="leftBrac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altLang="zh-CN">
              <a:cs typeface="Arial" charset="0"/>
            </a:endParaRPr>
          </a:p>
        </p:txBody>
      </p:sp>
      <p:sp>
        <p:nvSpPr>
          <p:cNvPr id="15407" name="Rectangle 19"/>
          <p:cNvSpPr>
            <a:spLocks noChangeArrowheads="1"/>
          </p:cNvSpPr>
          <p:nvPr/>
        </p:nvSpPr>
        <p:spPr bwMode="auto">
          <a:xfrm>
            <a:off x="5486400" y="2144713"/>
            <a:ext cx="862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B050"/>
                </a:solidFill>
              </a:rPr>
              <a:t>clauses</a:t>
            </a:r>
          </a:p>
        </p:txBody>
      </p:sp>
      <p:sp>
        <p:nvSpPr>
          <p:cNvPr id="21" name="Arc 20"/>
          <p:cNvSpPr/>
          <p:nvPr/>
        </p:nvSpPr>
        <p:spPr>
          <a:xfrm>
            <a:off x="5211763" y="6065838"/>
            <a:ext cx="1103312" cy="428625"/>
          </a:xfrm>
          <a:prstGeom prst="arc">
            <a:avLst>
              <a:gd name="adj1" fmla="val 10889875"/>
              <a:gd name="adj2" fmla="val 21324191"/>
            </a:avLst>
          </a:prstGeom>
          <a:ln w="15875">
            <a:solidFill>
              <a:srgbClr val="7030A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409" name="Rectangle 22"/>
          <p:cNvSpPr>
            <a:spLocks noChangeArrowheads="1"/>
          </p:cNvSpPr>
          <p:nvPr/>
        </p:nvSpPr>
        <p:spPr bwMode="auto">
          <a:xfrm>
            <a:off x="5764213" y="5819775"/>
            <a:ext cx="10795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7030A0"/>
                </a:solidFill>
              </a:rPr>
              <a:t>with prob. 1/2</a:t>
            </a:r>
          </a:p>
        </p:txBody>
      </p:sp>
      <p:sp>
        <p:nvSpPr>
          <p:cNvPr id="22" name="Arc 21"/>
          <p:cNvSpPr/>
          <p:nvPr/>
        </p:nvSpPr>
        <p:spPr>
          <a:xfrm>
            <a:off x="3962400" y="6048375"/>
            <a:ext cx="990600" cy="428625"/>
          </a:xfrm>
          <a:prstGeom prst="arc">
            <a:avLst>
              <a:gd name="adj1" fmla="val 10734417"/>
              <a:gd name="adj2" fmla="val 21493001"/>
            </a:avLst>
          </a:prstGeom>
          <a:ln w="15875">
            <a:solidFill>
              <a:srgbClr val="7030A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411" name="Rectangle 23"/>
          <p:cNvSpPr>
            <a:spLocks noChangeArrowheads="1"/>
          </p:cNvSpPr>
          <p:nvPr/>
        </p:nvSpPr>
        <p:spPr bwMode="auto">
          <a:xfrm>
            <a:off x="3416300" y="5819775"/>
            <a:ext cx="10795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7030A0"/>
                </a:solidFill>
              </a:rPr>
              <a:t>with prob. 1/2</a:t>
            </a:r>
          </a:p>
        </p:txBody>
      </p:sp>
      <p:sp>
        <p:nvSpPr>
          <p:cNvPr id="15412" name="Rectangle 24"/>
          <p:cNvSpPr>
            <a:spLocks noChangeArrowheads="1"/>
          </p:cNvSpPr>
          <p:nvPr/>
        </p:nvSpPr>
        <p:spPr bwMode="auto">
          <a:xfrm>
            <a:off x="266700" y="5562600"/>
            <a:ext cx="6210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/>
              <a:t>Number of </a:t>
            </a:r>
            <a:r>
              <a:rPr lang="en-US" altLang="zh-CN" i="1"/>
              <a:t>x</a:t>
            </a:r>
            <a:r>
              <a:rPr lang="en-US" altLang="zh-CN" baseline="-25000"/>
              <a:t>i</a:t>
            </a:r>
            <a:r>
              <a:rPr lang="en-US" altLang="zh-CN"/>
              <a:t>s that agrees with the solution (i.e. </a:t>
            </a:r>
            <a:r>
              <a:rPr lang="en-US" altLang="zh-CN" i="1"/>
              <a:t>x</a:t>
            </a:r>
            <a:r>
              <a:rPr lang="en-US" altLang="zh-CN" baseline="-25000"/>
              <a:t>i</a:t>
            </a:r>
            <a:r>
              <a:rPr lang="en-US" altLang="zh-CN"/>
              <a:t> = T)</a:t>
            </a:r>
            <a:endParaRPr lang="en-US" altLang="zh-CN" baseline="-25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2-SAT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070350"/>
          </a:xfrm>
        </p:spPr>
        <p:txBody>
          <a:bodyPr/>
          <a:lstStyle/>
          <a:p>
            <a:pPr eaLnBrk="1" hangingPunct="1"/>
            <a:r>
              <a:rPr lang="en-US" altLang="zh-CN" sz="2800" dirty="0" smtClean="0"/>
              <a:t>(x</a:t>
            </a:r>
            <a:r>
              <a:rPr lang="en-US" altLang="zh-CN" sz="2800" baseline="-25000" dirty="0" smtClean="0"/>
              <a:t>1</a:t>
            </a:r>
            <a:r>
              <a:rPr lang="en-US" altLang="zh-CN" sz="2800" dirty="0" smtClean="0"/>
              <a:t>∨¬x</a:t>
            </a:r>
            <a:r>
              <a:rPr lang="en-US" altLang="zh-CN" sz="2800" baseline="-25000" dirty="0" smtClean="0"/>
              <a:t>2</a:t>
            </a:r>
            <a:r>
              <a:rPr lang="en-US" altLang="zh-CN" sz="2800" dirty="0" smtClean="0"/>
              <a:t>)∧(x</a:t>
            </a:r>
            <a:r>
              <a:rPr lang="en-US" altLang="zh-CN" sz="2800" baseline="-25000" dirty="0" smtClean="0"/>
              <a:t>2</a:t>
            </a:r>
            <a:r>
              <a:rPr lang="en-US" altLang="zh-CN" sz="2800" dirty="0" smtClean="0"/>
              <a:t>∨¬x</a:t>
            </a:r>
            <a:r>
              <a:rPr lang="en-US" altLang="zh-CN" sz="2800" baseline="-25000" dirty="0" smtClean="0"/>
              <a:t>3</a:t>
            </a:r>
            <a:r>
              <a:rPr lang="en-US" altLang="zh-CN" sz="2800" dirty="0" smtClean="0"/>
              <a:t>)∧(x</a:t>
            </a:r>
            <a:r>
              <a:rPr lang="en-US" altLang="zh-CN" sz="2800" baseline="-25000" dirty="0" smtClean="0"/>
              <a:t>4</a:t>
            </a:r>
            <a:r>
              <a:rPr lang="en-US" altLang="zh-CN" sz="2800" dirty="0" smtClean="0"/>
              <a:t>∨x</a:t>
            </a:r>
            <a:r>
              <a:rPr lang="en-US" altLang="zh-CN" sz="2800" baseline="-25000" dirty="0" smtClean="0"/>
              <a:t>3</a:t>
            </a:r>
            <a:r>
              <a:rPr lang="en-US" altLang="zh-CN" sz="2800" dirty="0" smtClean="0"/>
              <a:t>)∧(x</a:t>
            </a:r>
            <a:r>
              <a:rPr lang="en-US" altLang="zh-CN" sz="2800" baseline="-25000" dirty="0" smtClean="0"/>
              <a:t>5</a:t>
            </a:r>
            <a:r>
              <a:rPr lang="en-US" altLang="zh-CN" sz="2800" dirty="0" smtClean="0"/>
              <a:t>∨x</a:t>
            </a:r>
            <a:r>
              <a:rPr lang="en-US" altLang="zh-CN" sz="2800" baseline="-25000" dirty="0" smtClean="0"/>
              <a:t>1</a:t>
            </a:r>
            <a:r>
              <a:rPr lang="en-US" altLang="zh-CN" sz="2800" dirty="0" smtClean="0"/>
              <a:t>)∧</a:t>
            </a:r>
            <a:r>
              <a:rPr lang="en-US" altLang="zh-CN" sz="2800" dirty="0" smtClean="0">
                <a:solidFill>
                  <a:srgbClr val="FF0000"/>
                </a:solidFill>
              </a:rPr>
              <a:t>(x</a:t>
            </a:r>
            <a:r>
              <a:rPr lang="en-US" altLang="zh-CN" sz="2800" baseline="-25000" dirty="0" smtClean="0">
                <a:solidFill>
                  <a:srgbClr val="FF0000"/>
                </a:solidFill>
              </a:rPr>
              <a:t>4</a:t>
            </a:r>
            <a:r>
              <a:rPr lang="en-US" altLang="zh-CN" sz="2800" dirty="0" smtClean="0">
                <a:solidFill>
                  <a:srgbClr val="FF0000"/>
                </a:solidFill>
              </a:rPr>
              <a:t>∨¬x</a:t>
            </a:r>
            <a:r>
              <a:rPr lang="en-US" altLang="zh-CN" sz="2800" baseline="-25000" dirty="0" smtClean="0">
                <a:solidFill>
                  <a:srgbClr val="FF0000"/>
                </a:solidFill>
              </a:rPr>
              <a:t>5</a:t>
            </a:r>
            <a:r>
              <a:rPr lang="en-US" altLang="zh-CN" sz="2800" dirty="0" smtClean="0">
                <a:solidFill>
                  <a:srgbClr val="FF0000"/>
                </a:solidFill>
              </a:rPr>
              <a:t>)</a:t>
            </a:r>
          </a:p>
          <a:p>
            <a:pPr eaLnBrk="1" hangingPunct="1"/>
            <a:endParaRPr lang="en-US" altLang="zh-CN" sz="2800" dirty="0" smtClean="0"/>
          </a:p>
          <a:p>
            <a:pPr eaLnBrk="1" hangingPunct="1"/>
            <a:endParaRPr lang="en-US" altLang="zh-CN" sz="2800" dirty="0" smtClean="0"/>
          </a:p>
          <a:p>
            <a:pPr eaLnBrk="1" hangingPunct="1"/>
            <a:endParaRPr lang="en-US" altLang="zh-CN" sz="2800" dirty="0" smtClean="0"/>
          </a:p>
          <a:p>
            <a:pPr eaLnBrk="1" hangingPunct="1"/>
            <a:r>
              <a:rPr lang="en-US" altLang="zh-CN" sz="2800" dirty="0" smtClean="0"/>
              <a:t>Find an unsatisfied clause: </a:t>
            </a:r>
            <a:r>
              <a:rPr lang="en-US" altLang="zh-CN" sz="2800" dirty="0" smtClean="0">
                <a:solidFill>
                  <a:srgbClr val="FF0000"/>
                </a:solidFill>
              </a:rPr>
              <a:t>(x</a:t>
            </a:r>
            <a:r>
              <a:rPr lang="en-US" altLang="zh-CN" sz="2800" baseline="-25000" dirty="0" smtClean="0">
                <a:solidFill>
                  <a:srgbClr val="FF0000"/>
                </a:solidFill>
              </a:rPr>
              <a:t>4</a:t>
            </a:r>
            <a:r>
              <a:rPr lang="en-US" altLang="zh-CN" sz="2800" dirty="0" smtClean="0">
                <a:solidFill>
                  <a:srgbClr val="FF0000"/>
                </a:solidFill>
              </a:rPr>
              <a:t>∨¬x</a:t>
            </a:r>
            <a:r>
              <a:rPr lang="en-US" altLang="zh-CN" sz="2800" baseline="-25000" dirty="0" smtClean="0">
                <a:solidFill>
                  <a:srgbClr val="FF0000"/>
                </a:solidFill>
              </a:rPr>
              <a:t>5</a:t>
            </a:r>
            <a:r>
              <a:rPr lang="en-US" altLang="zh-CN" sz="2800" dirty="0" smtClean="0">
                <a:solidFill>
                  <a:srgbClr val="FF0000"/>
                </a:solidFill>
              </a:rPr>
              <a:t>)</a:t>
            </a:r>
            <a:endParaRPr lang="en-US" altLang="zh-CN" sz="2800" dirty="0" smtClean="0"/>
          </a:p>
          <a:p>
            <a:pPr eaLnBrk="1" hangingPunct="1"/>
            <a:r>
              <a:rPr lang="en-US" altLang="zh-CN" sz="2800" i="1" dirty="0" smtClean="0">
                <a:solidFill>
                  <a:srgbClr val="7030A0"/>
                </a:solidFill>
              </a:rPr>
              <a:t>flip</a:t>
            </a:r>
            <a:r>
              <a:rPr lang="en-US" altLang="zh-CN" sz="2800" dirty="0" smtClean="0"/>
              <a:t> </a:t>
            </a:r>
            <a:r>
              <a:rPr lang="en-US" altLang="zh-CN" sz="2800" i="1" dirty="0" smtClean="0"/>
              <a:t>one</a:t>
            </a:r>
            <a:r>
              <a:rPr lang="en-US" altLang="zh-CN" sz="2800" dirty="0" smtClean="0"/>
              <a:t> of the value of x</a:t>
            </a:r>
            <a:r>
              <a:rPr lang="en-US" altLang="zh-CN" sz="2800" baseline="-25000" dirty="0" smtClean="0"/>
              <a:t>4</a:t>
            </a:r>
            <a:r>
              <a:rPr lang="en-US" altLang="zh-CN" sz="2800" dirty="0" smtClean="0"/>
              <a:t> and x</a:t>
            </a:r>
            <a:r>
              <a:rPr lang="en-US" altLang="zh-CN" sz="2800" baseline="-25000" dirty="0" smtClean="0"/>
              <a:t>5 </a:t>
            </a:r>
            <a:r>
              <a:rPr lang="en-US" altLang="zh-CN" sz="2800" dirty="0" smtClean="0">
                <a:solidFill>
                  <a:srgbClr val="FF0000"/>
                </a:solidFill>
              </a:rPr>
              <a:t>randomly</a:t>
            </a:r>
          </a:p>
          <a:p>
            <a:pPr lvl="1" eaLnBrk="1" hangingPunct="1"/>
            <a:r>
              <a:rPr lang="en-US" altLang="zh-CN" sz="2400" dirty="0" smtClean="0"/>
              <a:t>If we flip x</a:t>
            </a:r>
            <a:r>
              <a:rPr lang="en-US" altLang="zh-CN" sz="2400" baseline="-25000" dirty="0" smtClean="0"/>
              <a:t>4</a:t>
            </a:r>
            <a:r>
              <a:rPr lang="en-US" altLang="zh-CN" sz="2400" dirty="0" smtClean="0"/>
              <a:t>, then we jump from 4 to 5</a:t>
            </a:r>
          </a:p>
          <a:p>
            <a:pPr lvl="1" eaLnBrk="1" hangingPunct="1"/>
            <a:r>
              <a:rPr lang="en-US" altLang="zh-CN" sz="2400" dirty="0" smtClean="0"/>
              <a:t>If we flip x</a:t>
            </a:r>
            <a:r>
              <a:rPr lang="en-US" altLang="zh-CN" sz="2400" baseline="-25000" dirty="0" smtClean="0"/>
              <a:t>5</a:t>
            </a:r>
            <a:r>
              <a:rPr lang="en-US" altLang="zh-CN" sz="2400" dirty="0" smtClean="0"/>
              <a:t>, then we jump from 4 to 3</a:t>
            </a:r>
            <a:endParaRPr lang="en-US" altLang="zh-CN" sz="2400" baseline="-25000" dirty="0" smtClean="0"/>
          </a:p>
        </p:txBody>
      </p:sp>
      <p:sp>
        <p:nvSpPr>
          <p:cNvPr id="4" name="Oval 3"/>
          <p:cNvSpPr/>
          <p:nvPr/>
        </p:nvSpPr>
        <p:spPr>
          <a:xfrm>
            <a:off x="2438400" y="6227763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1219200" y="6227763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7" name="Straight Connector 6"/>
          <p:cNvCxnSpPr>
            <a:stCxn id="5" idx="6"/>
            <a:endCxn id="4" idx="2"/>
          </p:cNvCxnSpPr>
          <p:nvPr/>
        </p:nvCxnSpPr>
        <p:spPr>
          <a:xfrm>
            <a:off x="1600200" y="6418263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876800" y="6248400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038600" y="6438900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3657600" y="6248400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1" name="Straight Connector 10"/>
          <p:cNvCxnSpPr>
            <a:endCxn id="10" idx="2"/>
          </p:cNvCxnSpPr>
          <p:nvPr/>
        </p:nvCxnSpPr>
        <p:spPr>
          <a:xfrm>
            <a:off x="2819400" y="6438900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6096000" y="62484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5257800" y="6437313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7315200" y="6248400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6477000" y="6438900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914400" y="2544763"/>
          <a:ext cx="5981700" cy="1092201"/>
        </p:xfrm>
        <a:graphic>
          <a:graphicData uri="http://schemas.openxmlformats.org/drawingml/2006/table">
            <a:tbl>
              <a:tblPr/>
              <a:tblGrid>
                <a:gridCol w="996950"/>
                <a:gridCol w="996950"/>
                <a:gridCol w="996950"/>
                <a:gridCol w="996950"/>
                <a:gridCol w="996950"/>
                <a:gridCol w="996950"/>
              </a:tblGrid>
              <a:tr h="3640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1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2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3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4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5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40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Solution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40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current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F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8" name="Left Brace 17"/>
          <p:cNvSpPr/>
          <p:nvPr/>
        </p:nvSpPr>
        <p:spPr>
          <a:xfrm rot="-5400000">
            <a:off x="6494463" y="1598612"/>
            <a:ext cx="133350" cy="1050925"/>
          </a:xfrm>
          <a:prstGeom prst="leftBrac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altLang="zh-CN">
              <a:cs typeface="Arial" charset="0"/>
            </a:endParaRPr>
          </a:p>
        </p:txBody>
      </p:sp>
      <p:sp>
        <p:nvSpPr>
          <p:cNvPr id="19" name="Left Brace 18"/>
          <p:cNvSpPr/>
          <p:nvPr/>
        </p:nvSpPr>
        <p:spPr>
          <a:xfrm rot="-5400000">
            <a:off x="5259388" y="1674812"/>
            <a:ext cx="133350" cy="898525"/>
          </a:xfrm>
          <a:prstGeom prst="leftBrac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altLang="zh-CN">
              <a:cs typeface="Arial" charset="0"/>
            </a:endParaRPr>
          </a:p>
        </p:txBody>
      </p:sp>
      <p:sp>
        <p:nvSpPr>
          <p:cNvPr id="16431" name="Rectangle 19"/>
          <p:cNvSpPr>
            <a:spLocks noChangeArrowheads="1"/>
          </p:cNvSpPr>
          <p:nvPr/>
        </p:nvSpPr>
        <p:spPr bwMode="auto">
          <a:xfrm>
            <a:off x="5486400" y="2144713"/>
            <a:ext cx="862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B050"/>
                </a:solidFill>
              </a:rPr>
              <a:t>clauses</a:t>
            </a:r>
          </a:p>
        </p:txBody>
      </p:sp>
      <p:sp>
        <p:nvSpPr>
          <p:cNvPr id="21" name="Arc 20"/>
          <p:cNvSpPr/>
          <p:nvPr/>
        </p:nvSpPr>
        <p:spPr>
          <a:xfrm>
            <a:off x="6445250" y="6065838"/>
            <a:ext cx="1104900" cy="428625"/>
          </a:xfrm>
          <a:prstGeom prst="arc">
            <a:avLst>
              <a:gd name="adj1" fmla="val 10889875"/>
              <a:gd name="adj2" fmla="val 21324191"/>
            </a:avLst>
          </a:prstGeom>
          <a:ln w="15875">
            <a:solidFill>
              <a:srgbClr val="7030A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433" name="Rectangle 22"/>
          <p:cNvSpPr>
            <a:spLocks noChangeArrowheads="1"/>
          </p:cNvSpPr>
          <p:nvPr/>
        </p:nvSpPr>
        <p:spPr bwMode="auto">
          <a:xfrm>
            <a:off x="6997700" y="5819775"/>
            <a:ext cx="10795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7030A0"/>
                </a:solidFill>
              </a:rPr>
              <a:t>with prob. 1/2</a:t>
            </a:r>
          </a:p>
        </p:txBody>
      </p:sp>
      <p:sp>
        <p:nvSpPr>
          <p:cNvPr id="22" name="Arc 21"/>
          <p:cNvSpPr/>
          <p:nvPr/>
        </p:nvSpPr>
        <p:spPr>
          <a:xfrm>
            <a:off x="5195888" y="6048375"/>
            <a:ext cx="990600" cy="428625"/>
          </a:xfrm>
          <a:prstGeom prst="arc">
            <a:avLst>
              <a:gd name="adj1" fmla="val 10734417"/>
              <a:gd name="adj2" fmla="val 21493001"/>
            </a:avLst>
          </a:prstGeom>
          <a:ln w="15875">
            <a:solidFill>
              <a:srgbClr val="7030A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435" name="Rectangle 23"/>
          <p:cNvSpPr>
            <a:spLocks noChangeArrowheads="1"/>
          </p:cNvSpPr>
          <p:nvPr/>
        </p:nvSpPr>
        <p:spPr bwMode="auto">
          <a:xfrm>
            <a:off x="4649788" y="5819775"/>
            <a:ext cx="10795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7030A0"/>
                </a:solidFill>
              </a:rPr>
              <a:t>with prob. 1/2</a:t>
            </a:r>
          </a:p>
        </p:txBody>
      </p:sp>
      <p:sp>
        <p:nvSpPr>
          <p:cNvPr id="16436" name="Rectangle 25"/>
          <p:cNvSpPr>
            <a:spLocks noChangeArrowheads="1"/>
          </p:cNvSpPr>
          <p:nvPr/>
        </p:nvSpPr>
        <p:spPr bwMode="auto">
          <a:xfrm>
            <a:off x="266700" y="5562600"/>
            <a:ext cx="6210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/>
              <a:t>Number of </a:t>
            </a:r>
            <a:r>
              <a:rPr lang="en-US" altLang="zh-CN" i="1"/>
              <a:t>x</a:t>
            </a:r>
            <a:r>
              <a:rPr lang="en-US" altLang="zh-CN" baseline="-25000"/>
              <a:t>i</a:t>
            </a:r>
            <a:r>
              <a:rPr lang="en-US" altLang="zh-CN"/>
              <a:t>s that agrees with the solution (i.e. </a:t>
            </a:r>
            <a:r>
              <a:rPr lang="en-US" altLang="zh-CN" i="1"/>
              <a:t>x</a:t>
            </a:r>
            <a:r>
              <a:rPr lang="en-US" altLang="zh-CN" baseline="-25000"/>
              <a:t>i</a:t>
            </a:r>
            <a:r>
              <a:rPr lang="en-US" altLang="zh-CN"/>
              <a:t> = T)</a:t>
            </a:r>
            <a:endParaRPr lang="en-US" altLang="zh-CN" baseline="-25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2-SAT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070350"/>
          </a:xfrm>
        </p:spPr>
        <p:txBody>
          <a:bodyPr/>
          <a:lstStyle/>
          <a:p>
            <a:pPr eaLnBrk="1" hangingPunct="1"/>
            <a:r>
              <a:rPr lang="en-US" altLang="zh-CN" sz="2800" smtClean="0"/>
              <a:t>(x</a:t>
            </a:r>
            <a:r>
              <a:rPr lang="en-US" altLang="zh-CN" sz="2800" baseline="-25000" smtClean="0"/>
              <a:t>1</a:t>
            </a:r>
            <a:r>
              <a:rPr lang="en-US" altLang="zh-CN" sz="2800" smtClean="0"/>
              <a:t>∨¬x</a:t>
            </a:r>
            <a:r>
              <a:rPr lang="en-US" altLang="zh-CN" sz="2800" baseline="-25000" smtClean="0"/>
              <a:t>2</a:t>
            </a:r>
            <a:r>
              <a:rPr lang="en-US" altLang="zh-CN" sz="2800" smtClean="0"/>
              <a:t>)∧(x</a:t>
            </a:r>
            <a:r>
              <a:rPr lang="en-US" altLang="zh-CN" sz="2800" baseline="-25000" smtClean="0"/>
              <a:t>2</a:t>
            </a:r>
            <a:r>
              <a:rPr lang="en-US" altLang="zh-CN" sz="2800" smtClean="0"/>
              <a:t>∨¬x</a:t>
            </a:r>
            <a:r>
              <a:rPr lang="en-US" altLang="zh-CN" sz="2800" baseline="-25000" smtClean="0"/>
              <a:t>3</a:t>
            </a:r>
            <a:r>
              <a:rPr lang="en-US" altLang="zh-CN" sz="2800" smtClean="0"/>
              <a:t>)∧(x</a:t>
            </a:r>
            <a:r>
              <a:rPr lang="en-US" altLang="zh-CN" sz="2800" baseline="-25000" smtClean="0"/>
              <a:t>4</a:t>
            </a:r>
            <a:r>
              <a:rPr lang="en-US" altLang="zh-CN" sz="2800" smtClean="0"/>
              <a:t>∨x</a:t>
            </a:r>
            <a:r>
              <a:rPr lang="en-US" altLang="zh-CN" sz="2800" baseline="-25000" smtClean="0"/>
              <a:t>3</a:t>
            </a:r>
            <a:r>
              <a:rPr lang="en-US" altLang="zh-CN" sz="2800" smtClean="0"/>
              <a:t>)∧(x</a:t>
            </a:r>
            <a:r>
              <a:rPr lang="en-US" altLang="zh-CN" sz="2800" baseline="-25000" smtClean="0"/>
              <a:t>5</a:t>
            </a:r>
            <a:r>
              <a:rPr lang="en-US" altLang="zh-CN" sz="2800" smtClean="0"/>
              <a:t>∨x</a:t>
            </a:r>
            <a:r>
              <a:rPr lang="en-US" altLang="zh-CN" sz="2800" baseline="-25000" smtClean="0"/>
              <a:t>1</a:t>
            </a:r>
            <a:r>
              <a:rPr lang="en-US" altLang="zh-CN" sz="2800" smtClean="0"/>
              <a:t>)∧(x</a:t>
            </a:r>
            <a:r>
              <a:rPr lang="en-US" altLang="zh-CN" sz="2800" baseline="-25000" smtClean="0"/>
              <a:t>4</a:t>
            </a:r>
            <a:r>
              <a:rPr lang="en-US" altLang="zh-CN" sz="2800" smtClean="0"/>
              <a:t>∨¬x</a:t>
            </a:r>
            <a:r>
              <a:rPr lang="en-US" altLang="zh-CN" sz="2800" baseline="-25000" smtClean="0"/>
              <a:t>5</a:t>
            </a:r>
            <a:r>
              <a:rPr lang="en-US" altLang="zh-CN" sz="2800" smtClean="0"/>
              <a:t>)</a:t>
            </a:r>
          </a:p>
          <a:p>
            <a:pPr eaLnBrk="1" hangingPunct="1"/>
            <a:endParaRPr lang="en-US" altLang="zh-CN" sz="2800" smtClean="0"/>
          </a:p>
          <a:p>
            <a:pPr eaLnBrk="1" hangingPunct="1"/>
            <a:endParaRPr lang="en-US" altLang="zh-CN" sz="2800" smtClean="0"/>
          </a:p>
          <a:p>
            <a:pPr eaLnBrk="1" hangingPunct="1"/>
            <a:endParaRPr lang="en-US" altLang="zh-CN" sz="2800" smtClean="0"/>
          </a:p>
          <a:p>
            <a:pPr eaLnBrk="1" hangingPunct="1"/>
            <a:r>
              <a:rPr lang="en-US" altLang="zh-CN" sz="2800" smtClean="0"/>
              <a:t>Find an unsatisfied clause: </a:t>
            </a:r>
            <a:r>
              <a:rPr lang="en-US" altLang="zh-CN" sz="2800" smtClean="0">
                <a:solidFill>
                  <a:srgbClr val="FF0000"/>
                </a:solidFill>
              </a:rPr>
              <a:t>none</a:t>
            </a:r>
          </a:p>
          <a:p>
            <a:pPr eaLnBrk="1" hangingPunct="1"/>
            <a:endParaRPr lang="en-US" altLang="zh-CN" sz="2800" smtClean="0"/>
          </a:p>
          <a:p>
            <a:pPr eaLnBrk="1" hangingPunct="1"/>
            <a:r>
              <a:rPr lang="en-US" altLang="zh-CN" sz="2800" smtClean="0"/>
              <a:t>We have a satisfying assignment! =)</a:t>
            </a:r>
            <a:endParaRPr lang="en-US" altLang="zh-CN" sz="2400" baseline="-25000" smtClean="0"/>
          </a:p>
        </p:txBody>
      </p:sp>
      <p:sp>
        <p:nvSpPr>
          <p:cNvPr id="4" name="Oval 3"/>
          <p:cNvSpPr/>
          <p:nvPr/>
        </p:nvSpPr>
        <p:spPr>
          <a:xfrm>
            <a:off x="2438400" y="6227763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1219200" y="6227763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7" name="Straight Connector 6"/>
          <p:cNvCxnSpPr>
            <a:stCxn id="5" idx="6"/>
            <a:endCxn id="4" idx="2"/>
          </p:cNvCxnSpPr>
          <p:nvPr/>
        </p:nvCxnSpPr>
        <p:spPr>
          <a:xfrm>
            <a:off x="1600200" y="6418263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876800" y="6248400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038600" y="6438900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3657600" y="6248400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1" name="Straight Connector 10"/>
          <p:cNvCxnSpPr>
            <a:endCxn id="10" idx="2"/>
          </p:cNvCxnSpPr>
          <p:nvPr/>
        </p:nvCxnSpPr>
        <p:spPr>
          <a:xfrm>
            <a:off x="2819400" y="6438900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6096000" y="6248400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5257800" y="6437313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7315200" y="62484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6477000" y="6438900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266700" y="5562600"/>
            <a:ext cx="6210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/>
              <a:t>Number of </a:t>
            </a:r>
            <a:r>
              <a:rPr lang="en-US" altLang="zh-CN" i="1"/>
              <a:t>x</a:t>
            </a:r>
            <a:r>
              <a:rPr lang="en-US" altLang="zh-CN" baseline="-25000"/>
              <a:t>i</a:t>
            </a:r>
            <a:r>
              <a:rPr lang="en-US" altLang="zh-CN"/>
              <a:t>s that agrees with the solution (i.e. </a:t>
            </a:r>
            <a:r>
              <a:rPr lang="en-US" altLang="zh-CN" i="1"/>
              <a:t>x</a:t>
            </a:r>
            <a:r>
              <a:rPr lang="en-US" altLang="zh-CN" baseline="-25000"/>
              <a:t>i</a:t>
            </a:r>
            <a:r>
              <a:rPr lang="en-US" altLang="zh-CN"/>
              <a:t> = T)</a:t>
            </a:r>
            <a:endParaRPr lang="en-US" altLang="zh-CN" baseline="-2500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914400" y="2544763"/>
          <a:ext cx="5981700" cy="1092201"/>
        </p:xfrm>
        <a:graphic>
          <a:graphicData uri="http://schemas.openxmlformats.org/drawingml/2006/table">
            <a:tbl>
              <a:tblPr/>
              <a:tblGrid>
                <a:gridCol w="996950"/>
                <a:gridCol w="996950"/>
                <a:gridCol w="996950"/>
                <a:gridCol w="996950"/>
                <a:gridCol w="996950"/>
                <a:gridCol w="996950"/>
              </a:tblGrid>
              <a:tr h="3640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1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2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3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4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5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40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Solution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40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current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66" marB="4486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8" name="Left Brace 17"/>
          <p:cNvSpPr/>
          <p:nvPr/>
        </p:nvSpPr>
        <p:spPr>
          <a:xfrm rot="-5400000">
            <a:off x="6494463" y="1598612"/>
            <a:ext cx="133350" cy="1050925"/>
          </a:xfrm>
          <a:prstGeom prst="leftBrac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altLang="zh-CN">
              <a:cs typeface="Arial" charset="0"/>
            </a:endParaRPr>
          </a:p>
        </p:txBody>
      </p:sp>
      <p:sp>
        <p:nvSpPr>
          <p:cNvPr id="19" name="Left Brace 18"/>
          <p:cNvSpPr/>
          <p:nvPr/>
        </p:nvSpPr>
        <p:spPr>
          <a:xfrm rot="-5400000">
            <a:off x="5259388" y="1674812"/>
            <a:ext cx="133350" cy="898525"/>
          </a:xfrm>
          <a:prstGeom prst="leftBrac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altLang="zh-CN">
              <a:cs typeface="Arial" charset="0"/>
            </a:endParaRPr>
          </a:p>
        </p:txBody>
      </p:sp>
      <p:sp>
        <p:nvSpPr>
          <p:cNvPr id="17456" name="Rectangle 19"/>
          <p:cNvSpPr>
            <a:spLocks noChangeArrowheads="1"/>
          </p:cNvSpPr>
          <p:nvPr/>
        </p:nvSpPr>
        <p:spPr bwMode="auto">
          <a:xfrm>
            <a:off x="5486400" y="2144713"/>
            <a:ext cx="862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B050"/>
                </a:solidFill>
              </a:rPr>
              <a:t>clauses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2-SAT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89638"/>
            <a:ext cx="8458200" cy="639762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FF0000"/>
                </a:solidFill>
              </a:rPr>
              <a:t>We always move to the right with probability at least 1/2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438400" y="1579563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Oval 15"/>
          <p:cNvSpPr/>
          <p:nvPr/>
        </p:nvSpPr>
        <p:spPr>
          <a:xfrm>
            <a:off x="1219200" y="1579563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17" name="Straight Connector 16"/>
          <p:cNvCxnSpPr>
            <a:stCxn id="16" idx="6"/>
            <a:endCxn id="15" idx="2"/>
          </p:cNvCxnSpPr>
          <p:nvPr/>
        </p:nvCxnSpPr>
        <p:spPr>
          <a:xfrm>
            <a:off x="1600200" y="1770063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4876800" y="1600200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038600" y="1790700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57600" y="16002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21" name="Straight Connector 20"/>
          <p:cNvCxnSpPr>
            <a:endCxn id="20" idx="2"/>
          </p:cNvCxnSpPr>
          <p:nvPr/>
        </p:nvCxnSpPr>
        <p:spPr>
          <a:xfrm>
            <a:off x="2819400" y="1790700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6096000" y="1600200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5257800" y="1789113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7315200" y="1600200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6477000" y="1790700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rc 25"/>
          <p:cNvSpPr/>
          <p:nvPr/>
        </p:nvSpPr>
        <p:spPr>
          <a:xfrm>
            <a:off x="3917950" y="1417638"/>
            <a:ext cx="1104900" cy="428625"/>
          </a:xfrm>
          <a:prstGeom prst="arc">
            <a:avLst>
              <a:gd name="adj1" fmla="val 10897492"/>
              <a:gd name="adj2" fmla="val 21324191"/>
            </a:avLst>
          </a:prstGeom>
          <a:ln w="15875">
            <a:solidFill>
              <a:srgbClr val="7030A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448" name="Rectangle 26"/>
          <p:cNvSpPr>
            <a:spLocks noChangeArrowheads="1"/>
          </p:cNvSpPr>
          <p:nvPr/>
        </p:nvSpPr>
        <p:spPr bwMode="auto">
          <a:xfrm>
            <a:off x="4483100" y="1171575"/>
            <a:ext cx="9413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7030A0"/>
                </a:solidFill>
              </a:rPr>
              <a:t>with prob. 1</a:t>
            </a:r>
          </a:p>
        </p:txBody>
      </p:sp>
      <p:sp>
        <p:nvSpPr>
          <p:cNvPr id="28" name="Oval 27"/>
          <p:cNvSpPr/>
          <p:nvPr/>
        </p:nvSpPr>
        <p:spPr>
          <a:xfrm>
            <a:off x="2438400" y="2341563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9" name="Oval 28"/>
          <p:cNvSpPr/>
          <p:nvPr/>
        </p:nvSpPr>
        <p:spPr>
          <a:xfrm>
            <a:off x="1219200" y="2341563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30" name="Straight Connector 29"/>
          <p:cNvCxnSpPr>
            <a:stCxn id="29" idx="6"/>
            <a:endCxn id="28" idx="2"/>
          </p:cNvCxnSpPr>
          <p:nvPr/>
        </p:nvCxnSpPr>
        <p:spPr>
          <a:xfrm>
            <a:off x="1600200" y="2532063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4876800" y="23622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4038600" y="2552700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3657600" y="2362200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34" name="Straight Connector 33"/>
          <p:cNvCxnSpPr>
            <a:endCxn id="33" idx="2"/>
          </p:cNvCxnSpPr>
          <p:nvPr/>
        </p:nvCxnSpPr>
        <p:spPr>
          <a:xfrm>
            <a:off x="2819400" y="2552700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6096000" y="2362200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5257800" y="2551113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7315200" y="2362200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6477000" y="2552700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Arc 38"/>
          <p:cNvSpPr/>
          <p:nvPr/>
        </p:nvSpPr>
        <p:spPr>
          <a:xfrm>
            <a:off x="5211763" y="2179638"/>
            <a:ext cx="1103312" cy="428625"/>
          </a:xfrm>
          <a:prstGeom prst="arc">
            <a:avLst>
              <a:gd name="adj1" fmla="val 10889875"/>
              <a:gd name="adj2" fmla="val 21324191"/>
            </a:avLst>
          </a:prstGeom>
          <a:ln w="15875">
            <a:solidFill>
              <a:srgbClr val="7030A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461" name="Rectangle 39"/>
          <p:cNvSpPr>
            <a:spLocks noChangeArrowheads="1"/>
          </p:cNvSpPr>
          <p:nvPr/>
        </p:nvSpPr>
        <p:spPr bwMode="auto">
          <a:xfrm>
            <a:off x="5764213" y="1933575"/>
            <a:ext cx="10795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7030A0"/>
                </a:solidFill>
              </a:rPr>
              <a:t>with prob. 1/2</a:t>
            </a:r>
          </a:p>
        </p:txBody>
      </p:sp>
      <p:sp>
        <p:nvSpPr>
          <p:cNvPr id="41" name="Arc 40"/>
          <p:cNvSpPr/>
          <p:nvPr/>
        </p:nvSpPr>
        <p:spPr>
          <a:xfrm>
            <a:off x="3962400" y="2162175"/>
            <a:ext cx="990600" cy="428625"/>
          </a:xfrm>
          <a:prstGeom prst="arc">
            <a:avLst>
              <a:gd name="adj1" fmla="val 10734417"/>
              <a:gd name="adj2" fmla="val 21493001"/>
            </a:avLst>
          </a:prstGeom>
          <a:ln w="15875">
            <a:solidFill>
              <a:srgbClr val="7030A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463" name="Rectangle 41"/>
          <p:cNvSpPr>
            <a:spLocks noChangeArrowheads="1"/>
          </p:cNvSpPr>
          <p:nvPr/>
        </p:nvSpPr>
        <p:spPr bwMode="auto">
          <a:xfrm>
            <a:off x="3416300" y="1933575"/>
            <a:ext cx="10795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7030A0"/>
                </a:solidFill>
              </a:rPr>
              <a:t>with prob. 1/2</a:t>
            </a:r>
          </a:p>
        </p:txBody>
      </p:sp>
      <p:sp>
        <p:nvSpPr>
          <p:cNvPr id="43" name="Oval 42"/>
          <p:cNvSpPr/>
          <p:nvPr/>
        </p:nvSpPr>
        <p:spPr>
          <a:xfrm>
            <a:off x="2438400" y="3074988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4" name="Oval 43"/>
          <p:cNvSpPr/>
          <p:nvPr/>
        </p:nvSpPr>
        <p:spPr>
          <a:xfrm>
            <a:off x="1219200" y="3074988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45" name="Straight Connector 44"/>
          <p:cNvCxnSpPr>
            <a:stCxn id="44" idx="6"/>
            <a:endCxn id="43" idx="2"/>
          </p:cNvCxnSpPr>
          <p:nvPr/>
        </p:nvCxnSpPr>
        <p:spPr>
          <a:xfrm>
            <a:off x="1600200" y="3265488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4876800" y="3095625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4038600" y="3286125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3657600" y="3095625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49" name="Straight Connector 48"/>
          <p:cNvCxnSpPr>
            <a:endCxn id="48" idx="2"/>
          </p:cNvCxnSpPr>
          <p:nvPr/>
        </p:nvCxnSpPr>
        <p:spPr>
          <a:xfrm>
            <a:off x="2819400" y="3286125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6096000" y="3095625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51" name="Straight Connector 50"/>
          <p:cNvCxnSpPr/>
          <p:nvPr/>
        </p:nvCxnSpPr>
        <p:spPr>
          <a:xfrm>
            <a:off x="5257800" y="3286125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7315200" y="3095625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6477000" y="3286125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Arc 53"/>
          <p:cNvSpPr/>
          <p:nvPr/>
        </p:nvSpPr>
        <p:spPr>
          <a:xfrm>
            <a:off x="3929063" y="2914650"/>
            <a:ext cx="1104900" cy="427038"/>
          </a:xfrm>
          <a:prstGeom prst="arc">
            <a:avLst>
              <a:gd name="adj1" fmla="val 10889875"/>
              <a:gd name="adj2" fmla="val 21324191"/>
            </a:avLst>
          </a:prstGeom>
          <a:ln w="15875">
            <a:solidFill>
              <a:srgbClr val="7030A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476" name="Rectangle 54"/>
          <p:cNvSpPr>
            <a:spLocks noChangeArrowheads="1"/>
          </p:cNvSpPr>
          <p:nvPr/>
        </p:nvSpPr>
        <p:spPr bwMode="auto">
          <a:xfrm>
            <a:off x="4481513" y="2667000"/>
            <a:ext cx="10795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7030A0"/>
                </a:solidFill>
              </a:rPr>
              <a:t>with prob. 1/2</a:t>
            </a:r>
          </a:p>
        </p:txBody>
      </p:sp>
      <p:sp>
        <p:nvSpPr>
          <p:cNvPr id="56" name="Arc 55"/>
          <p:cNvSpPr/>
          <p:nvPr/>
        </p:nvSpPr>
        <p:spPr>
          <a:xfrm>
            <a:off x="2679700" y="2897188"/>
            <a:ext cx="1054100" cy="427037"/>
          </a:xfrm>
          <a:prstGeom prst="arc">
            <a:avLst>
              <a:gd name="adj1" fmla="val 10734417"/>
              <a:gd name="adj2" fmla="val 67240"/>
            </a:avLst>
          </a:prstGeom>
          <a:ln w="15875">
            <a:solidFill>
              <a:srgbClr val="7030A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478" name="Rectangle 56"/>
          <p:cNvSpPr>
            <a:spLocks noChangeArrowheads="1"/>
          </p:cNvSpPr>
          <p:nvPr/>
        </p:nvSpPr>
        <p:spPr bwMode="auto">
          <a:xfrm>
            <a:off x="2133600" y="2667000"/>
            <a:ext cx="10795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7030A0"/>
                </a:solidFill>
              </a:rPr>
              <a:t>with prob. 1/2</a:t>
            </a:r>
          </a:p>
        </p:txBody>
      </p:sp>
      <p:sp>
        <p:nvSpPr>
          <p:cNvPr id="58" name="Oval 57"/>
          <p:cNvSpPr/>
          <p:nvPr/>
        </p:nvSpPr>
        <p:spPr>
          <a:xfrm>
            <a:off x="2438400" y="3836988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9" name="Oval 58"/>
          <p:cNvSpPr/>
          <p:nvPr/>
        </p:nvSpPr>
        <p:spPr>
          <a:xfrm>
            <a:off x="1219200" y="3836988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60" name="Straight Connector 59"/>
          <p:cNvCxnSpPr>
            <a:stCxn id="59" idx="6"/>
            <a:endCxn id="58" idx="2"/>
          </p:cNvCxnSpPr>
          <p:nvPr/>
        </p:nvCxnSpPr>
        <p:spPr>
          <a:xfrm>
            <a:off x="1600200" y="4027488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4876800" y="3857625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4038600" y="4048125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3657600" y="3857625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64" name="Straight Connector 63"/>
          <p:cNvCxnSpPr>
            <a:endCxn id="63" idx="2"/>
          </p:cNvCxnSpPr>
          <p:nvPr/>
        </p:nvCxnSpPr>
        <p:spPr>
          <a:xfrm>
            <a:off x="2819400" y="4048125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 64"/>
          <p:cNvSpPr/>
          <p:nvPr/>
        </p:nvSpPr>
        <p:spPr>
          <a:xfrm>
            <a:off x="6096000" y="3857625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66" name="Straight Connector 65"/>
          <p:cNvCxnSpPr/>
          <p:nvPr/>
        </p:nvCxnSpPr>
        <p:spPr>
          <a:xfrm>
            <a:off x="5257800" y="4048125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7315200" y="3857625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6477000" y="4048125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Arc 68"/>
          <p:cNvSpPr/>
          <p:nvPr/>
        </p:nvSpPr>
        <p:spPr>
          <a:xfrm>
            <a:off x="5211763" y="3676650"/>
            <a:ext cx="1103312" cy="427038"/>
          </a:xfrm>
          <a:prstGeom prst="arc">
            <a:avLst>
              <a:gd name="adj1" fmla="val 10889875"/>
              <a:gd name="adj2" fmla="val 21324191"/>
            </a:avLst>
          </a:prstGeom>
          <a:ln w="15875">
            <a:solidFill>
              <a:srgbClr val="7030A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491" name="Rectangle 69"/>
          <p:cNvSpPr>
            <a:spLocks noChangeArrowheads="1"/>
          </p:cNvSpPr>
          <p:nvPr/>
        </p:nvSpPr>
        <p:spPr bwMode="auto">
          <a:xfrm>
            <a:off x="5764213" y="3429000"/>
            <a:ext cx="10795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7030A0"/>
                </a:solidFill>
              </a:rPr>
              <a:t>with prob. 1/2</a:t>
            </a:r>
          </a:p>
        </p:txBody>
      </p:sp>
      <p:sp>
        <p:nvSpPr>
          <p:cNvPr id="71" name="Arc 70"/>
          <p:cNvSpPr/>
          <p:nvPr/>
        </p:nvSpPr>
        <p:spPr>
          <a:xfrm>
            <a:off x="3962400" y="3659188"/>
            <a:ext cx="990600" cy="427037"/>
          </a:xfrm>
          <a:prstGeom prst="arc">
            <a:avLst>
              <a:gd name="adj1" fmla="val 10734417"/>
              <a:gd name="adj2" fmla="val 21493001"/>
            </a:avLst>
          </a:prstGeom>
          <a:ln w="15875">
            <a:solidFill>
              <a:srgbClr val="7030A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493" name="Rectangle 71"/>
          <p:cNvSpPr>
            <a:spLocks noChangeArrowheads="1"/>
          </p:cNvSpPr>
          <p:nvPr/>
        </p:nvSpPr>
        <p:spPr bwMode="auto">
          <a:xfrm>
            <a:off x="3416300" y="3429000"/>
            <a:ext cx="10795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7030A0"/>
                </a:solidFill>
              </a:rPr>
              <a:t>with prob. 1/2</a:t>
            </a:r>
          </a:p>
        </p:txBody>
      </p:sp>
      <p:sp>
        <p:nvSpPr>
          <p:cNvPr id="73" name="Oval 72"/>
          <p:cNvSpPr/>
          <p:nvPr/>
        </p:nvSpPr>
        <p:spPr>
          <a:xfrm>
            <a:off x="2438400" y="4598988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4" name="Oval 73"/>
          <p:cNvSpPr/>
          <p:nvPr/>
        </p:nvSpPr>
        <p:spPr>
          <a:xfrm>
            <a:off x="1219200" y="4598988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75" name="Straight Connector 74"/>
          <p:cNvCxnSpPr>
            <a:stCxn id="74" idx="6"/>
            <a:endCxn id="73" idx="2"/>
          </p:cNvCxnSpPr>
          <p:nvPr/>
        </p:nvCxnSpPr>
        <p:spPr>
          <a:xfrm>
            <a:off x="1600200" y="4789488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4876800" y="4619625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77" name="Straight Connector 76"/>
          <p:cNvCxnSpPr/>
          <p:nvPr/>
        </p:nvCxnSpPr>
        <p:spPr>
          <a:xfrm>
            <a:off x="4038600" y="4810125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3657600" y="4619625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79" name="Straight Connector 78"/>
          <p:cNvCxnSpPr>
            <a:endCxn id="78" idx="2"/>
          </p:cNvCxnSpPr>
          <p:nvPr/>
        </p:nvCxnSpPr>
        <p:spPr>
          <a:xfrm>
            <a:off x="2819400" y="4810125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>
            <a:off x="6096000" y="4619625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81" name="Straight Connector 80"/>
          <p:cNvCxnSpPr/>
          <p:nvPr/>
        </p:nvCxnSpPr>
        <p:spPr>
          <a:xfrm>
            <a:off x="5257800" y="4810125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Oval 81"/>
          <p:cNvSpPr/>
          <p:nvPr/>
        </p:nvSpPr>
        <p:spPr>
          <a:xfrm>
            <a:off x="7315200" y="4619625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83" name="Straight Connector 82"/>
          <p:cNvCxnSpPr/>
          <p:nvPr/>
        </p:nvCxnSpPr>
        <p:spPr>
          <a:xfrm>
            <a:off x="6477000" y="4810125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Arc 83"/>
          <p:cNvSpPr/>
          <p:nvPr/>
        </p:nvSpPr>
        <p:spPr>
          <a:xfrm>
            <a:off x="6445250" y="4438650"/>
            <a:ext cx="1104900" cy="427038"/>
          </a:xfrm>
          <a:prstGeom prst="arc">
            <a:avLst>
              <a:gd name="adj1" fmla="val 10889875"/>
              <a:gd name="adj2" fmla="val 21324191"/>
            </a:avLst>
          </a:prstGeom>
          <a:ln w="15875">
            <a:solidFill>
              <a:srgbClr val="7030A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506" name="Rectangle 84"/>
          <p:cNvSpPr>
            <a:spLocks noChangeArrowheads="1"/>
          </p:cNvSpPr>
          <p:nvPr/>
        </p:nvSpPr>
        <p:spPr bwMode="auto">
          <a:xfrm>
            <a:off x="6997700" y="4191000"/>
            <a:ext cx="10795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7030A0"/>
                </a:solidFill>
              </a:rPr>
              <a:t>with prob. 1/2</a:t>
            </a:r>
          </a:p>
        </p:txBody>
      </p:sp>
      <p:sp>
        <p:nvSpPr>
          <p:cNvPr id="86" name="Arc 85"/>
          <p:cNvSpPr/>
          <p:nvPr/>
        </p:nvSpPr>
        <p:spPr>
          <a:xfrm>
            <a:off x="5195888" y="4421188"/>
            <a:ext cx="990600" cy="427037"/>
          </a:xfrm>
          <a:prstGeom prst="arc">
            <a:avLst>
              <a:gd name="adj1" fmla="val 10734417"/>
              <a:gd name="adj2" fmla="val 21493001"/>
            </a:avLst>
          </a:prstGeom>
          <a:ln w="15875">
            <a:solidFill>
              <a:srgbClr val="7030A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508" name="Rectangle 86"/>
          <p:cNvSpPr>
            <a:spLocks noChangeArrowheads="1"/>
          </p:cNvSpPr>
          <p:nvPr/>
        </p:nvSpPr>
        <p:spPr bwMode="auto">
          <a:xfrm>
            <a:off x="4649788" y="4191000"/>
            <a:ext cx="10795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7030A0"/>
                </a:solidFill>
              </a:rPr>
              <a:t>with prob. 1/2</a:t>
            </a:r>
          </a:p>
        </p:txBody>
      </p:sp>
      <p:sp>
        <p:nvSpPr>
          <p:cNvPr id="88" name="Oval 87"/>
          <p:cNvSpPr/>
          <p:nvPr/>
        </p:nvSpPr>
        <p:spPr>
          <a:xfrm>
            <a:off x="2438400" y="5334000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9" name="Oval 88"/>
          <p:cNvSpPr/>
          <p:nvPr/>
        </p:nvSpPr>
        <p:spPr>
          <a:xfrm>
            <a:off x="1219200" y="5334000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90" name="Straight Connector 89"/>
          <p:cNvCxnSpPr>
            <a:stCxn id="89" idx="6"/>
            <a:endCxn id="88" idx="2"/>
          </p:cNvCxnSpPr>
          <p:nvPr/>
        </p:nvCxnSpPr>
        <p:spPr>
          <a:xfrm>
            <a:off x="1600200" y="5524500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>
          <a:xfrm>
            <a:off x="4876800" y="5354638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92" name="Straight Connector 91"/>
          <p:cNvCxnSpPr/>
          <p:nvPr/>
        </p:nvCxnSpPr>
        <p:spPr>
          <a:xfrm>
            <a:off x="4038600" y="5545138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 92"/>
          <p:cNvSpPr/>
          <p:nvPr/>
        </p:nvSpPr>
        <p:spPr>
          <a:xfrm>
            <a:off x="3657600" y="5354638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94" name="Straight Connector 93"/>
          <p:cNvCxnSpPr>
            <a:endCxn id="93" idx="2"/>
          </p:cNvCxnSpPr>
          <p:nvPr/>
        </p:nvCxnSpPr>
        <p:spPr>
          <a:xfrm>
            <a:off x="2819400" y="5545138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Oval 94"/>
          <p:cNvSpPr/>
          <p:nvPr/>
        </p:nvSpPr>
        <p:spPr>
          <a:xfrm>
            <a:off x="6096000" y="5354638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96" name="Straight Connector 95"/>
          <p:cNvCxnSpPr/>
          <p:nvPr/>
        </p:nvCxnSpPr>
        <p:spPr>
          <a:xfrm>
            <a:off x="5257800" y="5543550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Oval 96"/>
          <p:cNvSpPr/>
          <p:nvPr/>
        </p:nvSpPr>
        <p:spPr>
          <a:xfrm>
            <a:off x="7315200" y="5354638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98" name="Straight Connector 97"/>
          <p:cNvCxnSpPr/>
          <p:nvPr/>
        </p:nvCxnSpPr>
        <p:spPr>
          <a:xfrm>
            <a:off x="6477000" y="5545138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609600" y="1579563"/>
            <a:ext cx="0" cy="4156075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2-SAT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5029200"/>
          </a:xfrm>
        </p:spPr>
        <p:txBody>
          <a:bodyPr/>
          <a:lstStyle/>
          <a:p>
            <a:pPr eaLnBrk="1" hangingPunct="1"/>
            <a:r>
              <a:rPr lang="en-US" altLang="zh-CN" sz="2800" smtClean="0"/>
              <a:t>We </a:t>
            </a:r>
            <a:r>
              <a:rPr lang="en-US" altLang="zh-CN" sz="2800" smtClean="0">
                <a:solidFill>
                  <a:srgbClr val="FF0000"/>
                </a:solidFill>
              </a:rPr>
              <a:t>always move forward with probably at least 1/2</a:t>
            </a:r>
          </a:p>
          <a:p>
            <a:pPr lvl="1" eaLnBrk="1" hangingPunct="1"/>
            <a:r>
              <a:rPr lang="en-US" altLang="zh-CN" sz="2400" smtClean="0"/>
              <a:t>a satisfying assignment must satisfy every clause</a:t>
            </a:r>
          </a:p>
          <a:p>
            <a:pPr eaLnBrk="1" hangingPunct="1"/>
            <a:endParaRPr lang="en-US" altLang="zh-CN" sz="2800" smtClean="0"/>
          </a:p>
          <a:p>
            <a:pPr eaLnBrk="1" hangingPunct="1"/>
            <a:endParaRPr lang="en-US" altLang="zh-CN" sz="2800" smtClean="0"/>
          </a:p>
          <a:p>
            <a:pPr eaLnBrk="1" hangingPunct="1"/>
            <a:endParaRPr lang="en-US" altLang="zh-CN" sz="2800" smtClean="0"/>
          </a:p>
          <a:p>
            <a:pPr eaLnBrk="1" hangingPunct="1"/>
            <a:endParaRPr lang="en-US" altLang="zh-CN" sz="2800" smtClean="0"/>
          </a:p>
          <a:p>
            <a:pPr eaLnBrk="1" hangingPunct="1"/>
            <a:r>
              <a:rPr lang="en-US" altLang="zh-CN" sz="2800" smtClean="0"/>
              <a:t>When we find an unsatisfied clause, it must be </a:t>
            </a:r>
            <a:r>
              <a:rPr lang="en-US" altLang="zh-CN" sz="2800" i="1" smtClean="0"/>
              <a:t>bad</a:t>
            </a:r>
          </a:p>
          <a:p>
            <a:pPr eaLnBrk="1" hangingPunct="1"/>
            <a:r>
              <a:rPr lang="en-US" altLang="zh-CN" sz="2800" smtClean="0"/>
              <a:t>The values of the literals in a satisfying assignment must be one of the good ones</a:t>
            </a:r>
          </a:p>
          <a:p>
            <a:pPr eaLnBrk="1" hangingPunct="1"/>
            <a:r>
              <a:rPr lang="en-US" altLang="zh-CN" sz="2800" smtClean="0"/>
              <a:t>Hence, can always flip one to move to the right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2667000"/>
          <a:ext cx="6096000" cy="1943100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371475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e.g. (x</a:t>
                      </a:r>
                      <a:r>
                        <a:rPr kumimoji="0" lang="en-US" altLang="zh-CN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1</a:t>
                      </a: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∨¬x</a:t>
                      </a:r>
                      <a:r>
                        <a:rPr kumimoji="0" lang="en-US" altLang="zh-CN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2</a:t>
                      </a: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good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good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good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bad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More examples about 2-SAT</a:t>
            </a:r>
          </a:p>
          <a:p>
            <a:endParaRPr lang="en-US" altLang="zh-CN" dirty="0"/>
          </a:p>
          <a:p>
            <a:r>
              <a:rPr lang="en-US" altLang="zh-CN" dirty="0" smtClean="0"/>
              <a:t>More randomized algorithms</a:t>
            </a:r>
            <a:endParaRPr lang="en-US" altLang="zh-CN" dirty="0"/>
          </a:p>
          <a:p>
            <a:pPr lvl="1"/>
            <a:r>
              <a:rPr lang="en-US" altLang="zh-CN" dirty="0" smtClean="0"/>
              <a:t>Verifying Matrix Multiplication</a:t>
            </a:r>
          </a:p>
          <a:p>
            <a:pPr lvl="1"/>
            <a:r>
              <a:rPr lang="en-US" altLang="zh-CN" dirty="0" smtClean="0"/>
              <a:t>String Equality Test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Design Patterns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084120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2-SAT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5029200"/>
          </a:xfrm>
        </p:spPr>
        <p:txBody>
          <a:bodyPr/>
          <a:lstStyle/>
          <a:p>
            <a:pPr eaLnBrk="1" hangingPunct="1"/>
            <a:r>
              <a:rPr lang="en-US" altLang="zh-CN" sz="2800" dirty="0" smtClean="0"/>
              <a:t>We </a:t>
            </a:r>
            <a:r>
              <a:rPr lang="en-US" altLang="zh-CN" sz="2800" dirty="0" smtClean="0">
                <a:solidFill>
                  <a:srgbClr val="FF0000"/>
                </a:solidFill>
              </a:rPr>
              <a:t>always move forward with probably at least 1/2</a:t>
            </a:r>
          </a:p>
          <a:p>
            <a:pPr eaLnBrk="1" hangingPunct="1"/>
            <a:endParaRPr lang="en-US" altLang="zh-CN" sz="2800" dirty="0" smtClean="0"/>
          </a:p>
          <a:p>
            <a:pPr eaLnBrk="1" hangingPunct="1"/>
            <a:r>
              <a:rPr lang="en-US" altLang="zh-CN" sz="2800" dirty="0" smtClean="0"/>
              <a:t>When we reach </a:t>
            </a:r>
            <a:r>
              <a:rPr lang="en-US" altLang="zh-CN" sz="2800" i="1" dirty="0" smtClean="0"/>
              <a:t>n</a:t>
            </a:r>
            <a:r>
              <a:rPr lang="en-US" altLang="zh-CN" sz="2800" dirty="0" smtClean="0"/>
              <a:t> (i.e. 5 in the example), we have a satisfying assignment.</a:t>
            </a:r>
          </a:p>
          <a:p>
            <a:pPr lvl="1" eaLnBrk="1" hangingPunct="1"/>
            <a:r>
              <a:rPr lang="en-US" altLang="zh-CN" sz="2400" dirty="0" smtClean="0"/>
              <a:t>Sufficient condition, not necessary. </a:t>
            </a:r>
          </a:p>
          <a:p>
            <a:pPr lvl="1" eaLnBrk="1" hangingPunct="1"/>
            <a:r>
              <a:rPr lang="en-US" altLang="zh-CN" sz="2400" dirty="0" smtClean="0"/>
              <a:t>There may be other satisfying assignments</a:t>
            </a:r>
          </a:p>
          <a:p>
            <a:pPr lvl="1" eaLnBrk="1" hangingPunct="1"/>
            <a:r>
              <a:rPr lang="en-US" altLang="zh-CN" sz="2400" dirty="0" smtClean="0"/>
              <a:t>But that will only improve the running time</a:t>
            </a:r>
          </a:p>
          <a:p>
            <a:pPr eaLnBrk="1" hangingPunct="1"/>
            <a:r>
              <a:rPr lang="en-US" altLang="zh-CN" sz="2800" dirty="0" smtClean="0"/>
              <a:t>This is random walk on line</a:t>
            </a:r>
          </a:p>
          <a:p>
            <a:pPr eaLnBrk="1" hangingPunct="1"/>
            <a:r>
              <a:rPr lang="en-US" altLang="zh-CN" sz="2800" dirty="0" smtClean="0"/>
              <a:t>and so we expect O(</a:t>
            </a:r>
            <a:r>
              <a:rPr lang="en-US" altLang="zh-CN" sz="2800" i="1" dirty="0" smtClean="0"/>
              <a:t>n</a:t>
            </a:r>
            <a:r>
              <a:rPr lang="en-US" altLang="zh-CN" sz="2800" baseline="30000" dirty="0" smtClean="0"/>
              <a:t>2</a:t>
            </a:r>
            <a:r>
              <a:rPr lang="en-US" altLang="zh-CN" sz="2800" dirty="0" smtClean="0"/>
              <a:t>) jumps to hit </a:t>
            </a:r>
            <a:r>
              <a:rPr lang="en-US" altLang="zh-CN" sz="2800" i="1" dirty="0" smtClean="0"/>
              <a:t>n</a:t>
            </a:r>
            <a:r>
              <a:rPr lang="en-US" altLang="zh-CN" sz="2800" dirty="0" smtClean="0"/>
              <a:t> (refer to lecture notes)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2-SAT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altLang="zh-CN" sz="2800" dirty="0" smtClean="0"/>
              <a:t>Randomized algorithm:</a:t>
            </a:r>
          </a:p>
          <a:p>
            <a:pPr marL="0" indent="0" eaLnBrk="1" hangingPunct="1"/>
            <a:r>
              <a:rPr lang="en-US" altLang="zh-CN" sz="2800" dirty="0" smtClean="0"/>
              <a:t>Repeat O(</a:t>
            </a:r>
            <a:r>
              <a:rPr lang="en-US" altLang="zh-CN" sz="2800" i="1" dirty="0" smtClean="0"/>
              <a:t>n</a:t>
            </a:r>
            <a:r>
              <a:rPr lang="en-US" altLang="zh-CN" sz="2800" baseline="30000" dirty="0" smtClean="0"/>
              <a:t>2</a:t>
            </a:r>
            <a:r>
              <a:rPr lang="en-US" altLang="zh-CN" sz="2800" dirty="0" smtClean="0"/>
              <a:t>) times, </a:t>
            </a:r>
          </a:p>
          <a:p>
            <a:pPr lvl="1" eaLnBrk="1" hangingPunct="1"/>
            <a:r>
              <a:rPr lang="en-US" altLang="zh-CN" sz="2400" dirty="0" smtClean="0"/>
              <a:t>if we hit 5 in the middle of these O(</a:t>
            </a:r>
            <a:r>
              <a:rPr lang="en-US" altLang="zh-CN" sz="2400" i="1" dirty="0" smtClean="0"/>
              <a:t>n</a:t>
            </a:r>
            <a:r>
              <a:rPr lang="en-US" altLang="zh-CN" sz="2400" baseline="30000" dirty="0" smtClean="0"/>
              <a:t>2</a:t>
            </a:r>
            <a:r>
              <a:rPr lang="en-US" altLang="zh-CN" sz="2400" dirty="0" smtClean="0"/>
              <a:t>) flips, return there is an assignment</a:t>
            </a:r>
          </a:p>
          <a:p>
            <a:pPr lvl="1" eaLnBrk="1" hangingPunct="1"/>
            <a:r>
              <a:rPr lang="en-US" altLang="zh-CN" sz="2400" dirty="0" smtClean="0"/>
              <a:t>otherwise, return there is NO satisfying assignment</a:t>
            </a:r>
          </a:p>
          <a:p>
            <a:pPr marL="0" indent="0" eaLnBrk="1" hangingPunct="1">
              <a:buFont typeface="Arial" charset="0"/>
              <a:buNone/>
            </a:pP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Verifying Matrix Multiplication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 smtClean="0"/>
              <a:t>Given 3 </a:t>
            </a:r>
            <a:r>
              <a:rPr lang="en-US" altLang="zh-CN" sz="2800" i="1" dirty="0" smtClean="0"/>
              <a:t>n</a:t>
            </a:r>
            <a:r>
              <a:rPr lang="en-US" altLang="zh-CN" sz="2800" dirty="0" smtClean="0"/>
              <a:t> x </a:t>
            </a:r>
            <a:r>
              <a:rPr lang="en-US" altLang="zh-CN" sz="2800" i="1" dirty="0" smtClean="0"/>
              <a:t>n </a:t>
            </a:r>
            <a:r>
              <a:rPr lang="en-US" altLang="zh-CN" sz="2800" dirty="0" smtClean="0"/>
              <a:t>integer matrices A, B and C, verify if AB = C</a:t>
            </a:r>
          </a:p>
          <a:p>
            <a:pPr eaLnBrk="1" hangingPunct="1"/>
            <a:endParaRPr lang="en-US" altLang="zh-CN" sz="2800" dirty="0" smtClean="0"/>
          </a:p>
          <a:p>
            <a:pPr eaLnBrk="1" hangingPunct="1"/>
            <a:r>
              <a:rPr lang="en-US" altLang="zh-CN" sz="2800" dirty="0" smtClean="0"/>
              <a:t>Naïve algorithm</a:t>
            </a:r>
          </a:p>
          <a:p>
            <a:pPr lvl="1" eaLnBrk="1" hangingPunct="1"/>
            <a:r>
              <a:rPr lang="en-US" altLang="zh-CN" sz="2400" dirty="0" smtClean="0"/>
              <a:t>Compute AB, check if it is equal to C</a:t>
            </a:r>
          </a:p>
          <a:p>
            <a:pPr lvl="1" eaLnBrk="1" hangingPunct="1"/>
            <a:r>
              <a:rPr lang="en-US" altLang="zh-CN" sz="2400" dirty="0" smtClean="0"/>
              <a:t>Runs in time O(n</a:t>
            </a:r>
            <a:r>
              <a:rPr lang="en-US" altLang="zh-CN" sz="2400" baseline="30000" dirty="0" smtClean="0"/>
              <a:t>3</a:t>
            </a:r>
            <a:r>
              <a:rPr lang="en-US" altLang="zh-CN" sz="2400" dirty="0" smtClean="0"/>
              <a:t>), dominated by computing AB</a:t>
            </a:r>
          </a:p>
          <a:p>
            <a:pPr lvl="1" eaLnBrk="1" hangingPunct="1">
              <a:buFont typeface="Arial" charset="0"/>
              <a:buNone/>
            </a:pPr>
            <a:endParaRPr lang="en-US" altLang="zh-CN" sz="2400" dirty="0" smtClean="0"/>
          </a:p>
          <a:p>
            <a:pPr eaLnBrk="1" hangingPunct="1"/>
            <a:r>
              <a:rPr lang="en-US" altLang="zh-CN" sz="2800" dirty="0" smtClean="0"/>
              <a:t>How to do faster with high probability?</a:t>
            </a:r>
          </a:p>
          <a:p>
            <a:pPr eaLnBrk="1" hangingPunct="1"/>
            <a:endParaRPr lang="en-US" altLang="zh-CN" sz="2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Verifying Matrix Multiplication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570038"/>
            <a:ext cx="8229600" cy="4525962"/>
          </a:xfrm>
        </p:spPr>
        <p:txBody>
          <a:bodyPr/>
          <a:lstStyle/>
          <a:p>
            <a:pPr eaLnBrk="1" hangingPunct="1"/>
            <a:r>
              <a:rPr lang="en-US" altLang="zh-CN" sz="2800" dirty="0" smtClean="0"/>
              <a:t>Given 3 </a:t>
            </a:r>
            <a:r>
              <a:rPr lang="en-US" altLang="zh-CN" sz="2800" i="1" dirty="0" smtClean="0"/>
              <a:t>n</a:t>
            </a:r>
            <a:r>
              <a:rPr lang="en-US" altLang="zh-CN" sz="2800" dirty="0" smtClean="0"/>
              <a:t> x </a:t>
            </a:r>
            <a:r>
              <a:rPr lang="en-US" altLang="zh-CN" sz="2800" i="1" dirty="0" smtClean="0"/>
              <a:t>n </a:t>
            </a:r>
            <a:r>
              <a:rPr lang="en-US" altLang="zh-CN" sz="2800" dirty="0"/>
              <a:t>integer matrices </a:t>
            </a:r>
            <a:r>
              <a:rPr lang="en-US" altLang="zh-CN" sz="2800" dirty="0" smtClean="0"/>
              <a:t>A, B and C, verify if AB = C</a:t>
            </a:r>
          </a:p>
          <a:p>
            <a:pPr eaLnBrk="1" hangingPunct="1"/>
            <a:endParaRPr lang="en-US" altLang="zh-CN" sz="2800" i="1" dirty="0" smtClean="0"/>
          </a:p>
          <a:p>
            <a:pPr eaLnBrk="1" hangingPunct="1"/>
            <a:r>
              <a:rPr lang="en-US" altLang="zh-CN" sz="2800" dirty="0" smtClean="0"/>
              <a:t>Consider AB – C</a:t>
            </a:r>
          </a:p>
          <a:p>
            <a:pPr eaLnBrk="1" hangingPunct="1"/>
            <a:r>
              <a:rPr lang="en-US" altLang="zh-CN" sz="2800" dirty="0" smtClean="0"/>
              <a:t>Check if AB – C is a zero matrix</a:t>
            </a:r>
          </a:p>
          <a:p>
            <a:pPr eaLnBrk="1" hangingPunct="1"/>
            <a:endParaRPr lang="en-US" altLang="zh-CN" sz="2800" dirty="0" smtClean="0"/>
          </a:p>
          <a:p>
            <a:pPr eaLnBrk="1" hangingPunct="1"/>
            <a:r>
              <a:rPr lang="en-US" altLang="zh-CN" sz="2800" dirty="0" smtClean="0"/>
              <a:t>Lecture: how to check if two polynomials are identical?</a:t>
            </a:r>
          </a:p>
          <a:p>
            <a:pPr lvl="1" eaLnBrk="1" hangingPunct="1"/>
            <a:r>
              <a:rPr lang="en-US" altLang="zh-CN" sz="2400" dirty="0" smtClean="0"/>
              <a:t>Evaluate the polynomials at different points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Verifying Matrix Multiplication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570038"/>
            <a:ext cx="8229600" cy="4983162"/>
          </a:xfrm>
        </p:spPr>
        <p:txBody>
          <a:bodyPr/>
          <a:lstStyle/>
          <a:p>
            <a:pPr eaLnBrk="1" hangingPunct="1"/>
            <a:r>
              <a:rPr lang="en-US" altLang="zh-CN" sz="2800" dirty="0" smtClean="0"/>
              <a:t>Given 3 </a:t>
            </a:r>
            <a:r>
              <a:rPr lang="en-US" altLang="zh-CN" sz="2800" i="1" dirty="0" smtClean="0"/>
              <a:t>n</a:t>
            </a:r>
            <a:r>
              <a:rPr lang="en-US" altLang="zh-CN" sz="2800" dirty="0" smtClean="0"/>
              <a:t> x </a:t>
            </a:r>
            <a:r>
              <a:rPr lang="en-US" altLang="zh-CN" sz="2800" i="1" dirty="0" smtClean="0"/>
              <a:t>n </a:t>
            </a:r>
            <a:r>
              <a:rPr lang="en-US" altLang="zh-CN" sz="2800" dirty="0"/>
              <a:t>integer matrices </a:t>
            </a:r>
            <a:r>
              <a:rPr lang="en-US" altLang="zh-CN" sz="2800" dirty="0" smtClean="0"/>
              <a:t>A, B and C, verify if AB = C</a:t>
            </a:r>
          </a:p>
          <a:p>
            <a:pPr eaLnBrk="1" hangingPunct="1"/>
            <a:endParaRPr lang="en-US" altLang="zh-CN" sz="2800" i="1" dirty="0" smtClean="0"/>
          </a:p>
          <a:p>
            <a:pPr eaLnBrk="1" hangingPunct="1"/>
            <a:r>
              <a:rPr lang="en-US" altLang="zh-CN" sz="2800" dirty="0" smtClean="0"/>
              <a:t>Now, multiply AB – C by different random vectors</a:t>
            </a:r>
          </a:p>
          <a:p>
            <a:pPr eaLnBrk="1" hangingPunct="1"/>
            <a:r>
              <a:rPr lang="en-US" altLang="zh-CN" sz="2800" dirty="0" smtClean="0"/>
              <a:t>To avoid computing AB, we compute A(</a:t>
            </a:r>
            <a:r>
              <a:rPr lang="en-US" altLang="zh-CN" sz="2800" dirty="0" err="1" smtClean="0"/>
              <a:t>Bx</a:t>
            </a:r>
            <a:r>
              <a:rPr lang="en-US" altLang="zh-CN" sz="2800" dirty="0" smtClean="0"/>
              <a:t>) – </a:t>
            </a:r>
            <a:r>
              <a:rPr lang="en-US" altLang="zh-CN" sz="2800" dirty="0" err="1" smtClean="0"/>
              <a:t>Cx</a:t>
            </a:r>
            <a:endParaRPr lang="en-US" altLang="zh-CN" sz="2800" dirty="0" smtClean="0"/>
          </a:p>
          <a:p>
            <a:pPr eaLnBrk="1" hangingPunct="1"/>
            <a:endParaRPr lang="en-US" altLang="zh-CN" sz="2800" dirty="0" smtClean="0"/>
          </a:p>
          <a:p>
            <a:pPr eaLnBrk="1" hangingPunct="1">
              <a:buFont typeface="Arial" charset="0"/>
              <a:buNone/>
            </a:pPr>
            <a:r>
              <a:rPr lang="en-US" altLang="zh-CN" sz="2800" dirty="0" smtClean="0"/>
              <a:t>We have</a:t>
            </a:r>
          </a:p>
          <a:p>
            <a:pPr eaLnBrk="1" hangingPunct="1"/>
            <a:r>
              <a:rPr lang="en-US" altLang="zh-CN" sz="2800" dirty="0" smtClean="0"/>
              <a:t>Working over modulo 2, </a:t>
            </a:r>
          </a:p>
          <a:p>
            <a:pPr eaLnBrk="1" hangingPunct="1"/>
            <a:r>
              <a:rPr lang="en-US" altLang="zh-CN" sz="2800" dirty="0" smtClean="0"/>
              <a:t>If AB ≠ C, then </a:t>
            </a:r>
            <a:r>
              <a:rPr lang="en-US" altLang="zh-CN" sz="2800" dirty="0" err="1" smtClean="0"/>
              <a:t>Pr</a:t>
            </a:r>
            <a:r>
              <a:rPr lang="en-US" altLang="zh-CN" sz="2800" dirty="0" smtClean="0"/>
              <a:t>[(AB - C)x ≠ 0] ≥ 1/2</a:t>
            </a:r>
          </a:p>
          <a:p>
            <a:pPr eaLnBrk="1" hangingPunct="1">
              <a:buFont typeface="Arial" charset="0"/>
              <a:buNone/>
            </a:pPr>
            <a:endParaRPr lang="en-US" altLang="zh-CN" sz="2800" dirty="0" smtClean="0"/>
          </a:p>
          <a:p>
            <a:pPr eaLnBrk="1" hangingPunct="1"/>
            <a:endParaRPr lang="en-US" altLang="zh-CN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String equality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 smtClean="0"/>
              <a:t>Alice has an </a:t>
            </a:r>
            <a:r>
              <a:rPr lang="en-US" altLang="zh-CN" sz="2800" i="1" dirty="0" smtClean="0"/>
              <a:t>n</a:t>
            </a:r>
            <a:r>
              <a:rPr lang="en-US" altLang="zh-CN" sz="2800" dirty="0" smtClean="0"/>
              <a:t>-bit string (a</a:t>
            </a:r>
            <a:r>
              <a:rPr lang="en-US" altLang="zh-CN" sz="2800" baseline="-25000" dirty="0" smtClean="0"/>
              <a:t>1</a:t>
            </a:r>
            <a:r>
              <a:rPr lang="en-US" altLang="zh-CN" sz="2800" dirty="0" smtClean="0"/>
              <a:t>, a</a:t>
            </a:r>
            <a:r>
              <a:rPr lang="en-US" altLang="zh-CN" sz="2800" baseline="-25000" dirty="0" smtClean="0"/>
              <a:t>2</a:t>
            </a:r>
            <a:r>
              <a:rPr lang="en-US" altLang="zh-CN" sz="2800" dirty="0" smtClean="0"/>
              <a:t>, …, a</a:t>
            </a:r>
            <a:r>
              <a:rPr lang="en-US" altLang="zh-CN" sz="2800" baseline="-25000" dirty="0" smtClean="0"/>
              <a:t>n</a:t>
            </a:r>
            <a:r>
              <a:rPr lang="en-US" altLang="zh-CN" sz="2800" dirty="0" smtClean="0"/>
              <a:t>)</a:t>
            </a:r>
          </a:p>
          <a:p>
            <a:pPr eaLnBrk="1" hangingPunct="1"/>
            <a:r>
              <a:rPr lang="en-US" altLang="zh-CN" sz="2800" dirty="0" smtClean="0"/>
              <a:t>Bob has an </a:t>
            </a:r>
            <a:r>
              <a:rPr lang="en-US" altLang="zh-CN" sz="2800" i="1" dirty="0" smtClean="0"/>
              <a:t>n</a:t>
            </a:r>
            <a:r>
              <a:rPr lang="en-US" altLang="zh-CN" sz="2800" dirty="0" smtClean="0"/>
              <a:t>-bit string (b</a:t>
            </a:r>
            <a:r>
              <a:rPr lang="en-US" altLang="zh-CN" sz="2800" baseline="-25000" dirty="0" smtClean="0"/>
              <a:t>1</a:t>
            </a:r>
            <a:r>
              <a:rPr lang="en-US" altLang="zh-CN" sz="2800" dirty="0" smtClean="0"/>
              <a:t>, b</a:t>
            </a:r>
            <a:r>
              <a:rPr lang="en-US" altLang="zh-CN" sz="2800" baseline="-25000" dirty="0" smtClean="0"/>
              <a:t>2</a:t>
            </a:r>
            <a:r>
              <a:rPr lang="en-US" altLang="zh-CN" sz="2800" dirty="0" smtClean="0"/>
              <a:t>, …, </a:t>
            </a:r>
            <a:r>
              <a:rPr lang="en-US" altLang="zh-CN" sz="2800" dirty="0" err="1" smtClean="0"/>
              <a:t>b</a:t>
            </a:r>
            <a:r>
              <a:rPr lang="en-US" altLang="zh-CN" sz="2800" baseline="-25000" dirty="0" err="1" smtClean="0"/>
              <a:t>n</a:t>
            </a:r>
            <a:r>
              <a:rPr lang="en-US" altLang="zh-CN" sz="2800" dirty="0" smtClean="0"/>
              <a:t>)</a:t>
            </a:r>
          </a:p>
          <a:p>
            <a:pPr eaLnBrk="1" hangingPunct="1"/>
            <a:endParaRPr lang="en-US" altLang="zh-CN" sz="2800" dirty="0" smtClean="0"/>
          </a:p>
          <a:p>
            <a:pPr eaLnBrk="1" hangingPunct="1"/>
            <a:r>
              <a:rPr lang="en-US" altLang="zh-CN" sz="2800" dirty="0" smtClean="0"/>
              <a:t>Alice can communicate with Bob</a:t>
            </a:r>
          </a:p>
          <a:p>
            <a:pPr eaLnBrk="1" hangingPunct="1"/>
            <a:endParaRPr lang="en-US" altLang="zh-CN" sz="2800" dirty="0" smtClean="0"/>
          </a:p>
          <a:p>
            <a:pPr eaLnBrk="1" hangingPunct="1"/>
            <a:r>
              <a:rPr lang="en-US" altLang="zh-CN" sz="2800" dirty="0" smtClean="0"/>
              <a:t>How to send as few bits as possible so that they know the two strings are equal?</a:t>
            </a:r>
          </a:p>
          <a:p>
            <a:pPr eaLnBrk="1" hangingPunct="1">
              <a:buFont typeface="Arial" charset="0"/>
              <a:buNone/>
            </a:pPr>
            <a:endParaRPr lang="en-US" altLang="zh-CN" sz="2800" dirty="0" smtClean="0"/>
          </a:p>
          <a:p>
            <a:pPr eaLnBrk="1" hangingPunct="1"/>
            <a:endParaRPr lang="en-US" altLang="zh-CN" sz="2800" dirty="0" smtClean="0"/>
          </a:p>
          <a:p>
            <a:pPr eaLnBrk="1" hangingPunct="1"/>
            <a:endParaRPr lang="en-US" altLang="zh-CN" sz="2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String equality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/>
            <a:r>
              <a:rPr lang="en-US" altLang="zh-CN" sz="2800" dirty="0" smtClean="0"/>
              <a:t>Alice has an </a:t>
            </a:r>
            <a:r>
              <a:rPr lang="en-US" altLang="zh-CN" sz="2800" i="1" dirty="0" smtClean="0"/>
              <a:t>n</a:t>
            </a:r>
            <a:r>
              <a:rPr lang="en-US" altLang="zh-CN" sz="2800" dirty="0" smtClean="0"/>
              <a:t>-bit string (a</a:t>
            </a:r>
            <a:r>
              <a:rPr lang="en-US" altLang="zh-CN" sz="2800" baseline="-25000" dirty="0" smtClean="0"/>
              <a:t>1</a:t>
            </a:r>
            <a:r>
              <a:rPr lang="en-US" altLang="zh-CN" sz="2800" dirty="0" smtClean="0"/>
              <a:t>, a</a:t>
            </a:r>
            <a:r>
              <a:rPr lang="en-US" altLang="zh-CN" sz="2800" baseline="-25000" dirty="0" smtClean="0"/>
              <a:t>2</a:t>
            </a:r>
            <a:r>
              <a:rPr lang="en-US" altLang="zh-CN" sz="2800" dirty="0" smtClean="0"/>
              <a:t>, …, a</a:t>
            </a:r>
            <a:r>
              <a:rPr lang="en-US" altLang="zh-CN" sz="2800" baseline="-25000" dirty="0" smtClean="0"/>
              <a:t>n</a:t>
            </a:r>
            <a:r>
              <a:rPr lang="en-US" altLang="zh-CN" sz="2800" dirty="0" smtClean="0"/>
              <a:t>)</a:t>
            </a:r>
          </a:p>
          <a:p>
            <a:pPr eaLnBrk="1" hangingPunct="1"/>
            <a:r>
              <a:rPr lang="en-US" altLang="zh-CN" sz="2800" dirty="0" smtClean="0"/>
              <a:t>Bob has an </a:t>
            </a:r>
            <a:r>
              <a:rPr lang="en-US" altLang="zh-CN" sz="2800" i="1" dirty="0" smtClean="0"/>
              <a:t>n</a:t>
            </a:r>
            <a:r>
              <a:rPr lang="en-US" altLang="zh-CN" sz="2800" dirty="0" smtClean="0"/>
              <a:t>-bit string (b</a:t>
            </a:r>
            <a:r>
              <a:rPr lang="en-US" altLang="zh-CN" sz="2800" baseline="-25000" dirty="0" smtClean="0"/>
              <a:t>1</a:t>
            </a:r>
            <a:r>
              <a:rPr lang="en-US" altLang="zh-CN" sz="2800" dirty="0" smtClean="0"/>
              <a:t>, b</a:t>
            </a:r>
            <a:r>
              <a:rPr lang="en-US" altLang="zh-CN" sz="2800" baseline="-25000" dirty="0" smtClean="0"/>
              <a:t>2</a:t>
            </a:r>
            <a:r>
              <a:rPr lang="en-US" altLang="zh-CN" sz="2800" dirty="0" smtClean="0"/>
              <a:t>, …, </a:t>
            </a:r>
            <a:r>
              <a:rPr lang="en-US" altLang="zh-CN" sz="2800" dirty="0" err="1" smtClean="0"/>
              <a:t>b</a:t>
            </a:r>
            <a:r>
              <a:rPr lang="en-US" altLang="zh-CN" sz="2800" baseline="-25000" dirty="0" err="1" smtClean="0"/>
              <a:t>n</a:t>
            </a:r>
            <a:r>
              <a:rPr lang="en-US" altLang="zh-CN" sz="2800" dirty="0" smtClean="0"/>
              <a:t>)</a:t>
            </a:r>
          </a:p>
          <a:p>
            <a:pPr eaLnBrk="1" hangingPunct="1"/>
            <a:endParaRPr lang="en-US" altLang="zh-CN" sz="2800" dirty="0" smtClean="0"/>
          </a:p>
          <a:p>
            <a:pPr eaLnBrk="1" hangingPunct="1"/>
            <a:r>
              <a:rPr lang="en-US" altLang="zh-CN" sz="2800" dirty="0" smtClean="0"/>
              <a:t>Represent</a:t>
            </a:r>
          </a:p>
          <a:p>
            <a:pPr lvl="1" eaLnBrk="1" hangingPunct="1"/>
            <a:r>
              <a:rPr lang="en-US" altLang="zh-CN" sz="2400" dirty="0" smtClean="0"/>
              <a:t>(a</a:t>
            </a:r>
            <a:r>
              <a:rPr lang="en-US" altLang="zh-CN" sz="2400" baseline="-25000" dirty="0" smtClean="0"/>
              <a:t>1</a:t>
            </a:r>
            <a:r>
              <a:rPr lang="en-US" altLang="zh-CN" sz="2400" dirty="0" smtClean="0"/>
              <a:t>, a</a:t>
            </a:r>
            <a:r>
              <a:rPr lang="en-US" altLang="zh-CN" sz="2400" baseline="-25000" dirty="0" smtClean="0"/>
              <a:t>2</a:t>
            </a:r>
            <a:r>
              <a:rPr lang="en-US" altLang="zh-CN" sz="2400" dirty="0" smtClean="0"/>
              <a:t>, …, a</a:t>
            </a:r>
            <a:r>
              <a:rPr lang="en-US" altLang="zh-CN" sz="2400" baseline="-25000" dirty="0" smtClean="0"/>
              <a:t>n</a:t>
            </a:r>
            <a:r>
              <a:rPr lang="en-US" altLang="zh-CN" sz="2400" dirty="0" smtClean="0"/>
              <a:t>) by a</a:t>
            </a:r>
            <a:r>
              <a:rPr lang="en-US" altLang="zh-CN" sz="2400" baseline="-25000" dirty="0" smtClean="0"/>
              <a:t>1</a:t>
            </a:r>
            <a:r>
              <a:rPr lang="en-US" altLang="zh-CN" sz="2400" dirty="0" smtClean="0"/>
              <a:t> + a</a:t>
            </a:r>
            <a:r>
              <a:rPr lang="en-US" altLang="zh-CN" sz="2400" baseline="-25000" dirty="0" smtClean="0"/>
              <a:t>2</a:t>
            </a:r>
            <a:r>
              <a:rPr lang="en-US" altLang="zh-CN" sz="2400" dirty="0" smtClean="0"/>
              <a:t>x + … + a</a:t>
            </a:r>
            <a:r>
              <a:rPr lang="en-US" altLang="zh-CN" sz="2400" baseline="-25000" dirty="0" smtClean="0"/>
              <a:t>n</a:t>
            </a:r>
            <a:r>
              <a:rPr lang="en-US" altLang="zh-CN" sz="2400" dirty="0" smtClean="0"/>
              <a:t>x</a:t>
            </a:r>
            <a:r>
              <a:rPr lang="en-US" altLang="zh-CN" sz="2400" baseline="30000" dirty="0" smtClean="0"/>
              <a:t>n-1</a:t>
            </a:r>
          </a:p>
          <a:p>
            <a:pPr lvl="1" eaLnBrk="1" hangingPunct="1"/>
            <a:r>
              <a:rPr lang="en-US" altLang="zh-CN" sz="2400" dirty="0" smtClean="0"/>
              <a:t>(b</a:t>
            </a:r>
            <a:r>
              <a:rPr lang="en-US" altLang="zh-CN" sz="2400" baseline="-25000" dirty="0" smtClean="0"/>
              <a:t>1</a:t>
            </a:r>
            <a:r>
              <a:rPr lang="en-US" altLang="zh-CN" sz="2400" dirty="0" smtClean="0"/>
              <a:t>, b</a:t>
            </a:r>
            <a:r>
              <a:rPr lang="en-US" altLang="zh-CN" sz="2400" baseline="-25000" dirty="0" smtClean="0"/>
              <a:t>2</a:t>
            </a:r>
            <a:r>
              <a:rPr lang="en-US" altLang="zh-CN" sz="2400" dirty="0" smtClean="0"/>
              <a:t>, …, </a:t>
            </a:r>
            <a:r>
              <a:rPr lang="en-US" altLang="zh-CN" sz="2400" dirty="0" err="1" smtClean="0"/>
              <a:t>b</a:t>
            </a:r>
            <a:r>
              <a:rPr lang="en-US" altLang="zh-CN" sz="2400" baseline="-25000" dirty="0" err="1" smtClean="0"/>
              <a:t>n</a:t>
            </a:r>
            <a:r>
              <a:rPr lang="en-US" altLang="zh-CN" sz="2400" dirty="0" smtClean="0"/>
              <a:t>) by b</a:t>
            </a:r>
            <a:r>
              <a:rPr lang="en-US" altLang="zh-CN" sz="2400" baseline="-25000" dirty="0" smtClean="0"/>
              <a:t>1</a:t>
            </a:r>
            <a:r>
              <a:rPr lang="en-US" altLang="zh-CN" sz="2400" dirty="0" smtClean="0"/>
              <a:t> + b</a:t>
            </a:r>
            <a:r>
              <a:rPr lang="en-US" altLang="zh-CN" sz="2400" baseline="-25000" dirty="0" smtClean="0"/>
              <a:t>2</a:t>
            </a:r>
            <a:r>
              <a:rPr lang="en-US" altLang="zh-CN" sz="2400" dirty="0" smtClean="0"/>
              <a:t>x + … + b</a:t>
            </a:r>
            <a:r>
              <a:rPr lang="en-US" altLang="zh-CN" sz="2400" baseline="-25000" dirty="0" smtClean="0"/>
              <a:t>n</a:t>
            </a:r>
            <a:r>
              <a:rPr lang="en-US" altLang="zh-CN" sz="2400" dirty="0" smtClean="0"/>
              <a:t>x</a:t>
            </a:r>
            <a:r>
              <a:rPr lang="en-US" altLang="zh-CN" sz="2400" baseline="30000" dirty="0" smtClean="0"/>
              <a:t>n-1</a:t>
            </a:r>
            <a:endParaRPr lang="en-US" altLang="zh-CN" dirty="0" smtClean="0"/>
          </a:p>
          <a:p>
            <a:pPr eaLnBrk="1" hangingPunct="1"/>
            <a:endParaRPr lang="en-US" altLang="zh-CN" sz="2800" dirty="0" smtClean="0"/>
          </a:p>
          <a:p>
            <a:pPr eaLnBrk="1" hangingPunct="1"/>
            <a:r>
              <a:rPr lang="en-US" altLang="zh-CN" sz="2800" dirty="0" smtClean="0"/>
              <a:t>Polynomial Identity Testing!</a:t>
            </a:r>
          </a:p>
          <a:p>
            <a:pPr eaLnBrk="1" hangingPunct="1"/>
            <a:r>
              <a:rPr lang="en-US" altLang="zh-CN" sz="2800" dirty="0" smtClean="0"/>
              <a:t>This idea can be extended to pattern matching</a:t>
            </a:r>
            <a:endParaRPr lang="en-US" altLang="zh-CN" sz="2800" i="1" dirty="0" smtClean="0"/>
          </a:p>
          <a:p>
            <a:pPr eaLnBrk="1" hangingPunct="1"/>
            <a:endParaRPr lang="en-US" altLang="zh-CN" sz="2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Design Patterns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Las Vegas </a:t>
            </a:r>
            <a:r>
              <a:rPr lang="en-US" altLang="zh-CN" dirty="0" smtClean="0"/>
              <a:t>algorithm</a:t>
            </a:r>
          </a:p>
          <a:p>
            <a:pPr lvl="1"/>
            <a:r>
              <a:rPr lang="en-US" altLang="zh-CN" dirty="0" smtClean="0"/>
              <a:t>Always produces the correct answer</a:t>
            </a:r>
          </a:p>
          <a:p>
            <a:pPr lvl="1"/>
            <a:r>
              <a:rPr lang="en-US" altLang="zh-CN" dirty="0" smtClean="0"/>
              <a:t>Usually only expected running time is guaranteed</a:t>
            </a:r>
          </a:p>
          <a:p>
            <a:pPr lvl="1"/>
            <a:r>
              <a:rPr lang="en-US" altLang="zh-CN" dirty="0" smtClean="0"/>
              <a:t>Example: randomized quick sort</a:t>
            </a:r>
          </a:p>
        </p:txBody>
      </p:sp>
    </p:spTree>
    <p:extLst>
      <p:ext uri="{BB962C8B-B14F-4D97-AF65-F5344CB8AC3E}">
        <p14:creationId xmlns:p14="http://schemas.microsoft.com/office/powerpoint/2010/main" val="119212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Design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Monte Carlo algorithm</a:t>
            </a:r>
          </a:p>
          <a:p>
            <a:pPr lvl="1"/>
            <a:r>
              <a:rPr lang="en-US" altLang="zh-CN" dirty="0" smtClean="0"/>
              <a:t>Running time is deterministic</a:t>
            </a:r>
          </a:p>
          <a:p>
            <a:pPr lvl="1"/>
            <a:r>
              <a:rPr lang="en-US" altLang="zh-CN" dirty="0" smtClean="0"/>
              <a:t>Small probability of error</a:t>
            </a:r>
          </a:p>
          <a:p>
            <a:pPr lvl="1"/>
            <a:r>
              <a:rPr lang="en-US" altLang="zh-CN" dirty="0" smtClean="0"/>
              <a:t>Usually repeats a simple procedure to </a:t>
            </a:r>
            <a:r>
              <a:rPr lang="en-US" altLang="zh-CN" dirty="0"/>
              <a:t>get a large success probability</a:t>
            </a:r>
          </a:p>
          <a:p>
            <a:pPr lvl="1"/>
            <a:r>
              <a:rPr lang="en-US" altLang="zh-CN" dirty="0" smtClean="0"/>
              <a:t>Example: min-cut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4043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End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2-SAT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648200"/>
          </a:xfrm>
        </p:spPr>
        <p:txBody>
          <a:bodyPr/>
          <a:lstStyle/>
          <a:p>
            <a:pPr eaLnBrk="1" hangingPunct="1"/>
            <a:r>
              <a:rPr lang="en-US" altLang="zh-CN" sz="2800" dirty="0" smtClean="0"/>
              <a:t>Given (x</a:t>
            </a:r>
            <a:r>
              <a:rPr lang="en-US" altLang="zh-CN" sz="2800" baseline="-25000" dirty="0" smtClean="0"/>
              <a:t>1</a:t>
            </a:r>
            <a:r>
              <a:rPr lang="en-US" altLang="zh-CN" sz="2800" dirty="0" smtClean="0"/>
              <a:t>∨¬x</a:t>
            </a:r>
            <a:r>
              <a:rPr lang="en-US" altLang="zh-CN" sz="2800" baseline="-25000" dirty="0" smtClean="0"/>
              <a:t>2</a:t>
            </a:r>
            <a:r>
              <a:rPr lang="en-US" altLang="zh-CN" sz="2800" dirty="0" smtClean="0"/>
              <a:t>)∧(x</a:t>
            </a:r>
            <a:r>
              <a:rPr lang="en-US" altLang="zh-CN" sz="2800" baseline="-25000" dirty="0" smtClean="0"/>
              <a:t>2</a:t>
            </a:r>
            <a:r>
              <a:rPr lang="en-US" altLang="zh-CN" sz="2800" dirty="0" smtClean="0"/>
              <a:t>∨¬x</a:t>
            </a:r>
            <a:r>
              <a:rPr lang="en-US" altLang="zh-CN" sz="2800" baseline="-25000" dirty="0" smtClean="0"/>
              <a:t>3</a:t>
            </a:r>
            <a:r>
              <a:rPr lang="en-US" altLang="zh-CN" sz="2800" dirty="0" smtClean="0"/>
              <a:t>)∧(x</a:t>
            </a:r>
            <a:r>
              <a:rPr lang="en-US" altLang="zh-CN" sz="2800" baseline="-25000" dirty="0" smtClean="0"/>
              <a:t>4</a:t>
            </a:r>
            <a:r>
              <a:rPr lang="en-US" altLang="zh-CN" sz="2800" dirty="0" smtClean="0"/>
              <a:t>∨x</a:t>
            </a:r>
            <a:r>
              <a:rPr lang="en-US" altLang="zh-CN" sz="2800" baseline="-25000" dirty="0" smtClean="0"/>
              <a:t>3</a:t>
            </a:r>
            <a:r>
              <a:rPr lang="en-US" altLang="zh-CN" sz="2800" dirty="0" smtClean="0"/>
              <a:t>)∧(x</a:t>
            </a:r>
            <a:r>
              <a:rPr lang="en-US" altLang="zh-CN" sz="2800" baseline="-25000" dirty="0" smtClean="0"/>
              <a:t>5</a:t>
            </a:r>
            <a:r>
              <a:rPr lang="en-US" altLang="zh-CN" sz="2800" dirty="0" smtClean="0"/>
              <a:t>∨x</a:t>
            </a:r>
            <a:r>
              <a:rPr lang="en-US" altLang="zh-CN" sz="2800" baseline="-25000" dirty="0" smtClean="0"/>
              <a:t>1</a:t>
            </a:r>
            <a:r>
              <a:rPr lang="en-US" altLang="zh-CN" sz="2800" dirty="0" smtClean="0"/>
              <a:t>)∧(x</a:t>
            </a:r>
            <a:r>
              <a:rPr lang="en-US" altLang="zh-CN" sz="2800" baseline="-25000" dirty="0" smtClean="0"/>
              <a:t>4</a:t>
            </a:r>
            <a:r>
              <a:rPr lang="en-US" altLang="zh-CN" sz="2800" dirty="0" smtClean="0"/>
              <a:t>∨¬x</a:t>
            </a:r>
            <a:r>
              <a:rPr lang="en-US" altLang="zh-CN" sz="2800" baseline="-25000" dirty="0" smtClean="0"/>
              <a:t>5</a:t>
            </a:r>
            <a:r>
              <a:rPr lang="en-US" altLang="zh-CN" sz="2800" dirty="0" smtClean="0"/>
              <a:t>)</a:t>
            </a:r>
          </a:p>
          <a:p>
            <a:pPr eaLnBrk="1" hangingPunct="1"/>
            <a:endParaRPr lang="en-US" altLang="zh-CN" sz="2800" dirty="0" smtClean="0"/>
          </a:p>
          <a:p>
            <a:pPr eaLnBrk="1" hangingPunct="1"/>
            <a:r>
              <a:rPr lang="en-US" altLang="zh-CN" sz="2800" dirty="0" smtClean="0"/>
              <a:t>(x</a:t>
            </a:r>
            <a:r>
              <a:rPr lang="en-US" altLang="zh-CN" sz="2800" baseline="-25000" dirty="0" smtClean="0"/>
              <a:t>1</a:t>
            </a:r>
            <a:r>
              <a:rPr lang="en-US" altLang="zh-CN" sz="2800" dirty="0" smtClean="0"/>
              <a:t>, x</a:t>
            </a:r>
            <a:r>
              <a:rPr lang="en-US" altLang="zh-CN" sz="2800" baseline="-25000" dirty="0" smtClean="0"/>
              <a:t>2</a:t>
            </a:r>
            <a:r>
              <a:rPr lang="en-US" altLang="zh-CN" sz="2800" dirty="0" smtClean="0"/>
              <a:t>, x</a:t>
            </a:r>
            <a:r>
              <a:rPr lang="en-US" altLang="zh-CN" sz="2800" baseline="-25000" dirty="0" smtClean="0"/>
              <a:t>3</a:t>
            </a:r>
            <a:r>
              <a:rPr lang="en-US" altLang="zh-CN" sz="2800" dirty="0" smtClean="0"/>
              <a:t>, x</a:t>
            </a:r>
            <a:r>
              <a:rPr lang="en-US" altLang="zh-CN" sz="2800" baseline="-25000" dirty="0" smtClean="0"/>
              <a:t>4</a:t>
            </a:r>
            <a:r>
              <a:rPr lang="en-US" altLang="zh-CN" sz="2800" dirty="0" smtClean="0"/>
              <a:t>, x</a:t>
            </a:r>
            <a:r>
              <a:rPr lang="en-US" altLang="zh-CN" sz="2800" baseline="-25000" dirty="0" smtClean="0"/>
              <a:t>5</a:t>
            </a:r>
            <a:r>
              <a:rPr lang="en-US" altLang="zh-CN" sz="2800" dirty="0" smtClean="0"/>
              <a:t>) = (T, T, T, T, T) is a satisfying assignment.</a:t>
            </a:r>
          </a:p>
          <a:p>
            <a:pPr eaLnBrk="1" hangingPunct="1"/>
            <a:endParaRPr lang="en-US" altLang="zh-CN" sz="2800" dirty="0" smtClean="0"/>
          </a:p>
          <a:p>
            <a:pPr eaLnBrk="1" hangingPunct="1"/>
            <a:r>
              <a:rPr lang="en-US" altLang="zh-CN" sz="2800" dirty="0" smtClean="0"/>
              <a:t>Suppose you do not know about this solution</a:t>
            </a:r>
          </a:p>
          <a:p>
            <a:pPr eaLnBrk="1" hangingPunct="1"/>
            <a:r>
              <a:rPr lang="en-US" altLang="zh-CN" sz="2800" dirty="0" smtClean="0"/>
              <a:t>You do not even know if there </a:t>
            </a:r>
            <a:r>
              <a:rPr lang="en-US" altLang="zh-CN" sz="2800" i="1" dirty="0" smtClean="0"/>
              <a:t>exists</a:t>
            </a:r>
            <a:r>
              <a:rPr lang="en-US" altLang="zh-CN" sz="2800" dirty="0" smtClean="0"/>
              <a:t> a solution for this formula</a:t>
            </a:r>
          </a:p>
          <a:p>
            <a:pPr eaLnBrk="1" hangingPunct="1"/>
            <a:endParaRPr lang="en-US" altLang="zh-CN" sz="2800" dirty="0" smtClean="0"/>
          </a:p>
          <a:p>
            <a:pPr eaLnBrk="1" hangingPunct="1"/>
            <a:r>
              <a:rPr lang="en-US" altLang="zh-CN" sz="2800" dirty="0" smtClean="0"/>
              <a:t>How to decide if there is one using randomness?</a:t>
            </a:r>
          </a:p>
          <a:p>
            <a:pPr eaLnBrk="1" hangingPunct="1"/>
            <a:endParaRPr lang="en-US" altLang="zh-CN" sz="2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2-SAT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3657600"/>
          </a:xfrm>
        </p:spPr>
        <p:txBody>
          <a:bodyPr/>
          <a:lstStyle/>
          <a:p>
            <a:pPr eaLnBrk="1" hangingPunct="1"/>
            <a:r>
              <a:rPr lang="en-US" altLang="zh-CN" sz="2800" smtClean="0"/>
              <a:t>(x</a:t>
            </a:r>
            <a:r>
              <a:rPr lang="en-US" altLang="zh-CN" sz="2800" baseline="-25000" smtClean="0"/>
              <a:t>1</a:t>
            </a:r>
            <a:r>
              <a:rPr lang="en-US" altLang="zh-CN" sz="2800" smtClean="0"/>
              <a:t>∨¬x</a:t>
            </a:r>
            <a:r>
              <a:rPr lang="en-US" altLang="zh-CN" sz="2800" baseline="-25000" smtClean="0"/>
              <a:t>2</a:t>
            </a:r>
            <a:r>
              <a:rPr lang="en-US" altLang="zh-CN" sz="2800" smtClean="0"/>
              <a:t>)∧(x</a:t>
            </a:r>
            <a:r>
              <a:rPr lang="en-US" altLang="zh-CN" sz="2800" baseline="-25000" smtClean="0"/>
              <a:t>2</a:t>
            </a:r>
            <a:r>
              <a:rPr lang="en-US" altLang="zh-CN" sz="2800" smtClean="0"/>
              <a:t>∨¬x</a:t>
            </a:r>
            <a:r>
              <a:rPr lang="en-US" altLang="zh-CN" sz="2800" baseline="-25000" smtClean="0"/>
              <a:t>3</a:t>
            </a:r>
            <a:r>
              <a:rPr lang="en-US" altLang="zh-CN" sz="2800" smtClean="0"/>
              <a:t>)∧(x</a:t>
            </a:r>
            <a:r>
              <a:rPr lang="en-US" altLang="zh-CN" sz="2800" baseline="-25000" smtClean="0"/>
              <a:t>4</a:t>
            </a:r>
            <a:r>
              <a:rPr lang="en-US" altLang="zh-CN" sz="2800" smtClean="0"/>
              <a:t>∨x</a:t>
            </a:r>
            <a:r>
              <a:rPr lang="en-US" altLang="zh-CN" sz="2800" baseline="-25000" smtClean="0"/>
              <a:t>3</a:t>
            </a:r>
            <a:r>
              <a:rPr lang="en-US" altLang="zh-CN" sz="2800" smtClean="0"/>
              <a:t>)∧(x</a:t>
            </a:r>
            <a:r>
              <a:rPr lang="en-US" altLang="zh-CN" sz="2800" baseline="-25000" smtClean="0"/>
              <a:t>5</a:t>
            </a:r>
            <a:r>
              <a:rPr lang="en-US" altLang="zh-CN" sz="2800" smtClean="0"/>
              <a:t>∨x</a:t>
            </a:r>
            <a:r>
              <a:rPr lang="en-US" altLang="zh-CN" sz="2800" baseline="-25000" smtClean="0"/>
              <a:t>1</a:t>
            </a:r>
            <a:r>
              <a:rPr lang="en-US" altLang="zh-CN" sz="2800" smtClean="0"/>
              <a:t>)∧(x</a:t>
            </a:r>
            <a:r>
              <a:rPr lang="en-US" altLang="zh-CN" sz="2800" baseline="-25000" smtClean="0"/>
              <a:t>4</a:t>
            </a:r>
            <a:r>
              <a:rPr lang="en-US" altLang="zh-CN" sz="2800" smtClean="0"/>
              <a:t>∨¬x</a:t>
            </a:r>
            <a:r>
              <a:rPr lang="en-US" altLang="zh-CN" sz="2800" baseline="-25000" smtClean="0"/>
              <a:t>5</a:t>
            </a:r>
            <a:r>
              <a:rPr lang="en-US" altLang="zh-CN" sz="2800" smtClean="0"/>
              <a:t>)</a:t>
            </a:r>
          </a:p>
          <a:p>
            <a:pPr eaLnBrk="1" hangingPunct="1"/>
            <a:endParaRPr lang="en-US" altLang="zh-CN" sz="2800" smtClean="0"/>
          </a:p>
          <a:p>
            <a:pPr eaLnBrk="1" hangingPunct="1"/>
            <a:r>
              <a:rPr lang="en-US" altLang="zh-CN" sz="2800" smtClean="0"/>
              <a:t>Start with a random assignment,</a:t>
            </a:r>
          </a:p>
          <a:p>
            <a:pPr lvl="1" eaLnBrk="1" hangingPunct="1"/>
            <a:r>
              <a:rPr lang="en-US" altLang="zh-CN" sz="2400" smtClean="0"/>
              <a:t>say (x</a:t>
            </a:r>
            <a:r>
              <a:rPr lang="en-US" altLang="zh-CN" sz="2400" baseline="-25000" smtClean="0"/>
              <a:t>1</a:t>
            </a:r>
            <a:r>
              <a:rPr lang="en-US" altLang="zh-CN" sz="2400" smtClean="0"/>
              <a:t>, x</a:t>
            </a:r>
            <a:r>
              <a:rPr lang="en-US" altLang="zh-CN" sz="2400" baseline="-25000" smtClean="0"/>
              <a:t>2</a:t>
            </a:r>
            <a:r>
              <a:rPr lang="en-US" altLang="zh-CN" sz="2400" smtClean="0"/>
              <a:t>, x</a:t>
            </a:r>
            <a:r>
              <a:rPr lang="en-US" altLang="zh-CN" sz="2400" baseline="-25000" smtClean="0"/>
              <a:t>3</a:t>
            </a:r>
            <a:r>
              <a:rPr lang="en-US" altLang="zh-CN" sz="2400" smtClean="0"/>
              <a:t>, x</a:t>
            </a:r>
            <a:r>
              <a:rPr lang="en-US" altLang="zh-CN" sz="2400" baseline="-25000" smtClean="0"/>
              <a:t>4</a:t>
            </a:r>
            <a:r>
              <a:rPr lang="en-US" altLang="zh-CN" sz="2400" smtClean="0"/>
              <a:t>, x</a:t>
            </a:r>
            <a:r>
              <a:rPr lang="en-US" altLang="zh-CN" sz="2400" baseline="-25000" smtClean="0"/>
              <a:t>5</a:t>
            </a:r>
            <a:r>
              <a:rPr lang="en-US" altLang="zh-CN" sz="2400" smtClean="0"/>
              <a:t>) = (F, T, F, F, T)</a:t>
            </a:r>
          </a:p>
          <a:p>
            <a:pPr eaLnBrk="1" hangingPunct="1"/>
            <a:endParaRPr lang="en-US" altLang="zh-CN" sz="2800" smtClean="0"/>
          </a:p>
        </p:txBody>
      </p:sp>
      <p:sp>
        <p:nvSpPr>
          <p:cNvPr id="17" name="Oval 16"/>
          <p:cNvSpPr/>
          <p:nvPr/>
        </p:nvSpPr>
        <p:spPr>
          <a:xfrm>
            <a:off x="2438400" y="6227763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8" name="Oval 17"/>
          <p:cNvSpPr/>
          <p:nvPr/>
        </p:nvSpPr>
        <p:spPr>
          <a:xfrm>
            <a:off x="1219200" y="6227763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19" name="Straight Connector 18"/>
          <p:cNvCxnSpPr>
            <a:stCxn id="18" idx="6"/>
            <a:endCxn id="17" idx="2"/>
          </p:cNvCxnSpPr>
          <p:nvPr/>
        </p:nvCxnSpPr>
        <p:spPr>
          <a:xfrm>
            <a:off x="1600200" y="6418263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4876800" y="6248400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038600" y="6438900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3657600" y="62484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23" name="Straight Connector 22"/>
          <p:cNvCxnSpPr>
            <a:endCxn id="22" idx="2"/>
          </p:cNvCxnSpPr>
          <p:nvPr/>
        </p:nvCxnSpPr>
        <p:spPr>
          <a:xfrm>
            <a:off x="2819400" y="6438900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6096000" y="6248400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5257800" y="6437313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7315200" y="6248400"/>
            <a:ext cx="3810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6477000" y="6438900"/>
            <a:ext cx="83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1" name="Rectangle 31"/>
          <p:cNvSpPr>
            <a:spLocks noChangeArrowheads="1"/>
          </p:cNvSpPr>
          <p:nvPr/>
        </p:nvSpPr>
        <p:spPr bwMode="auto">
          <a:xfrm>
            <a:off x="266700" y="5562600"/>
            <a:ext cx="8724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/>
              <a:t>Number of </a:t>
            </a:r>
            <a:r>
              <a:rPr lang="en-US" altLang="zh-CN" i="1"/>
              <a:t>x</a:t>
            </a:r>
            <a:r>
              <a:rPr lang="en-US" altLang="zh-CN" baseline="-25000"/>
              <a:t>i</a:t>
            </a:r>
            <a:r>
              <a:rPr lang="en-US" altLang="zh-CN"/>
              <a:t>s that agrees with the solution (i.e. number of </a:t>
            </a:r>
            <a:r>
              <a:rPr lang="en-US" altLang="zh-CN" i="1"/>
              <a:t>i </a:t>
            </a:r>
            <a:r>
              <a:rPr lang="en-US" altLang="zh-CN"/>
              <a:t>such that</a:t>
            </a:r>
            <a:r>
              <a:rPr lang="en-US" altLang="zh-CN" i="1"/>
              <a:t> x</a:t>
            </a:r>
            <a:r>
              <a:rPr lang="en-US" altLang="zh-CN" baseline="-25000"/>
              <a:t>i</a:t>
            </a:r>
            <a:r>
              <a:rPr lang="en-US" altLang="zh-CN"/>
              <a:t> = T)</a:t>
            </a:r>
            <a:endParaRPr lang="en-US" altLang="zh-CN" baseline="-25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2-SAT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070350"/>
          </a:xfrm>
        </p:spPr>
        <p:txBody>
          <a:bodyPr/>
          <a:lstStyle/>
          <a:p>
            <a:pPr eaLnBrk="1" hangingPunct="1"/>
            <a:r>
              <a:rPr lang="en-US" altLang="zh-CN" sz="2800" smtClean="0"/>
              <a:t>(x</a:t>
            </a:r>
            <a:r>
              <a:rPr lang="en-US" altLang="zh-CN" sz="2800" baseline="-25000" smtClean="0"/>
              <a:t>1</a:t>
            </a:r>
            <a:r>
              <a:rPr lang="en-US" altLang="zh-CN" sz="2800" smtClean="0"/>
              <a:t>∨¬x</a:t>
            </a:r>
            <a:r>
              <a:rPr lang="en-US" altLang="zh-CN" sz="2800" baseline="-25000" smtClean="0"/>
              <a:t>2</a:t>
            </a:r>
            <a:r>
              <a:rPr lang="en-US" altLang="zh-CN" sz="2800" smtClean="0"/>
              <a:t>)∧(x</a:t>
            </a:r>
            <a:r>
              <a:rPr lang="en-US" altLang="zh-CN" sz="2800" baseline="-25000" smtClean="0"/>
              <a:t>2</a:t>
            </a:r>
            <a:r>
              <a:rPr lang="en-US" altLang="zh-CN" sz="2800" smtClean="0"/>
              <a:t>∨¬x</a:t>
            </a:r>
            <a:r>
              <a:rPr lang="en-US" altLang="zh-CN" sz="2800" baseline="-25000" smtClean="0"/>
              <a:t>3</a:t>
            </a:r>
            <a:r>
              <a:rPr lang="en-US" altLang="zh-CN" sz="2800" smtClean="0"/>
              <a:t>)∧</a:t>
            </a:r>
            <a:r>
              <a:rPr lang="en-US" altLang="zh-CN" sz="2800" smtClean="0">
                <a:solidFill>
                  <a:srgbClr val="FF0000"/>
                </a:solidFill>
              </a:rPr>
              <a:t>(x</a:t>
            </a:r>
            <a:r>
              <a:rPr lang="en-US" altLang="zh-CN" sz="2800" baseline="-25000" smtClean="0">
                <a:solidFill>
                  <a:srgbClr val="FF0000"/>
                </a:solidFill>
              </a:rPr>
              <a:t>4</a:t>
            </a:r>
            <a:r>
              <a:rPr lang="en-US" altLang="zh-CN" sz="2800" smtClean="0">
                <a:solidFill>
                  <a:srgbClr val="FF0000"/>
                </a:solidFill>
              </a:rPr>
              <a:t>∨x</a:t>
            </a:r>
            <a:r>
              <a:rPr lang="en-US" altLang="zh-CN" sz="2800" baseline="-25000" smtClean="0">
                <a:solidFill>
                  <a:srgbClr val="FF0000"/>
                </a:solidFill>
              </a:rPr>
              <a:t>3</a:t>
            </a:r>
            <a:r>
              <a:rPr lang="en-US" altLang="zh-CN" sz="2800" smtClean="0">
                <a:solidFill>
                  <a:srgbClr val="FF0000"/>
                </a:solidFill>
              </a:rPr>
              <a:t>)</a:t>
            </a:r>
            <a:r>
              <a:rPr lang="en-US" altLang="zh-CN" sz="2800" smtClean="0"/>
              <a:t>∧(x</a:t>
            </a:r>
            <a:r>
              <a:rPr lang="en-US" altLang="zh-CN" sz="2800" baseline="-25000" smtClean="0"/>
              <a:t>5</a:t>
            </a:r>
            <a:r>
              <a:rPr lang="en-US" altLang="zh-CN" sz="2800" smtClean="0"/>
              <a:t>∨x</a:t>
            </a:r>
            <a:r>
              <a:rPr lang="en-US" altLang="zh-CN" sz="2800" baseline="-25000" smtClean="0"/>
              <a:t>1</a:t>
            </a:r>
            <a:r>
              <a:rPr lang="en-US" altLang="zh-CN" sz="2800" smtClean="0"/>
              <a:t>)∧(x</a:t>
            </a:r>
            <a:r>
              <a:rPr lang="en-US" altLang="zh-CN" sz="2800" baseline="-25000" smtClean="0"/>
              <a:t>4</a:t>
            </a:r>
            <a:r>
              <a:rPr lang="en-US" altLang="zh-CN" sz="2800" smtClean="0"/>
              <a:t>∨¬x</a:t>
            </a:r>
            <a:r>
              <a:rPr lang="en-US" altLang="zh-CN" sz="2800" baseline="-25000" smtClean="0"/>
              <a:t>5</a:t>
            </a:r>
            <a:r>
              <a:rPr lang="en-US" altLang="zh-CN" sz="2800" smtClean="0"/>
              <a:t>)</a:t>
            </a:r>
          </a:p>
          <a:p>
            <a:pPr eaLnBrk="1" hangingPunct="1"/>
            <a:endParaRPr lang="en-US" altLang="zh-CN" sz="2800" smtClean="0"/>
          </a:p>
          <a:p>
            <a:pPr eaLnBrk="1" hangingPunct="1"/>
            <a:endParaRPr lang="en-US" altLang="zh-CN" sz="2800" smtClean="0"/>
          </a:p>
          <a:p>
            <a:pPr eaLnBrk="1" hangingPunct="1"/>
            <a:endParaRPr lang="en-US" altLang="zh-CN" sz="2800" smtClean="0"/>
          </a:p>
          <a:p>
            <a:pPr eaLnBrk="1" hangingPunct="1"/>
            <a:r>
              <a:rPr lang="en-US" altLang="zh-CN" sz="2800" smtClean="0"/>
              <a:t>Find an unsatisfied clause: </a:t>
            </a:r>
            <a:r>
              <a:rPr lang="en-US" altLang="zh-CN" sz="2800" smtClean="0">
                <a:solidFill>
                  <a:srgbClr val="FF0000"/>
                </a:solidFill>
              </a:rPr>
              <a:t>(x</a:t>
            </a:r>
            <a:r>
              <a:rPr lang="en-US" altLang="zh-CN" sz="2800" baseline="-25000" smtClean="0">
                <a:solidFill>
                  <a:srgbClr val="FF0000"/>
                </a:solidFill>
              </a:rPr>
              <a:t>4</a:t>
            </a:r>
            <a:r>
              <a:rPr lang="en-US" altLang="zh-CN" sz="2800" smtClean="0">
                <a:solidFill>
                  <a:srgbClr val="FF0000"/>
                </a:solidFill>
              </a:rPr>
              <a:t>∨x</a:t>
            </a:r>
            <a:r>
              <a:rPr lang="en-US" altLang="zh-CN" sz="2800" baseline="-25000" smtClean="0">
                <a:solidFill>
                  <a:srgbClr val="FF0000"/>
                </a:solidFill>
              </a:rPr>
              <a:t>3</a:t>
            </a:r>
            <a:r>
              <a:rPr lang="en-US" altLang="zh-CN" sz="2800" smtClean="0">
                <a:solidFill>
                  <a:srgbClr val="FF0000"/>
                </a:solidFill>
              </a:rPr>
              <a:t>)</a:t>
            </a:r>
            <a:endParaRPr lang="en-US" altLang="zh-CN" sz="2800" smtClean="0"/>
          </a:p>
          <a:p>
            <a:pPr eaLnBrk="1" hangingPunct="1"/>
            <a:r>
              <a:rPr lang="en-US" altLang="zh-CN" sz="2800" i="1" smtClean="0">
                <a:solidFill>
                  <a:srgbClr val="7030A0"/>
                </a:solidFill>
              </a:rPr>
              <a:t>flip</a:t>
            </a:r>
            <a:r>
              <a:rPr lang="en-US" altLang="zh-CN" sz="2800" smtClean="0"/>
              <a:t> </a:t>
            </a:r>
            <a:r>
              <a:rPr lang="en-US" altLang="zh-CN" sz="2800" i="1" smtClean="0"/>
              <a:t>one</a:t>
            </a:r>
            <a:r>
              <a:rPr lang="en-US" altLang="zh-CN" sz="2800" smtClean="0"/>
              <a:t> of the value of x</a:t>
            </a:r>
            <a:r>
              <a:rPr lang="en-US" altLang="zh-CN" sz="2800" baseline="-25000" smtClean="0"/>
              <a:t>3</a:t>
            </a:r>
            <a:r>
              <a:rPr lang="en-US" altLang="zh-CN" sz="2800" smtClean="0"/>
              <a:t> and x</a:t>
            </a:r>
            <a:r>
              <a:rPr lang="en-US" altLang="zh-CN" sz="2800" baseline="-25000" smtClean="0"/>
              <a:t>4 </a:t>
            </a:r>
            <a:r>
              <a:rPr lang="en-US" altLang="zh-CN" sz="2800" smtClean="0">
                <a:solidFill>
                  <a:srgbClr val="FF0000"/>
                </a:solidFill>
              </a:rPr>
              <a:t>randomly</a:t>
            </a:r>
          </a:p>
          <a:p>
            <a:pPr lvl="1" eaLnBrk="1" hangingPunct="1"/>
            <a:r>
              <a:rPr lang="en-US" altLang="zh-CN" sz="2400" smtClean="0"/>
              <a:t>If we flip x</a:t>
            </a:r>
            <a:r>
              <a:rPr lang="en-US" altLang="zh-CN" sz="2400" baseline="-25000" smtClean="0"/>
              <a:t>3</a:t>
            </a:r>
            <a:r>
              <a:rPr lang="en-US" altLang="zh-CN" sz="2400" smtClean="0"/>
              <a:t>, then we jump from 2 to 3</a:t>
            </a:r>
          </a:p>
          <a:p>
            <a:pPr lvl="1" eaLnBrk="1" hangingPunct="1"/>
            <a:r>
              <a:rPr lang="en-US" altLang="zh-CN" sz="2400" smtClean="0"/>
              <a:t>If we flip x</a:t>
            </a:r>
            <a:r>
              <a:rPr lang="en-US" altLang="zh-CN" sz="2400" baseline="-25000" smtClean="0"/>
              <a:t>4</a:t>
            </a:r>
            <a:r>
              <a:rPr lang="en-US" altLang="zh-CN" sz="2400" smtClean="0"/>
              <a:t>, then we jump from 2 to 3</a:t>
            </a:r>
            <a:endParaRPr lang="en-US" altLang="zh-CN" sz="2400" baseline="-25000" smtClean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914400" y="2544763"/>
          <a:ext cx="5981700" cy="728662"/>
        </p:xfrm>
        <a:graphic>
          <a:graphicData uri="http://schemas.openxmlformats.org/drawingml/2006/table">
            <a:tbl>
              <a:tblPr/>
              <a:tblGrid>
                <a:gridCol w="996950"/>
                <a:gridCol w="996950"/>
                <a:gridCol w="996950"/>
                <a:gridCol w="996950"/>
                <a:gridCol w="996950"/>
                <a:gridCol w="996950"/>
              </a:tblGrid>
              <a:tr h="364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1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2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3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4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5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4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current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F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F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F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18" name="Left Brace 17"/>
          <p:cNvSpPr/>
          <p:nvPr/>
        </p:nvSpPr>
        <p:spPr>
          <a:xfrm rot="-5400000">
            <a:off x="6494463" y="1598612"/>
            <a:ext cx="133350" cy="1050925"/>
          </a:xfrm>
          <a:prstGeom prst="leftBrac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altLang="zh-CN">
              <a:cs typeface="Arial" charset="0"/>
            </a:endParaRPr>
          </a:p>
        </p:txBody>
      </p:sp>
      <p:sp>
        <p:nvSpPr>
          <p:cNvPr id="19" name="Left Brace 18"/>
          <p:cNvSpPr/>
          <p:nvPr/>
        </p:nvSpPr>
        <p:spPr>
          <a:xfrm rot="-5400000">
            <a:off x="5259388" y="1674812"/>
            <a:ext cx="133350" cy="898525"/>
          </a:xfrm>
          <a:prstGeom prst="leftBrac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altLang="zh-CN">
              <a:cs typeface="Arial" charset="0"/>
            </a:endParaRPr>
          </a:p>
        </p:txBody>
      </p:sp>
      <p:sp>
        <p:nvSpPr>
          <p:cNvPr id="5149" name="Rectangle 19"/>
          <p:cNvSpPr>
            <a:spLocks noChangeArrowheads="1"/>
          </p:cNvSpPr>
          <p:nvPr/>
        </p:nvSpPr>
        <p:spPr bwMode="auto">
          <a:xfrm>
            <a:off x="5486400" y="2144713"/>
            <a:ext cx="862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B050"/>
                </a:solidFill>
              </a:rPr>
              <a:t>clauses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2-SAT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070350"/>
          </a:xfrm>
        </p:spPr>
        <p:txBody>
          <a:bodyPr/>
          <a:lstStyle/>
          <a:p>
            <a:pPr eaLnBrk="1" hangingPunct="1"/>
            <a:r>
              <a:rPr lang="en-US" altLang="zh-CN" sz="2800" smtClean="0">
                <a:solidFill>
                  <a:srgbClr val="FF0000"/>
                </a:solidFill>
              </a:rPr>
              <a:t>(x</a:t>
            </a:r>
            <a:r>
              <a:rPr lang="en-US" altLang="zh-CN" sz="2800" baseline="-25000" smtClean="0">
                <a:solidFill>
                  <a:srgbClr val="FF0000"/>
                </a:solidFill>
              </a:rPr>
              <a:t>1</a:t>
            </a:r>
            <a:r>
              <a:rPr lang="en-US" altLang="zh-CN" sz="2800" smtClean="0">
                <a:solidFill>
                  <a:srgbClr val="FF0000"/>
                </a:solidFill>
              </a:rPr>
              <a:t>∨¬x</a:t>
            </a:r>
            <a:r>
              <a:rPr lang="en-US" altLang="zh-CN" sz="2800" baseline="-25000" smtClean="0">
                <a:solidFill>
                  <a:srgbClr val="FF0000"/>
                </a:solidFill>
              </a:rPr>
              <a:t>2</a:t>
            </a:r>
            <a:r>
              <a:rPr lang="en-US" altLang="zh-CN" sz="2800" smtClean="0">
                <a:solidFill>
                  <a:srgbClr val="FF0000"/>
                </a:solidFill>
              </a:rPr>
              <a:t>)</a:t>
            </a:r>
            <a:r>
              <a:rPr lang="en-US" altLang="zh-CN" sz="2800" smtClean="0"/>
              <a:t>∧(x</a:t>
            </a:r>
            <a:r>
              <a:rPr lang="en-US" altLang="zh-CN" sz="2800" baseline="-25000" smtClean="0"/>
              <a:t>2</a:t>
            </a:r>
            <a:r>
              <a:rPr lang="en-US" altLang="zh-CN" sz="2800" smtClean="0"/>
              <a:t>∨¬x</a:t>
            </a:r>
            <a:r>
              <a:rPr lang="en-US" altLang="zh-CN" sz="2800" baseline="-25000" smtClean="0"/>
              <a:t>3</a:t>
            </a:r>
            <a:r>
              <a:rPr lang="en-US" altLang="zh-CN" sz="2800" smtClean="0"/>
              <a:t>)∧(x</a:t>
            </a:r>
            <a:r>
              <a:rPr lang="en-US" altLang="zh-CN" sz="2800" baseline="-25000" smtClean="0"/>
              <a:t>4</a:t>
            </a:r>
            <a:r>
              <a:rPr lang="en-US" altLang="zh-CN" sz="2800" smtClean="0"/>
              <a:t>∨x</a:t>
            </a:r>
            <a:r>
              <a:rPr lang="en-US" altLang="zh-CN" sz="2800" baseline="-25000" smtClean="0"/>
              <a:t>3</a:t>
            </a:r>
            <a:r>
              <a:rPr lang="en-US" altLang="zh-CN" sz="2800" smtClean="0"/>
              <a:t>)∧(x</a:t>
            </a:r>
            <a:r>
              <a:rPr lang="en-US" altLang="zh-CN" sz="2800" baseline="-25000" smtClean="0"/>
              <a:t>5</a:t>
            </a:r>
            <a:r>
              <a:rPr lang="en-US" altLang="zh-CN" sz="2800" smtClean="0"/>
              <a:t>∨x</a:t>
            </a:r>
            <a:r>
              <a:rPr lang="en-US" altLang="zh-CN" sz="2800" baseline="-25000" smtClean="0"/>
              <a:t>1</a:t>
            </a:r>
            <a:r>
              <a:rPr lang="en-US" altLang="zh-CN" sz="2800" smtClean="0"/>
              <a:t>)∧(x</a:t>
            </a:r>
            <a:r>
              <a:rPr lang="en-US" altLang="zh-CN" sz="2800" baseline="-25000" smtClean="0"/>
              <a:t>4</a:t>
            </a:r>
            <a:r>
              <a:rPr lang="en-US" altLang="zh-CN" sz="2800" smtClean="0"/>
              <a:t>∨¬x</a:t>
            </a:r>
            <a:r>
              <a:rPr lang="en-US" altLang="zh-CN" sz="2800" baseline="-25000" smtClean="0"/>
              <a:t>5</a:t>
            </a:r>
            <a:r>
              <a:rPr lang="en-US" altLang="zh-CN" sz="2800" smtClean="0"/>
              <a:t>)</a:t>
            </a:r>
          </a:p>
          <a:p>
            <a:pPr eaLnBrk="1" hangingPunct="1"/>
            <a:endParaRPr lang="en-US" altLang="zh-CN" sz="2800" smtClean="0"/>
          </a:p>
          <a:p>
            <a:pPr eaLnBrk="1" hangingPunct="1"/>
            <a:endParaRPr lang="en-US" altLang="zh-CN" sz="2800" smtClean="0"/>
          </a:p>
          <a:p>
            <a:pPr eaLnBrk="1" hangingPunct="1"/>
            <a:endParaRPr lang="en-US" altLang="zh-CN" sz="2800" smtClean="0"/>
          </a:p>
          <a:p>
            <a:pPr eaLnBrk="1" hangingPunct="1"/>
            <a:r>
              <a:rPr lang="en-US" altLang="zh-CN" sz="2800" smtClean="0"/>
              <a:t>Find an unsatisfied clause: </a:t>
            </a:r>
            <a:r>
              <a:rPr lang="en-US" altLang="zh-CN" sz="2800" smtClean="0">
                <a:solidFill>
                  <a:srgbClr val="FF0000"/>
                </a:solidFill>
              </a:rPr>
              <a:t>(x</a:t>
            </a:r>
            <a:r>
              <a:rPr lang="en-US" altLang="zh-CN" sz="2800" baseline="-25000" smtClean="0">
                <a:solidFill>
                  <a:srgbClr val="FF0000"/>
                </a:solidFill>
              </a:rPr>
              <a:t>1</a:t>
            </a:r>
            <a:r>
              <a:rPr lang="en-US" altLang="zh-CN" sz="2800" smtClean="0">
                <a:solidFill>
                  <a:srgbClr val="FF0000"/>
                </a:solidFill>
              </a:rPr>
              <a:t>∨¬x</a:t>
            </a:r>
            <a:r>
              <a:rPr lang="en-US" altLang="zh-CN" sz="2800" baseline="-25000" smtClean="0">
                <a:solidFill>
                  <a:srgbClr val="FF0000"/>
                </a:solidFill>
              </a:rPr>
              <a:t>2</a:t>
            </a:r>
            <a:r>
              <a:rPr lang="en-US" altLang="zh-CN" sz="2800" smtClean="0">
                <a:solidFill>
                  <a:srgbClr val="FF0000"/>
                </a:solidFill>
              </a:rPr>
              <a:t>)</a:t>
            </a:r>
            <a:endParaRPr lang="en-US" altLang="zh-CN" sz="2800" smtClean="0"/>
          </a:p>
          <a:p>
            <a:pPr eaLnBrk="1" hangingPunct="1"/>
            <a:r>
              <a:rPr lang="en-US" altLang="zh-CN" sz="2800" i="1" smtClean="0">
                <a:solidFill>
                  <a:srgbClr val="7030A0"/>
                </a:solidFill>
              </a:rPr>
              <a:t>flip</a:t>
            </a:r>
            <a:r>
              <a:rPr lang="en-US" altLang="zh-CN" sz="2800" smtClean="0"/>
              <a:t> </a:t>
            </a:r>
            <a:r>
              <a:rPr lang="en-US" altLang="zh-CN" sz="2800" i="1" smtClean="0"/>
              <a:t>one</a:t>
            </a:r>
            <a:r>
              <a:rPr lang="en-US" altLang="zh-CN" sz="2800" smtClean="0"/>
              <a:t> of the value of x</a:t>
            </a:r>
            <a:r>
              <a:rPr lang="en-US" altLang="zh-CN" sz="2800" baseline="-25000" smtClean="0"/>
              <a:t>1</a:t>
            </a:r>
            <a:r>
              <a:rPr lang="en-US" altLang="zh-CN" sz="2800" smtClean="0"/>
              <a:t> and x</a:t>
            </a:r>
            <a:r>
              <a:rPr lang="en-US" altLang="zh-CN" sz="2800" baseline="-25000" smtClean="0"/>
              <a:t>2 </a:t>
            </a:r>
            <a:r>
              <a:rPr lang="en-US" altLang="zh-CN" sz="2800" smtClean="0">
                <a:solidFill>
                  <a:srgbClr val="FF0000"/>
                </a:solidFill>
              </a:rPr>
              <a:t>randomly</a:t>
            </a:r>
          </a:p>
          <a:p>
            <a:pPr lvl="1" eaLnBrk="1" hangingPunct="1"/>
            <a:r>
              <a:rPr lang="en-US" altLang="zh-CN" sz="2400" smtClean="0"/>
              <a:t>If we flip x</a:t>
            </a:r>
            <a:r>
              <a:rPr lang="en-US" altLang="zh-CN" sz="2400" baseline="-25000" smtClean="0"/>
              <a:t>1</a:t>
            </a:r>
            <a:r>
              <a:rPr lang="en-US" altLang="zh-CN" sz="2400" smtClean="0"/>
              <a:t>, then we jump from 3 to 4</a:t>
            </a:r>
          </a:p>
          <a:p>
            <a:pPr lvl="1" eaLnBrk="1" hangingPunct="1"/>
            <a:r>
              <a:rPr lang="en-US" altLang="zh-CN" sz="2400" smtClean="0"/>
              <a:t>If we flip x</a:t>
            </a:r>
            <a:r>
              <a:rPr lang="en-US" altLang="zh-CN" sz="2400" baseline="-25000" smtClean="0"/>
              <a:t>2</a:t>
            </a:r>
            <a:r>
              <a:rPr lang="en-US" altLang="zh-CN" sz="2400" smtClean="0"/>
              <a:t>, then we jump from 3 to 2</a:t>
            </a:r>
            <a:endParaRPr lang="en-US" altLang="zh-CN" sz="2400" baseline="-25000" smtClean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914400" y="2544763"/>
          <a:ext cx="5981700" cy="728662"/>
        </p:xfrm>
        <a:graphic>
          <a:graphicData uri="http://schemas.openxmlformats.org/drawingml/2006/table">
            <a:tbl>
              <a:tblPr/>
              <a:tblGrid>
                <a:gridCol w="996950"/>
                <a:gridCol w="996950"/>
                <a:gridCol w="996950"/>
                <a:gridCol w="996950"/>
                <a:gridCol w="996950"/>
                <a:gridCol w="996950"/>
              </a:tblGrid>
              <a:tr h="364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1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2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3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4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5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4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current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F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F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18" name="Left Brace 17"/>
          <p:cNvSpPr/>
          <p:nvPr/>
        </p:nvSpPr>
        <p:spPr>
          <a:xfrm rot="-5400000">
            <a:off x="6494463" y="1598612"/>
            <a:ext cx="133350" cy="1050925"/>
          </a:xfrm>
          <a:prstGeom prst="leftBrac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altLang="zh-CN">
              <a:cs typeface="Arial" charset="0"/>
            </a:endParaRPr>
          </a:p>
        </p:txBody>
      </p:sp>
      <p:sp>
        <p:nvSpPr>
          <p:cNvPr id="19" name="Left Brace 18"/>
          <p:cNvSpPr/>
          <p:nvPr/>
        </p:nvSpPr>
        <p:spPr>
          <a:xfrm rot="-5400000">
            <a:off x="5259388" y="1674812"/>
            <a:ext cx="133350" cy="898525"/>
          </a:xfrm>
          <a:prstGeom prst="leftBrac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altLang="zh-CN">
              <a:cs typeface="Arial" charset="0"/>
            </a:endParaRPr>
          </a:p>
        </p:txBody>
      </p:sp>
      <p:sp>
        <p:nvSpPr>
          <p:cNvPr id="6173" name="Rectangle 19"/>
          <p:cNvSpPr>
            <a:spLocks noChangeArrowheads="1"/>
          </p:cNvSpPr>
          <p:nvPr/>
        </p:nvSpPr>
        <p:spPr bwMode="auto">
          <a:xfrm>
            <a:off x="5486400" y="2144713"/>
            <a:ext cx="862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B050"/>
                </a:solidFill>
              </a:rPr>
              <a:t>clauses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2-SAT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070350"/>
          </a:xfrm>
        </p:spPr>
        <p:txBody>
          <a:bodyPr/>
          <a:lstStyle/>
          <a:p>
            <a:pPr eaLnBrk="1" hangingPunct="1"/>
            <a:r>
              <a:rPr lang="en-US" altLang="zh-CN" sz="2800" smtClean="0"/>
              <a:t>(x</a:t>
            </a:r>
            <a:r>
              <a:rPr lang="en-US" altLang="zh-CN" sz="2800" baseline="-25000" smtClean="0"/>
              <a:t>1</a:t>
            </a:r>
            <a:r>
              <a:rPr lang="en-US" altLang="zh-CN" sz="2800" smtClean="0"/>
              <a:t>∨¬x</a:t>
            </a:r>
            <a:r>
              <a:rPr lang="en-US" altLang="zh-CN" sz="2800" baseline="-25000" smtClean="0"/>
              <a:t>2</a:t>
            </a:r>
            <a:r>
              <a:rPr lang="en-US" altLang="zh-CN" sz="2800" smtClean="0"/>
              <a:t>)∧</a:t>
            </a:r>
            <a:r>
              <a:rPr lang="en-US" altLang="zh-CN" sz="2800" smtClean="0">
                <a:solidFill>
                  <a:srgbClr val="FF0000"/>
                </a:solidFill>
              </a:rPr>
              <a:t>(x</a:t>
            </a:r>
            <a:r>
              <a:rPr lang="en-US" altLang="zh-CN" sz="2800" baseline="-25000" smtClean="0">
                <a:solidFill>
                  <a:srgbClr val="FF0000"/>
                </a:solidFill>
              </a:rPr>
              <a:t>2</a:t>
            </a:r>
            <a:r>
              <a:rPr lang="en-US" altLang="zh-CN" sz="2800" smtClean="0">
                <a:solidFill>
                  <a:srgbClr val="FF0000"/>
                </a:solidFill>
              </a:rPr>
              <a:t>∨¬x</a:t>
            </a:r>
            <a:r>
              <a:rPr lang="en-US" altLang="zh-CN" sz="2800" baseline="-25000" smtClean="0">
                <a:solidFill>
                  <a:srgbClr val="FF0000"/>
                </a:solidFill>
              </a:rPr>
              <a:t>3</a:t>
            </a:r>
            <a:r>
              <a:rPr lang="en-US" altLang="zh-CN" sz="2800" smtClean="0">
                <a:solidFill>
                  <a:srgbClr val="FF0000"/>
                </a:solidFill>
              </a:rPr>
              <a:t>)</a:t>
            </a:r>
            <a:r>
              <a:rPr lang="en-US" altLang="zh-CN" sz="2800" smtClean="0"/>
              <a:t>∧(x</a:t>
            </a:r>
            <a:r>
              <a:rPr lang="en-US" altLang="zh-CN" sz="2800" baseline="-25000" smtClean="0"/>
              <a:t>4</a:t>
            </a:r>
            <a:r>
              <a:rPr lang="en-US" altLang="zh-CN" sz="2800" smtClean="0"/>
              <a:t>∨x</a:t>
            </a:r>
            <a:r>
              <a:rPr lang="en-US" altLang="zh-CN" sz="2800" baseline="-25000" smtClean="0"/>
              <a:t>3</a:t>
            </a:r>
            <a:r>
              <a:rPr lang="en-US" altLang="zh-CN" sz="2800" smtClean="0"/>
              <a:t>)∧(x</a:t>
            </a:r>
            <a:r>
              <a:rPr lang="en-US" altLang="zh-CN" sz="2800" baseline="-25000" smtClean="0"/>
              <a:t>5</a:t>
            </a:r>
            <a:r>
              <a:rPr lang="en-US" altLang="zh-CN" sz="2800" smtClean="0"/>
              <a:t>∨x</a:t>
            </a:r>
            <a:r>
              <a:rPr lang="en-US" altLang="zh-CN" sz="2800" baseline="-25000" smtClean="0"/>
              <a:t>1</a:t>
            </a:r>
            <a:r>
              <a:rPr lang="en-US" altLang="zh-CN" sz="2800" smtClean="0"/>
              <a:t>)∧(x</a:t>
            </a:r>
            <a:r>
              <a:rPr lang="en-US" altLang="zh-CN" sz="2800" baseline="-25000" smtClean="0"/>
              <a:t>4</a:t>
            </a:r>
            <a:r>
              <a:rPr lang="en-US" altLang="zh-CN" sz="2800" smtClean="0"/>
              <a:t>∨¬x</a:t>
            </a:r>
            <a:r>
              <a:rPr lang="en-US" altLang="zh-CN" sz="2800" baseline="-25000" smtClean="0"/>
              <a:t>5</a:t>
            </a:r>
            <a:r>
              <a:rPr lang="en-US" altLang="zh-CN" sz="2800" smtClean="0"/>
              <a:t>)</a:t>
            </a:r>
          </a:p>
          <a:p>
            <a:pPr eaLnBrk="1" hangingPunct="1"/>
            <a:endParaRPr lang="en-US" altLang="zh-CN" sz="2800" smtClean="0"/>
          </a:p>
          <a:p>
            <a:pPr eaLnBrk="1" hangingPunct="1"/>
            <a:endParaRPr lang="en-US" altLang="zh-CN" sz="2800" smtClean="0"/>
          </a:p>
          <a:p>
            <a:pPr eaLnBrk="1" hangingPunct="1"/>
            <a:endParaRPr lang="en-US" altLang="zh-CN" sz="2800" smtClean="0"/>
          </a:p>
          <a:p>
            <a:pPr eaLnBrk="1" hangingPunct="1"/>
            <a:r>
              <a:rPr lang="en-US" altLang="zh-CN" sz="2800" smtClean="0"/>
              <a:t>Find an unsatisfied clause: </a:t>
            </a:r>
            <a:r>
              <a:rPr lang="en-US" altLang="zh-CN" sz="2800" smtClean="0">
                <a:solidFill>
                  <a:srgbClr val="FF0000"/>
                </a:solidFill>
              </a:rPr>
              <a:t>(x</a:t>
            </a:r>
            <a:r>
              <a:rPr lang="en-US" altLang="zh-CN" sz="2800" baseline="-25000" smtClean="0">
                <a:solidFill>
                  <a:srgbClr val="FF0000"/>
                </a:solidFill>
              </a:rPr>
              <a:t>2</a:t>
            </a:r>
            <a:r>
              <a:rPr lang="en-US" altLang="zh-CN" sz="2800" smtClean="0">
                <a:solidFill>
                  <a:srgbClr val="FF0000"/>
                </a:solidFill>
              </a:rPr>
              <a:t>∨¬x</a:t>
            </a:r>
            <a:r>
              <a:rPr lang="en-US" altLang="zh-CN" sz="2800" baseline="-25000" smtClean="0">
                <a:solidFill>
                  <a:srgbClr val="FF0000"/>
                </a:solidFill>
              </a:rPr>
              <a:t>3</a:t>
            </a:r>
            <a:r>
              <a:rPr lang="en-US" altLang="zh-CN" sz="2800" smtClean="0">
                <a:solidFill>
                  <a:srgbClr val="FF0000"/>
                </a:solidFill>
              </a:rPr>
              <a:t>) </a:t>
            </a:r>
          </a:p>
          <a:p>
            <a:pPr eaLnBrk="1" hangingPunct="1"/>
            <a:r>
              <a:rPr lang="en-US" altLang="zh-CN" sz="2800" i="1" smtClean="0">
                <a:solidFill>
                  <a:srgbClr val="7030A0"/>
                </a:solidFill>
              </a:rPr>
              <a:t>flip</a:t>
            </a:r>
            <a:r>
              <a:rPr lang="en-US" altLang="zh-CN" sz="2800" smtClean="0"/>
              <a:t> </a:t>
            </a:r>
            <a:r>
              <a:rPr lang="en-US" altLang="zh-CN" sz="2800" i="1" smtClean="0"/>
              <a:t>one</a:t>
            </a:r>
            <a:r>
              <a:rPr lang="en-US" altLang="zh-CN" sz="2800" smtClean="0"/>
              <a:t> of the value of x</a:t>
            </a:r>
            <a:r>
              <a:rPr lang="en-US" altLang="zh-CN" sz="2800" baseline="-25000" smtClean="0"/>
              <a:t>2</a:t>
            </a:r>
            <a:r>
              <a:rPr lang="en-US" altLang="zh-CN" sz="2800" smtClean="0"/>
              <a:t> and x</a:t>
            </a:r>
            <a:r>
              <a:rPr lang="en-US" altLang="zh-CN" sz="2800" baseline="-25000" smtClean="0"/>
              <a:t>3 </a:t>
            </a:r>
            <a:r>
              <a:rPr lang="en-US" altLang="zh-CN" sz="2800" smtClean="0">
                <a:solidFill>
                  <a:srgbClr val="FF0000"/>
                </a:solidFill>
              </a:rPr>
              <a:t>randomly</a:t>
            </a:r>
          </a:p>
          <a:p>
            <a:pPr lvl="1" eaLnBrk="1" hangingPunct="1"/>
            <a:r>
              <a:rPr lang="en-US" altLang="zh-CN" sz="2400" smtClean="0"/>
              <a:t>If we flip x</a:t>
            </a:r>
            <a:r>
              <a:rPr lang="en-US" altLang="zh-CN" sz="2400" baseline="-25000" smtClean="0"/>
              <a:t>2</a:t>
            </a:r>
            <a:r>
              <a:rPr lang="en-US" altLang="zh-CN" sz="2400" smtClean="0"/>
              <a:t>, then we jump from 2 to 3</a:t>
            </a:r>
          </a:p>
          <a:p>
            <a:pPr lvl="1" eaLnBrk="1" hangingPunct="1"/>
            <a:r>
              <a:rPr lang="en-US" altLang="zh-CN" sz="2400" smtClean="0"/>
              <a:t>If we flip x</a:t>
            </a:r>
            <a:r>
              <a:rPr lang="en-US" altLang="zh-CN" sz="2400" baseline="-25000" smtClean="0"/>
              <a:t>3</a:t>
            </a:r>
            <a:r>
              <a:rPr lang="en-US" altLang="zh-CN" sz="2400" smtClean="0"/>
              <a:t>, then we jump from 2 to 1</a:t>
            </a:r>
            <a:endParaRPr lang="en-US" altLang="zh-CN" sz="2400" baseline="-25000" smtClean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914400" y="2544763"/>
          <a:ext cx="5981700" cy="728662"/>
        </p:xfrm>
        <a:graphic>
          <a:graphicData uri="http://schemas.openxmlformats.org/drawingml/2006/table">
            <a:tbl>
              <a:tblPr/>
              <a:tblGrid>
                <a:gridCol w="996950"/>
                <a:gridCol w="996950"/>
                <a:gridCol w="996950"/>
                <a:gridCol w="996950"/>
                <a:gridCol w="996950"/>
                <a:gridCol w="996950"/>
              </a:tblGrid>
              <a:tr h="364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1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2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3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4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5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4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current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F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F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F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18" name="Left Brace 17"/>
          <p:cNvSpPr/>
          <p:nvPr/>
        </p:nvSpPr>
        <p:spPr>
          <a:xfrm rot="-5400000">
            <a:off x="6494463" y="1598612"/>
            <a:ext cx="133350" cy="1050925"/>
          </a:xfrm>
          <a:prstGeom prst="leftBrac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altLang="zh-CN">
              <a:cs typeface="Arial" charset="0"/>
            </a:endParaRPr>
          </a:p>
        </p:txBody>
      </p:sp>
      <p:sp>
        <p:nvSpPr>
          <p:cNvPr id="19" name="Left Brace 18"/>
          <p:cNvSpPr/>
          <p:nvPr/>
        </p:nvSpPr>
        <p:spPr>
          <a:xfrm rot="-5400000">
            <a:off x="5259388" y="1674812"/>
            <a:ext cx="133350" cy="898525"/>
          </a:xfrm>
          <a:prstGeom prst="leftBrac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altLang="zh-CN">
              <a:cs typeface="Arial" charset="0"/>
            </a:endParaRPr>
          </a:p>
        </p:txBody>
      </p:sp>
      <p:sp>
        <p:nvSpPr>
          <p:cNvPr id="7197" name="Rectangle 19"/>
          <p:cNvSpPr>
            <a:spLocks noChangeArrowheads="1"/>
          </p:cNvSpPr>
          <p:nvPr/>
        </p:nvSpPr>
        <p:spPr bwMode="auto">
          <a:xfrm>
            <a:off x="5486400" y="2144713"/>
            <a:ext cx="862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B050"/>
                </a:solidFill>
              </a:rPr>
              <a:t>clauses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2-SAT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070350"/>
          </a:xfrm>
        </p:spPr>
        <p:txBody>
          <a:bodyPr/>
          <a:lstStyle/>
          <a:p>
            <a:pPr eaLnBrk="1" hangingPunct="1"/>
            <a:r>
              <a:rPr lang="en-US" altLang="zh-CN" sz="2800" smtClean="0">
                <a:solidFill>
                  <a:srgbClr val="FF0000"/>
                </a:solidFill>
              </a:rPr>
              <a:t>(x</a:t>
            </a:r>
            <a:r>
              <a:rPr lang="en-US" altLang="zh-CN" sz="2800" baseline="-25000" smtClean="0">
                <a:solidFill>
                  <a:srgbClr val="FF0000"/>
                </a:solidFill>
              </a:rPr>
              <a:t>1</a:t>
            </a:r>
            <a:r>
              <a:rPr lang="en-US" altLang="zh-CN" sz="2800" smtClean="0">
                <a:solidFill>
                  <a:srgbClr val="FF0000"/>
                </a:solidFill>
              </a:rPr>
              <a:t>∨¬x</a:t>
            </a:r>
            <a:r>
              <a:rPr lang="en-US" altLang="zh-CN" sz="2800" baseline="-25000" smtClean="0">
                <a:solidFill>
                  <a:srgbClr val="FF0000"/>
                </a:solidFill>
              </a:rPr>
              <a:t>2</a:t>
            </a:r>
            <a:r>
              <a:rPr lang="en-US" altLang="zh-CN" sz="2800" smtClean="0">
                <a:solidFill>
                  <a:srgbClr val="FF0000"/>
                </a:solidFill>
              </a:rPr>
              <a:t>)</a:t>
            </a:r>
            <a:r>
              <a:rPr lang="en-US" altLang="zh-CN" sz="2800" smtClean="0"/>
              <a:t>∧(x</a:t>
            </a:r>
            <a:r>
              <a:rPr lang="en-US" altLang="zh-CN" sz="2800" baseline="-25000" smtClean="0"/>
              <a:t>2</a:t>
            </a:r>
            <a:r>
              <a:rPr lang="en-US" altLang="zh-CN" sz="2800" smtClean="0"/>
              <a:t>∨¬x</a:t>
            </a:r>
            <a:r>
              <a:rPr lang="en-US" altLang="zh-CN" sz="2800" baseline="-25000" smtClean="0"/>
              <a:t>3</a:t>
            </a:r>
            <a:r>
              <a:rPr lang="en-US" altLang="zh-CN" sz="2800" smtClean="0"/>
              <a:t>)∧(x</a:t>
            </a:r>
            <a:r>
              <a:rPr lang="en-US" altLang="zh-CN" sz="2800" baseline="-25000" smtClean="0"/>
              <a:t>4</a:t>
            </a:r>
            <a:r>
              <a:rPr lang="en-US" altLang="zh-CN" sz="2800" smtClean="0"/>
              <a:t>∨x</a:t>
            </a:r>
            <a:r>
              <a:rPr lang="en-US" altLang="zh-CN" sz="2800" baseline="-25000" smtClean="0"/>
              <a:t>3</a:t>
            </a:r>
            <a:r>
              <a:rPr lang="en-US" altLang="zh-CN" sz="2800" smtClean="0"/>
              <a:t>)∧(x</a:t>
            </a:r>
            <a:r>
              <a:rPr lang="en-US" altLang="zh-CN" sz="2800" baseline="-25000" smtClean="0"/>
              <a:t>5</a:t>
            </a:r>
            <a:r>
              <a:rPr lang="en-US" altLang="zh-CN" sz="2800" smtClean="0"/>
              <a:t>∨x</a:t>
            </a:r>
            <a:r>
              <a:rPr lang="en-US" altLang="zh-CN" sz="2800" baseline="-25000" smtClean="0"/>
              <a:t>1</a:t>
            </a:r>
            <a:r>
              <a:rPr lang="en-US" altLang="zh-CN" sz="2800" smtClean="0"/>
              <a:t>)∧(x</a:t>
            </a:r>
            <a:r>
              <a:rPr lang="en-US" altLang="zh-CN" sz="2800" baseline="-25000" smtClean="0"/>
              <a:t>4</a:t>
            </a:r>
            <a:r>
              <a:rPr lang="en-US" altLang="zh-CN" sz="2800" smtClean="0"/>
              <a:t>∨¬x</a:t>
            </a:r>
            <a:r>
              <a:rPr lang="en-US" altLang="zh-CN" sz="2800" baseline="-25000" smtClean="0"/>
              <a:t>5</a:t>
            </a:r>
            <a:r>
              <a:rPr lang="en-US" altLang="zh-CN" sz="2800" smtClean="0"/>
              <a:t>)</a:t>
            </a:r>
          </a:p>
          <a:p>
            <a:pPr eaLnBrk="1" hangingPunct="1"/>
            <a:endParaRPr lang="en-US" altLang="zh-CN" sz="2800" smtClean="0"/>
          </a:p>
          <a:p>
            <a:pPr eaLnBrk="1" hangingPunct="1"/>
            <a:endParaRPr lang="en-US" altLang="zh-CN" sz="2800" smtClean="0"/>
          </a:p>
          <a:p>
            <a:pPr eaLnBrk="1" hangingPunct="1"/>
            <a:endParaRPr lang="en-US" altLang="zh-CN" sz="2800" smtClean="0"/>
          </a:p>
          <a:p>
            <a:pPr eaLnBrk="1" hangingPunct="1"/>
            <a:r>
              <a:rPr lang="en-US" altLang="zh-CN" sz="2800" smtClean="0"/>
              <a:t>Find an unsatisfied clause: </a:t>
            </a:r>
            <a:r>
              <a:rPr lang="en-US" altLang="zh-CN" sz="2800" smtClean="0">
                <a:solidFill>
                  <a:srgbClr val="FF0000"/>
                </a:solidFill>
              </a:rPr>
              <a:t>(x</a:t>
            </a:r>
            <a:r>
              <a:rPr lang="en-US" altLang="zh-CN" sz="2800" baseline="-25000" smtClean="0">
                <a:solidFill>
                  <a:srgbClr val="FF0000"/>
                </a:solidFill>
              </a:rPr>
              <a:t>1</a:t>
            </a:r>
            <a:r>
              <a:rPr lang="en-US" altLang="zh-CN" sz="2800" smtClean="0">
                <a:solidFill>
                  <a:srgbClr val="FF0000"/>
                </a:solidFill>
              </a:rPr>
              <a:t>∨¬x</a:t>
            </a:r>
            <a:r>
              <a:rPr lang="en-US" altLang="zh-CN" sz="2800" baseline="-25000" smtClean="0">
                <a:solidFill>
                  <a:srgbClr val="FF0000"/>
                </a:solidFill>
              </a:rPr>
              <a:t>2</a:t>
            </a:r>
            <a:r>
              <a:rPr lang="en-US" altLang="zh-CN" sz="2800" smtClean="0">
                <a:solidFill>
                  <a:srgbClr val="FF0000"/>
                </a:solidFill>
              </a:rPr>
              <a:t>)</a:t>
            </a:r>
            <a:endParaRPr lang="en-US" altLang="zh-CN" sz="2800" smtClean="0"/>
          </a:p>
          <a:p>
            <a:pPr eaLnBrk="1" hangingPunct="1"/>
            <a:r>
              <a:rPr lang="en-US" altLang="zh-CN" sz="2800" i="1" smtClean="0">
                <a:solidFill>
                  <a:srgbClr val="7030A0"/>
                </a:solidFill>
              </a:rPr>
              <a:t>flip</a:t>
            </a:r>
            <a:r>
              <a:rPr lang="en-US" altLang="zh-CN" sz="2800" smtClean="0"/>
              <a:t> </a:t>
            </a:r>
            <a:r>
              <a:rPr lang="en-US" altLang="zh-CN" sz="2800" i="1" smtClean="0"/>
              <a:t>one</a:t>
            </a:r>
            <a:r>
              <a:rPr lang="en-US" altLang="zh-CN" sz="2800" smtClean="0"/>
              <a:t> of the value of x</a:t>
            </a:r>
            <a:r>
              <a:rPr lang="en-US" altLang="zh-CN" sz="2800" baseline="-25000" smtClean="0"/>
              <a:t>1</a:t>
            </a:r>
            <a:r>
              <a:rPr lang="en-US" altLang="zh-CN" sz="2800" smtClean="0"/>
              <a:t> and x</a:t>
            </a:r>
            <a:r>
              <a:rPr lang="en-US" altLang="zh-CN" sz="2800" baseline="-25000" smtClean="0"/>
              <a:t>2 </a:t>
            </a:r>
            <a:r>
              <a:rPr lang="en-US" altLang="zh-CN" sz="2800" smtClean="0">
                <a:solidFill>
                  <a:srgbClr val="FF0000"/>
                </a:solidFill>
              </a:rPr>
              <a:t>randomly</a:t>
            </a:r>
          </a:p>
          <a:p>
            <a:pPr lvl="1" eaLnBrk="1" hangingPunct="1"/>
            <a:r>
              <a:rPr lang="en-US" altLang="zh-CN" sz="2400" smtClean="0"/>
              <a:t>If we flip x</a:t>
            </a:r>
            <a:r>
              <a:rPr lang="en-US" altLang="zh-CN" sz="2400" baseline="-25000" smtClean="0"/>
              <a:t>1</a:t>
            </a:r>
            <a:r>
              <a:rPr lang="en-US" altLang="zh-CN" sz="2400" smtClean="0"/>
              <a:t>, then we jump from 3 to 4</a:t>
            </a:r>
          </a:p>
          <a:p>
            <a:pPr lvl="1" eaLnBrk="1" hangingPunct="1"/>
            <a:r>
              <a:rPr lang="en-US" altLang="zh-CN" sz="2400" smtClean="0"/>
              <a:t>If we flip x</a:t>
            </a:r>
            <a:r>
              <a:rPr lang="en-US" altLang="zh-CN" sz="2400" baseline="-25000" smtClean="0"/>
              <a:t>2</a:t>
            </a:r>
            <a:r>
              <a:rPr lang="en-US" altLang="zh-CN" sz="2400" smtClean="0"/>
              <a:t>, then we jump from 3 to 2</a:t>
            </a:r>
            <a:endParaRPr lang="en-US" altLang="zh-CN" sz="2400" baseline="-25000" smtClean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914400" y="2544763"/>
          <a:ext cx="5981700" cy="728662"/>
        </p:xfrm>
        <a:graphic>
          <a:graphicData uri="http://schemas.openxmlformats.org/drawingml/2006/table">
            <a:tbl>
              <a:tblPr/>
              <a:tblGrid>
                <a:gridCol w="996950"/>
                <a:gridCol w="996950"/>
                <a:gridCol w="996950"/>
                <a:gridCol w="996950"/>
                <a:gridCol w="996950"/>
                <a:gridCol w="996950"/>
              </a:tblGrid>
              <a:tr h="364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1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2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3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4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5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4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current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F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F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18" name="Left Brace 17"/>
          <p:cNvSpPr/>
          <p:nvPr/>
        </p:nvSpPr>
        <p:spPr>
          <a:xfrm rot="-5400000">
            <a:off x="6494463" y="1598612"/>
            <a:ext cx="133350" cy="1050925"/>
          </a:xfrm>
          <a:prstGeom prst="leftBrac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altLang="zh-CN">
              <a:cs typeface="Arial" charset="0"/>
            </a:endParaRPr>
          </a:p>
        </p:txBody>
      </p:sp>
      <p:sp>
        <p:nvSpPr>
          <p:cNvPr id="19" name="Left Brace 18"/>
          <p:cNvSpPr/>
          <p:nvPr/>
        </p:nvSpPr>
        <p:spPr>
          <a:xfrm rot="-5400000">
            <a:off x="5259388" y="1674812"/>
            <a:ext cx="133350" cy="898525"/>
          </a:xfrm>
          <a:prstGeom prst="leftBrac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altLang="zh-CN">
              <a:cs typeface="Arial" charset="0"/>
            </a:endParaRPr>
          </a:p>
        </p:txBody>
      </p:sp>
      <p:sp>
        <p:nvSpPr>
          <p:cNvPr id="8221" name="Rectangle 19"/>
          <p:cNvSpPr>
            <a:spLocks noChangeArrowheads="1"/>
          </p:cNvSpPr>
          <p:nvPr/>
        </p:nvSpPr>
        <p:spPr bwMode="auto">
          <a:xfrm>
            <a:off x="5486400" y="2144713"/>
            <a:ext cx="862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B050"/>
                </a:solidFill>
              </a:rPr>
              <a:t>clauses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2-SAT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070350"/>
          </a:xfrm>
        </p:spPr>
        <p:txBody>
          <a:bodyPr/>
          <a:lstStyle/>
          <a:p>
            <a:pPr eaLnBrk="1" hangingPunct="1"/>
            <a:r>
              <a:rPr lang="en-US" altLang="zh-CN" sz="2800" dirty="0" smtClean="0"/>
              <a:t>(x</a:t>
            </a:r>
            <a:r>
              <a:rPr lang="en-US" altLang="zh-CN" sz="2800" baseline="-25000" dirty="0" smtClean="0"/>
              <a:t>1</a:t>
            </a:r>
            <a:r>
              <a:rPr lang="en-US" altLang="zh-CN" sz="2800" dirty="0" smtClean="0"/>
              <a:t>∨¬x</a:t>
            </a:r>
            <a:r>
              <a:rPr lang="en-US" altLang="zh-CN" sz="2800" baseline="-25000" dirty="0" smtClean="0"/>
              <a:t>2</a:t>
            </a:r>
            <a:r>
              <a:rPr lang="en-US" altLang="zh-CN" sz="2800" dirty="0" smtClean="0"/>
              <a:t>)∧(x</a:t>
            </a:r>
            <a:r>
              <a:rPr lang="en-US" altLang="zh-CN" sz="2800" baseline="-25000" dirty="0" smtClean="0"/>
              <a:t>2</a:t>
            </a:r>
            <a:r>
              <a:rPr lang="en-US" altLang="zh-CN" sz="2800" dirty="0" smtClean="0"/>
              <a:t>∨¬x</a:t>
            </a:r>
            <a:r>
              <a:rPr lang="en-US" altLang="zh-CN" sz="2800" baseline="-25000" dirty="0" smtClean="0"/>
              <a:t>3</a:t>
            </a:r>
            <a:r>
              <a:rPr lang="en-US" altLang="zh-CN" sz="2800" dirty="0" smtClean="0"/>
              <a:t>)∧(x</a:t>
            </a:r>
            <a:r>
              <a:rPr lang="en-US" altLang="zh-CN" sz="2800" baseline="-25000" dirty="0" smtClean="0"/>
              <a:t>4</a:t>
            </a:r>
            <a:r>
              <a:rPr lang="en-US" altLang="zh-CN" sz="2800" dirty="0" smtClean="0"/>
              <a:t>∨x</a:t>
            </a:r>
            <a:r>
              <a:rPr lang="en-US" altLang="zh-CN" sz="2800" baseline="-25000" dirty="0" smtClean="0"/>
              <a:t>3</a:t>
            </a:r>
            <a:r>
              <a:rPr lang="en-US" altLang="zh-CN" sz="2800" dirty="0" smtClean="0"/>
              <a:t>)∧(x</a:t>
            </a:r>
            <a:r>
              <a:rPr lang="en-US" altLang="zh-CN" sz="2800" baseline="-25000" dirty="0" smtClean="0"/>
              <a:t>5</a:t>
            </a:r>
            <a:r>
              <a:rPr lang="en-US" altLang="zh-CN" sz="2800" dirty="0" smtClean="0"/>
              <a:t>∨x</a:t>
            </a:r>
            <a:r>
              <a:rPr lang="en-US" altLang="zh-CN" sz="2800" baseline="-25000" dirty="0" smtClean="0"/>
              <a:t>1</a:t>
            </a:r>
            <a:r>
              <a:rPr lang="en-US" altLang="zh-CN" sz="2800" dirty="0" smtClean="0"/>
              <a:t>)∧</a:t>
            </a:r>
            <a:r>
              <a:rPr lang="en-US" altLang="zh-CN" sz="2800" dirty="0" smtClean="0">
                <a:solidFill>
                  <a:srgbClr val="FF0000"/>
                </a:solidFill>
              </a:rPr>
              <a:t>(x</a:t>
            </a:r>
            <a:r>
              <a:rPr lang="en-US" altLang="zh-CN" sz="2800" baseline="-25000" dirty="0" smtClean="0">
                <a:solidFill>
                  <a:srgbClr val="FF0000"/>
                </a:solidFill>
              </a:rPr>
              <a:t>4</a:t>
            </a:r>
            <a:r>
              <a:rPr lang="en-US" altLang="zh-CN" sz="2800" dirty="0" smtClean="0">
                <a:solidFill>
                  <a:srgbClr val="FF0000"/>
                </a:solidFill>
              </a:rPr>
              <a:t>∨¬x</a:t>
            </a:r>
            <a:r>
              <a:rPr lang="en-US" altLang="zh-CN" sz="2800" baseline="-25000" dirty="0" smtClean="0">
                <a:solidFill>
                  <a:srgbClr val="FF0000"/>
                </a:solidFill>
              </a:rPr>
              <a:t>5</a:t>
            </a:r>
            <a:r>
              <a:rPr lang="en-US" altLang="zh-CN" sz="2800" dirty="0" smtClean="0">
                <a:solidFill>
                  <a:srgbClr val="FF0000"/>
                </a:solidFill>
              </a:rPr>
              <a:t>)</a:t>
            </a:r>
          </a:p>
          <a:p>
            <a:pPr eaLnBrk="1" hangingPunct="1"/>
            <a:endParaRPr lang="en-US" altLang="zh-CN" sz="2800" dirty="0" smtClean="0"/>
          </a:p>
          <a:p>
            <a:pPr eaLnBrk="1" hangingPunct="1"/>
            <a:endParaRPr lang="en-US" altLang="zh-CN" sz="2800" dirty="0" smtClean="0"/>
          </a:p>
          <a:p>
            <a:pPr eaLnBrk="1" hangingPunct="1"/>
            <a:endParaRPr lang="en-US" altLang="zh-CN" sz="2800" dirty="0" smtClean="0"/>
          </a:p>
          <a:p>
            <a:pPr eaLnBrk="1" hangingPunct="1"/>
            <a:r>
              <a:rPr lang="en-US" altLang="zh-CN" sz="2800" dirty="0" smtClean="0"/>
              <a:t>Find an unsatisfied clause: </a:t>
            </a:r>
            <a:r>
              <a:rPr lang="en-US" altLang="zh-CN" sz="2800" dirty="0" smtClean="0">
                <a:solidFill>
                  <a:srgbClr val="FF0000"/>
                </a:solidFill>
              </a:rPr>
              <a:t>(x</a:t>
            </a:r>
            <a:r>
              <a:rPr lang="en-US" altLang="zh-CN" sz="2800" baseline="-25000" dirty="0" smtClean="0">
                <a:solidFill>
                  <a:srgbClr val="FF0000"/>
                </a:solidFill>
              </a:rPr>
              <a:t>4</a:t>
            </a:r>
            <a:r>
              <a:rPr lang="en-US" altLang="zh-CN" sz="2800" dirty="0" smtClean="0">
                <a:solidFill>
                  <a:srgbClr val="FF0000"/>
                </a:solidFill>
              </a:rPr>
              <a:t>∨¬x</a:t>
            </a:r>
            <a:r>
              <a:rPr lang="en-US" altLang="zh-CN" sz="2800" baseline="-25000" dirty="0" smtClean="0">
                <a:solidFill>
                  <a:srgbClr val="FF0000"/>
                </a:solidFill>
              </a:rPr>
              <a:t>5</a:t>
            </a:r>
            <a:r>
              <a:rPr lang="en-US" altLang="zh-CN" sz="2800" dirty="0" smtClean="0">
                <a:solidFill>
                  <a:srgbClr val="FF0000"/>
                </a:solidFill>
              </a:rPr>
              <a:t>)</a:t>
            </a:r>
            <a:endParaRPr lang="en-US" altLang="zh-CN" sz="2800" dirty="0" smtClean="0"/>
          </a:p>
          <a:p>
            <a:pPr eaLnBrk="1" hangingPunct="1"/>
            <a:r>
              <a:rPr lang="en-US" altLang="zh-CN" sz="2800" i="1" dirty="0" smtClean="0">
                <a:solidFill>
                  <a:srgbClr val="7030A0"/>
                </a:solidFill>
              </a:rPr>
              <a:t>flip</a:t>
            </a:r>
            <a:r>
              <a:rPr lang="en-US" altLang="zh-CN" sz="2800" dirty="0" smtClean="0"/>
              <a:t> </a:t>
            </a:r>
            <a:r>
              <a:rPr lang="en-US" altLang="zh-CN" sz="2800" i="1" dirty="0" smtClean="0"/>
              <a:t>one</a:t>
            </a:r>
            <a:r>
              <a:rPr lang="en-US" altLang="zh-CN" sz="2800" dirty="0" smtClean="0"/>
              <a:t> of the value of x</a:t>
            </a:r>
            <a:r>
              <a:rPr lang="en-US" altLang="zh-CN" sz="2800" baseline="-25000" dirty="0" smtClean="0"/>
              <a:t>4</a:t>
            </a:r>
            <a:r>
              <a:rPr lang="en-US" altLang="zh-CN" sz="2800" dirty="0" smtClean="0"/>
              <a:t> and x</a:t>
            </a:r>
            <a:r>
              <a:rPr lang="en-US" altLang="zh-CN" sz="2800" baseline="-25000" dirty="0" smtClean="0"/>
              <a:t>5 </a:t>
            </a:r>
            <a:r>
              <a:rPr lang="en-US" altLang="zh-CN" sz="2800" dirty="0" smtClean="0">
                <a:solidFill>
                  <a:srgbClr val="FF0000"/>
                </a:solidFill>
              </a:rPr>
              <a:t>randomly</a:t>
            </a:r>
          </a:p>
          <a:p>
            <a:pPr lvl="1" eaLnBrk="1" hangingPunct="1"/>
            <a:r>
              <a:rPr lang="en-US" altLang="zh-CN" sz="2400" dirty="0" smtClean="0"/>
              <a:t>If we flip x</a:t>
            </a:r>
            <a:r>
              <a:rPr lang="en-US" altLang="zh-CN" sz="2400" baseline="-25000" dirty="0" smtClean="0"/>
              <a:t>4</a:t>
            </a:r>
            <a:r>
              <a:rPr lang="en-US" altLang="zh-CN" sz="2400" dirty="0" smtClean="0"/>
              <a:t>, then we jump from 4 to 5</a:t>
            </a:r>
          </a:p>
          <a:p>
            <a:pPr lvl="1" eaLnBrk="1" hangingPunct="1"/>
            <a:r>
              <a:rPr lang="en-US" altLang="zh-CN" sz="2400" dirty="0" smtClean="0"/>
              <a:t>If we flip x</a:t>
            </a:r>
            <a:r>
              <a:rPr lang="en-US" altLang="zh-CN" sz="2400" baseline="-25000" dirty="0" smtClean="0"/>
              <a:t>5</a:t>
            </a:r>
            <a:r>
              <a:rPr lang="en-US" altLang="zh-CN" sz="2400" dirty="0" smtClean="0"/>
              <a:t>, then we jump from 4 to 3</a:t>
            </a:r>
            <a:endParaRPr lang="en-US" altLang="zh-CN" sz="2400" baseline="-25000" dirty="0" smtClean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914400" y="2544763"/>
          <a:ext cx="5981700" cy="728662"/>
        </p:xfrm>
        <a:graphic>
          <a:graphicData uri="http://schemas.openxmlformats.org/drawingml/2006/table">
            <a:tbl>
              <a:tblPr/>
              <a:tblGrid>
                <a:gridCol w="996950"/>
                <a:gridCol w="996950"/>
                <a:gridCol w="996950"/>
                <a:gridCol w="996950"/>
                <a:gridCol w="996950"/>
                <a:gridCol w="996950"/>
              </a:tblGrid>
              <a:tr h="364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1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2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3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4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x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5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4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current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F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</a:t>
                      </a:r>
                    </a:p>
                  </a:txBody>
                  <a:tcPr marL="89725" marR="89725" marT="44898" marB="448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18" name="Left Brace 17"/>
          <p:cNvSpPr/>
          <p:nvPr/>
        </p:nvSpPr>
        <p:spPr>
          <a:xfrm rot="-5400000">
            <a:off x="6494463" y="1598612"/>
            <a:ext cx="133350" cy="1050925"/>
          </a:xfrm>
          <a:prstGeom prst="leftBrac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altLang="zh-CN">
              <a:cs typeface="Arial" charset="0"/>
            </a:endParaRPr>
          </a:p>
        </p:txBody>
      </p:sp>
      <p:sp>
        <p:nvSpPr>
          <p:cNvPr id="19" name="Left Brace 18"/>
          <p:cNvSpPr/>
          <p:nvPr/>
        </p:nvSpPr>
        <p:spPr>
          <a:xfrm rot="-5400000">
            <a:off x="5259388" y="1674812"/>
            <a:ext cx="133350" cy="898525"/>
          </a:xfrm>
          <a:prstGeom prst="leftBrac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altLang="zh-CN">
              <a:cs typeface="Arial" charset="0"/>
            </a:endParaRPr>
          </a:p>
        </p:txBody>
      </p:sp>
      <p:sp>
        <p:nvSpPr>
          <p:cNvPr id="9245" name="Rectangle 19"/>
          <p:cNvSpPr>
            <a:spLocks noChangeArrowheads="1"/>
          </p:cNvSpPr>
          <p:nvPr/>
        </p:nvSpPr>
        <p:spPr bwMode="auto">
          <a:xfrm>
            <a:off x="5486400" y="2144713"/>
            <a:ext cx="862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B050"/>
                </a:solidFill>
              </a:rPr>
              <a:t>clauses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1190</TotalTime>
  <Words>2106</Words>
  <Application>Microsoft Office PowerPoint</Application>
  <PresentationFormat>On-screen Show (4:3)</PresentationFormat>
  <Paragraphs>528</Paragraphs>
  <Slides>29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宋体</vt:lpstr>
      <vt:lpstr>Arial</vt:lpstr>
      <vt:lpstr>Calibri</vt:lpstr>
      <vt:lpstr>Office Theme</vt:lpstr>
      <vt:lpstr>CSCI 3160  Design and Analysis of Algorithms  Tutorial 4</vt:lpstr>
      <vt:lpstr>Outline</vt:lpstr>
      <vt:lpstr>2-SAT</vt:lpstr>
      <vt:lpstr>2-SAT</vt:lpstr>
      <vt:lpstr>2-SAT</vt:lpstr>
      <vt:lpstr>2-SAT</vt:lpstr>
      <vt:lpstr>2-SAT</vt:lpstr>
      <vt:lpstr>2-SAT</vt:lpstr>
      <vt:lpstr>2-SAT</vt:lpstr>
      <vt:lpstr>2-SAT</vt:lpstr>
      <vt:lpstr>Analysis</vt:lpstr>
      <vt:lpstr>2-SAT</vt:lpstr>
      <vt:lpstr>2-SAT</vt:lpstr>
      <vt:lpstr>2-SAT</vt:lpstr>
      <vt:lpstr>2-SAT</vt:lpstr>
      <vt:lpstr>2-SAT</vt:lpstr>
      <vt:lpstr>2-SAT</vt:lpstr>
      <vt:lpstr>2-SAT</vt:lpstr>
      <vt:lpstr>2-SAT</vt:lpstr>
      <vt:lpstr>2-SAT</vt:lpstr>
      <vt:lpstr>2-SAT</vt:lpstr>
      <vt:lpstr>Verifying Matrix Multiplication</vt:lpstr>
      <vt:lpstr>Verifying Matrix Multiplication</vt:lpstr>
      <vt:lpstr>Verifying Matrix Multiplication</vt:lpstr>
      <vt:lpstr>String equality</vt:lpstr>
      <vt:lpstr>String equality</vt:lpstr>
      <vt:lpstr>Design Patterns</vt:lpstr>
      <vt:lpstr>Design Patterns</vt:lpstr>
      <vt:lpstr>End</vt:lpstr>
    </vt:vector>
  </TitlesOfParts>
  <Company>CUHK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3160  Design and Analysis of Algorithms  Tutorial 3</dc:title>
  <dc:creator>CSE</dc:creator>
  <cp:lastModifiedBy>Chengyu Lin</cp:lastModifiedBy>
  <cp:revision>161</cp:revision>
  <dcterms:created xsi:type="dcterms:W3CDTF">2012-02-10T11:23:33Z</dcterms:created>
  <dcterms:modified xsi:type="dcterms:W3CDTF">2015-02-03T01:25:22Z</dcterms:modified>
</cp:coreProperties>
</file>