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7" r:id="rId2"/>
    <p:sldId id="315" r:id="rId3"/>
    <p:sldId id="317" r:id="rId4"/>
    <p:sldId id="381" r:id="rId5"/>
    <p:sldId id="386" r:id="rId6"/>
    <p:sldId id="382" r:id="rId7"/>
    <p:sldId id="383" r:id="rId8"/>
    <p:sldId id="384" r:id="rId9"/>
    <p:sldId id="385" r:id="rId10"/>
    <p:sldId id="387" r:id="rId11"/>
    <p:sldId id="388" r:id="rId12"/>
    <p:sldId id="389" r:id="rId13"/>
    <p:sldId id="390" r:id="rId14"/>
    <p:sldId id="391" r:id="rId15"/>
    <p:sldId id="392" r:id="rId16"/>
    <p:sldId id="260" r:id="rId17"/>
    <p:sldId id="281" r:id="rId18"/>
    <p:sldId id="318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337" r:id="rId28"/>
    <p:sldId id="402" r:id="rId29"/>
    <p:sldId id="403" r:id="rId30"/>
    <p:sldId id="404" r:id="rId31"/>
    <p:sldId id="405" r:id="rId32"/>
    <p:sldId id="406" r:id="rId33"/>
    <p:sldId id="407" r:id="rId34"/>
    <p:sldId id="408" r:id="rId35"/>
    <p:sldId id="409" r:id="rId36"/>
    <p:sldId id="27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1F9EC2-32B4-4C39-B123-2B630A0843CA}" type="datetimeFigureOut">
              <a:rPr lang="en-US" altLang="zh-TW"/>
              <a:pPr>
                <a:defRPr/>
              </a:pPr>
              <a:t>1/26/2015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4CEC5A-F0C3-4829-8539-8CC0B850AB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6641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A3B36-35FE-413A-8CE2-899BBCF1520C}" type="datetimeFigureOut">
              <a:rPr lang="en-US" altLang="zh-TW"/>
              <a:pPr>
                <a:defRPr/>
              </a:pPr>
              <a:t>1/26/2015</a:t>
            </a:fld>
            <a:endParaRPr lang="en-US" altLang="zh-T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128F0C6-12C9-4D43-B88C-20958800E6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004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E8BFA95E-763C-42FB-8BE1-90C1DB459962}" type="datetimeFigureOut">
              <a:rPr lang="zh-TW" altLang="en-US" smtClean="0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EF22B488-3904-45B8-B1AD-3B50ED9AED32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 eaLnBrk="1" hangingPunct="1"/>
            <a:r>
              <a:rPr lang="en-US" altLang="zh-TW" sz="4000" dirty="0" smtClean="0"/>
              <a:t>CSCI 3160</a:t>
            </a:r>
            <a:br>
              <a:rPr lang="en-US" altLang="zh-TW" sz="4000" dirty="0" smtClean="0"/>
            </a:br>
            <a:r>
              <a:rPr lang="en-US" altLang="zh-TW" sz="4000" dirty="0" smtClean="0"/>
              <a:t> Design and Analysis of Algorithms</a:t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>Tutorial 3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781800" y="4876800"/>
            <a:ext cx="2286000" cy="8382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chemeClr val="accent2"/>
                </a:solidFill>
              </a:rPr>
              <a:t>Chengyu Lin</a:t>
            </a:r>
            <a:endParaRPr lang="en-US" altLang="zh-CN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Your turn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Find(C)?</a:t>
            </a:r>
          </a:p>
          <a:p>
            <a:pPr lvl="1" eaLnBrk="1" hangingPunct="1"/>
            <a:endParaRPr lang="en-US" altLang="zh-TW" dirty="0" smtClean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1272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269" idx="1"/>
            <a:endCxn id="11268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9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1283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11271" idx="1"/>
            <a:endCxn id="11270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1270" idx="1"/>
          </p:cNvCxnSpPr>
          <p:nvPr/>
        </p:nvCxnSpPr>
        <p:spPr>
          <a:xfrm rot="10800000">
            <a:off x="2362200" y="44958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Your turn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Find(C)?</a:t>
            </a:r>
          </a:p>
          <a:p>
            <a:pPr lvl="1" eaLnBrk="1" hangingPunct="1"/>
            <a:r>
              <a:rPr lang="en-US" altLang="zh-TW" sz="2400" dirty="0" smtClean="0"/>
              <a:t>Find(C) returns A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2295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2296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293" idx="1"/>
            <a:endCxn id="12292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3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2307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12295" idx="1"/>
            <a:endCxn id="12294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2294" idx="1"/>
          </p:cNvCxnSpPr>
          <p:nvPr/>
        </p:nvCxnSpPr>
        <p:spPr>
          <a:xfrm rot="10800000">
            <a:off x="2362200" y="44958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Your turn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Union(B, E)?</a:t>
            </a:r>
          </a:p>
          <a:p>
            <a:pPr lvl="1" eaLnBrk="1" hangingPunct="1"/>
            <a:endParaRPr lang="en-US" altLang="zh-TW" dirty="0" smtClean="0"/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3318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3319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317" idx="1"/>
            <a:endCxn id="13316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7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3331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13319" idx="1"/>
            <a:endCxn id="13318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3318" idx="1"/>
          </p:cNvCxnSpPr>
          <p:nvPr/>
        </p:nvCxnSpPr>
        <p:spPr>
          <a:xfrm rot="10800000">
            <a:off x="2362200" y="44958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Your turn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Union(B, E)?</a:t>
            </a:r>
          </a:p>
          <a:p>
            <a:pPr lvl="1" eaLnBrk="1" hangingPunct="1"/>
            <a:r>
              <a:rPr lang="en-US" altLang="zh-TW" sz="2400" dirty="0" smtClean="0"/>
              <a:t>Find(B) returns A and Find(E) returns E</a:t>
            </a:r>
          </a:p>
          <a:p>
            <a:pPr lvl="1" eaLnBrk="1" hangingPunct="1"/>
            <a:r>
              <a:rPr lang="en-US" altLang="zh-TW" sz="2400" dirty="0" smtClean="0"/>
              <a:t>Make Alice the boss of Eve</a:t>
            </a:r>
          </a:p>
          <a:p>
            <a:pPr lvl="1" eaLnBrk="1" hangingPunct="1"/>
            <a:r>
              <a:rPr lang="en-US" altLang="zh-TW" sz="2400" dirty="0" smtClean="0"/>
              <a:t>No increase in the tree height (Why?)</a:t>
            </a:r>
          </a:p>
          <a:p>
            <a:pPr lvl="1" eaLnBrk="1" hangingPunct="1"/>
            <a:endParaRPr lang="en-US" altLang="zh-TW" dirty="0" smtClean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4342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4343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4344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4341" idx="1"/>
            <a:endCxn id="14340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1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6294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14343" idx="1"/>
            <a:endCxn id="14342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4342" idx="1"/>
          </p:cNvCxnSpPr>
          <p:nvPr/>
        </p:nvCxnSpPr>
        <p:spPr>
          <a:xfrm rot="10800000">
            <a:off x="2362200" y="44958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stCxn id="14344" idx="1"/>
          </p:cNvCxnSpPr>
          <p:nvPr/>
        </p:nvCxnSpPr>
        <p:spPr>
          <a:xfrm rot="10800000" flipV="1">
            <a:off x="2362200" y="4668838"/>
            <a:ext cx="4267200" cy="13176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Multiply 28"/>
          <p:cNvSpPr/>
          <p:nvPr/>
        </p:nvSpPr>
        <p:spPr>
          <a:xfrm>
            <a:off x="6934200" y="39624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Final result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Does this look more like a tree?</a:t>
            </a:r>
          </a:p>
          <a:p>
            <a:pPr lvl="1" eaLnBrk="1" hangingPunct="1"/>
            <a:endParaRPr lang="en-US" altLang="zh-TW" dirty="0" smtClean="0"/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4267200" y="26765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124200" y="3743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267200" y="3733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5367" name="TextBox 6"/>
          <p:cNvSpPr txBox="1">
            <a:spLocks noChangeArrowheads="1"/>
          </p:cNvSpPr>
          <p:nvPr/>
        </p:nvSpPr>
        <p:spPr bwMode="auto">
          <a:xfrm>
            <a:off x="4267200" y="4876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5368" name="TextBox 7"/>
          <p:cNvSpPr txBox="1">
            <a:spLocks noChangeArrowheads="1"/>
          </p:cNvSpPr>
          <p:nvPr/>
        </p:nvSpPr>
        <p:spPr bwMode="auto">
          <a:xfrm>
            <a:off x="5486400" y="3733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1" name="Straight Arrow Connector 30"/>
          <p:cNvCxnSpPr>
            <a:stCxn id="15365" idx="0"/>
            <a:endCxn id="15364" idx="2"/>
          </p:cNvCxnSpPr>
          <p:nvPr/>
        </p:nvCxnSpPr>
        <p:spPr>
          <a:xfrm flipV="1">
            <a:off x="3314700" y="3200400"/>
            <a:ext cx="1143000" cy="542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5366" idx="0"/>
            <a:endCxn id="15364" idx="2"/>
          </p:cNvCxnSpPr>
          <p:nvPr/>
        </p:nvCxnSpPr>
        <p:spPr>
          <a:xfrm flipV="1">
            <a:off x="4457700" y="32004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5368" idx="0"/>
            <a:endCxn id="15364" idx="2"/>
          </p:cNvCxnSpPr>
          <p:nvPr/>
        </p:nvCxnSpPr>
        <p:spPr>
          <a:xfrm flipH="1" flipV="1">
            <a:off x="4457700" y="32004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367" idx="0"/>
            <a:endCxn id="15366" idx="2"/>
          </p:cNvCxnSpPr>
          <p:nvPr/>
        </p:nvCxnSpPr>
        <p:spPr>
          <a:xfrm flipV="1">
            <a:off x="4457700" y="4257675"/>
            <a:ext cx="0" cy="619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3" name="TextBox 37"/>
          <p:cNvSpPr txBox="1">
            <a:spLocks noChangeArrowheads="1"/>
          </p:cNvSpPr>
          <p:nvPr/>
        </p:nvSpPr>
        <p:spPr bwMode="auto">
          <a:xfrm>
            <a:off x="4648200" y="2667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505200" y="37433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8200" y="37338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648200" y="48768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67400" y="37338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Analysis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Height of each tree = O(log </a:t>
            </a:r>
            <a:r>
              <a:rPr lang="en-US" altLang="zh-TW" sz="2800" b="1" dirty="0" smtClean="0"/>
              <a:t>n</a:t>
            </a:r>
            <a:r>
              <a:rPr lang="en-US" altLang="zh-TW" sz="2800" dirty="0" smtClean="0"/>
              <a:t>)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Cost of Find(): O(log </a:t>
            </a:r>
            <a:r>
              <a:rPr lang="en-US" altLang="zh-TW" sz="2800" b="1" dirty="0" smtClean="0"/>
              <a:t>n</a:t>
            </a:r>
            <a:r>
              <a:rPr lang="en-US" altLang="zh-TW" sz="2800" dirty="0" smtClean="0"/>
              <a:t>)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Cost of Union(): O(log </a:t>
            </a:r>
            <a:r>
              <a:rPr lang="en-US" altLang="zh-TW" sz="2800" b="1" dirty="0" smtClean="0"/>
              <a:t>n</a:t>
            </a:r>
            <a:r>
              <a:rPr lang="en-US" altLang="zh-TW" sz="2800" dirty="0" smtClean="0"/>
              <a:t>)</a:t>
            </a:r>
          </a:p>
          <a:p>
            <a:pPr lvl="1" eaLnBrk="1" hangingPunct="1"/>
            <a:r>
              <a:rPr lang="en-US" altLang="zh-TW" sz="2400" dirty="0" smtClean="0"/>
              <a:t>Dominated by the cost of Find()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16002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Minimum spanning tree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G = (V, E): undirected, connected, (non-negatively) weighted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b="1" dirty="0" smtClean="0"/>
              <a:t>Problem</a:t>
            </a:r>
            <a:r>
              <a:rPr lang="en-US" altLang="zh-TW" sz="2800" dirty="0" smtClean="0"/>
              <a:t>: find a subset of edges with minimum total weight such that all vertices in V are connected using these edges</a:t>
            </a:r>
            <a:endParaRPr lang="en-US" altLang="zh-TW" sz="2400" dirty="0" smtClean="0"/>
          </a:p>
        </p:txBody>
      </p:sp>
      <p:sp>
        <p:nvSpPr>
          <p:cNvPr id="17412" name="TextBox 24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7413" name="TextBox 25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7414" name="TextBox 26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7415" name="TextBox 27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7416" name="TextBox 28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1" name="Straight Connector 30"/>
          <p:cNvCxnSpPr>
            <a:stCxn id="17412" idx="3"/>
            <a:endCxn id="17413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7414" idx="3"/>
            <a:endCxn id="17415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7415" idx="3"/>
            <a:endCxn id="17416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7412" idx="2"/>
            <a:endCxn id="17414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7412" idx="2"/>
            <a:endCxn id="17415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7415" idx="0"/>
            <a:endCxn id="17413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7413" idx="2"/>
            <a:endCxn id="17416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4" name="TextBox 44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17425" name="TextBox 45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17426" name="TextBox 46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17427" name="TextBox 47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17428" name="TextBox 48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17429" name="TextBox 49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17430" name="TextBox 50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17431" name="TextBox 52"/>
          <p:cNvSpPr txBox="1">
            <a:spLocks noChangeArrowheads="1"/>
          </p:cNvSpPr>
          <p:nvPr/>
        </p:nvSpPr>
        <p:spPr bwMode="auto">
          <a:xfrm>
            <a:off x="5181600" y="5726113"/>
            <a:ext cx="320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/>
              <a:t>Total weight = 1 + 2 + 3 + 6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Kruskal’s algorithm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TW" sz="3000" dirty="0" smtClean="0"/>
              <a:t>In words:</a:t>
            </a:r>
          </a:p>
          <a:p>
            <a:pPr lvl="1" eaLnBrk="1" hangingPunct="1"/>
            <a:r>
              <a:rPr lang="en-US" altLang="zh-TW" sz="2600" dirty="0" smtClean="0"/>
              <a:t>Sort the edges in ascending order of weights</a:t>
            </a:r>
          </a:p>
          <a:p>
            <a:pPr lvl="1" eaLnBrk="1" hangingPunct="1"/>
            <a:r>
              <a:rPr lang="en-US" altLang="zh-TW" sz="2600" dirty="0" smtClean="0"/>
              <a:t>Initialize: set T = Ø</a:t>
            </a:r>
          </a:p>
          <a:p>
            <a:pPr lvl="1" eaLnBrk="1" hangingPunct="1"/>
            <a:r>
              <a:rPr lang="en-US" altLang="zh-TW" sz="2600" dirty="0" smtClean="0"/>
              <a:t>While T is not a spanning tree</a:t>
            </a:r>
          </a:p>
          <a:p>
            <a:pPr lvl="2" eaLnBrk="1" hangingPunct="1"/>
            <a:r>
              <a:rPr lang="en-US" altLang="zh-TW" sz="2200" dirty="0" smtClean="0"/>
              <a:t>Consider the next edge in the sorted list</a:t>
            </a:r>
          </a:p>
          <a:p>
            <a:pPr lvl="2" eaLnBrk="1" hangingPunct="1"/>
            <a:r>
              <a:rPr lang="en-US" altLang="zh-TW" sz="2200" dirty="0" smtClean="0"/>
              <a:t>If adding it to T does not cause a cycle, add it</a:t>
            </a:r>
          </a:p>
          <a:p>
            <a:pPr eaLnBrk="1" hangingPunct="1"/>
            <a:r>
              <a:rPr lang="en-US" altLang="zh-TW" sz="3000" dirty="0" smtClean="0">
                <a:solidFill>
                  <a:srgbClr val="000000"/>
                </a:solidFill>
              </a:rPr>
              <a:t>The union-find structure helps us check for cycles</a:t>
            </a:r>
          </a:p>
          <a:p>
            <a:pPr lvl="1" eaLnBrk="1" hangingPunct="1"/>
            <a:r>
              <a:rPr lang="en-US" altLang="zh-TW" sz="2600" dirty="0" smtClean="0">
                <a:solidFill>
                  <a:srgbClr val="000000"/>
                </a:solidFill>
              </a:rPr>
              <a:t>Adding an edge corresponds to putting the two endpoints into the same group</a:t>
            </a:r>
          </a:p>
          <a:p>
            <a:pPr lvl="1" eaLnBrk="1" hangingPunct="1"/>
            <a:r>
              <a:rPr lang="en-US" altLang="zh-TW" sz="2600" dirty="0" smtClean="0">
                <a:solidFill>
                  <a:srgbClr val="000000"/>
                </a:solidFill>
              </a:rPr>
              <a:t>Connecting two vertices in the same group causes a cycle</a:t>
            </a:r>
          </a:p>
          <a:p>
            <a:pPr lvl="2" eaLnBrk="1" hangingPunct="1"/>
            <a:endParaRPr lang="en-US" altLang="zh-TW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1: Sort the edges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9489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9490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9491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9492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9493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19489" idx="3"/>
            <a:endCxn id="19490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9491" idx="3"/>
            <a:endCxn id="19492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9492" idx="3"/>
            <a:endCxn id="19493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9489" idx="2"/>
            <a:endCxn id="19491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489" idx="2"/>
            <a:endCxn id="19492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492" idx="0"/>
            <a:endCxn id="19490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490" idx="2"/>
            <a:endCxn id="19493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1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19502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19503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19504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19505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19506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19507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2: Set T = Ø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0513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0514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0515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0516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0517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0513" idx="3"/>
            <a:endCxn id="20514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0515" idx="3"/>
            <a:endCxn id="20516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516" idx="3"/>
            <a:endCxn id="20517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0513" idx="2"/>
            <a:endCxn id="20515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513" idx="2"/>
            <a:endCxn id="20516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0516" idx="0"/>
            <a:endCxn id="20514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0514" idx="2"/>
            <a:endCxn id="20517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5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0526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0527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0528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0529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0530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0531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0532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0533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0534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0535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0536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0532" idx="3"/>
            <a:endCxn id="20533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0534" idx="3"/>
            <a:endCxn id="20535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0535" idx="3"/>
            <a:endCxn id="20536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0532" idx="2"/>
            <a:endCxn id="20534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0532" idx="2"/>
            <a:endCxn id="20535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0535" idx="0"/>
            <a:endCxn id="20533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0533" idx="2"/>
            <a:endCxn id="20536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 idx="4294967295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Outline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Union-find data structure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smtClean="0"/>
              <a:t>Minimum spanning tree (MST)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dirty="0" err="1" smtClean="0"/>
              <a:t>Kruskal’s</a:t>
            </a:r>
            <a:r>
              <a:rPr lang="en-US" altLang="zh-TW" sz="2800" dirty="0" smtClean="0"/>
              <a:t> algorithm</a:t>
            </a:r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3: Consider the first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1537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1538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1539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1540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1541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1537" idx="3"/>
            <a:endCxn id="21538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1539" idx="3"/>
            <a:endCxn id="21540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1540" idx="3"/>
            <a:endCxn id="21541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1537" idx="2"/>
            <a:endCxn id="21539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1537" idx="2"/>
            <a:endCxn id="21540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1540" idx="0"/>
            <a:endCxn id="21538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1538" idx="2"/>
            <a:endCxn id="21541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9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1550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1551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1552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1553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1554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1555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1556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1557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1558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1559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1560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1556" idx="3"/>
            <a:endCxn id="21557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1558" idx="3"/>
            <a:endCxn id="21559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1559" idx="3"/>
            <a:endCxn id="21560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1556" idx="2"/>
            <a:endCxn id="21558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1556" idx="2"/>
            <a:endCxn id="21559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1559" idx="0"/>
            <a:endCxn id="21557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1557" idx="2"/>
            <a:endCxn id="21560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4: Consider the second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2561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2562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2563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2564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2565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2561" idx="3"/>
            <a:endCxn id="22562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2563" idx="3"/>
            <a:endCxn id="22564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2564" idx="3"/>
            <a:endCxn id="22565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561" idx="2"/>
            <a:endCxn id="22563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2561" idx="2"/>
            <a:endCxn id="22564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2564" idx="0"/>
            <a:endCxn id="22562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2562" idx="2"/>
            <a:endCxn id="22565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73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2574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2575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2576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2577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2578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2579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2580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2581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2582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2583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2584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2580" idx="3"/>
            <a:endCxn id="22581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582" idx="3"/>
            <a:endCxn id="22583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2583" idx="3"/>
            <a:endCxn id="22584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2580" idx="2"/>
            <a:endCxn id="22582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2580" idx="2"/>
            <a:endCxn id="22583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2583" idx="0"/>
            <a:endCxn id="22581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2581" idx="2"/>
            <a:endCxn id="22584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5: Consider the third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3585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3586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3587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3588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3589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3585" idx="3"/>
            <a:endCxn id="23586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587" idx="3"/>
            <a:endCxn id="23588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3588" idx="3"/>
            <a:endCxn id="23589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585" idx="2"/>
            <a:endCxn id="23587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3585" idx="2"/>
            <a:endCxn id="23588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3588" idx="0"/>
            <a:endCxn id="23586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3586" idx="2"/>
            <a:endCxn id="23589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97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3598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3599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3600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3601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3602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3603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3604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3605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3606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3607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3608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3604" idx="3"/>
            <a:endCxn id="23605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3606" idx="3"/>
            <a:endCxn id="23607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3607" idx="3"/>
            <a:endCxn id="23608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3604" idx="2"/>
            <a:endCxn id="23606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3604" idx="2"/>
            <a:endCxn id="23607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3607" idx="0"/>
            <a:endCxn id="23605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3605" idx="2"/>
            <a:endCxn id="23608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6: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4609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4610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4611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4612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4613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4609" idx="3"/>
            <a:endCxn id="24610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611" idx="3"/>
            <a:endCxn id="24612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4612" idx="3"/>
            <a:endCxn id="24613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4609" idx="2"/>
            <a:endCxn id="24611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4609" idx="2"/>
            <a:endCxn id="24612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4612" idx="0"/>
            <a:endCxn id="24610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610" idx="2"/>
            <a:endCxn id="24613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21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4622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4623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4624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4625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4626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4627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4628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4629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4630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4631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4632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4628" idx="3"/>
            <a:endCxn id="24629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4630" idx="3"/>
            <a:endCxn id="24631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4631" idx="3"/>
            <a:endCxn id="24632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4628" idx="2"/>
            <a:endCxn id="24630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4628" idx="2"/>
            <a:endCxn id="24631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4631" idx="0"/>
            <a:endCxn id="24629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4629" idx="2"/>
            <a:endCxn id="24632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y 58"/>
          <p:cNvSpPr/>
          <p:nvPr/>
        </p:nvSpPr>
        <p:spPr>
          <a:xfrm>
            <a:off x="5715000" y="27432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7: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5633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5634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5635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5636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5637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5633" idx="3"/>
            <a:endCxn id="25634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5635" idx="3"/>
            <a:endCxn id="25636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5636" idx="3"/>
            <a:endCxn id="25637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5633" idx="2"/>
            <a:endCxn id="25635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5633" idx="2"/>
            <a:endCxn id="25636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636" idx="0"/>
            <a:endCxn id="25634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5634" idx="2"/>
            <a:endCxn id="25637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5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5646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5647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5648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5649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5650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5651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5652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5653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5654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5655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5656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5652" idx="3"/>
            <a:endCxn id="25653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5654" idx="3"/>
            <a:endCxn id="25655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5655" idx="3"/>
            <a:endCxn id="25656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5652" idx="2"/>
            <a:endCxn id="25654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5652" idx="2"/>
            <a:endCxn id="25655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5655" idx="0"/>
            <a:endCxn id="25653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5653" idx="2"/>
            <a:endCxn id="25656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y 58"/>
          <p:cNvSpPr/>
          <p:nvPr/>
        </p:nvSpPr>
        <p:spPr>
          <a:xfrm>
            <a:off x="6324600" y="27432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8: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6657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6658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6659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6660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6661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6657" idx="3"/>
            <a:endCxn id="26658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6659" idx="3"/>
            <a:endCxn id="26660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660" idx="3"/>
            <a:endCxn id="26661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657" idx="2"/>
            <a:endCxn id="26659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6657" idx="2"/>
            <a:endCxn id="26660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6660" idx="0"/>
            <a:endCxn id="26658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6658" idx="2"/>
            <a:endCxn id="26661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9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6670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6671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6672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6673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6674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6675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6676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6677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6678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6679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6680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6676" idx="3"/>
            <a:endCxn id="26677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6678" idx="3"/>
            <a:endCxn id="26679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6679" idx="3"/>
            <a:endCxn id="26680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6676" idx="2"/>
            <a:endCxn id="26678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6676" idx="2"/>
            <a:endCxn id="26679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6679" idx="0"/>
            <a:endCxn id="26677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6677" idx="2"/>
            <a:endCxn id="26680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5105400" y="2133600"/>
            <a:ext cx="3429000" cy="17526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9: We have find an MST!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7682" name="TextBox 26"/>
          <p:cNvSpPr txBox="1">
            <a:spLocks noChangeArrowheads="1"/>
          </p:cNvSpPr>
          <p:nvPr/>
        </p:nvSpPr>
        <p:spPr bwMode="auto">
          <a:xfrm>
            <a:off x="6019800" y="4059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7683" name="TextBox 28"/>
          <p:cNvSpPr txBox="1">
            <a:spLocks noChangeArrowheads="1"/>
          </p:cNvSpPr>
          <p:nvPr/>
        </p:nvSpPr>
        <p:spPr bwMode="auto">
          <a:xfrm>
            <a:off x="7162800" y="4048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7684" name="TextBox 29"/>
          <p:cNvSpPr txBox="1">
            <a:spLocks noChangeArrowheads="1"/>
          </p:cNvSpPr>
          <p:nvPr/>
        </p:nvSpPr>
        <p:spPr bwMode="auto">
          <a:xfrm>
            <a:off x="5486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7685" name="TextBox 30"/>
          <p:cNvSpPr txBox="1">
            <a:spLocks noChangeArrowheads="1"/>
          </p:cNvSpPr>
          <p:nvPr/>
        </p:nvSpPr>
        <p:spPr bwMode="auto">
          <a:xfrm>
            <a:off x="6629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7686" name="TextBox 31"/>
          <p:cNvSpPr txBox="1">
            <a:spLocks noChangeArrowheads="1"/>
          </p:cNvSpPr>
          <p:nvPr/>
        </p:nvSpPr>
        <p:spPr bwMode="auto">
          <a:xfrm>
            <a:off x="7772400" y="5114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33" name="Straight Connector 32"/>
          <p:cNvCxnSpPr>
            <a:stCxn id="27682" idx="3"/>
            <a:endCxn id="27683" idx="1"/>
          </p:cNvCxnSpPr>
          <p:nvPr/>
        </p:nvCxnSpPr>
        <p:spPr>
          <a:xfrm flipV="1">
            <a:off x="6400800" y="4310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7684" idx="3"/>
            <a:endCxn id="27685" idx="1"/>
          </p:cNvCxnSpPr>
          <p:nvPr/>
        </p:nvCxnSpPr>
        <p:spPr>
          <a:xfrm>
            <a:off x="5867400" y="5376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7685" idx="3"/>
            <a:endCxn id="27686" idx="1"/>
          </p:cNvCxnSpPr>
          <p:nvPr/>
        </p:nvCxnSpPr>
        <p:spPr>
          <a:xfrm>
            <a:off x="7010400" y="5376863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7682" idx="2"/>
            <a:endCxn id="27684" idx="0"/>
          </p:cNvCxnSpPr>
          <p:nvPr/>
        </p:nvCxnSpPr>
        <p:spPr>
          <a:xfrm flipH="1">
            <a:off x="5676900" y="4581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7682" idx="2"/>
            <a:endCxn id="27685" idx="0"/>
          </p:cNvCxnSpPr>
          <p:nvPr/>
        </p:nvCxnSpPr>
        <p:spPr>
          <a:xfrm>
            <a:off x="6210300" y="4581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685" idx="0"/>
            <a:endCxn id="27683" idx="2"/>
          </p:cNvCxnSpPr>
          <p:nvPr/>
        </p:nvCxnSpPr>
        <p:spPr>
          <a:xfrm flipV="1">
            <a:off x="6819900" y="4572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7683" idx="2"/>
            <a:endCxn id="27686" idx="0"/>
          </p:cNvCxnSpPr>
          <p:nvPr/>
        </p:nvCxnSpPr>
        <p:spPr>
          <a:xfrm>
            <a:off x="7353300" y="4572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4" name="TextBox 39"/>
          <p:cNvSpPr txBox="1">
            <a:spLocks noChangeArrowheads="1"/>
          </p:cNvSpPr>
          <p:nvPr/>
        </p:nvSpPr>
        <p:spPr bwMode="auto">
          <a:xfrm>
            <a:off x="6629400" y="40386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1</a:t>
            </a:r>
          </a:p>
        </p:txBody>
      </p:sp>
      <p:sp>
        <p:nvSpPr>
          <p:cNvPr id="27695" name="TextBox 40"/>
          <p:cNvSpPr txBox="1">
            <a:spLocks noChangeArrowheads="1"/>
          </p:cNvSpPr>
          <p:nvPr/>
        </p:nvSpPr>
        <p:spPr bwMode="auto">
          <a:xfrm>
            <a:off x="6096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2</a:t>
            </a:r>
          </a:p>
        </p:txBody>
      </p:sp>
      <p:sp>
        <p:nvSpPr>
          <p:cNvPr id="27696" name="TextBox 41"/>
          <p:cNvSpPr txBox="1">
            <a:spLocks noChangeArrowheads="1"/>
          </p:cNvSpPr>
          <p:nvPr/>
        </p:nvSpPr>
        <p:spPr bwMode="auto">
          <a:xfrm>
            <a:off x="6781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3</a:t>
            </a:r>
          </a:p>
        </p:txBody>
      </p:sp>
      <p:sp>
        <p:nvSpPr>
          <p:cNvPr id="27697" name="TextBox 42"/>
          <p:cNvSpPr txBox="1">
            <a:spLocks noChangeArrowheads="1"/>
          </p:cNvSpPr>
          <p:nvPr/>
        </p:nvSpPr>
        <p:spPr bwMode="auto">
          <a:xfrm>
            <a:off x="56388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4</a:t>
            </a:r>
          </a:p>
        </p:txBody>
      </p:sp>
      <p:sp>
        <p:nvSpPr>
          <p:cNvPr id="27698" name="TextBox 43"/>
          <p:cNvSpPr txBox="1">
            <a:spLocks noChangeArrowheads="1"/>
          </p:cNvSpPr>
          <p:nvPr/>
        </p:nvSpPr>
        <p:spPr bwMode="auto">
          <a:xfrm>
            <a:off x="6172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5</a:t>
            </a:r>
          </a:p>
        </p:txBody>
      </p:sp>
      <p:sp>
        <p:nvSpPr>
          <p:cNvPr id="27699" name="TextBox 44"/>
          <p:cNvSpPr txBox="1">
            <a:spLocks noChangeArrowheads="1"/>
          </p:cNvSpPr>
          <p:nvPr/>
        </p:nvSpPr>
        <p:spPr bwMode="auto">
          <a:xfrm>
            <a:off x="7315200" y="46482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6</a:t>
            </a:r>
          </a:p>
        </p:txBody>
      </p:sp>
      <p:sp>
        <p:nvSpPr>
          <p:cNvPr id="27700" name="TextBox 45"/>
          <p:cNvSpPr txBox="1">
            <a:spLocks noChangeArrowheads="1"/>
          </p:cNvSpPr>
          <p:nvPr/>
        </p:nvSpPr>
        <p:spPr bwMode="auto">
          <a:xfrm>
            <a:off x="7239000" y="5345113"/>
            <a:ext cx="304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i="1"/>
              <a:t>7</a:t>
            </a:r>
          </a:p>
        </p:txBody>
      </p:sp>
      <p:sp>
        <p:nvSpPr>
          <p:cNvPr id="27701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7702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7703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7704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7705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7701" idx="3"/>
            <a:endCxn id="27702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7703" idx="3"/>
            <a:endCxn id="27704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7704" idx="3"/>
            <a:endCxn id="27705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7701" idx="2"/>
            <a:endCxn id="27703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7701" idx="2"/>
            <a:endCxn id="27704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7704" idx="0"/>
            <a:endCxn id="27702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7702" idx="2"/>
            <a:endCxn id="27705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Analysis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105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sz="2800" dirty="0" smtClean="0"/>
              <a:t>Correctness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In each step, we keep a set of edges T that is a subset of an MST</a:t>
            </a:r>
          </a:p>
          <a:p>
            <a:pPr lvl="1" eaLnBrk="1" hangingPunct="1">
              <a:defRPr/>
            </a:pPr>
            <a:r>
              <a:rPr lang="en-US" altLang="zh-TW" sz="2400" b="1" dirty="0" smtClean="0"/>
              <a:t>Theorem</a:t>
            </a:r>
            <a:r>
              <a:rPr lang="en-US" altLang="zh-TW" sz="2400" dirty="0" smtClean="0"/>
              <a:t>: Let S be any tree in the forest (V, T). We can add the lightest edge from S to V-S to T, and the resulting set of edges is also a subset of an MST</a:t>
            </a:r>
          </a:p>
          <a:p>
            <a:pPr eaLnBrk="1" hangingPunct="1">
              <a:defRPr/>
            </a:pPr>
            <a:r>
              <a:rPr lang="en-US" altLang="zh-TW" sz="2800" dirty="0" smtClean="0"/>
              <a:t>Space complexity = O(|V|+|E|)</a:t>
            </a:r>
          </a:p>
          <a:p>
            <a:pPr eaLnBrk="1" hangingPunct="1">
              <a:defRPr/>
            </a:pPr>
            <a:r>
              <a:rPr lang="en-US" altLang="zh-TW" sz="2800" dirty="0" smtClean="0"/>
              <a:t>Time complexity = O(|</a:t>
            </a:r>
            <a:r>
              <a:rPr lang="en-US" altLang="zh-TW" sz="2800" dirty="0" err="1" smtClean="0"/>
              <a:t>E|log|V</a:t>
            </a:r>
            <a:r>
              <a:rPr lang="en-US" altLang="zh-TW" sz="2800" dirty="0" smtClean="0"/>
              <a:t>|)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Sorting alone takes time O(|</a:t>
            </a:r>
            <a:r>
              <a:rPr lang="en-US" altLang="zh-TW" sz="2400" dirty="0" err="1" smtClean="0"/>
              <a:t>E|log|V</a:t>
            </a:r>
            <a:r>
              <a:rPr lang="en-US" altLang="zh-TW" sz="2400" dirty="0" smtClean="0"/>
              <a:t>|) (Note that |E| = O(|V|</a:t>
            </a:r>
            <a:r>
              <a:rPr lang="en-US" altLang="zh-TW" sz="2400" baseline="30000" dirty="0" smtClean="0"/>
              <a:t>2</a:t>
            </a:r>
            <a:r>
              <a:rPr lang="en-US" altLang="zh-TW" sz="2400" dirty="0" smtClean="0"/>
              <a:t>))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Cycle checking takes O(</a:t>
            </a:r>
            <a:r>
              <a:rPr lang="en-US" altLang="zh-TW" sz="2400" dirty="0" err="1" smtClean="0"/>
              <a:t>log|V</a:t>
            </a:r>
            <a:r>
              <a:rPr lang="en-US" altLang="zh-TW" sz="2400" dirty="0" smtClean="0"/>
              <a:t>|) operations (Find())</a:t>
            </a:r>
          </a:p>
          <a:p>
            <a:pPr lvl="1" eaLnBrk="1" hangingPunct="1">
              <a:defRPr/>
            </a:pPr>
            <a:r>
              <a:rPr lang="en-US" altLang="zh-TW" sz="2400" dirty="0" smtClean="0"/>
              <a:t>Adding an edge also takes O(</a:t>
            </a:r>
            <a:r>
              <a:rPr lang="en-US" altLang="zh-TW" sz="2400" dirty="0" err="1" smtClean="0"/>
              <a:t>log|V</a:t>
            </a:r>
            <a:r>
              <a:rPr lang="en-US" altLang="zh-TW" sz="2400" dirty="0" smtClean="0"/>
              <a:t>|) operations (Union())</a:t>
            </a:r>
          </a:p>
          <a:p>
            <a:pPr lvl="1" eaLnBrk="1" hangingPunct="1">
              <a:defRPr/>
            </a:pPr>
            <a:endParaRPr lang="en-US" altLang="zh-TW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2: Set T = Ø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9729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9730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9731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9732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9733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29729" idx="3"/>
            <a:endCxn id="29730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9731" idx="3"/>
            <a:endCxn id="29732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9732" idx="3"/>
            <a:endCxn id="29733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29729" idx="2"/>
            <a:endCxn id="29731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9729" idx="2"/>
            <a:endCxn id="29732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29732" idx="0"/>
            <a:endCxn id="29730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9730" idx="2"/>
            <a:endCxn id="29733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41" name="TextBox 58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29742" name="TextBox 59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29743" name="TextBox 60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29744" name="TextBox 61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29745" name="TextBox 62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4" name="Shape 63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51" name="TextBox 68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9752" name="TextBox 69"/>
          <p:cNvSpPr txBox="1">
            <a:spLocks noChangeArrowheads="1"/>
          </p:cNvSpPr>
          <p:nvPr/>
        </p:nvSpPr>
        <p:spPr bwMode="auto">
          <a:xfrm>
            <a:off x="4572000" y="5419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9753" name="TextBox 70"/>
          <p:cNvSpPr txBox="1">
            <a:spLocks noChangeArrowheads="1"/>
          </p:cNvSpPr>
          <p:nvPr/>
        </p:nvSpPr>
        <p:spPr bwMode="auto">
          <a:xfrm>
            <a:off x="5715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9754" name="TextBox 71"/>
          <p:cNvSpPr txBox="1">
            <a:spLocks noChangeArrowheads="1"/>
          </p:cNvSpPr>
          <p:nvPr/>
        </p:nvSpPr>
        <p:spPr bwMode="auto">
          <a:xfrm>
            <a:off x="6934200" y="5419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9755" name="TextBox 72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3: Consider the first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0753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0754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0755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0756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0757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0753" idx="3"/>
            <a:endCxn id="30754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0755" idx="3"/>
            <a:endCxn id="30756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0756" idx="3"/>
            <a:endCxn id="30757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0753" idx="2"/>
            <a:endCxn id="30755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0753" idx="2"/>
            <a:endCxn id="30756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0756" idx="0"/>
            <a:endCxn id="30754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0754" idx="2"/>
            <a:endCxn id="30757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65" name="TextBox 89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0766" name="TextBox 90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0767" name="TextBox 91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0768" name="TextBox 92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0769" name="TextBox 93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96" name="Shape 95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hape 96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hape 98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0766" idx="1"/>
            <a:endCxn id="30765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5" name="TextBox 100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30777" name="TextBox 102"/>
          <p:cNvSpPr txBox="1">
            <a:spLocks noChangeArrowheads="1"/>
          </p:cNvSpPr>
          <p:nvPr/>
        </p:nvSpPr>
        <p:spPr bwMode="auto">
          <a:xfrm>
            <a:off x="5715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0778" name="TextBox 103"/>
          <p:cNvSpPr txBox="1">
            <a:spLocks noChangeArrowheads="1"/>
          </p:cNvSpPr>
          <p:nvPr/>
        </p:nvSpPr>
        <p:spPr bwMode="auto">
          <a:xfrm>
            <a:off x="6934200" y="5419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0779" name="TextBox 104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106" name="Shape 105"/>
          <p:cNvCxnSpPr/>
          <p:nvPr/>
        </p:nvCxnSpPr>
        <p:spPr>
          <a:xfrm rot="16200000" flipV="1">
            <a:off x="4699000" y="50038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Multiply 106"/>
          <p:cNvSpPr/>
          <p:nvPr/>
        </p:nvSpPr>
        <p:spPr>
          <a:xfrm>
            <a:off x="4800600" y="457835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Union-find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TW" sz="2800" dirty="0" smtClean="0"/>
              <a:t>A data structure for </a:t>
            </a:r>
            <a:r>
              <a:rPr lang="en-US" altLang="zh-TW" sz="2800" b="1" dirty="0" smtClean="0"/>
              <a:t>disjoint sets</a:t>
            </a:r>
          </a:p>
          <a:p>
            <a:pPr eaLnBrk="1" hangingPunct="1">
              <a:defRPr/>
            </a:pPr>
            <a:r>
              <a:rPr lang="en-US" altLang="zh-TW" sz="2800" b="1" dirty="0" smtClean="0"/>
              <a:t>n</a:t>
            </a:r>
            <a:r>
              <a:rPr lang="en-US" altLang="zh-TW" sz="2800" dirty="0" smtClean="0"/>
              <a:t> = number of members, forming disjoint groups</a:t>
            </a:r>
          </a:p>
          <a:p>
            <a:pPr eaLnBrk="1" hangingPunct="1">
              <a:defRPr/>
            </a:pPr>
            <a:r>
              <a:rPr lang="en-US" altLang="zh-TW" sz="2800" dirty="0" smtClean="0"/>
              <a:t>Two members are in the same group if and only if they have a common leader</a:t>
            </a:r>
          </a:p>
          <a:p>
            <a:pPr eaLnBrk="1" hangingPunct="1">
              <a:defRPr/>
            </a:pPr>
            <a:r>
              <a:rPr lang="en-US" altLang="zh-TW" sz="2800" dirty="0" smtClean="0"/>
              <a:t>Operations:</a:t>
            </a:r>
          </a:p>
          <a:p>
            <a:pPr lvl="1" eaLnBrk="1" hangingPunct="1">
              <a:defRPr/>
            </a:pPr>
            <a:r>
              <a:rPr lang="en-US" altLang="zh-TW" sz="2400" b="1" dirty="0" smtClean="0"/>
              <a:t>Union</a:t>
            </a:r>
            <a:r>
              <a:rPr lang="en-US" altLang="zh-TW" sz="2400" dirty="0" smtClean="0"/>
              <a:t>: merge two groups</a:t>
            </a:r>
          </a:p>
          <a:p>
            <a:pPr lvl="1" eaLnBrk="1" hangingPunct="1">
              <a:defRPr/>
            </a:pPr>
            <a:r>
              <a:rPr lang="en-US" altLang="zh-TW" sz="2400" b="1" dirty="0" smtClean="0"/>
              <a:t>Find</a:t>
            </a:r>
            <a:r>
              <a:rPr lang="en-US" altLang="zh-TW" sz="2400" dirty="0" smtClean="0"/>
              <a:t>: name the leader of the group</a:t>
            </a:r>
          </a:p>
          <a:p>
            <a:pPr eaLnBrk="1" hangingPunct="1">
              <a:defRPr/>
            </a:pPr>
            <a:r>
              <a:rPr lang="en-US" altLang="zh-TW" sz="2800" dirty="0" smtClean="0"/>
              <a:t>We do not really care about who the leader is; we only want to tell one group from another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4: Consider the second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1777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1778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1779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1780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1781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1777" idx="3"/>
            <a:endCxn id="31778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1779" idx="3"/>
            <a:endCxn id="31780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1780" idx="3"/>
            <a:endCxn id="31781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1777" idx="2"/>
            <a:endCxn id="31779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1777" idx="2"/>
            <a:endCxn id="31780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1780" idx="0"/>
            <a:endCxn id="31778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1778" idx="2"/>
            <a:endCxn id="31781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89" name="TextBox 58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1790" name="TextBox 59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1791" name="TextBox 60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1792" name="TextBox 61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1793" name="TextBox 62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4" name="Shape 63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hape 64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31790" idx="1"/>
            <a:endCxn id="31789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00" name="TextBox 69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31802" name="TextBox 71"/>
          <p:cNvSpPr txBox="1">
            <a:spLocks noChangeArrowheads="1"/>
          </p:cNvSpPr>
          <p:nvPr/>
        </p:nvSpPr>
        <p:spPr bwMode="auto">
          <a:xfrm>
            <a:off x="5715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31804" name="TextBox 73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75" name="Straight Arrow Connector 74"/>
          <p:cNvCxnSpPr>
            <a:stCxn id="31792" idx="1"/>
            <a:endCxn id="31791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Multiply 75"/>
          <p:cNvSpPr/>
          <p:nvPr/>
        </p:nvSpPr>
        <p:spPr>
          <a:xfrm>
            <a:off x="7162800" y="45720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5: Consider the third edge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2801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2802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2803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2804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2805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2801" idx="3"/>
            <a:endCxn id="32802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2803" idx="3"/>
            <a:endCxn id="32804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2804" idx="3"/>
            <a:endCxn id="32805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2801" idx="2"/>
            <a:endCxn id="32803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2801" idx="2"/>
            <a:endCxn id="32804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2804" idx="0"/>
            <a:endCxn id="32802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2802" idx="2"/>
            <a:endCxn id="32805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13" name="TextBox 58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2814" name="TextBox 59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2815" name="TextBox 60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2816" name="TextBox 61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2817" name="TextBox 62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2818" name="TextBox 63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5" name="Shape 64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2815" idx="1"/>
            <a:endCxn id="32814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25" name="TextBox 70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150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76" name="Straight Arrow Connector 75"/>
          <p:cNvCxnSpPr>
            <a:stCxn id="32817" idx="1"/>
            <a:endCxn id="32816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32816" idx="1"/>
          </p:cNvCxnSpPr>
          <p:nvPr/>
        </p:nvCxnSpPr>
        <p:spPr>
          <a:xfrm rot="10800000">
            <a:off x="3810000" y="51054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ultiply 77"/>
          <p:cNvSpPr/>
          <p:nvPr/>
        </p:nvSpPr>
        <p:spPr>
          <a:xfrm>
            <a:off x="5943600" y="45720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6: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3825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3826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3827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3828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3829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3825" idx="3"/>
            <a:endCxn id="33826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3827" idx="3"/>
            <a:endCxn id="33828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3828" idx="3"/>
            <a:endCxn id="33829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3825" idx="2"/>
            <a:endCxn id="33827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3825" idx="2"/>
            <a:endCxn id="33828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3828" idx="0"/>
            <a:endCxn id="33826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3826" idx="2"/>
            <a:endCxn id="33829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y 58"/>
          <p:cNvSpPr/>
          <p:nvPr/>
        </p:nvSpPr>
        <p:spPr>
          <a:xfrm>
            <a:off x="5715000" y="27432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38" name="TextBox 59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3839" name="TextBox 60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3840" name="TextBox 61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3841" name="TextBox 62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3842" name="TextBox 63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3843" name="TextBox 64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6" name="Shape 65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33840" idx="1"/>
            <a:endCxn id="33839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50" name="TextBox 71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150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77" name="Straight Arrow Connector 76"/>
          <p:cNvCxnSpPr>
            <a:stCxn id="33842" idx="1"/>
            <a:endCxn id="33841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33841" idx="1"/>
          </p:cNvCxnSpPr>
          <p:nvPr/>
        </p:nvCxnSpPr>
        <p:spPr>
          <a:xfrm rot="10800000">
            <a:off x="3810000" y="51054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7: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4849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4850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4851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4852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4853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4849" idx="3"/>
            <a:endCxn id="34850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4851" idx="3"/>
            <a:endCxn id="34852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4852" idx="3"/>
            <a:endCxn id="34853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4849" idx="2"/>
            <a:endCxn id="34851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4849" idx="2"/>
            <a:endCxn id="34852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4852" idx="0"/>
            <a:endCxn id="34850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4850" idx="2"/>
            <a:endCxn id="34853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Multiply 58"/>
          <p:cNvSpPr/>
          <p:nvPr/>
        </p:nvSpPr>
        <p:spPr>
          <a:xfrm>
            <a:off x="6324600" y="27432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862" name="TextBox 59"/>
          <p:cNvSpPr txBox="1">
            <a:spLocks noChangeArrowheads="1"/>
          </p:cNvSpPr>
          <p:nvPr/>
        </p:nvSpPr>
        <p:spPr bwMode="auto">
          <a:xfrm>
            <a:off x="80772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4863" name="TextBox 60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4864" name="TextBox 61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4865" name="TextBox 62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4866" name="TextBox 63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4867" name="TextBox 64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6" name="Shape 65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34864" idx="1"/>
            <a:endCxn id="34863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74" name="TextBox 71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150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77" name="Straight Arrow Connector 76"/>
          <p:cNvCxnSpPr>
            <a:stCxn id="34866" idx="1"/>
            <a:endCxn id="34865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34865" idx="1"/>
          </p:cNvCxnSpPr>
          <p:nvPr/>
        </p:nvCxnSpPr>
        <p:spPr>
          <a:xfrm rot="10800000">
            <a:off x="3810000" y="51054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8: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5873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5874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5875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5876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5877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5873" idx="3"/>
            <a:endCxn id="35874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5875" idx="3"/>
            <a:endCxn id="35876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5876" idx="3"/>
            <a:endCxn id="35877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5873" idx="2"/>
            <a:endCxn id="35875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5873" idx="2"/>
            <a:endCxn id="35876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5876" idx="0"/>
            <a:endCxn id="35874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5874" idx="2"/>
            <a:endCxn id="35877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85" name="TextBox 59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5886" name="TextBox 60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5887" name="TextBox 61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5888" name="TextBox 62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5889" name="TextBox 63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5" name="Shape 64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65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35886" idx="1"/>
            <a:endCxn id="35885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96" name="TextBox 70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7150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76" name="Straight Arrow Connector 75"/>
          <p:cNvCxnSpPr>
            <a:stCxn id="35888" idx="1"/>
            <a:endCxn id="35887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35887" idx="1"/>
          </p:cNvCxnSpPr>
          <p:nvPr/>
        </p:nvCxnSpPr>
        <p:spPr>
          <a:xfrm rot="10800000">
            <a:off x="3810000" y="51054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35889" idx="1"/>
          </p:cNvCxnSpPr>
          <p:nvPr/>
        </p:nvCxnSpPr>
        <p:spPr>
          <a:xfrm rot="10800000" flipV="1">
            <a:off x="3810000" y="5278438"/>
            <a:ext cx="4267200" cy="131762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Multiply 78"/>
          <p:cNvSpPr/>
          <p:nvPr/>
        </p:nvSpPr>
        <p:spPr>
          <a:xfrm>
            <a:off x="8382000" y="45720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80772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val 58"/>
          <p:cNvSpPr/>
          <p:nvPr/>
        </p:nvSpPr>
        <p:spPr>
          <a:xfrm>
            <a:off x="5105400" y="2133600"/>
            <a:ext cx="3429000" cy="1752600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Dry run revisited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191000"/>
          </a:xfrm>
        </p:spPr>
        <p:txBody>
          <a:bodyPr/>
          <a:lstStyle/>
          <a:p>
            <a:pPr eaLnBrk="1" hangingPunct="1"/>
            <a:r>
              <a:rPr lang="en-US" altLang="zh-TW" sz="2800" smtClean="0"/>
              <a:t>9: We have find an MST!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14400" y="2484438"/>
          <a:ext cx="1905000" cy="292608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Edge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Weight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(C,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(A, 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(B,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2F2F2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(D, 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新細明體" charset="-12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6898" name="TextBox 46"/>
          <p:cNvSpPr txBox="1">
            <a:spLocks noChangeArrowheads="1"/>
          </p:cNvSpPr>
          <p:nvPr/>
        </p:nvSpPr>
        <p:spPr bwMode="auto">
          <a:xfrm>
            <a:off x="6019800" y="2154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6899" name="TextBox 47"/>
          <p:cNvSpPr txBox="1">
            <a:spLocks noChangeArrowheads="1"/>
          </p:cNvSpPr>
          <p:nvPr/>
        </p:nvSpPr>
        <p:spPr bwMode="auto">
          <a:xfrm>
            <a:off x="7162800" y="2143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6900" name="TextBox 48"/>
          <p:cNvSpPr txBox="1">
            <a:spLocks noChangeArrowheads="1"/>
          </p:cNvSpPr>
          <p:nvPr/>
        </p:nvSpPr>
        <p:spPr bwMode="auto">
          <a:xfrm>
            <a:off x="5486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6901" name="TextBox 49"/>
          <p:cNvSpPr txBox="1">
            <a:spLocks noChangeArrowheads="1"/>
          </p:cNvSpPr>
          <p:nvPr/>
        </p:nvSpPr>
        <p:spPr bwMode="auto">
          <a:xfrm>
            <a:off x="6629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6902" name="TextBox 50"/>
          <p:cNvSpPr txBox="1">
            <a:spLocks noChangeArrowheads="1"/>
          </p:cNvSpPr>
          <p:nvPr/>
        </p:nvSpPr>
        <p:spPr bwMode="auto">
          <a:xfrm>
            <a:off x="7772400" y="32099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52" name="Straight Connector 51"/>
          <p:cNvCxnSpPr>
            <a:stCxn id="36898" idx="3"/>
            <a:endCxn id="36899" idx="1"/>
          </p:cNvCxnSpPr>
          <p:nvPr/>
        </p:nvCxnSpPr>
        <p:spPr>
          <a:xfrm flipV="1">
            <a:off x="6400800" y="2405063"/>
            <a:ext cx="762000" cy="111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6900" idx="3"/>
            <a:endCxn id="36901" idx="1"/>
          </p:cNvCxnSpPr>
          <p:nvPr/>
        </p:nvCxnSpPr>
        <p:spPr>
          <a:xfrm>
            <a:off x="5867400" y="3471863"/>
            <a:ext cx="762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36901" idx="3"/>
            <a:endCxn id="36902" idx="1"/>
          </p:cNvCxnSpPr>
          <p:nvPr/>
        </p:nvCxnSpPr>
        <p:spPr>
          <a:xfrm>
            <a:off x="7010400" y="3471863"/>
            <a:ext cx="762000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6898" idx="2"/>
            <a:endCxn id="36900" idx="0"/>
          </p:cNvCxnSpPr>
          <p:nvPr/>
        </p:nvCxnSpPr>
        <p:spPr>
          <a:xfrm flipH="1">
            <a:off x="5676900" y="2676525"/>
            <a:ext cx="5334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36898" idx="2"/>
            <a:endCxn id="36901" idx="0"/>
          </p:cNvCxnSpPr>
          <p:nvPr/>
        </p:nvCxnSpPr>
        <p:spPr>
          <a:xfrm>
            <a:off x="6210300" y="2676525"/>
            <a:ext cx="609600" cy="53340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36901" idx="0"/>
            <a:endCxn id="36899" idx="2"/>
          </p:cNvCxnSpPr>
          <p:nvPr/>
        </p:nvCxnSpPr>
        <p:spPr>
          <a:xfrm flipV="1">
            <a:off x="6819900" y="2667000"/>
            <a:ext cx="5334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36899" idx="2"/>
            <a:endCxn id="36902" idx="0"/>
          </p:cNvCxnSpPr>
          <p:nvPr/>
        </p:nvCxnSpPr>
        <p:spPr>
          <a:xfrm>
            <a:off x="7353300" y="2667000"/>
            <a:ext cx="609600" cy="5429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10" name="TextBox 60"/>
          <p:cNvSpPr txBox="1">
            <a:spLocks noChangeArrowheads="1"/>
          </p:cNvSpPr>
          <p:nvPr/>
        </p:nvSpPr>
        <p:spPr bwMode="auto">
          <a:xfrm>
            <a:off x="3429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36911" name="TextBox 61"/>
          <p:cNvSpPr txBox="1">
            <a:spLocks noChangeArrowheads="1"/>
          </p:cNvSpPr>
          <p:nvPr/>
        </p:nvSpPr>
        <p:spPr bwMode="auto">
          <a:xfrm>
            <a:off x="45720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36912" name="TextBox 62"/>
          <p:cNvSpPr txBox="1">
            <a:spLocks noChangeArrowheads="1"/>
          </p:cNvSpPr>
          <p:nvPr/>
        </p:nvSpPr>
        <p:spPr bwMode="auto">
          <a:xfrm>
            <a:off x="57150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36913" name="TextBox 63"/>
          <p:cNvSpPr txBox="1">
            <a:spLocks noChangeArrowheads="1"/>
          </p:cNvSpPr>
          <p:nvPr/>
        </p:nvSpPr>
        <p:spPr bwMode="auto">
          <a:xfrm>
            <a:off x="6934200" y="50260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36914" name="TextBox 64"/>
          <p:cNvSpPr txBox="1">
            <a:spLocks noChangeArrowheads="1"/>
          </p:cNvSpPr>
          <p:nvPr/>
        </p:nvSpPr>
        <p:spPr bwMode="auto">
          <a:xfrm>
            <a:off x="8077200" y="50165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66" name="Shape 65"/>
          <p:cNvCxnSpPr/>
          <p:nvPr/>
        </p:nvCxnSpPr>
        <p:spPr>
          <a:xfrm rot="16200000" flipV="1">
            <a:off x="469900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66"/>
          <p:cNvCxnSpPr/>
          <p:nvPr/>
        </p:nvCxnSpPr>
        <p:spPr>
          <a:xfrm rot="16200000" flipV="1">
            <a:off x="3600450" y="49974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hape 67"/>
          <p:cNvCxnSpPr/>
          <p:nvPr/>
        </p:nvCxnSpPr>
        <p:spPr>
          <a:xfrm rot="16200000" flipV="1">
            <a:off x="58420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 rot="16200000" flipV="1">
            <a:off x="82423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hape 69"/>
          <p:cNvCxnSpPr/>
          <p:nvPr/>
        </p:nvCxnSpPr>
        <p:spPr>
          <a:xfrm rot="16200000" flipV="1">
            <a:off x="7061200" y="49911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36911" idx="1"/>
            <a:endCxn id="36910" idx="3"/>
          </p:cNvCxnSpPr>
          <p:nvPr/>
        </p:nvCxnSpPr>
        <p:spPr>
          <a:xfrm flipH="1" flipV="1">
            <a:off x="3810000" y="52784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921" name="TextBox 71"/>
          <p:cNvSpPr txBox="1">
            <a:spLocks noChangeArrowheads="1"/>
          </p:cNvSpPr>
          <p:nvPr/>
        </p:nvSpPr>
        <p:spPr bwMode="auto">
          <a:xfrm>
            <a:off x="3429000" y="54102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5720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150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934200" y="54197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cxnSp>
        <p:nvCxnSpPr>
          <p:cNvPr id="76" name="Straight Arrow Connector 75"/>
          <p:cNvCxnSpPr>
            <a:stCxn id="36913" idx="1"/>
            <a:endCxn id="36912" idx="3"/>
          </p:cNvCxnSpPr>
          <p:nvPr/>
        </p:nvCxnSpPr>
        <p:spPr>
          <a:xfrm flipH="1" flipV="1">
            <a:off x="6096000" y="5278438"/>
            <a:ext cx="8382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urved Connector 76"/>
          <p:cNvCxnSpPr>
            <a:stCxn id="36912" idx="1"/>
          </p:cNvCxnSpPr>
          <p:nvPr/>
        </p:nvCxnSpPr>
        <p:spPr>
          <a:xfrm rot="10800000">
            <a:off x="3810000" y="51054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36914" idx="1"/>
          </p:cNvCxnSpPr>
          <p:nvPr/>
        </p:nvCxnSpPr>
        <p:spPr>
          <a:xfrm rot="10800000" flipV="1">
            <a:off x="3810000" y="5278438"/>
            <a:ext cx="4267200" cy="131762"/>
          </a:xfrm>
          <a:prstGeom prst="curvedConnector3">
            <a:avLst>
              <a:gd name="adj1" fmla="val 50000"/>
            </a:avLst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8077200" y="54102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End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Union-find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Idea: use a </a:t>
            </a:r>
            <a:r>
              <a:rPr lang="en-US" altLang="zh-TW" sz="2800" b="1" dirty="0" smtClean="0"/>
              <a:t>forest</a:t>
            </a:r>
            <a:r>
              <a:rPr lang="en-US" altLang="zh-TW" sz="2800" dirty="0" smtClean="0"/>
              <a:t> (= collection of trees)</a:t>
            </a:r>
          </a:p>
          <a:p>
            <a:pPr lvl="1" eaLnBrk="1" hangingPunct="1"/>
            <a:r>
              <a:rPr lang="en-US" altLang="zh-TW" sz="2000" dirty="0" smtClean="0"/>
              <a:t>a group → a tree</a:t>
            </a:r>
          </a:p>
          <a:p>
            <a:pPr lvl="1" eaLnBrk="1" hangingPunct="1"/>
            <a:r>
              <a:rPr lang="en-US" altLang="zh-TW" sz="2000" dirty="0" smtClean="0"/>
              <a:t>leader → root of the tree</a:t>
            </a:r>
          </a:p>
          <a:p>
            <a:pPr eaLnBrk="1" hangingPunct="1"/>
            <a:r>
              <a:rPr lang="en-US" altLang="zh-TW" sz="2800" dirty="0" smtClean="0"/>
              <a:t>Example:</a:t>
            </a:r>
          </a:p>
          <a:p>
            <a:pPr lvl="1" eaLnBrk="1" hangingPunct="1"/>
            <a:r>
              <a:rPr lang="en-US" altLang="zh-TW" sz="1800" dirty="0" smtClean="0"/>
              <a:t>Group 1: </a:t>
            </a:r>
            <a:r>
              <a:rPr lang="en-US" altLang="zh-TW" sz="1800" b="1" dirty="0" smtClean="0"/>
              <a:t>Alice</a:t>
            </a:r>
            <a:r>
              <a:rPr lang="en-US" altLang="zh-TW" sz="1800" dirty="0" smtClean="0"/>
              <a:t>, Bob</a:t>
            </a:r>
          </a:p>
          <a:p>
            <a:pPr lvl="1" eaLnBrk="1" hangingPunct="1"/>
            <a:r>
              <a:rPr lang="en-US" altLang="zh-TW" sz="1800" dirty="0" smtClean="0"/>
              <a:t>Group 2: Carol, </a:t>
            </a:r>
            <a:r>
              <a:rPr lang="en-US" altLang="zh-TW" sz="1800" b="1" dirty="0" smtClean="0"/>
              <a:t>Dave</a:t>
            </a:r>
            <a:r>
              <a:rPr lang="en-US" altLang="zh-TW" sz="1800" dirty="0" smtClean="0"/>
              <a:t>, Eve</a:t>
            </a:r>
          </a:p>
          <a:p>
            <a:pPr eaLnBrk="1" hangingPunct="1"/>
            <a:r>
              <a:rPr lang="en-US" altLang="zh-TW" sz="2800" dirty="0" smtClean="0"/>
              <a:t>Store the height of each tree </a:t>
            </a:r>
            <a:br>
              <a:rPr lang="en-US" altLang="zh-TW" sz="2800" dirty="0" smtClean="0"/>
            </a:br>
            <a:r>
              <a:rPr lang="en-US" altLang="zh-TW" sz="2800" dirty="0" smtClean="0"/>
              <a:t>at the root</a:t>
            </a:r>
          </a:p>
        </p:txBody>
      </p:sp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5867400" y="4114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5867400" y="53435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6629400" y="53435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7086600" y="4114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5128" name="TextBox 7"/>
          <p:cNvSpPr txBox="1">
            <a:spLocks noChangeArrowheads="1"/>
          </p:cNvSpPr>
          <p:nvPr/>
        </p:nvSpPr>
        <p:spPr bwMode="auto">
          <a:xfrm>
            <a:off x="7620000" y="53435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0" name="Straight Arrow Connector 9"/>
          <p:cNvCxnSpPr>
            <a:stCxn id="5125" idx="0"/>
            <a:endCxn id="5124" idx="2"/>
          </p:cNvCxnSpPr>
          <p:nvPr/>
        </p:nvCxnSpPr>
        <p:spPr>
          <a:xfrm flipV="1">
            <a:off x="6057900" y="4638675"/>
            <a:ext cx="0" cy="70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126" idx="0"/>
            <a:endCxn id="5127" idx="2"/>
          </p:cNvCxnSpPr>
          <p:nvPr/>
        </p:nvCxnSpPr>
        <p:spPr>
          <a:xfrm flipV="1">
            <a:off x="6819900" y="4638675"/>
            <a:ext cx="457200" cy="70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128" idx="0"/>
            <a:endCxn id="5127" idx="2"/>
          </p:cNvCxnSpPr>
          <p:nvPr/>
        </p:nvCxnSpPr>
        <p:spPr>
          <a:xfrm flipH="1" flipV="1">
            <a:off x="7277100" y="4638675"/>
            <a:ext cx="533400" cy="70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5124" idx="0"/>
          </p:cNvCxnSpPr>
          <p:nvPr/>
        </p:nvCxnSpPr>
        <p:spPr>
          <a:xfrm rot="16200000" flipV="1">
            <a:off x="6038850" y="40957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5127" idx="0"/>
          </p:cNvCxnSpPr>
          <p:nvPr/>
        </p:nvCxnSpPr>
        <p:spPr>
          <a:xfrm rot="16200000" flipV="1">
            <a:off x="7258050" y="4095750"/>
            <a:ext cx="12700" cy="38100"/>
          </a:xfrm>
          <a:prstGeom prst="curvedConnector4">
            <a:avLst>
              <a:gd name="adj1" fmla="val 2394182"/>
              <a:gd name="adj2" fmla="val -75048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4" name="TextBox 35"/>
          <p:cNvSpPr txBox="1">
            <a:spLocks noChangeArrowheads="1"/>
          </p:cNvSpPr>
          <p:nvPr/>
        </p:nvSpPr>
        <p:spPr bwMode="auto">
          <a:xfrm>
            <a:off x="6248400" y="4114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135" name="TextBox 36"/>
          <p:cNvSpPr txBox="1">
            <a:spLocks noChangeArrowheads="1"/>
          </p:cNvSpPr>
          <p:nvPr/>
        </p:nvSpPr>
        <p:spPr bwMode="auto">
          <a:xfrm>
            <a:off x="7467600" y="41148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Union-find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b="1" dirty="0" smtClean="0"/>
              <a:t>Find</a:t>
            </a:r>
            <a:r>
              <a:rPr lang="en-US" altLang="zh-TW" sz="2800" dirty="0" smtClean="0"/>
              <a:t>: return the root of the group</a:t>
            </a:r>
          </a:p>
          <a:p>
            <a:pPr eaLnBrk="1" hangingPunct="1"/>
            <a:endParaRPr lang="en-US" altLang="zh-TW" sz="2800" dirty="0" smtClean="0"/>
          </a:p>
          <a:p>
            <a:pPr eaLnBrk="1" hangingPunct="1"/>
            <a:r>
              <a:rPr lang="en-US" altLang="zh-TW" sz="2800" b="1" dirty="0" smtClean="0"/>
              <a:t>Union</a:t>
            </a:r>
            <a:r>
              <a:rPr lang="en-US" altLang="zh-TW" sz="2800" dirty="0" smtClean="0"/>
              <a:t>: make the leader of one group the boss of the other</a:t>
            </a:r>
          </a:p>
          <a:p>
            <a:pPr lvl="1" eaLnBrk="1" hangingPunct="1"/>
            <a:r>
              <a:rPr lang="en-US" altLang="zh-TW" sz="2400" dirty="0" smtClean="0"/>
              <a:t>Our heuristic: make the root of the </a:t>
            </a:r>
            <a:r>
              <a:rPr lang="en-US" altLang="zh-TW" sz="2400" b="1" dirty="0" smtClean="0"/>
              <a:t>shorter</a:t>
            </a:r>
            <a:r>
              <a:rPr lang="en-US" altLang="zh-TW" sz="2400" dirty="0" smtClean="0"/>
              <a:t> tree point to the root of the other tree</a:t>
            </a:r>
          </a:p>
          <a:p>
            <a:pPr lvl="1" eaLnBrk="1" hangingPunct="1"/>
            <a:endParaRPr lang="en-US" altLang="zh-TW" sz="2400" dirty="0" smtClean="0"/>
          </a:p>
          <a:p>
            <a:pPr lvl="1" eaLnBrk="1" hangingPunct="1"/>
            <a:r>
              <a:rPr lang="en-US" altLang="zh-TW" sz="2400" dirty="0" smtClean="0"/>
              <a:t>If both trees are of the same height </a:t>
            </a:r>
            <a:r>
              <a:rPr lang="en-US" altLang="zh-TW" sz="2400" b="1" dirty="0" smtClean="0"/>
              <a:t>h</a:t>
            </a:r>
            <a:r>
              <a:rPr lang="en-US" altLang="zh-TW" sz="2400" dirty="0" smtClean="0"/>
              <a:t>, then the resulting tree has height </a:t>
            </a:r>
            <a:r>
              <a:rPr lang="en-US" altLang="zh-TW" sz="2400" b="1" dirty="0" smtClean="0"/>
              <a:t>h</a:t>
            </a:r>
            <a:r>
              <a:rPr lang="en-US" altLang="zh-TW" sz="2400" dirty="0" smtClean="0"/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Union-find in action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Initialize</a:t>
            </a:r>
          </a:p>
          <a:p>
            <a:pPr lvl="1" eaLnBrk="1" hangingPunct="1"/>
            <a:r>
              <a:rPr lang="en-US" altLang="zh-TW" sz="2400" dirty="0" smtClean="0"/>
              <a:t>Everyone is his/her own boss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2" name="TextBox 28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183" name="TextBox 29"/>
          <p:cNvSpPr txBox="1">
            <a:spLocks noChangeArrowheads="1"/>
          </p:cNvSpPr>
          <p:nvPr/>
        </p:nvSpPr>
        <p:spPr bwMode="auto">
          <a:xfrm>
            <a:off x="3124200" y="4810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184" name="TextBox 30"/>
          <p:cNvSpPr txBox="1">
            <a:spLocks noChangeArrowheads="1"/>
          </p:cNvSpPr>
          <p:nvPr/>
        </p:nvSpPr>
        <p:spPr bwMode="auto">
          <a:xfrm>
            <a:off x="4267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185" name="TextBox 31"/>
          <p:cNvSpPr txBox="1">
            <a:spLocks noChangeArrowheads="1"/>
          </p:cNvSpPr>
          <p:nvPr/>
        </p:nvSpPr>
        <p:spPr bwMode="auto">
          <a:xfrm>
            <a:off x="5486400" y="4810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186" name="TextBox 32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Union-find in action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Union(A, B)</a:t>
            </a:r>
          </a:p>
          <a:p>
            <a:pPr lvl="1" eaLnBrk="1" hangingPunct="1"/>
            <a:r>
              <a:rPr lang="en-US" altLang="zh-TW" sz="2400" dirty="0" smtClean="0"/>
              <a:t>Find(A) returns A and Find(B) returns B</a:t>
            </a:r>
          </a:p>
          <a:p>
            <a:pPr lvl="1" eaLnBrk="1" hangingPunct="1"/>
            <a:r>
              <a:rPr lang="en-US" altLang="zh-TW" sz="2400" dirty="0" smtClean="0"/>
              <a:t>Make Alice the boss of Bob</a:t>
            </a:r>
          </a:p>
          <a:p>
            <a:pPr lvl="1" eaLnBrk="1" hangingPunct="1"/>
            <a:r>
              <a:rPr lang="en-US" altLang="zh-TW" sz="2400" dirty="0" smtClean="0"/>
              <a:t>Increase the height of the tree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8200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8197" idx="1"/>
            <a:endCxn id="8196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7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8209" name="TextBox 18"/>
          <p:cNvSpPr txBox="1">
            <a:spLocks noChangeArrowheads="1"/>
          </p:cNvSpPr>
          <p:nvPr/>
        </p:nvSpPr>
        <p:spPr bwMode="auto">
          <a:xfrm>
            <a:off x="4267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8210" name="TextBox 19"/>
          <p:cNvSpPr txBox="1">
            <a:spLocks noChangeArrowheads="1"/>
          </p:cNvSpPr>
          <p:nvPr/>
        </p:nvSpPr>
        <p:spPr bwMode="auto">
          <a:xfrm>
            <a:off x="5486400" y="48101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8211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22" name="Multiply 21"/>
          <p:cNvSpPr/>
          <p:nvPr/>
        </p:nvSpPr>
        <p:spPr>
          <a:xfrm>
            <a:off x="3352800" y="39624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Union-find in action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Union(C, D)</a:t>
            </a:r>
          </a:p>
          <a:p>
            <a:pPr lvl="1" eaLnBrk="1" hangingPunct="1"/>
            <a:r>
              <a:rPr lang="en-US" altLang="zh-TW" sz="2400" dirty="0" smtClean="0"/>
              <a:t>Find(C) returns C and Find(D) returns D</a:t>
            </a:r>
          </a:p>
          <a:p>
            <a:pPr lvl="1" eaLnBrk="1" hangingPunct="1"/>
            <a:r>
              <a:rPr lang="en-US" altLang="zh-TW" sz="2400" dirty="0" smtClean="0"/>
              <a:t>Make Carol the boss of Dave</a:t>
            </a:r>
          </a:p>
          <a:p>
            <a:pPr lvl="1" eaLnBrk="1" hangingPunct="1"/>
            <a:r>
              <a:rPr lang="en-US" altLang="zh-TW" sz="2400" dirty="0" smtClean="0"/>
              <a:t>Increase the height of the tree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9221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9224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221" idx="1"/>
            <a:endCxn id="9220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1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9233" name="TextBox 18"/>
          <p:cNvSpPr txBox="1">
            <a:spLocks noChangeArrowheads="1"/>
          </p:cNvSpPr>
          <p:nvPr/>
        </p:nvSpPr>
        <p:spPr bwMode="auto">
          <a:xfrm>
            <a:off x="4267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9235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9223" idx="1"/>
            <a:endCxn id="9222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Multiply 23"/>
          <p:cNvSpPr/>
          <p:nvPr/>
        </p:nvSpPr>
        <p:spPr>
          <a:xfrm>
            <a:off x="5715000" y="39624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Union-find in action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zh-TW" sz="2800" dirty="0" smtClean="0"/>
              <a:t>Union(B, D)</a:t>
            </a:r>
          </a:p>
          <a:p>
            <a:pPr lvl="1" eaLnBrk="1" hangingPunct="1"/>
            <a:r>
              <a:rPr lang="en-US" altLang="zh-TW" sz="2400" dirty="0" smtClean="0"/>
              <a:t>Find(B) returns A and Find(D) returns C</a:t>
            </a:r>
          </a:p>
          <a:p>
            <a:pPr lvl="1" eaLnBrk="1" hangingPunct="1"/>
            <a:r>
              <a:rPr lang="en-US" altLang="zh-TW" sz="2400" dirty="0" smtClean="0"/>
              <a:t>Make Alice the boss of Carol</a:t>
            </a:r>
          </a:p>
          <a:p>
            <a:pPr lvl="1" eaLnBrk="1" hangingPunct="1"/>
            <a:r>
              <a:rPr lang="en-US" altLang="zh-TW" sz="2400" dirty="0" smtClean="0"/>
              <a:t>Increase the height of the tree</a:t>
            </a:r>
          </a:p>
          <a:p>
            <a:pPr eaLnBrk="1" hangingPunct="1"/>
            <a:endParaRPr lang="en-US" altLang="zh-TW" dirty="0" smtClean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1981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A</a:t>
            </a:r>
          </a:p>
        </p:txBody>
      </p:sp>
      <p:sp>
        <p:nvSpPr>
          <p:cNvPr id="10245" name="TextBox 4"/>
          <p:cNvSpPr txBox="1">
            <a:spLocks noChangeArrowheads="1"/>
          </p:cNvSpPr>
          <p:nvPr/>
        </p:nvSpPr>
        <p:spPr bwMode="auto">
          <a:xfrm>
            <a:off x="31242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B</a:t>
            </a: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42672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C</a:t>
            </a: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5486400" y="44164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D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6629400" y="44069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/>
              <a:t>E</a:t>
            </a:r>
          </a:p>
        </p:txBody>
      </p:sp>
      <p:cxnSp>
        <p:nvCxnSpPr>
          <p:cNvPr id="16" name="Shape 15"/>
          <p:cNvCxnSpPr/>
          <p:nvPr/>
        </p:nvCxnSpPr>
        <p:spPr>
          <a:xfrm rot="16200000" flipV="1">
            <a:off x="325120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/>
          <p:nvPr/>
        </p:nvCxnSpPr>
        <p:spPr>
          <a:xfrm rot="16200000" flipV="1">
            <a:off x="2152650" y="438785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16200000" flipV="1">
            <a:off x="43942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/>
          <p:nvPr/>
        </p:nvCxnSpPr>
        <p:spPr>
          <a:xfrm rot="16200000" flipV="1">
            <a:off x="67945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hape 27"/>
          <p:cNvCxnSpPr/>
          <p:nvPr/>
        </p:nvCxnSpPr>
        <p:spPr>
          <a:xfrm rot="16200000" flipV="1">
            <a:off x="5613400" y="4381500"/>
            <a:ext cx="12700" cy="38100"/>
          </a:xfrm>
          <a:prstGeom prst="curvedConnector4">
            <a:avLst>
              <a:gd name="adj1" fmla="val 2394190"/>
              <a:gd name="adj2" fmla="val -773788"/>
            </a:avLst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245" idx="1"/>
            <a:endCxn id="10244" idx="3"/>
          </p:cNvCxnSpPr>
          <p:nvPr/>
        </p:nvCxnSpPr>
        <p:spPr>
          <a:xfrm flipH="1" flipV="1">
            <a:off x="2362200" y="4668838"/>
            <a:ext cx="7620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Box 16"/>
          <p:cNvSpPr txBox="1">
            <a:spLocks noChangeArrowheads="1"/>
          </p:cNvSpPr>
          <p:nvPr/>
        </p:nvSpPr>
        <p:spPr bwMode="auto">
          <a:xfrm>
            <a:off x="19812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242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67200" y="4800600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4810125"/>
            <a:ext cx="3810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F2F2F2"/>
                </a:solidFill>
              </a:rPr>
              <a:t>0</a:t>
            </a:r>
          </a:p>
        </p:txBody>
      </p:sp>
      <p:sp>
        <p:nvSpPr>
          <p:cNvPr id="10259" name="TextBox 20"/>
          <p:cNvSpPr txBox="1">
            <a:spLocks noChangeArrowheads="1"/>
          </p:cNvSpPr>
          <p:nvPr/>
        </p:nvSpPr>
        <p:spPr bwMode="auto">
          <a:xfrm>
            <a:off x="6629400" y="4800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zh-HK" sz="2800">
                <a:solidFill>
                  <a:srgbClr val="0070C0"/>
                </a:solidFill>
              </a:rPr>
              <a:t>0</a:t>
            </a:r>
          </a:p>
        </p:txBody>
      </p:sp>
      <p:cxnSp>
        <p:nvCxnSpPr>
          <p:cNvPr id="23" name="Straight Arrow Connector 22"/>
          <p:cNvCxnSpPr>
            <a:stCxn id="10247" idx="1"/>
            <a:endCxn id="10246" idx="3"/>
          </p:cNvCxnSpPr>
          <p:nvPr/>
        </p:nvCxnSpPr>
        <p:spPr>
          <a:xfrm flipH="1" flipV="1">
            <a:off x="4648200" y="4668838"/>
            <a:ext cx="838200" cy="9525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urved Connector 29"/>
          <p:cNvCxnSpPr>
            <a:stCxn id="10246" idx="1"/>
          </p:cNvCxnSpPr>
          <p:nvPr/>
        </p:nvCxnSpPr>
        <p:spPr>
          <a:xfrm rot="10800000">
            <a:off x="2362200" y="4495800"/>
            <a:ext cx="1905000" cy="173038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ultiply 30"/>
          <p:cNvSpPr/>
          <p:nvPr/>
        </p:nvSpPr>
        <p:spPr>
          <a:xfrm>
            <a:off x="4495800" y="3962400"/>
            <a:ext cx="381000" cy="381000"/>
          </a:xfrm>
          <a:prstGeom prst="mathMultiply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管人员">
  <a:themeElements>
    <a:clrScheme name="主管人员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主管人员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主管人员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1915</TotalTime>
  <Words>1861</Words>
  <Application>Microsoft Office PowerPoint</Application>
  <PresentationFormat>On-screen Show (4:3)</PresentationFormat>
  <Paragraphs>779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微軟正黑體</vt:lpstr>
      <vt:lpstr>新細明體</vt:lpstr>
      <vt:lpstr>宋体</vt:lpstr>
      <vt:lpstr>幼圆</vt:lpstr>
      <vt:lpstr>Arial</vt:lpstr>
      <vt:lpstr>Calibri</vt:lpstr>
      <vt:lpstr>Century Gothic</vt:lpstr>
      <vt:lpstr>Courier New</vt:lpstr>
      <vt:lpstr>Palatino Linotype</vt:lpstr>
      <vt:lpstr>主管人员</vt:lpstr>
      <vt:lpstr>CSCI 3160  Design and Analysis of Algorithms  Tutorial 3</vt:lpstr>
      <vt:lpstr>Outline</vt:lpstr>
      <vt:lpstr>Union-find</vt:lpstr>
      <vt:lpstr>Union-find</vt:lpstr>
      <vt:lpstr>Union-find</vt:lpstr>
      <vt:lpstr>Union-find in action</vt:lpstr>
      <vt:lpstr>Union-find in action</vt:lpstr>
      <vt:lpstr>Union-find in action</vt:lpstr>
      <vt:lpstr>Union-find in action</vt:lpstr>
      <vt:lpstr>Your turn</vt:lpstr>
      <vt:lpstr>Your turn</vt:lpstr>
      <vt:lpstr>Your turn</vt:lpstr>
      <vt:lpstr>Your turn</vt:lpstr>
      <vt:lpstr>Final result</vt:lpstr>
      <vt:lpstr>Analysis</vt:lpstr>
      <vt:lpstr>Minimum spanning tree</vt:lpstr>
      <vt:lpstr>Kruskal’s algorithm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Dry run</vt:lpstr>
      <vt:lpstr>Analysis</vt:lpstr>
      <vt:lpstr>Dry run revisited</vt:lpstr>
      <vt:lpstr>Dry run revisited</vt:lpstr>
      <vt:lpstr>Dry run revisited</vt:lpstr>
      <vt:lpstr>Dry run revisited</vt:lpstr>
      <vt:lpstr>Dry run revisited</vt:lpstr>
      <vt:lpstr>Dry run revisited</vt:lpstr>
      <vt:lpstr>Dry run revisited</vt:lpstr>
      <vt:lpstr>Dry run revisited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3160: Formal languages and automata theory  Tutorial 9</dc:title>
  <dc:creator>CSE</dc:creator>
  <cp:lastModifiedBy>Chengyu Lin</cp:lastModifiedBy>
  <cp:revision>329</cp:revision>
  <cp:lastPrinted>2012-01-31T06:17:00Z</cp:lastPrinted>
  <dcterms:created xsi:type="dcterms:W3CDTF">2012-01-30T04:51:55Z</dcterms:created>
  <dcterms:modified xsi:type="dcterms:W3CDTF">2015-01-26T11:43:24Z</dcterms:modified>
</cp:coreProperties>
</file>