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257" r:id="rId2"/>
    <p:sldId id="315" r:id="rId3"/>
    <p:sldId id="317" r:id="rId4"/>
    <p:sldId id="258" r:id="rId5"/>
    <p:sldId id="260" r:id="rId6"/>
    <p:sldId id="281" r:id="rId7"/>
    <p:sldId id="318" r:id="rId8"/>
    <p:sldId id="319" r:id="rId9"/>
    <p:sldId id="320" r:id="rId10"/>
    <p:sldId id="321" r:id="rId11"/>
    <p:sldId id="323" r:id="rId12"/>
    <p:sldId id="322" r:id="rId13"/>
    <p:sldId id="324" r:id="rId14"/>
    <p:sldId id="326" r:id="rId15"/>
    <p:sldId id="325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79" r:id="rId26"/>
    <p:sldId id="337" r:id="rId27"/>
    <p:sldId id="336" r:id="rId28"/>
    <p:sldId id="338" r:id="rId29"/>
    <p:sldId id="339" r:id="rId30"/>
    <p:sldId id="340" r:id="rId31"/>
    <p:sldId id="358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8" r:id="rId47"/>
    <p:sldId id="282" r:id="rId48"/>
    <p:sldId id="373" r:id="rId49"/>
    <p:sldId id="374" r:id="rId50"/>
    <p:sldId id="375" r:id="rId51"/>
    <p:sldId id="376" r:id="rId52"/>
    <p:sldId id="377" r:id="rId53"/>
    <p:sldId id="274" r:id="rId54"/>
    <p:sldId id="380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3F0D21-FBAA-4F70-BF84-3B192CE630F7}" type="datetimeFigureOut">
              <a:rPr lang="en-US" altLang="zh-TW"/>
              <a:pPr>
                <a:defRPr/>
              </a:pPr>
              <a:t>1/19/2015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28318C6-7ED8-4AAB-A40B-B38B1A180A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9052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9360CDC-19EF-4FEB-927C-536CF9B2063E}" type="datetimeFigureOut">
              <a:rPr lang="en-US" altLang="zh-TW"/>
              <a:pPr>
                <a:defRPr/>
              </a:pPr>
              <a:t>1/19/2015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B22A9F1-8FCC-4EB2-A093-3A1DE1C81D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1136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54482EF6-4CD0-4CBC-9A1A-D493BA810262}" type="slidenum">
              <a:rPr lang="en-US" altLang="zh-TW"/>
              <a:pPr eaLnBrk="1" hangingPunct="1"/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645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0C01CB80-BE02-4C11-8CD5-B13EA23906C6}" type="slidenum">
              <a:rPr lang="en-US" altLang="zh-TW"/>
              <a:pPr eaLnBrk="1" hangingPunct="1"/>
              <a:t>47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209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35AD2D-64DF-49A8-A1FC-12E05260DDF6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137A2B-C785-40D4-BD3A-0352EE030C2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C81A7-FAF2-402E-856A-A9FC0FD46386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F06B8-883D-4208-ABD4-83FC42391F1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D18F5-6F33-4E66-B954-52238356817A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C23E2-C1C8-4877-AB6B-877DE4390A5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FFEAF9-799D-46DA-BF36-A770956FF756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34CB9-6399-4B91-8310-96076DF7BEAB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FD23-C997-4F62-ADE6-898C70C6F6CB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EDC83-0059-4DB9-9D2F-31BB3B38555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2729F-ABC2-4F9A-A1EF-58160A29814C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0EB10-5209-499C-99E8-58792CBD47C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B52BC4-F8A6-434D-8659-B8ABDA39CC99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F83F1-1B77-43E6-9491-E75D572CC4E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10DF1-CC95-4D91-8207-33837249C722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BD6E4-BEFA-4972-A125-BBB535C8B8D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7A22-E44E-4344-92B0-7FFADAFC1EFA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A8623-0C27-4035-B9CD-D17EBF54654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8695B2-9AE1-47F4-8025-CDF3F18A9760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77BCA-7D03-4DD0-8926-6464F761BE0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C50AA-2F6C-475C-AEB5-38859FFDB51A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F8749-6615-4A41-AD4F-7F874D7B092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0597B218-925C-4DBF-AC2D-E2B581E8F9A0}" type="datetimeFigureOut">
              <a:rPr lang="zh-TW" altLang="en-US" smtClean="0"/>
              <a:pPr>
                <a:defRPr/>
              </a:pPr>
              <a:t>2015/1/19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FF2F0CC-9A8C-4F69-A10E-186D97EB9C4D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 eaLnBrk="1" hangingPunct="1"/>
            <a:r>
              <a:rPr lang="en-US" altLang="zh-TW" sz="4000" smtClean="0"/>
              <a:t>CSCI 3160</a:t>
            </a:r>
            <a:br>
              <a:rPr lang="en-US" altLang="zh-TW" sz="4000" smtClean="0"/>
            </a:br>
            <a:r>
              <a:rPr lang="en-US" altLang="zh-TW" sz="4000" smtClean="0"/>
              <a:t> Design and Analysis of Algorithms</a:t>
            </a:r>
            <a:br>
              <a:rPr lang="en-US" altLang="zh-TW" sz="4000" smtClean="0"/>
            </a:b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4000" smtClean="0"/>
              <a:t>Tutorial 2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324600" y="4876800"/>
            <a:ext cx="2209800" cy="8382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zh-TW" dirty="0" smtClean="0">
                <a:solidFill>
                  <a:srgbClr val="7030A0"/>
                </a:solidFill>
              </a:rPr>
              <a:t>Chengyu Lin</a:t>
            </a:r>
          </a:p>
          <a:p>
            <a:pPr algn="r" eaLnBrk="1" hangingPunct="1"/>
            <a:endParaRPr lang="en-US" altLang="zh-TW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229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4: Find neighbors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2308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2309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2310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2311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2312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2313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2343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3 1 4 5 7</a:t>
            </a:r>
          </a:p>
        </p:txBody>
      </p:sp>
      <p:sp>
        <p:nvSpPr>
          <p:cNvPr id="12344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2345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3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5: Update distance and enqueue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1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3332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3333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3334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3335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3336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3337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3367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</a:t>
            </a:r>
            <a:r>
              <a:rPr lang="en-US" altLang="zh-TW" sz="2400">
                <a:solidFill>
                  <a:srgbClr val="FF0000"/>
                </a:solidFill>
              </a:rPr>
              <a:t>1</a:t>
            </a:r>
            <a:r>
              <a:rPr lang="en-US" altLang="zh-TW" sz="2400">
                <a:solidFill>
                  <a:schemeClr val="bg1"/>
                </a:solidFill>
              </a:rPr>
              <a:t> 4 5 7</a:t>
            </a:r>
          </a:p>
        </p:txBody>
      </p:sp>
      <p:sp>
        <p:nvSpPr>
          <p:cNvPr id="13368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3369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  <p:sp>
        <p:nvSpPr>
          <p:cNvPr id="13370" name="TextBox 31"/>
          <p:cNvSpPr txBox="1">
            <a:spLocks noChangeArrowheads="1"/>
          </p:cNvSpPr>
          <p:nvPr/>
        </p:nvSpPr>
        <p:spPr bwMode="auto">
          <a:xfrm>
            <a:off x="2895600" y="4114800"/>
            <a:ext cx="2209800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3</a:t>
            </a:r>
            <a:r>
              <a:rPr lang="en-US" altLang="zh-TW" b="1"/>
              <a:t>]</a:t>
            </a:r>
            <a:r>
              <a:rPr lang="en-US" altLang="zh-TW"/>
              <a:t> + 1 = 0 + 1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6: Dequeue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4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4355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4356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4357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4358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4359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4360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4390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3 1 4 5 7</a:t>
            </a:r>
          </a:p>
        </p:txBody>
      </p:sp>
      <p:sp>
        <p:nvSpPr>
          <p:cNvPr id="14391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4392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7: Find neighbors</a:t>
            </a:r>
          </a:p>
        </p:txBody>
      </p:sp>
      <p:sp>
        <p:nvSpPr>
          <p:cNvPr id="32" name="Oval 31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5382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5383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5384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5385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5386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5387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5417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3 1 4 5 7</a:t>
            </a:r>
          </a:p>
        </p:txBody>
      </p:sp>
      <p:sp>
        <p:nvSpPr>
          <p:cNvPr id="15418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5419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8: Update distance and enqueue</a:t>
            </a:r>
          </a:p>
        </p:txBody>
      </p:sp>
      <p:sp>
        <p:nvSpPr>
          <p:cNvPr id="32" name="Oval 31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5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6406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6407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6408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6409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6410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6411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6441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</a:t>
            </a:r>
            <a:r>
              <a:rPr lang="en-US" altLang="zh-TW" sz="2400">
                <a:solidFill>
                  <a:srgbClr val="FF0000"/>
                </a:solidFill>
              </a:rPr>
              <a:t>4 5 </a:t>
            </a:r>
            <a:r>
              <a:rPr lang="en-US" altLang="zh-TW" sz="2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442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6443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  <p:sp>
        <p:nvSpPr>
          <p:cNvPr id="16444" name="TextBox 34"/>
          <p:cNvSpPr txBox="1">
            <a:spLocks noChangeArrowheads="1"/>
          </p:cNvSpPr>
          <p:nvPr/>
        </p:nvSpPr>
        <p:spPr bwMode="auto">
          <a:xfrm>
            <a:off x="2895600" y="4114800"/>
            <a:ext cx="2209800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1</a:t>
            </a:r>
            <a:r>
              <a:rPr lang="en-US" altLang="zh-TW" b="1"/>
              <a:t>]</a:t>
            </a:r>
            <a:r>
              <a:rPr lang="en-US" altLang="zh-TW"/>
              <a:t> + 1 = 1 + 1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9: Dequeue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6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7427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7428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7429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7430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7431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7432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7462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5</a:t>
            </a:r>
            <a:r>
              <a:rPr lang="en-US" altLang="zh-TW" sz="2400">
                <a:solidFill>
                  <a:schemeClr val="bg1"/>
                </a:solidFill>
              </a:rPr>
              <a:t> 7</a:t>
            </a:r>
          </a:p>
        </p:txBody>
      </p:sp>
      <p:sp>
        <p:nvSpPr>
          <p:cNvPr id="17463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7464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10: Find neighbors</a:t>
            </a: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2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8453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8454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8455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8456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8457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8458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8488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5</a:t>
            </a:r>
            <a:r>
              <a:rPr lang="en-US" altLang="zh-TW" sz="2400">
                <a:solidFill>
                  <a:schemeClr val="bg1"/>
                </a:solidFill>
              </a:rPr>
              <a:t> 7</a:t>
            </a:r>
          </a:p>
        </p:txBody>
      </p:sp>
      <p:sp>
        <p:nvSpPr>
          <p:cNvPr id="18489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8490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11:</a:t>
            </a: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6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9477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9478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9479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9480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9481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9482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9512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5</a:t>
            </a:r>
            <a:r>
              <a:rPr lang="en-US" altLang="zh-TW" sz="2400">
                <a:solidFill>
                  <a:schemeClr val="bg1"/>
                </a:solidFill>
              </a:rPr>
              <a:t> 7</a:t>
            </a:r>
          </a:p>
        </p:txBody>
      </p:sp>
      <p:sp>
        <p:nvSpPr>
          <p:cNvPr id="19513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9514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12: Dequeue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0499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0500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0501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0502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0503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0504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0534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0535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0536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13: Find neighbors</a:t>
            </a: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1526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1528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1529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1530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1531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1561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1562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1563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Graph Concepts</a:t>
            </a:r>
          </a:p>
          <a:p>
            <a:pPr eaLnBrk="1" hangingPunct="1"/>
            <a:r>
              <a:rPr lang="en-US" altLang="zh-TW" sz="2800" dirty="0" smtClean="0"/>
              <a:t>Single-source shortest path problem</a:t>
            </a:r>
          </a:p>
          <a:p>
            <a:pPr eaLnBrk="1" hangingPunct="1"/>
            <a:r>
              <a:rPr lang="en-US" altLang="zh-TW" sz="2800" dirty="0" smtClean="0"/>
              <a:t>Breadth-first search – for </a:t>
            </a:r>
            <a:r>
              <a:rPr lang="en-US" altLang="zh-TW" sz="2800" dirty="0" err="1" smtClean="0"/>
              <a:t>unweighted</a:t>
            </a:r>
            <a:r>
              <a:rPr lang="en-US" altLang="zh-TW" sz="2800" dirty="0" smtClean="0"/>
              <a:t> graphs</a:t>
            </a:r>
          </a:p>
          <a:p>
            <a:pPr eaLnBrk="1" hangingPunct="1"/>
            <a:r>
              <a:rPr lang="en-US" altLang="zh-TW" sz="2800" dirty="0" err="1" smtClean="0"/>
              <a:t>Dijkstra’s</a:t>
            </a:r>
            <a:r>
              <a:rPr lang="en-US" altLang="zh-TW" sz="2800" dirty="0" smtClean="0"/>
              <a:t> algorithm – for non-negative weights</a:t>
            </a:r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14:</a:t>
            </a:r>
          </a:p>
        </p:txBody>
      </p:sp>
      <p:sp>
        <p:nvSpPr>
          <p:cNvPr id="34" name="Oval 33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9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2550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2551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2552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2553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2554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2555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2585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</a:t>
            </a:r>
            <a:r>
              <a:rPr lang="en-US" altLang="zh-TW" sz="24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586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2587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  <p:sp>
        <p:nvSpPr>
          <p:cNvPr id="22588" name="TextBox 34"/>
          <p:cNvSpPr txBox="1">
            <a:spLocks noChangeArrowheads="1"/>
          </p:cNvSpPr>
          <p:nvPr/>
        </p:nvSpPr>
        <p:spPr bwMode="auto">
          <a:xfrm>
            <a:off x="2895600" y="4114800"/>
            <a:ext cx="2209800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5</a:t>
            </a:r>
            <a:r>
              <a:rPr lang="en-US" altLang="zh-TW" b="1"/>
              <a:t>]</a:t>
            </a:r>
            <a:r>
              <a:rPr lang="en-US" altLang="zh-TW"/>
              <a:t> + 1 = 2 + 1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15: Dequeue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3571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3572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3573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3574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3575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3576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3606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3607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3608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16: Find neighbors</a:t>
            </a:r>
          </a:p>
        </p:txBody>
      </p:sp>
      <p:sp>
        <p:nvSpPr>
          <p:cNvPr id="33" name="Oval 3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5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4596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4597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4598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4599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4600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4601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4631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4632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4633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17:</a:t>
            </a:r>
          </a:p>
        </p:txBody>
      </p:sp>
      <p:sp>
        <p:nvSpPr>
          <p:cNvPr id="33" name="Oval 3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9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5620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5621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5622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5623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5624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5625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5655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5656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5657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18: </a:t>
            </a:r>
            <a:r>
              <a:rPr lang="en-US" altLang="zh-TW" sz="2800" b="1" smtClean="0"/>
              <a:t>Q</a:t>
            </a:r>
            <a:r>
              <a:rPr lang="en-US" altLang="zh-TW" sz="2800" smtClean="0"/>
              <a:t> is now empty!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1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6642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6643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6644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6645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6646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6647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6677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6678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533400" y="2057400"/>
            <a:ext cx="2362200" cy="3810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19: Final result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6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7667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7668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7669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7670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7671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7672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7702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5 7</a:t>
            </a:r>
          </a:p>
        </p:txBody>
      </p:sp>
      <p:sp>
        <p:nvSpPr>
          <p:cNvPr id="27703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Analysis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Correctness: by induction</a:t>
            </a:r>
          </a:p>
          <a:p>
            <a:pPr lvl="1" eaLnBrk="1" hangingPunct="1"/>
            <a:r>
              <a:rPr lang="en-US" altLang="zh-TW" sz="2400" dirty="0" smtClean="0"/>
              <a:t>Vertices are processed in ascending order of distance from </a:t>
            </a:r>
            <a:r>
              <a:rPr lang="en-US" altLang="zh-TW" sz="2400" b="1" dirty="0" smtClean="0"/>
              <a:t>s</a:t>
            </a:r>
          </a:p>
          <a:p>
            <a:pPr lvl="1" eaLnBrk="1" hangingPunct="1"/>
            <a:r>
              <a:rPr lang="en-US" altLang="zh-TW" sz="2400" dirty="0" err="1" smtClean="0"/>
              <a:t>Subpaths</a:t>
            </a:r>
            <a:r>
              <a:rPr lang="en-US" altLang="zh-TW" sz="2400" dirty="0" smtClean="0"/>
              <a:t> of shortest paths are shortest paths</a:t>
            </a:r>
          </a:p>
          <a:p>
            <a:pPr eaLnBrk="1" hangingPunct="1"/>
            <a:r>
              <a:rPr lang="en-US" altLang="zh-TW" sz="2800" dirty="0" smtClean="0"/>
              <a:t>Size of </a:t>
            </a:r>
            <a:r>
              <a:rPr lang="en-US" altLang="zh-TW" sz="2800" b="1" dirty="0" smtClean="0"/>
              <a:t>Q</a:t>
            </a:r>
            <a:r>
              <a:rPr lang="en-US" altLang="zh-TW" sz="2800" dirty="0" smtClean="0"/>
              <a:t> = O(|V|)</a:t>
            </a:r>
          </a:p>
          <a:p>
            <a:pPr lvl="1" eaLnBrk="1" hangingPunct="1"/>
            <a:r>
              <a:rPr lang="en-US" altLang="zh-TW" sz="2400" dirty="0" smtClean="0"/>
              <a:t>Each vertex is </a:t>
            </a:r>
            <a:r>
              <a:rPr lang="en-US" altLang="zh-TW" sz="2400" dirty="0" err="1" smtClean="0"/>
              <a:t>enqueued</a:t>
            </a:r>
            <a:r>
              <a:rPr lang="en-US" altLang="zh-TW" sz="2400" dirty="0" smtClean="0"/>
              <a:t> at most once</a:t>
            </a:r>
          </a:p>
          <a:p>
            <a:pPr eaLnBrk="1" hangingPunct="1"/>
            <a:r>
              <a:rPr lang="en-US" altLang="zh-TW" sz="2800" dirty="0" smtClean="0"/>
              <a:t>Time complexity = O(|V|+|E|)</a:t>
            </a:r>
          </a:p>
          <a:p>
            <a:pPr lvl="1" eaLnBrk="1" hangingPunct="1"/>
            <a:r>
              <a:rPr lang="en-US" altLang="zh-TW" sz="2400" dirty="0" smtClean="0"/>
              <a:t>Initialization: O(|V|) operations</a:t>
            </a:r>
          </a:p>
          <a:p>
            <a:pPr lvl="1" eaLnBrk="1" hangingPunct="1"/>
            <a:r>
              <a:rPr lang="en-US" altLang="zh-TW" sz="2400" dirty="0" smtClean="0"/>
              <a:t>Each edge is considered O(1) times</a:t>
            </a:r>
          </a:p>
          <a:p>
            <a:pPr lvl="1" eaLnBrk="1" hangingPunct="1"/>
            <a:r>
              <a:rPr lang="en-US" altLang="zh-TW" sz="2400" dirty="0" err="1" smtClean="0"/>
              <a:t>Enqueue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dequeue</a:t>
            </a:r>
            <a:r>
              <a:rPr lang="en-US" altLang="zh-TW" sz="2400" dirty="0" smtClean="0"/>
              <a:t>: O(1)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Weighted graphs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Suppose now that each edge has its </a:t>
            </a:r>
            <a:r>
              <a:rPr lang="en-US" altLang="zh-TW" sz="2800" b="1" smtClean="0"/>
              <a:t>non-negative</a:t>
            </a:r>
            <a:r>
              <a:rPr lang="en-US" altLang="zh-TW" sz="2800" smtClean="0"/>
              <a:t> length </a:t>
            </a:r>
            <a:r>
              <a:rPr lang="en-US" altLang="zh-TW" sz="2800" b="1" i="1" smtClean="0"/>
              <a:t>l</a:t>
            </a:r>
            <a:r>
              <a:rPr lang="en-US" altLang="zh-TW" sz="2800" smtClean="0"/>
              <a:t>(</a:t>
            </a:r>
            <a:r>
              <a:rPr lang="en-US" altLang="zh-TW" sz="2800" b="1" smtClean="0"/>
              <a:t>u</a:t>
            </a:r>
            <a:r>
              <a:rPr lang="en-US" altLang="zh-TW" sz="2800" smtClean="0"/>
              <a:t>, </a:t>
            </a:r>
            <a:r>
              <a:rPr lang="en-US" altLang="zh-TW" sz="2800" b="1" smtClean="0"/>
              <a:t>v</a:t>
            </a:r>
            <a:r>
              <a:rPr lang="en-US" altLang="zh-TW" sz="2800" smtClean="0"/>
              <a:t>)</a:t>
            </a:r>
          </a:p>
          <a:p>
            <a:pPr lvl="1" eaLnBrk="1" hangingPunct="1"/>
            <a:r>
              <a:rPr lang="en-US" altLang="zh-TW" sz="2400" smtClean="0"/>
              <a:t>Need something more than BFS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3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29714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29715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29716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29717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29718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29719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295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9749" name="TextBox 24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29750" name="TextBox 25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29751" name="TextBox 26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29752" name="TextBox 27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29753" name="TextBox 28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29754" name="TextBox 29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62400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149725" y="32242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0692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1172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064125" y="32242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2132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2612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978525" y="32242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4207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46875" y="3071813"/>
            <a:ext cx="339725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29765" name="TextBox 40"/>
          <p:cNvSpPr txBox="1">
            <a:spLocks noChangeArrowheads="1"/>
          </p:cNvSpPr>
          <p:nvPr/>
        </p:nvSpPr>
        <p:spPr bwMode="auto">
          <a:xfrm>
            <a:off x="3505200" y="30591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1</a:t>
            </a:r>
          </a:p>
        </p:txBody>
      </p:sp>
      <p:sp>
        <p:nvSpPr>
          <p:cNvPr id="29766" name="TextBox 41"/>
          <p:cNvSpPr txBox="1">
            <a:spLocks noChangeArrowheads="1"/>
          </p:cNvSpPr>
          <p:nvPr/>
        </p:nvSpPr>
        <p:spPr bwMode="auto">
          <a:xfrm>
            <a:off x="4419600" y="3440113"/>
            <a:ext cx="3886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(3, 3)        (4, 4)         (5, 2)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648200" y="3135313"/>
            <a:ext cx="228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562600" y="3135313"/>
            <a:ext cx="228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477000" y="3135313"/>
            <a:ext cx="228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Dijkstra’s Algorithm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Intuition: </a:t>
            </a:r>
            <a:r>
              <a:rPr lang="en-US" altLang="zh-TW" sz="2800" dirty="0" smtClean="0">
                <a:solidFill>
                  <a:srgbClr val="7030A0"/>
                </a:solidFill>
              </a:rPr>
              <a:t>Identify those vertices whose distances are tight</a:t>
            </a:r>
            <a:endParaRPr lang="en-US" altLang="zh-TW" sz="28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8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Additional structure: a </a:t>
            </a:r>
            <a:r>
              <a:rPr lang="en-US" altLang="zh-TW" sz="2800" b="1" dirty="0" smtClean="0"/>
              <a:t>priority</a:t>
            </a:r>
            <a:r>
              <a:rPr lang="en-US" altLang="zh-TW" sz="2800" dirty="0" smtClean="0"/>
              <a:t> queue </a:t>
            </a:r>
            <a:r>
              <a:rPr lang="en-US" altLang="zh-TW" sz="2800" b="1" dirty="0" smtClean="0"/>
              <a:t>Q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err="1" smtClean="0"/>
              <a:t>Pseudocode</a:t>
            </a:r>
            <a:r>
              <a:rPr lang="en-US" altLang="zh-TW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Initialize: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b="1" dirty="0" err="1" smtClean="0"/>
              <a:t>dist</a:t>
            </a:r>
            <a:r>
              <a:rPr lang="en-US" altLang="zh-TW" b="1" dirty="0" smtClean="0"/>
              <a:t>[s] </a:t>
            </a:r>
            <a:r>
              <a:rPr lang="en-US" altLang="zh-TW" dirty="0" smtClean="0"/>
              <a:t>= 0, and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[u] </a:t>
            </a:r>
            <a:r>
              <a:rPr lang="en-US" altLang="zh-TW" dirty="0" smtClean="0"/>
              <a:t>= ∞ for all other </a:t>
            </a:r>
            <a:r>
              <a:rPr lang="en-US" altLang="zh-TW" b="1" dirty="0" smtClean="0"/>
              <a:t>u</a:t>
            </a:r>
            <a:r>
              <a:rPr lang="en-US" altLang="zh-TW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Let </a:t>
            </a:r>
            <a:r>
              <a:rPr lang="en-US" altLang="zh-TW" b="1" dirty="0" smtClean="0"/>
              <a:t>Q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contain all vertices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while </a:t>
            </a:r>
            <a:r>
              <a:rPr lang="en-US" altLang="zh-TW" b="1" dirty="0" smtClean="0"/>
              <a:t>Q</a:t>
            </a:r>
            <a:r>
              <a:rPr lang="en-US" altLang="zh-TW" dirty="0" smtClean="0"/>
              <a:t> is not empty</a:t>
            </a:r>
            <a:r>
              <a:rPr lang="en-US" altLang="zh-TW" b="1" i="1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find a vertex </a:t>
            </a:r>
            <a:r>
              <a:rPr lang="en-US" altLang="zh-TW" b="1" dirty="0" smtClean="0"/>
              <a:t>u</a:t>
            </a:r>
            <a:r>
              <a:rPr lang="en-US" altLang="zh-TW" dirty="0" smtClean="0"/>
              <a:t> in </a:t>
            </a:r>
            <a:r>
              <a:rPr lang="en-US" altLang="zh-TW" b="1" dirty="0" smtClean="0"/>
              <a:t>Q</a:t>
            </a:r>
            <a:r>
              <a:rPr lang="en-US" altLang="zh-TW" dirty="0" smtClean="0"/>
              <a:t> with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[u]</a:t>
            </a:r>
            <a:r>
              <a:rPr lang="en-US" altLang="zh-TW" dirty="0" smtClean="0"/>
              <a:t> being the minimum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delete </a:t>
            </a:r>
            <a:r>
              <a:rPr lang="en-US" altLang="zh-TW" b="1" dirty="0" smtClean="0"/>
              <a:t>u</a:t>
            </a:r>
            <a:r>
              <a:rPr lang="en-US" altLang="zh-TW" dirty="0" smtClean="0"/>
              <a:t> from </a:t>
            </a:r>
            <a:r>
              <a:rPr lang="en-US" altLang="zh-TW" b="1" dirty="0" smtClean="0"/>
              <a:t>Q</a:t>
            </a:r>
            <a:endParaRPr lang="en-US" altLang="zh-TW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for each neighbor </a:t>
            </a:r>
            <a:r>
              <a:rPr lang="en-US" altLang="zh-TW" b="1" dirty="0" smtClean="0"/>
              <a:t>v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/>
              <a:t>if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[v]</a:t>
            </a:r>
            <a:r>
              <a:rPr lang="en-US" altLang="zh-TW" dirty="0" smtClean="0"/>
              <a:t> &gt;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[u]</a:t>
            </a:r>
            <a:r>
              <a:rPr lang="en-US" altLang="zh-TW" dirty="0" smtClean="0"/>
              <a:t> + </a:t>
            </a:r>
            <a:r>
              <a:rPr lang="en-US" altLang="zh-TW" b="1" i="1" dirty="0" smtClean="0"/>
              <a:t>l</a:t>
            </a:r>
            <a:r>
              <a:rPr lang="en-US" altLang="zh-TW" dirty="0" smtClean="0"/>
              <a:t>(</a:t>
            </a:r>
            <a:r>
              <a:rPr lang="en-US" altLang="zh-TW" b="1" dirty="0" err="1" smtClean="0"/>
              <a:t>u</a:t>
            </a:r>
            <a:r>
              <a:rPr lang="en-US" altLang="zh-TW" dirty="0" err="1" smtClean="0"/>
              <a:t>,</a:t>
            </a:r>
            <a:r>
              <a:rPr lang="en-US" altLang="zh-TW" b="1" dirty="0" err="1" smtClean="0"/>
              <a:t>v</a:t>
            </a:r>
            <a:r>
              <a:rPr lang="en-US" altLang="zh-TW" dirty="0" smtClean="0"/>
              <a:t>)</a:t>
            </a:r>
            <a:r>
              <a:rPr lang="en-US" altLang="zh-TW" i="1" dirty="0" smtClean="0"/>
              <a:t>,</a:t>
            </a:r>
            <a:r>
              <a:rPr lang="en-US" altLang="zh-TW" dirty="0" smtClean="0"/>
              <a:t> set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[v]</a:t>
            </a:r>
            <a:r>
              <a:rPr lang="en-US" altLang="zh-TW" dirty="0" smtClean="0"/>
              <a:t> = </a:t>
            </a:r>
            <a:r>
              <a:rPr lang="en-US" altLang="zh-TW" b="1" dirty="0" err="1" smtClean="0"/>
              <a:t>dist</a:t>
            </a:r>
            <a:r>
              <a:rPr lang="en-US" altLang="zh-TW" b="1" dirty="0" smtClean="0"/>
              <a:t>[u]</a:t>
            </a:r>
            <a:r>
              <a:rPr lang="en-US" altLang="zh-TW" dirty="0" smtClean="0"/>
              <a:t> + </a:t>
            </a:r>
            <a:r>
              <a:rPr lang="en-US" altLang="zh-TW" b="1" i="1" dirty="0" smtClean="0"/>
              <a:t>l</a:t>
            </a:r>
            <a:r>
              <a:rPr lang="en-US" altLang="zh-TW" dirty="0" smtClean="0"/>
              <a:t>(</a:t>
            </a:r>
            <a:r>
              <a:rPr lang="en-US" altLang="zh-TW" b="1" dirty="0" err="1" smtClean="0"/>
              <a:t>u</a:t>
            </a:r>
            <a:r>
              <a:rPr lang="en-US" altLang="zh-TW" dirty="0" err="1" smtClean="0"/>
              <a:t>,</a:t>
            </a:r>
            <a:r>
              <a:rPr lang="en-US" altLang="zh-TW" b="1" dirty="0" err="1" smtClean="0"/>
              <a:t>v</a:t>
            </a:r>
            <a:r>
              <a:rPr lang="en-US" altLang="zh-TW" dirty="0" smtClean="0"/>
              <a:t>)</a:t>
            </a:r>
            <a:endParaRPr lang="en-US" altLang="zh-TW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1: Initialize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3048000"/>
            <a:ext cx="1066800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Source</a:t>
            </a:r>
            <a:r>
              <a:rPr lang="en-US" b="1" dirty="0"/>
              <a:t>  s</a:t>
            </a:r>
          </a:p>
        </p:txBody>
      </p:sp>
      <p:cxnSp>
        <p:nvCxnSpPr>
          <p:cNvPr id="28" name="Straight Arrow Connector 27"/>
          <p:cNvCxnSpPr>
            <a:stCxn id="26" idx="2"/>
          </p:cNvCxnSpPr>
          <p:nvPr/>
        </p:nvCxnSpPr>
        <p:spPr>
          <a:xfrm>
            <a:off x="4495800" y="3417888"/>
            <a:ext cx="1143000" cy="1154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35" name="Straight Connector 34"/>
          <p:cNvCxnSpPr>
            <a:stCxn id="27" idx="5"/>
            <a:endCxn id="3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1" idx="2"/>
            <a:endCxn id="3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2" idx="0"/>
            <a:endCxn id="27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0" idx="7"/>
            <a:endCxn id="27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2" idx="4"/>
            <a:endCxn id="3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9" idx="4"/>
            <a:endCxn id="3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3" name="TextBox 4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1764" name="TextBox 4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1765" name="TextBox 4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1766" name="TextBox 4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1767" name="TextBox 4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1768" name="TextBox 4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1769" name="TextBox 4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1770" name="TextBox 4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1771" name="TextBox 4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1772" name="TextBox 4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1773" name="TextBox 5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1774" name="TextBox 5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1775" name="TextBox 5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Graph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G = (V, E)</a:t>
            </a:r>
          </a:p>
          <a:p>
            <a:pPr eaLnBrk="1" hangingPunct="1"/>
            <a:r>
              <a:rPr lang="en-US" altLang="zh-TW" b="1" dirty="0" smtClean="0"/>
              <a:t>Simple</a:t>
            </a:r>
            <a:r>
              <a:rPr lang="en-US" altLang="zh-TW" dirty="0" smtClean="0"/>
              <a:t> graph: </a:t>
            </a:r>
            <a:r>
              <a:rPr lang="en-US" altLang="zh-TW" dirty="0" err="1" smtClean="0"/>
              <a:t>unweighted</a:t>
            </a:r>
            <a:r>
              <a:rPr lang="en-US" altLang="zh-TW" dirty="0" smtClean="0"/>
              <a:t>, undirected graph, containing no loops and multiple edges</a:t>
            </a:r>
          </a:p>
          <a:p>
            <a:pPr lvl="1" eaLnBrk="1" hangingPunct="1"/>
            <a:r>
              <a:rPr lang="en-US" altLang="zh-TW" dirty="0" smtClean="0"/>
              <a:t>|E| = O(|V|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)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2" name="Straight Connector 11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TextBox 3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5138" name="TextBox 3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5139" name="TextBox 3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5140" name="TextBox 3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5141" name="TextBox 4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5142" name="TextBox 4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5143" name="TextBox 4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277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2: Let </a:t>
            </a:r>
            <a:r>
              <a:rPr lang="en-US" altLang="zh-TW" sz="2800" b="1" smtClean="0"/>
              <a:t>Q</a:t>
            </a:r>
            <a:r>
              <a:rPr lang="en-US" altLang="zh-TW" sz="2800" smtClean="0"/>
              <a:t> contain all vertices</a:t>
            </a:r>
            <a:endParaRPr lang="en-US" altLang="zh-TW" sz="2400" smtClean="0"/>
          </a:p>
          <a:p>
            <a:pPr lvl="1" eaLnBrk="1" hangingPunct="1"/>
            <a:r>
              <a:rPr lang="en-US" altLang="zh-TW" sz="2400" smtClean="0"/>
              <a:t>Let us not care about what a priority queue is for the time being.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2802" name="TextBox 27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/>
              <a:t>1 2 3 4 5 6 7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2803" name="Rectangle 28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27" name="Oval 26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36" name="Straight Connector 35"/>
          <p:cNvCxnSpPr>
            <a:stCxn id="27" idx="5"/>
            <a:endCxn id="3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2" idx="2"/>
            <a:endCxn id="3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3" idx="0"/>
            <a:endCxn id="27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1" idx="7"/>
            <a:endCxn id="27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3" idx="4"/>
            <a:endCxn id="3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0" idx="4"/>
            <a:endCxn id="3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17" name="TextBox 4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2818" name="TextBox 4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2819" name="TextBox 4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2820" name="TextBox 4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2821" name="TextBox 4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2822" name="TextBox 4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2823" name="TextBox 4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2824" name="TextBox 4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2825" name="TextBox 4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2826" name="TextBox 5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2827" name="TextBox 5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2828" name="TextBox 5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2829" name="TextBox 5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val 83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379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3: Find minimum</a:t>
            </a: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38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7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/>
              <a:t>1 2 </a:t>
            </a:r>
            <a:r>
              <a:rPr lang="en-US" altLang="zh-TW" sz="2400">
                <a:solidFill>
                  <a:srgbClr val="FF0000"/>
                </a:solidFill>
              </a:rPr>
              <a:t>3</a:t>
            </a:r>
            <a:r>
              <a:rPr lang="en-US" altLang="zh-TW" sz="2400"/>
              <a:t>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3828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42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3843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3844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3845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3846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3847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3848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3849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3850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3851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3852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3853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3854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3855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val 83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48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4: Delete </a:t>
            </a:r>
            <a:r>
              <a:rPr lang="en-US" altLang="zh-TW" sz="2800" b="1" smtClean="0"/>
              <a:t>u</a:t>
            </a:r>
            <a:r>
              <a:rPr lang="en-US" altLang="zh-TW" sz="2800" smtClean="0"/>
              <a:t> from </a:t>
            </a:r>
            <a:r>
              <a:rPr lang="en-US" altLang="zh-TW" sz="2800" b="1" smtClean="0"/>
              <a:t>Q</a:t>
            </a: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48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51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/>
              <a:t>1 2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4852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66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4867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4868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4869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4870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4871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4872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4873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4874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4875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4876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4877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4878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4879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5: Relaxation</a:t>
            </a:r>
            <a:endParaRPr lang="en-US" altLang="zh-TW" sz="2800" b="1" smtClean="0"/>
          </a:p>
        </p:txBody>
      </p:sp>
      <p:sp>
        <p:nvSpPr>
          <p:cNvPr id="37" name="Oval 36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587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6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/>
              <a:t>1 2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5877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91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5892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5893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5894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5895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5896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5897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5898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5899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5900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5901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5902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5903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5904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  <p:sp>
        <p:nvSpPr>
          <p:cNvPr id="35905" name="TextBox 35"/>
          <p:cNvSpPr txBox="1">
            <a:spLocks noChangeArrowheads="1"/>
          </p:cNvSpPr>
          <p:nvPr/>
        </p:nvSpPr>
        <p:spPr bwMode="auto">
          <a:xfrm>
            <a:off x="2667000" y="3973513"/>
            <a:ext cx="259080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3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(3, 1) = 0 + 3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6: Find minimum</a:t>
            </a:r>
          </a:p>
        </p:txBody>
      </p:sp>
      <p:sp>
        <p:nvSpPr>
          <p:cNvPr id="36" name="Oval 35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68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9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rgbClr val="FF0000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6900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14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6915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6916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6917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6918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6919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6920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6921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6922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6923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6924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6925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6926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6927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7: Delete </a:t>
            </a:r>
            <a:r>
              <a:rPr lang="en-US" altLang="zh-TW" sz="2800" b="1" smtClean="0"/>
              <a:t>u</a:t>
            </a:r>
            <a:r>
              <a:rPr lang="en-US" altLang="zh-TW" sz="2800" smtClean="0"/>
              <a:t> from </a:t>
            </a:r>
            <a:r>
              <a:rPr lang="en-US" altLang="zh-TW" sz="2800" b="1" smtClean="0"/>
              <a:t>Q</a:t>
            </a:r>
            <a:endParaRPr lang="en-US" altLang="zh-TW" sz="2800" smtClean="0"/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79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23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4 5 6 7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7924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38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7939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7940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7941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7942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7943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7944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7945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7946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7947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7948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7949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7950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7951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8: Relaxation</a:t>
            </a:r>
          </a:p>
        </p:txBody>
      </p:sp>
      <p:sp>
        <p:nvSpPr>
          <p:cNvPr id="38" name="Oval 37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89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50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rgbClr val="FF0000"/>
                </a:solidFill>
              </a:rPr>
              <a:t>4 5</a:t>
            </a:r>
            <a:r>
              <a:rPr lang="en-US" altLang="zh-TW" sz="2400"/>
              <a:t>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8951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65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8966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8967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8968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8969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8970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8971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8972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8973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8974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8975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8976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8977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8978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1</a:t>
            </a:r>
          </a:p>
        </p:txBody>
      </p:sp>
      <p:sp>
        <p:nvSpPr>
          <p:cNvPr id="38979" name="TextBox 36"/>
          <p:cNvSpPr txBox="1">
            <a:spLocks noChangeArrowheads="1"/>
          </p:cNvSpPr>
          <p:nvPr/>
        </p:nvSpPr>
        <p:spPr bwMode="auto">
          <a:xfrm>
            <a:off x="2667000" y="3973513"/>
            <a:ext cx="259080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1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(1, 4) = 3 + 4 = 7</a:t>
            </a:r>
          </a:p>
        </p:txBody>
      </p:sp>
      <p:sp>
        <p:nvSpPr>
          <p:cNvPr id="38980" name="TextBox 37"/>
          <p:cNvSpPr txBox="1">
            <a:spLocks noChangeArrowheads="1"/>
          </p:cNvSpPr>
          <p:nvPr/>
        </p:nvSpPr>
        <p:spPr bwMode="auto">
          <a:xfrm>
            <a:off x="2667000" y="4419600"/>
            <a:ext cx="2590800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1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(1, 5) = 3 + 2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9: Find minimum</a:t>
            </a:r>
          </a:p>
        </p:txBody>
      </p:sp>
      <p:sp>
        <p:nvSpPr>
          <p:cNvPr id="37" name="Oval 36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99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71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</a:t>
            </a:r>
            <a:r>
              <a:rPr lang="en-US" altLang="zh-TW" sz="2400">
                <a:solidFill>
                  <a:srgbClr val="FF0000"/>
                </a:solidFill>
              </a:rPr>
              <a:t>5</a:t>
            </a:r>
            <a:r>
              <a:rPr lang="en-US" altLang="zh-TW" sz="2400"/>
              <a:t>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39972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86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39987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39988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39989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39990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39991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39992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39993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9994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9995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39996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39997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39998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39999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val 92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096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10: Delete </a:t>
            </a:r>
            <a:r>
              <a:rPr lang="en-US" altLang="zh-TW" sz="2800" b="1" smtClean="0"/>
              <a:t>u</a:t>
            </a:r>
            <a:r>
              <a:rPr lang="en-US" altLang="zh-TW" sz="2800" smtClean="0"/>
              <a:t> from </a:t>
            </a:r>
            <a:r>
              <a:rPr lang="en-US" altLang="zh-TW" sz="2800" b="1" smtClean="0"/>
              <a:t>Q</a:t>
            </a:r>
            <a:endParaRPr lang="en-US" altLang="zh-TW" sz="2800" smtClean="0"/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409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5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4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40996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0997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  <p:sp>
        <p:nvSpPr>
          <p:cNvPr id="37" name="Oval 36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4" name="Straight Connector 43"/>
          <p:cNvCxnSpPr>
            <a:stCxn id="37" idx="5"/>
            <a:endCxn id="40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0" idx="2"/>
            <a:endCxn id="41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1" idx="0"/>
            <a:endCxn id="37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9" idx="7"/>
            <a:endCxn id="37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1" idx="4"/>
            <a:endCxn id="43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8" idx="4"/>
            <a:endCxn id="42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1" name="TextBox 49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1012" name="TextBox 50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1013" name="TextBox 51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1014" name="TextBox 52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1015" name="TextBox 83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1016" name="TextBox 84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1017" name="TextBox 85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1018" name="TextBox 86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1019" name="TextBox 87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1020" name="TextBox 88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1021" name="TextBox 89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1022" name="TextBox 90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1023" name="TextBox 91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11: Relaxation</a:t>
            </a:r>
          </a:p>
        </p:txBody>
      </p:sp>
      <p:sp>
        <p:nvSpPr>
          <p:cNvPr id="38" name="Oval 37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420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22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rgbClr val="FF0000"/>
                </a:solidFill>
              </a:rPr>
              <a:t>4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</a:t>
            </a:r>
            <a:r>
              <a:rPr lang="en-US" altLang="zh-TW" sz="24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2023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2024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5</a:t>
            </a:r>
          </a:p>
        </p:txBody>
      </p:sp>
      <p:sp>
        <p:nvSpPr>
          <p:cNvPr id="42025" name="TextBox 36"/>
          <p:cNvSpPr txBox="1">
            <a:spLocks noChangeArrowheads="1"/>
          </p:cNvSpPr>
          <p:nvPr/>
        </p:nvSpPr>
        <p:spPr bwMode="auto">
          <a:xfrm>
            <a:off x="2667000" y="3973513"/>
            <a:ext cx="259080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5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(5, 4) = 5 + 1 = 6</a:t>
            </a:r>
          </a:p>
        </p:txBody>
      </p:sp>
      <p:sp>
        <p:nvSpPr>
          <p:cNvPr id="42026" name="TextBox 37"/>
          <p:cNvSpPr txBox="1">
            <a:spLocks noChangeArrowheads="1"/>
          </p:cNvSpPr>
          <p:nvPr/>
        </p:nvSpPr>
        <p:spPr bwMode="auto">
          <a:xfrm>
            <a:off x="2667000" y="4419600"/>
            <a:ext cx="2590800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5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(5, 7) = 5 + 3 = 8</a:t>
            </a:r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40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2041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2042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2043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2044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2045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2046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2047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2048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2049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2050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2051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2052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Graph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Adjacency list</a:t>
            </a:r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r>
              <a:rPr lang="en-US" altLang="zh-TW" dirty="0" smtClean="0"/>
              <a:t>Space complexity: O(|V|+|E|)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2" name="Straight Connector 11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1" name="TextBox 3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6162" name="TextBox 3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6163" name="TextBox 3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6164" name="TextBox 3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6165" name="TextBox 4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6166" name="TextBox 4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6167" name="TextBox 4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05000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092325" y="25257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4952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71" name="TextBox 50"/>
          <p:cNvSpPr txBox="1">
            <a:spLocks noChangeArrowheads="1"/>
          </p:cNvSpPr>
          <p:nvPr/>
        </p:nvSpPr>
        <p:spPr bwMode="auto">
          <a:xfrm>
            <a:off x="3276600" y="46593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zh-TW" altLang="zh-TW"/>
          </a:p>
        </p:txBody>
      </p:sp>
      <p:sp>
        <p:nvSpPr>
          <p:cNvPr id="52" name="TextBox 51"/>
          <p:cNvSpPr txBox="1"/>
          <p:nvPr/>
        </p:nvSpPr>
        <p:spPr>
          <a:xfrm>
            <a:off x="285432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006725" y="25257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46392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6872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921125" y="25257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38467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89475" y="2373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05000" y="28305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092325" y="29829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549525" y="28305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854325" y="28305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905000" y="32877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092325" y="34401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549525" y="32877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4325" y="32877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5000" y="37449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2092325" y="38973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549525" y="37449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854325" y="37449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006725" y="38973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463925" y="37449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768725" y="37449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905000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2092325" y="43545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54952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85432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3006725" y="43545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46392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76872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3921125" y="43545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38467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689475" y="42021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905000" y="4659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2092325" y="48117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549525" y="4659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854325" y="4659313"/>
            <a:ext cx="3397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905000" y="5105400"/>
            <a:ext cx="339725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en-US" altLang="zh-TW">
              <a:solidFill>
                <a:srgbClr val="000000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2092325" y="5257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2549525" y="5105400"/>
            <a:ext cx="339725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854325" y="5105400"/>
            <a:ext cx="339725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>
                <a:solidFill>
                  <a:srgbClr val="000000"/>
                </a:solidFill>
              </a:rPr>
              <a:t>/</a:t>
            </a:r>
          </a:p>
        </p:txBody>
      </p:sp>
      <p:sp>
        <p:nvSpPr>
          <p:cNvPr id="6212" name="TextBox 119"/>
          <p:cNvSpPr txBox="1">
            <a:spLocks noChangeArrowheads="1"/>
          </p:cNvSpPr>
          <p:nvPr/>
        </p:nvSpPr>
        <p:spPr bwMode="auto">
          <a:xfrm>
            <a:off x="14478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1</a:t>
            </a:r>
          </a:p>
        </p:txBody>
      </p:sp>
      <p:sp>
        <p:nvSpPr>
          <p:cNvPr id="6213" name="TextBox 120"/>
          <p:cNvSpPr txBox="1">
            <a:spLocks noChangeArrowheads="1"/>
          </p:cNvSpPr>
          <p:nvPr/>
        </p:nvSpPr>
        <p:spPr bwMode="auto">
          <a:xfrm>
            <a:off x="1447800" y="2819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2</a:t>
            </a:r>
          </a:p>
        </p:txBody>
      </p:sp>
      <p:sp>
        <p:nvSpPr>
          <p:cNvPr id="6214" name="TextBox 121"/>
          <p:cNvSpPr txBox="1">
            <a:spLocks noChangeArrowheads="1"/>
          </p:cNvSpPr>
          <p:nvPr/>
        </p:nvSpPr>
        <p:spPr bwMode="auto">
          <a:xfrm>
            <a:off x="1447800" y="3276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3</a:t>
            </a:r>
          </a:p>
        </p:txBody>
      </p:sp>
      <p:sp>
        <p:nvSpPr>
          <p:cNvPr id="6215" name="TextBox 122"/>
          <p:cNvSpPr txBox="1">
            <a:spLocks noChangeArrowheads="1"/>
          </p:cNvSpPr>
          <p:nvPr/>
        </p:nvSpPr>
        <p:spPr bwMode="auto">
          <a:xfrm>
            <a:off x="1447800" y="3733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4</a:t>
            </a:r>
          </a:p>
        </p:txBody>
      </p:sp>
      <p:sp>
        <p:nvSpPr>
          <p:cNvPr id="6216" name="TextBox 123"/>
          <p:cNvSpPr txBox="1">
            <a:spLocks noChangeArrowheads="1"/>
          </p:cNvSpPr>
          <p:nvPr/>
        </p:nvSpPr>
        <p:spPr bwMode="auto">
          <a:xfrm>
            <a:off x="1447800" y="4191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5</a:t>
            </a:r>
          </a:p>
        </p:txBody>
      </p:sp>
      <p:sp>
        <p:nvSpPr>
          <p:cNvPr id="6217" name="TextBox 124"/>
          <p:cNvSpPr txBox="1">
            <a:spLocks noChangeArrowheads="1"/>
          </p:cNvSpPr>
          <p:nvPr/>
        </p:nvSpPr>
        <p:spPr bwMode="auto">
          <a:xfrm>
            <a:off x="1447800" y="4648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6</a:t>
            </a:r>
          </a:p>
        </p:txBody>
      </p:sp>
      <p:sp>
        <p:nvSpPr>
          <p:cNvPr id="6218" name="TextBox 125"/>
          <p:cNvSpPr txBox="1">
            <a:spLocks noChangeArrowheads="1"/>
          </p:cNvSpPr>
          <p:nvPr/>
        </p:nvSpPr>
        <p:spPr bwMode="auto">
          <a:xfrm>
            <a:off x="1447800" y="5105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12: Find minimum</a:t>
            </a:r>
          </a:p>
        </p:txBody>
      </p:sp>
      <p:sp>
        <p:nvSpPr>
          <p:cNvPr id="36" name="Oval 35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30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rgbClr val="FF0000"/>
                </a:solidFill>
              </a:rPr>
              <a:t>4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6 7</a:t>
            </a:r>
          </a:p>
        </p:txBody>
      </p:sp>
      <p:sp>
        <p:nvSpPr>
          <p:cNvPr id="43015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58" name="Oval 57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>
            <a:stCxn id="58" idx="5"/>
            <a:endCxn id="61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2"/>
            <a:endCxn id="62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0"/>
            <a:endCxn id="58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7"/>
            <a:endCxn id="58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4"/>
            <a:endCxn id="64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63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9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3030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3031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3032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3033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3034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3035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3036" name="TextBox 77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3037" name="TextBox 78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3038" name="TextBox 79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3039" name="TextBox 80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3040" name="TextBox 81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3041" name="TextBox 82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3042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4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13:</a:t>
            </a:r>
          </a:p>
        </p:txBody>
      </p:sp>
      <p:sp>
        <p:nvSpPr>
          <p:cNvPr id="77" name="Oval 76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63246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40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6 7</a:t>
            </a:r>
            <a:endParaRPr lang="en-US" altLang="zh-TW" sz="2400">
              <a:solidFill>
                <a:schemeClr val="bg1"/>
              </a:solidFill>
            </a:endParaRPr>
          </a:p>
        </p:txBody>
      </p:sp>
      <p:sp>
        <p:nvSpPr>
          <p:cNvPr id="44040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4041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4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0" name="Oval 49"/>
          <p:cNvSpPr/>
          <p:nvPr/>
        </p:nvSpPr>
        <p:spPr>
          <a:xfrm>
            <a:off x="7239000" y="42672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58" name="Straight Connector 57"/>
          <p:cNvCxnSpPr>
            <a:stCxn id="51" idx="5"/>
            <a:endCxn id="54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4" idx="2"/>
            <a:endCxn id="55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5" idx="0"/>
            <a:endCxn id="51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3" idx="7"/>
            <a:endCxn id="51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5" idx="4"/>
            <a:endCxn id="57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2" idx="4"/>
            <a:endCxn id="56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85" name="TextBox 70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4086" name="TextBox 71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4087" name="TextBox 72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4088" name="TextBox 73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4089" name="TextBox 74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4090" name="TextBox 75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4091" name="TextBox 76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4092" name="TextBox 70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4093" name="TextBox 71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4094" name="TextBox 72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4095" name="TextBox 73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4096" name="TextBox 74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4097" name="TextBox 75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14:</a:t>
            </a:r>
          </a:p>
        </p:txBody>
      </p:sp>
      <p:sp>
        <p:nvSpPr>
          <p:cNvPr id="36" name="Oval 35"/>
          <p:cNvSpPr/>
          <p:nvPr/>
        </p:nvSpPr>
        <p:spPr>
          <a:xfrm>
            <a:off x="6248400" y="47244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248400" y="5562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50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2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</a:t>
            </a:r>
            <a:r>
              <a:rPr lang="en-US" altLang="zh-TW" sz="24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5064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5065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7</a:t>
            </a:r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9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5080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5081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5082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5083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5084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5085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5086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5087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5088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5089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5090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5091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15:</a:t>
            </a:r>
          </a:p>
        </p:txBody>
      </p:sp>
      <p:sp>
        <p:nvSpPr>
          <p:cNvPr id="37" name="Oval 36"/>
          <p:cNvSpPr/>
          <p:nvPr/>
        </p:nvSpPr>
        <p:spPr>
          <a:xfrm>
            <a:off x="7772400" y="4876800"/>
            <a:ext cx="6858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772400" y="3733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60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rgbClr val="FF0000"/>
                </a:solidFill>
              </a:rPr>
              <a:t>2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6 </a:t>
            </a:r>
            <a:r>
              <a:rPr lang="en-US" altLang="zh-TW" sz="2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6088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6089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2</a:t>
            </a:r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03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6104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6105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6106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6107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6108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6109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6110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6111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6112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6113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6114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6115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6145" name="TextBox 35"/>
          <p:cNvSpPr txBox="1">
            <a:spLocks noChangeArrowheads="1"/>
          </p:cNvSpPr>
          <p:nvPr/>
        </p:nvSpPr>
        <p:spPr bwMode="auto">
          <a:xfrm>
            <a:off x="2667000" y="3973513"/>
            <a:ext cx="274320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TW" b="1"/>
              <a:t>dist[</a:t>
            </a:r>
            <a:r>
              <a:rPr lang="en-US" altLang="zh-TW"/>
              <a:t>2</a:t>
            </a:r>
            <a:r>
              <a:rPr lang="en-US" altLang="zh-TW" b="1"/>
              <a:t>]</a:t>
            </a:r>
            <a:r>
              <a:rPr lang="en-US" altLang="zh-TW"/>
              <a:t> + </a:t>
            </a:r>
            <a:r>
              <a:rPr lang="en-US" altLang="zh-TW" b="1" i="1"/>
              <a:t>l</a:t>
            </a:r>
            <a:r>
              <a:rPr lang="en-US" altLang="zh-TW"/>
              <a:t>(2, 6) = ∞ + 2 = 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16:</a:t>
            </a:r>
          </a:p>
        </p:txBody>
      </p:sp>
      <p:sp>
        <p:nvSpPr>
          <p:cNvPr id="36" name="Oval 35"/>
          <p:cNvSpPr/>
          <p:nvPr/>
        </p:nvSpPr>
        <p:spPr>
          <a:xfrm>
            <a:off x="7772400" y="3733800"/>
            <a:ext cx="685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772400" y="48768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71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2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rgbClr val="FF0000"/>
                </a:solidFill>
              </a:rPr>
              <a:t>6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7112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47113" name="TextBox 34"/>
          <p:cNvSpPr txBox="1">
            <a:spLocks noChangeArrowheads="1"/>
          </p:cNvSpPr>
          <p:nvPr/>
        </p:nvSpPr>
        <p:spPr bwMode="auto">
          <a:xfrm>
            <a:off x="4038600" y="334803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6</a:t>
            </a:r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27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7128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7129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7130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7131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7132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7133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7134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7135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7136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7137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7138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7139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17: </a:t>
            </a:r>
            <a:r>
              <a:rPr lang="en-US" altLang="zh-TW" sz="2800" b="1" smtClean="0"/>
              <a:t>Q</a:t>
            </a:r>
            <a:r>
              <a:rPr lang="en-US" altLang="zh-TW" sz="2800" smtClean="0"/>
              <a:t> is now empty!</a:t>
            </a:r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2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6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8134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48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8149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8150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8151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8152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8153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8154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8155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8156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8157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8158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8159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8160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533400" y="2743200"/>
            <a:ext cx="2438400" cy="3581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4915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18: Final result</a:t>
            </a:r>
          </a:p>
        </p:txBody>
      </p:sp>
      <p:pic>
        <p:nvPicPr>
          <p:cNvPr id="4915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19400"/>
            <a:ext cx="914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TextBox 55"/>
          <p:cNvSpPr txBox="1">
            <a:spLocks noChangeArrowheads="1"/>
          </p:cNvSpPr>
          <p:nvPr/>
        </p:nvSpPr>
        <p:spPr bwMode="auto">
          <a:xfrm>
            <a:off x="4114800" y="2890838"/>
            <a:ext cx="36576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1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2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3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4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>
                <a:solidFill>
                  <a:schemeClr val="bg1"/>
                </a:solidFill>
              </a:rPr>
              <a:t>5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6</a:t>
            </a:r>
            <a:r>
              <a:rPr lang="en-US" altLang="zh-TW" sz="2400"/>
              <a:t> </a:t>
            </a:r>
            <a:r>
              <a:rPr lang="en-US" altLang="zh-TW" sz="2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9159" name="Rectangle 56"/>
          <p:cNvSpPr>
            <a:spLocks noChangeArrowheads="1"/>
          </p:cNvSpPr>
          <p:nvPr/>
        </p:nvSpPr>
        <p:spPr bwMode="auto">
          <a:xfrm>
            <a:off x="3733800" y="28908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39" name="Oval 38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46" name="Straight Connector 45"/>
          <p:cNvCxnSpPr>
            <a:stCxn id="39" idx="5"/>
            <a:endCxn id="42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2"/>
            <a:endCxn id="43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0"/>
            <a:endCxn id="39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7"/>
            <a:endCxn id="39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3" idx="4"/>
            <a:endCxn id="45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4"/>
            <a:endCxn id="44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3" name="TextBox 51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49174" name="TextBox 52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49175" name="TextBox 83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49176" name="TextBox 84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49177" name="TextBox 85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49178" name="TextBox 86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49179" name="TextBox 87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sp>
        <p:nvSpPr>
          <p:cNvPr id="49180" name="TextBox 88"/>
          <p:cNvSpPr txBox="1">
            <a:spLocks noChangeArrowheads="1"/>
          </p:cNvSpPr>
          <p:nvPr/>
        </p:nvSpPr>
        <p:spPr bwMode="auto">
          <a:xfrm>
            <a:off x="5943600" y="4114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9181" name="TextBox 89"/>
          <p:cNvSpPr txBox="1">
            <a:spLocks noChangeArrowheads="1"/>
          </p:cNvSpPr>
          <p:nvPr/>
        </p:nvSpPr>
        <p:spPr bwMode="auto">
          <a:xfrm>
            <a:off x="6553200" y="4343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sp>
        <p:nvSpPr>
          <p:cNvPr id="49182" name="TextBox 90"/>
          <p:cNvSpPr txBox="1">
            <a:spLocks noChangeArrowheads="1"/>
          </p:cNvSpPr>
          <p:nvPr/>
        </p:nvSpPr>
        <p:spPr bwMode="auto">
          <a:xfrm>
            <a:off x="6934200" y="4735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1</a:t>
            </a:r>
          </a:p>
        </p:txBody>
      </p:sp>
      <p:sp>
        <p:nvSpPr>
          <p:cNvPr id="49183" name="TextBox 91"/>
          <p:cNvSpPr txBox="1">
            <a:spLocks noChangeArrowheads="1"/>
          </p:cNvSpPr>
          <p:nvPr/>
        </p:nvSpPr>
        <p:spPr bwMode="auto">
          <a:xfrm>
            <a:off x="6934200" y="40497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4</a:t>
            </a:r>
          </a:p>
        </p:txBody>
      </p:sp>
      <p:sp>
        <p:nvSpPr>
          <p:cNvPr id="49184" name="TextBox 92"/>
          <p:cNvSpPr txBox="1">
            <a:spLocks noChangeArrowheads="1"/>
          </p:cNvSpPr>
          <p:nvPr/>
        </p:nvSpPr>
        <p:spPr bwMode="auto">
          <a:xfrm>
            <a:off x="6553200" y="52689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3</a:t>
            </a:r>
          </a:p>
        </p:txBody>
      </p:sp>
      <p:sp>
        <p:nvSpPr>
          <p:cNvPr id="49185" name="TextBox 93"/>
          <p:cNvSpPr txBox="1">
            <a:spLocks noChangeArrowheads="1"/>
          </p:cNvSpPr>
          <p:nvPr/>
        </p:nvSpPr>
        <p:spPr bwMode="auto">
          <a:xfrm>
            <a:off x="8077200" y="4419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i="1">
                <a:solidFill>
                  <a:srgbClr val="4F6228"/>
                </a:solidFill>
              </a:rPr>
              <a:t>2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914400" y="30940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altLang="zh-TW" sz="2800" dirty="0" smtClean="0"/>
              <a:t>Correctness: same as before</a:t>
            </a:r>
          </a:p>
          <a:p>
            <a:pPr eaLnBrk="1" hangingPunct="1">
              <a:defRPr/>
            </a:pPr>
            <a:endParaRPr lang="en-US" altLang="zh-TW" sz="2800" dirty="0" smtClean="0"/>
          </a:p>
          <a:p>
            <a:pPr eaLnBrk="1" hangingPunct="1">
              <a:defRPr/>
            </a:pPr>
            <a:r>
              <a:rPr lang="en-US" altLang="zh-TW" sz="2800" dirty="0" smtClean="0"/>
              <a:t>Size of </a:t>
            </a:r>
            <a:r>
              <a:rPr lang="en-US" altLang="zh-TW" sz="2800" b="1" dirty="0" smtClean="0"/>
              <a:t>Q</a:t>
            </a:r>
            <a:r>
              <a:rPr lang="en-US" altLang="zh-TW" sz="2800" dirty="0" smtClean="0"/>
              <a:t> = O(|V|)</a:t>
            </a:r>
          </a:p>
          <a:p>
            <a:pPr eaLnBrk="1" hangingPunct="1">
              <a:defRPr/>
            </a:pPr>
            <a:r>
              <a:rPr lang="en-US" altLang="zh-TW" sz="2800" dirty="0" smtClean="0"/>
              <a:t>A naive implementation has time complexity O(|V|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)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A vertex is removed from </a:t>
            </a:r>
            <a:r>
              <a:rPr lang="en-US" altLang="zh-TW" sz="2400" b="1" dirty="0" smtClean="0"/>
              <a:t>Q</a:t>
            </a:r>
            <a:r>
              <a:rPr lang="en-US" altLang="zh-TW" sz="2400" dirty="0" smtClean="0"/>
              <a:t> in each iteration of the while loop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Finding a minimum: O(|V|) operations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Deletion / relaxation: O(1) operations</a:t>
            </a:r>
          </a:p>
          <a:p>
            <a:pPr eaLnBrk="1" hangingPunct="1">
              <a:defRPr/>
            </a:pPr>
            <a:endParaRPr lang="en-US" altLang="zh-TW" sz="2800" dirty="0" smtClean="0"/>
          </a:p>
          <a:p>
            <a:pPr>
              <a:defRPr/>
            </a:pPr>
            <a:r>
              <a:rPr lang="en-US" altLang="zh-TW" sz="2800" dirty="0" smtClean="0"/>
              <a:t>We can achieve O(|</a:t>
            </a:r>
            <a:r>
              <a:rPr lang="en-US" altLang="zh-TW" sz="2800" dirty="0" err="1" smtClean="0"/>
              <a:t>V|log|V</a:t>
            </a:r>
            <a:r>
              <a:rPr lang="en-US" altLang="zh-TW" sz="2800" dirty="0" smtClean="0"/>
              <a:t>|+|E</a:t>
            </a:r>
            <a:r>
              <a:rPr lang="en-US" altLang="zh-TW" sz="2800" dirty="0"/>
              <a:t>|</a:t>
            </a:r>
            <a:r>
              <a:rPr lang="en-US" altLang="zh-TW" sz="2800" dirty="0" smtClean="0"/>
              <a:t>) with a </a:t>
            </a:r>
            <a:r>
              <a:rPr lang="en-US" altLang="zh-TW" sz="2800" b="1" dirty="0" smtClean="0"/>
              <a:t>binary heap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Finding a minimum: O(1) operations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Deletion: O(</a:t>
            </a:r>
            <a:r>
              <a:rPr lang="en-US" altLang="zh-TW" sz="2400" dirty="0" err="1" smtClean="0"/>
              <a:t>log|V</a:t>
            </a:r>
            <a:r>
              <a:rPr lang="en-US" altLang="zh-TW" sz="2400" dirty="0" smtClean="0"/>
              <a:t>|) operations, to maintain the heap property that </a:t>
            </a:r>
            <a:r>
              <a:rPr lang="en-US" altLang="zh-TW" sz="2400" b="1" dirty="0" smtClean="0"/>
              <a:t>parent’s value ≤ children’s values </a:t>
            </a:r>
          </a:p>
          <a:p>
            <a:pPr lvl="1" eaLnBrk="1" hangingPunct="1">
              <a:defRPr/>
            </a:pPr>
            <a:endParaRPr lang="en-US" altLang="zh-TW" sz="2400" dirty="0" smtClean="0"/>
          </a:p>
          <a:p>
            <a:pPr lvl="1" eaLnBrk="1" hangingPunct="1">
              <a:defRPr/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Priority queue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It could be implemented using a heap.</a:t>
            </a:r>
          </a:p>
          <a:p>
            <a:pPr lvl="1"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lvl="1" eaLnBrk="1" hangingPunct="1"/>
            <a:endParaRPr lang="en-US" altLang="zh-TW" b="1" dirty="0" smtClean="0"/>
          </a:p>
          <a:p>
            <a:pPr lvl="1" eaLnBrk="1" hangingPunct="1"/>
            <a:endParaRPr lang="en-US" altLang="zh-TW" b="1" dirty="0"/>
          </a:p>
          <a:p>
            <a:pPr lvl="1" eaLnBrk="1" hangingPunct="1"/>
            <a:endParaRPr lang="en-US" altLang="zh-TW" b="1" dirty="0" smtClean="0"/>
          </a:p>
          <a:p>
            <a:pPr lvl="1" eaLnBrk="1" hangingPunct="1"/>
            <a:r>
              <a:rPr lang="en-US" altLang="zh-TW" b="1" dirty="0" smtClean="0"/>
              <a:t>parent’s value ≤ children’s values</a:t>
            </a:r>
            <a:endParaRPr lang="en-US" altLang="zh-TW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2514600" y="2362200"/>
            <a:ext cx="4191000" cy="2438400"/>
            <a:chOff x="2514600" y="2667000"/>
            <a:chExt cx="4191000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4267200" y="26670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(3, 0)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(1, ∞)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816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(2, ∞)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(4, ∞)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47244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(6, ∞)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57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(5, ∞)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43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(7, ∞)</a:t>
              </a:r>
            </a:p>
          </p:txBody>
        </p:sp>
        <p:cxnSp>
          <p:nvCxnSpPr>
            <p:cNvPr id="16" name="Straight Arrow Connector 15"/>
            <p:cNvCxnSpPr>
              <a:stCxn id="4" idx="2"/>
              <a:endCxn id="7" idx="0"/>
            </p:cNvCxnSpPr>
            <p:nvPr/>
          </p:nvCxnSpPr>
          <p:spPr>
            <a:xfrm flipH="1">
              <a:off x="37338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11" idx="0"/>
            </p:cNvCxnSpPr>
            <p:nvPr/>
          </p:nvCxnSpPr>
          <p:spPr>
            <a:xfrm flipH="1">
              <a:off x="2895600" y="3962400"/>
              <a:ext cx="8382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4" idx="2"/>
              <a:endCxn id="9" idx="0"/>
            </p:cNvCxnSpPr>
            <p:nvPr/>
          </p:nvCxnSpPr>
          <p:spPr>
            <a:xfrm>
              <a:off x="46482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2"/>
              <a:endCxn id="12" idx="0"/>
            </p:cNvCxnSpPr>
            <p:nvPr/>
          </p:nvCxnSpPr>
          <p:spPr>
            <a:xfrm flipH="1">
              <a:off x="5181600" y="3962400"/>
              <a:ext cx="381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7" idx="2"/>
              <a:endCxn id="13" idx="0"/>
            </p:cNvCxnSpPr>
            <p:nvPr/>
          </p:nvCxnSpPr>
          <p:spPr>
            <a:xfrm>
              <a:off x="3733800" y="3962400"/>
              <a:ext cx="3048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9" idx="2"/>
              <a:endCxn id="14" idx="0"/>
            </p:cNvCxnSpPr>
            <p:nvPr/>
          </p:nvCxnSpPr>
          <p:spPr>
            <a:xfrm>
              <a:off x="5562600" y="3962400"/>
              <a:ext cx="7620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5791200" y="4572000"/>
            <a:ext cx="1066800" cy="762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queue</a:t>
            </a:r>
            <a:endParaRPr lang="en-US" altLang="zh-TW" dirty="0" smtClean="0"/>
          </a:p>
        </p:txBody>
      </p:sp>
      <p:sp>
        <p:nvSpPr>
          <p:cNvPr id="522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Delete (3, 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200" y="2667000"/>
            <a:ext cx="762000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(3, 0)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2800" y="3592513"/>
            <a:ext cx="76200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(1, ∞)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3592513"/>
            <a:ext cx="76200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(2, ∞)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600" y="4735513"/>
            <a:ext cx="76200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(4, ∞)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4724400"/>
            <a:ext cx="762000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(6, ∞)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4735513"/>
            <a:ext cx="76200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(5, ∞)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4735513"/>
            <a:ext cx="76200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TW">
                <a:solidFill>
                  <a:srgbClr val="000000"/>
                </a:solidFill>
                <a:cs typeface="Arial" charset="0"/>
              </a:rPr>
              <a:t>(7, ∞)</a:t>
            </a:r>
          </a:p>
        </p:txBody>
      </p:sp>
      <p:cxnSp>
        <p:nvCxnSpPr>
          <p:cNvPr id="16" name="Straight Arrow Connector 15"/>
          <p:cNvCxnSpPr>
            <a:stCxn id="4" idx="2"/>
            <a:endCxn id="7" idx="0"/>
          </p:cNvCxnSpPr>
          <p:nvPr/>
        </p:nvCxnSpPr>
        <p:spPr>
          <a:xfrm flipH="1">
            <a:off x="3733800" y="3036888"/>
            <a:ext cx="914400" cy="555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11" idx="0"/>
          </p:cNvCxnSpPr>
          <p:nvPr/>
        </p:nvCxnSpPr>
        <p:spPr>
          <a:xfrm flipH="1">
            <a:off x="2895600" y="3962400"/>
            <a:ext cx="838200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9" idx="0"/>
          </p:cNvCxnSpPr>
          <p:nvPr/>
        </p:nvCxnSpPr>
        <p:spPr>
          <a:xfrm>
            <a:off x="4648200" y="3036888"/>
            <a:ext cx="914400" cy="555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2"/>
            <a:endCxn id="12" idx="0"/>
          </p:cNvCxnSpPr>
          <p:nvPr/>
        </p:nvCxnSpPr>
        <p:spPr>
          <a:xfrm flipH="1">
            <a:off x="5181600" y="3962400"/>
            <a:ext cx="381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13" idx="0"/>
          </p:cNvCxnSpPr>
          <p:nvPr/>
        </p:nvCxnSpPr>
        <p:spPr>
          <a:xfrm>
            <a:off x="3733800" y="3962400"/>
            <a:ext cx="304800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2"/>
            <a:endCxn id="14" idx="0"/>
          </p:cNvCxnSpPr>
          <p:nvPr/>
        </p:nvCxnSpPr>
        <p:spPr>
          <a:xfrm>
            <a:off x="5562600" y="3962400"/>
            <a:ext cx="762000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343400" y="2743200"/>
            <a:ext cx="5334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endCxn id="4" idx="3"/>
          </p:cNvCxnSpPr>
          <p:nvPr/>
        </p:nvCxnSpPr>
        <p:spPr>
          <a:xfrm rot="16200000" flipV="1">
            <a:off x="4854575" y="3025775"/>
            <a:ext cx="1720850" cy="137160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Single-source shortest path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What is the </a:t>
            </a:r>
            <a:r>
              <a:rPr lang="en-US" altLang="zh-TW" sz="2800" b="1" dirty="0" smtClean="0"/>
              <a:t>optimal</a:t>
            </a:r>
            <a:r>
              <a:rPr lang="en-US" altLang="zh-TW" sz="2800" dirty="0" smtClean="0"/>
              <a:t> </a:t>
            </a:r>
            <a:r>
              <a:rPr lang="en-US" altLang="zh-TW" sz="2800" b="1" dirty="0" smtClean="0"/>
              <a:t>path</a:t>
            </a:r>
            <a:r>
              <a:rPr lang="en-US" altLang="zh-TW" sz="2800" dirty="0" smtClean="0"/>
              <a:t> from one vertex to another?</a:t>
            </a:r>
          </a:p>
          <a:p>
            <a:pPr lvl="1" eaLnBrk="1" hangingPunct="1"/>
            <a:r>
              <a:rPr lang="en-US" altLang="zh-TW" sz="2400" dirty="0" smtClean="0"/>
              <a:t>Suppose each edge is of unit length</a:t>
            </a:r>
          </a:p>
          <a:p>
            <a:pPr lvl="1" eaLnBrk="1" hangingPunct="1"/>
            <a:r>
              <a:rPr lang="en-US" altLang="zh-TW" sz="2400" dirty="0" smtClean="0"/>
              <a:t>Store the minimum distances in an array </a:t>
            </a:r>
            <a:r>
              <a:rPr lang="en-US" altLang="zh-TW" sz="2400" b="1" dirty="0" err="1" smtClean="0"/>
              <a:t>dist</a:t>
            </a:r>
            <a:r>
              <a:rPr lang="en-US" altLang="zh-TW" sz="2400" b="1" dirty="0" smtClean="0"/>
              <a:t>[]</a:t>
            </a:r>
          </a:p>
          <a:p>
            <a:pPr lvl="1" eaLnBrk="1" hangingPunct="1"/>
            <a:r>
              <a:rPr lang="en-US" altLang="zh-TW" sz="2400" dirty="0" smtClean="0"/>
              <a:t>Example: if source vertex </a:t>
            </a:r>
            <a:r>
              <a:rPr lang="en-US" altLang="zh-TW" sz="2400" b="1" dirty="0" smtClean="0"/>
              <a:t>s</a:t>
            </a:r>
            <a:r>
              <a:rPr lang="en-US" altLang="zh-TW" sz="2400" dirty="0" smtClean="0"/>
              <a:t> = “3”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5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7186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7187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7188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7189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7190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7191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80599"/>
              </p:ext>
            </p:extLst>
          </p:nvPr>
        </p:nvGraphicFramePr>
        <p:xfrm>
          <a:off x="1066800" y="3931920"/>
          <a:ext cx="2438400" cy="292608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</a:tblGrid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1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queue</a:t>
            </a:r>
            <a:endParaRPr lang="en-US" altLang="zh-TW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Delete (3, 0)</a:t>
            </a:r>
          </a:p>
          <a:p>
            <a:pPr lvl="1"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/>
          </a:p>
          <a:p>
            <a:pPr lvl="1" eaLnBrk="1" hangingPunct="1"/>
            <a:r>
              <a:rPr lang="en-US" altLang="zh-TW" dirty="0" smtClean="0"/>
              <a:t>Heap property NOT violated; OK!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14600" y="2286000"/>
            <a:ext cx="3429000" cy="2438400"/>
            <a:chOff x="2514600" y="2667000"/>
            <a:chExt cx="3429000" cy="2438400"/>
          </a:xfrm>
        </p:grpSpPr>
        <p:sp>
          <p:nvSpPr>
            <p:cNvPr id="7" name="TextBox 6"/>
            <p:cNvSpPr txBox="1"/>
            <p:nvPr/>
          </p:nvSpPr>
          <p:spPr>
            <a:xfrm>
              <a:off x="33528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(1, ∞)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816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(2, ∞)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(4, ∞)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47244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(6, ∞)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57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(5, ∞)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67200" y="26670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(7, ∞)</a:t>
              </a:r>
            </a:p>
          </p:txBody>
        </p:sp>
        <p:cxnSp>
          <p:nvCxnSpPr>
            <p:cNvPr id="16" name="Straight Arrow Connector 15"/>
            <p:cNvCxnSpPr>
              <a:stCxn id="14" idx="2"/>
              <a:endCxn id="7" idx="0"/>
            </p:cNvCxnSpPr>
            <p:nvPr/>
          </p:nvCxnSpPr>
          <p:spPr>
            <a:xfrm flipH="1">
              <a:off x="37338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11" idx="0"/>
            </p:cNvCxnSpPr>
            <p:nvPr/>
          </p:nvCxnSpPr>
          <p:spPr>
            <a:xfrm flipH="1">
              <a:off x="2895600" y="3962400"/>
              <a:ext cx="8382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2"/>
              <a:endCxn id="9" idx="0"/>
            </p:cNvCxnSpPr>
            <p:nvPr/>
          </p:nvCxnSpPr>
          <p:spPr>
            <a:xfrm>
              <a:off x="46482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2"/>
              <a:endCxn id="12" idx="0"/>
            </p:cNvCxnSpPr>
            <p:nvPr/>
          </p:nvCxnSpPr>
          <p:spPr>
            <a:xfrm flipH="1">
              <a:off x="5181600" y="3962400"/>
              <a:ext cx="381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7" idx="2"/>
              <a:endCxn id="13" idx="0"/>
            </p:cNvCxnSpPr>
            <p:nvPr/>
          </p:nvCxnSpPr>
          <p:spPr>
            <a:xfrm>
              <a:off x="3733800" y="3962400"/>
              <a:ext cx="3048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queue</a:t>
            </a:r>
            <a:endParaRPr lang="en-US" altLang="zh-TW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Update (1, ∞) → (1, 3)</a:t>
            </a:r>
          </a:p>
          <a:p>
            <a:pPr lvl="1" eaLnBrk="1" hangingPunct="1"/>
            <a:r>
              <a:rPr lang="en-US" altLang="zh-TW" b="1" dirty="0" err="1" smtClean="0"/>
              <a:t>dist</a:t>
            </a:r>
            <a:r>
              <a:rPr lang="en-US" altLang="zh-TW" b="1" dirty="0" smtClean="0"/>
              <a:t>[</a:t>
            </a:r>
            <a:r>
              <a:rPr lang="en-US" altLang="zh-TW" dirty="0" smtClean="0"/>
              <a:t>3</a:t>
            </a:r>
            <a:r>
              <a:rPr lang="en-US" altLang="zh-TW" b="1" dirty="0" smtClean="0"/>
              <a:t>]</a:t>
            </a:r>
            <a:r>
              <a:rPr lang="en-US" altLang="zh-TW" dirty="0" smtClean="0"/>
              <a:t> + </a:t>
            </a:r>
            <a:r>
              <a:rPr lang="en-US" altLang="zh-TW" b="1" i="1" dirty="0" smtClean="0"/>
              <a:t>l</a:t>
            </a:r>
            <a:r>
              <a:rPr lang="en-US" altLang="zh-TW" dirty="0" smtClean="0"/>
              <a:t>(3, 1) = 0 + 3 = 3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Heap property violated; </a:t>
            </a:r>
            <a:r>
              <a:rPr lang="en-US" altLang="zh-TW" b="1" dirty="0" err="1" smtClean="0"/>
              <a:t>DecreaseKey</a:t>
            </a:r>
            <a:r>
              <a:rPr lang="en-US" altLang="zh-TW" dirty="0" smtClean="0"/>
              <a:t> triggered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14600" y="2667000"/>
            <a:ext cx="3429000" cy="2438400"/>
            <a:chOff x="2514600" y="2667000"/>
            <a:chExt cx="3429000" cy="2438400"/>
          </a:xfrm>
        </p:grpSpPr>
        <p:sp>
          <p:nvSpPr>
            <p:cNvPr id="7" name="TextBox 6"/>
            <p:cNvSpPr txBox="1"/>
            <p:nvPr/>
          </p:nvSpPr>
          <p:spPr>
            <a:xfrm>
              <a:off x="33528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(1, </a:t>
              </a:r>
              <a:r>
                <a:rPr lang="en-US" dirty="0">
                  <a:solidFill>
                    <a:srgbClr val="FF0000"/>
                  </a:solidFill>
                </a:rPr>
                <a:t>3</a:t>
              </a:r>
              <a:r>
                <a:rPr lang="en-US" dirty="0"/>
                <a:t>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816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(2, ∞)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(4, ∞)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47244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(6, ∞)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57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(5, ∞)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67200" y="26670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(7, ∞)</a:t>
              </a:r>
            </a:p>
          </p:txBody>
        </p:sp>
        <p:cxnSp>
          <p:nvCxnSpPr>
            <p:cNvPr id="16" name="Straight Arrow Connector 15"/>
            <p:cNvCxnSpPr>
              <a:stCxn id="14" idx="2"/>
              <a:endCxn id="7" idx="0"/>
            </p:cNvCxnSpPr>
            <p:nvPr/>
          </p:nvCxnSpPr>
          <p:spPr>
            <a:xfrm flipH="1">
              <a:off x="37338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11" idx="0"/>
            </p:cNvCxnSpPr>
            <p:nvPr/>
          </p:nvCxnSpPr>
          <p:spPr>
            <a:xfrm flipH="1">
              <a:off x="2895600" y="3962400"/>
              <a:ext cx="8382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2"/>
              <a:endCxn id="9" idx="0"/>
            </p:cNvCxnSpPr>
            <p:nvPr/>
          </p:nvCxnSpPr>
          <p:spPr>
            <a:xfrm>
              <a:off x="46482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2"/>
              <a:endCxn id="12" idx="0"/>
            </p:cNvCxnSpPr>
            <p:nvPr/>
          </p:nvCxnSpPr>
          <p:spPr>
            <a:xfrm flipH="1">
              <a:off x="5181600" y="3962400"/>
              <a:ext cx="381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7" idx="2"/>
              <a:endCxn id="13" idx="0"/>
            </p:cNvCxnSpPr>
            <p:nvPr/>
          </p:nvCxnSpPr>
          <p:spPr>
            <a:xfrm>
              <a:off x="3733800" y="3962400"/>
              <a:ext cx="3048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429000" y="2971800"/>
              <a:ext cx="762000" cy="45720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queue</a:t>
            </a:r>
            <a:endParaRPr lang="en-US" altLang="zh-TW" dirty="0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Update (1, ∞) → (1, 3)</a:t>
            </a:r>
          </a:p>
          <a:p>
            <a:pPr lvl="1"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Heap property NOT violated; OK!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14600" y="2514600"/>
            <a:ext cx="3429000" cy="2438400"/>
            <a:chOff x="2514600" y="2667000"/>
            <a:chExt cx="3429000" cy="2438400"/>
          </a:xfrm>
        </p:grpSpPr>
        <p:sp>
          <p:nvSpPr>
            <p:cNvPr id="7" name="TextBox 6"/>
            <p:cNvSpPr txBox="1"/>
            <p:nvPr/>
          </p:nvSpPr>
          <p:spPr>
            <a:xfrm>
              <a:off x="33528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(7, ∞)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81600" y="3592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(2, ∞)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(4, ∞)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47244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(6, ∞)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57600" y="4735513"/>
              <a:ext cx="762000" cy="369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TW">
                  <a:solidFill>
                    <a:srgbClr val="000000"/>
                  </a:solidFill>
                  <a:cs typeface="Arial" charset="0"/>
                </a:rPr>
                <a:t>(5, ∞)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67200" y="2667000"/>
              <a:ext cx="762000" cy="36988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(1, 3)</a:t>
              </a:r>
            </a:p>
          </p:txBody>
        </p:sp>
        <p:cxnSp>
          <p:nvCxnSpPr>
            <p:cNvPr id="16" name="Straight Arrow Connector 15"/>
            <p:cNvCxnSpPr>
              <a:stCxn id="14" idx="2"/>
              <a:endCxn id="7" idx="0"/>
            </p:cNvCxnSpPr>
            <p:nvPr/>
          </p:nvCxnSpPr>
          <p:spPr>
            <a:xfrm flipH="1">
              <a:off x="37338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11" idx="0"/>
            </p:cNvCxnSpPr>
            <p:nvPr/>
          </p:nvCxnSpPr>
          <p:spPr>
            <a:xfrm flipH="1">
              <a:off x="2895600" y="3962400"/>
              <a:ext cx="8382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2"/>
              <a:endCxn id="9" idx="0"/>
            </p:cNvCxnSpPr>
            <p:nvPr/>
          </p:nvCxnSpPr>
          <p:spPr>
            <a:xfrm>
              <a:off x="4648200" y="3036888"/>
              <a:ext cx="914400" cy="555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2"/>
              <a:endCxn id="12" idx="0"/>
            </p:cNvCxnSpPr>
            <p:nvPr/>
          </p:nvCxnSpPr>
          <p:spPr>
            <a:xfrm flipH="1">
              <a:off x="5181600" y="3962400"/>
              <a:ext cx="381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7" idx="2"/>
              <a:endCxn id="13" idx="0"/>
            </p:cNvCxnSpPr>
            <p:nvPr/>
          </p:nvCxnSpPr>
          <p:spPr>
            <a:xfrm>
              <a:off x="3733800" y="3962400"/>
              <a:ext cx="304800" cy="7731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End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End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Questions</a:t>
            </a:r>
          </a:p>
          <a:p>
            <a:pPr lvl="1" eaLnBrk="1" hangingPunct="1"/>
            <a:r>
              <a:rPr lang="en-US" altLang="zh-TW" smtClean="0"/>
              <a:t>I now know the distances </a:t>
            </a:r>
            <a:r>
              <a:rPr lang="en-US" altLang="zh-TW" b="1" smtClean="0"/>
              <a:t>dist[u]</a:t>
            </a:r>
            <a:r>
              <a:rPr lang="en-US" altLang="zh-TW" smtClean="0"/>
              <a:t>, but what are the shortest paths?</a:t>
            </a:r>
          </a:p>
          <a:p>
            <a:pPr lvl="1" eaLnBrk="1" hangingPunct="1"/>
            <a:r>
              <a:rPr lang="en-US" altLang="zh-TW" smtClean="0"/>
              <a:t>How do we locate the heap entries quickly?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Breadth-first search (BFS)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sz="2800" dirty="0" smtClean="0"/>
              <a:t>Intuition: </a:t>
            </a:r>
            <a:r>
              <a:rPr lang="en-US" altLang="zh-TW" sz="2800" dirty="0" smtClean="0">
                <a:solidFill>
                  <a:srgbClr val="7030A0"/>
                </a:solidFill>
              </a:rPr>
              <a:t>find the neighbors of the neighbors</a:t>
            </a:r>
          </a:p>
          <a:p>
            <a:pPr eaLnBrk="1" hangingPunct="1"/>
            <a:endParaRPr lang="en-US" altLang="zh-TW" sz="2800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en-US" altLang="zh-TW" sz="2800" dirty="0" smtClean="0"/>
              <a:t>Additional structure: a queue </a:t>
            </a:r>
            <a:r>
              <a:rPr lang="en-US" altLang="zh-TW" sz="2800" b="1" dirty="0" smtClean="0"/>
              <a:t>Q</a:t>
            </a:r>
          </a:p>
          <a:p>
            <a:pPr eaLnBrk="1" hangingPunct="1"/>
            <a:r>
              <a:rPr lang="en-US" altLang="zh-TW" sz="2800" dirty="0" err="1" smtClean="0"/>
              <a:t>Pseudocode</a:t>
            </a:r>
            <a:r>
              <a:rPr lang="en-US" altLang="zh-TW" sz="2800" dirty="0" smtClean="0"/>
              <a:t>:</a:t>
            </a:r>
          </a:p>
          <a:p>
            <a:pPr lvl="1" eaLnBrk="1" hangingPunct="1"/>
            <a:r>
              <a:rPr lang="en-US" altLang="zh-TW" sz="2400" dirty="0" smtClean="0"/>
              <a:t>Initialize: </a:t>
            </a:r>
          </a:p>
          <a:p>
            <a:pPr lvl="2" eaLnBrk="1" hangingPunct="1"/>
            <a:r>
              <a:rPr lang="en-US" altLang="zh-TW" sz="2000" b="1" dirty="0" err="1" smtClean="0"/>
              <a:t>dist</a:t>
            </a:r>
            <a:r>
              <a:rPr lang="en-US" altLang="zh-TW" sz="2000" b="1" dirty="0" smtClean="0"/>
              <a:t>[s]</a:t>
            </a:r>
            <a:r>
              <a:rPr lang="en-US" altLang="zh-TW" sz="2000" dirty="0" smtClean="0"/>
              <a:t> = 0; </a:t>
            </a:r>
            <a:r>
              <a:rPr lang="en-US" altLang="zh-TW" sz="2000" b="1" dirty="0" err="1" smtClean="0"/>
              <a:t>dist</a:t>
            </a:r>
            <a:r>
              <a:rPr lang="en-US" altLang="zh-TW" sz="2000" b="1" dirty="0" smtClean="0"/>
              <a:t>[u]</a:t>
            </a:r>
            <a:r>
              <a:rPr lang="en-US" altLang="zh-TW" sz="2000" dirty="0" smtClean="0"/>
              <a:t> = ∞ for all other vertices </a:t>
            </a:r>
            <a:r>
              <a:rPr lang="en-US" altLang="zh-TW" sz="2000" b="1" dirty="0" smtClean="0"/>
              <a:t>u</a:t>
            </a:r>
          </a:p>
          <a:p>
            <a:pPr lvl="1" eaLnBrk="1" hangingPunct="1"/>
            <a:r>
              <a:rPr lang="en-US" altLang="zh-TW" sz="2400" b="1" dirty="0" smtClean="0"/>
              <a:t>Q </a:t>
            </a:r>
            <a:r>
              <a:rPr lang="en-US" altLang="zh-TW" sz="2400" dirty="0" smtClean="0"/>
              <a:t>= [</a:t>
            </a:r>
            <a:r>
              <a:rPr lang="en-US" altLang="zh-TW" sz="2400" b="1" dirty="0" smtClean="0"/>
              <a:t>s</a:t>
            </a:r>
            <a:r>
              <a:rPr lang="en-US" altLang="zh-TW" sz="2400" dirty="0" smtClean="0"/>
              <a:t>]</a:t>
            </a:r>
          </a:p>
          <a:p>
            <a:pPr lvl="1" eaLnBrk="1" hangingPunct="1"/>
            <a:r>
              <a:rPr lang="en-US" altLang="zh-TW" sz="2400" dirty="0" smtClean="0"/>
              <a:t>While </a:t>
            </a:r>
            <a:r>
              <a:rPr lang="en-US" altLang="zh-TW" sz="2400" b="1" dirty="0" smtClean="0"/>
              <a:t>Q</a:t>
            </a:r>
            <a:r>
              <a:rPr lang="en-US" altLang="zh-TW" sz="2400" dirty="0" smtClean="0"/>
              <a:t> is not empty </a:t>
            </a:r>
          </a:p>
          <a:p>
            <a:pPr lvl="2" eaLnBrk="1" hangingPunct="1"/>
            <a:r>
              <a:rPr lang="en-US" altLang="zh-TW" sz="2000" dirty="0" err="1" smtClean="0"/>
              <a:t>Dequeue</a:t>
            </a:r>
            <a:r>
              <a:rPr lang="en-US" altLang="zh-TW" sz="2000" dirty="0" smtClean="0"/>
              <a:t> the top element </a:t>
            </a:r>
            <a:r>
              <a:rPr lang="en-US" altLang="zh-TW" sz="2000" b="1" dirty="0" smtClean="0"/>
              <a:t>u</a:t>
            </a:r>
            <a:r>
              <a:rPr lang="en-US" altLang="zh-TW" sz="2000" dirty="0" smtClean="0"/>
              <a:t> of </a:t>
            </a:r>
            <a:r>
              <a:rPr lang="en-US" altLang="zh-TW" sz="2000" b="1" dirty="0" smtClean="0"/>
              <a:t>Q</a:t>
            </a:r>
            <a:r>
              <a:rPr lang="en-US" altLang="zh-TW" sz="2000" dirty="0" smtClean="0"/>
              <a:t> </a:t>
            </a:r>
          </a:p>
          <a:p>
            <a:pPr lvl="2" eaLnBrk="1" hangingPunct="1"/>
            <a:r>
              <a:rPr lang="en-US" altLang="zh-TW" sz="2000" dirty="0" smtClean="0"/>
              <a:t>For all neighbors </a:t>
            </a:r>
            <a:r>
              <a:rPr lang="en-US" altLang="zh-TW" sz="2000" b="1" dirty="0" smtClean="0"/>
              <a:t>v</a:t>
            </a:r>
            <a:r>
              <a:rPr lang="en-US" altLang="zh-TW" sz="2000" dirty="0" smtClean="0"/>
              <a:t> of </a:t>
            </a:r>
            <a:r>
              <a:rPr lang="en-US" altLang="zh-TW" sz="2000" b="1" dirty="0" smtClean="0"/>
              <a:t>u</a:t>
            </a:r>
            <a:r>
              <a:rPr lang="en-US" altLang="zh-TW" sz="2000" dirty="0" smtClean="0"/>
              <a:t>, if </a:t>
            </a:r>
            <a:r>
              <a:rPr lang="en-US" altLang="zh-TW" sz="2000" b="1" dirty="0" err="1" smtClean="0"/>
              <a:t>dist</a:t>
            </a:r>
            <a:r>
              <a:rPr lang="en-US" altLang="zh-TW" sz="2000" b="1" dirty="0" smtClean="0"/>
              <a:t>[v]</a:t>
            </a:r>
            <a:r>
              <a:rPr lang="en-US" altLang="zh-TW" sz="2000" dirty="0" smtClean="0"/>
              <a:t> = ∞,</a:t>
            </a:r>
          </a:p>
          <a:p>
            <a:pPr lvl="3" eaLnBrk="1" hangingPunct="1"/>
            <a:r>
              <a:rPr lang="en-US" altLang="zh-TW" sz="1600" dirty="0" smtClean="0"/>
              <a:t>Put </a:t>
            </a:r>
            <a:r>
              <a:rPr lang="en-US" altLang="zh-TW" sz="1600" b="1" dirty="0" smtClean="0"/>
              <a:t>v</a:t>
            </a:r>
            <a:r>
              <a:rPr lang="en-US" altLang="zh-TW" sz="1600" dirty="0" smtClean="0"/>
              <a:t> in </a:t>
            </a:r>
            <a:r>
              <a:rPr lang="en-US" altLang="zh-TW" sz="1600" b="1" dirty="0" smtClean="0"/>
              <a:t>Q</a:t>
            </a:r>
          </a:p>
          <a:p>
            <a:pPr lvl="3" eaLnBrk="1" hangingPunct="1"/>
            <a:r>
              <a:rPr lang="en-US" altLang="zh-TW" sz="1600" dirty="0" smtClean="0"/>
              <a:t>Set </a:t>
            </a:r>
            <a:r>
              <a:rPr lang="en-US" altLang="zh-TW" sz="1600" b="1" dirty="0" err="1" smtClean="0"/>
              <a:t>dist</a:t>
            </a:r>
            <a:r>
              <a:rPr lang="en-US" altLang="zh-TW" sz="1600" b="1" dirty="0" smtClean="0"/>
              <a:t>[v] </a:t>
            </a:r>
            <a:r>
              <a:rPr lang="en-US" altLang="zh-TW" sz="1600" dirty="0" smtClean="0"/>
              <a:t>= </a:t>
            </a:r>
            <a:r>
              <a:rPr lang="en-US" altLang="zh-TW" sz="1600" b="1" dirty="0" err="1" smtClean="0"/>
              <a:t>dist</a:t>
            </a:r>
            <a:r>
              <a:rPr lang="en-US" altLang="zh-TW" sz="1600" b="1" dirty="0" smtClean="0"/>
              <a:t>[u] </a:t>
            </a:r>
            <a:r>
              <a:rPr lang="en-US" altLang="zh-TW" sz="1600" dirty="0" smtClean="0"/>
              <a:t>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1: Initialize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9234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9235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9236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9237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9238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9239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962400" y="3048000"/>
            <a:ext cx="1066800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Source</a:t>
            </a:r>
            <a:r>
              <a:rPr lang="en-US" b="1" dirty="0"/>
              <a:t>  s</a:t>
            </a:r>
          </a:p>
        </p:txBody>
      </p:sp>
      <p:cxnSp>
        <p:nvCxnSpPr>
          <p:cNvPr id="28" name="Straight Arrow Connector 27"/>
          <p:cNvCxnSpPr>
            <a:stCxn id="26" idx="2"/>
            <a:endCxn id="9235" idx="0"/>
          </p:cNvCxnSpPr>
          <p:nvPr/>
        </p:nvCxnSpPr>
        <p:spPr>
          <a:xfrm>
            <a:off x="4495800" y="3417888"/>
            <a:ext cx="1143000" cy="1154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2: </a:t>
            </a:r>
            <a:r>
              <a:rPr lang="en-US" altLang="zh-TW" sz="2800" b="1" smtClean="0"/>
              <a:t>Q</a:t>
            </a:r>
            <a:r>
              <a:rPr lang="en-US" altLang="zh-TW" sz="2800" smtClean="0"/>
              <a:t> = [</a:t>
            </a:r>
            <a:r>
              <a:rPr lang="en-US" altLang="zh-TW" sz="2800" b="1" smtClean="0"/>
              <a:t>s</a:t>
            </a:r>
            <a:r>
              <a:rPr lang="en-US" altLang="zh-TW" sz="2800" smtClean="0"/>
              <a:t>]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7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0258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0259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0260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0261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0262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0263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0293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/>
              <a:t>3</a:t>
            </a:r>
            <a:r>
              <a:rPr lang="en-US" altLang="zh-TW" sz="2400">
                <a:solidFill>
                  <a:schemeClr val="bg1"/>
                </a:solidFill>
              </a:rPr>
              <a:t> 1 4 5 7</a:t>
            </a:r>
          </a:p>
        </p:txBody>
      </p:sp>
      <p:sp>
        <p:nvSpPr>
          <p:cNvPr id="10294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5410200" y="4419600"/>
            <a:ext cx="685800" cy="685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3: Dequeue</a:t>
            </a:r>
          </a:p>
        </p:txBody>
      </p:sp>
      <p:sp>
        <p:nvSpPr>
          <p:cNvPr id="4" name="Oval 3"/>
          <p:cNvSpPr/>
          <p:nvPr/>
        </p:nvSpPr>
        <p:spPr>
          <a:xfrm>
            <a:off x="6553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77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5000" y="4648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4676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77200" y="5257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53200" y="5867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TW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/>
          <p:cNvCxnSpPr>
            <a:stCxn id="4" idx="5"/>
            <a:endCxn id="7" idx="0"/>
          </p:cNvCxnSpPr>
          <p:nvPr/>
        </p:nvCxnSpPr>
        <p:spPr>
          <a:xfrm>
            <a:off x="6618288" y="4103688"/>
            <a:ext cx="887412" cy="46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8" idx="6"/>
          </p:cNvCxnSpPr>
          <p:nvPr/>
        </p:nvCxnSpPr>
        <p:spPr>
          <a:xfrm flipH="1">
            <a:off x="6629400" y="46101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4" idx="4"/>
          </p:cNvCxnSpPr>
          <p:nvPr/>
        </p:nvCxnSpPr>
        <p:spPr>
          <a:xfrm flipV="1">
            <a:off x="6591300" y="4114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7"/>
            <a:endCxn id="4" idx="2"/>
          </p:cNvCxnSpPr>
          <p:nvPr/>
        </p:nvCxnSpPr>
        <p:spPr>
          <a:xfrm flipV="1">
            <a:off x="5780088" y="4076700"/>
            <a:ext cx="773112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4"/>
            <a:endCxn id="10" idx="0"/>
          </p:cNvCxnSpPr>
          <p:nvPr/>
        </p:nvCxnSpPr>
        <p:spPr>
          <a:xfrm>
            <a:off x="65913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9" idx="0"/>
          </p:cNvCxnSpPr>
          <p:nvPr/>
        </p:nvCxnSpPr>
        <p:spPr>
          <a:xfrm>
            <a:off x="8115300" y="4114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1</a:t>
            </a:r>
          </a:p>
        </p:txBody>
      </p:sp>
      <p:sp>
        <p:nvSpPr>
          <p:cNvPr id="11283" name="TextBox 17"/>
          <p:cNvSpPr txBox="1">
            <a:spLocks noChangeArrowheads="1"/>
          </p:cNvSpPr>
          <p:nvPr/>
        </p:nvSpPr>
        <p:spPr bwMode="auto">
          <a:xfrm>
            <a:off x="8077200" y="3810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2</a:t>
            </a:r>
          </a:p>
        </p:txBody>
      </p:sp>
      <p:sp>
        <p:nvSpPr>
          <p:cNvPr id="11284" name="TextBox 18"/>
          <p:cNvSpPr txBox="1">
            <a:spLocks noChangeArrowheads="1"/>
          </p:cNvSpPr>
          <p:nvPr/>
        </p:nvSpPr>
        <p:spPr bwMode="auto">
          <a:xfrm>
            <a:off x="5486400" y="4572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3</a:t>
            </a:r>
          </a:p>
        </p:txBody>
      </p:sp>
      <p:sp>
        <p:nvSpPr>
          <p:cNvPr id="11285" name="TextBox 19"/>
          <p:cNvSpPr txBox="1">
            <a:spLocks noChangeArrowheads="1"/>
          </p:cNvSpPr>
          <p:nvPr/>
        </p:nvSpPr>
        <p:spPr bwMode="auto">
          <a:xfrm>
            <a:off x="7467600" y="4495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4</a:t>
            </a:r>
          </a:p>
        </p:txBody>
      </p:sp>
      <p:sp>
        <p:nvSpPr>
          <p:cNvPr id="11286" name="TextBox 20"/>
          <p:cNvSpPr txBox="1">
            <a:spLocks noChangeArrowheads="1"/>
          </p:cNvSpPr>
          <p:nvPr/>
        </p:nvSpPr>
        <p:spPr bwMode="auto">
          <a:xfrm>
            <a:off x="6553200" y="480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5</a:t>
            </a:r>
          </a:p>
        </p:txBody>
      </p:sp>
      <p:sp>
        <p:nvSpPr>
          <p:cNvPr id="11287" name="TextBox 21"/>
          <p:cNvSpPr txBox="1">
            <a:spLocks noChangeArrowheads="1"/>
          </p:cNvSpPr>
          <p:nvPr/>
        </p:nvSpPr>
        <p:spPr bwMode="auto">
          <a:xfrm>
            <a:off x="8077200" y="5116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6</a:t>
            </a:r>
          </a:p>
        </p:txBody>
      </p:sp>
      <p:sp>
        <p:nvSpPr>
          <p:cNvPr id="11288" name="TextBox 22"/>
          <p:cNvSpPr txBox="1">
            <a:spLocks noChangeArrowheads="1"/>
          </p:cNvSpPr>
          <p:nvPr/>
        </p:nvSpPr>
        <p:spPr bwMode="auto">
          <a:xfrm>
            <a:off x="6553200" y="5791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/>
              <a:t>7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676400" cy="2926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dist[u]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1318" name="TextBox 27"/>
          <p:cNvSpPr txBox="1">
            <a:spLocks noChangeArrowheads="1"/>
          </p:cNvSpPr>
          <p:nvPr/>
        </p:nvSpPr>
        <p:spPr bwMode="auto">
          <a:xfrm>
            <a:off x="4114800" y="2209800"/>
            <a:ext cx="3657600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>
                <a:solidFill>
                  <a:schemeClr val="bg1"/>
                </a:solidFill>
              </a:rPr>
              <a:t>3 1 4 5 7</a:t>
            </a:r>
          </a:p>
        </p:txBody>
      </p:sp>
      <p:sp>
        <p:nvSpPr>
          <p:cNvPr id="11319" name="Rectangle 28"/>
          <p:cNvSpPr>
            <a:spLocks noChangeArrowheads="1"/>
          </p:cNvSpPr>
          <p:nvPr/>
        </p:nvSpPr>
        <p:spPr bwMode="auto">
          <a:xfrm>
            <a:off x="3733800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b="1"/>
              <a:t>Q</a:t>
            </a:r>
            <a:endParaRPr lang="en-US" altLang="zh-TW" sz="2400"/>
          </a:p>
        </p:txBody>
      </p:sp>
      <p:sp>
        <p:nvSpPr>
          <p:cNvPr id="11320" name="TextBox 29"/>
          <p:cNvSpPr txBox="1">
            <a:spLocks noChangeArrowheads="1"/>
          </p:cNvSpPr>
          <p:nvPr/>
        </p:nvSpPr>
        <p:spPr bwMode="auto">
          <a:xfrm>
            <a:off x="4038600" y="28956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zh-TW" sz="2400" b="1"/>
              <a:t>u</a:t>
            </a:r>
            <a:r>
              <a:rPr lang="en-US" altLang="zh-TW" sz="2400"/>
              <a:t>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1902</TotalTime>
  <Words>2512</Words>
  <Application>Microsoft Office PowerPoint</Application>
  <PresentationFormat>On-screen Show (4:3)</PresentationFormat>
  <Paragraphs>1409</Paragraphs>
  <Slides>54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微軟正黑體</vt:lpstr>
      <vt:lpstr>新細明體</vt:lpstr>
      <vt:lpstr>Arial</vt:lpstr>
      <vt:lpstr>Calibri</vt:lpstr>
      <vt:lpstr>Century Gothic</vt:lpstr>
      <vt:lpstr>Courier New</vt:lpstr>
      <vt:lpstr>Palatino Linotype</vt:lpstr>
      <vt:lpstr>Executive</vt:lpstr>
      <vt:lpstr>CSCI 3160  Design and Analysis of Algorithms  Tutorial 2</vt:lpstr>
      <vt:lpstr>Outline</vt:lpstr>
      <vt:lpstr>Graph</vt:lpstr>
      <vt:lpstr>Graph</vt:lpstr>
      <vt:lpstr>Single-source shortest path</vt:lpstr>
      <vt:lpstr>Breadth-first search (BFS)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Analysis</vt:lpstr>
      <vt:lpstr>Weighted graphs</vt:lpstr>
      <vt:lpstr>Dijkstra’s Algorithm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Analysis</vt:lpstr>
      <vt:lpstr>Priority queue</vt:lpstr>
      <vt:lpstr>Priority queue</vt:lpstr>
      <vt:lpstr>Priority queue</vt:lpstr>
      <vt:lpstr>Priority queue</vt:lpstr>
      <vt:lpstr>Priority queue</vt:lpstr>
      <vt:lpstr>End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3160: Formal languages and automata theory  Tutorial 9</dc:title>
  <dc:creator>CSE</dc:creator>
  <cp:lastModifiedBy>Chengyu Lin</cp:lastModifiedBy>
  <cp:revision>302</cp:revision>
  <cp:lastPrinted>2012-01-31T06:17:00Z</cp:lastPrinted>
  <dcterms:created xsi:type="dcterms:W3CDTF">2012-01-30T04:51:55Z</dcterms:created>
  <dcterms:modified xsi:type="dcterms:W3CDTF">2015-01-19T08:27:32Z</dcterms:modified>
</cp:coreProperties>
</file>