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1" r:id="rId3"/>
    <p:sldId id="262" r:id="rId4"/>
    <p:sldId id="265" r:id="rId5"/>
    <p:sldId id="263" r:id="rId6"/>
    <p:sldId id="264" r:id="rId7"/>
    <p:sldId id="266" r:id="rId8"/>
    <p:sldId id="267" r:id="rId9"/>
    <p:sldId id="268" r:id="rId10"/>
    <p:sldId id="270" r:id="rId11"/>
    <p:sldId id="269" r:id="rId12"/>
    <p:sldId id="26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D4A7CF-C639-4331-84B5-79375E2C0B11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306134-7C4E-4C76-A405-AFE16FA0AB5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7446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2B33D5-EEE5-4FE5-AFCF-0138BE2A6F7B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4229C-8B58-48BF-AD0B-A501DA7C20A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133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A7CC36-703E-4A73-93F6-C3AF5009EF48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CF222-8187-4F2E-8B53-26AD035ECF7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092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84F088-B58C-4477-AA47-695C346750F8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96BCE-EC5A-4F6C-9039-7104796497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088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4A2839-95EE-498C-9CE8-721CF31DAF1A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7E07C-087B-4380-8A3C-3D91B1584C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812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B405E6-61A0-4F54-9BDB-599019849031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C2C54-E946-43CC-B7FA-EF5AF23009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855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07AD4-CF42-46B9-BDEE-5808C3095E39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19719-B6D9-403C-ACB2-4EB7DD94DA2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925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0259F3-9B94-4F42-8F19-A0AF670C66A6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1C9E8-BB43-4BA1-A551-5D750E2243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920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4D395E-E7B4-474C-B476-3ED52605C845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A9071-93E0-4DEC-A370-B20100F2C93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355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6177CC-BF93-47F7-8E23-AE2942E3D574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EAC49-CC55-4C0D-88F8-F331201027A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809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4CF105-F426-4EE4-BF99-4633007FEAEA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A2B71-C2CA-4583-9630-382539CE3AB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5424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F0F32-1463-463E-BF5A-3DFD8EF737F1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FB261-7407-4873-AC01-9977F050B1D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517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820670C-028D-4DB3-8732-22BEADA0FC6D}" type="datetimeFigureOut">
              <a:rPr lang="en-US" altLang="zh-CN"/>
              <a:pPr/>
              <a:t>4/17/2015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E6BAEAB-47EF-480B-99E0-D0F7D220B0A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153400" cy="2362200"/>
          </a:xfrm>
        </p:spPr>
        <p:txBody>
          <a:bodyPr/>
          <a:lstStyle/>
          <a:p>
            <a:pPr algn="r"/>
            <a:r>
              <a:rPr lang="en-US" altLang="zh-CN" sz="4000" dirty="0" smtClean="0"/>
              <a:t>CSCI 3160</a:t>
            </a:r>
            <a:br>
              <a:rPr lang="en-US" altLang="zh-CN" sz="4000" dirty="0" smtClean="0"/>
            </a:br>
            <a:r>
              <a:rPr lang="en-US" altLang="zh-CN" sz="4000" dirty="0" smtClean="0"/>
              <a:t> Design and Analysis of Algorithms</a:t>
            </a:r>
            <a:br>
              <a:rPr lang="en-US" altLang="zh-CN" sz="4000" dirty="0" smtClean="0"/>
            </a:b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dirty="0" smtClean="0"/>
              <a:t>Tutorial </a:t>
            </a:r>
            <a:r>
              <a:rPr lang="en-US" altLang="zh-CN" sz="4000" dirty="0" smtClean="0"/>
              <a:t>12</a:t>
            </a:r>
            <a:endParaRPr lang="en-US" altLang="zh-CN" sz="40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0" y="4876800"/>
            <a:ext cx="2133600" cy="83820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+mj-lt"/>
              </a:rPr>
              <a:t>Chengyu Lin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Primal-Dual Algorithm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HK" dirty="0" smtClean="0"/>
                  <a:t>Pick </a:t>
                </a:r>
                <a14:m>
                  <m:oMath xmlns:m="http://schemas.openxmlformats.org/officeDocument/2006/math">
                    <m:r>
                      <a:rPr lang="en-US" altLang="zh-HK" i="1">
                        <a:solidFill>
                          <a:srgbClr val="7030A0"/>
                        </a:solidFill>
                        <a:latin typeface="Cambria Math"/>
                      </a:rPr>
                      <m:t>𝛼</m:t>
                    </m:r>
                    <m:r>
                      <a:rPr lang="en-US" altLang="zh-HK" i="1">
                        <a:latin typeface="Cambria Math"/>
                      </a:rPr>
                      <m:t>∈[0,1]</m:t>
                    </m:r>
                  </m:oMath>
                </a14:m>
                <a:r>
                  <a:rPr lang="zh-HK" altLang="en-US" dirty="0"/>
                  <a:t> </a:t>
                </a:r>
                <a:r>
                  <a:rPr lang="en-US" altLang="zh-HK" dirty="0"/>
                  <a:t>uniformly at random.</a:t>
                </a:r>
              </a:p>
              <a:p>
                <a:r>
                  <a:rPr lang="en-US" altLang="zh-HK" dirty="0"/>
                  <a:t>Suppose </a:t>
                </a:r>
                <a14:m>
                  <m:oMath xmlns:m="http://schemas.openxmlformats.org/officeDocument/2006/math">
                    <m:r>
                      <a:rPr lang="en-US" altLang="zh-HK" i="1">
                        <a:latin typeface="Cambria Math"/>
                      </a:rPr>
                      <m:t>𝑡</m:t>
                    </m:r>
                  </m:oMath>
                </a14:m>
                <a:r>
                  <a:rPr lang="zh-HK" altLang="en-US" dirty="0"/>
                  <a:t> </a:t>
                </a:r>
                <a:r>
                  <a:rPr lang="en-US" altLang="zh-HK" dirty="0"/>
                  <a:t>is the first day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HK" i="1">
                            <a:latin typeface="Cambria Math"/>
                          </a:rPr>
                          <m:t>𝑗</m:t>
                        </m:r>
                        <m:r>
                          <a:rPr lang="en-US" altLang="zh-HK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HK" i="1">
                            <a:latin typeface="Cambria Math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US" altLang="zh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HK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altLang="zh-HK" i="1">
                        <a:latin typeface="Cambria Math"/>
                      </a:rPr>
                      <m:t>≥</m:t>
                    </m:r>
                    <m:r>
                      <a:rPr lang="en-US" altLang="zh-HK" i="1">
                        <a:solidFill>
                          <a:srgbClr val="7030A0"/>
                        </a:solidFill>
                        <a:latin typeface="Cambria Math"/>
                      </a:rPr>
                      <m:t>𝛼</m:t>
                    </m:r>
                  </m:oMath>
                </a14:m>
                <a:r>
                  <a:rPr lang="en-US" altLang="zh-HK" dirty="0"/>
                  <a:t>, then </a:t>
                </a:r>
                <a:r>
                  <a:rPr lang="en-US" altLang="zh-HK" dirty="0">
                    <a:solidFill>
                      <a:srgbClr val="0000FF"/>
                    </a:solidFill>
                  </a:rPr>
                  <a:t>rent </a:t>
                </a:r>
                <a:r>
                  <a:rPr lang="en-US" altLang="zh-HK" dirty="0"/>
                  <a:t>in all days before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</a:rPr>
                      <m:t>𝑡</m:t>
                    </m:r>
                  </m:oMath>
                </a14:m>
                <a:r>
                  <a:rPr lang="en-US" altLang="zh-HK" dirty="0"/>
                  <a:t> and </a:t>
                </a:r>
                <a:r>
                  <a:rPr lang="en-US" altLang="zh-HK" dirty="0">
                    <a:solidFill>
                      <a:srgbClr val="FF0000"/>
                    </a:solidFill>
                  </a:rPr>
                  <a:t>buy </a:t>
                </a:r>
                <a:r>
                  <a:rPr lang="en-US" altLang="zh-HK" dirty="0"/>
                  <a:t>on day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</a:rPr>
                      <m:t>𝑡</m:t>
                    </m:r>
                  </m:oMath>
                </a14:m>
                <a:r>
                  <a:rPr lang="en-US" altLang="zh-HK" dirty="0"/>
                  <a:t>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Facts:</a:t>
                </a:r>
              </a:p>
              <a:p>
                <a:pPr lvl="1"/>
                <a:r>
                  <a:rPr lang="en-US" dirty="0" smtClean="0"/>
                  <a:t>Rental probability : </a:t>
                </a:r>
                <a14:m>
                  <m:oMath xmlns:m="http://schemas.openxmlformats.org/officeDocument/2006/math">
                    <m:r>
                      <a:rPr lang="en-US" altLang="zh-HK" b="0" i="0" smtClean="0">
                        <a:latin typeface="Cambria Math" panose="02040503050406030204" pitchFamily="18" charset="0"/>
                      </a:rPr>
                      <m:t>1−</m:t>
                    </m:r>
                    <m:nary>
                      <m:naryPr>
                        <m:chr m:val="∑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HK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HK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HK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altLang="zh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HK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HK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zh-HK" b="0" dirty="0" smtClean="0"/>
              </a:p>
              <a:p>
                <a:pPr lvl="1"/>
                <a:r>
                  <a:rPr lang="en-US" dirty="0" smtClean="0"/>
                  <a:t>Buying probability: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HK" i="1">
                            <a:latin typeface="Cambria Math"/>
                          </a:rPr>
                          <m:t>𝑗</m:t>
                        </m:r>
                        <m:r>
                          <a:rPr lang="en-US" altLang="zh-HK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HK" i="1">
                            <a:latin typeface="Cambria Math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US" altLang="zh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HK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altLang="zh-HK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HK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617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9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ratio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𝑑𝑢𝑎𝑙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𝑜𝑏𝑗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≤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𝑑𝑢𝑎𝑙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𝑜𝑝𝑡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𝑝𝑟𝑖𝑚𝑎𝑙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𝑜𝑝𝑡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𝑂𝑃𝑇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𝑝𝑟𝑖𝑚𝑎𝑙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𝑜𝑏𝑗</m:t>
                    </m:r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≤(1+</m:t>
                    </m:r>
                    <m:box>
                      <m:boxPr>
                        <m:ctrlP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zh-HK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HK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HK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box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altLang="zh-HK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𝑑𝑢𝑎𝑙</m:t>
                    </m:r>
                    <m:r>
                      <a:rPr lang="en-US" altLang="zh-HK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HK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𝑜𝑏𝑗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Combine together, competitive ratio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box>
                      <m:box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box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329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End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Algorithm</a:t>
            </a:r>
          </a:p>
          <a:p>
            <a:endParaRPr lang="en-US" dirty="0"/>
          </a:p>
          <a:p>
            <a:r>
              <a:rPr lang="en-US" dirty="0" smtClean="0"/>
              <a:t>Competitive Analysis</a:t>
            </a:r>
          </a:p>
          <a:p>
            <a:endParaRPr lang="en-US" dirty="0"/>
          </a:p>
          <a:p>
            <a:r>
              <a:rPr lang="en-US" dirty="0" smtClean="0"/>
              <a:t>Primal-Dual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3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vs. Offline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round </a:t>
            </a:r>
            <a:r>
              <a:rPr lang="en-US" b="1" dirty="0" smtClean="0">
                <a:solidFill>
                  <a:srgbClr val="FF0000"/>
                </a:solidFill>
              </a:rPr>
              <a:t>part of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input is revealed</a:t>
            </a:r>
          </a:p>
          <a:p>
            <a:endParaRPr lang="en-US" dirty="0"/>
          </a:p>
          <a:p>
            <a:r>
              <a:rPr lang="en-US" dirty="0" smtClean="0"/>
              <a:t>Make </a:t>
            </a:r>
            <a:r>
              <a:rPr lang="en-US" b="1" dirty="0" smtClean="0">
                <a:solidFill>
                  <a:srgbClr val="FF0000"/>
                </a:solidFill>
              </a:rPr>
              <a:t>irrevocable decision </a:t>
            </a:r>
            <a:r>
              <a:rPr lang="en-US" dirty="0" smtClean="0"/>
              <a:t>each round</a:t>
            </a:r>
          </a:p>
          <a:p>
            <a:endParaRPr lang="en-US" b="1" dirty="0"/>
          </a:p>
          <a:p>
            <a:r>
              <a:rPr lang="en-US" dirty="0" smtClean="0"/>
              <a:t>Example: Secretary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99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Real-world problems (secretary problem)</a:t>
            </a:r>
          </a:p>
          <a:p>
            <a:endParaRPr lang="en-US" dirty="0"/>
          </a:p>
          <a:p>
            <a:r>
              <a:rPr lang="en-US" dirty="0" smtClean="0"/>
              <a:t>Streaming Algorithm (memory limited computation, big data)</a:t>
            </a:r>
          </a:p>
          <a:p>
            <a:endParaRPr lang="en-US" dirty="0"/>
          </a:p>
          <a:p>
            <a:r>
              <a:rPr lang="en-US" dirty="0" smtClean="0"/>
              <a:t>Online Machine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97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Competitive Ratio </a:t>
                </a:r>
                <a:r>
                  <a:rPr lang="en-US" dirty="0" smtClean="0"/>
                  <a:t>– quantifies how good an online algorithm is. (Like approximation ratio)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𝐴𝐿𝐺</m:t>
                    </m:r>
                  </m:oMath>
                </a14:m>
                <a:r>
                  <a:rPr lang="en-US" dirty="0" smtClean="0"/>
                  <a:t> : Output of online algorithm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𝑂𝑃𝑇</m:t>
                    </m:r>
                  </m:oMath>
                </a14:m>
                <a:r>
                  <a:rPr lang="en-US" dirty="0" smtClean="0"/>
                  <a:t> : Output of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the optimal offline algorithm</a:t>
                </a:r>
              </a:p>
              <a:p>
                <a:pPr lvl="1"/>
                <a:r>
                  <a:rPr lang="en-US" dirty="0" smtClean="0"/>
                  <a:t>Competitive ratio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max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𝐴𝐿𝐺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𝑂𝑃𝑇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𝑂𝑃𝑇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𝐴𝐿𝐺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283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 rental problem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rounds with unknown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Each rounds you can decide</a:t>
                </a:r>
              </a:p>
              <a:p>
                <a:pPr lvl="1"/>
                <a:r>
                  <a:rPr lang="en-US" dirty="0" smtClean="0">
                    <a:solidFill>
                      <a:srgbClr val="FF0000"/>
                    </a:solidFill>
                  </a:rPr>
                  <a:t>Rent</a:t>
                </a:r>
                <a:r>
                  <a:rPr lang="en-US" dirty="0" smtClean="0"/>
                  <a:t> a ski : cost 1</a:t>
                </a:r>
              </a:p>
              <a:p>
                <a:pPr lvl="1"/>
                <a:r>
                  <a:rPr lang="en-US" dirty="0" smtClean="0">
                    <a:solidFill>
                      <a:srgbClr val="FF0000"/>
                    </a:solidFill>
                  </a:rPr>
                  <a:t>Buy</a:t>
                </a:r>
                <a:r>
                  <a:rPr lang="en-US" dirty="0" smtClean="0"/>
                  <a:t> a ski : cost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0"/>
                <a:r>
                  <a:rPr lang="en-US" dirty="0">
                    <a:solidFill>
                      <a:prstClr val="black"/>
                    </a:solidFill>
                  </a:rPr>
                  <a:t>Optimal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cost: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min</m:t>
                    </m:r>
                    <m:d>
                      <m:dPr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 lvl="1"/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6772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Primal-Dual Method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7200" y="1981200"/>
                <a:ext cx="4191000" cy="2224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3200" dirty="0" smtClean="0">
                    <a:latin typeface="Cambria Math" panose="02040503050406030204" pitchFamily="18" charset="0"/>
                  </a:rPr>
                  <a:t>Primal: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altLang="zh-HK" sz="20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lang="en-US" altLang="zh-HK" sz="2000">
                                <a:latin typeface="Cambria Math"/>
                              </a:rPr>
                              <m:t>min</m:t>
                            </m:r>
                          </m:e>
                          <m:e>
                            <m:r>
                              <a:rPr lang="en-US" altLang="zh-HK" sz="2000" i="1">
                                <a:latin typeface="Cambria Math"/>
                              </a:rPr>
                              <m:t>𝐵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⋅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en-US" altLang="zh-HK" sz="20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altLang="zh-HK" sz="2000" i="1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altLang="zh-HK" sz="20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altLang="zh-HK" sz="2000" i="1">
                                    <a:latin typeface="Cambria Math"/>
                                  </a:rPr>
                                  <m:t>𝑘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altLang="zh-HK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2000" i="1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altLang="zh-HK" sz="20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nary>
                          </m:e>
                          <m:e/>
                        </m:mr>
                        <m:mr>
                          <m:e>
                            <m:r>
                              <a:rPr lang="en-US" altLang="zh-HK" sz="20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.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altLang="zh-HK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HK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000" i="1"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altLang="zh-HK" sz="2000" i="1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zh-HK" sz="2000" i="1">
                                <a:latin typeface="Cambria Math"/>
                              </a:rPr>
                              <m:t>≥1,         </m:t>
                            </m:r>
                          </m:e>
                          <m:e>
                            <m:r>
                              <a:rPr lang="en-US" altLang="zh-HK" sz="2000" i="1">
                                <a:latin typeface="Cambria Math"/>
                              </a:rPr>
                              <m:t>∀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∈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HK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HK" sz="20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d>
                          </m:e>
                        </m:mr>
                        <m:mr>
                          <m:e/>
                          <m:e>
                            <m:r>
                              <a:rPr lang="en-US" altLang="zh-HK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zh-HK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≥0,</m:t>
                            </m:r>
                            <m:sSub>
                              <m:sSubPr>
                                <m:ctrlPr>
                                  <a:rPr lang="en-US" altLang="zh-HK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altLang="zh-HK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zh-HK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≥0, </m:t>
                            </m:r>
                            <m:r>
                              <a:rPr lang="en-US" altLang="zh-HK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 </m:t>
                            </m:r>
                            <m:r>
                              <a:rPr lang="en-US" altLang="zh-HK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en-US" altLang="zh-HK" sz="2000" i="1">
                                <a:latin typeface="Cambria Math"/>
                              </a:rPr>
                              <m:t>∀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HK" sz="2000" i="1">
                                <a:latin typeface="Cambria Math"/>
                              </a:rPr>
                              <m:t>∈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HK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HK" sz="20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81200"/>
                <a:ext cx="4191000" cy="2224583"/>
              </a:xfrm>
              <a:prstGeom prst="rect">
                <a:avLst/>
              </a:prstGeom>
              <a:blipFill rotWithShape="0">
                <a:blip r:embed="rId2"/>
                <a:stretch>
                  <a:fillRect l="-3634" t="-35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648200" y="1981200"/>
                <a:ext cx="4191000" cy="2812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3200" dirty="0" smtClean="0">
                    <a:latin typeface="Cambria Math" panose="02040503050406030204" pitchFamily="18" charset="0"/>
                  </a:rPr>
                  <a:t>Dual: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altLang="zh-HK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lang="en-US" altLang="zh-HK" sz="2000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max</m:t>
                            </m:r>
                          </m:e>
                          <m:e>
                            <m:nary>
                              <m:naryPr>
                                <m:chr m:val="∑"/>
                                <m:ctrlP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altLang="zh-HK" sz="2000" i="1" ker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2000" i="1" ker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HK" sz="2000" i="1" ker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nary>
                          </m:e>
                          <m:e/>
                        </m:mr>
                        <m:mr>
                          <m:e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.</m:t>
                            </m:r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nary>
                              <m:naryPr>
                                <m:chr m:val="∑"/>
                                <m:ctrlP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altLang="zh-HK" sz="2000" i="1" ker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2000" i="1" ker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HK" sz="2000" i="1" ker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≤</m:t>
                            </m:r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𝐵</m:t>
                            </m:r>
                          </m:e>
                          <m:e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∀</m:t>
                            </m:r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</m:mr>
                        <m:mr>
                          <m:e/>
                          <m:e>
                            <m:sSub>
                              <m:sSubPr>
                                <m:ctrlP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HK" sz="2000" i="1" ker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∈[0,1]</m:t>
                            </m:r>
                          </m:e>
                          <m:e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∀</m:t>
                            </m:r>
                            <m:r>
                              <a:rPr lang="en-US" altLang="zh-HK" sz="2000" i="1" ker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</m:mr>
                      </m:m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981200"/>
                <a:ext cx="4191000" cy="2812052"/>
              </a:xfrm>
              <a:prstGeom prst="rect">
                <a:avLst/>
              </a:prstGeom>
              <a:blipFill rotWithShape="0">
                <a:blip r:embed="rId3"/>
                <a:stretch>
                  <a:fillRect l="-3785" t="-2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09600" y="4793252"/>
                <a:ext cx="6161943" cy="1259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 : the ‘probability’ of buying a ski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altLang="zh-HK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: the ‘probability’ of renting a ski at </a:t>
                </a:r>
                <a14:m>
                  <m:oMath xmlns:m="http://schemas.openxmlformats.org/officeDocument/2006/math">
                    <m:r>
                      <a:rPr lang="en-US" altLang="zh-HK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-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th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 round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sz="2400" i="1" ker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HK" sz="2400" i="1" ker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: helping make decision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793252"/>
                <a:ext cx="6161943" cy="1259832"/>
              </a:xfrm>
              <a:prstGeom prst="rect">
                <a:avLst/>
              </a:prstGeom>
              <a:blipFill rotWithShape="0">
                <a:blip r:embed="rId4"/>
                <a:stretch>
                  <a:fillRect l="-297" t="-3865" r="-297" b="-77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8489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Primal-Dual Method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Explore a solution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which is feasible for primal and dual, respectively.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 smtClean="0"/>
                  <a:t> : algorithm’s output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 smtClean="0"/>
                  <a:t> : a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lower bound of the optimal solution </a:t>
                </a:r>
                <a:r>
                  <a:rPr lang="en-US" dirty="0" smtClean="0"/>
                  <a:t>(recall the weak duality theorem)</a:t>
                </a:r>
              </a:p>
              <a:p>
                <a:pPr lvl="1"/>
                <a:r>
                  <a:rPr lang="en-US" dirty="0" smtClean="0"/>
                  <a:t>Complementary slackness for optimal: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lang="en-US" altLang="zh-HK" i="1" ker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HK" i="1" kern="0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HK" i="1" ker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HK" i="1" kern="0">
                                <a:latin typeface="Cambria Math"/>
                              </a:rPr>
                              <m:t>𝑘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HK" i="1" ker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i="1" ker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HK" i="1" kern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altLang="zh-HK" i="1">
                            <a:latin typeface="Cambria Math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altLang="zh-H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altLang="zh-H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HK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pPr lvl="2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606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Primal-Dual Algorithm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</a:rPr>
                      <m:t>𝑥</m:t>
                    </m:r>
                    <m:r>
                      <a:rPr lang="en-US" altLang="zh-HK" i="1" dirty="0">
                        <a:latin typeface="Cambria Math"/>
                      </a:rPr>
                      <m:t>=0, </m:t>
                    </m:r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altLang="zh-HK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altLang="zh-HK" dirty="0"/>
                  <a:t/>
                </a:r>
                <a:br>
                  <a:rPr lang="en-US" altLang="zh-HK" dirty="0"/>
                </a:br>
                <a:r>
                  <a:rPr lang="en-US" altLang="zh-HK" b="1" dirty="0"/>
                  <a:t>for </a:t>
                </a:r>
                <a:r>
                  <a:rPr lang="en-US" altLang="zh-HK" dirty="0"/>
                  <a:t>each new </a:t>
                </a:r>
                <a14:m>
                  <m:oMath xmlns:m="http://schemas.openxmlformats.org/officeDocument/2006/math">
                    <m:r>
                      <a:rPr lang="en-US" altLang="zh-HK" i="1">
                        <a:latin typeface="Cambria Math"/>
                      </a:rPr>
                      <m:t>𝑗</m:t>
                    </m:r>
                    <m:r>
                      <a:rPr lang="en-US" altLang="zh-HK" i="1">
                        <a:latin typeface="Cambria Math"/>
                      </a:rPr>
                      <m:t>=1,2,…,</m:t>
                    </m:r>
                    <m:r>
                      <a:rPr lang="en-US" altLang="zh-HK" i="1">
                        <a:latin typeface="Cambria Math"/>
                      </a:rPr>
                      <m:t>𝑘</m:t>
                    </m:r>
                  </m:oMath>
                </a14:m>
                <a:r>
                  <a:rPr lang="en-US" altLang="zh-HK" dirty="0"/>
                  <a:t/>
                </a:r>
                <a:br>
                  <a:rPr lang="en-US" altLang="zh-HK" dirty="0"/>
                </a:br>
                <a:r>
                  <a:rPr lang="en-US" altLang="zh-HK" dirty="0"/>
                  <a:t>    </a:t>
                </a:r>
                <a:r>
                  <a:rPr lang="en-US" altLang="zh-HK" b="1" dirty="0"/>
                  <a:t>if</a:t>
                </a:r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r>
                      <a:rPr lang="en-US" altLang="zh-HK" i="1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altLang="zh-HK" i="1">
                        <a:solidFill>
                          <a:srgbClr val="FF0000"/>
                        </a:solidFill>
                        <a:latin typeface="Cambria Math"/>
                      </a:rPr>
                      <m:t>&lt;1</m:t>
                    </m:r>
                  </m:oMath>
                </a14:m>
                <a:r>
                  <a:rPr lang="en-US" altLang="zh-HK" dirty="0"/>
                  <a:t/>
                </a:r>
                <a:br>
                  <a:rPr lang="en-US" altLang="zh-HK" dirty="0"/>
                </a:br>
                <a:r>
                  <a:rPr lang="en-US" altLang="zh-HK" dirty="0"/>
                  <a:t>        </a:t>
                </a:r>
                <a14:m>
                  <m:oMath xmlns:m="http://schemas.openxmlformats.org/officeDocument/2006/math">
                    <m:r>
                      <a:rPr lang="en-US" altLang="zh-HK" i="1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altLang="zh-HK" i="1">
                        <a:solidFill>
                          <a:srgbClr val="0000FF"/>
                        </a:solidFill>
                        <a:latin typeface="Cambria Math"/>
                      </a:rPr>
                      <m:t>←</m:t>
                    </m:r>
                    <m:r>
                      <a:rPr lang="en-US" altLang="zh-HK" i="1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altLang="zh-HK" i="1">
                        <a:solidFill>
                          <a:srgbClr val="0000FF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altLang="zh-HK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HK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altLang="zh-HK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</m:t>
                        </m:r>
                      </m:den>
                    </m:f>
                    <m:r>
                      <a:rPr lang="en-US" altLang="zh-HK" i="1">
                        <a:solidFill>
                          <a:srgbClr val="0000FF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altLang="zh-HK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HK" i="1">
                            <a:solidFill>
                              <a:srgbClr val="0000FF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𝑐𝐵</m:t>
                        </m:r>
                      </m:den>
                    </m:f>
                  </m:oMath>
                </a14:m>
                <a:r>
                  <a:rPr lang="en-US" altLang="zh-HK" dirty="0"/>
                  <a:t>, where </a:t>
                </a:r>
                <a14:m>
                  <m:oMath xmlns:m="http://schemas.openxmlformats.org/officeDocument/2006/math">
                    <m:r>
                      <a:rPr lang="en-US" altLang="zh-HK" i="1">
                        <a:latin typeface="Cambria Math"/>
                      </a:rPr>
                      <m:t>𝑐</m:t>
                    </m:r>
                    <m:r>
                      <a:rPr lang="en-US" altLang="zh-HK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HK" i="1"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altLang="zh-HK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HK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HK" i="1">
                                    <a:latin typeface="Cambria Math"/>
                                  </a:rPr>
                                  <m:t>𝐵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HK" i="1">
                            <a:latin typeface="Cambria Math"/>
                          </a:rPr>
                          <m:t>𝐵</m:t>
                        </m:r>
                      </m:sup>
                    </m:sSup>
                    <m:r>
                      <a:rPr lang="en-US" altLang="zh-HK" i="1">
                        <a:latin typeface="Cambria Math"/>
                      </a:rPr>
                      <m:t>−1</m:t>
                    </m:r>
                  </m:oMath>
                </a14:m>
                <a:r>
                  <a:rPr lang="en-US" altLang="zh-HK" dirty="0"/>
                  <a:t/>
                </a:r>
                <a:br>
                  <a:rPr lang="en-US" altLang="zh-HK" dirty="0"/>
                </a:br>
                <a:r>
                  <a:rPr lang="en-US" altLang="zh-HK" dirty="0"/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altLang="zh-HK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altLang="zh-HK" i="1">
                        <a:solidFill>
                          <a:srgbClr val="0000FF"/>
                        </a:solidFill>
                        <a:latin typeface="Cambria Math"/>
                      </a:rPr>
                      <m:t>=1−</m:t>
                    </m:r>
                    <m:r>
                      <a:rPr lang="en-US" altLang="zh-HK" i="1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altLang="zh-HK" dirty="0"/>
                  <a:t/>
                </a:r>
                <a:br>
                  <a:rPr lang="en-US" altLang="zh-HK" dirty="0"/>
                </a:br>
                <a:r>
                  <a:rPr lang="en-US" altLang="zh-HK" dirty="0"/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altLang="zh-HK" i="1" dirty="0">
                        <a:latin typeface="Cambria Math"/>
                      </a:rPr>
                      <m:t>=1 </m:t>
                    </m:r>
                  </m:oMath>
                </a14:m>
                <a:endParaRPr lang="en-US" altLang="zh-HK" dirty="0"/>
              </a:p>
              <a:p>
                <a:r>
                  <a:rPr lang="en-US" dirty="0" smtClean="0"/>
                  <a:t>Intuitively, at </a:t>
                </a:r>
                <a14:m>
                  <m:oMath xmlns:m="http://schemas.openxmlformats.org/officeDocument/2006/math">
                    <m:r>
                      <a:rPr lang="en-US" altLang="zh-HK" i="1">
                        <a:latin typeface="Cambria Math"/>
                      </a:rPr>
                      <m:t>𝑗</m:t>
                    </m:r>
                  </m:oMath>
                </a14:m>
                <a:r>
                  <a:rPr lang="en-US" dirty="0" smtClean="0"/>
                  <a:t>-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round, we rent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altLang="zh-HK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b="-4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095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227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新細明體</vt:lpstr>
      <vt:lpstr>宋体</vt:lpstr>
      <vt:lpstr>Arial</vt:lpstr>
      <vt:lpstr>Calibri</vt:lpstr>
      <vt:lpstr>Cambria Math</vt:lpstr>
      <vt:lpstr>Office Theme</vt:lpstr>
      <vt:lpstr>CSCI 3160  Design and Analysis of Algorithms  Tutorial 12</vt:lpstr>
      <vt:lpstr>Outline</vt:lpstr>
      <vt:lpstr>Online vs. Offline</vt:lpstr>
      <vt:lpstr>Applications</vt:lpstr>
      <vt:lpstr>Competitive Analysis</vt:lpstr>
      <vt:lpstr>Ski rental problem</vt:lpstr>
      <vt:lpstr>Primal-Dual Method</vt:lpstr>
      <vt:lpstr>Primal-Dual Method</vt:lpstr>
      <vt:lpstr>Primal-Dual Algorithm</vt:lpstr>
      <vt:lpstr>Primal-Dual Algorithm</vt:lpstr>
      <vt:lpstr>Competitive ratio</vt:lpstr>
      <vt:lpstr>End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3160  Design and Analysis of Algorithms  Tutorial 5</dc:title>
  <dc:creator>CSE</dc:creator>
  <cp:lastModifiedBy>Chengyu Lin</cp:lastModifiedBy>
  <cp:revision>222</cp:revision>
  <dcterms:created xsi:type="dcterms:W3CDTF">2012-03-12T03:10:12Z</dcterms:created>
  <dcterms:modified xsi:type="dcterms:W3CDTF">2015-04-17T08:19:07Z</dcterms:modified>
</cp:coreProperties>
</file>