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D3793-12AB-4519-AB38-6945CDF5E241}" type="datetimeFigureOut">
              <a:rPr lang="en-US" altLang="zh-CN"/>
              <a:pPr/>
              <a:t>4/14/2015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96ED6-DA18-40DD-8416-1A2E54839FE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968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2FA1EC-806F-4192-ADC5-9D4CB7CD6AD0}" type="datetimeFigureOut">
              <a:rPr lang="en-US" altLang="zh-CN"/>
              <a:pPr/>
              <a:t>4/14/2015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313E0-8B85-4792-8CD1-61F2D99934E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038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DD8C26-C3EA-47A7-9693-0F7930FE519A}" type="datetimeFigureOut">
              <a:rPr lang="en-US" altLang="zh-CN"/>
              <a:pPr/>
              <a:t>4/14/2015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CAFF2-51CD-42B1-8272-3B6849942EA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791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28412A-BCE8-4E51-91C2-F14EF9C3F9EC}" type="datetimeFigureOut">
              <a:rPr lang="en-US" altLang="zh-CN"/>
              <a:pPr/>
              <a:t>4/14/2015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FC7B7-9DA9-465E-B4A7-C8C0C77C7F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727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38EAA5-92D3-4067-96A2-0B193EFD6C9C}" type="datetimeFigureOut">
              <a:rPr lang="en-US" altLang="zh-CN"/>
              <a:pPr/>
              <a:t>4/14/2015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8448F-C40E-4FE4-9C1B-3BEC0A9BDB2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758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8EBF8-D932-42DB-94AF-110102BEC39B}" type="datetimeFigureOut">
              <a:rPr lang="en-US" altLang="zh-CN"/>
              <a:pPr/>
              <a:t>4/14/2015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4E77B-62BA-4347-A2D6-DAD925F20E5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684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8D45AA-E515-40F5-9990-32743926FB6D}" type="datetimeFigureOut">
              <a:rPr lang="en-US" altLang="zh-CN"/>
              <a:pPr/>
              <a:t>4/14/2015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4CDFC-A31C-4BCB-8472-B888F2ACF41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739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A21399-BCC4-46CC-820C-D9615FA0E4E0}" type="datetimeFigureOut">
              <a:rPr lang="en-US" altLang="zh-CN"/>
              <a:pPr/>
              <a:t>4/14/2015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E4A8C-8D5C-4054-857A-5713E1FF91C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482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0E932C-7785-4B3B-9B21-9D29C1857BF3}" type="datetimeFigureOut">
              <a:rPr lang="en-US" altLang="zh-CN"/>
              <a:pPr/>
              <a:t>4/14/2015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45825-10BF-43BC-9AC4-93E11C15FAD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332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5FB11D-6660-4AC4-81F1-6F4266A5619C}" type="datetimeFigureOut">
              <a:rPr lang="en-US" altLang="zh-CN"/>
              <a:pPr/>
              <a:t>4/14/2015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22A71-1213-4A38-978B-31BE8283C20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155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3A27EA-E914-40B9-ACA3-332B8085722F}" type="datetimeFigureOut">
              <a:rPr lang="en-US" altLang="zh-CN"/>
              <a:pPr/>
              <a:t>4/14/2015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DB999-4EB4-445C-99E4-6EABE68115B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665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B132AB7-13CD-43BE-9016-FF1C1321784A}" type="datetimeFigureOut">
              <a:rPr lang="en-US" altLang="zh-CN"/>
              <a:pPr/>
              <a:t>4/14/2015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EC2F41C-474B-40B3-8E4C-24451CE67DE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153400" cy="2362200"/>
          </a:xfrm>
        </p:spPr>
        <p:txBody>
          <a:bodyPr/>
          <a:lstStyle/>
          <a:p>
            <a:pPr algn="r"/>
            <a:r>
              <a:rPr lang="en-US" altLang="zh-CN" sz="4000" dirty="0" smtClean="0"/>
              <a:t>CSCI 3160</a:t>
            </a:r>
            <a:br>
              <a:rPr lang="en-US" altLang="zh-CN" sz="4000" dirty="0" smtClean="0"/>
            </a:br>
            <a:r>
              <a:rPr lang="en-US" altLang="zh-CN" sz="4000" dirty="0" smtClean="0"/>
              <a:t> Design and Analysis of Algorithms</a:t>
            </a:r>
            <a:br>
              <a:rPr lang="en-US" altLang="zh-CN" sz="4000" dirty="0" smtClean="0"/>
            </a:b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en-US" altLang="zh-CN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4876800"/>
            <a:ext cx="2743200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+mj-lt"/>
              </a:rPr>
              <a:t>Chengyu Lin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 observation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No vertex can cover two edges of a matching</a:t>
            </a:r>
          </a:p>
          <a:p>
            <a:pPr eaLnBrk="1" hangingPunct="1"/>
            <a:r>
              <a:rPr lang="en-US" altLang="zh-CN" dirty="0"/>
              <a:t>The size of every vertex cover is at least the size of every matching: |M| </a:t>
            </a:r>
            <a:r>
              <a:rPr lang="en-US" altLang="zh-CN" dirty="0">
                <a:cs typeface="Times New Roman" pitchFamily="18" charset="0"/>
              </a:rPr>
              <a:t>≤ |C|</a:t>
            </a:r>
          </a:p>
          <a:p>
            <a:pPr eaLnBrk="1" hangingPunct="1"/>
            <a:r>
              <a:rPr lang="en-US" altLang="zh-CN" dirty="0">
                <a:cs typeface="Times New Roman" pitchFamily="18" charset="0"/>
              </a:rPr>
              <a:t>|M| = |C| indicates the optimality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dirty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dirty="0">
              <a:cs typeface="Times New Roman" pitchFamily="18" charset="0"/>
            </a:endParaRPr>
          </a:p>
          <a:p>
            <a:pPr eaLnBrk="1" hangingPunct="1"/>
            <a:r>
              <a:rPr lang="en-US" altLang="zh-CN" dirty="0">
                <a:cs typeface="Times New Roman" pitchFamily="18" charset="0"/>
              </a:rPr>
              <a:t>Possible Solution: Using Maximal matching to find Minimum vertex cover</a:t>
            </a:r>
          </a:p>
          <a:p>
            <a:endParaRPr lang="zh-CN" alt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4478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2860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276600" y="4114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447800" y="5181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362200" y="5181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352800" y="5181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56388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63246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54102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6705600" y="4419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876800" y="4572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cxnSp>
        <p:nvCxnSpPr>
          <p:cNvPr id="15" name="AutoShape 15"/>
          <p:cNvCxnSpPr>
            <a:cxnSpLocks noChangeShapeType="1"/>
            <a:stCxn id="4" idx="1"/>
            <a:endCxn id="7" idx="1"/>
          </p:cNvCxnSpPr>
          <p:nvPr/>
        </p:nvCxnSpPr>
        <p:spPr bwMode="auto">
          <a:xfrm>
            <a:off x="1470025" y="4137025"/>
            <a:ext cx="0" cy="106680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6"/>
          <p:cNvCxnSpPr>
            <a:cxnSpLocks noChangeShapeType="1"/>
            <a:stCxn id="7" idx="7"/>
            <a:endCxn id="5" idx="6"/>
          </p:cNvCxnSpPr>
          <p:nvPr/>
        </p:nvCxnSpPr>
        <p:spPr bwMode="auto">
          <a:xfrm flipV="1">
            <a:off x="1577975" y="4191000"/>
            <a:ext cx="860425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7"/>
          <p:cNvCxnSpPr>
            <a:cxnSpLocks noChangeShapeType="1"/>
            <a:stCxn id="7" idx="5"/>
            <a:endCxn id="6" idx="4"/>
          </p:cNvCxnSpPr>
          <p:nvPr/>
        </p:nvCxnSpPr>
        <p:spPr bwMode="auto">
          <a:xfrm flipV="1">
            <a:off x="1577975" y="4267200"/>
            <a:ext cx="1774825" cy="1044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8"/>
          <p:cNvCxnSpPr>
            <a:cxnSpLocks noChangeShapeType="1"/>
            <a:stCxn id="6" idx="5"/>
            <a:endCxn id="8" idx="5"/>
          </p:cNvCxnSpPr>
          <p:nvPr/>
        </p:nvCxnSpPr>
        <p:spPr bwMode="auto">
          <a:xfrm flipH="1">
            <a:off x="2492375" y="4244975"/>
            <a:ext cx="9144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9"/>
          <p:cNvCxnSpPr>
            <a:cxnSpLocks noChangeShapeType="1"/>
            <a:stCxn id="6" idx="5"/>
            <a:endCxn id="9" idx="0"/>
          </p:cNvCxnSpPr>
          <p:nvPr/>
        </p:nvCxnSpPr>
        <p:spPr bwMode="auto">
          <a:xfrm>
            <a:off x="3406775" y="4244975"/>
            <a:ext cx="22225" cy="9366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1295400" y="50292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3124200" y="39624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  <p:cxnSp>
        <p:nvCxnSpPr>
          <p:cNvPr id="22" name="AutoShape 22"/>
          <p:cNvCxnSpPr>
            <a:cxnSpLocks noChangeShapeType="1"/>
            <a:stCxn id="10" idx="3"/>
            <a:endCxn id="14" idx="0"/>
          </p:cNvCxnSpPr>
          <p:nvPr/>
        </p:nvCxnSpPr>
        <p:spPr bwMode="auto">
          <a:xfrm flipH="1">
            <a:off x="4953000" y="4168775"/>
            <a:ext cx="708025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23"/>
          <p:cNvCxnSpPr>
            <a:cxnSpLocks noChangeShapeType="1"/>
            <a:stCxn id="14" idx="6"/>
            <a:endCxn id="12" idx="5"/>
          </p:cNvCxnSpPr>
          <p:nvPr/>
        </p:nvCxnSpPr>
        <p:spPr bwMode="auto">
          <a:xfrm>
            <a:off x="5029200" y="4648200"/>
            <a:ext cx="511175" cy="7397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24"/>
          <p:cNvCxnSpPr>
            <a:cxnSpLocks noChangeShapeType="1"/>
            <a:stCxn id="10" idx="2"/>
            <a:endCxn id="13" idx="6"/>
          </p:cNvCxnSpPr>
          <p:nvPr/>
        </p:nvCxnSpPr>
        <p:spPr bwMode="auto">
          <a:xfrm>
            <a:off x="5638800" y="4114800"/>
            <a:ext cx="1219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25"/>
          <p:cNvCxnSpPr>
            <a:cxnSpLocks noChangeShapeType="1"/>
            <a:stCxn id="13" idx="6"/>
            <a:endCxn id="11" idx="4"/>
          </p:cNvCxnSpPr>
          <p:nvPr/>
        </p:nvCxnSpPr>
        <p:spPr bwMode="auto">
          <a:xfrm flipH="1">
            <a:off x="6400800" y="4495800"/>
            <a:ext cx="457200" cy="914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6"/>
          <p:cNvCxnSpPr>
            <a:cxnSpLocks noChangeShapeType="1"/>
            <a:stCxn id="12" idx="4"/>
            <a:endCxn id="11" idx="5"/>
          </p:cNvCxnSpPr>
          <p:nvPr/>
        </p:nvCxnSpPr>
        <p:spPr bwMode="auto">
          <a:xfrm flipV="1">
            <a:off x="5486400" y="5387975"/>
            <a:ext cx="968375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5334000" y="51054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6172200" y="51816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5486400" y="38862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69852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Algorithm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zh-CN" dirty="0" smtClean="0">
                    <a:solidFill>
                      <a:srgbClr val="FF0000"/>
                    </a:solidFill>
                  </a:rPr>
                  <a:t>Alg</a:t>
                </a:r>
                <a:r>
                  <a:rPr lang="en-US" altLang="zh-CN" dirty="0" smtClean="0"/>
                  <a:t>: </a:t>
                </a:r>
                <a:r>
                  <a:rPr lang="en-US" altLang="zh-CN" dirty="0"/>
                  <a:t>Find a maximal matching in G and output the set of matched vertices</a:t>
                </a:r>
              </a:p>
              <a:p>
                <a:pPr eaLnBrk="1" hangingPunct="1"/>
                <a:r>
                  <a:rPr lang="en-US" altLang="zh-CN" dirty="0">
                    <a:solidFill>
                      <a:srgbClr val="FF0000"/>
                    </a:solidFill>
                  </a:rPr>
                  <a:t>Theorem</a:t>
                </a:r>
                <a:r>
                  <a:rPr lang="en-US" altLang="zh-CN" dirty="0"/>
                  <a:t>: </a:t>
                </a:r>
                <a:r>
                  <a:rPr lang="en-US" altLang="zh-CN" dirty="0" err="1"/>
                  <a:t>Alg</a:t>
                </a:r>
                <a:r>
                  <a:rPr lang="en-US" altLang="zh-CN" dirty="0"/>
                  <a:t> </a:t>
                </a:r>
                <a:r>
                  <a:rPr lang="en-US" altLang="zh-CN" dirty="0" smtClean="0"/>
                  <a:t>is </a:t>
                </a:r>
                <a:r>
                  <a:rPr lang="en-US" altLang="zh-CN" dirty="0"/>
                  <a:t>a factor 2-approximation algorithm.</a:t>
                </a:r>
              </a:p>
              <a:p>
                <a:pPr eaLnBrk="1" hangingPunct="1"/>
                <a:r>
                  <a:rPr lang="en-US" altLang="zh-CN" dirty="0" smtClean="0">
                    <a:solidFill>
                      <a:srgbClr val="FF0000"/>
                    </a:solidFill>
                  </a:rPr>
                  <a:t>Proof</a:t>
                </a:r>
                <a:r>
                  <a:rPr lang="en-US" altLang="zh-CN" dirty="0" smtClean="0"/>
                  <a:t>:</a:t>
                </a:r>
              </a:p>
              <a:p>
                <a:pPr marL="400050" lvl="1" indent="0">
                  <a:buNone/>
                </a:pPr>
                <a:r>
                  <a:rPr lang="en-US" altLang="zh-CN" sz="2400" dirty="0"/>
                  <a:t>Let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𝑜𝑝𝑡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400" dirty="0"/>
                  <a:t>be a size of an optimal solution. </a:t>
                </a:r>
              </a:p>
              <a:p>
                <a:pPr marL="400050" lvl="1" indent="0">
                  <a:buNone/>
                </a:pPr>
                <a:r>
                  <a:rPr lang="en-US" altLang="zh-CN" sz="2400" dirty="0"/>
                  <a:t>Let </a:t>
                </a:r>
                <a:r>
                  <a:rPr lang="en-US" altLang="zh-CN" sz="2400" i="1" dirty="0" smtClean="0"/>
                  <a:t>C</a:t>
                </a:r>
                <a:r>
                  <a:rPr lang="en-US" altLang="zh-CN" sz="2400" dirty="0" smtClean="0"/>
                  <a:t> be </a:t>
                </a:r>
                <a:r>
                  <a:rPr lang="en-US" altLang="zh-CN" sz="2400" dirty="0"/>
                  <a:t>a set of vertex cover obtained from algorithm 1.</a:t>
                </a:r>
              </a:p>
              <a:p>
                <a:pPr marL="400050" lvl="1" indent="0">
                  <a:buNone/>
                </a:pPr>
                <a:r>
                  <a:rPr lang="en-US" altLang="zh-CN" sz="2400" dirty="0"/>
                  <a:t>We have</a:t>
                </a:r>
                <a:r>
                  <a:rPr lang="en-US" altLang="zh-CN" sz="2400" dirty="0" smtClean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𝑜𝑝𝑡</m:t>
                    </m:r>
                  </m:oMath>
                </a14:m>
                <a:r>
                  <a:rPr lang="en-US" altLang="zh-CN" sz="2400" dirty="0" smtClean="0"/>
                  <a:t> </a:t>
                </a:r>
                <a:r>
                  <a:rPr lang="en-US" altLang="zh-CN" sz="2400" dirty="0"/>
                  <a:t>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</m:oMath>
                </a14:m>
                <a:endParaRPr lang="en-US" altLang="zh-CN" sz="2400" dirty="0" smtClean="0"/>
              </a:p>
              <a:p>
                <a:pPr marL="400050" lvl="1" indent="0">
                  <a:buNone/>
                </a:pPr>
                <a:r>
                  <a:rPr lang="en-US" altLang="zh-CN" sz="2400" dirty="0" smtClean="0"/>
                  <a:t>Therefore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𝑜𝑝𝑡</m:t>
                    </m:r>
                  </m:oMath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815" b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2629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End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Approximation algorithms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zh-CN" sz="2800" dirty="0" smtClean="0"/>
              <a:t>Motivation</a:t>
            </a:r>
          </a:p>
          <a:p>
            <a:pPr lvl="1"/>
            <a:r>
              <a:rPr lang="en-US" altLang="zh-CN" sz="2400" dirty="0" smtClean="0"/>
              <a:t>Some (optimization) problems are very hard</a:t>
            </a:r>
          </a:p>
          <a:p>
            <a:pPr lvl="1"/>
            <a:r>
              <a:rPr lang="en-US" altLang="zh-CN" sz="2400" dirty="0" smtClean="0"/>
              <a:t>Unlikely to have efficient polynomial-time algorithms</a:t>
            </a:r>
          </a:p>
          <a:p>
            <a:endParaRPr lang="en-US" altLang="zh-CN" sz="2800" dirty="0"/>
          </a:p>
          <a:p>
            <a:r>
              <a:rPr lang="en-US" altLang="zh-CN" sz="2800" dirty="0" smtClean="0"/>
              <a:t>Approximation algorithms</a:t>
            </a:r>
          </a:p>
          <a:p>
            <a:pPr lvl="1"/>
            <a:r>
              <a:rPr lang="en-US" altLang="zh-CN" sz="2400" dirty="0" smtClean="0"/>
              <a:t>Algorithms to find </a:t>
            </a:r>
            <a:r>
              <a:rPr lang="en-US" altLang="zh-CN" sz="2400" i="1" dirty="0" smtClean="0">
                <a:solidFill>
                  <a:srgbClr val="FF0000"/>
                </a:solidFill>
              </a:rPr>
              <a:t>approximate</a:t>
            </a:r>
            <a:r>
              <a:rPr lang="en-US" altLang="zh-CN" sz="2400" dirty="0" smtClean="0"/>
              <a:t> solutions to optimization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Optimization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Many problems are actually </a:t>
            </a:r>
            <a:r>
              <a:rPr lang="en-US" altLang="zh-CN" i="1" dirty="0" smtClean="0">
                <a:solidFill>
                  <a:srgbClr val="FF0000"/>
                </a:solidFill>
              </a:rPr>
              <a:t>optimization problems</a:t>
            </a:r>
            <a:r>
              <a:rPr lang="en-US" altLang="zh-CN" dirty="0" smtClean="0"/>
              <a:t> </a:t>
            </a:r>
          </a:p>
          <a:p>
            <a:r>
              <a:rPr lang="en-US" altLang="zh-CN" dirty="0" err="1" smtClean="0"/>
              <a:t>i.e</a:t>
            </a:r>
            <a:r>
              <a:rPr lang="en-US" altLang="zh-CN" dirty="0" smtClean="0"/>
              <a:t> – the task can be naturally rephrased as finding a </a:t>
            </a:r>
            <a:r>
              <a:rPr lang="en-US" altLang="zh-CN" i="1" dirty="0" smtClean="0">
                <a:solidFill>
                  <a:srgbClr val="FF0000"/>
                </a:solidFill>
              </a:rPr>
              <a:t>maximal/minimal</a:t>
            </a:r>
            <a:r>
              <a:rPr lang="en-US" altLang="zh-CN" dirty="0" smtClean="0"/>
              <a:t> solution</a:t>
            </a:r>
          </a:p>
          <a:p>
            <a:r>
              <a:rPr lang="en-US" altLang="zh-CN" dirty="0" smtClean="0"/>
              <a:t>For example: Vertex Cover problem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630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Approximation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An algorithm that returns </a:t>
            </a:r>
            <a:r>
              <a:rPr lang="en-US" altLang="zh-CN" dirty="0">
                <a:solidFill>
                  <a:srgbClr val="FF0000"/>
                </a:solidFill>
              </a:rPr>
              <a:t>near-optimal</a:t>
            </a:r>
            <a:r>
              <a:rPr lang="en-US" altLang="zh-CN" dirty="0">
                <a:solidFill>
                  <a:schemeClr val="accent2"/>
                </a:solidFill>
              </a:rPr>
              <a:t> </a:t>
            </a:r>
            <a:r>
              <a:rPr lang="en-US" altLang="zh-CN" dirty="0"/>
              <a:t>solutions in polynomial time</a:t>
            </a:r>
          </a:p>
          <a:p>
            <a:pPr eaLnBrk="1" hangingPunct="1"/>
            <a:r>
              <a:rPr lang="en-US" altLang="zh-CN" dirty="0"/>
              <a:t>Approximation Ratio </a:t>
            </a:r>
            <a:r>
              <a:rPr lang="el-GR" altLang="zh-CN" i="1" dirty="0">
                <a:cs typeface="Times New Roman" pitchFamily="18" charset="0"/>
              </a:rPr>
              <a:t>ρ</a:t>
            </a:r>
            <a:r>
              <a:rPr lang="en-US" altLang="zh-CN" i="1" dirty="0">
                <a:cs typeface="Times New Roman" pitchFamily="18" charset="0"/>
              </a:rPr>
              <a:t>(n)</a:t>
            </a:r>
            <a:r>
              <a:rPr lang="en-US" altLang="zh-CN" i="1" dirty="0"/>
              <a:t>:</a:t>
            </a:r>
          </a:p>
          <a:p>
            <a:pPr lvl="1" eaLnBrk="1" hangingPunct="1"/>
            <a:r>
              <a:rPr lang="en-US" altLang="zh-CN" dirty="0"/>
              <a:t>Define: C* as a optimal solution and C is the solution produced by the approximation algorithm</a:t>
            </a:r>
          </a:p>
          <a:p>
            <a:pPr lvl="1" eaLnBrk="1" hangingPunct="1"/>
            <a:r>
              <a:rPr lang="en-US" altLang="zh-CN" dirty="0"/>
              <a:t>max (C/C*, C*/C) &lt;= </a:t>
            </a:r>
            <a:r>
              <a:rPr lang="el-GR" altLang="zh-CN" i="1" dirty="0">
                <a:cs typeface="Times New Roman" pitchFamily="18" charset="0"/>
              </a:rPr>
              <a:t>ρ</a:t>
            </a:r>
            <a:r>
              <a:rPr lang="en-US" altLang="zh-CN" i="1" dirty="0">
                <a:cs typeface="Times New Roman" pitchFamily="18" charset="0"/>
              </a:rPr>
              <a:t>(n)</a:t>
            </a:r>
            <a:endParaRPr lang="en-US" altLang="zh-CN" i="1" dirty="0"/>
          </a:p>
          <a:p>
            <a:pPr lvl="1" eaLnBrk="1" hangingPunct="1"/>
            <a:r>
              <a:rPr lang="en-US" altLang="zh-CN" dirty="0"/>
              <a:t>Maximization problem: 0 &lt; C &lt;= C*, thus C*/C shows that C* is larger than C by </a:t>
            </a:r>
            <a:r>
              <a:rPr lang="el-GR" altLang="zh-CN" i="1" dirty="0">
                <a:cs typeface="Times New Roman" pitchFamily="18" charset="0"/>
              </a:rPr>
              <a:t>ρ</a:t>
            </a:r>
            <a:r>
              <a:rPr lang="en-US" altLang="zh-CN" i="1" dirty="0">
                <a:cs typeface="Times New Roman" pitchFamily="18" charset="0"/>
              </a:rPr>
              <a:t>(n)</a:t>
            </a:r>
          </a:p>
          <a:p>
            <a:pPr lvl="1" eaLnBrk="1" hangingPunct="1"/>
            <a:r>
              <a:rPr lang="en-US" altLang="zh-CN" dirty="0">
                <a:cs typeface="Times New Roman" pitchFamily="18" charset="0"/>
              </a:rPr>
              <a:t>Minimization problem: 0 &lt; C* &lt;= C, thus C/C* shows that C is larger than C* by </a:t>
            </a:r>
            <a:r>
              <a:rPr lang="el-GR" altLang="zh-CN" i="1" dirty="0">
                <a:cs typeface="Times New Roman" pitchFamily="18" charset="0"/>
              </a:rPr>
              <a:t>ρ</a:t>
            </a:r>
            <a:r>
              <a:rPr lang="en-US" altLang="zh-CN" i="1" dirty="0">
                <a:cs typeface="Times New Roman" pitchFamily="18" charset="0"/>
              </a:rPr>
              <a:t>(n)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26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Techniques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A variety of techniques to design and analyze many approximation algorithms for computationally hard problems:</a:t>
            </a:r>
          </a:p>
          <a:p>
            <a:pPr lvl="1" eaLnBrk="1" hangingPunct="1"/>
            <a:r>
              <a:rPr lang="en-US" altLang="zh-CN" dirty="0"/>
              <a:t>Combinatorial </a:t>
            </a:r>
            <a:r>
              <a:rPr lang="en-US" altLang="zh-CN" dirty="0" smtClean="0"/>
              <a:t>algorithms</a:t>
            </a:r>
            <a:endParaRPr lang="en-US" altLang="zh-CN" dirty="0"/>
          </a:p>
          <a:p>
            <a:pPr lvl="1" eaLnBrk="1" hangingPunct="1"/>
            <a:r>
              <a:rPr lang="en-US" altLang="zh-CN" dirty="0" smtClean="0"/>
              <a:t>Linear </a:t>
            </a:r>
            <a:r>
              <a:rPr lang="en-US" altLang="zh-CN" dirty="0"/>
              <a:t>Programming based algorithms</a:t>
            </a:r>
          </a:p>
          <a:p>
            <a:pPr lvl="1" eaLnBrk="1" hangingPunct="1"/>
            <a:r>
              <a:rPr lang="en-US" altLang="zh-CN" dirty="0" smtClean="0"/>
              <a:t>Semi-definite </a:t>
            </a:r>
            <a:r>
              <a:rPr lang="en-US" altLang="zh-CN" dirty="0"/>
              <a:t>Programming based algorithms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2079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Vertex Cover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Definition</a:t>
                </a:r>
              </a:p>
              <a:p>
                <a:pPr lvl="1"/>
                <a:r>
                  <a:rPr lang="en-US" altLang="zh-CN" dirty="0"/>
                  <a:t>Given an undirected </a:t>
                </a:r>
                <a:r>
                  <a:rPr lang="en-US" altLang="zh-CN" dirty="0" smtClean="0"/>
                  <a:t>graph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 smtClean="0"/>
                  <a:t>,a </a:t>
                </a:r>
                <a:r>
                  <a:rPr lang="en-US" altLang="zh-CN" dirty="0"/>
                  <a:t>subset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/>
                  <a:t>is called a vertex cover of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en-US" altLang="zh-CN" dirty="0" err="1"/>
                  <a:t>iff</a:t>
                </a:r>
                <a:r>
                  <a:rPr lang="en-US" altLang="zh-CN" dirty="0"/>
                  <a:t> for every </a:t>
                </a:r>
                <a:r>
                  <a:rPr lang="en-US" altLang="zh-CN" dirty="0" smtClean="0"/>
                  <a:t>edge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altLang="zh-CN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zh-CN" dirty="0"/>
                  <a:t> has at least one endpoint incident at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altLang="zh-C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endParaRPr lang="en-US" altLang="zh-CN" dirty="0" smtClean="0"/>
              </a:p>
              <a:p>
                <a:endParaRPr lang="en-US" altLang="zh-CN" dirty="0"/>
              </a:p>
              <a:p>
                <a:r>
                  <a:rPr lang="en-US" altLang="zh-CN" dirty="0" smtClean="0"/>
                  <a:t>Example</a:t>
                </a: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5" descr="gtln11p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4131733"/>
            <a:ext cx="2514600" cy="2208213"/>
          </a:xfrm>
          <a:prstGeom prst="rect">
            <a:avLst/>
          </a:prstGeom>
          <a:noFill/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962400" y="4207933"/>
            <a:ext cx="381000" cy="3048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8411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Vertex Cover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Definition: </a:t>
            </a:r>
          </a:p>
          <a:p>
            <a:pPr lvl="1" eaLnBrk="1" hangingPunct="1"/>
            <a:r>
              <a:rPr lang="en-US" altLang="zh-CN" dirty="0"/>
              <a:t>Given an undirected graph G=(V,E), find a vertex cover with minimum size (has the least number of vertices)</a:t>
            </a:r>
          </a:p>
          <a:p>
            <a:pPr lvl="1" eaLnBrk="1" hangingPunct="1"/>
            <a:r>
              <a:rPr lang="en-US" altLang="zh-CN" dirty="0"/>
              <a:t>This is sometimes called cardinality vertex cover</a:t>
            </a:r>
          </a:p>
          <a:p>
            <a:pPr eaLnBrk="1" hangingPunct="1"/>
            <a:r>
              <a:rPr lang="en-US" altLang="zh-CN" dirty="0"/>
              <a:t>More generalization:</a:t>
            </a:r>
          </a:p>
          <a:p>
            <a:pPr lvl="1" eaLnBrk="1" hangingPunct="1"/>
            <a:r>
              <a:rPr lang="en-US" altLang="zh-CN" dirty="0"/>
              <a:t>Given an undirected graph G=(V,E), and a cost function on vertices c: V </a:t>
            </a:r>
            <a:r>
              <a:rPr lang="en-US" altLang="zh-CN" dirty="0">
                <a:cs typeface="Times New Roman" pitchFamily="18" charset="0"/>
              </a:rPr>
              <a:t>→</a:t>
            </a:r>
            <a:r>
              <a:rPr lang="en-US" altLang="zh-CN" dirty="0"/>
              <a:t> Q+</a:t>
            </a:r>
          </a:p>
          <a:p>
            <a:pPr lvl="1" eaLnBrk="1" hangingPunct="1"/>
            <a:r>
              <a:rPr lang="en-US" altLang="zh-CN" dirty="0"/>
              <a:t>Find a minimum cost vertex cover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385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solve it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Matching:</a:t>
            </a:r>
          </a:p>
          <a:p>
            <a:pPr lvl="1" eaLnBrk="1" hangingPunct="1"/>
            <a:r>
              <a:rPr lang="en-US" altLang="zh-CN" dirty="0"/>
              <a:t>A set </a:t>
            </a:r>
            <a:r>
              <a:rPr lang="en-US" altLang="zh-CN" i="1" dirty="0"/>
              <a:t>M</a:t>
            </a:r>
            <a:r>
              <a:rPr lang="en-US" altLang="zh-CN" dirty="0"/>
              <a:t> of edges in a graph </a:t>
            </a:r>
            <a:r>
              <a:rPr lang="en-US" altLang="zh-CN" i="1" dirty="0"/>
              <a:t>G</a:t>
            </a:r>
            <a:r>
              <a:rPr lang="en-US" altLang="zh-CN" dirty="0"/>
              <a:t> is called a </a:t>
            </a:r>
            <a:r>
              <a:rPr lang="en-US" altLang="zh-CN" b="1" i="1" dirty="0"/>
              <a:t>matching</a:t>
            </a:r>
            <a:r>
              <a:rPr lang="en-US" altLang="zh-CN" dirty="0"/>
              <a:t> of </a:t>
            </a:r>
            <a:r>
              <a:rPr lang="en-US" altLang="zh-CN" i="1" dirty="0"/>
              <a:t>G</a:t>
            </a:r>
            <a:r>
              <a:rPr lang="en-US" altLang="zh-CN" dirty="0"/>
              <a:t> if no two edges in set </a:t>
            </a:r>
            <a:r>
              <a:rPr lang="en-US" altLang="zh-CN" i="1" dirty="0"/>
              <a:t>M</a:t>
            </a:r>
            <a:r>
              <a:rPr lang="en-US" altLang="zh-CN" dirty="0"/>
              <a:t> have an endpoint in common</a:t>
            </a:r>
          </a:p>
          <a:p>
            <a:pPr eaLnBrk="1" hangingPunct="1"/>
            <a:r>
              <a:rPr lang="en-US" altLang="zh-CN" dirty="0"/>
              <a:t>Example: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25908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133600" y="510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8862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3733800" y="5181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cxnSp>
        <p:nvCxnSpPr>
          <p:cNvPr id="13" name="AutoShape 8"/>
          <p:cNvCxnSpPr>
            <a:cxnSpLocks noChangeShapeType="1"/>
          </p:cNvCxnSpPr>
          <p:nvPr/>
        </p:nvCxnSpPr>
        <p:spPr bwMode="auto">
          <a:xfrm flipV="1">
            <a:off x="2720975" y="4038600"/>
            <a:ext cx="1187450" cy="7620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9"/>
          <p:cNvCxnSpPr>
            <a:cxnSpLocks noChangeShapeType="1"/>
            <a:stCxn id="11" idx="2"/>
            <a:endCxn id="12" idx="6"/>
          </p:cNvCxnSpPr>
          <p:nvPr/>
        </p:nvCxnSpPr>
        <p:spPr bwMode="auto">
          <a:xfrm>
            <a:off x="3886200" y="4038600"/>
            <a:ext cx="0" cy="121920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0"/>
          <p:cNvCxnSpPr>
            <a:cxnSpLocks noChangeShapeType="1"/>
            <a:stCxn id="12" idx="4"/>
            <a:endCxn id="9" idx="4"/>
          </p:cNvCxnSpPr>
          <p:nvPr/>
        </p:nvCxnSpPr>
        <p:spPr bwMode="auto">
          <a:xfrm flipH="1" flipV="1">
            <a:off x="2667000" y="4191000"/>
            <a:ext cx="1143000" cy="114300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Line 11"/>
          <p:cNvSpPr>
            <a:spLocks noChangeShapeType="1"/>
          </p:cNvSpPr>
          <p:nvPr/>
        </p:nvSpPr>
        <p:spPr bwMode="auto">
          <a:xfrm flipH="1">
            <a:off x="2209800" y="4114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17" name="AutoShape 12"/>
          <p:cNvCxnSpPr>
            <a:cxnSpLocks noChangeShapeType="1"/>
            <a:stCxn id="10" idx="5"/>
            <a:endCxn id="12" idx="4"/>
          </p:cNvCxnSpPr>
          <p:nvPr/>
        </p:nvCxnSpPr>
        <p:spPr bwMode="auto">
          <a:xfrm>
            <a:off x="2263775" y="5235575"/>
            <a:ext cx="1546225" cy="984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61072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solve </a:t>
            </a:r>
            <a:r>
              <a:rPr lang="en-US" altLang="zh-CN" dirty="0" smtClean="0"/>
              <a:t>it(cont.)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Maximum Matching:</a:t>
            </a:r>
          </a:p>
          <a:p>
            <a:pPr lvl="1" eaLnBrk="1" hangingPunct="1"/>
            <a:r>
              <a:rPr lang="en-US" altLang="zh-CN" dirty="0"/>
              <a:t>A matching of G with the greatest number of edges </a:t>
            </a:r>
          </a:p>
          <a:p>
            <a:pPr eaLnBrk="1" hangingPunct="1"/>
            <a:r>
              <a:rPr lang="en-US" altLang="zh-CN" dirty="0"/>
              <a:t>Maximal Matching:</a:t>
            </a:r>
          </a:p>
          <a:p>
            <a:pPr lvl="1" eaLnBrk="1" hangingPunct="1"/>
            <a:r>
              <a:rPr lang="en-US" altLang="zh-CN" dirty="0"/>
              <a:t>A matching which is not contained in any larger matching</a:t>
            </a:r>
          </a:p>
          <a:p>
            <a:pPr eaLnBrk="1" hangingPunct="1"/>
            <a:r>
              <a:rPr lang="en-US" altLang="zh-CN" dirty="0"/>
              <a:t>Note: Any maximum matching is certainly maximal, but not the reverse</a:t>
            </a:r>
          </a:p>
          <a:p>
            <a:endParaRPr lang="zh-CN" alt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5562600" y="632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276600" y="6553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1910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362200" y="5791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cxnSp>
        <p:nvCxnSpPr>
          <p:cNvPr id="8" name="AutoShape 8"/>
          <p:cNvCxnSpPr>
            <a:cxnSpLocks noChangeShapeType="1"/>
            <a:stCxn id="7" idx="4"/>
            <a:endCxn id="5" idx="5"/>
          </p:cNvCxnSpPr>
          <p:nvPr/>
        </p:nvCxnSpPr>
        <p:spPr bwMode="auto">
          <a:xfrm>
            <a:off x="2438400" y="5943600"/>
            <a:ext cx="968375" cy="739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"/>
          <p:cNvCxnSpPr>
            <a:cxnSpLocks noChangeShapeType="1"/>
            <a:stCxn id="5" idx="7"/>
            <a:endCxn id="6" idx="0"/>
          </p:cNvCxnSpPr>
          <p:nvPr/>
        </p:nvCxnSpPr>
        <p:spPr bwMode="auto">
          <a:xfrm flipV="1">
            <a:off x="3406775" y="5791200"/>
            <a:ext cx="860425" cy="78422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10"/>
          <p:cNvCxnSpPr>
            <a:cxnSpLocks noChangeShapeType="1"/>
            <a:stCxn id="6" idx="2"/>
            <a:endCxn id="4" idx="5"/>
          </p:cNvCxnSpPr>
          <p:nvPr/>
        </p:nvCxnSpPr>
        <p:spPr bwMode="auto">
          <a:xfrm>
            <a:off x="4191000" y="5867400"/>
            <a:ext cx="1501775" cy="587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20658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480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宋体</vt:lpstr>
      <vt:lpstr>Arial</vt:lpstr>
      <vt:lpstr>Calibri</vt:lpstr>
      <vt:lpstr>Cambria Math</vt:lpstr>
      <vt:lpstr>Times New Roman</vt:lpstr>
      <vt:lpstr>Wingdings</vt:lpstr>
      <vt:lpstr>Office Theme</vt:lpstr>
      <vt:lpstr>CSCI 3160  Design and Analysis of Algorithms  </vt:lpstr>
      <vt:lpstr>Approximation algorithms</vt:lpstr>
      <vt:lpstr>Optimization</vt:lpstr>
      <vt:lpstr>Approximation Algorithm</vt:lpstr>
      <vt:lpstr>Techniques</vt:lpstr>
      <vt:lpstr>Vertex Cover</vt:lpstr>
      <vt:lpstr>Vertex Cover Problem</vt:lpstr>
      <vt:lpstr>How to solve it</vt:lpstr>
      <vt:lpstr>How to solve it(cont.)</vt:lpstr>
      <vt:lpstr>Main observation</vt:lpstr>
      <vt:lpstr>An Algorithm</vt:lpstr>
      <vt:lpstr>End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3160  Design and Analysis of Algorithms  Tutorial 11</dc:title>
  <dc:creator>CSE</dc:creator>
  <cp:lastModifiedBy>Chengyu Lin</cp:lastModifiedBy>
  <cp:revision>39</cp:revision>
  <dcterms:created xsi:type="dcterms:W3CDTF">2012-04-05T10:39:04Z</dcterms:created>
  <dcterms:modified xsi:type="dcterms:W3CDTF">2015-04-14T08:23:45Z</dcterms:modified>
</cp:coreProperties>
</file>