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67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5D3793-12AB-4519-AB38-6945CDF5E241}" type="datetimeFigureOut">
              <a:rPr lang="en-US" altLang="zh-CN"/>
              <a:pPr/>
              <a:t>4/14/2015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696ED6-DA18-40DD-8416-1A2E54839FE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29681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2FA1EC-806F-4192-ADC5-9D4CB7CD6AD0}" type="datetimeFigureOut">
              <a:rPr lang="en-US" altLang="zh-CN"/>
              <a:pPr/>
              <a:t>4/14/2015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C313E0-8B85-4792-8CD1-61F2D99934E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90381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DD8C26-C3EA-47A7-9693-0F7930FE519A}" type="datetimeFigureOut">
              <a:rPr lang="en-US" altLang="zh-CN"/>
              <a:pPr/>
              <a:t>4/14/2015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ECAFF2-51CD-42B1-8272-3B6849942EA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17918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128412A-BCE8-4E51-91C2-F14EF9C3F9EC}" type="datetimeFigureOut">
              <a:rPr lang="en-US" altLang="zh-CN"/>
              <a:pPr/>
              <a:t>4/14/2015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1FC7B7-9DA9-465E-B4A7-C8C0C77C7FE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07272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38EAA5-92D3-4067-96A2-0B193EFD6C9C}" type="datetimeFigureOut">
              <a:rPr lang="en-US" altLang="zh-CN"/>
              <a:pPr/>
              <a:t>4/14/2015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48448F-C40E-4FE4-9C1B-3BEC0A9BDB2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87587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48EBF8-D932-42DB-94AF-110102BEC39B}" type="datetimeFigureOut">
              <a:rPr lang="en-US" altLang="zh-CN"/>
              <a:pPr/>
              <a:t>4/14/2015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94E77B-62BA-4347-A2D6-DAD925F20E5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86845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98D45AA-E515-40F5-9990-32743926FB6D}" type="datetimeFigureOut">
              <a:rPr lang="en-US" altLang="zh-CN"/>
              <a:pPr/>
              <a:t>4/14/2015</a:t>
            </a:fld>
            <a:endParaRPr lang="en-US" altLang="zh-CN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14CDFC-A31C-4BCB-8472-B888F2ACF41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37396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A21399-BCC4-46CC-820C-D9615FA0E4E0}" type="datetimeFigureOut">
              <a:rPr lang="en-US" altLang="zh-CN"/>
              <a:pPr/>
              <a:t>4/14/2015</a:t>
            </a:fld>
            <a:endParaRPr lang="en-US" altLang="zh-C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AE4A8C-8D5C-4054-857A-5713E1FF91C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64824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0E932C-7785-4B3B-9B21-9D29C1857BF3}" type="datetimeFigureOut">
              <a:rPr lang="en-US" altLang="zh-CN"/>
              <a:pPr/>
              <a:t>4/14/2015</a:t>
            </a:fld>
            <a:endParaRPr lang="en-US" altLang="zh-CN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845825-10BF-43BC-9AC4-93E11C15FAD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73325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5FB11D-6660-4AC4-81F1-6F4266A5619C}" type="datetimeFigureOut">
              <a:rPr lang="en-US" altLang="zh-CN"/>
              <a:pPr/>
              <a:t>4/14/2015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F22A71-1213-4A38-978B-31BE8283C20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51554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3A27EA-E914-40B9-ACA3-332B8085722F}" type="datetimeFigureOut">
              <a:rPr lang="en-US" altLang="zh-CN"/>
              <a:pPr/>
              <a:t>4/14/2015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6DB999-4EB4-445C-99E4-6EABE68115B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06652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8B132AB7-13CD-43BE-9016-FF1C1321784A}" type="datetimeFigureOut">
              <a:rPr lang="en-US" altLang="zh-CN"/>
              <a:pPr/>
              <a:t>4/14/2015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DEC2F41C-474B-40B3-8E4C-24451CE67DE9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457200" y="1828800"/>
            <a:ext cx="8153400" cy="2362200"/>
          </a:xfrm>
        </p:spPr>
        <p:txBody>
          <a:bodyPr/>
          <a:lstStyle/>
          <a:p>
            <a:pPr algn="r"/>
            <a:r>
              <a:rPr lang="en-US" altLang="zh-CN" sz="4000" dirty="0" smtClean="0"/>
              <a:t>CSCI 3160</a:t>
            </a:r>
            <a:br>
              <a:rPr lang="en-US" altLang="zh-CN" sz="4000" dirty="0" smtClean="0"/>
            </a:br>
            <a:r>
              <a:rPr lang="en-US" altLang="zh-CN" sz="4000" dirty="0" smtClean="0"/>
              <a:t> Design and Analysis of Algorithms</a:t>
            </a:r>
            <a:br>
              <a:rPr lang="en-US" altLang="zh-CN" sz="4000" dirty="0" smtClean="0"/>
            </a:br>
            <a:r>
              <a:rPr lang="en-US" altLang="zh-CN" sz="4000" dirty="0" smtClean="0"/>
              <a:t/>
            </a:r>
            <a:br>
              <a:rPr lang="en-US" altLang="zh-CN" sz="4000" dirty="0" smtClean="0"/>
            </a:br>
            <a:endParaRPr lang="en-US" altLang="zh-CN" sz="400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72200" y="4876800"/>
            <a:ext cx="2743200" cy="8382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latin typeface="+mj-lt"/>
              </a:rPr>
              <a:t>Chengyu Lin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Main observation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dirty="0"/>
              <a:t>No vertex can cover two edges of a matching</a:t>
            </a:r>
          </a:p>
          <a:p>
            <a:pPr eaLnBrk="1" hangingPunct="1"/>
            <a:r>
              <a:rPr lang="en-US" altLang="zh-CN" dirty="0"/>
              <a:t>The size of every vertex cover is at least the size of every matching: |M| </a:t>
            </a:r>
            <a:r>
              <a:rPr lang="en-US" altLang="zh-CN" dirty="0">
                <a:cs typeface="Times New Roman" pitchFamily="18" charset="0"/>
              </a:rPr>
              <a:t>≤ |C|</a:t>
            </a:r>
          </a:p>
          <a:p>
            <a:pPr eaLnBrk="1" hangingPunct="1"/>
            <a:r>
              <a:rPr lang="en-US" altLang="zh-CN" dirty="0">
                <a:cs typeface="Times New Roman" pitchFamily="18" charset="0"/>
              </a:rPr>
              <a:t>|M| = |C| indicates the optimality</a:t>
            </a:r>
          </a:p>
          <a:p>
            <a:pPr eaLnBrk="1" hangingPunct="1">
              <a:buFont typeface="Wingdings" pitchFamily="2" charset="2"/>
              <a:buNone/>
            </a:pPr>
            <a:endParaRPr lang="en-US" altLang="zh-CN" dirty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zh-CN" dirty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zh-CN" dirty="0">
              <a:cs typeface="Times New Roman" pitchFamily="18" charset="0"/>
            </a:endParaRPr>
          </a:p>
          <a:p>
            <a:pPr eaLnBrk="1" hangingPunct="1"/>
            <a:r>
              <a:rPr lang="en-US" altLang="zh-CN" dirty="0">
                <a:cs typeface="Times New Roman" pitchFamily="18" charset="0"/>
              </a:rPr>
              <a:t>Possible Solution: Using Maximal matching to find Minimum vertex cover</a:t>
            </a:r>
          </a:p>
          <a:p>
            <a:endParaRPr lang="zh-CN" altLang="en-US" dirty="0"/>
          </a:p>
        </p:txBody>
      </p:sp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1447800" y="4114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2286000" y="4114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3276600" y="4114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1447800" y="5181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2362200" y="5181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3352800" y="5181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10" name="Oval 10"/>
          <p:cNvSpPr>
            <a:spLocks noChangeArrowheads="1"/>
          </p:cNvSpPr>
          <p:nvPr/>
        </p:nvSpPr>
        <p:spPr bwMode="auto">
          <a:xfrm>
            <a:off x="5638800" y="4038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11" name="Oval 11"/>
          <p:cNvSpPr>
            <a:spLocks noChangeArrowheads="1"/>
          </p:cNvSpPr>
          <p:nvPr/>
        </p:nvSpPr>
        <p:spPr bwMode="auto">
          <a:xfrm>
            <a:off x="6324600" y="5257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12" name="Oval 12"/>
          <p:cNvSpPr>
            <a:spLocks noChangeArrowheads="1"/>
          </p:cNvSpPr>
          <p:nvPr/>
        </p:nvSpPr>
        <p:spPr bwMode="auto">
          <a:xfrm>
            <a:off x="5410200" y="5257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13" name="Oval 13"/>
          <p:cNvSpPr>
            <a:spLocks noChangeArrowheads="1"/>
          </p:cNvSpPr>
          <p:nvPr/>
        </p:nvSpPr>
        <p:spPr bwMode="auto">
          <a:xfrm>
            <a:off x="6705600" y="4419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14" name="Oval 14"/>
          <p:cNvSpPr>
            <a:spLocks noChangeArrowheads="1"/>
          </p:cNvSpPr>
          <p:nvPr/>
        </p:nvSpPr>
        <p:spPr bwMode="auto">
          <a:xfrm>
            <a:off x="4876800" y="4572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/>
          </a:p>
        </p:txBody>
      </p:sp>
      <p:cxnSp>
        <p:nvCxnSpPr>
          <p:cNvPr id="15" name="AutoShape 15"/>
          <p:cNvCxnSpPr>
            <a:cxnSpLocks noChangeShapeType="1"/>
            <a:stCxn id="4" idx="1"/>
            <a:endCxn id="7" idx="1"/>
          </p:cNvCxnSpPr>
          <p:nvPr/>
        </p:nvCxnSpPr>
        <p:spPr bwMode="auto">
          <a:xfrm>
            <a:off x="1470025" y="4137025"/>
            <a:ext cx="0" cy="1066800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16"/>
          <p:cNvCxnSpPr>
            <a:cxnSpLocks noChangeShapeType="1"/>
            <a:stCxn id="7" idx="7"/>
            <a:endCxn id="5" idx="6"/>
          </p:cNvCxnSpPr>
          <p:nvPr/>
        </p:nvCxnSpPr>
        <p:spPr bwMode="auto">
          <a:xfrm flipV="1">
            <a:off x="1577975" y="4191000"/>
            <a:ext cx="860425" cy="1012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17"/>
          <p:cNvCxnSpPr>
            <a:cxnSpLocks noChangeShapeType="1"/>
            <a:stCxn id="7" idx="5"/>
            <a:endCxn id="6" idx="4"/>
          </p:cNvCxnSpPr>
          <p:nvPr/>
        </p:nvCxnSpPr>
        <p:spPr bwMode="auto">
          <a:xfrm flipV="1">
            <a:off x="1577975" y="4267200"/>
            <a:ext cx="1774825" cy="1044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18"/>
          <p:cNvCxnSpPr>
            <a:cxnSpLocks noChangeShapeType="1"/>
            <a:stCxn id="6" idx="5"/>
            <a:endCxn id="8" idx="5"/>
          </p:cNvCxnSpPr>
          <p:nvPr/>
        </p:nvCxnSpPr>
        <p:spPr bwMode="auto">
          <a:xfrm flipH="1">
            <a:off x="2492375" y="4244975"/>
            <a:ext cx="914400" cy="1066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19"/>
          <p:cNvCxnSpPr>
            <a:cxnSpLocks noChangeShapeType="1"/>
            <a:stCxn id="6" idx="5"/>
            <a:endCxn id="9" idx="0"/>
          </p:cNvCxnSpPr>
          <p:nvPr/>
        </p:nvCxnSpPr>
        <p:spPr bwMode="auto">
          <a:xfrm>
            <a:off x="3406775" y="4244975"/>
            <a:ext cx="22225" cy="936625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1295400" y="5029200"/>
            <a:ext cx="4572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3124200" y="3962400"/>
            <a:ext cx="4572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CN" altLang="zh-CN"/>
          </a:p>
        </p:txBody>
      </p:sp>
      <p:cxnSp>
        <p:nvCxnSpPr>
          <p:cNvPr id="22" name="AutoShape 22"/>
          <p:cNvCxnSpPr>
            <a:cxnSpLocks noChangeShapeType="1"/>
            <a:stCxn id="10" idx="3"/>
            <a:endCxn id="14" idx="0"/>
          </p:cNvCxnSpPr>
          <p:nvPr/>
        </p:nvCxnSpPr>
        <p:spPr bwMode="auto">
          <a:xfrm flipH="1">
            <a:off x="4953000" y="4168775"/>
            <a:ext cx="708025" cy="4032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AutoShape 23"/>
          <p:cNvCxnSpPr>
            <a:cxnSpLocks noChangeShapeType="1"/>
            <a:stCxn id="14" idx="6"/>
            <a:endCxn id="12" idx="5"/>
          </p:cNvCxnSpPr>
          <p:nvPr/>
        </p:nvCxnSpPr>
        <p:spPr bwMode="auto">
          <a:xfrm>
            <a:off x="5029200" y="4648200"/>
            <a:ext cx="511175" cy="7397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24"/>
          <p:cNvCxnSpPr>
            <a:cxnSpLocks noChangeShapeType="1"/>
            <a:stCxn id="10" idx="2"/>
            <a:endCxn id="13" idx="6"/>
          </p:cNvCxnSpPr>
          <p:nvPr/>
        </p:nvCxnSpPr>
        <p:spPr bwMode="auto">
          <a:xfrm>
            <a:off x="5638800" y="4114800"/>
            <a:ext cx="12192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AutoShape 25"/>
          <p:cNvCxnSpPr>
            <a:cxnSpLocks noChangeShapeType="1"/>
            <a:stCxn id="13" idx="6"/>
            <a:endCxn id="11" idx="4"/>
          </p:cNvCxnSpPr>
          <p:nvPr/>
        </p:nvCxnSpPr>
        <p:spPr bwMode="auto">
          <a:xfrm flipH="1">
            <a:off x="6400800" y="4495800"/>
            <a:ext cx="457200" cy="914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26"/>
          <p:cNvCxnSpPr>
            <a:cxnSpLocks noChangeShapeType="1"/>
            <a:stCxn id="12" idx="4"/>
            <a:endCxn id="11" idx="5"/>
          </p:cNvCxnSpPr>
          <p:nvPr/>
        </p:nvCxnSpPr>
        <p:spPr bwMode="auto">
          <a:xfrm flipV="1">
            <a:off x="5486400" y="5387975"/>
            <a:ext cx="968375" cy="222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Rectangle 27"/>
          <p:cNvSpPr>
            <a:spLocks noChangeArrowheads="1"/>
          </p:cNvSpPr>
          <p:nvPr/>
        </p:nvSpPr>
        <p:spPr bwMode="auto">
          <a:xfrm>
            <a:off x="5334000" y="5105400"/>
            <a:ext cx="4572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28" name="Rectangle 28"/>
          <p:cNvSpPr>
            <a:spLocks noChangeArrowheads="1"/>
          </p:cNvSpPr>
          <p:nvPr/>
        </p:nvSpPr>
        <p:spPr bwMode="auto">
          <a:xfrm>
            <a:off x="6172200" y="5181600"/>
            <a:ext cx="4572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29" name="Rectangle 29"/>
          <p:cNvSpPr>
            <a:spLocks noChangeArrowheads="1"/>
          </p:cNvSpPr>
          <p:nvPr/>
        </p:nvSpPr>
        <p:spPr bwMode="auto">
          <a:xfrm>
            <a:off x="5486400" y="3886200"/>
            <a:ext cx="4572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269852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An Algorithm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eaLnBrk="1" hangingPunct="1"/>
                <a:r>
                  <a:rPr lang="en-US" altLang="zh-CN" dirty="0" smtClean="0">
                    <a:solidFill>
                      <a:srgbClr val="FF0000"/>
                    </a:solidFill>
                  </a:rPr>
                  <a:t>Alg</a:t>
                </a:r>
                <a:r>
                  <a:rPr lang="en-US" altLang="zh-CN" dirty="0" smtClean="0"/>
                  <a:t>: </a:t>
                </a:r>
                <a:r>
                  <a:rPr lang="en-US" altLang="zh-CN" dirty="0"/>
                  <a:t>Find a maximal matching in G and output the set of matched vertices</a:t>
                </a:r>
              </a:p>
              <a:p>
                <a:pPr eaLnBrk="1" hangingPunct="1"/>
                <a:r>
                  <a:rPr lang="en-US" altLang="zh-CN" dirty="0">
                    <a:solidFill>
                      <a:srgbClr val="FF0000"/>
                    </a:solidFill>
                  </a:rPr>
                  <a:t>Theorem</a:t>
                </a:r>
                <a:r>
                  <a:rPr lang="en-US" altLang="zh-CN" dirty="0"/>
                  <a:t>: </a:t>
                </a:r>
                <a:r>
                  <a:rPr lang="en-US" altLang="zh-CN" dirty="0" err="1"/>
                  <a:t>Alg</a:t>
                </a:r>
                <a:r>
                  <a:rPr lang="en-US" altLang="zh-CN" dirty="0"/>
                  <a:t> </a:t>
                </a:r>
                <a:r>
                  <a:rPr lang="en-US" altLang="zh-CN" dirty="0" smtClean="0"/>
                  <a:t>is </a:t>
                </a:r>
                <a:r>
                  <a:rPr lang="en-US" altLang="zh-CN" dirty="0"/>
                  <a:t>a factor 2-approximation algorithm.</a:t>
                </a:r>
              </a:p>
              <a:p>
                <a:pPr eaLnBrk="1" hangingPunct="1"/>
                <a:r>
                  <a:rPr lang="en-US" altLang="zh-CN" dirty="0" smtClean="0">
                    <a:solidFill>
                      <a:srgbClr val="FF0000"/>
                    </a:solidFill>
                  </a:rPr>
                  <a:t>Proof</a:t>
                </a:r>
                <a:r>
                  <a:rPr lang="en-US" altLang="zh-CN" dirty="0" smtClean="0"/>
                  <a:t>:</a:t>
                </a:r>
              </a:p>
              <a:p>
                <a:pPr marL="400050" lvl="1" indent="0">
                  <a:buNone/>
                </a:pPr>
                <a:r>
                  <a:rPr lang="en-US" altLang="zh-CN" sz="2400" dirty="0"/>
                  <a:t>Let </a:t>
                </a:r>
                <a14:m>
                  <m:oMath xmlns:m="http://schemas.openxmlformats.org/officeDocument/2006/math">
                    <m:r>
                      <a:rPr lang="en-US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𝑜𝑝𝑡</m:t>
                    </m:r>
                    <m:r>
                      <a:rPr lang="en-US" altLang="zh-CN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CN" sz="2400" dirty="0"/>
                  <a:t>be a size of an optimal solution. </a:t>
                </a:r>
              </a:p>
              <a:p>
                <a:pPr marL="400050" lvl="1" indent="0">
                  <a:buNone/>
                </a:pPr>
                <a:r>
                  <a:rPr lang="en-US" altLang="zh-CN" sz="2400" dirty="0"/>
                  <a:t>Let </a:t>
                </a:r>
                <a:r>
                  <a:rPr lang="en-US" altLang="zh-CN" sz="2400" i="1" dirty="0" smtClean="0"/>
                  <a:t>C</a:t>
                </a:r>
                <a:r>
                  <a:rPr lang="en-US" altLang="zh-CN" sz="2400" dirty="0" smtClean="0"/>
                  <a:t> be </a:t>
                </a:r>
                <a:r>
                  <a:rPr lang="en-US" altLang="zh-CN" sz="2400" dirty="0"/>
                  <a:t>a set of vertex cover obtained from algorithm 1.</a:t>
                </a:r>
              </a:p>
              <a:p>
                <a:pPr marL="400050" lvl="1" indent="0">
                  <a:buNone/>
                </a:pPr>
                <a:r>
                  <a:rPr lang="en-US" altLang="zh-CN" sz="2400" dirty="0"/>
                  <a:t>We have</a:t>
                </a:r>
                <a:r>
                  <a:rPr lang="en-US" altLang="zh-CN" sz="2400" dirty="0" smtClean="0"/>
                  <a:t>: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CN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d>
                    <m:r>
                      <a:rPr lang="en-US" altLang="zh-CN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𝑜𝑝𝑡</m:t>
                    </m:r>
                  </m:oMath>
                </a14:m>
                <a:r>
                  <a:rPr lang="en-US" altLang="zh-CN" sz="2400" dirty="0" smtClean="0"/>
                  <a:t> </a:t>
                </a:r>
                <a:r>
                  <a:rPr lang="en-US" altLang="zh-CN" sz="2400" dirty="0"/>
                  <a:t>and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CN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US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d>
                      <m:dPr>
                        <m:begChr m:val="|"/>
                        <m:endChr m:val="|"/>
                        <m:ctrlPr>
                          <a:rPr lang="en-US" altLang="zh-CN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d>
                  </m:oMath>
                </a14:m>
                <a:endParaRPr lang="en-US" altLang="zh-CN" sz="2400" dirty="0" smtClean="0"/>
              </a:p>
              <a:p>
                <a:pPr marL="400050" lvl="1" indent="0">
                  <a:buNone/>
                </a:pPr>
                <a:r>
                  <a:rPr lang="en-US" altLang="zh-CN" sz="2400" dirty="0" smtClean="0"/>
                  <a:t>Therefore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CN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US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𝑜𝑝𝑡</m:t>
                    </m:r>
                  </m:oMath>
                </a14:m>
                <a:endParaRPr lang="zh-CN" altLang="en-US" sz="2400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 r="-815" b="-20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26296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End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mtClean="0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Approximation algorithms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altLang="zh-CN" sz="2800" dirty="0" smtClean="0"/>
              <a:t>Motivation</a:t>
            </a:r>
          </a:p>
          <a:p>
            <a:pPr lvl="1"/>
            <a:r>
              <a:rPr lang="en-US" altLang="zh-CN" sz="2400" dirty="0" smtClean="0"/>
              <a:t>Some (optimization) problems are very hard</a:t>
            </a:r>
          </a:p>
          <a:p>
            <a:pPr lvl="1"/>
            <a:r>
              <a:rPr lang="en-US" altLang="zh-CN" sz="2400" dirty="0" smtClean="0"/>
              <a:t>Unlikely to have efficient polynomial-time algorithms</a:t>
            </a:r>
          </a:p>
          <a:p>
            <a:endParaRPr lang="en-US" altLang="zh-CN" sz="2800" dirty="0"/>
          </a:p>
          <a:p>
            <a:r>
              <a:rPr lang="en-US" altLang="zh-CN" sz="2800" dirty="0" smtClean="0"/>
              <a:t>Approximation algorithms</a:t>
            </a:r>
          </a:p>
          <a:p>
            <a:pPr lvl="1"/>
            <a:r>
              <a:rPr lang="en-US" altLang="zh-CN" sz="2400" dirty="0" smtClean="0"/>
              <a:t>Algorithms to find </a:t>
            </a:r>
            <a:r>
              <a:rPr lang="en-US" altLang="zh-CN" sz="2400" i="1" dirty="0" smtClean="0">
                <a:solidFill>
                  <a:srgbClr val="FF0000"/>
                </a:solidFill>
              </a:rPr>
              <a:t>approximate</a:t>
            </a:r>
            <a:r>
              <a:rPr lang="en-US" altLang="zh-CN" sz="2400" dirty="0" smtClean="0"/>
              <a:t> solutions to optimization problems.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Optimization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Many problems are actually </a:t>
            </a:r>
            <a:r>
              <a:rPr lang="en-US" altLang="zh-CN" i="1" dirty="0" smtClean="0">
                <a:solidFill>
                  <a:srgbClr val="FF0000"/>
                </a:solidFill>
              </a:rPr>
              <a:t>optimization problems</a:t>
            </a:r>
            <a:r>
              <a:rPr lang="en-US" altLang="zh-CN" dirty="0" smtClean="0"/>
              <a:t> </a:t>
            </a:r>
          </a:p>
          <a:p>
            <a:r>
              <a:rPr lang="en-US" altLang="zh-CN" dirty="0" err="1" smtClean="0"/>
              <a:t>i.e</a:t>
            </a:r>
            <a:r>
              <a:rPr lang="en-US" altLang="zh-CN" dirty="0" smtClean="0"/>
              <a:t> – the task can be naturally rephrased as finding a </a:t>
            </a:r>
            <a:r>
              <a:rPr lang="en-US" altLang="zh-CN" i="1" dirty="0" smtClean="0">
                <a:solidFill>
                  <a:srgbClr val="FF0000"/>
                </a:solidFill>
              </a:rPr>
              <a:t>maximal/minimal</a:t>
            </a:r>
            <a:r>
              <a:rPr lang="en-US" altLang="zh-CN" dirty="0" smtClean="0"/>
              <a:t> solution</a:t>
            </a:r>
          </a:p>
          <a:p>
            <a:r>
              <a:rPr lang="en-US" altLang="zh-CN" dirty="0" smtClean="0"/>
              <a:t>For example: Vertex Cover problem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86308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Approximation Algorithm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dirty="0"/>
              <a:t>An algorithm that returns </a:t>
            </a:r>
            <a:r>
              <a:rPr lang="en-US" altLang="zh-CN" dirty="0">
                <a:solidFill>
                  <a:srgbClr val="FF0000"/>
                </a:solidFill>
              </a:rPr>
              <a:t>near-optimal</a:t>
            </a:r>
            <a:r>
              <a:rPr lang="en-US" altLang="zh-CN" dirty="0">
                <a:solidFill>
                  <a:schemeClr val="accent2"/>
                </a:solidFill>
              </a:rPr>
              <a:t> </a:t>
            </a:r>
            <a:r>
              <a:rPr lang="en-US" altLang="zh-CN" dirty="0"/>
              <a:t>solutions in polynomial time</a:t>
            </a:r>
          </a:p>
          <a:p>
            <a:pPr eaLnBrk="1" hangingPunct="1"/>
            <a:r>
              <a:rPr lang="en-US" altLang="zh-CN" dirty="0"/>
              <a:t>Approximation Ratio </a:t>
            </a:r>
            <a:r>
              <a:rPr lang="el-GR" altLang="zh-CN" i="1" dirty="0">
                <a:cs typeface="Times New Roman" pitchFamily="18" charset="0"/>
              </a:rPr>
              <a:t>ρ</a:t>
            </a:r>
            <a:r>
              <a:rPr lang="en-US" altLang="zh-CN" i="1" dirty="0">
                <a:cs typeface="Times New Roman" pitchFamily="18" charset="0"/>
              </a:rPr>
              <a:t>(n)</a:t>
            </a:r>
            <a:r>
              <a:rPr lang="en-US" altLang="zh-CN" i="1" dirty="0"/>
              <a:t>:</a:t>
            </a:r>
          </a:p>
          <a:p>
            <a:pPr lvl="1" eaLnBrk="1" hangingPunct="1"/>
            <a:r>
              <a:rPr lang="en-US" altLang="zh-CN" dirty="0"/>
              <a:t>Define: C* as a optimal solution and C is the solution produced by the approximation algorithm</a:t>
            </a:r>
          </a:p>
          <a:p>
            <a:pPr lvl="1" eaLnBrk="1" hangingPunct="1"/>
            <a:r>
              <a:rPr lang="en-US" altLang="zh-CN" dirty="0"/>
              <a:t>max (C/C*, C*/C) &lt;= </a:t>
            </a:r>
            <a:r>
              <a:rPr lang="el-GR" altLang="zh-CN" i="1" dirty="0">
                <a:cs typeface="Times New Roman" pitchFamily="18" charset="0"/>
              </a:rPr>
              <a:t>ρ</a:t>
            </a:r>
            <a:r>
              <a:rPr lang="en-US" altLang="zh-CN" i="1" dirty="0">
                <a:cs typeface="Times New Roman" pitchFamily="18" charset="0"/>
              </a:rPr>
              <a:t>(n)</a:t>
            </a:r>
            <a:endParaRPr lang="en-US" altLang="zh-CN" i="1" dirty="0"/>
          </a:p>
          <a:p>
            <a:pPr lvl="1" eaLnBrk="1" hangingPunct="1"/>
            <a:r>
              <a:rPr lang="en-US" altLang="zh-CN" dirty="0"/>
              <a:t>Maximization problem: 0 &lt; C &lt;= C*, thus C*/C shows that C* is larger than C by </a:t>
            </a:r>
            <a:r>
              <a:rPr lang="el-GR" altLang="zh-CN" i="1" dirty="0">
                <a:cs typeface="Times New Roman" pitchFamily="18" charset="0"/>
              </a:rPr>
              <a:t>ρ</a:t>
            </a:r>
            <a:r>
              <a:rPr lang="en-US" altLang="zh-CN" i="1" dirty="0">
                <a:cs typeface="Times New Roman" pitchFamily="18" charset="0"/>
              </a:rPr>
              <a:t>(n)</a:t>
            </a:r>
          </a:p>
          <a:p>
            <a:pPr lvl="1" eaLnBrk="1" hangingPunct="1"/>
            <a:r>
              <a:rPr lang="en-US" altLang="zh-CN" dirty="0">
                <a:cs typeface="Times New Roman" pitchFamily="18" charset="0"/>
              </a:rPr>
              <a:t>Minimization problem: 0 &lt; C* &lt;= C, thus C/C* shows that C is larger than C* by </a:t>
            </a:r>
            <a:r>
              <a:rPr lang="el-GR" altLang="zh-CN" i="1" dirty="0">
                <a:cs typeface="Times New Roman" pitchFamily="18" charset="0"/>
              </a:rPr>
              <a:t>ρ</a:t>
            </a:r>
            <a:r>
              <a:rPr lang="en-US" altLang="zh-CN" i="1" dirty="0">
                <a:cs typeface="Times New Roman" pitchFamily="18" charset="0"/>
              </a:rPr>
              <a:t>(n)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4264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Techniques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dirty="0"/>
              <a:t>A variety of techniques to design and analyze many approximation algorithms for computationally hard problems:</a:t>
            </a:r>
          </a:p>
          <a:p>
            <a:pPr lvl="1" eaLnBrk="1" hangingPunct="1"/>
            <a:r>
              <a:rPr lang="en-US" altLang="zh-CN" dirty="0"/>
              <a:t>Combinatorial </a:t>
            </a:r>
            <a:r>
              <a:rPr lang="en-US" altLang="zh-CN" dirty="0" smtClean="0"/>
              <a:t>algorithms</a:t>
            </a:r>
            <a:endParaRPr lang="en-US" altLang="zh-CN" dirty="0"/>
          </a:p>
          <a:p>
            <a:pPr lvl="1" eaLnBrk="1" hangingPunct="1"/>
            <a:r>
              <a:rPr lang="en-US" altLang="zh-CN" dirty="0" smtClean="0"/>
              <a:t>Linear </a:t>
            </a:r>
            <a:r>
              <a:rPr lang="en-US" altLang="zh-CN" dirty="0"/>
              <a:t>Programming based algorithms</a:t>
            </a:r>
          </a:p>
          <a:p>
            <a:pPr lvl="1" eaLnBrk="1" hangingPunct="1"/>
            <a:r>
              <a:rPr lang="en-US" altLang="zh-CN" dirty="0" smtClean="0"/>
              <a:t>Semi-definite </a:t>
            </a:r>
            <a:r>
              <a:rPr lang="en-US" altLang="zh-CN" dirty="0"/>
              <a:t>Programming based algorithms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42079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Vertex Cover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 smtClean="0"/>
                  <a:t>Definition</a:t>
                </a:r>
              </a:p>
              <a:p>
                <a:pPr lvl="1"/>
                <a:r>
                  <a:rPr lang="en-US" altLang="zh-CN" dirty="0"/>
                  <a:t>Given an undirected </a:t>
                </a:r>
                <a:r>
                  <a:rPr lang="en-US" altLang="zh-CN" dirty="0" smtClean="0"/>
                  <a:t>graph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=(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CN" dirty="0" smtClean="0"/>
                  <a:t>,a </a:t>
                </a:r>
                <a:r>
                  <a:rPr lang="en-US" altLang="zh-CN" dirty="0"/>
                  <a:t>subset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</m:t>
                    </m:r>
                    <m:r>
                      <a:rPr lang="en-US" altLang="zh-C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⊆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altLang="zh-CN" dirty="0" smtClean="0"/>
                  <a:t> </a:t>
                </a:r>
                <a:r>
                  <a:rPr lang="en-US" altLang="zh-CN" dirty="0"/>
                  <a:t>is called a vertex cover of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altLang="zh-CN" dirty="0"/>
                  <a:t> </a:t>
                </a:r>
                <a:r>
                  <a:rPr lang="en-US" altLang="zh-CN" dirty="0" err="1"/>
                  <a:t>iff</a:t>
                </a:r>
                <a:r>
                  <a:rPr lang="en-US" altLang="zh-CN" dirty="0"/>
                  <a:t> for every </a:t>
                </a:r>
                <a:r>
                  <a:rPr lang="en-US" altLang="zh-CN" dirty="0" smtClean="0"/>
                  <a:t>edge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altLang="zh-CN" dirty="0" smtClean="0"/>
                  <a:t>,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US" altLang="zh-CN" dirty="0"/>
                  <a:t> has at least one endpoint incident at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</m:t>
                    </m:r>
                    <m:r>
                      <a:rPr lang="en-US" altLang="zh-CN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</m:t>
                    </m:r>
                  </m:oMath>
                </a14:m>
                <a:endParaRPr lang="en-US" altLang="zh-CN" dirty="0" smtClean="0"/>
              </a:p>
              <a:p>
                <a:endParaRPr lang="en-US" altLang="zh-CN" dirty="0"/>
              </a:p>
              <a:p>
                <a:r>
                  <a:rPr lang="en-US" altLang="zh-CN" dirty="0" smtClean="0"/>
                  <a:t>Example</a:t>
                </a:r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5" descr="gtln11p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67000" y="4131733"/>
            <a:ext cx="2514600" cy="2208213"/>
          </a:xfrm>
          <a:prstGeom prst="rect">
            <a:avLst/>
          </a:prstGeom>
          <a:noFill/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962400" y="4207933"/>
            <a:ext cx="381000" cy="304800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3484114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Vertex Cover Problem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dirty="0"/>
              <a:t>Definition: </a:t>
            </a:r>
          </a:p>
          <a:p>
            <a:pPr lvl="1" eaLnBrk="1" hangingPunct="1"/>
            <a:r>
              <a:rPr lang="en-US" altLang="zh-CN" dirty="0"/>
              <a:t>Given an undirected graph G=(V,E), find a vertex cover with minimum size (has the least number of vertices)</a:t>
            </a:r>
          </a:p>
          <a:p>
            <a:pPr lvl="1" eaLnBrk="1" hangingPunct="1"/>
            <a:r>
              <a:rPr lang="en-US" altLang="zh-CN" dirty="0"/>
              <a:t>This is sometimes called cardinality vertex cover</a:t>
            </a:r>
          </a:p>
          <a:p>
            <a:pPr eaLnBrk="1" hangingPunct="1"/>
            <a:r>
              <a:rPr lang="en-US" altLang="zh-CN" dirty="0"/>
              <a:t>More generalization:</a:t>
            </a:r>
          </a:p>
          <a:p>
            <a:pPr lvl="1" eaLnBrk="1" hangingPunct="1"/>
            <a:r>
              <a:rPr lang="en-US" altLang="zh-CN" dirty="0"/>
              <a:t>Given an undirected graph G=(V,E), and a cost function on vertices c: V </a:t>
            </a:r>
            <a:r>
              <a:rPr lang="en-US" altLang="zh-CN" dirty="0">
                <a:cs typeface="Times New Roman" pitchFamily="18" charset="0"/>
              </a:rPr>
              <a:t>→</a:t>
            </a:r>
            <a:r>
              <a:rPr lang="en-US" altLang="zh-CN" dirty="0"/>
              <a:t> Q+</a:t>
            </a:r>
          </a:p>
          <a:p>
            <a:pPr lvl="1" eaLnBrk="1" hangingPunct="1"/>
            <a:r>
              <a:rPr lang="en-US" altLang="zh-CN" dirty="0"/>
              <a:t>Find a minimum cost vertex cover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57385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How to solve it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dirty="0"/>
              <a:t>Matching:</a:t>
            </a:r>
          </a:p>
          <a:p>
            <a:pPr lvl="1" eaLnBrk="1" hangingPunct="1"/>
            <a:r>
              <a:rPr lang="en-US" altLang="zh-CN" dirty="0"/>
              <a:t>A set </a:t>
            </a:r>
            <a:r>
              <a:rPr lang="en-US" altLang="zh-CN" i="1" dirty="0"/>
              <a:t>M</a:t>
            </a:r>
            <a:r>
              <a:rPr lang="en-US" altLang="zh-CN" dirty="0"/>
              <a:t> of edges in a graph </a:t>
            </a:r>
            <a:r>
              <a:rPr lang="en-US" altLang="zh-CN" i="1" dirty="0"/>
              <a:t>G</a:t>
            </a:r>
            <a:r>
              <a:rPr lang="en-US" altLang="zh-CN" dirty="0"/>
              <a:t> is called a </a:t>
            </a:r>
            <a:r>
              <a:rPr lang="en-US" altLang="zh-CN" b="1" i="1" dirty="0"/>
              <a:t>matching</a:t>
            </a:r>
            <a:r>
              <a:rPr lang="en-US" altLang="zh-CN" dirty="0"/>
              <a:t> of </a:t>
            </a:r>
            <a:r>
              <a:rPr lang="en-US" altLang="zh-CN" i="1" dirty="0"/>
              <a:t>G</a:t>
            </a:r>
            <a:r>
              <a:rPr lang="en-US" altLang="zh-CN" dirty="0"/>
              <a:t> if no two edges in set </a:t>
            </a:r>
            <a:r>
              <a:rPr lang="en-US" altLang="zh-CN" i="1" dirty="0"/>
              <a:t>M</a:t>
            </a:r>
            <a:r>
              <a:rPr lang="en-US" altLang="zh-CN" dirty="0"/>
              <a:t> have an endpoint in common</a:t>
            </a:r>
          </a:p>
          <a:p>
            <a:pPr eaLnBrk="1" hangingPunct="1"/>
            <a:r>
              <a:rPr lang="en-US" altLang="zh-CN" dirty="0"/>
              <a:t>Example:</a:t>
            </a:r>
          </a:p>
          <a:p>
            <a:pPr eaLnBrk="1" hangingPunct="1">
              <a:buFont typeface="Wingdings" pitchFamily="2" charset="2"/>
              <a:buNone/>
            </a:pPr>
            <a:endParaRPr lang="en-US" altLang="zh-CN" dirty="0"/>
          </a:p>
          <a:p>
            <a:endParaRPr lang="zh-CN" altLang="en-US" dirty="0"/>
          </a:p>
        </p:txBody>
      </p:sp>
      <p:sp>
        <p:nvSpPr>
          <p:cNvPr id="9" name="Oval 4"/>
          <p:cNvSpPr>
            <a:spLocks noChangeArrowheads="1"/>
          </p:cNvSpPr>
          <p:nvPr/>
        </p:nvSpPr>
        <p:spPr bwMode="auto">
          <a:xfrm>
            <a:off x="2590800" y="4038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10" name="Oval 5"/>
          <p:cNvSpPr>
            <a:spLocks noChangeArrowheads="1"/>
          </p:cNvSpPr>
          <p:nvPr/>
        </p:nvSpPr>
        <p:spPr bwMode="auto">
          <a:xfrm>
            <a:off x="2133600" y="5105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11" name="Oval 6"/>
          <p:cNvSpPr>
            <a:spLocks noChangeArrowheads="1"/>
          </p:cNvSpPr>
          <p:nvPr/>
        </p:nvSpPr>
        <p:spPr bwMode="auto">
          <a:xfrm>
            <a:off x="3886200" y="3962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12" name="Oval 7"/>
          <p:cNvSpPr>
            <a:spLocks noChangeArrowheads="1"/>
          </p:cNvSpPr>
          <p:nvPr/>
        </p:nvSpPr>
        <p:spPr bwMode="auto">
          <a:xfrm>
            <a:off x="3733800" y="5181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/>
          </a:p>
        </p:txBody>
      </p:sp>
      <p:cxnSp>
        <p:nvCxnSpPr>
          <p:cNvPr id="13" name="AutoShape 8"/>
          <p:cNvCxnSpPr>
            <a:cxnSpLocks noChangeShapeType="1"/>
          </p:cNvCxnSpPr>
          <p:nvPr/>
        </p:nvCxnSpPr>
        <p:spPr bwMode="auto">
          <a:xfrm flipV="1">
            <a:off x="2720975" y="4038600"/>
            <a:ext cx="1187450" cy="76200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9"/>
          <p:cNvCxnSpPr>
            <a:cxnSpLocks noChangeShapeType="1"/>
            <a:stCxn id="11" idx="2"/>
            <a:endCxn id="12" idx="6"/>
          </p:cNvCxnSpPr>
          <p:nvPr/>
        </p:nvCxnSpPr>
        <p:spPr bwMode="auto">
          <a:xfrm>
            <a:off x="3886200" y="4038600"/>
            <a:ext cx="0" cy="1219200"/>
          </a:xfrm>
          <a:prstGeom prst="straightConnector1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10"/>
          <p:cNvCxnSpPr>
            <a:cxnSpLocks noChangeShapeType="1"/>
            <a:stCxn id="12" idx="4"/>
            <a:endCxn id="9" idx="4"/>
          </p:cNvCxnSpPr>
          <p:nvPr/>
        </p:nvCxnSpPr>
        <p:spPr bwMode="auto">
          <a:xfrm flipH="1" flipV="1">
            <a:off x="2667000" y="4191000"/>
            <a:ext cx="1143000" cy="1143000"/>
          </a:xfrm>
          <a:prstGeom prst="straightConnector1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Line 11"/>
          <p:cNvSpPr>
            <a:spLocks noChangeShapeType="1"/>
          </p:cNvSpPr>
          <p:nvPr/>
        </p:nvSpPr>
        <p:spPr bwMode="auto">
          <a:xfrm flipH="1">
            <a:off x="2209800" y="4114800"/>
            <a:ext cx="457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cxnSp>
        <p:nvCxnSpPr>
          <p:cNvPr id="17" name="AutoShape 12"/>
          <p:cNvCxnSpPr>
            <a:cxnSpLocks noChangeShapeType="1"/>
            <a:stCxn id="10" idx="5"/>
            <a:endCxn id="12" idx="4"/>
          </p:cNvCxnSpPr>
          <p:nvPr/>
        </p:nvCxnSpPr>
        <p:spPr bwMode="auto">
          <a:xfrm>
            <a:off x="2263775" y="5235575"/>
            <a:ext cx="1546225" cy="98425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961072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How to solve </a:t>
            </a:r>
            <a:r>
              <a:rPr lang="en-US" altLang="zh-CN" dirty="0" smtClean="0"/>
              <a:t>it(cont.)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dirty="0"/>
              <a:t>Maximum Matching:</a:t>
            </a:r>
          </a:p>
          <a:p>
            <a:pPr lvl="1" eaLnBrk="1" hangingPunct="1"/>
            <a:r>
              <a:rPr lang="en-US" altLang="zh-CN" dirty="0"/>
              <a:t>A matching of G with the greatest number of edges </a:t>
            </a:r>
          </a:p>
          <a:p>
            <a:pPr eaLnBrk="1" hangingPunct="1"/>
            <a:r>
              <a:rPr lang="en-US" altLang="zh-CN" dirty="0"/>
              <a:t>Maximal Matching:</a:t>
            </a:r>
          </a:p>
          <a:p>
            <a:pPr lvl="1" eaLnBrk="1" hangingPunct="1"/>
            <a:r>
              <a:rPr lang="en-US" altLang="zh-CN" dirty="0"/>
              <a:t>A matching which is not contained in any larger matching</a:t>
            </a:r>
          </a:p>
          <a:p>
            <a:pPr eaLnBrk="1" hangingPunct="1"/>
            <a:r>
              <a:rPr lang="en-US" altLang="zh-CN" dirty="0"/>
              <a:t>Note: Any maximum matching is certainly maximal, but not the reverse</a:t>
            </a:r>
          </a:p>
          <a:p>
            <a:endParaRPr lang="zh-CN" altLang="en-US" dirty="0"/>
          </a:p>
        </p:txBody>
      </p:sp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5562600" y="6324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3276600" y="6553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4191000" y="5791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2362200" y="5791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/>
          </a:p>
        </p:txBody>
      </p:sp>
      <p:cxnSp>
        <p:nvCxnSpPr>
          <p:cNvPr id="8" name="AutoShape 8"/>
          <p:cNvCxnSpPr>
            <a:cxnSpLocks noChangeShapeType="1"/>
            <a:stCxn id="7" idx="4"/>
            <a:endCxn id="5" idx="5"/>
          </p:cNvCxnSpPr>
          <p:nvPr/>
        </p:nvCxnSpPr>
        <p:spPr bwMode="auto">
          <a:xfrm>
            <a:off x="2438400" y="5943600"/>
            <a:ext cx="968375" cy="739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9"/>
          <p:cNvCxnSpPr>
            <a:cxnSpLocks noChangeShapeType="1"/>
            <a:stCxn id="5" idx="7"/>
            <a:endCxn id="6" idx="0"/>
          </p:cNvCxnSpPr>
          <p:nvPr/>
        </p:nvCxnSpPr>
        <p:spPr bwMode="auto">
          <a:xfrm flipV="1">
            <a:off x="3406775" y="5791200"/>
            <a:ext cx="860425" cy="784225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10"/>
          <p:cNvCxnSpPr>
            <a:cxnSpLocks noChangeShapeType="1"/>
            <a:stCxn id="6" idx="2"/>
            <a:endCxn id="4" idx="5"/>
          </p:cNvCxnSpPr>
          <p:nvPr/>
        </p:nvCxnSpPr>
        <p:spPr bwMode="auto">
          <a:xfrm>
            <a:off x="4191000" y="5867400"/>
            <a:ext cx="1501775" cy="587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9206589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480</Words>
  <Application>Microsoft Office PowerPoint</Application>
  <PresentationFormat>On-screen Show (4:3)</PresentationFormat>
  <Paragraphs>65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宋体</vt:lpstr>
      <vt:lpstr>Arial</vt:lpstr>
      <vt:lpstr>Calibri</vt:lpstr>
      <vt:lpstr>Cambria Math</vt:lpstr>
      <vt:lpstr>Times New Roman</vt:lpstr>
      <vt:lpstr>Wingdings</vt:lpstr>
      <vt:lpstr>Office Theme</vt:lpstr>
      <vt:lpstr>CSCI 3160  Design and Analysis of Algorithms  </vt:lpstr>
      <vt:lpstr>Approximation algorithms</vt:lpstr>
      <vt:lpstr>Optimization</vt:lpstr>
      <vt:lpstr>Approximation Algorithm</vt:lpstr>
      <vt:lpstr>Techniques</vt:lpstr>
      <vt:lpstr>Vertex Cover</vt:lpstr>
      <vt:lpstr>Vertex Cover Problem</vt:lpstr>
      <vt:lpstr>How to solve it</vt:lpstr>
      <vt:lpstr>How to solve it(cont.)</vt:lpstr>
      <vt:lpstr>Main observation</vt:lpstr>
      <vt:lpstr>An Algorithm</vt:lpstr>
      <vt:lpstr>End</vt:lpstr>
    </vt:vector>
  </TitlesOfParts>
  <Company>CUHK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CSCI 3160  Design and Analysis of Algorithms  Tutorial 11</dc:title>
  <dc:creator>CSE</dc:creator>
  <cp:lastModifiedBy>Chengyu Lin</cp:lastModifiedBy>
  <cp:revision>39</cp:revision>
  <dcterms:created xsi:type="dcterms:W3CDTF">2012-04-05T10:39:04Z</dcterms:created>
  <dcterms:modified xsi:type="dcterms:W3CDTF">2015-04-14T08:23:45Z</dcterms:modified>
</cp:coreProperties>
</file>