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322" r:id="rId2"/>
    <p:sldId id="323" r:id="rId3"/>
    <p:sldId id="340" r:id="rId4"/>
    <p:sldId id="343" r:id="rId5"/>
    <p:sldId id="345" r:id="rId6"/>
    <p:sldId id="326" r:id="rId7"/>
    <p:sldId id="327" r:id="rId8"/>
    <p:sldId id="328" r:id="rId9"/>
    <p:sldId id="330" r:id="rId10"/>
    <p:sldId id="332" r:id="rId11"/>
    <p:sldId id="334" r:id="rId12"/>
    <p:sldId id="335" r:id="rId13"/>
    <p:sldId id="336" r:id="rId14"/>
    <p:sldId id="337" r:id="rId15"/>
    <p:sldId id="339" r:id="rId16"/>
    <p:sldId id="346" r:id="rId17"/>
    <p:sldId id="347" r:id="rId18"/>
    <p:sldId id="348" r:id="rId19"/>
    <p:sldId id="349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CC"/>
    <a:srgbClr val="CCCCFF"/>
    <a:srgbClr val="FFFFCC"/>
    <a:srgbClr val="CCFFFF"/>
    <a:srgbClr val="FF99CC"/>
    <a:srgbClr val="A50021"/>
    <a:srgbClr val="003366"/>
    <a:srgbClr val="385D8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56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49BD2-DEF3-4E79-9082-3CE39840AA32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3E882-75FC-4F90-92A0-2C1539E08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8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E8BB-783F-49DB-9352-2E5646DA21CC}" type="datetime1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C5C6-6EE6-4CAF-A6E2-1BAC1D7AE200}" type="datetime1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366F-3245-45EA-8F8E-A4E19A12C185}" type="datetime1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 marL="742950" indent="-285750">
              <a:buFont typeface="Wingdings" panose="05000000000000000000" pitchFamily="2" charset="2"/>
              <a:buChar char="v"/>
              <a:defRPr sz="200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523B-FDE6-4B74-A92F-BBFA533339A7}" type="datetime1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2351-6C23-4AFE-8AB9-E9DB3131CA01}" type="datetime1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FC276-8F53-4A50-A519-0B4B9D2FEB31}" type="datetime1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0455-D96D-468D-84DE-48B3C54A7739}" type="datetime1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3DDE-6465-4335-8226-F35ABE5D1068}" type="datetime1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CF1D-2114-44FC-AFC9-E4BEB9C162EE}" type="datetime1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1D0E-3A90-49A6-B6B8-7FDB613CF2EA}" type="datetime1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FE01-E9A3-47DE-99A3-7687B4150732}" type="datetime1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BD348-DA6B-4B17-999C-83821A1106D8}" type="datetime1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rgbClr val="003366"/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altLang="zh-TW" sz="4000" dirty="0" smtClean="0"/>
              <a:t>CSCI 3160</a:t>
            </a:r>
            <a:br>
              <a:rPr lang="en-US" altLang="zh-TW" sz="4000" dirty="0" smtClean="0"/>
            </a:br>
            <a:r>
              <a:rPr lang="en-US" altLang="zh-TW" sz="4000" dirty="0" smtClean="0"/>
              <a:t> Design and Analysis of Algorithms</a:t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smtClean="0"/>
              <a:t>Tutorial </a:t>
            </a:r>
            <a:r>
              <a:rPr lang="en-US" altLang="zh-TW" sz="4000" smtClean="0"/>
              <a:t>10</a:t>
            </a:r>
            <a:endParaRPr lang="en-US" altLang="zh-TW" sz="4000" dirty="0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6629400" y="4876800"/>
            <a:ext cx="2057400" cy="838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898989"/>
                </a:solidFill>
              </a:rPr>
              <a:t>Chengyu Lin</a:t>
            </a:r>
          </a:p>
        </p:txBody>
      </p:sp>
    </p:spTree>
    <p:extLst>
      <p:ext uri="{BB962C8B-B14F-4D97-AF65-F5344CB8AC3E}">
        <p14:creationId xmlns:p14="http://schemas.microsoft.com/office/powerpoint/2010/main" val="11612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Reduction</a:t>
            </a:r>
            <a:r>
              <a:rPr lang="en-US" dirty="0" smtClean="0"/>
              <a:t>: a </a:t>
            </a:r>
            <a:r>
              <a:rPr lang="en-US" dirty="0" smtClean="0">
                <a:solidFill>
                  <a:srgbClr val="C00000"/>
                </a:solidFill>
              </a:rPr>
              <a:t>transformation </a:t>
            </a:r>
            <a:r>
              <a:rPr lang="en-US" dirty="0" smtClean="0"/>
              <a:t>between </a:t>
            </a:r>
            <a:r>
              <a:rPr lang="en-US" dirty="0" smtClean="0">
                <a:solidFill>
                  <a:srgbClr val="00B050"/>
                </a:solidFill>
              </a:rPr>
              <a:t>instance </a:t>
            </a:r>
            <a:r>
              <a:rPr lang="el-GR" dirty="0" smtClean="0">
                <a:solidFill>
                  <a:srgbClr val="00B050"/>
                </a:solidFill>
              </a:rPr>
              <a:t>α</a:t>
            </a:r>
            <a:r>
              <a:rPr lang="en-US" dirty="0" smtClean="0"/>
              <a:t> of Problem A and </a:t>
            </a:r>
            <a:r>
              <a:rPr lang="en-US" dirty="0" smtClean="0">
                <a:solidFill>
                  <a:srgbClr val="00B050"/>
                </a:solidFill>
              </a:rPr>
              <a:t>instance </a:t>
            </a:r>
            <a:r>
              <a:rPr lang="el-GR" dirty="0" smtClean="0">
                <a:solidFill>
                  <a:srgbClr val="00B050"/>
                </a:solidFill>
              </a:rPr>
              <a:t>β</a:t>
            </a:r>
            <a:r>
              <a:rPr lang="en-US" dirty="0" smtClean="0"/>
              <a:t> of Problem B such that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transformation takes </a:t>
            </a:r>
            <a:r>
              <a:rPr lang="en-US" b="1" dirty="0" smtClean="0">
                <a:solidFill>
                  <a:srgbClr val="0070C0"/>
                </a:solidFill>
              </a:rPr>
              <a:t>polynomial time</a:t>
            </a:r>
          </a:p>
          <a:p>
            <a:pPr lvl="1"/>
            <a:r>
              <a:rPr lang="en-US" dirty="0" smtClean="0"/>
              <a:t>Polynomial in size of the input instance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answer for </a:t>
            </a:r>
            <a:r>
              <a:rPr lang="el-GR" dirty="0"/>
              <a:t>α</a:t>
            </a:r>
            <a:r>
              <a:rPr lang="en-US" dirty="0" smtClean="0"/>
              <a:t> is “YES” </a:t>
            </a:r>
            <a:r>
              <a:rPr lang="en-US" b="1" dirty="0" smtClean="0">
                <a:solidFill>
                  <a:srgbClr val="0070C0"/>
                </a:solidFill>
              </a:rPr>
              <a:t>if and </a:t>
            </a:r>
            <a:r>
              <a:rPr lang="en-US" b="1" dirty="0">
                <a:solidFill>
                  <a:srgbClr val="0070C0"/>
                </a:solidFill>
              </a:rPr>
              <a:t>only if </a:t>
            </a:r>
            <a:r>
              <a:rPr lang="en-US" dirty="0" smtClean="0"/>
              <a:t>the answer for </a:t>
            </a:r>
            <a:r>
              <a:rPr lang="el-GR" dirty="0"/>
              <a:t>β</a:t>
            </a:r>
            <a:r>
              <a:rPr lang="en-US" dirty="0" smtClean="0"/>
              <a:t> is also “YES”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6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7239000" cy="1676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1828800"/>
            <a:ext cx="2667000" cy="990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Polynomial Time Reduction</a:t>
            </a:r>
            <a:endParaRPr lang="en-US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00" y="1828800"/>
            <a:ext cx="3124200" cy="990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Polynomial Time </a:t>
            </a:r>
            <a:r>
              <a:rPr lang="en-US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Algorithm for Problem B</a:t>
            </a:r>
            <a:endParaRPr lang="en-US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2848264"/>
            <a:ext cx="54864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Polynomial Time </a:t>
            </a:r>
            <a:r>
              <a:rPr lang="en-US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Algorithm for Problem A</a:t>
            </a:r>
            <a:endParaRPr lang="en-US" sz="2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2400" y="23241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79400" y="1828800"/>
            <a:ext cx="4572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800" dirty="0"/>
              <a:t>α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6" idx="3"/>
            <a:endCxn id="8" idx="1"/>
          </p:cNvCxnSpPr>
          <p:nvPr/>
        </p:nvCxnSpPr>
        <p:spPr>
          <a:xfrm>
            <a:off x="3733800" y="23241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810000" y="1828800"/>
            <a:ext cx="4572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800" dirty="0"/>
              <a:t>β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endCxn id="6" idx="1"/>
          </p:cNvCxnSpPr>
          <p:nvPr/>
        </p:nvCxnSpPr>
        <p:spPr>
          <a:xfrm>
            <a:off x="838200" y="23241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</p:cNvCxnSpPr>
          <p:nvPr/>
        </p:nvCxnSpPr>
        <p:spPr>
          <a:xfrm flipV="1">
            <a:off x="7467600" y="2076450"/>
            <a:ext cx="609600" cy="247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3"/>
            <a:endCxn id="4" idx="3"/>
          </p:cNvCxnSpPr>
          <p:nvPr/>
        </p:nvCxnSpPr>
        <p:spPr>
          <a:xfrm>
            <a:off x="7467600" y="2324100"/>
            <a:ext cx="609600" cy="190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398905" y="1707284"/>
            <a:ext cx="7239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Yes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399482" y="2428586"/>
            <a:ext cx="7239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No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077200" y="1828800"/>
            <a:ext cx="609600" cy="247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3"/>
          </p:cNvCxnSpPr>
          <p:nvPr/>
        </p:nvCxnSpPr>
        <p:spPr>
          <a:xfrm>
            <a:off x="8077200" y="2514600"/>
            <a:ext cx="609600" cy="1616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128000" y="1333500"/>
            <a:ext cx="7239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Yes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28000" y="2743200"/>
            <a:ext cx="7239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No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52582" y="3962400"/>
            <a:ext cx="8382000" cy="914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If problem A is </a:t>
            </a:r>
            <a:r>
              <a:rPr lang="en-US" b="1" dirty="0" smtClean="0">
                <a:solidFill>
                  <a:srgbClr val="C00000"/>
                </a:solidFill>
              </a:rPr>
              <a:t>reducible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to problem B in polynomial time, then which problem is easier?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3429000" y="4800600"/>
            <a:ext cx="533400" cy="533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A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4191000" y="4800600"/>
            <a:ext cx="762000" cy="533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Or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5105400" y="4800600"/>
            <a:ext cx="1371600" cy="533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B   ?</a:t>
            </a:r>
          </a:p>
        </p:txBody>
      </p:sp>
      <p:pic>
        <p:nvPicPr>
          <p:cNvPr id="41" name="Picture 2" descr="http://images2.wikia.nocookie.net/__cb20080127132160/finalfantasy/images/6/69/Yes_che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067300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461818" y="5715000"/>
            <a:ext cx="8382000" cy="45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Problem B is at least </a:t>
            </a:r>
            <a:r>
              <a:rPr lang="en-US" b="1" dirty="0" smtClean="0">
                <a:solidFill>
                  <a:srgbClr val="C00000"/>
                </a:solidFill>
              </a:rPr>
              <a:t>as hard as </a:t>
            </a:r>
            <a:r>
              <a:rPr lang="en-US" dirty="0" smtClean="0"/>
              <a:t>Problem</a:t>
            </a:r>
            <a:r>
              <a:rPr lang="en-US" b="1" dirty="0" smtClean="0"/>
              <a:t> </a:t>
            </a:r>
            <a:r>
              <a:rPr lang="en-US" dirty="0" smtClean="0"/>
              <a:t>A!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/>
      <p:bldP spid="14" grpId="0"/>
      <p:bldP spid="27" grpId="0"/>
      <p:bldP spid="28" grpId="0"/>
      <p:bldP spid="35" grpId="0"/>
      <p:bldP spid="36" grpId="0"/>
      <p:bldP spid="37" grpId="0"/>
      <p:bldP spid="38" grpId="0"/>
      <p:bldP spid="39" grpId="0"/>
      <p:bldP spid="40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Ways to Use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29000"/>
          </a:xfrm>
          <a:solidFill>
            <a:srgbClr val="CCFF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Problem A is reducible to Problem B</a:t>
            </a:r>
          </a:p>
          <a:p>
            <a:endParaRPr lang="en-US" dirty="0"/>
          </a:p>
          <a:p>
            <a:r>
              <a:rPr lang="en-US" dirty="0" smtClean="0"/>
              <a:t>Solve problem</a:t>
            </a:r>
          </a:p>
          <a:p>
            <a:pPr lvl="1"/>
            <a:r>
              <a:rPr lang="en-US" dirty="0" smtClean="0"/>
              <a:t>If there exists </a:t>
            </a:r>
            <a:r>
              <a:rPr lang="en-US" b="1" dirty="0" smtClean="0">
                <a:solidFill>
                  <a:srgbClr val="C00000"/>
                </a:solidFill>
              </a:rPr>
              <a:t>efficient algorithm </a:t>
            </a:r>
            <a:r>
              <a:rPr lang="en-US" dirty="0" smtClean="0"/>
              <a:t>for Problem B, then we can solve Problem A efficiently</a:t>
            </a:r>
          </a:p>
          <a:p>
            <a:endParaRPr lang="en-US" dirty="0"/>
          </a:p>
          <a:p>
            <a:r>
              <a:rPr lang="en-US" dirty="0" smtClean="0"/>
              <a:t>Prove Hardness</a:t>
            </a:r>
          </a:p>
          <a:p>
            <a:pPr lvl="1"/>
            <a:r>
              <a:rPr lang="en-US" sz="1800" dirty="0" smtClean="0"/>
              <a:t>If Problem A is hard, then Problem B is </a:t>
            </a:r>
            <a:r>
              <a:rPr lang="en-US" sz="1800" b="1" dirty="0" smtClean="0">
                <a:solidFill>
                  <a:srgbClr val="C00000"/>
                </a:solidFill>
              </a:rPr>
              <a:t>also hard</a:t>
            </a: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5467927"/>
            <a:ext cx="1676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Problem 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38800" y="5467927"/>
            <a:ext cx="1676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Problem B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657600" y="5467927"/>
            <a:ext cx="1676400" cy="53340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Reduction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352800" y="5391727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276600" y="5010727"/>
            <a:ext cx="2514599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Efficient algorithms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379354" y="6077527"/>
            <a:ext cx="22594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3251777" y="6096000"/>
            <a:ext cx="2514599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900" dirty="0" smtClean="0"/>
              <a:t>Hardness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5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Problem A is NP-complete if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Problem A is </a:t>
            </a:r>
            <a:r>
              <a:rPr lang="en-US" sz="2800" b="1" dirty="0" smtClean="0">
                <a:solidFill>
                  <a:srgbClr val="0070C0"/>
                </a:solidFill>
              </a:rPr>
              <a:t>in NP</a:t>
            </a:r>
          </a:p>
          <a:p>
            <a:pPr marL="857250" lvl="1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For </a:t>
            </a:r>
            <a:r>
              <a:rPr lang="en-US" sz="2800" b="1" dirty="0" smtClean="0">
                <a:solidFill>
                  <a:srgbClr val="0070C0"/>
                </a:solidFill>
              </a:rPr>
              <a:t>any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Problem A’ in NP, A’ is </a:t>
            </a:r>
            <a:r>
              <a:rPr lang="en-US" sz="2800" b="1" dirty="0" smtClean="0">
                <a:solidFill>
                  <a:srgbClr val="0070C0"/>
                </a:solidFill>
              </a:rPr>
              <a:t>reducible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A in polynomial time</a:t>
            </a:r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r>
              <a:rPr lang="en-US" sz="2800" dirty="0" smtClean="0"/>
              <a:t>Class NPC: The class of all NP-complete problems, which is a subclass of NP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hardest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problems in NP</a:t>
            </a:r>
          </a:p>
          <a:p>
            <a:pPr lvl="1"/>
            <a:r>
              <a:rPr lang="en-US" dirty="0" smtClean="0"/>
              <a:t>Solve 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problem in NPC, you can solve </a:t>
            </a:r>
            <a:r>
              <a:rPr lang="en-US" b="1" dirty="0" smtClean="0">
                <a:solidFill>
                  <a:srgbClr val="C00000"/>
                </a:solidFill>
              </a:rPr>
              <a:t>ALL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problems in NP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9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600200" y="2743200"/>
            <a:ext cx="6019800" cy="3124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= P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609600"/>
              </a:xfrm>
              <a:solidFill>
                <a:srgbClr val="FFFFCC"/>
              </a:solidFill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2800" dirty="0" smtClean="0"/>
                  <a:t>If </a:t>
                </a:r>
                <a:r>
                  <a:rPr lang="en-US" sz="2800" dirty="0" smtClean="0">
                    <a:solidFill>
                      <a:srgbClr val="00B050"/>
                    </a:solidFill>
                  </a:rPr>
                  <a:t>NPC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sz="2800" dirty="0" smtClean="0"/>
                  <a:t> is not empty, then 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NP</a:t>
                </a:r>
                <a:r>
                  <a:rPr lang="en-US" sz="2800" dirty="0" smtClean="0"/>
                  <a:t> = 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P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609600"/>
              </a:xfrm>
              <a:blipFill rotWithShape="1">
                <a:blip r:embed="rId2"/>
                <a:stretch>
                  <a:fillRect t="-10000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4229100" y="3647209"/>
            <a:ext cx="2247900" cy="1371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40445" y="3657600"/>
            <a:ext cx="2247900" cy="137160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91000" y="28956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NP</a:t>
            </a:r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0900" y="4040621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</a:t>
            </a:r>
            <a:endParaRPr lang="en-US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2700" y="4052166"/>
            <a:ext cx="104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NPC</a:t>
            </a:r>
            <a:endParaRPr lang="en-US" sz="3200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4945" y="4038023"/>
            <a:ext cx="407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?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6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animBg="1"/>
      <p:bldP spid="6" grpId="0" animBg="1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Proof of NP-Completeness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33399"/>
          </a:xfrm>
          <a:solidFill>
            <a:srgbClr val="CCFF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a Problem A, prove that A is NP-complete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2019300"/>
            <a:ext cx="8229600" cy="2209800"/>
          </a:xfrm>
          <a:prstGeom prst="rect">
            <a:avLst/>
          </a:prstGeom>
          <a:solidFill>
            <a:srgbClr val="FF99C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Proof Scheme 1</a:t>
            </a:r>
          </a:p>
          <a:p>
            <a:r>
              <a:rPr lang="en-US" dirty="0" smtClean="0"/>
              <a:t>Show Problem A is in </a:t>
            </a:r>
            <a:r>
              <a:rPr lang="en-US" b="1" dirty="0" smtClean="0"/>
              <a:t>NP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easier part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all Problems in </a:t>
            </a:r>
            <a:r>
              <a:rPr lang="en-US" b="1" dirty="0" smtClean="0"/>
              <a:t>NP</a:t>
            </a:r>
            <a:r>
              <a:rPr lang="en-US" dirty="0" smtClean="0"/>
              <a:t>, reduce them to A in </a:t>
            </a:r>
            <a:r>
              <a:rPr lang="en-US" b="1" dirty="0" smtClean="0"/>
              <a:t>polynomial time</a:t>
            </a:r>
          </a:p>
          <a:p>
            <a:pPr lvl="1"/>
            <a:r>
              <a:rPr lang="en-US" dirty="0" smtClean="0"/>
              <a:t>This has been done for 3SAT, the first NP-complete problem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71055" y="4419600"/>
            <a:ext cx="8229600" cy="2133600"/>
          </a:xfrm>
          <a:prstGeom prst="rect">
            <a:avLst/>
          </a:prstGeom>
          <a:solidFill>
            <a:srgbClr val="CCCCFF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Proof Scheme 2</a:t>
            </a:r>
          </a:p>
          <a:p>
            <a:r>
              <a:rPr lang="en-US" dirty="0" smtClean="0"/>
              <a:t>Show Problem A is in </a:t>
            </a:r>
            <a:r>
              <a:rPr lang="en-US" b="1" dirty="0" smtClean="0"/>
              <a:t>NP</a:t>
            </a:r>
            <a:r>
              <a:rPr lang="en-US" dirty="0" smtClean="0"/>
              <a:t> (</a:t>
            </a:r>
            <a:r>
              <a:rPr lang="en-US" dirty="0">
                <a:solidFill>
                  <a:srgbClr val="0070C0"/>
                </a:solidFill>
              </a:rPr>
              <a:t>easier part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For arbitrary problem A’ in </a:t>
            </a:r>
            <a:r>
              <a:rPr lang="en-US" b="1" dirty="0" smtClean="0">
                <a:solidFill>
                  <a:srgbClr val="FF0000"/>
                </a:solidFill>
              </a:rPr>
              <a:t>NPC</a:t>
            </a:r>
            <a:r>
              <a:rPr lang="en-US" dirty="0" smtClean="0"/>
              <a:t>, reduce A’ to A in </a:t>
            </a:r>
            <a:r>
              <a:rPr lang="en-US" b="1" dirty="0" smtClean="0"/>
              <a:t>polynomial time</a:t>
            </a:r>
          </a:p>
          <a:p>
            <a:pPr lvl="1"/>
            <a:r>
              <a:rPr lang="en-US" dirty="0" smtClean="0"/>
              <a:t>This would be much easier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4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NP-completeness of Longest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371599"/>
          </a:xfrm>
          <a:solidFill>
            <a:srgbClr val="CCFFFF"/>
          </a:solidFill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/>
              <a:t>Longest Path </a:t>
            </a:r>
            <a:r>
              <a:rPr lang="en-US" altLang="zh-CN" dirty="0" smtClean="0"/>
              <a:t>(Decision Version)</a:t>
            </a:r>
          </a:p>
          <a:p>
            <a:pPr marL="0" indent="0">
              <a:buNone/>
            </a:pPr>
            <a:r>
              <a:rPr lang="en-US" altLang="zh-CN" dirty="0" smtClean="0"/>
              <a:t>Given a graph G and an integer k, decide whether G contains a simple path of length greater than k</a:t>
            </a:r>
            <a:endParaRPr lang="en-US" altLang="zh-C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971800"/>
            <a:ext cx="8229600" cy="12954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Part 1 (Longest Path in NP)</a:t>
            </a:r>
          </a:p>
          <a:p>
            <a:pPr marL="0" indent="0">
              <a:buNone/>
            </a:pPr>
            <a:r>
              <a:rPr lang="en-US" altLang="zh-CN" dirty="0" smtClean="0"/>
              <a:t>Given any sequence of vertices, it’s </a:t>
            </a:r>
            <a:r>
              <a:rPr lang="en-US" altLang="zh-CN" b="1" dirty="0" smtClean="0">
                <a:solidFill>
                  <a:srgbClr val="C00000"/>
                </a:solidFill>
              </a:rPr>
              <a:t>easy</a:t>
            </a:r>
            <a:r>
              <a:rPr lang="en-US" altLang="zh-CN" dirty="0" smtClean="0">
                <a:solidFill>
                  <a:srgbClr val="C00000"/>
                </a:solidFill>
              </a:rPr>
              <a:t> </a:t>
            </a:r>
            <a:r>
              <a:rPr lang="en-US" altLang="zh-CN" dirty="0" smtClean="0"/>
              <a:t>to check the length and whether the sequence is a path, so Longest Path is in NP</a:t>
            </a:r>
            <a:endParaRPr lang="en-US" altLang="zh-C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572000"/>
            <a:ext cx="8229600" cy="1600200"/>
          </a:xfrm>
          <a:prstGeom prst="rect">
            <a:avLst/>
          </a:prstGeom>
          <a:solidFill>
            <a:srgbClr val="CCFFCC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Part 2 (</a:t>
            </a:r>
            <a:r>
              <a:rPr lang="en-US" altLang="zh-CN" u="sng" dirty="0" smtClean="0"/>
              <a:t>reduce special case to general form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r>
              <a:rPr lang="en-US" altLang="zh-CN" dirty="0" smtClean="0"/>
              <a:t>The Longest Path contains Hamiltonian Path (k = n) as a </a:t>
            </a:r>
            <a:r>
              <a:rPr lang="en-US" altLang="zh-CN" dirty="0" smtClean="0">
                <a:solidFill>
                  <a:srgbClr val="C00000"/>
                </a:solidFill>
              </a:rPr>
              <a:t>special case</a:t>
            </a:r>
            <a:r>
              <a:rPr lang="en-US" altLang="zh-CN" dirty="0" smtClean="0"/>
              <a:t>, so we can reduce Hamiltonian Path (known in NPC) to Longest Path directly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0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SAT to 3SAT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52600"/>
          </a:xfrm>
          <a:solidFill>
            <a:srgbClr val="CCCCFF"/>
          </a:solidFill>
        </p:spPr>
        <p:txBody>
          <a:bodyPr/>
          <a:lstStyle/>
          <a:p>
            <a:r>
              <a:rPr lang="en-US" dirty="0" smtClean="0"/>
              <a:t>What about reduce </a:t>
            </a:r>
            <a:r>
              <a:rPr lang="en-US" dirty="0" smtClean="0">
                <a:solidFill>
                  <a:srgbClr val="C00000"/>
                </a:solidFill>
              </a:rPr>
              <a:t>general form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C00000"/>
                </a:solidFill>
              </a:rPr>
              <a:t>special case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This implies that even for the special case, the problem will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 be </a:t>
            </a:r>
            <a:r>
              <a:rPr lang="en-US" b="1" dirty="0" smtClean="0">
                <a:solidFill>
                  <a:srgbClr val="C00000"/>
                </a:solidFill>
              </a:rPr>
              <a:t>easier</a:t>
            </a:r>
          </a:p>
          <a:p>
            <a:r>
              <a:rPr lang="en-US" dirty="0" smtClean="0"/>
              <a:t>This may also give clues where the hardness lies in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352800"/>
            <a:ext cx="8229600" cy="87630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Given an instance </a:t>
            </a:r>
            <a:r>
              <a:rPr lang="el-GR" dirty="0"/>
              <a:t>φ</a:t>
            </a:r>
            <a:r>
              <a:rPr lang="en-US" dirty="0"/>
              <a:t>(x</a:t>
            </a:r>
            <a:r>
              <a:rPr lang="en-US" dirty="0" smtClean="0"/>
              <a:t>) of SAT, we transform it to an instance </a:t>
            </a:r>
            <a:r>
              <a:rPr lang="el-GR" dirty="0"/>
              <a:t>φ</a:t>
            </a:r>
            <a:r>
              <a:rPr lang="en-US" dirty="0"/>
              <a:t>’(</a:t>
            </a:r>
            <a:r>
              <a:rPr lang="en-US" dirty="0" err="1" smtClean="0"/>
              <a:t>x,y</a:t>
            </a:r>
            <a:r>
              <a:rPr lang="en-US" dirty="0" smtClean="0"/>
              <a:t>) of 3SAT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5024735"/>
                <a:ext cx="23684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∨⋯∨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024735"/>
                <a:ext cx="2368469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19200" y="5486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lause in </a:t>
            </a:r>
            <a:r>
              <a:rPr lang="el-GR" dirty="0">
                <a:solidFill>
                  <a:srgbClr val="0070C0"/>
                </a:solidFill>
                <a:latin typeface="Comic Sans MS" panose="030F0702030302020204" pitchFamily="66" charset="0"/>
              </a:rPr>
              <a:t>φ</a:t>
            </a: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(x)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39469" y="5139034"/>
            <a:ext cx="1459895" cy="23306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99364" y="6296965"/>
            <a:ext cx="270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Set of clauses in </a:t>
            </a:r>
            <a:r>
              <a:rPr lang="el-GR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φ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’(</a:t>
            </a:r>
            <a:r>
              <a:rPr lang="en-US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x,y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  <a:endParaRPr 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28953" y="4354357"/>
                <a:ext cx="2426305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⋯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953" y="4354357"/>
                <a:ext cx="2426305" cy="1938992"/>
              </a:xfrm>
              <a:prstGeom prst="rect">
                <a:avLst/>
              </a:prstGeom>
              <a:blipFill rotWithShape="1">
                <a:blip r:embed="rId3"/>
                <a:stretch>
                  <a:fillRect b="-1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8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1" grpId="0"/>
      <p:bldP spid="12" grpId="0" animBg="1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Equivalence in </a:t>
                </a:r>
                <a:r>
                  <a:rPr lang="en-US" dirty="0" err="1" smtClean="0"/>
                  <a:t>Satisfiability</a:t>
                </a:r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0"/>
                <a:ext cx="8229600" cy="2057400"/>
              </a:xfrm>
              <a:solidFill>
                <a:srgbClr val="CCFFCC"/>
              </a:solidFill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∨⋯∨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is satisfied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, then some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must be true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n-US" dirty="0" smtClean="0"/>
                  <a:t> to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true</a:t>
                </a:r>
                <a:r>
                  <a:rPr lang="en-US" dirty="0" smtClean="0"/>
                  <a:t>, and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other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</a:rPr>
                          <m:t>j</m:t>
                        </m:r>
                      </m:sub>
                    </m:sSub>
                  </m:oMath>
                </a14:m>
                <a:r>
                  <a:rPr lang="en-US" dirty="0" smtClean="0"/>
                  <a:t> to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false</a:t>
                </a:r>
                <a:r>
                  <a:rPr lang="en-US" dirty="0" smtClean="0"/>
                  <a:t>, then the set of clauses are satisfied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0"/>
                <a:ext cx="8229600" cy="2057400"/>
              </a:xfrm>
              <a:blipFill rotWithShape="1">
                <a:blip r:embed="rId3"/>
                <a:stretch>
                  <a:fillRect l="-963" t="-2367" r="-444" b="-5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1813378"/>
                <a:ext cx="23684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∨⋯∨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813378"/>
                <a:ext cx="2368469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219200" y="2275043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lause in </a:t>
            </a:r>
            <a:r>
              <a:rPr lang="el-GR" dirty="0">
                <a:solidFill>
                  <a:srgbClr val="0070C0"/>
                </a:solidFill>
                <a:latin typeface="Comic Sans MS" panose="030F0702030302020204" pitchFamily="66" charset="0"/>
              </a:rPr>
              <a:t>φ</a:t>
            </a: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(x)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839469" y="1927677"/>
            <a:ext cx="1459895" cy="23306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99364" y="3085608"/>
            <a:ext cx="270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Set of clauses in </a:t>
            </a:r>
            <a:r>
              <a:rPr lang="el-GR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φ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’(</a:t>
            </a:r>
            <a:r>
              <a:rPr lang="en-US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x,y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  <a:endParaRPr 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28953" y="1143000"/>
                <a:ext cx="2426305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⋯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953" y="1143000"/>
                <a:ext cx="2426305" cy="1938992"/>
              </a:xfrm>
              <a:prstGeom prst="rect">
                <a:avLst/>
              </a:prstGeom>
              <a:blipFill rotWithShape="1">
                <a:blip r:embed="rId5"/>
                <a:stretch>
                  <a:fillRect b="-1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6410036" y="1583831"/>
            <a:ext cx="381000" cy="403677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391400" y="1257300"/>
            <a:ext cx="463858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48600" y="10784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True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559271" y="1583831"/>
            <a:ext cx="308129" cy="241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69808" y="125973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False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7391400" y="1813378"/>
            <a:ext cx="463858" cy="56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55258" y="167487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False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428953" y="2185988"/>
            <a:ext cx="411383" cy="176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87735" y="227504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True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7391400" y="2185988"/>
            <a:ext cx="463858" cy="56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855258" y="204748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False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093672" y="2905780"/>
            <a:ext cx="411383" cy="176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52454" y="2994835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True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1" grpId="0" animBg="1"/>
      <p:bldP spid="15" grpId="0"/>
      <p:bldP spid="19" grpId="0"/>
      <p:bldP spid="22" grpId="0"/>
      <p:bldP spid="25" grpId="0"/>
      <p:bldP spid="27" grpId="0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Equivalence in </a:t>
                </a:r>
                <a:r>
                  <a:rPr lang="en-US" dirty="0"/>
                  <a:t>Satisfiability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⟸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1813378"/>
                <a:ext cx="23684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∨⋯∨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813378"/>
                <a:ext cx="2368469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219200" y="2275043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lause in </a:t>
            </a:r>
            <a:r>
              <a:rPr lang="el-GR" dirty="0">
                <a:solidFill>
                  <a:srgbClr val="0070C0"/>
                </a:solidFill>
                <a:latin typeface="Comic Sans MS" panose="030F0702030302020204" pitchFamily="66" charset="0"/>
              </a:rPr>
              <a:t>φ</a:t>
            </a: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(x) </a:t>
            </a:r>
          </a:p>
        </p:txBody>
      </p:sp>
      <p:sp>
        <p:nvSpPr>
          <p:cNvPr id="6" name="Right Arrow 5"/>
          <p:cNvSpPr/>
          <p:nvPr/>
        </p:nvSpPr>
        <p:spPr>
          <a:xfrm rot="10800000">
            <a:off x="3839469" y="1927677"/>
            <a:ext cx="1459895" cy="23306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99364" y="3085608"/>
            <a:ext cx="270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Set of clauses in </a:t>
            </a:r>
            <a:r>
              <a:rPr lang="el-GR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φ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’(</a:t>
            </a:r>
            <a:r>
              <a:rPr lang="en-US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x,y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  <a:endParaRPr 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28953" y="1143000"/>
                <a:ext cx="2426305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⋯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953" y="1143000"/>
                <a:ext cx="2426305" cy="1938992"/>
              </a:xfrm>
              <a:prstGeom prst="rect">
                <a:avLst/>
              </a:prstGeom>
              <a:blipFill rotWithShape="1">
                <a:blip r:embed="rId4"/>
                <a:stretch>
                  <a:fillRect b="-1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54616" y="3733800"/>
                <a:ext cx="8229600" cy="2514600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Char char="v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Suppose the set of clauses are satisfied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, if some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true</a:t>
                </a:r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∨⋯∨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satisfied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Otherwise,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should be true,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is forced to be true and so on. Finally,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b>
                    </m:sSub>
                  </m:oMath>
                </a14:m>
                <a:r>
                  <a:rPr lang="en-US" dirty="0" smtClean="0"/>
                  <a:t> is also forced to be true, the last clause is not satisfied,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contradiction</a:t>
                </a:r>
                <a:endParaRPr lang="en-US" dirty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16" y="3733800"/>
                <a:ext cx="8229600" cy="2514600"/>
              </a:xfrm>
              <a:prstGeom prst="rect">
                <a:avLst/>
              </a:prstGeom>
              <a:blipFill rotWithShape="1">
                <a:blip r:embed="rId5"/>
                <a:stretch>
                  <a:fillRect l="-1037" t="-1942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6991928" y="1600200"/>
            <a:ext cx="381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72728" y="1955385"/>
            <a:ext cx="38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91928" y="1957279"/>
            <a:ext cx="381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91200" y="2322944"/>
            <a:ext cx="38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10400" y="2324838"/>
            <a:ext cx="381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09492" y="3101772"/>
            <a:ext cx="64423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3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Decision, Search and Optimization</a:t>
            </a:r>
          </a:p>
          <a:p>
            <a:endParaRPr lang="en-US" sz="3200" dirty="0"/>
          </a:p>
          <a:p>
            <a:r>
              <a:rPr lang="en-US" sz="3200" dirty="0" smtClean="0"/>
              <a:t>Class P &amp; Class NP</a:t>
            </a:r>
          </a:p>
          <a:p>
            <a:endParaRPr lang="en-US" sz="3200" dirty="0"/>
          </a:p>
          <a:p>
            <a:r>
              <a:rPr lang="en-US" sz="3200" dirty="0" smtClean="0"/>
              <a:t>Reductions</a:t>
            </a:r>
          </a:p>
          <a:p>
            <a:endParaRPr lang="en-US" sz="3200" dirty="0"/>
          </a:p>
          <a:p>
            <a:r>
              <a:rPr lang="en-US" sz="3200" dirty="0" smtClean="0"/>
              <a:t>NP-Completeness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00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Q &amp; A 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597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Different Forms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33399"/>
          </a:xfrm>
          <a:solidFill>
            <a:srgbClr val="FF99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Decision Problem</a:t>
            </a:r>
            <a:r>
              <a:rPr lang="en-US" dirty="0" smtClean="0"/>
              <a:t>, the answer is simply “</a:t>
            </a:r>
            <a:r>
              <a:rPr lang="en-US" b="1" dirty="0" smtClean="0">
                <a:solidFill>
                  <a:srgbClr val="C00000"/>
                </a:solidFill>
              </a:rPr>
              <a:t>YES</a:t>
            </a:r>
            <a:r>
              <a:rPr lang="en-US" dirty="0" smtClean="0"/>
              <a:t>” or “</a:t>
            </a:r>
            <a:r>
              <a:rPr lang="en-US" b="1" dirty="0" smtClean="0">
                <a:solidFill>
                  <a:srgbClr val="C00000"/>
                </a:solidFill>
              </a:rPr>
              <a:t>NO</a:t>
            </a:r>
            <a:r>
              <a:rPr lang="en-US" dirty="0" smtClean="0"/>
              <a:t>”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914651"/>
            <a:ext cx="8229600" cy="876299"/>
          </a:xfrm>
          <a:prstGeom prst="rect">
            <a:avLst/>
          </a:prstGeom>
          <a:solidFill>
            <a:srgbClr val="CCFFC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0070C0"/>
                </a:solidFill>
              </a:rPr>
              <a:t>Search Problem</a:t>
            </a:r>
            <a:r>
              <a:rPr lang="en-US" dirty="0" smtClean="0"/>
              <a:t>, find a solution satisfying some </a:t>
            </a:r>
            <a:r>
              <a:rPr lang="en-US" b="1" dirty="0" smtClean="0">
                <a:solidFill>
                  <a:srgbClr val="C00000"/>
                </a:solidFill>
              </a:rPr>
              <a:t>properties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if one exists, else return it doesn’t exist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648200"/>
            <a:ext cx="8229600" cy="914399"/>
          </a:xfrm>
          <a:prstGeom prst="rect">
            <a:avLst/>
          </a:prstGeom>
          <a:solidFill>
            <a:srgbClr val="CCFFFF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Optimization Problem</a:t>
            </a:r>
            <a:r>
              <a:rPr lang="en-US" dirty="0" smtClean="0"/>
              <a:t>, each solution has an </a:t>
            </a:r>
            <a:r>
              <a:rPr lang="en-US" b="1" dirty="0" smtClean="0">
                <a:solidFill>
                  <a:srgbClr val="C00000"/>
                </a:solidFill>
              </a:rPr>
              <a:t>associated value</a:t>
            </a:r>
            <a:r>
              <a:rPr lang="en-US" dirty="0" smtClean="0"/>
              <a:t>, find a solution with </a:t>
            </a:r>
            <a:r>
              <a:rPr lang="en-US" b="1" dirty="0" smtClean="0">
                <a:solidFill>
                  <a:srgbClr val="C00000"/>
                </a:solidFill>
              </a:rPr>
              <a:t>best value </a:t>
            </a:r>
            <a:r>
              <a:rPr lang="en-US" dirty="0" smtClean="0"/>
              <a:t>(min / max)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29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>
                <a:ea typeface="新細明體" charset="-120"/>
              </a:rPr>
              <a:t>Three Forms of </a:t>
            </a:r>
            <a:r>
              <a:rPr lang="en-US" altLang="zh-HK" dirty="0" smtClean="0">
                <a:ea typeface="新細明體" charset="-120"/>
              </a:rPr>
              <a:t>CLIQUE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1295399"/>
              </a:xfrm>
              <a:solidFill>
                <a:srgbClr val="FF99CC"/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Decision Problem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altLang="zh-HK" dirty="0">
                    <a:ea typeface="新細明體" charset="-120"/>
                  </a:rPr>
                  <a:t>Given a graph </a:t>
                </a:r>
                <a:r>
                  <a:rPr lang="en-US" altLang="zh-HK" dirty="0" smtClean="0">
                    <a:ea typeface="新細明體" charset="-120"/>
                  </a:rPr>
                  <a:t>G and </a:t>
                </a:r>
                <a:r>
                  <a:rPr lang="en-US" altLang="zh-HK" dirty="0">
                    <a:ea typeface="新細明體" charset="-120"/>
                  </a:rPr>
                  <a:t>a number </a:t>
                </a:r>
                <a:r>
                  <a:rPr lang="en-US" altLang="zh-HK" dirty="0" smtClean="0">
                    <a:ea typeface="新細明體" charset="-120"/>
                  </a:rPr>
                  <a:t>k, </a:t>
                </a:r>
                <a:r>
                  <a:rPr lang="en-US" altLang="zh-HK" dirty="0">
                    <a:ea typeface="新細明體" charset="-120"/>
                  </a:rPr>
                  <a:t>decide </a:t>
                </a:r>
                <a:r>
                  <a:rPr lang="en-US" altLang="zh-HK" b="1" dirty="0">
                    <a:solidFill>
                      <a:srgbClr val="C00000"/>
                    </a:solidFill>
                    <a:ea typeface="新細明體" charset="-120"/>
                  </a:rPr>
                  <a:t>whether</a:t>
                </a:r>
                <a:r>
                  <a:rPr lang="en-US" altLang="zh-HK" dirty="0">
                    <a:solidFill>
                      <a:srgbClr val="C00000"/>
                    </a:solidFill>
                    <a:ea typeface="新細明體" charset="-120"/>
                  </a:rPr>
                  <a:t> </a:t>
                </a:r>
                <a:r>
                  <a:rPr lang="en-US" altLang="zh-HK" dirty="0" smtClean="0">
                    <a:ea typeface="新細明體" charset="-120"/>
                  </a:rPr>
                  <a:t>G has </a:t>
                </a:r>
                <a:r>
                  <a:rPr lang="en-US" altLang="zh-HK" dirty="0">
                    <a:ea typeface="新細明體" charset="-120"/>
                  </a:rPr>
                  <a:t>a clique of </a:t>
                </a:r>
                <a:r>
                  <a:rPr lang="en-US" altLang="zh-HK" dirty="0" smtClean="0">
                    <a:ea typeface="新細明體" charset="-120"/>
                  </a:rPr>
                  <a:t>size </a:t>
                </a:r>
                <a14:m>
                  <m:oMath xmlns:m="http://schemas.openxmlformats.org/officeDocument/2006/math">
                    <m:r>
                      <a:rPr lang="en-US" altLang="zh-HK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altLang="zh-HK" dirty="0" smtClean="0">
                    <a:ea typeface="新細明體" charset="-120"/>
                  </a:rPr>
                  <a:t> k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1295399"/>
              </a:xfrm>
              <a:blipFill rotWithShape="1">
                <a:blip r:embed="rId2"/>
                <a:stretch>
                  <a:fillRect l="-1111" t="-3774" r="-889" b="-8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57200" y="3238500"/>
                <a:ext cx="8229600" cy="1295400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Char char="v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 b="1" dirty="0" smtClean="0"/>
                  <a:t>Search Problem</a:t>
                </a:r>
              </a:p>
              <a:p>
                <a:pPr marL="0" indent="0">
                  <a:buNone/>
                </a:pPr>
                <a:r>
                  <a:rPr lang="en-US" dirty="0" smtClean="0"/>
                  <a:t>Given a graph G and a number k, find a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clique</a:t>
                </a:r>
                <a:r>
                  <a:rPr lang="en-US" dirty="0" smtClean="0"/>
                  <a:t> with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size </a:t>
                </a:r>
                <a14:m>
                  <m:oMath xmlns:m="http://schemas.openxmlformats.org/officeDocument/2006/math">
                    <m:r>
                      <a:rPr lang="en-US" altLang="zh-HK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b="1" dirty="0" smtClean="0">
                    <a:solidFill>
                      <a:srgbClr val="C00000"/>
                    </a:solidFill>
                  </a:rPr>
                  <a:t> k </a:t>
                </a:r>
                <a:r>
                  <a:rPr lang="en-US" dirty="0" smtClean="0"/>
                  <a:t>in G if one exists, else return it doesn’t exist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38500"/>
                <a:ext cx="8229600" cy="1295400"/>
              </a:xfrm>
              <a:prstGeom prst="rect">
                <a:avLst/>
              </a:prstGeom>
              <a:blipFill rotWithShape="1">
                <a:blip r:embed="rId3"/>
                <a:stretch>
                  <a:fillRect l="-1111" t="-3756" b="-7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105401"/>
            <a:ext cx="8229600" cy="914399"/>
          </a:xfrm>
          <a:prstGeom prst="rect">
            <a:avLst/>
          </a:prstGeom>
          <a:solidFill>
            <a:srgbClr val="CCFFFF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Optimization Problem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Given a graph G, find a </a:t>
            </a:r>
            <a:r>
              <a:rPr lang="en-US" b="1" dirty="0" smtClean="0">
                <a:solidFill>
                  <a:srgbClr val="C00000"/>
                </a:solidFill>
              </a:rPr>
              <a:t>largest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clique in G</a:t>
            </a:r>
          </a:p>
        </p:txBody>
      </p:sp>
      <p:sp>
        <p:nvSpPr>
          <p:cNvPr id="4" name="Down Arrow 3"/>
          <p:cNvSpPr/>
          <p:nvPr/>
        </p:nvSpPr>
        <p:spPr>
          <a:xfrm>
            <a:off x="1447800" y="2743200"/>
            <a:ext cx="381000" cy="3810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905000" y="2743200"/>
            <a:ext cx="2590800" cy="38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no harder than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447800" y="4648200"/>
            <a:ext cx="381000" cy="3810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905000" y="4648200"/>
            <a:ext cx="2590800" cy="38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no harder than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505200" y="1066800"/>
            <a:ext cx="5105400" cy="762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Usually, it’s enough to consider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Decision Problem in complexity theory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  <p:bldP spid="9" grpId="0"/>
      <p:bldP spid="10" grpId="0" animBg="1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Language </a:t>
            </a:r>
            <a:r>
              <a:rPr lang="en-US" altLang="zh-CN" dirty="0" smtClean="0"/>
              <a:t>and Decision Problem are Equivalent</a:t>
            </a:r>
            <a:endParaRPr lang="zh-HK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1"/>
                <a:ext cx="8229600" cy="1676399"/>
              </a:xfrm>
              <a:solidFill>
                <a:srgbClr val="CCCCFF"/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b="1" dirty="0" smtClean="0"/>
                  <a:t>Language</a:t>
                </a:r>
              </a:p>
              <a:p>
                <a:pPr marL="0" indent="0">
                  <a:buNone/>
                </a:pPr>
                <a:r>
                  <a:rPr lang="en-US" altLang="zh-HK" dirty="0" smtClean="0"/>
                  <a:t>A </a:t>
                </a:r>
                <a:r>
                  <a:rPr lang="en-US" altLang="zh-HK" dirty="0"/>
                  <a:t>language </a:t>
                </a:r>
                <a14:m>
                  <m:oMath xmlns:m="http://schemas.openxmlformats.org/officeDocument/2006/math">
                    <m:r>
                      <a:rPr lang="en-US" altLang="zh-HK" b="0" i="1">
                        <a:latin typeface="Cambria Math"/>
                      </a:rPr>
                      <m:t>𝐿</m:t>
                    </m:r>
                  </m:oMath>
                </a14:m>
                <a:r>
                  <a:rPr lang="zh-HK" altLang="en-US" dirty="0"/>
                  <a:t> </a:t>
                </a:r>
                <a:r>
                  <a:rPr lang="en-US" altLang="zh-HK" dirty="0"/>
                  <a:t>is just a subset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HK" b="0" i="1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altLang="zh-HK" b="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HK" dirty="0"/>
                  <a:t>, the set of all strings of </a:t>
                </a:r>
                <a:r>
                  <a:rPr lang="en-US" altLang="zh-HK" dirty="0" smtClean="0"/>
                  <a:t>bits</a:t>
                </a:r>
                <a:endParaRPr lang="en-US" altLang="zh-HK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HK" i="1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altLang="zh-HK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altLang="zh-HK" i="1">
                        <a:latin typeface="Cambria Math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HK" i="1">
                            <a:latin typeface="Cambria Math"/>
                          </a:rPr>
                          <m:t>𝑛</m:t>
                        </m:r>
                        <m:r>
                          <a:rPr lang="en-US" altLang="zh-HK" i="1">
                            <a:latin typeface="Cambria Math"/>
                          </a:rPr>
                          <m:t>≥0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zh-HK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HK" i="1">
                                    <a:latin typeface="Cambria Math"/>
                                  </a:rPr>
                                  <m:t>0,1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HK" i="1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nary>
                  </m:oMath>
                </a14:m>
                <a:endParaRPr lang="en-US" altLang="zh-HK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1"/>
                <a:ext cx="8229600" cy="1676399"/>
              </a:xfrm>
              <a:blipFill rotWithShape="1">
                <a:blip r:embed="rId2"/>
                <a:stretch>
                  <a:fillRect l="-1111" t="-2909" b="-31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3200400"/>
                <a:ext cx="8229600" cy="990600"/>
              </a:xfrm>
              <a:prstGeom prst="rect">
                <a:avLst/>
              </a:prstGeom>
              <a:solidFill>
                <a:srgbClr val="FFCCCC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Wingdings" panose="05000000000000000000" pitchFamily="2" charset="2"/>
                  <a:buChar char="v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Comic Sans MS" panose="030F0702030302020204" pitchFamily="66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HK" sz="2400" b="1" dirty="0" smtClean="0"/>
                  <a:t>Language to Decision Problem</a:t>
                </a:r>
              </a:p>
              <a:p>
                <a:r>
                  <a:rPr lang="en-US" altLang="zh-HK" dirty="0" smtClean="0"/>
                  <a:t>Given a bit string </a:t>
                </a:r>
                <a14:m>
                  <m:oMath xmlns:m="http://schemas.openxmlformats.org/officeDocument/2006/math">
                    <m:r>
                      <a:rPr lang="en-US" altLang="zh-HK" i="1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altLang="zh-HK" dirty="0" smtClean="0"/>
                  <a:t>, decide </a:t>
                </a:r>
                <a:r>
                  <a:rPr lang="en-US" altLang="zh-HK" b="1" dirty="0" smtClean="0">
                    <a:solidFill>
                      <a:srgbClr val="0070C0"/>
                    </a:solidFill>
                  </a:rPr>
                  <a:t>whether</a:t>
                </a:r>
                <a:r>
                  <a:rPr lang="en-US" altLang="zh-HK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altLang="zh-HK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HK" b="0" i="1" smtClean="0">
                        <a:latin typeface="Cambria Math"/>
                        <a:ea typeface="Cambria Math"/>
                      </a:rPr>
                      <m:t>𝐿</m:t>
                    </m:r>
                  </m:oMath>
                </a14:m>
                <a:endParaRPr lang="en-US" altLang="zh-HK" sz="2400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00400"/>
                <a:ext cx="8229600" cy="990600"/>
              </a:xfrm>
              <a:prstGeom prst="rect">
                <a:avLst/>
              </a:prstGeom>
              <a:blipFill rotWithShape="1">
                <a:blip r:embed="rId3"/>
                <a:stretch>
                  <a:fillRect l="-1111" t="-4908" b="-4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419600"/>
            <a:ext cx="8229600" cy="2057400"/>
          </a:xfrm>
          <a:prstGeom prst="rect">
            <a:avLst/>
          </a:prstGeom>
          <a:solidFill>
            <a:srgbClr val="CCFFFF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HK" b="1" dirty="0" smtClean="0"/>
              <a:t>Decision Problem to Language</a:t>
            </a:r>
          </a:p>
          <a:p>
            <a:r>
              <a:rPr lang="en-US" altLang="zh-HK" dirty="0" smtClean="0"/>
              <a:t>Given a Decision Problem</a:t>
            </a:r>
          </a:p>
          <a:p>
            <a:r>
              <a:rPr lang="en-US" altLang="zh-HK" dirty="0" smtClean="0">
                <a:solidFill>
                  <a:srgbClr val="C00000"/>
                </a:solidFill>
              </a:rPr>
              <a:t>Encode </a:t>
            </a:r>
            <a:r>
              <a:rPr lang="en-US" altLang="zh-HK" dirty="0" smtClean="0"/>
              <a:t>all the instances into </a:t>
            </a:r>
            <a:r>
              <a:rPr lang="en-US" altLang="zh-HK" dirty="0" smtClean="0">
                <a:solidFill>
                  <a:srgbClr val="C00000"/>
                </a:solidFill>
              </a:rPr>
              <a:t>bit strings</a:t>
            </a:r>
          </a:p>
          <a:p>
            <a:r>
              <a:rPr lang="en-US" altLang="zh-HK" dirty="0" smtClean="0"/>
              <a:t>The corresponding language contains all the strings of “</a:t>
            </a:r>
            <a:r>
              <a:rPr lang="en-US" altLang="zh-HK" dirty="0" smtClean="0">
                <a:solidFill>
                  <a:srgbClr val="C00000"/>
                </a:solidFill>
              </a:rPr>
              <a:t>YES</a:t>
            </a:r>
            <a:r>
              <a:rPr lang="en-US" altLang="zh-HK" dirty="0" smtClean="0"/>
              <a:t>” instances</a:t>
            </a:r>
            <a:endParaRPr lang="en-US" altLang="zh-HK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8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 V.S. Class NP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209799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P stands for what?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Polynomial</a:t>
            </a:r>
            <a:r>
              <a:rPr lang="en-US" sz="1400" b="1" dirty="0">
                <a:solidFill>
                  <a:srgbClr val="C00000"/>
                </a:solidFill>
              </a:rPr>
              <a:t> </a:t>
            </a:r>
            <a:r>
              <a:rPr lang="en-US" sz="3200" b="1" dirty="0">
                <a:solidFill>
                  <a:srgbClr val="C00000"/>
                </a:solidFill>
              </a:rPr>
              <a:t>!</a:t>
            </a:r>
            <a:endParaRPr lang="en-US" sz="3200" dirty="0"/>
          </a:p>
          <a:p>
            <a:r>
              <a:rPr lang="en-US" sz="2800" dirty="0" smtClean="0"/>
              <a:t>Class P: Problems solvable in </a:t>
            </a:r>
            <a:r>
              <a:rPr lang="en-US" sz="2800" dirty="0" smtClean="0">
                <a:solidFill>
                  <a:srgbClr val="0070C0"/>
                </a:solidFill>
              </a:rPr>
              <a:t>deterministic</a:t>
            </a:r>
            <a:r>
              <a:rPr lang="en-US" sz="2800" dirty="0" smtClean="0"/>
              <a:t> polynomial time</a:t>
            </a:r>
          </a:p>
          <a:p>
            <a:endParaRPr lang="en-US" sz="2800" dirty="0" smtClean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3657601"/>
            <a:ext cx="8229600" cy="2971799"/>
          </a:xfrm>
          <a:prstGeom prst="rect">
            <a:avLst/>
          </a:prstGeom>
          <a:solidFill>
            <a:srgbClr val="CCFFC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/>
              <a:t>What about NP?</a:t>
            </a: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N</a:t>
            </a:r>
            <a:r>
              <a:rPr lang="en-US" smtClean="0"/>
              <a:t>o </a:t>
            </a:r>
            <a:r>
              <a:rPr lang="en-US" b="1" smtClean="0">
                <a:solidFill>
                  <a:srgbClr val="FF0000"/>
                </a:solidFill>
              </a:rPr>
              <a:t>P</a:t>
            </a:r>
            <a:r>
              <a:rPr lang="en-US" smtClean="0"/>
              <a:t>roblem?</a:t>
            </a:r>
          </a:p>
          <a:p>
            <a:pPr lvl="1"/>
            <a:r>
              <a:rPr lang="en-US" b="1" smtClean="0">
                <a:solidFill>
                  <a:srgbClr val="FF0000"/>
                </a:solidFill>
              </a:rPr>
              <a:t>N</a:t>
            </a:r>
            <a:r>
              <a:rPr lang="en-US" smtClean="0"/>
              <a:t>ot </a:t>
            </a:r>
            <a:r>
              <a:rPr lang="en-US" b="1" smtClean="0">
                <a:solidFill>
                  <a:srgbClr val="FF0000"/>
                </a:solidFill>
              </a:rPr>
              <a:t>P</a:t>
            </a:r>
            <a:r>
              <a:rPr lang="en-US" smtClean="0"/>
              <a:t>olynomial (i.e. polynomial time unsolvable)?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3200" b="1" smtClean="0">
                <a:solidFill>
                  <a:srgbClr val="C00000"/>
                </a:solidFill>
              </a:rPr>
              <a:t>Nondeterministic Polynomial</a:t>
            </a:r>
            <a:r>
              <a:rPr lang="en-US" sz="1400" b="1" smtClean="0">
                <a:solidFill>
                  <a:srgbClr val="C00000"/>
                </a:solidFill>
              </a:rPr>
              <a:t> </a:t>
            </a:r>
            <a:r>
              <a:rPr lang="en-US" sz="3200" b="1" smtClean="0">
                <a:solidFill>
                  <a:srgbClr val="C00000"/>
                </a:solidFill>
              </a:rPr>
              <a:t>!</a:t>
            </a:r>
          </a:p>
          <a:p>
            <a:r>
              <a:rPr lang="en-US" sz="2800" smtClean="0"/>
              <a:t>Class NP: Problems solvable in </a:t>
            </a:r>
            <a:r>
              <a:rPr lang="en-US" sz="2800" smtClean="0">
                <a:solidFill>
                  <a:srgbClr val="0070C0"/>
                </a:solidFill>
              </a:rPr>
              <a:t>nondeterministic</a:t>
            </a:r>
            <a:r>
              <a:rPr lang="en-US" sz="2800" smtClean="0"/>
              <a:t> polynomial time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4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Deterministic/Nondeterministic Polynomial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Where do these terms come from?</a:t>
            </a:r>
          </a:p>
          <a:p>
            <a:endParaRPr lang="en-US" sz="2800" dirty="0"/>
          </a:p>
          <a:p>
            <a:r>
              <a:rPr lang="en-US" sz="2800" dirty="0" smtClean="0"/>
              <a:t>They’re based on different computation models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Deterministic</a:t>
            </a:r>
            <a:r>
              <a:rPr lang="en-US" dirty="0" smtClean="0"/>
              <a:t> </a:t>
            </a:r>
            <a:r>
              <a:rPr lang="en-US" b="1" dirty="0" smtClean="0"/>
              <a:t>Turing Machine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Nondeterministic</a:t>
            </a:r>
            <a:r>
              <a:rPr lang="en-US" dirty="0" smtClean="0"/>
              <a:t> </a:t>
            </a:r>
            <a:r>
              <a:rPr lang="en-US" b="1" dirty="0" smtClean="0"/>
              <a:t>Turing Machine</a:t>
            </a:r>
          </a:p>
          <a:p>
            <a:endParaRPr lang="en-US" dirty="0"/>
          </a:p>
          <a:p>
            <a:r>
              <a:rPr lang="en-US" sz="2800" dirty="0" smtClean="0"/>
              <a:t>We will NOT talk about Turing Machine in this course</a:t>
            </a:r>
          </a:p>
          <a:p>
            <a:endParaRPr lang="en-US" sz="2800" dirty="0"/>
          </a:p>
          <a:p>
            <a:r>
              <a:rPr lang="en-US" sz="2800" dirty="0" smtClean="0"/>
              <a:t>Details of these computation models, </a:t>
            </a:r>
            <a:r>
              <a:rPr lang="en-US" sz="2800" dirty="0"/>
              <a:t>please refer </a:t>
            </a:r>
            <a:r>
              <a:rPr lang="en-US" sz="2800" dirty="0" smtClean="0"/>
              <a:t>to the following course</a:t>
            </a:r>
          </a:p>
          <a:p>
            <a:pPr lvl="1"/>
            <a:r>
              <a:rPr lang="en-US" dirty="0" smtClean="0"/>
              <a:t>CSCI3130 </a:t>
            </a:r>
            <a:r>
              <a:rPr lang="en-US" dirty="0"/>
              <a:t>(Formal Languages and Automata Theory)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5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Equivalent Definition of Class NP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76400"/>
            <a:ext cx="8382000" cy="990600"/>
          </a:xfrm>
          <a:prstGeom prst="rect">
            <a:avLst/>
          </a:prstGeom>
          <a:solidFill>
            <a:srgbClr val="CCCCFF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/>
              <a:t>Class NP: P</a:t>
            </a:r>
            <a:r>
              <a:rPr lang="en-US" sz="2800" dirty="0" smtClean="0"/>
              <a:t>roblems </a:t>
            </a:r>
            <a:r>
              <a:rPr lang="en-US" sz="2800" dirty="0" smtClean="0">
                <a:solidFill>
                  <a:srgbClr val="C00000"/>
                </a:solidFill>
              </a:rPr>
              <a:t>checkable or verifiable </a:t>
            </a:r>
            <a:r>
              <a:rPr lang="en-US" sz="2800" dirty="0" smtClean="0"/>
              <a:t>in polynomial time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0273" y="3352800"/>
            <a:ext cx="8382000" cy="2590800"/>
          </a:xfrm>
          <a:prstGeom prst="rect">
            <a:avLst/>
          </a:prstGeom>
          <a:solidFill>
            <a:srgbClr val="CCFFCC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/>
              <a:t>Verification:</a:t>
            </a:r>
          </a:p>
          <a:p>
            <a:pPr lvl="1"/>
            <a:r>
              <a:rPr lang="en-US" sz="2400" dirty="0" smtClean="0"/>
              <a:t>Given a “</a:t>
            </a:r>
            <a:r>
              <a:rPr lang="en-US" sz="2400" dirty="0" smtClean="0">
                <a:solidFill>
                  <a:srgbClr val="0070C0"/>
                </a:solidFill>
              </a:rPr>
              <a:t>certificate</a:t>
            </a:r>
            <a:r>
              <a:rPr lang="en-US" sz="2400" dirty="0" smtClean="0"/>
              <a:t>” of a solution, we could </a:t>
            </a:r>
            <a:r>
              <a:rPr lang="en-US" sz="2400" dirty="0" smtClean="0">
                <a:solidFill>
                  <a:srgbClr val="0070C0"/>
                </a:solidFill>
              </a:rPr>
              <a:t>verify </a:t>
            </a:r>
            <a:r>
              <a:rPr lang="en-US" sz="2400" dirty="0" smtClean="0"/>
              <a:t>that the certificate is correct, e.g.</a:t>
            </a:r>
          </a:p>
          <a:p>
            <a:pPr lvl="1"/>
            <a:r>
              <a:rPr lang="en-US" sz="2400" dirty="0" smtClean="0"/>
              <a:t>Certificate for SAT would be an assignment</a:t>
            </a:r>
          </a:p>
          <a:p>
            <a:pPr lvl="1"/>
            <a:r>
              <a:rPr lang="en-US" sz="2400" dirty="0" smtClean="0"/>
              <a:t>Certificate for Hamiltonian Cycle would be a sequence of n vertices, 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0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Solvable V.S. Verifiable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  <a:noFill/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For a problem in P, we have </a:t>
            </a:r>
            <a:r>
              <a:rPr lang="en-US" sz="2800" dirty="0" smtClean="0">
                <a:solidFill>
                  <a:srgbClr val="0070C0"/>
                </a:solidFill>
              </a:rPr>
              <a:t>polynomial</a:t>
            </a:r>
            <a:r>
              <a:rPr lang="en-US" sz="2800" dirty="0" smtClean="0"/>
              <a:t> time algorithm to </a:t>
            </a:r>
            <a:r>
              <a:rPr lang="en-US" sz="2800" dirty="0" smtClean="0">
                <a:solidFill>
                  <a:srgbClr val="0070C0"/>
                </a:solidFill>
              </a:rPr>
              <a:t>solve</a:t>
            </a:r>
            <a:r>
              <a:rPr lang="en-US" sz="2800" dirty="0" smtClean="0"/>
              <a:t> it</a:t>
            </a:r>
          </a:p>
          <a:p>
            <a:endParaRPr lang="en-US" sz="2400" dirty="0"/>
          </a:p>
          <a:p>
            <a:endParaRPr lang="en-US" sz="2800" dirty="0" smtClean="0"/>
          </a:p>
          <a:p>
            <a:r>
              <a:rPr lang="en-US" sz="2800" dirty="0" smtClean="0"/>
              <a:t>For a problem in NP, we have </a:t>
            </a:r>
            <a:r>
              <a:rPr lang="en-US" sz="2800" dirty="0" smtClean="0">
                <a:solidFill>
                  <a:srgbClr val="FF0000"/>
                </a:solidFill>
              </a:rPr>
              <a:t>polynomial</a:t>
            </a:r>
            <a:r>
              <a:rPr lang="en-US" sz="2800" dirty="0" smtClean="0"/>
              <a:t> time </a:t>
            </a:r>
            <a:r>
              <a:rPr lang="en-US" sz="2800" dirty="0" smtClean="0">
                <a:solidFill>
                  <a:srgbClr val="FF0000"/>
                </a:solidFill>
              </a:rPr>
              <a:t>verification</a:t>
            </a:r>
            <a:r>
              <a:rPr lang="en-US" sz="2800" dirty="0" smtClean="0"/>
              <a:t> algorithm to </a:t>
            </a:r>
            <a:r>
              <a:rPr lang="en-US" sz="2800" dirty="0" smtClean="0">
                <a:solidFill>
                  <a:srgbClr val="FF0000"/>
                </a:solidFill>
              </a:rPr>
              <a:t>verify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 certificate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7847</TotalTime>
  <Words>1003</Words>
  <Application>Microsoft Office PowerPoint</Application>
  <PresentationFormat>On-screen Show (4:3)</PresentationFormat>
  <Paragraphs>188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新細明體</vt:lpstr>
      <vt:lpstr>宋体</vt:lpstr>
      <vt:lpstr>Arial</vt:lpstr>
      <vt:lpstr>Calibri</vt:lpstr>
      <vt:lpstr>Cambria Math</vt:lpstr>
      <vt:lpstr>Comic Sans MS</vt:lpstr>
      <vt:lpstr>Wingdings</vt:lpstr>
      <vt:lpstr>Office Theme</vt:lpstr>
      <vt:lpstr>CSCI 3160  Design and Analysis of Algorithms  Tutorial 10</vt:lpstr>
      <vt:lpstr>Outline</vt:lpstr>
      <vt:lpstr>Problems in Different Forms</vt:lpstr>
      <vt:lpstr>Three Forms of CLIQUE</vt:lpstr>
      <vt:lpstr>Language and Decision Problem are Equivalent</vt:lpstr>
      <vt:lpstr>Class P V.S. Class NP</vt:lpstr>
      <vt:lpstr>Deterministic/Nondeterministic Polynomial time?</vt:lpstr>
      <vt:lpstr>An Equivalent Definition of Class NP</vt:lpstr>
      <vt:lpstr>Solvable V.S. Verifiable</vt:lpstr>
      <vt:lpstr>Reductions</vt:lpstr>
      <vt:lpstr>Reductions</vt:lpstr>
      <vt:lpstr>Two Ways to Use Reductions</vt:lpstr>
      <vt:lpstr>NP-Completeness</vt:lpstr>
      <vt:lpstr>NP = P ?</vt:lpstr>
      <vt:lpstr>Proof of NP-Completeness</vt:lpstr>
      <vt:lpstr>NP-completeness of Longest Path</vt:lpstr>
      <vt:lpstr>Reduce SAT to 3SAT</vt:lpstr>
      <vt:lpstr>Equivalence in Satisfiability (⟹)</vt:lpstr>
      <vt:lpstr>Equivalence in Satisfiability (⟸)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zhouhong</dc:creator>
  <cp:lastModifiedBy>Chengyu Lin</cp:lastModifiedBy>
  <cp:revision>1685</cp:revision>
  <dcterms:created xsi:type="dcterms:W3CDTF">2006-08-16T00:00:00Z</dcterms:created>
  <dcterms:modified xsi:type="dcterms:W3CDTF">2015-03-30T09:23:42Z</dcterms:modified>
</cp:coreProperties>
</file>