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7" r:id="rId2"/>
    <p:sldId id="259" r:id="rId3"/>
    <p:sldId id="258" r:id="rId4"/>
    <p:sldId id="260" r:id="rId5"/>
    <p:sldId id="281" r:id="rId6"/>
    <p:sldId id="282" r:id="rId7"/>
    <p:sldId id="286" r:id="rId8"/>
    <p:sldId id="283" r:id="rId9"/>
    <p:sldId id="284" r:id="rId10"/>
    <p:sldId id="285" r:id="rId11"/>
    <p:sldId id="314" r:id="rId12"/>
    <p:sldId id="290" r:id="rId13"/>
    <p:sldId id="311" r:id="rId14"/>
    <p:sldId id="287" r:id="rId15"/>
    <p:sldId id="291" r:id="rId16"/>
    <p:sldId id="292" r:id="rId17"/>
    <p:sldId id="293" r:id="rId18"/>
    <p:sldId id="295" r:id="rId19"/>
    <p:sldId id="296" r:id="rId20"/>
    <p:sldId id="297" r:id="rId21"/>
    <p:sldId id="308" r:id="rId22"/>
    <p:sldId id="313" r:id="rId23"/>
    <p:sldId id="302" r:id="rId24"/>
    <p:sldId id="303" r:id="rId25"/>
    <p:sldId id="305" r:id="rId26"/>
    <p:sldId id="304" r:id="rId27"/>
    <p:sldId id="309" r:id="rId28"/>
    <p:sldId id="312" r:id="rId29"/>
    <p:sldId id="306" r:id="rId30"/>
    <p:sldId id="274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90023-0FB8-4CF8-A17F-86CE160CD2F0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79548-0CE7-4E17-A22B-32F01EAA4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06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79CC77-A7B6-4D24-BCEE-2D76FBACF11F}" type="datetime1">
              <a:rPr lang="en-US" smtClean="0"/>
              <a:t>1/12/2015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D95DAD-67FE-4ED0-BE73-D13E058161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EDACEF-38C9-4017-838D-0C03CCB87830}" type="datetime1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B0DCC2-4A1F-4206-9288-AC7FB7F41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CCCDF6-2157-444D-86C3-4E910E531747}" type="datetime1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DACE2-8201-47C8-9A79-CD3D223807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FFCB73-3038-4DB9-9FC9-E949F7846CF2}" type="datetime1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8B156A-AEED-4AFB-A6AA-AA09FF5A3EF2}" type="datetime1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BFAC6-6475-4CED-BA8E-A281AEC449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A4BF18-B41D-4B82-ADE9-2FDC584A1661}" type="datetime1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8935ED-7469-46BD-A0D5-B22AE99D90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A1F083-777F-4466-820E-D80CE744A640}" type="datetime1">
              <a:rPr lang="en-US" smtClean="0"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9D6C0D-91FD-43EC-AE35-32CC2D5F5F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1F05B5-8363-4D57-813D-B46FAA84BE35}" type="datetime1">
              <a:rPr lang="en-US" smtClean="0"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9DBF-4C18-419D-A9A9-8A3A674E5E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463EA7-FB50-4E92-BF4F-F7D4BC4C9486}" type="datetime1">
              <a:rPr lang="en-US" smtClean="0"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B6BDA-89D2-47DA-8280-A3027A0908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FE9F76-FA6C-44AB-8EAB-EE2137993E3A}" type="datetime1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73F6D1-AAB9-41F8-A00C-51EB65C55D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265D7A-D5DA-41CC-A2B6-9D970F94359D}" type="datetime1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12268B-170C-4F04-A376-780CF233E7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6501CBA4-F2E7-4531-857D-BE5756F7FA7D}" type="datetime1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05488815-964B-4C79-99FC-FB202C9296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153400" cy="2362200"/>
          </a:xfrm>
        </p:spPr>
        <p:txBody>
          <a:bodyPr/>
          <a:lstStyle/>
          <a:p>
            <a:pPr algn="r"/>
            <a:r>
              <a:rPr lang="en-US" sz="4000" dirty="0" smtClean="0"/>
              <a:t>CSCI 3160</a:t>
            </a:r>
            <a:br>
              <a:rPr lang="en-US" sz="4000" dirty="0" smtClean="0"/>
            </a:br>
            <a:r>
              <a:rPr lang="en-US" sz="4000" dirty="0" smtClean="0"/>
              <a:t> Design and Analysis of Algorithms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Tutorial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53200" y="4876800"/>
            <a:ext cx="2209800" cy="838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accent2"/>
                </a:solidFill>
              </a:rPr>
              <a:t> Chengyu Lin</a:t>
            </a:r>
            <a:endParaRPr lang="en-US" dirty="0" smtClean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D95DAD-67FE-4ED0-BE73-D13E0581615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8" descr="graph_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1288" y="685800"/>
            <a:ext cx="2500312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Big O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We say that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>
                <a:solidFill>
                  <a:srgbClr val="FF0000"/>
                </a:solidFill>
              </a:rPr>
              <a:t>t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= O(</a:t>
            </a:r>
            <a:r>
              <a:rPr lang="en-US" sz="2400" i="1" dirty="0">
                <a:solidFill>
                  <a:srgbClr val="FF0000"/>
                </a:solidFill>
              </a:rPr>
              <a:t>g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)) </a:t>
            </a:r>
            <a:r>
              <a:rPr lang="en-US" sz="2400" dirty="0"/>
              <a:t>if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/>
              <a:t>there </a:t>
            </a:r>
            <a:r>
              <a:rPr lang="en-US" sz="2400" i="1" dirty="0"/>
              <a:t>exists</a:t>
            </a:r>
            <a:r>
              <a:rPr lang="en-US" sz="2400" dirty="0"/>
              <a:t> a constant </a:t>
            </a:r>
            <a:r>
              <a:rPr lang="en-US" sz="2400" i="1" dirty="0">
                <a:solidFill>
                  <a:srgbClr val="FF0000"/>
                </a:solidFill>
              </a:rPr>
              <a:t>c &gt; 0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such that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>
                <a:solidFill>
                  <a:srgbClr val="FF0000"/>
                </a:solidFill>
              </a:rPr>
              <a:t>            t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dirty="0">
                <a:solidFill>
                  <a:srgbClr val="0070C0"/>
                </a:solidFill>
              </a:rPr>
              <a:t>≤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c</a:t>
            </a:r>
            <a:r>
              <a:rPr lang="en-US" sz="2400" dirty="0">
                <a:solidFill>
                  <a:srgbClr val="FF0000"/>
                </a:solidFill>
              </a:rPr>
              <a:t> · </a:t>
            </a:r>
            <a:r>
              <a:rPr lang="en-US" sz="2400" i="1" dirty="0">
                <a:solidFill>
                  <a:srgbClr val="FF0000"/>
                </a:solidFill>
              </a:rPr>
              <a:t>g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dirty="0"/>
              <a:t>for </a:t>
            </a:r>
            <a:r>
              <a:rPr lang="en-US" sz="2400" i="1" dirty="0"/>
              <a:t>every</a:t>
            </a:r>
            <a:r>
              <a:rPr lang="en-US" sz="2400" dirty="0"/>
              <a:t> sufficiently large </a:t>
            </a:r>
            <a:r>
              <a:rPr lang="en-US" sz="2400" i="1" dirty="0"/>
              <a:t>n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US" sz="2800" dirty="0" smtClean="0"/>
              <a:t> </a:t>
            </a:r>
            <a:r>
              <a:rPr lang="en-US" sz="2800" i="1" dirty="0" smtClean="0"/>
              <a:t>g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 can be any upper bound</a:t>
            </a:r>
            <a:endParaRPr lang="en-US" sz="2800" i="1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/>
              <a:t>e.g. </a:t>
            </a:r>
            <a:r>
              <a:rPr lang="en-US" sz="2400" i="1" dirty="0" smtClean="0"/>
              <a:t>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O(</a:t>
            </a:r>
            <a:r>
              <a:rPr lang="en-US" sz="2400" i="1" dirty="0"/>
              <a:t>n</a:t>
            </a:r>
            <a:r>
              <a:rPr lang="en-US" sz="2400" baseline="30000" dirty="0"/>
              <a:t>2</a:t>
            </a:r>
            <a:r>
              <a:rPr lang="en-US" sz="2400" dirty="0" smtClean="0"/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It is also true to say </a:t>
            </a:r>
            <a:r>
              <a:rPr lang="en-US" sz="2400" i="1" dirty="0">
                <a:solidFill>
                  <a:srgbClr val="0070C0"/>
                </a:solidFill>
              </a:rPr>
              <a:t>n</a:t>
            </a:r>
            <a:r>
              <a:rPr lang="en-US" sz="2400" baseline="30000" dirty="0">
                <a:solidFill>
                  <a:srgbClr val="0070C0"/>
                </a:solidFill>
              </a:rPr>
              <a:t>2</a:t>
            </a:r>
            <a:r>
              <a:rPr lang="en-US" sz="2400" dirty="0">
                <a:solidFill>
                  <a:srgbClr val="0070C0"/>
                </a:solidFill>
              </a:rPr>
              <a:t> = </a:t>
            </a:r>
            <a:r>
              <a:rPr lang="en-US" sz="2400" dirty="0" smtClean="0">
                <a:solidFill>
                  <a:srgbClr val="0070C0"/>
                </a:solidFill>
              </a:rPr>
              <a:t>O(</a:t>
            </a:r>
            <a:r>
              <a:rPr lang="en-US" sz="2400" i="1" dirty="0" smtClean="0">
                <a:solidFill>
                  <a:srgbClr val="0070C0"/>
                </a:solidFill>
              </a:rPr>
              <a:t>n</a:t>
            </a:r>
            <a:r>
              <a:rPr lang="en-US" sz="2400" baseline="30000" dirty="0" smtClean="0">
                <a:solidFill>
                  <a:srgbClr val="0070C0"/>
                </a:solidFill>
              </a:rPr>
              <a:t>100</a:t>
            </a:r>
            <a:r>
              <a:rPr lang="en-US" sz="2400" dirty="0" smtClean="0">
                <a:solidFill>
                  <a:srgbClr val="0070C0"/>
                </a:solidFill>
              </a:rPr>
              <a:t>) </a:t>
            </a:r>
            <a:r>
              <a:rPr lang="en-US" sz="2400" dirty="0" smtClean="0"/>
              <a:t>or </a:t>
            </a:r>
            <a:r>
              <a:rPr lang="en-US" sz="2400" i="1" dirty="0">
                <a:solidFill>
                  <a:srgbClr val="0070C0"/>
                </a:solidFill>
              </a:rPr>
              <a:t>n</a:t>
            </a:r>
            <a:r>
              <a:rPr lang="en-US" sz="2400" baseline="30000" dirty="0">
                <a:solidFill>
                  <a:srgbClr val="0070C0"/>
                </a:solidFill>
              </a:rPr>
              <a:t>2</a:t>
            </a:r>
            <a:r>
              <a:rPr lang="en-US" sz="2400" dirty="0">
                <a:solidFill>
                  <a:srgbClr val="0070C0"/>
                </a:solidFill>
              </a:rPr>
              <a:t> = </a:t>
            </a:r>
            <a:r>
              <a:rPr lang="en-US" sz="2400" dirty="0" smtClean="0">
                <a:solidFill>
                  <a:srgbClr val="0070C0"/>
                </a:solidFill>
              </a:rPr>
              <a:t>O(2</a:t>
            </a:r>
            <a:r>
              <a:rPr lang="en-US" sz="2400" i="1" baseline="30000" dirty="0" smtClean="0">
                <a:solidFill>
                  <a:srgbClr val="0070C0"/>
                </a:solidFill>
              </a:rPr>
              <a:t>n</a:t>
            </a:r>
            <a:r>
              <a:rPr lang="en-US" sz="2400" dirty="0" smtClean="0">
                <a:solidFill>
                  <a:srgbClr val="0070C0"/>
                </a:solidFill>
              </a:rPr>
              <a:t>)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Convention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Actually, O(</a:t>
            </a:r>
            <a:r>
              <a:rPr lang="en-US" sz="2800" i="1" dirty="0"/>
              <a:t>g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)) is a </a:t>
            </a:r>
            <a:r>
              <a:rPr lang="en-US" sz="2800" i="1" dirty="0" smtClean="0"/>
              <a:t>set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O(</a:t>
            </a:r>
            <a:r>
              <a:rPr lang="en-US" sz="2400" i="1" dirty="0" smtClean="0">
                <a:solidFill>
                  <a:srgbClr val="FF0000"/>
                </a:solidFill>
              </a:rPr>
              <a:t>g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)) = {</a:t>
            </a:r>
            <a:r>
              <a:rPr lang="en-US" sz="2400" i="1" dirty="0" smtClean="0">
                <a:solidFill>
                  <a:srgbClr val="FF0000"/>
                </a:solidFill>
              </a:rPr>
              <a:t>t</a:t>
            </a:r>
            <a:r>
              <a:rPr lang="en-US" sz="2400" dirty="0" smtClean="0">
                <a:solidFill>
                  <a:srgbClr val="FF0000"/>
                </a:solidFill>
              </a:rPr>
              <a:t> | ∃</a:t>
            </a:r>
            <a:r>
              <a:rPr lang="en-US" sz="2400" i="1" dirty="0" smtClean="0">
                <a:solidFill>
                  <a:srgbClr val="FF0000"/>
                </a:solidFill>
              </a:rPr>
              <a:t>c</a:t>
            </a:r>
            <a:r>
              <a:rPr lang="en-US" sz="2400" dirty="0" smtClean="0">
                <a:solidFill>
                  <a:srgbClr val="FF0000"/>
                </a:solidFill>
              </a:rPr>
              <a:t> &gt; 0 such that </a:t>
            </a:r>
            <a:r>
              <a:rPr lang="en-US" sz="2400" i="1" dirty="0" smtClean="0">
                <a:solidFill>
                  <a:srgbClr val="FF0000"/>
                </a:solidFill>
              </a:rPr>
              <a:t>t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) ≤ </a:t>
            </a:r>
            <a:r>
              <a:rPr lang="en-US" sz="2400" i="1" dirty="0" smtClean="0">
                <a:solidFill>
                  <a:srgbClr val="FF0000"/>
                </a:solidFill>
              </a:rPr>
              <a:t>c</a:t>
            </a:r>
            <a:r>
              <a:rPr lang="en-US" sz="2400" dirty="0" smtClean="0">
                <a:solidFill>
                  <a:srgbClr val="FF0000"/>
                </a:solidFill>
              </a:rPr>
              <a:t> · </a:t>
            </a:r>
            <a:r>
              <a:rPr lang="en-US" sz="2400" i="1" dirty="0" smtClean="0">
                <a:solidFill>
                  <a:srgbClr val="FF0000"/>
                </a:solidFill>
              </a:rPr>
              <a:t>g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) for every large </a:t>
            </a:r>
            <a:r>
              <a:rPr lang="en-US" sz="2400" i="1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} 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it contains all the functions that are upper bounded by </a:t>
            </a:r>
            <a:r>
              <a:rPr lang="en-US" sz="2400" i="1" dirty="0" smtClean="0">
                <a:solidFill>
                  <a:srgbClr val="FF0000"/>
                </a:solidFill>
              </a:rPr>
              <a:t>g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endParaRPr lang="en-US" sz="2800" dirty="0" smtClean="0"/>
          </a:p>
          <a:p>
            <a:r>
              <a:rPr lang="en-US" sz="2800" dirty="0" smtClean="0"/>
              <a:t>When we say </a:t>
            </a:r>
            <a:r>
              <a:rPr lang="en-US" sz="2800" i="1" dirty="0" smtClean="0"/>
              <a:t>t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 = O(</a:t>
            </a:r>
            <a:r>
              <a:rPr lang="en-US" sz="2800" i="1" dirty="0" smtClean="0"/>
              <a:t>g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))</a:t>
            </a:r>
          </a:p>
          <a:p>
            <a:r>
              <a:rPr lang="en-US" sz="2800" dirty="0" smtClean="0"/>
              <a:t>Actually we mean </a:t>
            </a:r>
            <a:r>
              <a:rPr lang="en-US" sz="2800" i="1" dirty="0" smtClean="0"/>
              <a:t>t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</a:t>
            </a:r>
            <a:r>
              <a:rPr lang="en-US" sz="2800" dirty="0" smtClean="0">
                <a:solidFill>
                  <a:srgbClr val="FF0000"/>
                </a:solidFill>
              </a:rPr>
              <a:t> ∈ </a:t>
            </a:r>
            <a:r>
              <a:rPr lang="en-US" sz="2800" dirty="0" smtClean="0"/>
              <a:t>O(</a:t>
            </a:r>
            <a:r>
              <a:rPr lang="en-US" sz="2800" i="1" dirty="0" smtClean="0"/>
              <a:t>g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))</a:t>
            </a:r>
          </a:p>
          <a:p>
            <a:endParaRPr lang="en-US" sz="2800" dirty="0" smtClean="0"/>
          </a:p>
          <a:p>
            <a:r>
              <a:rPr lang="en-US" sz="2800" dirty="0" smtClean="0"/>
              <a:t>When we say O(</a:t>
            </a:r>
            <a:r>
              <a:rPr lang="en-US" sz="2800" i="1" dirty="0" smtClean="0"/>
              <a:t>f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)) = O(</a:t>
            </a:r>
            <a:r>
              <a:rPr lang="en-US" sz="2800" i="1" dirty="0" smtClean="0"/>
              <a:t>g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))</a:t>
            </a:r>
          </a:p>
          <a:p>
            <a:r>
              <a:rPr lang="en-US" sz="2800" dirty="0" smtClean="0"/>
              <a:t>Actually we mean O(</a:t>
            </a:r>
            <a:r>
              <a:rPr lang="en-US" sz="2800" i="1" dirty="0" smtClean="0"/>
              <a:t>f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)) </a:t>
            </a:r>
            <a:r>
              <a:rPr lang="en-US" sz="2800" dirty="0" smtClean="0">
                <a:solidFill>
                  <a:srgbClr val="FF0000"/>
                </a:solidFill>
              </a:rPr>
              <a:t>⊆ </a:t>
            </a:r>
            <a:r>
              <a:rPr lang="en-US" sz="2800" dirty="0" smtClean="0"/>
              <a:t>O(</a:t>
            </a:r>
            <a:r>
              <a:rPr lang="en-US" sz="2800" i="1" dirty="0" smtClean="0"/>
              <a:t>g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))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meaning if t(n) = O(</a:t>
            </a:r>
            <a:r>
              <a:rPr lang="en-US" sz="2400" i="1" dirty="0" smtClean="0">
                <a:solidFill>
                  <a:srgbClr val="FF0000"/>
                </a:solidFill>
              </a:rPr>
              <a:t>f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)) then </a:t>
            </a:r>
            <a:r>
              <a:rPr lang="en-US" sz="2400" i="1" dirty="0" smtClean="0">
                <a:solidFill>
                  <a:srgbClr val="FF0000"/>
                </a:solidFill>
              </a:rPr>
              <a:t>t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) = O(</a:t>
            </a:r>
            <a:r>
              <a:rPr lang="en-US" sz="2400" i="1" dirty="0" smtClean="0">
                <a:solidFill>
                  <a:srgbClr val="FF0000"/>
                </a:solidFill>
              </a:rPr>
              <a:t>g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))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Comparing functions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657600"/>
          </a:xfrm>
        </p:spPr>
        <p:txBody>
          <a:bodyPr>
            <a:normAutofit lnSpcReduction="10000"/>
          </a:bodyPr>
          <a:lstStyle/>
          <a:p>
            <a:r>
              <a:rPr lang="en-US" sz="2800" smtClean="0"/>
              <a:t>The functions above increases from left to right </a:t>
            </a:r>
            <a:r>
              <a:rPr lang="en-US" sz="2800" i="1" smtClean="0">
                <a:solidFill>
                  <a:srgbClr val="FF0000"/>
                </a:solidFill>
              </a:rPr>
              <a:t>asymptotically</a:t>
            </a:r>
          </a:p>
          <a:p>
            <a:pPr lvl="1"/>
            <a:r>
              <a:rPr lang="en-US" sz="2400" i="1" smtClean="0"/>
              <a:t>i.e. </a:t>
            </a:r>
            <a:r>
              <a:rPr lang="en-US" sz="2400" smtClean="0"/>
              <a:t>O(1) &lt; O(loglog n) &lt; O(log n) &lt; </a:t>
            </a:r>
            <a:r>
              <a:rPr lang="en-US" altLang="zh-HK" sz="2400" smtClean="0"/>
              <a:t>log</a:t>
            </a:r>
            <a:r>
              <a:rPr lang="en-US" altLang="zh-HK" sz="2400" baseline="30000" smtClean="0"/>
              <a:t>2</a:t>
            </a:r>
            <a:r>
              <a:rPr lang="en-US" altLang="zh-HK" sz="2400" smtClean="0"/>
              <a:t> </a:t>
            </a:r>
            <a:r>
              <a:rPr lang="en-US" altLang="zh-HK" sz="2400" i="1" smtClean="0"/>
              <a:t>n</a:t>
            </a:r>
            <a:r>
              <a:rPr lang="en-US" altLang="zh-HK" sz="2400" smtClean="0"/>
              <a:t> </a:t>
            </a:r>
            <a:r>
              <a:rPr lang="en-US" altLang="zh-HK" sz="2400" smtClean="0">
                <a:solidFill>
                  <a:srgbClr val="0070C0"/>
                </a:solidFill>
              </a:rPr>
              <a:t>= (log </a:t>
            </a:r>
            <a:r>
              <a:rPr lang="en-US" altLang="zh-HK" sz="2400" i="1" smtClean="0">
                <a:solidFill>
                  <a:srgbClr val="0070C0"/>
                </a:solidFill>
              </a:rPr>
              <a:t>n</a:t>
            </a:r>
            <a:r>
              <a:rPr lang="en-US" altLang="zh-HK" sz="2400" smtClean="0">
                <a:solidFill>
                  <a:srgbClr val="0070C0"/>
                </a:solidFill>
              </a:rPr>
              <a:t>)</a:t>
            </a:r>
            <a:r>
              <a:rPr lang="en-US" altLang="zh-HK" sz="2400" baseline="30000" smtClean="0">
                <a:solidFill>
                  <a:srgbClr val="0070C0"/>
                </a:solidFill>
              </a:rPr>
              <a:t>2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smtClean="0"/>
              <a:t>&lt; O(n</a:t>
            </a:r>
            <a:r>
              <a:rPr lang="en-US" sz="2400" baseline="30000" smtClean="0"/>
              <a:t>1/3</a:t>
            </a:r>
            <a:r>
              <a:rPr lang="en-US" sz="2400" smtClean="0"/>
              <a:t>) &lt; O(n) &lt; O(n</a:t>
            </a:r>
            <a:r>
              <a:rPr lang="en-US" sz="2400" baseline="30000" smtClean="0"/>
              <a:t>2</a:t>
            </a:r>
            <a:r>
              <a:rPr lang="en-US" sz="2400" smtClean="0"/>
              <a:t>) &lt; O(2</a:t>
            </a:r>
            <a:r>
              <a:rPr lang="en-US" sz="2400" baseline="30000" smtClean="0"/>
              <a:t>n</a:t>
            </a:r>
            <a:r>
              <a:rPr lang="en-US" sz="2400" smtClean="0"/>
              <a:t>) &lt; O(n!) &lt; O(n</a:t>
            </a:r>
            <a:r>
              <a:rPr lang="en-US" sz="2400" baseline="30000" smtClean="0"/>
              <a:t>n</a:t>
            </a:r>
            <a:r>
              <a:rPr lang="en-US" sz="2400" smtClean="0"/>
              <a:t>)</a:t>
            </a:r>
          </a:p>
          <a:p>
            <a:pPr lvl="1"/>
            <a:r>
              <a:rPr lang="en-US" sz="2400" smtClean="0"/>
              <a:t>Logarithm is </a:t>
            </a:r>
            <a:r>
              <a:rPr lang="en-US" sz="2400" i="1" smtClean="0">
                <a:solidFill>
                  <a:srgbClr val="FF0000"/>
                </a:solidFill>
              </a:rPr>
              <a:t>a lot</a:t>
            </a:r>
            <a:r>
              <a:rPr lang="en-US" sz="2400" smtClean="0"/>
              <a:t> smaller than polynomial</a:t>
            </a:r>
          </a:p>
          <a:p>
            <a:pPr lvl="2"/>
            <a:r>
              <a:rPr lang="en-US" sz="2000" smtClean="0"/>
              <a:t>e.g. 2</a:t>
            </a:r>
            <a:r>
              <a:rPr lang="en-US" sz="2000" i="1" baseline="30000" smtClean="0"/>
              <a:t>k </a:t>
            </a:r>
            <a:r>
              <a:rPr lang="en-US" sz="2000" baseline="30000" smtClean="0"/>
              <a:t>log </a:t>
            </a:r>
            <a:r>
              <a:rPr lang="en-US" sz="2000" i="1" baseline="30000" smtClean="0"/>
              <a:t>n</a:t>
            </a:r>
            <a:r>
              <a:rPr lang="en-US" sz="2000" i="1" smtClean="0"/>
              <a:t> </a:t>
            </a:r>
            <a:r>
              <a:rPr lang="en-US" sz="2000" smtClean="0"/>
              <a:t>= n</a:t>
            </a:r>
            <a:r>
              <a:rPr lang="en-US" sz="2000" baseline="30000" smtClean="0"/>
              <a:t>k</a:t>
            </a:r>
            <a:endParaRPr lang="en-US" sz="2000" smtClean="0"/>
          </a:p>
          <a:p>
            <a:pPr lvl="1"/>
            <a:r>
              <a:rPr lang="en-US" sz="2400" smtClean="0"/>
              <a:t>Polynomial is </a:t>
            </a:r>
            <a:r>
              <a:rPr lang="en-US" sz="2400" i="1" smtClean="0">
                <a:solidFill>
                  <a:srgbClr val="FF0000"/>
                </a:solidFill>
              </a:rPr>
              <a:t>a lot </a:t>
            </a:r>
            <a:r>
              <a:rPr lang="en-US" sz="2400" smtClean="0"/>
              <a:t>smaller than exponential</a:t>
            </a:r>
          </a:p>
          <a:p>
            <a:pPr lvl="2"/>
            <a:r>
              <a:rPr lang="en-US" sz="2000" smtClean="0"/>
              <a:t>e.g. log 2</a:t>
            </a:r>
            <a:r>
              <a:rPr lang="en-US" sz="2000" baseline="30000" smtClean="0"/>
              <a:t>n</a:t>
            </a:r>
            <a:r>
              <a:rPr lang="en-US" sz="2000" smtClean="0"/>
              <a:t> = n</a:t>
            </a:r>
            <a:endParaRPr lang="en-US" sz="2000" baseline="30000" smtClean="0"/>
          </a:p>
        </p:txBody>
      </p:sp>
      <p:grpSp>
        <p:nvGrpSpPr>
          <p:cNvPr id="14340" name="Group 11"/>
          <p:cNvGrpSpPr>
            <a:grpSpLocks/>
          </p:cNvGrpSpPr>
          <p:nvPr/>
        </p:nvGrpSpPr>
        <p:grpSpPr bwMode="auto">
          <a:xfrm>
            <a:off x="371475" y="1447800"/>
            <a:ext cx="8401050" cy="1295400"/>
            <a:chOff x="371475" y="2750343"/>
            <a:chExt cx="8401050" cy="1295400"/>
          </a:xfrm>
        </p:grpSpPr>
        <p:sp>
          <p:nvSpPr>
            <p:cNvPr id="14341" name="Line 4"/>
            <p:cNvSpPr>
              <a:spLocks noChangeShapeType="1"/>
            </p:cNvSpPr>
            <p:nvPr/>
          </p:nvSpPr>
          <p:spPr bwMode="auto">
            <a:xfrm>
              <a:off x="1304925" y="3207543"/>
              <a:ext cx="647700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2" name="Text Box 5"/>
            <p:cNvSpPr txBox="1">
              <a:spLocks noChangeArrowheads="1"/>
            </p:cNvSpPr>
            <p:nvPr/>
          </p:nvSpPr>
          <p:spPr bwMode="auto">
            <a:xfrm>
              <a:off x="4124325" y="3664743"/>
              <a:ext cx="24384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HK">
                  <a:latin typeface="Arial" charset="0"/>
                </a:rPr>
                <a:t>|← polynomial →|</a:t>
              </a:r>
            </a:p>
          </p:txBody>
        </p:sp>
        <p:sp>
          <p:nvSpPr>
            <p:cNvPr id="14343" name="Text Box 6"/>
            <p:cNvSpPr txBox="1">
              <a:spLocks noChangeArrowheads="1"/>
            </p:cNvSpPr>
            <p:nvPr/>
          </p:nvSpPr>
          <p:spPr bwMode="auto">
            <a:xfrm>
              <a:off x="4216400" y="3294856"/>
              <a:ext cx="4243388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HK" sz="1400">
                  <a:latin typeface="Arial" charset="0"/>
                </a:rPr>
                <a:t>… n</a:t>
              </a:r>
              <a:r>
                <a:rPr lang="en-US" altLang="zh-HK" sz="1400" baseline="30000">
                  <a:latin typeface="Arial" charset="0"/>
                </a:rPr>
                <a:t>1/3</a:t>
              </a:r>
              <a:r>
                <a:rPr lang="en-US" altLang="zh-HK" sz="1400">
                  <a:latin typeface="Arial" charset="0"/>
                </a:rPr>
                <a:t> n</a:t>
              </a:r>
              <a:r>
                <a:rPr lang="en-US" altLang="zh-HK" sz="1400" baseline="30000">
                  <a:latin typeface="Arial" charset="0"/>
                </a:rPr>
                <a:t>1/2</a:t>
              </a:r>
              <a:r>
                <a:rPr lang="en-US" altLang="zh-HK" sz="1400">
                  <a:latin typeface="Arial" charset="0"/>
                </a:rPr>
                <a:t> n  n</a:t>
              </a:r>
              <a:r>
                <a:rPr lang="en-US" altLang="zh-HK" sz="1400" baseline="30000">
                  <a:latin typeface="Arial" charset="0"/>
                </a:rPr>
                <a:t>2</a:t>
              </a:r>
              <a:r>
                <a:rPr lang="en-US" altLang="zh-HK" sz="1400">
                  <a:latin typeface="Arial" charset="0"/>
                </a:rPr>
                <a:t>  n</a:t>
              </a:r>
              <a:r>
                <a:rPr lang="en-US" altLang="zh-HK" sz="1400" baseline="30000">
                  <a:latin typeface="Arial" charset="0"/>
                </a:rPr>
                <a:t>3</a:t>
              </a:r>
              <a:r>
                <a:rPr lang="en-US" altLang="zh-HK" sz="1400">
                  <a:latin typeface="Arial" charset="0"/>
                </a:rPr>
                <a:t> …  … 2</a:t>
              </a:r>
              <a:r>
                <a:rPr lang="en-US" altLang="zh-HK" sz="1400" baseline="30000">
                  <a:latin typeface="Arial" charset="0"/>
                </a:rPr>
                <a:t>n</a:t>
              </a:r>
              <a:r>
                <a:rPr lang="en-US" altLang="zh-HK" sz="1400">
                  <a:latin typeface="Arial" charset="0"/>
                </a:rPr>
                <a:t> 2</a:t>
              </a:r>
              <a:r>
                <a:rPr lang="en-US" altLang="zh-HK" sz="1400" baseline="30000">
                  <a:latin typeface="Arial" charset="0"/>
                </a:rPr>
                <a:t>n^2</a:t>
              </a:r>
              <a:r>
                <a:rPr lang="en-US" altLang="zh-HK" sz="1400">
                  <a:latin typeface="Arial" charset="0"/>
                </a:rPr>
                <a:t> … 2</a:t>
              </a:r>
              <a:r>
                <a:rPr lang="en-US" altLang="zh-HK" sz="1400" baseline="30000">
                  <a:latin typeface="Arial" charset="0"/>
                </a:rPr>
                <a:t>2^n</a:t>
              </a:r>
              <a:r>
                <a:rPr lang="en-US" altLang="zh-HK" sz="1400">
                  <a:latin typeface="Arial" charset="0"/>
                </a:rPr>
                <a:t> … 2^2^…^2</a:t>
              </a:r>
            </a:p>
          </p:txBody>
        </p:sp>
        <p:sp>
          <p:nvSpPr>
            <p:cNvPr id="14344" name="Text Box 7"/>
            <p:cNvSpPr txBox="1">
              <a:spLocks noChangeArrowheads="1"/>
            </p:cNvSpPr>
            <p:nvPr/>
          </p:nvSpPr>
          <p:spPr bwMode="auto">
            <a:xfrm>
              <a:off x="6029325" y="2750343"/>
              <a:ext cx="11430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HK">
                  <a:latin typeface="Arial" charset="0"/>
                </a:rPr>
                <a:t>|←exp→|</a:t>
              </a:r>
            </a:p>
          </p:txBody>
        </p:sp>
        <p:sp>
          <p:nvSpPr>
            <p:cNvPr id="14345" name="Text Box 8"/>
            <p:cNvSpPr txBox="1">
              <a:spLocks noChangeArrowheads="1"/>
            </p:cNvSpPr>
            <p:nvPr/>
          </p:nvSpPr>
          <p:spPr bwMode="auto">
            <a:xfrm>
              <a:off x="6638925" y="3679031"/>
              <a:ext cx="13716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HK">
                  <a:latin typeface="Arial" charset="0"/>
                </a:rPr>
                <a:t> double exp</a:t>
              </a:r>
            </a:p>
          </p:txBody>
        </p:sp>
        <p:sp>
          <p:nvSpPr>
            <p:cNvPr id="14346" name="Text Box 9"/>
            <p:cNvSpPr txBox="1">
              <a:spLocks noChangeArrowheads="1"/>
            </p:cNvSpPr>
            <p:nvPr/>
          </p:nvSpPr>
          <p:spPr bwMode="auto">
            <a:xfrm>
              <a:off x="7324725" y="2750343"/>
              <a:ext cx="9144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HK">
                  <a:latin typeface="Arial" charset="0"/>
                </a:rPr>
                <a:t> tower</a:t>
              </a:r>
            </a:p>
          </p:txBody>
        </p:sp>
        <p:sp>
          <p:nvSpPr>
            <p:cNvPr id="14347" name="Text Box 10"/>
            <p:cNvSpPr txBox="1">
              <a:spLocks noChangeArrowheads="1"/>
            </p:cNvSpPr>
            <p:nvPr/>
          </p:nvSpPr>
          <p:spPr bwMode="auto">
            <a:xfrm>
              <a:off x="8239125" y="3679031"/>
              <a:ext cx="5334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HK">
                  <a:latin typeface="Arial" charset="0"/>
                </a:rPr>
                <a:t> …</a:t>
              </a:r>
            </a:p>
          </p:txBody>
        </p:sp>
        <p:sp>
          <p:nvSpPr>
            <p:cNvPr id="14348" name="Text Box 11"/>
            <p:cNvSpPr txBox="1">
              <a:spLocks noChangeArrowheads="1"/>
            </p:cNvSpPr>
            <p:nvPr/>
          </p:nvSpPr>
          <p:spPr bwMode="auto">
            <a:xfrm>
              <a:off x="371475" y="3283743"/>
              <a:ext cx="413385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HK" sz="1400">
                  <a:latin typeface="Arial" charset="0"/>
                </a:rPr>
                <a:t>O(1) , …, log* n, … loglog n, … log n, log</a:t>
              </a:r>
              <a:r>
                <a:rPr lang="en-US" altLang="zh-HK" sz="1400" baseline="30000">
                  <a:latin typeface="Arial" charset="0"/>
                </a:rPr>
                <a:t>2</a:t>
              </a:r>
              <a:r>
                <a:rPr lang="en-US" altLang="zh-HK" sz="1400">
                  <a:latin typeface="Arial" charset="0"/>
                </a:rPr>
                <a:t> n, …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Comparing functions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581400"/>
          </a:xfrm>
        </p:spPr>
        <p:txBody>
          <a:bodyPr>
            <a:normAutofit lnSpcReduction="10000"/>
          </a:bodyPr>
          <a:lstStyle/>
          <a:p>
            <a:r>
              <a:rPr lang="en-US" sz="2800" smtClean="0"/>
              <a:t>The functions above increases from left to right </a:t>
            </a:r>
            <a:r>
              <a:rPr lang="en-US" sz="2800" i="1" smtClean="0">
                <a:solidFill>
                  <a:srgbClr val="FF0000"/>
                </a:solidFill>
              </a:rPr>
              <a:t>asymptotically</a:t>
            </a:r>
          </a:p>
          <a:p>
            <a:pPr lvl="1"/>
            <a:r>
              <a:rPr lang="en-US" sz="2400" smtClean="0"/>
              <a:t>When we compare two functions </a:t>
            </a:r>
            <a:r>
              <a:rPr lang="en-US" sz="2400" i="1" smtClean="0"/>
              <a:t>asymptotically</a:t>
            </a:r>
            <a:r>
              <a:rPr lang="en-US" sz="2400" smtClean="0"/>
              <a:t>, compare the </a:t>
            </a:r>
            <a:r>
              <a:rPr lang="en-US" sz="2400" smtClean="0">
                <a:solidFill>
                  <a:srgbClr val="FF0000"/>
                </a:solidFill>
              </a:rPr>
              <a:t>dominating terms </a:t>
            </a:r>
            <a:r>
              <a:rPr lang="en-US" sz="2400" smtClean="0"/>
              <a:t>on both sides first</a:t>
            </a:r>
          </a:p>
          <a:p>
            <a:pPr lvl="1"/>
            <a:r>
              <a:rPr lang="en-US" sz="2400" smtClean="0"/>
              <a:t>If they are of the same order, compare the next dominating terms, and so on…</a:t>
            </a:r>
          </a:p>
          <a:p>
            <a:pPr lvl="1"/>
            <a:r>
              <a:rPr lang="en-US" sz="2400" smtClean="0"/>
              <a:t>e.g. O(</a:t>
            </a:r>
            <a:r>
              <a:rPr lang="en-US" sz="2400" smtClean="0">
                <a:solidFill>
                  <a:srgbClr val="0070C0"/>
                </a:solidFill>
              </a:rPr>
              <a:t>2</a:t>
            </a:r>
            <a:r>
              <a:rPr lang="en-US" sz="2400" i="1" baseline="30000" smtClean="0">
                <a:solidFill>
                  <a:srgbClr val="0070C0"/>
                </a:solidFill>
              </a:rPr>
              <a:t>n</a:t>
            </a:r>
            <a:r>
              <a:rPr lang="en-US" sz="2400" baseline="30000" smtClean="0"/>
              <a:t> </a:t>
            </a:r>
            <a:r>
              <a:rPr lang="en-US" sz="2400" i="1" smtClean="0">
                <a:solidFill>
                  <a:srgbClr val="00B050"/>
                </a:solidFill>
              </a:rPr>
              <a:t>n</a:t>
            </a:r>
            <a:r>
              <a:rPr lang="en-US" sz="2400" baseline="30000" smtClean="0">
                <a:solidFill>
                  <a:srgbClr val="00B050"/>
                </a:solidFill>
              </a:rPr>
              <a:t>2</a:t>
            </a:r>
            <a:r>
              <a:rPr lang="en-US" sz="2400" baseline="-25000" smtClean="0"/>
              <a:t> </a:t>
            </a:r>
            <a:r>
              <a:rPr lang="en-US" sz="2400" smtClean="0">
                <a:solidFill>
                  <a:srgbClr val="7030A0"/>
                </a:solidFill>
              </a:rPr>
              <a:t>log </a:t>
            </a:r>
            <a:r>
              <a:rPr lang="en-US" sz="2400" i="1" smtClean="0">
                <a:solidFill>
                  <a:srgbClr val="7030A0"/>
                </a:solidFill>
              </a:rPr>
              <a:t>n</a:t>
            </a:r>
            <a:r>
              <a:rPr lang="en-US" sz="2400" smtClean="0"/>
              <a:t>) &lt; O(</a:t>
            </a:r>
            <a:r>
              <a:rPr lang="en-US" sz="2400" smtClean="0">
                <a:solidFill>
                  <a:srgbClr val="0070C0"/>
                </a:solidFill>
              </a:rPr>
              <a:t>2.1</a:t>
            </a:r>
            <a:r>
              <a:rPr lang="en-US" sz="2400" i="1" baseline="30000" smtClean="0">
                <a:solidFill>
                  <a:srgbClr val="0070C0"/>
                </a:solidFill>
              </a:rPr>
              <a:t>n</a:t>
            </a:r>
            <a:r>
              <a:rPr lang="en-US" sz="2400" smtClean="0"/>
              <a:t> </a:t>
            </a:r>
            <a:r>
              <a:rPr lang="en-US" sz="2400" i="1" smtClean="0">
                <a:solidFill>
                  <a:srgbClr val="00B050"/>
                </a:solidFill>
              </a:rPr>
              <a:t>n</a:t>
            </a:r>
            <a:r>
              <a:rPr lang="en-US" sz="2400" baseline="30000" smtClean="0">
                <a:solidFill>
                  <a:srgbClr val="00B050"/>
                </a:solidFill>
              </a:rPr>
              <a:t>3</a:t>
            </a:r>
            <a:r>
              <a:rPr lang="en-US" sz="2400" baseline="30000" smtClean="0"/>
              <a:t> </a:t>
            </a:r>
            <a:r>
              <a:rPr lang="en-US" sz="2400" smtClean="0">
                <a:solidFill>
                  <a:srgbClr val="7030A0"/>
                </a:solidFill>
              </a:rPr>
              <a:t>log</a:t>
            </a:r>
            <a:r>
              <a:rPr lang="en-US" sz="2400" baseline="30000" smtClean="0">
                <a:solidFill>
                  <a:srgbClr val="7030A0"/>
                </a:solidFill>
              </a:rPr>
              <a:t>2</a:t>
            </a:r>
            <a:r>
              <a:rPr lang="en-US" sz="2400" smtClean="0">
                <a:solidFill>
                  <a:srgbClr val="7030A0"/>
                </a:solidFill>
              </a:rPr>
              <a:t> </a:t>
            </a:r>
            <a:r>
              <a:rPr lang="en-US" sz="2400" i="1" smtClean="0">
                <a:solidFill>
                  <a:srgbClr val="7030A0"/>
                </a:solidFill>
              </a:rPr>
              <a:t>n</a:t>
            </a:r>
            <a:r>
              <a:rPr lang="en-US" sz="2400" smtClean="0"/>
              <a:t>), since </a:t>
            </a:r>
            <a:r>
              <a:rPr lang="en-US" sz="2400" smtClean="0">
                <a:solidFill>
                  <a:srgbClr val="FF0000"/>
                </a:solidFill>
              </a:rPr>
              <a:t>2</a:t>
            </a:r>
            <a:r>
              <a:rPr lang="en-US" sz="2400" baseline="30000" smtClean="0">
                <a:solidFill>
                  <a:srgbClr val="FF0000"/>
                </a:solidFill>
              </a:rPr>
              <a:t>n </a:t>
            </a:r>
            <a:r>
              <a:rPr lang="en-US" sz="2400" smtClean="0">
                <a:solidFill>
                  <a:srgbClr val="FF0000"/>
                </a:solidFill>
              </a:rPr>
              <a:t>&lt; 2.1</a:t>
            </a:r>
            <a:r>
              <a:rPr lang="en-US" sz="2400" baseline="30000" smtClean="0">
                <a:solidFill>
                  <a:srgbClr val="FF0000"/>
                </a:solidFill>
              </a:rPr>
              <a:t>n</a:t>
            </a:r>
          </a:p>
          <a:p>
            <a:pPr lvl="1"/>
            <a:r>
              <a:rPr lang="en-US" sz="2400" smtClean="0"/>
              <a:t>the rest contributes very little </a:t>
            </a:r>
            <a:r>
              <a:rPr lang="en-US" sz="2400" smtClean="0">
                <a:solidFill>
                  <a:srgbClr val="FF0000"/>
                </a:solidFill>
              </a:rPr>
              <a:t>when </a:t>
            </a:r>
            <a:r>
              <a:rPr lang="en-US" sz="2400" i="1" smtClean="0">
                <a:solidFill>
                  <a:srgbClr val="FF0000"/>
                </a:solidFill>
              </a:rPr>
              <a:t>n</a:t>
            </a:r>
            <a:r>
              <a:rPr lang="en-US" sz="2400" smtClean="0">
                <a:solidFill>
                  <a:srgbClr val="FF0000"/>
                </a:solidFill>
              </a:rPr>
              <a:t> is large</a:t>
            </a:r>
          </a:p>
        </p:txBody>
      </p:sp>
      <p:grpSp>
        <p:nvGrpSpPr>
          <p:cNvPr id="15364" name="Group 11"/>
          <p:cNvGrpSpPr>
            <a:grpSpLocks/>
          </p:cNvGrpSpPr>
          <p:nvPr/>
        </p:nvGrpSpPr>
        <p:grpSpPr bwMode="auto">
          <a:xfrm>
            <a:off x="371475" y="1447800"/>
            <a:ext cx="8401050" cy="1295400"/>
            <a:chOff x="371475" y="2750343"/>
            <a:chExt cx="8401050" cy="1295400"/>
          </a:xfrm>
        </p:grpSpPr>
        <p:sp>
          <p:nvSpPr>
            <p:cNvPr id="15365" name="Line 4"/>
            <p:cNvSpPr>
              <a:spLocks noChangeShapeType="1"/>
            </p:cNvSpPr>
            <p:nvPr/>
          </p:nvSpPr>
          <p:spPr bwMode="auto">
            <a:xfrm>
              <a:off x="1304925" y="3207543"/>
              <a:ext cx="647700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" name="Text Box 5"/>
            <p:cNvSpPr txBox="1">
              <a:spLocks noChangeArrowheads="1"/>
            </p:cNvSpPr>
            <p:nvPr/>
          </p:nvSpPr>
          <p:spPr bwMode="auto">
            <a:xfrm>
              <a:off x="4124325" y="3664743"/>
              <a:ext cx="24384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HK">
                  <a:latin typeface="Arial" charset="0"/>
                </a:rPr>
                <a:t>|← polynomial →|</a:t>
              </a:r>
            </a:p>
          </p:txBody>
        </p:sp>
        <p:sp>
          <p:nvSpPr>
            <p:cNvPr id="15367" name="Text Box 6"/>
            <p:cNvSpPr txBox="1">
              <a:spLocks noChangeArrowheads="1"/>
            </p:cNvSpPr>
            <p:nvPr/>
          </p:nvSpPr>
          <p:spPr bwMode="auto">
            <a:xfrm>
              <a:off x="4216400" y="3294856"/>
              <a:ext cx="4243388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HK" sz="1400">
                  <a:latin typeface="Arial" charset="0"/>
                </a:rPr>
                <a:t>… n</a:t>
              </a:r>
              <a:r>
                <a:rPr lang="en-US" altLang="zh-HK" sz="1400" baseline="30000">
                  <a:latin typeface="Arial" charset="0"/>
                </a:rPr>
                <a:t>1/3</a:t>
              </a:r>
              <a:r>
                <a:rPr lang="en-US" altLang="zh-HK" sz="1400">
                  <a:latin typeface="Arial" charset="0"/>
                </a:rPr>
                <a:t> n</a:t>
              </a:r>
              <a:r>
                <a:rPr lang="en-US" altLang="zh-HK" sz="1400" baseline="30000">
                  <a:latin typeface="Arial" charset="0"/>
                </a:rPr>
                <a:t>1/2</a:t>
              </a:r>
              <a:r>
                <a:rPr lang="en-US" altLang="zh-HK" sz="1400">
                  <a:latin typeface="Arial" charset="0"/>
                </a:rPr>
                <a:t> n  n</a:t>
              </a:r>
              <a:r>
                <a:rPr lang="en-US" altLang="zh-HK" sz="1400" baseline="30000">
                  <a:latin typeface="Arial" charset="0"/>
                </a:rPr>
                <a:t>2</a:t>
              </a:r>
              <a:r>
                <a:rPr lang="en-US" altLang="zh-HK" sz="1400">
                  <a:latin typeface="Arial" charset="0"/>
                </a:rPr>
                <a:t>  n</a:t>
              </a:r>
              <a:r>
                <a:rPr lang="en-US" altLang="zh-HK" sz="1400" baseline="30000">
                  <a:latin typeface="Arial" charset="0"/>
                </a:rPr>
                <a:t>3</a:t>
              </a:r>
              <a:r>
                <a:rPr lang="en-US" altLang="zh-HK" sz="1400">
                  <a:latin typeface="Arial" charset="0"/>
                </a:rPr>
                <a:t> …  … 2</a:t>
              </a:r>
              <a:r>
                <a:rPr lang="en-US" altLang="zh-HK" sz="1400" baseline="30000">
                  <a:latin typeface="Arial" charset="0"/>
                </a:rPr>
                <a:t>n</a:t>
              </a:r>
              <a:r>
                <a:rPr lang="en-US" altLang="zh-HK" sz="1400">
                  <a:latin typeface="Arial" charset="0"/>
                </a:rPr>
                <a:t> 2</a:t>
              </a:r>
              <a:r>
                <a:rPr lang="en-US" altLang="zh-HK" sz="1400" baseline="30000">
                  <a:latin typeface="Arial" charset="0"/>
                </a:rPr>
                <a:t>n^2</a:t>
              </a:r>
              <a:r>
                <a:rPr lang="en-US" altLang="zh-HK" sz="1400">
                  <a:latin typeface="Arial" charset="0"/>
                </a:rPr>
                <a:t> … 2</a:t>
              </a:r>
              <a:r>
                <a:rPr lang="en-US" altLang="zh-HK" sz="1400" baseline="30000">
                  <a:latin typeface="Arial" charset="0"/>
                </a:rPr>
                <a:t>2^n</a:t>
              </a:r>
              <a:r>
                <a:rPr lang="en-US" altLang="zh-HK" sz="1400">
                  <a:latin typeface="Arial" charset="0"/>
                </a:rPr>
                <a:t> … 2^2^…^2</a:t>
              </a:r>
            </a:p>
          </p:txBody>
        </p:sp>
        <p:sp>
          <p:nvSpPr>
            <p:cNvPr id="15368" name="Text Box 7"/>
            <p:cNvSpPr txBox="1">
              <a:spLocks noChangeArrowheads="1"/>
            </p:cNvSpPr>
            <p:nvPr/>
          </p:nvSpPr>
          <p:spPr bwMode="auto">
            <a:xfrm>
              <a:off x="6029325" y="2750343"/>
              <a:ext cx="11430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HK">
                  <a:latin typeface="Arial" charset="0"/>
                </a:rPr>
                <a:t>|←exp→|</a:t>
              </a:r>
            </a:p>
          </p:txBody>
        </p:sp>
        <p:sp>
          <p:nvSpPr>
            <p:cNvPr id="15369" name="Text Box 8"/>
            <p:cNvSpPr txBox="1">
              <a:spLocks noChangeArrowheads="1"/>
            </p:cNvSpPr>
            <p:nvPr/>
          </p:nvSpPr>
          <p:spPr bwMode="auto">
            <a:xfrm>
              <a:off x="6638925" y="3679031"/>
              <a:ext cx="13716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HK">
                  <a:latin typeface="Arial" charset="0"/>
                </a:rPr>
                <a:t> double exp</a:t>
              </a:r>
            </a:p>
          </p:txBody>
        </p:sp>
        <p:sp>
          <p:nvSpPr>
            <p:cNvPr id="15370" name="Text Box 9"/>
            <p:cNvSpPr txBox="1">
              <a:spLocks noChangeArrowheads="1"/>
            </p:cNvSpPr>
            <p:nvPr/>
          </p:nvSpPr>
          <p:spPr bwMode="auto">
            <a:xfrm>
              <a:off x="7324725" y="2750343"/>
              <a:ext cx="9144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HK">
                  <a:latin typeface="Arial" charset="0"/>
                </a:rPr>
                <a:t> tower</a:t>
              </a:r>
            </a:p>
          </p:txBody>
        </p:sp>
        <p:sp>
          <p:nvSpPr>
            <p:cNvPr id="15371" name="Text Box 10"/>
            <p:cNvSpPr txBox="1">
              <a:spLocks noChangeArrowheads="1"/>
            </p:cNvSpPr>
            <p:nvPr/>
          </p:nvSpPr>
          <p:spPr bwMode="auto">
            <a:xfrm>
              <a:off x="8239125" y="3679031"/>
              <a:ext cx="5334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HK">
                  <a:latin typeface="Arial" charset="0"/>
                </a:rPr>
                <a:t> …</a:t>
              </a:r>
            </a:p>
          </p:txBody>
        </p:sp>
        <p:sp>
          <p:nvSpPr>
            <p:cNvPr id="15372" name="Text Box 11"/>
            <p:cNvSpPr txBox="1">
              <a:spLocks noChangeArrowheads="1"/>
            </p:cNvSpPr>
            <p:nvPr/>
          </p:nvSpPr>
          <p:spPr bwMode="auto">
            <a:xfrm>
              <a:off x="371475" y="3283743"/>
              <a:ext cx="413385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HK" sz="1400">
                  <a:latin typeface="Arial" charset="0"/>
                </a:rPr>
                <a:t>O(1) , …, log* n, … loglog n, … log n, log</a:t>
              </a:r>
              <a:r>
                <a:rPr lang="en-US" altLang="zh-HK" sz="1400" baseline="30000">
                  <a:latin typeface="Arial" charset="0"/>
                </a:rPr>
                <a:t>2</a:t>
              </a:r>
              <a:r>
                <a:rPr lang="en-US" altLang="zh-HK" sz="1400">
                  <a:latin typeface="Arial" charset="0"/>
                </a:rPr>
                <a:t> n, …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sz="2800" dirty="0" smtClean="0"/>
              <a:t>1 = O(log n)? </a:t>
            </a:r>
          </a:p>
          <a:p>
            <a:r>
              <a:rPr lang="en-US" sz="2800" dirty="0" smtClean="0"/>
              <a:t>n</a:t>
            </a:r>
            <a:r>
              <a:rPr lang="en-US" sz="2800" baseline="30000" dirty="0" smtClean="0"/>
              <a:t>3 </a:t>
            </a:r>
            <a:r>
              <a:rPr lang="en-US" sz="2800" dirty="0" smtClean="0"/>
              <a:t>= O(n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)? </a:t>
            </a:r>
          </a:p>
          <a:p>
            <a:r>
              <a:rPr lang="en-US" sz="2800" dirty="0" smtClean="0"/>
              <a:t>log</a:t>
            </a:r>
            <a:r>
              <a:rPr lang="en-US" sz="2800" baseline="30000" dirty="0" smtClean="0"/>
              <a:t>1000</a:t>
            </a:r>
            <a:r>
              <a:rPr lang="en-US" sz="2800" dirty="0" smtClean="0"/>
              <a:t>n = O(n)? </a:t>
            </a:r>
          </a:p>
          <a:p>
            <a:r>
              <a:rPr lang="en-US" sz="2800" dirty="0" smtClean="0"/>
              <a:t>n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= O(1.001n)? </a:t>
            </a:r>
          </a:p>
          <a:p>
            <a:r>
              <a:rPr lang="en-US" sz="2800" dirty="0" smtClean="0"/>
              <a:t>1.002</a:t>
            </a:r>
            <a:r>
              <a:rPr lang="en-US" sz="2800" baseline="30000" dirty="0" smtClean="0"/>
              <a:t>n</a:t>
            </a:r>
            <a:r>
              <a:rPr lang="en-US" sz="2800" dirty="0" smtClean="0"/>
              <a:t> = O(1.001</a:t>
            </a:r>
            <a:r>
              <a:rPr lang="en-US" sz="2800" baseline="30000" dirty="0" smtClean="0"/>
              <a:t>n </a:t>
            </a:r>
            <a:r>
              <a:rPr lang="en-US" sz="2800" dirty="0" smtClean="0"/>
              <a:t>n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)? </a:t>
            </a:r>
          </a:p>
          <a:p>
            <a:r>
              <a:rPr lang="en-US" sz="2800" dirty="0" smtClean="0"/>
              <a:t>O((log </a:t>
            </a:r>
            <a:r>
              <a:rPr lang="en-US" sz="2800" i="1" dirty="0" smtClean="0"/>
              <a:t>n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1999)</a:t>
            </a:r>
            <a:r>
              <a:rPr lang="en-US" sz="2800" dirty="0" smtClean="0"/>
              <a:t> = O(</a:t>
            </a:r>
            <a:r>
              <a:rPr lang="en-US" sz="2800" i="1" dirty="0" smtClean="0"/>
              <a:t>n</a:t>
            </a:r>
            <a:r>
              <a:rPr lang="en-US" sz="2800" baseline="30000" dirty="0" smtClean="0"/>
              <a:t>0.001</a:t>
            </a:r>
            <a:r>
              <a:rPr lang="en-US" sz="2800" dirty="0" smtClean="0"/>
              <a:t>)?</a:t>
            </a:r>
          </a:p>
          <a:p>
            <a:r>
              <a:rPr lang="en-US" sz="2800" dirty="0" smtClean="0"/>
              <a:t>O(</a:t>
            </a:r>
            <a:r>
              <a:rPr lang="en-US" sz="2800" dirty="0" err="1" smtClean="0"/>
              <a:t>loglog</a:t>
            </a:r>
            <a:r>
              <a:rPr lang="en-US" sz="2800" dirty="0" smtClean="0"/>
              <a:t> </a:t>
            </a:r>
            <a:r>
              <a:rPr lang="en-US" sz="2800" i="1" dirty="0" smtClean="0"/>
              <a:t>n</a:t>
            </a:r>
            <a:r>
              <a:rPr lang="en-US" sz="2800" dirty="0" smtClean="0"/>
              <a:t>) = O(log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</a:t>
            </a:r>
            <a:r>
              <a:rPr lang="en-US" sz="2800" i="1" dirty="0" smtClean="0"/>
              <a:t>n</a:t>
            </a:r>
            <a:r>
              <a:rPr lang="en-US" sz="2800" dirty="0" smtClean="0"/>
              <a:t>)?</a:t>
            </a:r>
          </a:p>
          <a:p>
            <a:r>
              <a:rPr lang="en-US" sz="2800" dirty="0" smtClean="0"/>
              <a:t>O(2</a:t>
            </a:r>
            <a:r>
              <a:rPr lang="en-US" sz="2800" i="1" baseline="30000" dirty="0" smtClean="0"/>
              <a:t>n</a:t>
            </a:r>
            <a:r>
              <a:rPr lang="en-US" sz="2800" baseline="30000" dirty="0" smtClean="0"/>
              <a:t> </a:t>
            </a:r>
            <a:r>
              <a:rPr lang="en-US" sz="2800" i="1" dirty="0" smtClean="0"/>
              <a:t>n</a:t>
            </a:r>
            <a:r>
              <a:rPr lang="en-US" sz="2800" baseline="30000" dirty="0" smtClean="0"/>
              <a:t>4</a:t>
            </a:r>
            <a:r>
              <a:rPr lang="en-US" sz="2800" dirty="0" smtClean="0"/>
              <a:t> log </a:t>
            </a:r>
            <a:r>
              <a:rPr lang="en-US" sz="2800" i="1" dirty="0" smtClean="0"/>
              <a:t>n</a:t>
            </a:r>
            <a:r>
              <a:rPr lang="en-US" sz="2800" dirty="0" smtClean="0"/>
              <a:t>) = O(2</a:t>
            </a:r>
            <a:r>
              <a:rPr lang="en-US" sz="2800" i="1" baseline="30000" dirty="0" smtClean="0"/>
              <a:t>n</a:t>
            </a:r>
            <a:r>
              <a:rPr lang="en-US" sz="2800" baseline="30000" dirty="0" smtClean="0"/>
              <a:t> </a:t>
            </a:r>
            <a:r>
              <a:rPr lang="en-US" sz="2800" i="1" dirty="0" smtClean="0"/>
              <a:t>n</a:t>
            </a:r>
            <a:r>
              <a:rPr lang="en-US" sz="2800" baseline="30000" dirty="0" smtClean="0"/>
              <a:t>4</a:t>
            </a:r>
            <a:r>
              <a:rPr lang="en-US" sz="2800" dirty="0" smtClean="0"/>
              <a:t> log</a:t>
            </a:r>
            <a:r>
              <a:rPr lang="en-US" sz="2800" baseline="30000" dirty="0" smtClean="0"/>
              <a:t>4</a:t>
            </a:r>
            <a:r>
              <a:rPr lang="en-US" sz="2800" dirty="0" smtClean="0"/>
              <a:t> </a:t>
            </a:r>
            <a:r>
              <a:rPr lang="en-US" sz="2800" i="1" dirty="0" smtClean="0"/>
              <a:t>n</a:t>
            </a:r>
            <a:r>
              <a:rPr lang="en-US" sz="2800" dirty="0" smtClean="0"/>
              <a:t>)?</a:t>
            </a:r>
            <a:endParaRPr lang="en-US" sz="2800" baseline="30000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245100" y="1692275"/>
            <a:ext cx="1049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/>
            <a:r>
              <a:rPr lang="en-US" sz="2400">
                <a:solidFill>
                  <a:srgbClr val="00B050"/>
                </a:solidFill>
              </a:rPr>
              <a:t>Yes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303838" y="2154238"/>
            <a:ext cx="10080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/>
            <a:r>
              <a:rPr lang="en-US" sz="2400">
                <a:solidFill>
                  <a:srgbClr val="00B050"/>
                </a:solidFill>
              </a:rPr>
              <a:t>No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303838" y="2687638"/>
            <a:ext cx="10493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/>
            <a:r>
              <a:rPr lang="en-US" sz="2400">
                <a:solidFill>
                  <a:srgbClr val="00B050"/>
                </a:solidFill>
              </a:rPr>
              <a:t>Yes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334000" y="3221038"/>
            <a:ext cx="10064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/>
            <a:r>
              <a:rPr lang="en-US" sz="2400">
                <a:solidFill>
                  <a:srgbClr val="00B050"/>
                </a:solidFill>
              </a:rPr>
              <a:t>No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334000" y="3749675"/>
            <a:ext cx="1006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/>
            <a:r>
              <a:rPr lang="en-US" sz="2400">
                <a:solidFill>
                  <a:srgbClr val="00B050"/>
                </a:solidFill>
              </a:rPr>
              <a:t>No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262563" y="4191000"/>
            <a:ext cx="27574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/>
            <a:r>
              <a:rPr lang="en-US" sz="2400">
                <a:solidFill>
                  <a:srgbClr val="00B050"/>
                </a:solidFill>
              </a:rPr>
              <a:t>Yes</a:t>
            </a:r>
            <a:r>
              <a:rPr lang="en-US" sz="2400">
                <a:solidFill>
                  <a:srgbClr val="FF0000"/>
                </a:solidFill>
              </a:rPr>
              <a:t> (see slide 12)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324475" y="4724400"/>
            <a:ext cx="1049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/>
            <a:r>
              <a:rPr lang="en-US" sz="2400">
                <a:solidFill>
                  <a:srgbClr val="00B050"/>
                </a:solidFill>
              </a:rPr>
              <a:t>Yes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837237" y="5268913"/>
            <a:ext cx="1049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/>
            <a:r>
              <a:rPr lang="en-US" sz="2400" dirty="0">
                <a:solidFill>
                  <a:srgbClr val="00B050"/>
                </a:solidFill>
              </a:rPr>
              <a:t>Yes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5143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2800" dirty="0" smtClean="0"/>
              <a:t>O(</a:t>
            </a:r>
            <a:r>
              <a:rPr lang="pt-BR" sz="2800" i="1" dirty="0" smtClean="0"/>
              <a:t>f</a:t>
            </a:r>
            <a:r>
              <a:rPr lang="pt-BR" sz="2800" dirty="0" smtClean="0"/>
              <a:t>(</a:t>
            </a:r>
            <a:r>
              <a:rPr lang="pt-BR" sz="2800" i="1" dirty="0" smtClean="0"/>
              <a:t>n</a:t>
            </a:r>
            <a:r>
              <a:rPr lang="pt-BR" sz="2800" dirty="0" smtClean="0"/>
              <a:t>)) </a:t>
            </a:r>
            <a:r>
              <a:rPr lang="pt-BR" sz="2800" dirty="0"/>
              <a:t>+ </a:t>
            </a:r>
            <a:r>
              <a:rPr lang="pt-BR" sz="2800" dirty="0" smtClean="0"/>
              <a:t>O(</a:t>
            </a:r>
            <a:r>
              <a:rPr lang="pt-BR" sz="2800" i="1" dirty="0" smtClean="0"/>
              <a:t>g</a:t>
            </a:r>
            <a:r>
              <a:rPr lang="pt-BR" sz="2800" dirty="0" smtClean="0"/>
              <a:t>(</a:t>
            </a:r>
            <a:r>
              <a:rPr lang="pt-BR" sz="2800" i="1" dirty="0" smtClean="0"/>
              <a:t>n</a:t>
            </a:r>
            <a:r>
              <a:rPr lang="pt-BR" sz="2800" dirty="0" smtClean="0"/>
              <a:t>)) </a:t>
            </a:r>
            <a:r>
              <a:rPr lang="pt-BR" sz="2800" dirty="0"/>
              <a:t>= </a:t>
            </a:r>
            <a:r>
              <a:rPr lang="pt-BR" sz="2800" dirty="0" smtClean="0"/>
              <a:t>O(</a:t>
            </a:r>
            <a:r>
              <a:rPr lang="pt-BR" sz="2800" i="1" dirty="0" smtClean="0"/>
              <a:t>f</a:t>
            </a:r>
            <a:r>
              <a:rPr lang="pt-BR" sz="2800" dirty="0" smtClean="0"/>
              <a:t>(</a:t>
            </a:r>
            <a:r>
              <a:rPr lang="pt-BR" sz="2800" i="1" dirty="0" smtClean="0"/>
              <a:t>n</a:t>
            </a:r>
            <a:r>
              <a:rPr lang="pt-BR" sz="2800" dirty="0" smtClean="0"/>
              <a:t>) </a:t>
            </a:r>
            <a:r>
              <a:rPr lang="pt-BR" sz="2800" dirty="0"/>
              <a:t>+ </a:t>
            </a:r>
            <a:r>
              <a:rPr lang="pt-BR" sz="2800" i="1" dirty="0" smtClean="0"/>
              <a:t>g</a:t>
            </a:r>
            <a:r>
              <a:rPr lang="pt-BR" sz="2800" dirty="0" smtClean="0"/>
              <a:t>(</a:t>
            </a:r>
            <a:r>
              <a:rPr lang="pt-BR" sz="2800" i="1" dirty="0" smtClean="0"/>
              <a:t>n</a:t>
            </a:r>
            <a:r>
              <a:rPr lang="pt-BR" sz="2800" dirty="0" smtClean="0"/>
              <a:t>))</a:t>
            </a:r>
          </a:p>
          <a:p>
            <a:pPr marL="5143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2800" dirty="0" smtClean="0"/>
              <a:t>O(max(</a:t>
            </a:r>
            <a:r>
              <a:rPr lang="pt-BR" sz="2800" i="1" dirty="0" smtClean="0"/>
              <a:t>f</a:t>
            </a:r>
            <a:r>
              <a:rPr lang="pt-BR" sz="2800" dirty="0" smtClean="0"/>
              <a:t>(</a:t>
            </a:r>
            <a:r>
              <a:rPr lang="pt-BR" sz="2800" i="1" dirty="0" smtClean="0"/>
              <a:t>n</a:t>
            </a:r>
            <a:r>
              <a:rPr lang="pt-BR" sz="2800" dirty="0" smtClean="0"/>
              <a:t>), </a:t>
            </a:r>
            <a:r>
              <a:rPr lang="pt-BR" sz="2800" i="1" dirty="0" smtClean="0"/>
              <a:t>g</a:t>
            </a:r>
            <a:r>
              <a:rPr lang="pt-BR" sz="2800" dirty="0" smtClean="0"/>
              <a:t>(</a:t>
            </a:r>
            <a:r>
              <a:rPr lang="pt-BR" sz="2800" i="1" dirty="0" smtClean="0"/>
              <a:t>n</a:t>
            </a:r>
            <a:r>
              <a:rPr lang="pt-BR" sz="2800" dirty="0" smtClean="0"/>
              <a:t>))) </a:t>
            </a:r>
            <a:r>
              <a:rPr lang="pt-BR" sz="2800" dirty="0"/>
              <a:t>= </a:t>
            </a:r>
            <a:r>
              <a:rPr lang="pt-BR" sz="2800" dirty="0" smtClean="0"/>
              <a:t>O(</a:t>
            </a:r>
            <a:r>
              <a:rPr lang="pt-BR" sz="2800" i="1" dirty="0" smtClean="0"/>
              <a:t>f</a:t>
            </a:r>
            <a:r>
              <a:rPr lang="pt-BR" sz="2800" dirty="0" smtClean="0"/>
              <a:t>(</a:t>
            </a:r>
            <a:r>
              <a:rPr lang="pt-BR" sz="2800" i="1" dirty="0" smtClean="0"/>
              <a:t>n</a:t>
            </a:r>
            <a:r>
              <a:rPr lang="pt-BR" sz="2800" dirty="0" smtClean="0"/>
              <a:t>) </a:t>
            </a:r>
            <a:r>
              <a:rPr lang="pt-BR" sz="2800" dirty="0"/>
              <a:t>+ </a:t>
            </a:r>
            <a:r>
              <a:rPr lang="pt-BR" sz="2800" i="1" dirty="0" smtClean="0"/>
              <a:t>g</a:t>
            </a:r>
            <a:r>
              <a:rPr lang="pt-BR" sz="2800" dirty="0" smtClean="0"/>
              <a:t>(</a:t>
            </a:r>
            <a:r>
              <a:rPr lang="pt-BR" sz="2800" i="1" dirty="0" smtClean="0"/>
              <a:t>n</a:t>
            </a:r>
            <a:r>
              <a:rPr lang="pt-BR" sz="2800" dirty="0" smtClean="0"/>
              <a:t>))</a:t>
            </a:r>
            <a:endParaRPr lang="en-US" sz="2800" dirty="0"/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2800" i="1" dirty="0" smtClean="0"/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2800" i="1" dirty="0" smtClean="0"/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2800" i="1" dirty="0"/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2800" i="1" dirty="0" smtClean="0"/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800" i="1" dirty="0" smtClean="0"/>
              <a:t>t</a:t>
            </a:r>
            <a:r>
              <a:rPr lang="pt-BR" sz="2800" dirty="0" smtClean="0"/>
              <a:t>(</a:t>
            </a:r>
            <a:r>
              <a:rPr lang="pt-BR" sz="2800" i="1" dirty="0" smtClean="0"/>
              <a:t>n</a:t>
            </a:r>
            <a:r>
              <a:rPr lang="pt-BR" sz="2800" dirty="0" smtClean="0"/>
              <a:t>) = </a:t>
            </a:r>
            <a:r>
              <a:rPr lang="pt-BR" sz="2800" dirty="0" smtClean="0">
                <a:solidFill>
                  <a:srgbClr val="0070C0"/>
                </a:solidFill>
              </a:rPr>
              <a:t>O(</a:t>
            </a:r>
            <a:r>
              <a:rPr lang="pt-BR" sz="2800" i="1" dirty="0" smtClean="0">
                <a:solidFill>
                  <a:srgbClr val="0070C0"/>
                </a:solidFill>
              </a:rPr>
              <a:t>n</a:t>
            </a:r>
            <a:r>
              <a:rPr lang="pt-BR" sz="2800" baseline="30000" dirty="0" smtClean="0">
                <a:solidFill>
                  <a:srgbClr val="0070C0"/>
                </a:solidFill>
              </a:rPr>
              <a:t>2</a:t>
            </a:r>
            <a:r>
              <a:rPr lang="pt-BR" sz="2800" dirty="0" smtClean="0">
                <a:solidFill>
                  <a:srgbClr val="0070C0"/>
                </a:solidFill>
              </a:rPr>
              <a:t>)</a:t>
            </a:r>
            <a:r>
              <a:rPr lang="pt-BR" sz="2800" dirty="0" smtClean="0"/>
              <a:t> + </a:t>
            </a:r>
            <a:r>
              <a:rPr lang="pt-BR" sz="2800" dirty="0" smtClean="0">
                <a:solidFill>
                  <a:srgbClr val="00B050"/>
                </a:solidFill>
              </a:rPr>
              <a:t>O(</a:t>
            </a:r>
            <a:r>
              <a:rPr lang="pt-BR" sz="2800" i="1" dirty="0" smtClean="0">
                <a:solidFill>
                  <a:srgbClr val="00B050"/>
                </a:solidFill>
              </a:rPr>
              <a:t>n</a:t>
            </a:r>
            <a:r>
              <a:rPr lang="pt-BR" sz="2800" dirty="0" smtClean="0">
                <a:solidFill>
                  <a:srgbClr val="00B050"/>
                </a:solidFill>
              </a:rPr>
              <a:t>)</a:t>
            </a:r>
            <a:r>
              <a:rPr lang="pt-BR" sz="2800" dirty="0" smtClean="0"/>
              <a:t> = O(</a:t>
            </a:r>
            <a:r>
              <a:rPr lang="pt-BR" sz="2800" i="1" dirty="0" smtClean="0"/>
              <a:t>n</a:t>
            </a:r>
            <a:r>
              <a:rPr lang="pt-BR" sz="2800" baseline="30000" dirty="0" smtClean="0"/>
              <a:t>2</a:t>
            </a:r>
            <a:r>
              <a:rPr lang="pt-BR" sz="2800" dirty="0" smtClean="0"/>
              <a:t> + </a:t>
            </a:r>
            <a:r>
              <a:rPr lang="pt-BR" sz="2800" i="1" dirty="0" smtClean="0"/>
              <a:t>n</a:t>
            </a:r>
            <a:r>
              <a:rPr lang="pt-BR" sz="2800" dirty="0" smtClean="0"/>
              <a:t>) (by property 1)</a:t>
            </a:r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800" i="1" dirty="0" smtClean="0"/>
              <a:t>t</a:t>
            </a:r>
            <a:r>
              <a:rPr lang="pt-BR" sz="2800" dirty="0" smtClean="0"/>
              <a:t>(</a:t>
            </a:r>
            <a:r>
              <a:rPr lang="pt-BR" sz="2800" i="1" dirty="0" smtClean="0"/>
              <a:t>n</a:t>
            </a:r>
            <a:r>
              <a:rPr lang="pt-BR" sz="2800" dirty="0" smtClean="0"/>
              <a:t>) = O(</a:t>
            </a:r>
            <a:r>
              <a:rPr lang="pt-BR" sz="2800" i="1" dirty="0" smtClean="0"/>
              <a:t>n</a:t>
            </a:r>
            <a:r>
              <a:rPr lang="pt-BR" sz="2800" baseline="30000" dirty="0" smtClean="0"/>
              <a:t>2</a:t>
            </a:r>
            <a:r>
              <a:rPr lang="pt-BR" sz="2800" dirty="0" smtClean="0"/>
              <a:t> </a:t>
            </a:r>
            <a:r>
              <a:rPr lang="pt-BR" sz="2800" dirty="0"/>
              <a:t>+ </a:t>
            </a:r>
            <a:r>
              <a:rPr lang="pt-BR" sz="2800" i="1" dirty="0"/>
              <a:t>n</a:t>
            </a:r>
            <a:r>
              <a:rPr lang="pt-BR" sz="2800" dirty="0" smtClean="0"/>
              <a:t>) = O(n</a:t>
            </a:r>
            <a:r>
              <a:rPr lang="pt-BR" sz="2800" baseline="30000" dirty="0" smtClean="0"/>
              <a:t>2</a:t>
            </a:r>
            <a:r>
              <a:rPr lang="pt-BR" sz="2800" dirty="0" smtClean="0"/>
              <a:t>) (by property 2)</a:t>
            </a:r>
            <a:endParaRPr lang="pt-BR" sz="2800" dirty="0"/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1600200" y="2832100"/>
            <a:ext cx="55626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&lt;= n; ++</a:t>
            </a: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j = </a:t>
            </a: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j &lt;= n; ++j) {</a:t>
            </a:r>
          </a:p>
          <a:p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puts(“CSCI3160);</a:t>
            </a:r>
          </a:p>
          <a:p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}</a:t>
            </a:r>
            <a:b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14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&lt;= n; ++</a:t>
            </a:r>
            <a:r>
              <a:rPr lang="en-US" sz="14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puts(“CSCI3160”);</a:t>
            </a:r>
          </a:p>
          <a:p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lvl="1" indent="-514350" fontAlgn="auto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pt-BR" sz="2800" dirty="0" smtClean="0"/>
              <a:t>O(</a:t>
            </a:r>
            <a:r>
              <a:rPr lang="pt-BR" sz="2800" i="1" dirty="0" smtClean="0"/>
              <a:t>f</a:t>
            </a:r>
            <a:r>
              <a:rPr lang="pt-BR" sz="2800" dirty="0" smtClean="0"/>
              <a:t>(</a:t>
            </a:r>
            <a:r>
              <a:rPr lang="pt-BR" sz="2800" i="1" dirty="0" smtClean="0"/>
              <a:t>n</a:t>
            </a:r>
            <a:r>
              <a:rPr lang="pt-BR" sz="2800" dirty="0" smtClean="0"/>
              <a:t>)) </a:t>
            </a:r>
            <a:r>
              <a:rPr lang="pt-BR" sz="2800" dirty="0"/>
              <a:t>× </a:t>
            </a:r>
            <a:r>
              <a:rPr lang="pt-BR" sz="2800" dirty="0" smtClean="0"/>
              <a:t>O(</a:t>
            </a:r>
            <a:r>
              <a:rPr lang="pt-BR" sz="2800" i="1" dirty="0" smtClean="0"/>
              <a:t>g</a:t>
            </a:r>
            <a:r>
              <a:rPr lang="pt-BR" sz="2800" dirty="0" smtClean="0"/>
              <a:t>(</a:t>
            </a:r>
            <a:r>
              <a:rPr lang="pt-BR" sz="2800" i="1" dirty="0" smtClean="0"/>
              <a:t>n</a:t>
            </a:r>
            <a:r>
              <a:rPr lang="pt-BR" sz="2800" dirty="0" smtClean="0"/>
              <a:t>)) </a:t>
            </a:r>
            <a:r>
              <a:rPr lang="pt-BR" sz="2800" dirty="0"/>
              <a:t>= </a:t>
            </a:r>
            <a:r>
              <a:rPr lang="pt-BR" sz="2800" dirty="0" smtClean="0"/>
              <a:t>O(</a:t>
            </a:r>
            <a:r>
              <a:rPr lang="pt-BR" sz="2800" i="1" dirty="0" smtClean="0"/>
              <a:t>f</a:t>
            </a:r>
            <a:r>
              <a:rPr lang="pt-BR" sz="2800" dirty="0"/>
              <a:t>(</a:t>
            </a:r>
            <a:r>
              <a:rPr lang="pt-BR" sz="2800" i="1" dirty="0"/>
              <a:t>n</a:t>
            </a:r>
            <a:r>
              <a:rPr lang="pt-BR" sz="2800" dirty="0"/>
              <a:t>) × </a:t>
            </a:r>
            <a:r>
              <a:rPr lang="pt-BR" sz="2800" i="1" dirty="0" smtClean="0"/>
              <a:t>g</a:t>
            </a:r>
            <a:r>
              <a:rPr lang="pt-BR" sz="2800" dirty="0"/>
              <a:t>(</a:t>
            </a:r>
            <a:r>
              <a:rPr lang="pt-BR" sz="2800" i="1" dirty="0"/>
              <a:t>n</a:t>
            </a:r>
            <a:r>
              <a:rPr lang="pt-BR" sz="2800" dirty="0"/>
              <a:t>))</a:t>
            </a:r>
            <a:endParaRPr lang="pt-BR" sz="2800" dirty="0" smtClean="0"/>
          </a:p>
          <a:p>
            <a:pPr marL="400050" lvl="2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 smtClean="0"/>
              <a:t>e.g.</a:t>
            </a:r>
            <a:endParaRPr lang="en-US" sz="2800" dirty="0"/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2800" dirty="0" smtClean="0"/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2800" dirty="0"/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2800" dirty="0" smtClean="0">
              <a:solidFill>
                <a:srgbClr val="0070C0"/>
              </a:solidFill>
            </a:endParaRPr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2800" dirty="0">
              <a:solidFill>
                <a:srgbClr val="0070C0"/>
              </a:solidFill>
            </a:endParaRPr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800" dirty="0" smtClean="0">
                <a:solidFill>
                  <a:srgbClr val="0070C0"/>
                </a:solidFill>
              </a:rPr>
              <a:t>O(</a:t>
            </a:r>
            <a:r>
              <a:rPr lang="pt-BR" sz="2800" i="1" dirty="0" smtClean="0">
                <a:solidFill>
                  <a:srgbClr val="0070C0"/>
                </a:solidFill>
              </a:rPr>
              <a:t>n</a:t>
            </a:r>
            <a:r>
              <a:rPr lang="pt-BR" sz="2800" dirty="0" smtClean="0">
                <a:solidFill>
                  <a:srgbClr val="0070C0"/>
                </a:solidFill>
              </a:rPr>
              <a:t>) </a:t>
            </a:r>
            <a:r>
              <a:rPr lang="pt-BR" sz="2800" dirty="0"/>
              <a:t>×</a:t>
            </a:r>
            <a:r>
              <a:rPr lang="pt-BR" sz="2800" dirty="0" smtClean="0">
                <a:solidFill>
                  <a:srgbClr val="0070C0"/>
                </a:solidFill>
              </a:rPr>
              <a:t> </a:t>
            </a:r>
            <a:r>
              <a:rPr lang="pt-BR" sz="2800" dirty="0">
                <a:solidFill>
                  <a:schemeClr val="accent6">
                    <a:lumMod val="75000"/>
                  </a:schemeClr>
                </a:solidFill>
              </a:rPr>
              <a:t>O(</a:t>
            </a:r>
            <a:r>
              <a:rPr lang="pt-BR" sz="2800" i="1" dirty="0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pt-BR" sz="28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pt-BR" sz="2800" dirty="0" smtClean="0">
                <a:solidFill>
                  <a:srgbClr val="0070C0"/>
                </a:solidFill>
              </a:rPr>
              <a:t> </a:t>
            </a:r>
            <a:r>
              <a:rPr lang="pt-BR" sz="2800" dirty="0"/>
              <a:t>×</a:t>
            </a:r>
            <a:r>
              <a:rPr lang="pt-BR" sz="2800" dirty="0" smtClean="0"/>
              <a:t> </a:t>
            </a:r>
            <a:r>
              <a:rPr lang="pt-BR" sz="2800" dirty="0" smtClean="0">
                <a:solidFill>
                  <a:srgbClr val="00B050"/>
                </a:solidFill>
              </a:rPr>
              <a:t>O(</a:t>
            </a:r>
            <a:r>
              <a:rPr lang="pt-BR" sz="2800" i="1" dirty="0" smtClean="0">
                <a:solidFill>
                  <a:srgbClr val="00B050"/>
                </a:solidFill>
              </a:rPr>
              <a:t>n</a:t>
            </a:r>
            <a:r>
              <a:rPr lang="pt-BR" sz="2800" dirty="0" smtClean="0">
                <a:solidFill>
                  <a:srgbClr val="00B050"/>
                </a:solidFill>
              </a:rPr>
              <a:t>)</a:t>
            </a:r>
            <a:r>
              <a:rPr lang="pt-BR" sz="2800" dirty="0" smtClean="0"/>
              <a:t> = O(</a:t>
            </a:r>
            <a:r>
              <a:rPr lang="pt-BR" sz="2800" i="1" dirty="0" smtClean="0"/>
              <a:t>n</a:t>
            </a:r>
            <a:r>
              <a:rPr lang="pt-BR" sz="2800" i="1" baseline="30000" dirty="0" smtClean="0"/>
              <a:t>3</a:t>
            </a:r>
            <a:r>
              <a:rPr lang="pt-BR" sz="2800" dirty="0" smtClean="0"/>
              <a:t>) (by property 3)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52600" y="2743200"/>
            <a:ext cx="5562600" cy="1600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&lt;= n; ++</a:t>
            </a: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j =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 j &lt;= n; ++j)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k = j; k &lt;= n; ++k)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puts(“hello”);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0" descr="graph_Ome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975" y="609600"/>
            <a:ext cx="2384425" cy="251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Big Omega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We say that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>
                <a:solidFill>
                  <a:srgbClr val="FF0000"/>
                </a:solidFill>
              </a:rPr>
              <a:t>t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= </a:t>
            </a:r>
            <a:r>
              <a:rPr lang="el-GR" sz="2400" dirty="0">
                <a:solidFill>
                  <a:srgbClr val="FF0000"/>
                </a:solidFill>
              </a:rPr>
              <a:t>Ω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g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)) </a:t>
            </a:r>
            <a:r>
              <a:rPr lang="en-US" sz="2400" dirty="0"/>
              <a:t>if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/>
              <a:t>there </a:t>
            </a:r>
            <a:r>
              <a:rPr lang="en-US" sz="2400" i="1" dirty="0"/>
              <a:t>exists</a:t>
            </a:r>
            <a:r>
              <a:rPr lang="en-US" sz="2400" dirty="0"/>
              <a:t> a constant </a:t>
            </a:r>
            <a:r>
              <a:rPr lang="en-US" sz="2400" i="1" dirty="0">
                <a:solidFill>
                  <a:srgbClr val="FF0000"/>
                </a:solidFill>
              </a:rPr>
              <a:t>c &gt; 0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such that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>
                <a:solidFill>
                  <a:srgbClr val="FF0000"/>
                </a:solidFill>
              </a:rPr>
              <a:t>            t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dirty="0">
                <a:solidFill>
                  <a:srgbClr val="0070C0"/>
                </a:solidFill>
              </a:rPr>
              <a:t>≥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c</a:t>
            </a:r>
            <a:r>
              <a:rPr lang="en-US" sz="2400" dirty="0">
                <a:solidFill>
                  <a:srgbClr val="FF0000"/>
                </a:solidFill>
              </a:rPr>
              <a:t> · </a:t>
            </a:r>
            <a:r>
              <a:rPr lang="en-US" sz="2400" i="1" dirty="0">
                <a:solidFill>
                  <a:srgbClr val="FF0000"/>
                </a:solidFill>
              </a:rPr>
              <a:t>g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dirty="0"/>
              <a:t>for </a:t>
            </a:r>
            <a:r>
              <a:rPr lang="en-US" sz="2400" i="1" dirty="0"/>
              <a:t>every</a:t>
            </a:r>
            <a:r>
              <a:rPr lang="en-US" sz="2400" dirty="0"/>
              <a:t> sufficiently large </a:t>
            </a:r>
            <a:r>
              <a:rPr lang="en-US" sz="2400" i="1" dirty="0"/>
              <a:t>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Intuitively, if </a:t>
            </a:r>
            <a:r>
              <a:rPr lang="en-US" sz="2800" i="1" dirty="0" smtClean="0"/>
              <a:t>t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 is the running time, it tells us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the running time </a:t>
            </a:r>
            <a:r>
              <a:rPr lang="en-US" sz="2400" dirty="0" smtClean="0">
                <a:solidFill>
                  <a:srgbClr val="FF0000"/>
                </a:solidFill>
              </a:rPr>
              <a:t>cannot</a:t>
            </a:r>
            <a:r>
              <a:rPr lang="en-US" sz="2400" dirty="0" smtClean="0"/>
              <a:t> be </a:t>
            </a:r>
            <a:r>
              <a:rPr lang="en-US" sz="2400" i="1" dirty="0" smtClean="0">
                <a:solidFill>
                  <a:srgbClr val="FF0000"/>
                </a:solidFill>
              </a:rPr>
              <a:t>better</a:t>
            </a:r>
            <a:r>
              <a:rPr lang="en-US" sz="2400" dirty="0" smtClean="0"/>
              <a:t> than </a:t>
            </a:r>
            <a:r>
              <a:rPr lang="en-US" sz="2400" i="1" dirty="0"/>
              <a:t>g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 smtClean="0"/>
              <a:t>) by a constant multiplicative factor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e.g. </a:t>
            </a:r>
            <a:r>
              <a:rPr lang="en-US" sz="2000" dirty="0"/>
              <a:t>All comparison sort algorithms run in </a:t>
            </a:r>
            <a:r>
              <a:rPr lang="el-GR" sz="2000" dirty="0"/>
              <a:t>Ω</a:t>
            </a:r>
            <a:r>
              <a:rPr lang="en-US" sz="2000" dirty="0" smtClean="0"/>
              <a:t>(</a:t>
            </a:r>
            <a:r>
              <a:rPr lang="en-US" sz="2000" i="1" dirty="0" smtClean="0"/>
              <a:t>n</a:t>
            </a:r>
            <a:r>
              <a:rPr lang="en-US" sz="2000" dirty="0" smtClean="0"/>
              <a:t> log </a:t>
            </a:r>
            <a:r>
              <a:rPr lang="en-US" sz="2000" i="1" dirty="0"/>
              <a:t>n</a:t>
            </a:r>
            <a:r>
              <a:rPr lang="en-US" sz="2000" dirty="0"/>
              <a:t>) </a:t>
            </a:r>
            <a:r>
              <a:rPr lang="en-US" sz="2000" dirty="0" smtClean="0"/>
              <a:t>time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Again, </a:t>
            </a:r>
            <a:r>
              <a:rPr lang="en-US" sz="2400" i="1" dirty="0"/>
              <a:t>g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 smtClean="0"/>
              <a:t>) usually looks simple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0" descr="graph_Ome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975" y="609600"/>
            <a:ext cx="2384425" cy="251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Big Omega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We say that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>
                <a:solidFill>
                  <a:srgbClr val="FF0000"/>
                </a:solidFill>
              </a:rPr>
              <a:t>t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= </a:t>
            </a:r>
            <a:r>
              <a:rPr lang="el-GR" sz="2400" dirty="0">
                <a:solidFill>
                  <a:srgbClr val="FF0000"/>
                </a:solidFill>
              </a:rPr>
              <a:t>Ω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g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)) </a:t>
            </a:r>
            <a:r>
              <a:rPr lang="en-US" sz="2400" dirty="0"/>
              <a:t>if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/>
              <a:t>there </a:t>
            </a:r>
            <a:r>
              <a:rPr lang="en-US" sz="2400" i="1" dirty="0"/>
              <a:t>exists</a:t>
            </a:r>
            <a:r>
              <a:rPr lang="en-US" sz="2400" dirty="0"/>
              <a:t> a constant </a:t>
            </a:r>
            <a:r>
              <a:rPr lang="en-US" sz="2400" i="1" dirty="0">
                <a:solidFill>
                  <a:srgbClr val="FF0000"/>
                </a:solidFill>
              </a:rPr>
              <a:t>c &gt; 0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such that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>
                <a:solidFill>
                  <a:srgbClr val="FF0000"/>
                </a:solidFill>
              </a:rPr>
              <a:t>            t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dirty="0">
                <a:solidFill>
                  <a:srgbClr val="0070C0"/>
                </a:solidFill>
              </a:rPr>
              <a:t>≥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c</a:t>
            </a:r>
            <a:r>
              <a:rPr lang="en-US" sz="2400" dirty="0">
                <a:solidFill>
                  <a:srgbClr val="FF0000"/>
                </a:solidFill>
              </a:rPr>
              <a:t> · </a:t>
            </a:r>
            <a:r>
              <a:rPr lang="en-US" sz="2400" i="1" dirty="0">
                <a:solidFill>
                  <a:srgbClr val="FF0000"/>
                </a:solidFill>
              </a:rPr>
              <a:t>g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dirty="0"/>
              <a:t>for </a:t>
            </a:r>
            <a:r>
              <a:rPr lang="en-US" sz="2400" i="1" dirty="0"/>
              <a:t>every</a:t>
            </a:r>
            <a:r>
              <a:rPr lang="en-US" sz="2400" dirty="0"/>
              <a:t> sufficiently large </a:t>
            </a:r>
            <a:r>
              <a:rPr lang="en-US" sz="2400" i="1" dirty="0"/>
              <a:t>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The inequality only needs to hold for </a:t>
            </a:r>
            <a:r>
              <a:rPr lang="en-US" sz="2800" i="1" dirty="0"/>
              <a:t>large</a:t>
            </a:r>
            <a:r>
              <a:rPr lang="en-US" sz="2800" dirty="0"/>
              <a:t> </a:t>
            </a:r>
            <a:r>
              <a:rPr lang="en-US" sz="2800" i="1" dirty="0"/>
              <a:t>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/>
              <a:t>e.g.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l-GR" sz="2400" dirty="0"/>
              <a:t>Ω</a:t>
            </a:r>
            <a:r>
              <a:rPr lang="en-US" sz="2400" dirty="0" smtClean="0"/>
              <a:t>(</a:t>
            </a:r>
            <a:r>
              <a:rPr lang="en-US" sz="2400" dirty="0"/>
              <a:t>n</a:t>
            </a:r>
            <a:r>
              <a:rPr lang="en-US" sz="2400" baseline="30000" dirty="0"/>
              <a:t>2</a:t>
            </a:r>
            <a:r>
              <a:rPr lang="en-US" sz="2400" dirty="0" smtClean="0"/>
              <a:t>)</a:t>
            </a:r>
            <a:endParaRPr lang="en-US" sz="24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/>
              <a:t>2</a:t>
            </a:r>
            <a:r>
              <a:rPr lang="en-US" sz="2400" baseline="30000" dirty="0"/>
              <a:t>n </a:t>
            </a:r>
            <a:r>
              <a:rPr lang="en-US" sz="2400" dirty="0" smtClean="0">
                <a:solidFill>
                  <a:srgbClr val="0070C0"/>
                </a:solidFill>
              </a:rPr>
              <a:t>≥ </a:t>
            </a:r>
            <a:r>
              <a:rPr lang="en-US" sz="2400" dirty="0"/>
              <a:t>n</a:t>
            </a:r>
            <a:r>
              <a:rPr lang="en-US" sz="2400" baseline="30000" dirty="0"/>
              <a:t>2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is </a:t>
            </a:r>
            <a:r>
              <a:rPr lang="en-US" sz="2400" dirty="0"/>
              <a:t>not true when </a:t>
            </a:r>
            <a:r>
              <a:rPr lang="en-US" sz="2400" i="1" dirty="0"/>
              <a:t>n</a:t>
            </a:r>
            <a:r>
              <a:rPr lang="en-US" sz="2400" dirty="0"/>
              <a:t> = 3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/>
              <a:t>It holds for every </a:t>
            </a:r>
            <a:r>
              <a:rPr lang="en-US" sz="2400" i="1" dirty="0"/>
              <a:t>n</a:t>
            </a:r>
            <a:r>
              <a:rPr lang="en-US" sz="2400" dirty="0"/>
              <a:t> ≥ 4, so it’s </a:t>
            </a:r>
            <a:r>
              <a:rPr lang="en-US" sz="2400" dirty="0" smtClean="0"/>
              <a:t>okay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0" descr="graph_Ome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975" y="609600"/>
            <a:ext cx="2384425" cy="251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Big Omega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We say that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>
                <a:solidFill>
                  <a:srgbClr val="FF0000"/>
                </a:solidFill>
              </a:rPr>
              <a:t>t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= </a:t>
            </a:r>
            <a:r>
              <a:rPr lang="el-GR" sz="2400" dirty="0">
                <a:solidFill>
                  <a:srgbClr val="FF0000"/>
                </a:solidFill>
              </a:rPr>
              <a:t>Ω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g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)) </a:t>
            </a:r>
            <a:r>
              <a:rPr lang="en-US" sz="2400" dirty="0"/>
              <a:t>if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/>
              <a:t>there </a:t>
            </a:r>
            <a:r>
              <a:rPr lang="en-US" sz="2400" i="1" dirty="0"/>
              <a:t>exists</a:t>
            </a:r>
            <a:r>
              <a:rPr lang="en-US" sz="2400" dirty="0"/>
              <a:t> a constant </a:t>
            </a:r>
            <a:r>
              <a:rPr lang="en-US" sz="2400" i="1" dirty="0">
                <a:solidFill>
                  <a:srgbClr val="FF0000"/>
                </a:solidFill>
              </a:rPr>
              <a:t>c &gt; 0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such that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>
                <a:solidFill>
                  <a:srgbClr val="FF0000"/>
                </a:solidFill>
              </a:rPr>
              <a:t>            t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dirty="0">
                <a:solidFill>
                  <a:srgbClr val="0070C0"/>
                </a:solidFill>
              </a:rPr>
              <a:t>≥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c</a:t>
            </a:r>
            <a:r>
              <a:rPr lang="en-US" sz="2400" dirty="0">
                <a:solidFill>
                  <a:srgbClr val="FF0000"/>
                </a:solidFill>
              </a:rPr>
              <a:t> · </a:t>
            </a:r>
            <a:r>
              <a:rPr lang="en-US" sz="2400" i="1" dirty="0">
                <a:solidFill>
                  <a:srgbClr val="FF0000"/>
                </a:solidFill>
              </a:rPr>
              <a:t>g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dirty="0"/>
              <a:t>for </a:t>
            </a:r>
            <a:r>
              <a:rPr lang="en-US" sz="2400" i="1" dirty="0"/>
              <a:t>every</a:t>
            </a:r>
            <a:r>
              <a:rPr lang="en-US" sz="2400" dirty="0"/>
              <a:t> sufficiently large </a:t>
            </a:r>
            <a:r>
              <a:rPr lang="en-US" sz="2400" i="1" dirty="0"/>
              <a:t>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US" sz="2800" dirty="0"/>
              <a:t>We can multiply </a:t>
            </a:r>
            <a:r>
              <a:rPr lang="en-US" sz="2800" i="1" dirty="0"/>
              <a:t>g</a:t>
            </a:r>
            <a:r>
              <a:rPr lang="en-US" sz="2800" dirty="0"/>
              <a:t>(</a:t>
            </a:r>
            <a:r>
              <a:rPr lang="en-US" sz="2800" i="1" dirty="0"/>
              <a:t>n</a:t>
            </a:r>
            <a:r>
              <a:rPr lang="en-US" sz="2800" dirty="0"/>
              <a:t>) by a positive constant</a:t>
            </a:r>
            <a:endParaRPr lang="en-US" sz="2800" i="1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/>
              <a:t>e.g. </a:t>
            </a:r>
            <a:r>
              <a:rPr lang="en-US" sz="2400" dirty="0" smtClean="0"/>
              <a:t>0.1 </a:t>
            </a:r>
            <a:r>
              <a:rPr lang="en-US" sz="2400" i="1" dirty="0" smtClean="0"/>
              <a:t>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l-GR" sz="2400" dirty="0"/>
              <a:t>Ω</a:t>
            </a:r>
            <a:r>
              <a:rPr lang="en-US" sz="2400" dirty="0" smtClean="0"/>
              <a:t>(</a:t>
            </a:r>
            <a:r>
              <a:rPr lang="en-US" sz="2400" i="1" dirty="0" smtClean="0"/>
              <a:t>n</a:t>
            </a:r>
            <a:r>
              <a:rPr lang="en-US" sz="2400" baseline="30000" dirty="0" smtClean="0"/>
              <a:t>2</a:t>
            </a:r>
            <a:r>
              <a:rPr lang="en-US" sz="2400" dirty="0"/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0.1</a:t>
            </a:r>
            <a:r>
              <a:rPr lang="en-US" sz="2400" i="1" dirty="0" smtClean="0"/>
              <a:t>n</a:t>
            </a:r>
            <a:r>
              <a:rPr lang="en-US" sz="2400" baseline="30000" dirty="0" smtClean="0"/>
              <a:t>2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≥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i="1" dirty="0"/>
              <a:t>n</a:t>
            </a:r>
            <a:r>
              <a:rPr lang="en-US" sz="2400" baseline="30000" dirty="0"/>
              <a:t>2</a:t>
            </a:r>
            <a:r>
              <a:rPr lang="en-US" sz="2400" dirty="0"/>
              <a:t> is not true for any </a:t>
            </a:r>
            <a:r>
              <a:rPr lang="en-US" sz="2400" i="1" dirty="0"/>
              <a:t>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/>
              <a:t>But </a:t>
            </a:r>
            <a:r>
              <a:rPr lang="en-US" sz="2400" dirty="0" smtClean="0"/>
              <a:t>0.1</a:t>
            </a:r>
            <a:r>
              <a:rPr lang="en-US" sz="2400" i="1" dirty="0" smtClean="0"/>
              <a:t>n</a:t>
            </a:r>
            <a:r>
              <a:rPr lang="en-US" sz="2400" baseline="30000" dirty="0" smtClean="0"/>
              <a:t>2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≥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0.1</a:t>
            </a:r>
            <a:r>
              <a:rPr lang="en-US" sz="2400" i="1" dirty="0" smtClean="0"/>
              <a:t>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holds, so it’s okay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About 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Name: </a:t>
            </a:r>
            <a:r>
              <a:rPr lang="en-US" sz="2800" dirty="0" smtClean="0">
                <a:latin typeface="+mj-lt"/>
              </a:rPr>
              <a:t>Chengyu Lin</a:t>
            </a:r>
            <a:endParaRPr lang="en-US" sz="2800" dirty="0" smtClean="0">
              <a:latin typeface="+mj-lt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Email: </a:t>
            </a:r>
            <a:r>
              <a:rPr lang="en-US" sz="2800" dirty="0" smtClean="0"/>
              <a:t>cylin</a:t>
            </a:r>
            <a:r>
              <a:rPr lang="en-US" sz="2800" dirty="0" smtClean="0">
                <a:latin typeface="+mj-lt"/>
              </a:rPr>
              <a:t>@cse.cuhk.edu.hk</a:t>
            </a:r>
            <a:endParaRPr lang="en-US" sz="2800" dirty="0" smtClean="0">
              <a:latin typeface="+mj-lt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Office: SHB </a:t>
            </a:r>
            <a:r>
              <a:rPr lang="en-US" sz="2800" dirty="0" smtClean="0"/>
              <a:t>117</a:t>
            </a:r>
            <a:endParaRPr lang="en-US" sz="2800" dirty="0" smtClean="0">
              <a:latin typeface="+mj-lt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Office hour: Friday </a:t>
            </a:r>
            <a:r>
              <a:rPr lang="en-US" sz="2800" dirty="0" smtClean="0">
                <a:latin typeface="+mj-lt"/>
              </a:rPr>
              <a:t>14:00 </a:t>
            </a:r>
            <a:r>
              <a:rPr lang="en-US" sz="2800" dirty="0" smtClean="0">
                <a:latin typeface="+mj-lt"/>
              </a:rPr>
              <a:t>– </a:t>
            </a:r>
            <a:r>
              <a:rPr lang="en-US" sz="2800" dirty="0" smtClean="0">
                <a:latin typeface="+mj-lt"/>
              </a:rPr>
              <a:t>16:00</a:t>
            </a:r>
            <a:endParaRPr lang="en-US" sz="2800" dirty="0" smtClean="0">
              <a:latin typeface="+mj-lt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>
              <a:latin typeface="+mj-lt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j-lt"/>
              </a:rPr>
              <a:t>You can always send me emails to make appointments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0" descr="graph_Omeg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975" y="609600"/>
            <a:ext cx="2384425" cy="251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Big Omega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We say that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>
                <a:solidFill>
                  <a:srgbClr val="FF0000"/>
                </a:solidFill>
              </a:rPr>
              <a:t>t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= </a:t>
            </a:r>
            <a:r>
              <a:rPr lang="el-GR" sz="2400" dirty="0">
                <a:solidFill>
                  <a:srgbClr val="FF0000"/>
                </a:solidFill>
              </a:rPr>
              <a:t>Ω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g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)) </a:t>
            </a:r>
            <a:r>
              <a:rPr lang="en-US" sz="2400" dirty="0"/>
              <a:t>if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/>
              <a:t>there </a:t>
            </a:r>
            <a:r>
              <a:rPr lang="en-US" sz="2400" i="1" dirty="0"/>
              <a:t>exists</a:t>
            </a:r>
            <a:r>
              <a:rPr lang="en-US" sz="2400" dirty="0"/>
              <a:t> a constant </a:t>
            </a:r>
            <a:r>
              <a:rPr lang="en-US" sz="2400" i="1" dirty="0">
                <a:solidFill>
                  <a:srgbClr val="FF0000"/>
                </a:solidFill>
              </a:rPr>
              <a:t>c &gt; 0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such that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>
                <a:solidFill>
                  <a:srgbClr val="FF0000"/>
                </a:solidFill>
              </a:rPr>
              <a:t>            t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dirty="0">
                <a:solidFill>
                  <a:srgbClr val="0070C0"/>
                </a:solidFill>
              </a:rPr>
              <a:t>≥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c</a:t>
            </a:r>
            <a:r>
              <a:rPr lang="en-US" sz="2400" dirty="0">
                <a:solidFill>
                  <a:srgbClr val="FF0000"/>
                </a:solidFill>
              </a:rPr>
              <a:t> · </a:t>
            </a:r>
            <a:r>
              <a:rPr lang="en-US" sz="2400" i="1" dirty="0">
                <a:solidFill>
                  <a:srgbClr val="FF0000"/>
                </a:solidFill>
              </a:rPr>
              <a:t>g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dirty="0"/>
              <a:t>for </a:t>
            </a:r>
            <a:r>
              <a:rPr lang="en-US" sz="2400" i="1" dirty="0"/>
              <a:t>every</a:t>
            </a:r>
            <a:r>
              <a:rPr lang="en-US" sz="2400" dirty="0"/>
              <a:t> sufficiently large </a:t>
            </a:r>
            <a:r>
              <a:rPr lang="en-US" sz="2400" i="1" dirty="0"/>
              <a:t>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US" sz="2800" dirty="0"/>
              <a:t> </a:t>
            </a:r>
            <a:r>
              <a:rPr lang="en-US" sz="2800" i="1" dirty="0"/>
              <a:t>g</a:t>
            </a:r>
            <a:r>
              <a:rPr lang="en-US" sz="2800" dirty="0"/>
              <a:t>(</a:t>
            </a:r>
            <a:r>
              <a:rPr lang="en-US" sz="2800" i="1" dirty="0"/>
              <a:t>n</a:t>
            </a:r>
            <a:r>
              <a:rPr lang="en-US" sz="2800" dirty="0"/>
              <a:t>) can be any </a:t>
            </a:r>
            <a:r>
              <a:rPr lang="en-US" sz="2800" dirty="0" smtClean="0"/>
              <a:t>lower </a:t>
            </a:r>
            <a:r>
              <a:rPr lang="en-US" sz="2800" dirty="0"/>
              <a:t>bound</a:t>
            </a:r>
            <a:endParaRPr lang="en-US" sz="2800" i="1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/>
              <a:t>e.g. </a:t>
            </a:r>
            <a:r>
              <a:rPr lang="en-US" sz="2400" i="1" dirty="0"/>
              <a:t>n</a:t>
            </a:r>
            <a:r>
              <a:rPr lang="en-US" sz="2400" baseline="30000" dirty="0"/>
              <a:t>2</a:t>
            </a:r>
            <a:r>
              <a:rPr lang="en-US" sz="2400" dirty="0"/>
              <a:t> = </a:t>
            </a:r>
            <a:r>
              <a:rPr lang="el-GR" sz="2400" dirty="0"/>
              <a:t>Ω</a:t>
            </a:r>
            <a:r>
              <a:rPr lang="en-US" sz="2400" dirty="0" smtClean="0"/>
              <a:t>(</a:t>
            </a:r>
            <a:r>
              <a:rPr lang="en-US" sz="2400" i="1" dirty="0" smtClean="0"/>
              <a:t>n</a:t>
            </a:r>
            <a:r>
              <a:rPr lang="en-US" sz="2400" baseline="30000" dirty="0" smtClean="0"/>
              <a:t>2</a:t>
            </a:r>
            <a:r>
              <a:rPr lang="en-US" sz="2400" dirty="0"/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/>
              <a:t>It is also true to say </a:t>
            </a:r>
            <a:r>
              <a:rPr lang="en-US" sz="2400" i="1" dirty="0">
                <a:solidFill>
                  <a:srgbClr val="0070C0"/>
                </a:solidFill>
              </a:rPr>
              <a:t>n</a:t>
            </a:r>
            <a:r>
              <a:rPr lang="en-US" sz="2400" baseline="30000" dirty="0">
                <a:solidFill>
                  <a:srgbClr val="0070C0"/>
                </a:solidFill>
              </a:rPr>
              <a:t>2</a:t>
            </a:r>
            <a:r>
              <a:rPr lang="en-US" sz="2400" dirty="0">
                <a:solidFill>
                  <a:srgbClr val="0070C0"/>
                </a:solidFill>
              </a:rPr>
              <a:t> = </a:t>
            </a:r>
            <a:r>
              <a:rPr lang="el-GR" sz="2400" dirty="0">
                <a:solidFill>
                  <a:srgbClr val="0070C0"/>
                </a:solidFill>
              </a:rPr>
              <a:t>Ω</a:t>
            </a:r>
            <a:r>
              <a:rPr lang="en-US" sz="2400" dirty="0" smtClean="0">
                <a:solidFill>
                  <a:srgbClr val="0070C0"/>
                </a:solidFill>
              </a:rPr>
              <a:t>(</a:t>
            </a:r>
            <a:r>
              <a:rPr lang="en-US" sz="2400" i="1" dirty="0" smtClean="0">
                <a:solidFill>
                  <a:srgbClr val="0070C0"/>
                </a:solidFill>
              </a:rPr>
              <a:t>n</a:t>
            </a:r>
            <a:r>
              <a:rPr lang="en-US" sz="2400" dirty="0" smtClean="0">
                <a:solidFill>
                  <a:srgbClr val="0070C0"/>
                </a:solidFill>
              </a:rPr>
              <a:t>) </a:t>
            </a:r>
            <a:r>
              <a:rPr lang="en-US" sz="2400" dirty="0"/>
              <a:t>or </a:t>
            </a:r>
            <a:r>
              <a:rPr lang="en-US" sz="2400" i="1" dirty="0">
                <a:solidFill>
                  <a:srgbClr val="0070C0"/>
                </a:solidFill>
              </a:rPr>
              <a:t>n</a:t>
            </a:r>
            <a:r>
              <a:rPr lang="en-US" sz="2400" baseline="30000" dirty="0">
                <a:solidFill>
                  <a:srgbClr val="0070C0"/>
                </a:solidFill>
              </a:rPr>
              <a:t>2</a:t>
            </a:r>
            <a:r>
              <a:rPr lang="en-US" sz="2400" dirty="0">
                <a:solidFill>
                  <a:srgbClr val="0070C0"/>
                </a:solidFill>
              </a:rPr>
              <a:t> = </a:t>
            </a:r>
            <a:r>
              <a:rPr lang="el-GR" sz="2400" dirty="0">
                <a:solidFill>
                  <a:srgbClr val="0070C0"/>
                </a:solidFill>
              </a:rPr>
              <a:t>Ω</a:t>
            </a:r>
            <a:r>
              <a:rPr lang="en-US" sz="2400" dirty="0" smtClean="0">
                <a:solidFill>
                  <a:srgbClr val="0070C0"/>
                </a:solidFill>
              </a:rPr>
              <a:t>(log </a:t>
            </a:r>
            <a:r>
              <a:rPr lang="en-US" sz="2400" i="1" dirty="0" smtClean="0">
                <a:solidFill>
                  <a:srgbClr val="0070C0"/>
                </a:solidFill>
              </a:rPr>
              <a:t>n</a:t>
            </a:r>
            <a:r>
              <a:rPr lang="en-US" sz="2400" dirty="0" smtClean="0">
                <a:solidFill>
                  <a:srgbClr val="0070C0"/>
                </a:solidFill>
              </a:rPr>
              <a:t>)</a:t>
            </a:r>
            <a:endParaRPr lang="en-US" sz="24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Properties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1" indent="-514350">
              <a:buFont typeface="Calibri" pitchFamily="34" charset="0"/>
              <a:buAutoNum type="arabicPeriod"/>
            </a:pPr>
            <a:r>
              <a:rPr lang="el-GR" sz="2800" dirty="0" smtClean="0"/>
              <a:t>Ω</a:t>
            </a:r>
            <a:r>
              <a:rPr lang="pt-BR" sz="2800" dirty="0" smtClean="0"/>
              <a:t>(</a:t>
            </a:r>
            <a:r>
              <a:rPr lang="pt-BR" sz="2800" i="1" dirty="0" smtClean="0"/>
              <a:t>f</a:t>
            </a:r>
            <a:r>
              <a:rPr lang="pt-BR" sz="2800" dirty="0" smtClean="0"/>
              <a:t>(</a:t>
            </a:r>
            <a:r>
              <a:rPr lang="pt-BR" sz="2800" i="1" dirty="0" smtClean="0"/>
              <a:t>n</a:t>
            </a:r>
            <a:r>
              <a:rPr lang="pt-BR" sz="2800" dirty="0" smtClean="0"/>
              <a:t>)) + </a:t>
            </a:r>
            <a:r>
              <a:rPr lang="el-GR" sz="2800" dirty="0" smtClean="0"/>
              <a:t>Ω</a:t>
            </a:r>
            <a:r>
              <a:rPr lang="pt-BR" sz="2800" dirty="0" smtClean="0"/>
              <a:t>(</a:t>
            </a:r>
            <a:r>
              <a:rPr lang="pt-BR" sz="2800" i="1" dirty="0" smtClean="0"/>
              <a:t>g</a:t>
            </a:r>
            <a:r>
              <a:rPr lang="pt-BR" sz="2800" dirty="0" smtClean="0"/>
              <a:t>(</a:t>
            </a:r>
            <a:r>
              <a:rPr lang="pt-BR" sz="2800" i="1" dirty="0" smtClean="0"/>
              <a:t>n</a:t>
            </a:r>
            <a:r>
              <a:rPr lang="pt-BR" sz="2800" dirty="0" smtClean="0"/>
              <a:t>)) = </a:t>
            </a:r>
            <a:r>
              <a:rPr lang="el-GR" sz="2800" dirty="0" smtClean="0"/>
              <a:t>Ω</a:t>
            </a:r>
            <a:r>
              <a:rPr lang="pt-BR" sz="2800" dirty="0" smtClean="0"/>
              <a:t>(</a:t>
            </a:r>
            <a:r>
              <a:rPr lang="pt-BR" sz="2800" i="1" dirty="0" smtClean="0"/>
              <a:t>f</a:t>
            </a:r>
            <a:r>
              <a:rPr lang="pt-BR" sz="2800" dirty="0" smtClean="0"/>
              <a:t>(</a:t>
            </a:r>
            <a:r>
              <a:rPr lang="pt-BR" sz="2800" i="1" dirty="0" smtClean="0"/>
              <a:t>n</a:t>
            </a:r>
            <a:r>
              <a:rPr lang="pt-BR" sz="2800" dirty="0" smtClean="0"/>
              <a:t>) + </a:t>
            </a:r>
            <a:r>
              <a:rPr lang="pt-BR" sz="2800" i="1" dirty="0" smtClean="0"/>
              <a:t>g</a:t>
            </a:r>
            <a:r>
              <a:rPr lang="pt-BR" sz="2800" dirty="0" smtClean="0"/>
              <a:t>(</a:t>
            </a:r>
            <a:r>
              <a:rPr lang="pt-BR" sz="2800" i="1" dirty="0" smtClean="0"/>
              <a:t>n</a:t>
            </a:r>
            <a:r>
              <a:rPr lang="pt-BR" sz="2800" dirty="0" smtClean="0"/>
              <a:t>))</a:t>
            </a:r>
          </a:p>
          <a:p>
            <a:pPr marL="514350" lvl="1" indent="-514350">
              <a:buFont typeface="Calibri" pitchFamily="34" charset="0"/>
              <a:buAutoNum type="arabicPeriod"/>
            </a:pPr>
            <a:r>
              <a:rPr lang="el-GR" sz="2800" dirty="0" smtClean="0"/>
              <a:t>Ω</a:t>
            </a:r>
            <a:r>
              <a:rPr lang="pt-BR" sz="2800" dirty="0" smtClean="0"/>
              <a:t>(max(</a:t>
            </a:r>
            <a:r>
              <a:rPr lang="pt-BR" sz="2800" i="1" dirty="0" smtClean="0"/>
              <a:t>f</a:t>
            </a:r>
            <a:r>
              <a:rPr lang="pt-BR" sz="2800" dirty="0" smtClean="0"/>
              <a:t>(</a:t>
            </a:r>
            <a:r>
              <a:rPr lang="pt-BR" sz="2800" i="1" dirty="0" smtClean="0"/>
              <a:t>n</a:t>
            </a:r>
            <a:r>
              <a:rPr lang="pt-BR" sz="2800" dirty="0" smtClean="0"/>
              <a:t>), </a:t>
            </a:r>
            <a:r>
              <a:rPr lang="pt-BR" sz="2800" i="1" dirty="0" smtClean="0"/>
              <a:t>g(n</a:t>
            </a:r>
            <a:r>
              <a:rPr lang="pt-BR" sz="2800" dirty="0" smtClean="0"/>
              <a:t>))) = </a:t>
            </a:r>
            <a:r>
              <a:rPr lang="el-GR" sz="2800" dirty="0" smtClean="0"/>
              <a:t>Ω</a:t>
            </a:r>
            <a:r>
              <a:rPr lang="pt-BR" sz="2800" dirty="0" smtClean="0"/>
              <a:t>(</a:t>
            </a:r>
            <a:r>
              <a:rPr lang="pt-BR" sz="2800" i="1" dirty="0" smtClean="0"/>
              <a:t>f</a:t>
            </a:r>
            <a:r>
              <a:rPr lang="pt-BR" sz="2800" dirty="0" smtClean="0"/>
              <a:t>(</a:t>
            </a:r>
            <a:r>
              <a:rPr lang="pt-BR" sz="2800" i="1" dirty="0" smtClean="0"/>
              <a:t>n</a:t>
            </a:r>
            <a:r>
              <a:rPr lang="pt-BR" sz="2800" dirty="0" smtClean="0"/>
              <a:t>) + </a:t>
            </a:r>
            <a:r>
              <a:rPr lang="pt-BR" sz="2800" i="1" dirty="0" smtClean="0"/>
              <a:t>g</a:t>
            </a:r>
            <a:r>
              <a:rPr lang="pt-BR" sz="2800" dirty="0" smtClean="0"/>
              <a:t>(</a:t>
            </a:r>
            <a:r>
              <a:rPr lang="pt-BR" sz="2800" i="1" dirty="0" smtClean="0"/>
              <a:t>n</a:t>
            </a:r>
            <a:r>
              <a:rPr lang="pt-BR" sz="2800" dirty="0" smtClean="0"/>
              <a:t>))</a:t>
            </a:r>
          </a:p>
          <a:p>
            <a:pPr marL="514350" lvl="1" indent="-514350">
              <a:buFont typeface="Calibri" pitchFamily="34" charset="0"/>
              <a:buAutoNum type="arabicPeriod"/>
            </a:pPr>
            <a:r>
              <a:rPr lang="el-GR" sz="2800" dirty="0" smtClean="0"/>
              <a:t>Ω</a:t>
            </a:r>
            <a:r>
              <a:rPr lang="pt-BR" sz="2800" dirty="0" smtClean="0"/>
              <a:t>(</a:t>
            </a:r>
            <a:r>
              <a:rPr lang="pt-BR" sz="2800" i="1" dirty="0" smtClean="0"/>
              <a:t>f</a:t>
            </a:r>
            <a:r>
              <a:rPr lang="pt-BR" sz="2800" dirty="0" smtClean="0"/>
              <a:t>(</a:t>
            </a:r>
            <a:r>
              <a:rPr lang="pt-BR" sz="2800" i="1" dirty="0" smtClean="0"/>
              <a:t>n</a:t>
            </a:r>
            <a:r>
              <a:rPr lang="pt-BR" sz="2800" dirty="0" smtClean="0"/>
              <a:t>)) × </a:t>
            </a:r>
            <a:r>
              <a:rPr lang="el-GR" sz="2800" dirty="0" smtClean="0"/>
              <a:t>Ω</a:t>
            </a:r>
            <a:r>
              <a:rPr lang="pt-BR" sz="2800" dirty="0" smtClean="0"/>
              <a:t>(</a:t>
            </a:r>
            <a:r>
              <a:rPr lang="pt-BR" sz="2800" i="1" dirty="0" smtClean="0"/>
              <a:t>g</a:t>
            </a:r>
            <a:r>
              <a:rPr lang="pt-BR" sz="2800" dirty="0" smtClean="0"/>
              <a:t>(</a:t>
            </a:r>
            <a:r>
              <a:rPr lang="pt-BR" sz="2800" i="1" dirty="0" smtClean="0"/>
              <a:t>n</a:t>
            </a:r>
            <a:r>
              <a:rPr lang="pt-BR" sz="2800" dirty="0" smtClean="0"/>
              <a:t>)) = </a:t>
            </a:r>
            <a:r>
              <a:rPr lang="el-GR" sz="2800" dirty="0" smtClean="0"/>
              <a:t>Ω</a:t>
            </a:r>
            <a:r>
              <a:rPr lang="pt-BR" sz="2800" dirty="0" smtClean="0"/>
              <a:t>(</a:t>
            </a:r>
            <a:r>
              <a:rPr lang="pt-BR" sz="2800" i="1" dirty="0" smtClean="0"/>
              <a:t>f</a:t>
            </a:r>
            <a:r>
              <a:rPr lang="pt-BR" sz="2800" dirty="0" smtClean="0"/>
              <a:t>(</a:t>
            </a:r>
            <a:r>
              <a:rPr lang="pt-BR" sz="2800" i="1" dirty="0" smtClean="0"/>
              <a:t>n</a:t>
            </a:r>
            <a:r>
              <a:rPr lang="pt-BR" sz="2800" dirty="0" smtClean="0"/>
              <a:t>) × </a:t>
            </a:r>
            <a:r>
              <a:rPr lang="pt-BR" sz="2800" i="1" dirty="0" smtClean="0"/>
              <a:t>g</a:t>
            </a:r>
            <a:r>
              <a:rPr lang="pt-BR" sz="2800" dirty="0" smtClean="0"/>
              <a:t>(</a:t>
            </a:r>
            <a:r>
              <a:rPr lang="pt-BR" sz="2800" i="1" dirty="0" smtClean="0"/>
              <a:t>n</a:t>
            </a:r>
            <a:r>
              <a:rPr lang="pt-BR" sz="2800" dirty="0" smtClean="0"/>
              <a:t>))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43400" cy="2667000"/>
          </a:xfrm>
        </p:spPr>
        <p:txBody>
          <a:bodyPr>
            <a:noAutofit/>
          </a:bodyPr>
          <a:lstStyle/>
          <a:p>
            <a:r>
              <a:rPr lang="en-US" dirty="0" smtClean="0"/>
              <a:t>1 = </a:t>
            </a:r>
            <a:r>
              <a:rPr lang="el-GR" dirty="0" smtClean="0">
                <a:solidFill>
                  <a:srgbClr val="FF0000"/>
                </a:solidFill>
              </a:rPr>
              <a:t>Ω</a:t>
            </a:r>
            <a:r>
              <a:rPr lang="en-US" dirty="0" smtClean="0"/>
              <a:t>(log </a:t>
            </a:r>
            <a:r>
              <a:rPr lang="en-US" i="1" dirty="0" smtClean="0"/>
              <a:t>n</a:t>
            </a:r>
            <a:r>
              <a:rPr lang="en-US" dirty="0" smtClean="0"/>
              <a:t>)? </a:t>
            </a:r>
            <a:r>
              <a:rPr lang="en-US" dirty="0" smtClean="0">
                <a:solidFill>
                  <a:srgbClr val="00B050"/>
                </a:solidFill>
              </a:rPr>
              <a:t>No</a:t>
            </a:r>
          </a:p>
          <a:p>
            <a:r>
              <a:rPr lang="en-US" i="1" dirty="0" smtClean="0"/>
              <a:t>n</a:t>
            </a:r>
            <a:r>
              <a:rPr lang="en-US" baseline="30000" dirty="0" smtClean="0"/>
              <a:t>3 </a:t>
            </a:r>
            <a:r>
              <a:rPr lang="en-US" dirty="0" smtClean="0"/>
              <a:t>= </a:t>
            </a:r>
            <a:r>
              <a:rPr lang="el-GR" dirty="0" smtClean="0">
                <a:solidFill>
                  <a:srgbClr val="FF0000"/>
                </a:solidFill>
              </a:rPr>
              <a:t>Ω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)? </a:t>
            </a:r>
            <a:r>
              <a:rPr lang="en-US" dirty="0" smtClean="0">
                <a:solidFill>
                  <a:srgbClr val="00B050"/>
                </a:solidFill>
              </a:rPr>
              <a:t>Yes</a:t>
            </a:r>
          </a:p>
          <a:p>
            <a:r>
              <a:rPr lang="en-US" dirty="0" smtClean="0"/>
              <a:t>log</a:t>
            </a:r>
            <a:r>
              <a:rPr lang="en-US" baseline="30000" dirty="0" smtClean="0"/>
              <a:t>1000</a:t>
            </a:r>
            <a:r>
              <a:rPr lang="en-US" i="1" dirty="0" smtClean="0"/>
              <a:t>n</a:t>
            </a:r>
            <a:r>
              <a:rPr lang="en-US" dirty="0" smtClean="0"/>
              <a:t> = </a:t>
            </a:r>
            <a:r>
              <a:rPr lang="el-GR" dirty="0" smtClean="0">
                <a:solidFill>
                  <a:srgbClr val="FF0000"/>
                </a:solidFill>
              </a:rPr>
              <a:t>Ω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)? </a:t>
            </a:r>
            <a:r>
              <a:rPr lang="en-US" dirty="0" smtClean="0">
                <a:solidFill>
                  <a:srgbClr val="00B050"/>
                </a:solidFill>
              </a:rPr>
              <a:t>No</a:t>
            </a:r>
          </a:p>
          <a:p>
            <a:r>
              <a:rPr lang="en-US" i="1" dirty="0" smtClean="0"/>
              <a:t>n</a:t>
            </a:r>
            <a:r>
              <a:rPr lang="en-US" baseline="30000" dirty="0" smtClean="0"/>
              <a:t>3</a:t>
            </a:r>
            <a:r>
              <a:rPr lang="en-US" dirty="0" smtClean="0"/>
              <a:t> = </a:t>
            </a:r>
            <a:r>
              <a:rPr lang="el-GR" dirty="0" smtClean="0">
                <a:solidFill>
                  <a:srgbClr val="FF0000"/>
                </a:solidFill>
              </a:rPr>
              <a:t>Ω</a:t>
            </a:r>
            <a:r>
              <a:rPr lang="en-US" dirty="0" smtClean="0"/>
              <a:t>(1.001</a:t>
            </a:r>
            <a:r>
              <a:rPr lang="en-US" i="1" dirty="0" smtClean="0"/>
              <a:t>n</a:t>
            </a:r>
            <a:r>
              <a:rPr lang="en-US" dirty="0" smtClean="0"/>
              <a:t>)? </a:t>
            </a:r>
            <a:r>
              <a:rPr lang="en-US" dirty="0" smtClean="0">
                <a:solidFill>
                  <a:srgbClr val="00B050"/>
                </a:solidFill>
              </a:rPr>
              <a:t>Yes</a:t>
            </a:r>
          </a:p>
          <a:p>
            <a:r>
              <a:rPr lang="en-US" dirty="0" smtClean="0"/>
              <a:t>1.002</a:t>
            </a:r>
            <a:r>
              <a:rPr lang="en-US" i="1" baseline="30000" dirty="0" smtClean="0"/>
              <a:t>n</a:t>
            </a:r>
            <a:r>
              <a:rPr lang="en-US" dirty="0" smtClean="0"/>
              <a:t> = </a:t>
            </a:r>
            <a:r>
              <a:rPr lang="el-GR" dirty="0" smtClean="0">
                <a:solidFill>
                  <a:srgbClr val="FF0000"/>
                </a:solidFill>
              </a:rPr>
              <a:t>Ω</a:t>
            </a:r>
            <a:r>
              <a:rPr lang="en-US" dirty="0" smtClean="0"/>
              <a:t>(1.001</a:t>
            </a:r>
            <a:r>
              <a:rPr lang="en-US" i="1" baseline="30000" dirty="0" smtClean="0"/>
              <a:t>n</a:t>
            </a:r>
            <a:r>
              <a:rPr lang="en-US" baseline="30000" dirty="0" smtClean="0"/>
              <a:t> </a:t>
            </a:r>
            <a:r>
              <a:rPr lang="en-US" i="1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)? </a:t>
            </a:r>
            <a:r>
              <a:rPr lang="en-US" dirty="0" smtClean="0">
                <a:solidFill>
                  <a:srgbClr val="00B050"/>
                </a:solidFill>
              </a:rPr>
              <a:t>Yes</a:t>
            </a:r>
          </a:p>
        </p:txBody>
      </p:sp>
      <p:sp>
        <p:nvSpPr>
          <p:cNvPr id="24580" name="Content Placeholder 2"/>
          <p:cNvSpPr txBox="1">
            <a:spLocks/>
          </p:cNvSpPr>
          <p:nvPr/>
        </p:nvSpPr>
        <p:spPr bwMode="auto">
          <a:xfrm>
            <a:off x="4800600" y="1600200"/>
            <a:ext cx="4191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400" dirty="0"/>
              <a:t>1 = </a:t>
            </a:r>
            <a:r>
              <a:rPr lang="en-US" sz="2400" dirty="0">
                <a:solidFill>
                  <a:srgbClr val="FF0000"/>
                </a:solidFill>
              </a:rPr>
              <a:t>O</a:t>
            </a:r>
            <a:r>
              <a:rPr lang="en-US" sz="2400" dirty="0"/>
              <a:t>(log </a:t>
            </a:r>
            <a:r>
              <a:rPr lang="en-US" sz="2400" i="1" dirty="0"/>
              <a:t>n</a:t>
            </a:r>
            <a:r>
              <a:rPr lang="en-US" sz="2400" dirty="0"/>
              <a:t>)? </a:t>
            </a:r>
            <a:r>
              <a:rPr lang="en-US" sz="2400" dirty="0">
                <a:solidFill>
                  <a:srgbClr val="00B050"/>
                </a:solidFill>
              </a:rPr>
              <a:t>Yes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400" i="1" dirty="0"/>
              <a:t>n</a:t>
            </a:r>
            <a:r>
              <a:rPr lang="en-US" sz="2400" baseline="30000" dirty="0"/>
              <a:t>3 </a:t>
            </a:r>
            <a:r>
              <a:rPr lang="en-US" sz="2400" dirty="0"/>
              <a:t>= </a:t>
            </a:r>
            <a:r>
              <a:rPr lang="en-US" sz="2400" dirty="0">
                <a:solidFill>
                  <a:srgbClr val="FF0000"/>
                </a:solidFill>
              </a:rPr>
              <a:t>O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baseline="30000" dirty="0"/>
              <a:t>2</a:t>
            </a:r>
            <a:r>
              <a:rPr lang="en-US" sz="2400" dirty="0"/>
              <a:t>)? </a:t>
            </a:r>
            <a:r>
              <a:rPr lang="en-US" sz="2400" dirty="0">
                <a:solidFill>
                  <a:srgbClr val="00B050"/>
                </a:solidFill>
              </a:rPr>
              <a:t>No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400" dirty="0"/>
              <a:t>log</a:t>
            </a:r>
            <a:r>
              <a:rPr lang="en-US" sz="2400" baseline="30000" dirty="0"/>
              <a:t>1000</a:t>
            </a:r>
            <a:r>
              <a:rPr lang="en-US" sz="2400" i="1" dirty="0"/>
              <a:t>n</a:t>
            </a:r>
            <a:r>
              <a:rPr lang="en-US" sz="2400" dirty="0"/>
              <a:t> = </a:t>
            </a:r>
            <a:r>
              <a:rPr lang="en-US" sz="2400" dirty="0">
                <a:solidFill>
                  <a:srgbClr val="FF0000"/>
                </a:solidFill>
              </a:rPr>
              <a:t>O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)? </a:t>
            </a:r>
            <a:r>
              <a:rPr lang="en-US" sz="2400" dirty="0">
                <a:solidFill>
                  <a:srgbClr val="00B050"/>
                </a:solidFill>
              </a:rPr>
              <a:t>Yes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400" i="1" dirty="0"/>
              <a:t>n</a:t>
            </a:r>
            <a:r>
              <a:rPr lang="en-US" sz="2400" baseline="30000" dirty="0"/>
              <a:t>3</a:t>
            </a:r>
            <a:r>
              <a:rPr lang="en-US" sz="2400" dirty="0"/>
              <a:t> = </a:t>
            </a:r>
            <a:r>
              <a:rPr lang="en-US" sz="2400" dirty="0">
                <a:solidFill>
                  <a:srgbClr val="FF0000"/>
                </a:solidFill>
              </a:rPr>
              <a:t>O</a:t>
            </a:r>
            <a:r>
              <a:rPr lang="en-US" sz="2400" dirty="0"/>
              <a:t>(1.001</a:t>
            </a:r>
            <a:r>
              <a:rPr lang="en-US" sz="2400" i="1" dirty="0"/>
              <a:t>n</a:t>
            </a:r>
            <a:r>
              <a:rPr lang="en-US" sz="2400" dirty="0"/>
              <a:t>)? </a:t>
            </a:r>
            <a:r>
              <a:rPr lang="en-US" sz="2400" dirty="0">
                <a:solidFill>
                  <a:srgbClr val="00B050"/>
                </a:solidFill>
              </a:rPr>
              <a:t>No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400" dirty="0"/>
              <a:t>1.002</a:t>
            </a:r>
            <a:r>
              <a:rPr lang="en-US" sz="2400" i="1" baseline="30000" dirty="0"/>
              <a:t>n</a:t>
            </a:r>
            <a:r>
              <a:rPr lang="en-US" sz="2400" dirty="0"/>
              <a:t> = </a:t>
            </a:r>
            <a:r>
              <a:rPr lang="en-US" sz="2400" dirty="0">
                <a:solidFill>
                  <a:srgbClr val="FF0000"/>
                </a:solidFill>
              </a:rPr>
              <a:t>O</a:t>
            </a:r>
            <a:r>
              <a:rPr lang="en-US" sz="2400" dirty="0"/>
              <a:t>(1.001</a:t>
            </a:r>
            <a:r>
              <a:rPr lang="en-US" sz="2400" i="1" baseline="30000" dirty="0"/>
              <a:t>n</a:t>
            </a:r>
            <a:r>
              <a:rPr lang="en-US" sz="2400" baseline="30000" dirty="0"/>
              <a:t> </a:t>
            </a:r>
            <a:r>
              <a:rPr lang="en-US" sz="2400" i="1" dirty="0"/>
              <a:t>n</a:t>
            </a:r>
            <a:r>
              <a:rPr lang="en-US" sz="2400" baseline="30000" dirty="0"/>
              <a:t>2</a:t>
            </a:r>
            <a:r>
              <a:rPr lang="en-US" sz="2400" dirty="0"/>
              <a:t>)? </a:t>
            </a:r>
            <a:r>
              <a:rPr lang="en-US" sz="2400" dirty="0">
                <a:solidFill>
                  <a:srgbClr val="00B050"/>
                </a:solidFill>
              </a:rPr>
              <a:t>No</a:t>
            </a:r>
          </a:p>
        </p:txBody>
      </p:sp>
      <p:sp>
        <p:nvSpPr>
          <p:cNvPr id="24581" name="Content Placeholder 2"/>
          <p:cNvSpPr txBox="1">
            <a:spLocks/>
          </p:cNvSpPr>
          <p:nvPr/>
        </p:nvSpPr>
        <p:spPr bwMode="auto">
          <a:xfrm>
            <a:off x="457200" y="4495800"/>
            <a:ext cx="8229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800"/>
              <a:t>If </a:t>
            </a:r>
            <a:r>
              <a:rPr lang="en-US" sz="2800" i="1"/>
              <a:t>t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 = </a:t>
            </a:r>
            <a:r>
              <a:rPr lang="en-US" sz="2800">
                <a:solidFill>
                  <a:srgbClr val="FF0000"/>
                </a:solidFill>
              </a:rPr>
              <a:t>O</a:t>
            </a:r>
            <a:r>
              <a:rPr lang="en-US" sz="2800"/>
              <a:t>(</a:t>
            </a:r>
            <a:r>
              <a:rPr lang="en-US" sz="2800" i="1"/>
              <a:t>g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)) then </a:t>
            </a:r>
            <a:r>
              <a:rPr lang="en-US" sz="2800" i="1"/>
              <a:t>t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 ≠ </a:t>
            </a:r>
            <a:r>
              <a:rPr lang="el-GR" sz="2800">
                <a:solidFill>
                  <a:srgbClr val="FF0000"/>
                </a:solidFill>
              </a:rPr>
              <a:t>Ω</a:t>
            </a:r>
            <a:r>
              <a:rPr lang="en-US" sz="2800"/>
              <a:t>(</a:t>
            </a:r>
            <a:r>
              <a:rPr lang="en-US" sz="2800" i="1"/>
              <a:t>g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))?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800"/>
              <a:t>If </a:t>
            </a:r>
            <a:r>
              <a:rPr lang="en-US" sz="2800" i="1"/>
              <a:t>t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 = </a:t>
            </a:r>
            <a:r>
              <a:rPr lang="el-GR" sz="2800">
                <a:solidFill>
                  <a:srgbClr val="FF0000"/>
                </a:solidFill>
              </a:rPr>
              <a:t>Ω</a:t>
            </a:r>
            <a:r>
              <a:rPr lang="en-US" sz="2800"/>
              <a:t>(</a:t>
            </a:r>
            <a:r>
              <a:rPr lang="en-US" sz="2800" i="1"/>
              <a:t>g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)) then </a:t>
            </a:r>
            <a:r>
              <a:rPr lang="en-US" sz="2800" i="1"/>
              <a:t>t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 ≠ </a:t>
            </a:r>
            <a:r>
              <a:rPr lang="en-US" sz="2800">
                <a:solidFill>
                  <a:srgbClr val="FF0000"/>
                </a:solidFill>
              </a:rPr>
              <a:t>O</a:t>
            </a:r>
            <a:r>
              <a:rPr lang="en-US" sz="2800"/>
              <a:t>(</a:t>
            </a:r>
            <a:r>
              <a:rPr lang="en-US" sz="2800" i="1"/>
              <a:t>g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))?</a:t>
            </a:r>
          </a:p>
          <a:p>
            <a:pPr lvl="1">
              <a:spcBef>
                <a:spcPct val="20000"/>
              </a:spcBef>
              <a:buFont typeface="Arial" charset="0"/>
              <a:buNone/>
            </a:pPr>
            <a:r>
              <a:rPr lang="en-US" sz="2400">
                <a:solidFill>
                  <a:srgbClr val="FF0000"/>
                </a:solidFill>
              </a:rPr>
              <a:t>No!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800"/>
              <a:t>e.g. </a:t>
            </a:r>
            <a:r>
              <a:rPr lang="en-US" sz="2800" i="1">
                <a:solidFill>
                  <a:srgbClr val="FF0000"/>
                </a:solidFill>
              </a:rPr>
              <a:t>n</a:t>
            </a:r>
            <a:r>
              <a:rPr lang="en-US" sz="2800" baseline="30000">
                <a:solidFill>
                  <a:srgbClr val="FF0000"/>
                </a:solidFill>
              </a:rPr>
              <a:t>3</a:t>
            </a:r>
            <a:r>
              <a:rPr lang="en-US" sz="2800">
                <a:solidFill>
                  <a:srgbClr val="FF0000"/>
                </a:solidFill>
              </a:rPr>
              <a:t> = O(</a:t>
            </a:r>
            <a:r>
              <a:rPr lang="en-US" sz="2800" i="1">
                <a:solidFill>
                  <a:srgbClr val="FF0000"/>
                </a:solidFill>
              </a:rPr>
              <a:t>n</a:t>
            </a:r>
            <a:r>
              <a:rPr lang="en-US" sz="2800" baseline="30000">
                <a:solidFill>
                  <a:srgbClr val="FF0000"/>
                </a:solidFill>
              </a:rPr>
              <a:t>3</a:t>
            </a:r>
            <a:r>
              <a:rPr lang="en-US" sz="2800">
                <a:solidFill>
                  <a:srgbClr val="FF0000"/>
                </a:solidFill>
              </a:rPr>
              <a:t>) = </a:t>
            </a:r>
            <a:r>
              <a:rPr lang="el-GR" sz="2800">
                <a:solidFill>
                  <a:srgbClr val="FF0000"/>
                </a:solidFill>
              </a:rPr>
              <a:t>Ω</a:t>
            </a:r>
            <a:r>
              <a:rPr lang="en-US" sz="2800">
                <a:solidFill>
                  <a:srgbClr val="FF0000"/>
                </a:solidFill>
              </a:rPr>
              <a:t>(</a:t>
            </a:r>
            <a:r>
              <a:rPr lang="en-US" sz="2800" i="1">
                <a:solidFill>
                  <a:srgbClr val="FF0000"/>
                </a:solidFill>
              </a:rPr>
              <a:t>n</a:t>
            </a:r>
            <a:r>
              <a:rPr lang="en-US" sz="2800" baseline="30000">
                <a:solidFill>
                  <a:srgbClr val="FF0000"/>
                </a:solidFill>
              </a:rPr>
              <a:t>3</a:t>
            </a:r>
            <a:r>
              <a:rPr lang="en-US" sz="280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Big Theta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Big O gives an asymptotical </a:t>
            </a:r>
            <a:r>
              <a:rPr lang="en-US" sz="2800" i="1" dirty="0"/>
              <a:t>upper bound </a:t>
            </a:r>
            <a:r>
              <a:rPr lang="en-US" sz="2800" i="1" dirty="0" smtClean="0"/>
              <a:t>to t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Big Omega gives an asymptotical </a:t>
            </a:r>
            <a:r>
              <a:rPr lang="en-US" sz="2800" i="1" dirty="0" smtClean="0"/>
              <a:t>lower bound </a:t>
            </a:r>
            <a:r>
              <a:rPr lang="en-US" sz="2800" dirty="0" smtClean="0"/>
              <a:t>to </a:t>
            </a:r>
            <a:r>
              <a:rPr lang="en-US" sz="2800" i="1" dirty="0" smtClean="0"/>
              <a:t>t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There could be a gap between both bounds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/>
              <a:t>The upper and lower bounds could be very loose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/>
              <a:t>e.g. </a:t>
            </a:r>
            <a:r>
              <a:rPr lang="en-US" sz="2400" i="1" dirty="0"/>
              <a:t>n</a:t>
            </a:r>
            <a:r>
              <a:rPr lang="en-US" sz="2400" baseline="30000" dirty="0"/>
              <a:t>2</a:t>
            </a:r>
            <a:r>
              <a:rPr lang="en-US" sz="2400" dirty="0"/>
              <a:t> = O(2</a:t>
            </a:r>
            <a:r>
              <a:rPr lang="en-US" sz="2400" i="1" baseline="30000" dirty="0"/>
              <a:t>n</a:t>
            </a:r>
            <a:r>
              <a:rPr lang="en-US" sz="2400" dirty="0"/>
              <a:t>), </a:t>
            </a:r>
            <a:r>
              <a:rPr lang="en-US" sz="2400" i="1" dirty="0"/>
              <a:t>n</a:t>
            </a:r>
            <a:r>
              <a:rPr lang="en-US" sz="2400" baseline="30000" dirty="0"/>
              <a:t>2</a:t>
            </a:r>
            <a:r>
              <a:rPr lang="en-US" sz="2400" dirty="0"/>
              <a:t> = </a:t>
            </a:r>
            <a:r>
              <a:rPr lang="el-GR" sz="2400" dirty="0"/>
              <a:t>Ω</a:t>
            </a:r>
            <a:r>
              <a:rPr lang="en-US" sz="2400" dirty="0" smtClean="0"/>
              <a:t>(1)</a:t>
            </a:r>
            <a:endParaRPr lang="en-US" sz="2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When the upper bound </a:t>
            </a:r>
            <a:r>
              <a:rPr lang="en-US" sz="2800" i="1" dirty="0" smtClean="0">
                <a:solidFill>
                  <a:srgbClr val="FF0000"/>
                </a:solidFill>
              </a:rPr>
              <a:t>matches</a:t>
            </a:r>
            <a:r>
              <a:rPr lang="en-US" sz="2800" dirty="0" smtClean="0"/>
              <a:t> the lower bound, we say this bound is </a:t>
            </a:r>
            <a:r>
              <a:rPr lang="en-US" sz="2800" i="1" dirty="0" smtClean="0">
                <a:solidFill>
                  <a:srgbClr val="FF0000"/>
                </a:solidFill>
              </a:rPr>
              <a:t>tight</a:t>
            </a:r>
            <a:r>
              <a:rPr lang="en-US" sz="2800" dirty="0" smtClean="0"/>
              <a:t> (</a:t>
            </a:r>
            <a:r>
              <a:rPr lang="en-US" sz="2800" i="1" dirty="0" smtClean="0"/>
              <a:t>asymptotically</a:t>
            </a:r>
            <a:r>
              <a:rPr lang="en-US" sz="2800" dirty="0" smtClean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1" descr="graph_th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38150"/>
            <a:ext cx="259080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Big Theta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We say that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>
                <a:solidFill>
                  <a:srgbClr val="FF0000"/>
                </a:solidFill>
              </a:rPr>
              <a:t>t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= </a:t>
            </a:r>
            <a:r>
              <a:rPr lang="el-GR" sz="2400" dirty="0">
                <a:solidFill>
                  <a:srgbClr val="FF0000"/>
                </a:solidFill>
              </a:rPr>
              <a:t>Θ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g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)) </a:t>
            </a:r>
            <a:r>
              <a:rPr lang="en-US" sz="2400" dirty="0"/>
              <a:t>if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>
                <a:solidFill>
                  <a:srgbClr val="0070C0"/>
                </a:solidFill>
              </a:rPr>
              <a:t>t</a:t>
            </a:r>
            <a:r>
              <a:rPr lang="en-US" sz="2400" dirty="0">
                <a:solidFill>
                  <a:srgbClr val="0070C0"/>
                </a:solidFill>
              </a:rPr>
              <a:t>(</a:t>
            </a:r>
            <a:r>
              <a:rPr lang="en-US" sz="2400" i="1" dirty="0">
                <a:solidFill>
                  <a:srgbClr val="0070C0"/>
                </a:solidFill>
              </a:rPr>
              <a:t>n</a:t>
            </a:r>
            <a:r>
              <a:rPr lang="en-US" sz="2400" dirty="0">
                <a:solidFill>
                  <a:srgbClr val="0070C0"/>
                </a:solidFill>
              </a:rPr>
              <a:t>) = </a:t>
            </a:r>
            <a:r>
              <a:rPr lang="en-US" sz="2400" dirty="0" smtClean="0">
                <a:solidFill>
                  <a:srgbClr val="0070C0"/>
                </a:solidFill>
              </a:rPr>
              <a:t>O(</a:t>
            </a:r>
            <a:r>
              <a:rPr lang="en-US" sz="2400" i="1" dirty="0" smtClean="0">
                <a:solidFill>
                  <a:srgbClr val="0070C0"/>
                </a:solidFill>
              </a:rPr>
              <a:t>g</a:t>
            </a:r>
            <a:r>
              <a:rPr lang="en-US" sz="2400" dirty="0" smtClean="0">
                <a:solidFill>
                  <a:srgbClr val="0070C0"/>
                </a:solidFill>
              </a:rPr>
              <a:t>(</a:t>
            </a:r>
            <a:r>
              <a:rPr lang="en-US" sz="2400" i="1" dirty="0" smtClean="0">
                <a:solidFill>
                  <a:srgbClr val="0070C0"/>
                </a:solidFill>
              </a:rPr>
              <a:t>n</a:t>
            </a:r>
            <a:r>
              <a:rPr lang="en-US" sz="2400" dirty="0" smtClean="0">
                <a:solidFill>
                  <a:srgbClr val="0070C0"/>
                </a:solidFill>
              </a:rPr>
              <a:t>)) </a:t>
            </a:r>
            <a:r>
              <a:rPr lang="en-US" sz="2400" dirty="0" smtClean="0">
                <a:solidFill>
                  <a:srgbClr val="FF0000"/>
                </a:solidFill>
              </a:rPr>
              <a:t>and </a:t>
            </a:r>
            <a:r>
              <a:rPr lang="en-US" sz="2400" i="1" dirty="0" smtClean="0">
                <a:solidFill>
                  <a:srgbClr val="0070C0"/>
                </a:solidFill>
              </a:rPr>
              <a:t>t</a:t>
            </a:r>
            <a:r>
              <a:rPr lang="en-US" sz="2400" dirty="0" smtClean="0">
                <a:solidFill>
                  <a:srgbClr val="0070C0"/>
                </a:solidFill>
              </a:rPr>
              <a:t>(</a:t>
            </a:r>
            <a:r>
              <a:rPr lang="en-US" sz="2400" i="1" dirty="0" smtClean="0">
                <a:solidFill>
                  <a:srgbClr val="0070C0"/>
                </a:solidFill>
              </a:rPr>
              <a:t>n</a:t>
            </a:r>
            <a:r>
              <a:rPr lang="en-US" sz="2400" dirty="0">
                <a:solidFill>
                  <a:srgbClr val="0070C0"/>
                </a:solidFill>
              </a:rPr>
              <a:t>) = </a:t>
            </a:r>
            <a:r>
              <a:rPr lang="el-GR" sz="2400" dirty="0">
                <a:solidFill>
                  <a:srgbClr val="0070C0"/>
                </a:solidFill>
              </a:rPr>
              <a:t>Ω</a:t>
            </a:r>
            <a:r>
              <a:rPr lang="en-US" sz="2400" dirty="0">
                <a:solidFill>
                  <a:srgbClr val="0070C0"/>
                </a:solidFill>
              </a:rPr>
              <a:t>(</a:t>
            </a:r>
            <a:r>
              <a:rPr lang="en-US" sz="2400" i="1" dirty="0">
                <a:solidFill>
                  <a:srgbClr val="0070C0"/>
                </a:solidFill>
              </a:rPr>
              <a:t>g</a:t>
            </a:r>
            <a:r>
              <a:rPr lang="en-US" sz="2400" dirty="0">
                <a:solidFill>
                  <a:srgbClr val="0070C0"/>
                </a:solidFill>
              </a:rPr>
              <a:t>(</a:t>
            </a:r>
            <a:r>
              <a:rPr lang="en-US" sz="2400" i="1" dirty="0">
                <a:solidFill>
                  <a:srgbClr val="0070C0"/>
                </a:solidFill>
              </a:rPr>
              <a:t>n</a:t>
            </a:r>
            <a:r>
              <a:rPr lang="en-US" sz="2400" dirty="0">
                <a:solidFill>
                  <a:srgbClr val="0070C0"/>
                </a:solidFill>
              </a:rPr>
              <a:t>))</a:t>
            </a:r>
            <a:endParaRPr lang="en-US" sz="2400" dirty="0" smtClean="0">
              <a:solidFill>
                <a:srgbClr val="0070C0"/>
              </a:solidFill>
            </a:endParaRP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Combining the definitions of O(</a:t>
            </a:r>
            <a:r>
              <a:rPr lang="en-US" sz="2800" i="1" dirty="0" smtClean="0"/>
              <a:t>g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)) and </a:t>
            </a:r>
            <a:r>
              <a:rPr lang="el-GR" sz="2800" dirty="0" smtClean="0"/>
              <a:t>Ω</a:t>
            </a:r>
            <a:r>
              <a:rPr lang="en-US" sz="2800" dirty="0" smtClean="0"/>
              <a:t>(</a:t>
            </a:r>
            <a:r>
              <a:rPr lang="en-US" sz="2800" i="1" dirty="0" smtClean="0"/>
              <a:t>g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))</a:t>
            </a:r>
            <a:r>
              <a:rPr lang="en-US" sz="2800" dirty="0" smtClean="0">
                <a:solidFill>
                  <a:srgbClr val="0070C0"/>
                </a:solidFill>
              </a:rPr>
              <a:t>,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>
                <a:solidFill>
                  <a:srgbClr val="FF0000"/>
                </a:solidFill>
              </a:rPr>
              <a:t>t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= </a:t>
            </a:r>
            <a:r>
              <a:rPr lang="el-GR" sz="2400" dirty="0">
                <a:solidFill>
                  <a:srgbClr val="FF0000"/>
                </a:solidFill>
              </a:rPr>
              <a:t>Θ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g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)) </a:t>
            </a:r>
            <a:r>
              <a:rPr lang="en-US" sz="2400" dirty="0"/>
              <a:t>if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/>
              <a:t>there </a:t>
            </a:r>
            <a:r>
              <a:rPr lang="en-US" sz="2400" i="1" dirty="0"/>
              <a:t>exists</a:t>
            </a:r>
            <a:r>
              <a:rPr lang="en-US" sz="2400" dirty="0"/>
              <a:t> a constant </a:t>
            </a:r>
            <a:r>
              <a:rPr lang="en-US" sz="2400" i="1" dirty="0" smtClean="0">
                <a:solidFill>
                  <a:srgbClr val="FF0000"/>
                </a:solidFill>
              </a:rPr>
              <a:t>c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,</a:t>
            </a:r>
            <a:r>
              <a:rPr lang="en-US" sz="2400" i="1" dirty="0" smtClean="0">
                <a:solidFill>
                  <a:srgbClr val="FF0000"/>
                </a:solidFill>
              </a:rPr>
              <a:t> c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&gt; 0 </a:t>
            </a:r>
            <a:r>
              <a:rPr lang="en-US" sz="2400" dirty="0"/>
              <a:t>such that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 smtClean="0">
                <a:solidFill>
                  <a:srgbClr val="FF0000"/>
                </a:solidFill>
              </a:rPr>
              <a:t>       c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· </a:t>
            </a:r>
            <a:r>
              <a:rPr lang="en-US" sz="2400" i="1" dirty="0">
                <a:solidFill>
                  <a:srgbClr val="FF0000"/>
                </a:solidFill>
              </a:rPr>
              <a:t>g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≤ </a:t>
            </a:r>
            <a:r>
              <a:rPr lang="en-US" sz="2400" i="1" dirty="0" smtClean="0">
                <a:solidFill>
                  <a:srgbClr val="FF0000"/>
                </a:solidFill>
              </a:rPr>
              <a:t>t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dirty="0">
                <a:solidFill>
                  <a:srgbClr val="0070C0"/>
                </a:solidFill>
              </a:rPr>
              <a:t>≤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c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· </a:t>
            </a:r>
            <a:r>
              <a:rPr lang="en-US" sz="2400" i="1" dirty="0">
                <a:solidFill>
                  <a:srgbClr val="FF0000"/>
                </a:solidFill>
              </a:rPr>
              <a:t>g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dirty="0"/>
              <a:t>for </a:t>
            </a:r>
            <a:r>
              <a:rPr lang="en-US" sz="2400" i="1" dirty="0"/>
              <a:t>every</a:t>
            </a:r>
            <a:r>
              <a:rPr lang="en-US" sz="2400" dirty="0"/>
              <a:t> sufficiently large </a:t>
            </a:r>
            <a:r>
              <a:rPr lang="en-US" sz="2400" i="1" dirty="0" smtClean="0"/>
              <a:t>n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i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Intuitively, if </a:t>
            </a:r>
            <a:r>
              <a:rPr lang="en-US" sz="2800" i="1" dirty="0" smtClean="0"/>
              <a:t>t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 is the running time, it tells us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the running time grows at about the same rate as </a:t>
            </a:r>
            <a:r>
              <a:rPr lang="en-US" sz="2400" i="1" dirty="0" smtClean="0"/>
              <a:t>g</a:t>
            </a:r>
            <a:r>
              <a:rPr lang="en-US" sz="2400" dirty="0" smtClean="0"/>
              <a:t>(</a:t>
            </a:r>
            <a:r>
              <a:rPr lang="en-US" sz="2400" i="1" dirty="0" smtClean="0"/>
              <a:t>n</a:t>
            </a:r>
            <a:r>
              <a:rPr lang="en-US" sz="2400" dirty="0" smtClean="0"/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z="3200" dirty="0" smtClean="0"/>
              <a:t> </a:t>
            </a:r>
            <a:r>
              <a:rPr lang="en-US" sz="3200" i="1" dirty="0" smtClean="0"/>
              <a:t>t</a:t>
            </a:r>
            <a:r>
              <a:rPr lang="en-US" sz="3200" dirty="0" smtClean="0"/>
              <a:t>(</a:t>
            </a:r>
            <a:r>
              <a:rPr lang="en-US" sz="3200" i="1" dirty="0" smtClean="0"/>
              <a:t>n</a:t>
            </a:r>
            <a:r>
              <a:rPr lang="en-US" sz="3200" dirty="0" smtClean="0"/>
              <a:t>) = </a:t>
            </a:r>
            <a:r>
              <a:rPr lang="en-US" sz="3200" i="1" dirty="0" smtClean="0"/>
              <a:t>n</a:t>
            </a:r>
            <a:r>
              <a:rPr lang="en-US" sz="3200" baseline="30000" dirty="0" smtClean="0"/>
              <a:t>3</a:t>
            </a:r>
            <a:r>
              <a:rPr lang="en-US" sz="3200" dirty="0" smtClean="0"/>
              <a:t> - 4</a:t>
            </a:r>
            <a:r>
              <a:rPr lang="en-US" sz="3200" i="1" dirty="0" smtClean="0"/>
              <a:t>n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+ log </a:t>
            </a:r>
            <a:r>
              <a:rPr lang="en-US" sz="3200" i="1" dirty="0" smtClean="0"/>
              <a:t>n</a:t>
            </a:r>
            <a:r>
              <a:rPr lang="en-US" sz="3200" dirty="0" smtClean="0"/>
              <a:t> + 1</a:t>
            </a:r>
          </a:p>
          <a:p>
            <a:pPr marL="914400" lvl="1" indent="-514350"/>
            <a:r>
              <a:rPr lang="en-US" sz="2800" dirty="0" smtClean="0"/>
              <a:t>t(n) = O(n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)</a:t>
            </a:r>
          </a:p>
          <a:p>
            <a:pPr marL="914400" lvl="1" indent="-514350"/>
            <a:r>
              <a:rPr lang="en-US" sz="2800" dirty="0" smtClean="0"/>
              <a:t>t(n) = </a:t>
            </a:r>
            <a:r>
              <a:rPr lang="el-GR" sz="2800" dirty="0" smtClean="0"/>
              <a:t>Ω</a:t>
            </a:r>
            <a:r>
              <a:rPr lang="en-US" sz="2800" dirty="0" smtClean="0"/>
              <a:t>(n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)</a:t>
            </a:r>
          </a:p>
          <a:p>
            <a:pPr marL="914400" lvl="1" indent="-514350"/>
            <a:r>
              <a:rPr lang="en-US" sz="2800" dirty="0" smtClean="0"/>
              <a:t>t(n) = </a:t>
            </a:r>
            <a:r>
              <a:rPr lang="el-GR" sz="2800" dirty="0" smtClean="0">
                <a:solidFill>
                  <a:srgbClr val="FF0000"/>
                </a:solidFill>
              </a:rPr>
              <a:t>Θ</a:t>
            </a:r>
            <a:r>
              <a:rPr lang="en-US" sz="2800" dirty="0" smtClean="0">
                <a:solidFill>
                  <a:srgbClr val="FF0000"/>
                </a:solidFill>
              </a:rPr>
              <a:t>(n</a:t>
            </a:r>
            <a:r>
              <a:rPr lang="en-US" sz="2800" baseline="30000" dirty="0" smtClean="0">
                <a:solidFill>
                  <a:srgbClr val="FF0000"/>
                </a:solidFill>
              </a:rPr>
              <a:t>3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43400" cy="26670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1 = </a:t>
            </a:r>
            <a:r>
              <a:rPr lang="el-GR" sz="2800" dirty="0" smtClean="0">
                <a:solidFill>
                  <a:srgbClr val="FF0000"/>
                </a:solidFill>
              </a:rPr>
              <a:t>Ω</a:t>
            </a:r>
            <a:r>
              <a:rPr lang="en-US" sz="2800" dirty="0" smtClean="0"/>
              <a:t>(log </a:t>
            </a:r>
            <a:r>
              <a:rPr lang="en-US" sz="2800" i="1" dirty="0" smtClean="0"/>
              <a:t>n</a:t>
            </a:r>
            <a:r>
              <a:rPr lang="en-US" sz="2800" dirty="0" smtClean="0"/>
              <a:t>)? </a:t>
            </a:r>
            <a:r>
              <a:rPr lang="en-US" sz="2400" dirty="0" smtClean="0">
                <a:solidFill>
                  <a:srgbClr val="00B050"/>
                </a:solidFill>
              </a:rPr>
              <a:t>No</a:t>
            </a:r>
          </a:p>
          <a:p>
            <a:r>
              <a:rPr lang="en-US" sz="2800" i="1" dirty="0" smtClean="0"/>
              <a:t>n</a:t>
            </a:r>
            <a:r>
              <a:rPr lang="en-US" sz="2800" baseline="30000" dirty="0" smtClean="0"/>
              <a:t>3 </a:t>
            </a:r>
            <a:r>
              <a:rPr lang="en-US" sz="2800" dirty="0" smtClean="0"/>
              <a:t>= </a:t>
            </a:r>
            <a:r>
              <a:rPr lang="el-GR" sz="2800" dirty="0" smtClean="0">
                <a:solidFill>
                  <a:srgbClr val="FF0000"/>
                </a:solidFill>
              </a:rPr>
              <a:t>Ω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)? </a:t>
            </a:r>
            <a:r>
              <a:rPr lang="en-US" sz="2400" dirty="0" smtClean="0">
                <a:solidFill>
                  <a:srgbClr val="00B050"/>
                </a:solidFill>
              </a:rPr>
              <a:t>Yes</a:t>
            </a:r>
          </a:p>
          <a:p>
            <a:r>
              <a:rPr lang="en-US" sz="2800" dirty="0" smtClean="0"/>
              <a:t>log</a:t>
            </a:r>
            <a:r>
              <a:rPr lang="en-US" sz="2800" baseline="30000" dirty="0" smtClean="0"/>
              <a:t>1000</a:t>
            </a:r>
            <a:r>
              <a:rPr lang="en-US" sz="2800" i="1" dirty="0" smtClean="0"/>
              <a:t>n</a:t>
            </a:r>
            <a:r>
              <a:rPr lang="en-US" sz="2800" dirty="0" smtClean="0"/>
              <a:t> = </a:t>
            </a:r>
            <a:r>
              <a:rPr lang="el-GR" sz="2800" dirty="0" smtClean="0">
                <a:solidFill>
                  <a:srgbClr val="FF0000"/>
                </a:solidFill>
              </a:rPr>
              <a:t>Ω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)? </a:t>
            </a:r>
            <a:r>
              <a:rPr lang="en-US" sz="2400" dirty="0" smtClean="0">
                <a:solidFill>
                  <a:srgbClr val="00B050"/>
                </a:solidFill>
              </a:rPr>
              <a:t>No</a:t>
            </a:r>
          </a:p>
          <a:p>
            <a:r>
              <a:rPr lang="en-US" sz="2800" i="1" dirty="0" smtClean="0"/>
              <a:t>n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= </a:t>
            </a:r>
            <a:r>
              <a:rPr lang="el-GR" sz="2800" dirty="0" smtClean="0">
                <a:solidFill>
                  <a:srgbClr val="FF0000"/>
                </a:solidFill>
              </a:rPr>
              <a:t>Ω</a:t>
            </a:r>
            <a:r>
              <a:rPr lang="en-US" sz="2800" dirty="0" smtClean="0"/>
              <a:t>(1.001</a:t>
            </a:r>
            <a:r>
              <a:rPr lang="en-US" sz="2800" i="1" dirty="0" smtClean="0"/>
              <a:t>n</a:t>
            </a:r>
            <a:r>
              <a:rPr lang="en-US" sz="2800" dirty="0" smtClean="0"/>
              <a:t>)? </a:t>
            </a:r>
            <a:r>
              <a:rPr lang="en-US" sz="2400" dirty="0" smtClean="0">
                <a:solidFill>
                  <a:srgbClr val="00B050"/>
                </a:solidFill>
              </a:rPr>
              <a:t>Yes</a:t>
            </a:r>
          </a:p>
          <a:p>
            <a:r>
              <a:rPr lang="en-US" sz="2800" dirty="0" smtClean="0"/>
              <a:t>1.002</a:t>
            </a:r>
            <a:r>
              <a:rPr lang="en-US" sz="2800" i="1" baseline="30000" dirty="0" smtClean="0"/>
              <a:t>n</a:t>
            </a:r>
            <a:r>
              <a:rPr lang="en-US" sz="2800" dirty="0" smtClean="0"/>
              <a:t> = </a:t>
            </a:r>
            <a:r>
              <a:rPr lang="el-GR" sz="2800" dirty="0" smtClean="0">
                <a:solidFill>
                  <a:srgbClr val="FF0000"/>
                </a:solidFill>
              </a:rPr>
              <a:t>Ω</a:t>
            </a:r>
            <a:r>
              <a:rPr lang="en-US" sz="2800" dirty="0" smtClean="0"/>
              <a:t>(1.001</a:t>
            </a:r>
            <a:r>
              <a:rPr lang="en-US" sz="2800" i="1" baseline="30000" dirty="0" smtClean="0"/>
              <a:t>n</a:t>
            </a:r>
            <a:r>
              <a:rPr lang="en-US" sz="2800" baseline="30000" dirty="0" smtClean="0"/>
              <a:t> </a:t>
            </a:r>
            <a:r>
              <a:rPr lang="en-US" sz="2800" i="1" dirty="0" smtClean="0"/>
              <a:t>n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)? </a:t>
            </a:r>
            <a:r>
              <a:rPr lang="en-US" sz="2400" dirty="0" smtClean="0">
                <a:solidFill>
                  <a:srgbClr val="00B050"/>
                </a:solidFill>
              </a:rPr>
              <a:t>Yes</a:t>
            </a:r>
          </a:p>
        </p:txBody>
      </p:sp>
      <p:sp>
        <p:nvSpPr>
          <p:cNvPr id="28676" name="Content Placeholder 2"/>
          <p:cNvSpPr txBox="1">
            <a:spLocks/>
          </p:cNvSpPr>
          <p:nvPr/>
        </p:nvSpPr>
        <p:spPr bwMode="auto">
          <a:xfrm>
            <a:off x="4800600" y="1600200"/>
            <a:ext cx="4191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400" dirty="0"/>
              <a:t>1 = </a:t>
            </a:r>
            <a:r>
              <a:rPr lang="en-US" sz="2400" dirty="0">
                <a:solidFill>
                  <a:srgbClr val="FF0000"/>
                </a:solidFill>
              </a:rPr>
              <a:t>O</a:t>
            </a:r>
            <a:r>
              <a:rPr lang="en-US" sz="2400" dirty="0"/>
              <a:t>(log </a:t>
            </a:r>
            <a:r>
              <a:rPr lang="en-US" sz="2400" i="1" dirty="0"/>
              <a:t>n</a:t>
            </a:r>
            <a:r>
              <a:rPr lang="en-US" sz="2400" dirty="0"/>
              <a:t>)? </a:t>
            </a:r>
            <a:r>
              <a:rPr lang="en-US" sz="2000" dirty="0">
                <a:solidFill>
                  <a:srgbClr val="00B050"/>
                </a:solidFill>
              </a:rPr>
              <a:t>Yes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400" i="1" dirty="0"/>
              <a:t>n</a:t>
            </a:r>
            <a:r>
              <a:rPr lang="en-US" sz="2400" baseline="30000" dirty="0"/>
              <a:t>3 </a:t>
            </a:r>
            <a:r>
              <a:rPr lang="en-US" sz="2400" dirty="0"/>
              <a:t>= </a:t>
            </a:r>
            <a:r>
              <a:rPr lang="en-US" sz="2400" dirty="0">
                <a:solidFill>
                  <a:srgbClr val="FF0000"/>
                </a:solidFill>
              </a:rPr>
              <a:t>O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baseline="30000" dirty="0"/>
              <a:t>2</a:t>
            </a:r>
            <a:r>
              <a:rPr lang="en-US" sz="2400" dirty="0"/>
              <a:t>)? </a:t>
            </a:r>
            <a:r>
              <a:rPr lang="en-US" sz="2000" dirty="0">
                <a:solidFill>
                  <a:srgbClr val="00B050"/>
                </a:solidFill>
              </a:rPr>
              <a:t>No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400" dirty="0"/>
              <a:t>log</a:t>
            </a:r>
            <a:r>
              <a:rPr lang="en-US" sz="2400" baseline="30000" dirty="0"/>
              <a:t>1000</a:t>
            </a:r>
            <a:r>
              <a:rPr lang="en-US" sz="2400" i="1" dirty="0"/>
              <a:t>n</a:t>
            </a:r>
            <a:r>
              <a:rPr lang="en-US" sz="2400" dirty="0"/>
              <a:t> = </a:t>
            </a:r>
            <a:r>
              <a:rPr lang="en-US" sz="2400" dirty="0">
                <a:solidFill>
                  <a:srgbClr val="FF0000"/>
                </a:solidFill>
              </a:rPr>
              <a:t>O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)? </a:t>
            </a:r>
            <a:r>
              <a:rPr lang="en-US" sz="2000" dirty="0">
                <a:solidFill>
                  <a:srgbClr val="00B050"/>
                </a:solidFill>
              </a:rPr>
              <a:t>Yes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400" i="1" dirty="0"/>
              <a:t>n</a:t>
            </a:r>
            <a:r>
              <a:rPr lang="en-US" sz="2400" baseline="30000" dirty="0"/>
              <a:t>3</a:t>
            </a:r>
            <a:r>
              <a:rPr lang="en-US" sz="2400" dirty="0"/>
              <a:t> = </a:t>
            </a:r>
            <a:r>
              <a:rPr lang="en-US" sz="2400" dirty="0">
                <a:solidFill>
                  <a:srgbClr val="FF0000"/>
                </a:solidFill>
              </a:rPr>
              <a:t>O</a:t>
            </a:r>
            <a:r>
              <a:rPr lang="en-US" sz="2400" dirty="0"/>
              <a:t>(1.001</a:t>
            </a:r>
            <a:r>
              <a:rPr lang="en-US" sz="2400" i="1" dirty="0"/>
              <a:t>n</a:t>
            </a:r>
            <a:r>
              <a:rPr lang="en-US" sz="2400" dirty="0"/>
              <a:t>)? </a:t>
            </a:r>
            <a:r>
              <a:rPr lang="en-US" sz="2000" dirty="0">
                <a:solidFill>
                  <a:srgbClr val="00B050"/>
                </a:solidFill>
              </a:rPr>
              <a:t>No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400" dirty="0"/>
              <a:t>1.002</a:t>
            </a:r>
            <a:r>
              <a:rPr lang="en-US" sz="2400" i="1" baseline="30000" dirty="0"/>
              <a:t>n</a:t>
            </a:r>
            <a:r>
              <a:rPr lang="en-US" sz="2400" dirty="0"/>
              <a:t> = </a:t>
            </a:r>
            <a:r>
              <a:rPr lang="en-US" sz="2400" dirty="0">
                <a:solidFill>
                  <a:srgbClr val="FF0000"/>
                </a:solidFill>
              </a:rPr>
              <a:t>O</a:t>
            </a:r>
            <a:r>
              <a:rPr lang="en-US" sz="2400" dirty="0"/>
              <a:t>(1.001</a:t>
            </a:r>
            <a:r>
              <a:rPr lang="en-US" sz="2400" i="1" baseline="30000" dirty="0"/>
              <a:t>n</a:t>
            </a:r>
            <a:r>
              <a:rPr lang="en-US" sz="2400" baseline="30000" dirty="0"/>
              <a:t> </a:t>
            </a:r>
            <a:r>
              <a:rPr lang="en-US" sz="2400" i="1" dirty="0"/>
              <a:t>n</a:t>
            </a:r>
            <a:r>
              <a:rPr lang="en-US" sz="2400" baseline="30000" dirty="0"/>
              <a:t>2</a:t>
            </a:r>
            <a:r>
              <a:rPr lang="en-US" sz="2400" dirty="0"/>
              <a:t>)? </a:t>
            </a:r>
            <a:r>
              <a:rPr lang="en-US" sz="2000" dirty="0">
                <a:solidFill>
                  <a:srgbClr val="00B050"/>
                </a:solidFill>
              </a:rPr>
              <a:t>No</a:t>
            </a:r>
          </a:p>
        </p:txBody>
      </p:sp>
      <p:sp>
        <p:nvSpPr>
          <p:cNvPr id="28677" name="Content Placeholder 2"/>
          <p:cNvSpPr txBox="1">
            <a:spLocks/>
          </p:cNvSpPr>
          <p:nvPr/>
        </p:nvSpPr>
        <p:spPr bwMode="auto">
          <a:xfrm>
            <a:off x="457200" y="4495800"/>
            <a:ext cx="8229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800"/>
              <a:t>If </a:t>
            </a:r>
            <a:r>
              <a:rPr lang="en-US" sz="2800" i="1"/>
              <a:t>t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 = </a:t>
            </a:r>
            <a:r>
              <a:rPr lang="en-US" sz="2800">
                <a:solidFill>
                  <a:srgbClr val="FF0000"/>
                </a:solidFill>
              </a:rPr>
              <a:t>O</a:t>
            </a:r>
            <a:r>
              <a:rPr lang="en-US" sz="2800"/>
              <a:t>(</a:t>
            </a:r>
            <a:r>
              <a:rPr lang="en-US" sz="2800" i="1"/>
              <a:t>g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)) then </a:t>
            </a:r>
            <a:r>
              <a:rPr lang="en-US" sz="2800" i="1"/>
              <a:t>t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 ≠ </a:t>
            </a:r>
            <a:r>
              <a:rPr lang="el-GR" sz="2800">
                <a:solidFill>
                  <a:srgbClr val="FF0000"/>
                </a:solidFill>
              </a:rPr>
              <a:t>Ω</a:t>
            </a:r>
            <a:r>
              <a:rPr lang="en-US" sz="2800"/>
              <a:t>(</a:t>
            </a:r>
            <a:r>
              <a:rPr lang="en-US" sz="2800" i="1"/>
              <a:t>g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))?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800"/>
              <a:t>If </a:t>
            </a:r>
            <a:r>
              <a:rPr lang="en-US" sz="2800" i="1"/>
              <a:t>t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 = </a:t>
            </a:r>
            <a:r>
              <a:rPr lang="el-GR" sz="2800">
                <a:solidFill>
                  <a:srgbClr val="FF0000"/>
                </a:solidFill>
              </a:rPr>
              <a:t>Ω</a:t>
            </a:r>
            <a:r>
              <a:rPr lang="en-US" sz="2800"/>
              <a:t>(</a:t>
            </a:r>
            <a:r>
              <a:rPr lang="en-US" sz="2800" i="1"/>
              <a:t>g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)) then </a:t>
            </a:r>
            <a:r>
              <a:rPr lang="en-US" sz="2800" i="1"/>
              <a:t>t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 ≠ </a:t>
            </a:r>
            <a:r>
              <a:rPr lang="en-US" sz="2800">
                <a:solidFill>
                  <a:srgbClr val="FF0000"/>
                </a:solidFill>
              </a:rPr>
              <a:t>O</a:t>
            </a:r>
            <a:r>
              <a:rPr lang="en-US" sz="2800"/>
              <a:t>(</a:t>
            </a:r>
            <a:r>
              <a:rPr lang="en-US" sz="2800" i="1"/>
              <a:t>g</a:t>
            </a:r>
            <a:r>
              <a:rPr lang="en-US" sz="2800"/>
              <a:t>(</a:t>
            </a:r>
            <a:r>
              <a:rPr lang="en-US" sz="2800" i="1"/>
              <a:t>n</a:t>
            </a:r>
            <a:r>
              <a:rPr lang="en-US" sz="2800"/>
              <a:t>))?</a:t>
            </a:r>
          </a:p>
          <a:p>
            <a:pPr lvl="1">
              <a:spcBef>
                <a:spcPct val="20000"/>
              </a:spcBef>
              <a:buFont typeface="Arial" charset="0"/>
              <a:buNone/>
            </a:pPr>
            <a:r>
              <a:rPr lang="en-US" sz="2400">
                <a:solidFill>
                  <a:srgbClr val="FF0000"/>
                </a:solidFill>
              </a:rPr>
              <a:t>No!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sz="2800"/>
              <a:t>e.g. </a:t>
            </a:r>
            <a:r>
              <a:rPr lang="en-US" sz="2800">
                <a:solidFill>
                  <a:srgbClr val="FF0000"/>
                </a:solidFill>
              </a:rPr>
              <a:t>n</a:t>
            </a:r>
            <a:r>
              <a:rPr lang="en-US" sz="2800" baseline="30000">
                <a:solidFill>
                  <a:srgbClr val="FF0000"/>
                </a:solidFill>
              </a:rPr>
              <a:t>3</a:t>
            </a:r>
            <a:r>
              <a:rPr lang="en-US" sz="2800">
                <a:solidFill>
                  <a:srgbClr val="FF0000"/>
                </a:solidFill>
              </a:rPr>
              <a:t> = O(n</a:t>
            </a:r>
            <a:r>
              <a:rPr lang="en-US" sz="2800" baseline="30000">
                <a:solidFill>
                  <a:srgbClr val="FF0000"/>
                </a:solidFill>
              </a:rPr>
              <a:t>3</a:t>
            </a:r>
            <a:r>
              <a:rPr lang="en-US" sz="2800">
                <a:solidFill>
                  <a:srgbClr val="FF0000"/>
                </a:solidFill>
              </a:rPr>
              <a:t>) = </a:t>
            </a:r>
            <a:r>
              <a:rPr lang="el-GR" sz="2800">
                <a:solidFill>
                  <a:srgbClr val="FF0000"/>
                </a:solidFill>
              </a:rPr>
              <a:t>Ω</a:t>
            </a:r>
            <a:r>
              <a:rPr lang="en-US" sz="2800">
                <a:solidFill>
                  <a:srgbClr val="FF0000"/>
                </a:solidFill>
              </a:rPr>
              <a:t>(n</a:t>
            </a:r>
            <a:r>
              <a:rPr lang="en-US" sz="2800" baseline="30000">
                <a:solidFill>
                  <a:srgbClr val="FF0000"/>
                </a:solidFill>
              </a:rPr>
              <a:t>3</a:t>
            </a:r>
            <a:r>
              <a:rPr lang="en-US" sz="280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-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 smtClean="0"/>
              <a:t>But we have</a:t>
            </a:r>
          </a:p>
          <a:p>
            <a:pPr marL="400050" lvl="2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i="1" dirty="0" smtClean="0"/>
              <a:t>	t</a:t>
            </a:r>
            <a:r>
              <a:rPr lang="en-US" sz="2600" dirty="0" smtClean="0"/>
              <a:t>(</a:t>
            </a:r>
            <a:r>
              <a:rPr lang="en-US" sz="2600" i="1" dirty="0" smtClean="0"/>
              <a:t>n</a:t>
            </a:r>
            <a:r>
              <a:rPr lang="en-US" sz="2600" dirty="0" smtClean="0"/>
              <a:t>)</a:t>
            </a:r>
            <a:r>
              <a:rPr lang="en-US" sz="2600" i="1" dirty="0" smtClean="0"/>
              <a:t> = </a:t>
            </a:r>
            <a:r>
              <a:rPr lang="en-US" sz="2600" dirty="0" smtClean="0">
                <a:sym typeface="Symbol" pitchFamily="18" charset="2"/>
              </a:rPr>
              <a:t>O</a:t>
            </a:r>
            <a:r>
              <a:rPr lang="en-US" sz="2600" dirty="0" smtClean="0"/>
              <a:t>(</a:t>
            </a:r>
            <a:r>
              <a:rPr lang="en-US" sz="2600" i="1" dirty="0" smtClean="0"/>
              <a:t>g</a:t>
            </a:r>
            <a:r>
              <a:rPr lang="en-US" sz="2600" dirty="0" smtClean="0"/>
              <a:t>(</a:t>
            </a:r>
            <a:r>
              <a:rPr lang="en-US" sz="2600" i="1" dirty="0" smtClean="0"/>
              <a:t>n</a:t>
            </a:r>
            <a:r>
              <a:rPr lang="en-US" sz="2600" dirty="0" smtClean="0"/>
              <a:t>))</a:t>
            </a:r>
            <a:r>
              <a:rPr lang="en-US" sz="2600" i="1" dirty="0" smtClean="0"/>
              <a:t> if and only if</a:t>
            </a:r>
            <a:r>
              <a:rPr lang="en-US" sz="2600" dirty="0" smtClean="0"/>
              <a:t> </a:t>
            </a:r>
            <a:r>
              <a:rPr lang="en-US" sz="2600" i="1" dirty="0" smtClean="0"/>
              <a:t>g</a:t>
            </a:r>
            <a:r>
              <a:rPr lang="en-US" sz="2600" dirty="0" smtClean="0"/>
              <a:t>(</a:t>
            </a:r>
            <a:r>
              <a:rPr lang="en-US" sz="2600" i="1" dirty="0" smtClean="0"/>
              <a:t>n</a:t>
            </a:r>
            <a:r>
              <a:rPr lang="en-US" sz="2600" dirty="0" smtClean="0"/>
              <a:t>)</a:t>
            </a:r>
            <a:r>
              <a:rPr lang="en-US" sz="2600" i="1" dirty="0" smtClean="0"/>
              <a:t> = </a:t>
            </a:r>
            <a:r>
              <a:rPr lang="el-GR" sz="2600" dirty="0" smtClean="0"/>
              <a:t>Ω</a:t>
            </a:r>
            <a:r>
              <a:rPr lang="en-US" sz="2600" dirty="0" smtClean="0"/>
              <a:t>(</a:t>
            </a:r>
            <a:r>
              <a:rPr lang="en-US" sz="2600" i="1" dirty="0" smtClean="0"/>
              <a:t>t</a:t>
            </a:r>
            <a:r>
              <a:rPr lang="en-US" sz="2600" dirty="0" smtClean="0"/>
              <a:t>(</a:t>
            </a:r>
            <a:r>
              <a:rPr lang="en-US" sz="2600" i="1" dirty="0" smtClean="0"/>
              <a:t>n</a:t>
            </a:r>
            <a:r>
              <a:rPr lang="en-US" sz="2600" dirty="0" smtClean="0"/>
              <a:t>))</a:t>
            </a:r>
          </a:p>
          <a:p>
            <a:pPr marL="400050" lvl="2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600" dirty="0" smtClean="0"/>
          </a:p>
          <a:p>
            <a:pPr marL="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For Big Theta, we have</a:t>
            </a:r>
          </a:p>
          <a:p>
            <a:pPr marL="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i="1" dirty="0" smtClean="0"/>
              <a:t>	</a:t>
            </a:r>
            <a:r>
              <a:rPr lang="en-US" sz="2600" i="1" dirty="0" smtClean="0">
                <a:solidFill>
                  <a:srgbClr val="FF0000"/>
                </a:solidFill>
              </a:rPr>
              <a:t>t</a:t>
            </a:r>
            <a:r>
              <a:rPr lang="en-US" sz="2600" dirty="0" smtClean="0">
                <a:solidFill>
                  <a:srgbClr val="FF0000"/>
                </a:solidFill>
              </a:rPr>
              <a:t>(</a:t>
            </a:r>
            <a:r>
              <a:rPr lang="en-US" sz="2600" i="1" dirty="0" smtClean="0">
                <a:solidFill>
                  <a:srgbClr val="FF0000"/>
                </a:solidFill>
              </a:rPr>
              <a:t>n</a:t>
            </a:r>
            <a:r>
              <a:rPr lang="en-US" sz="2600" dirty="0">
                <a:solidFill>
                  <a:srgbClr val="FF0000"/>
                </a:solidFill>
              </a:rPr>
              <a:t>)</a:t>
            </a:r>
            <a:r>
              <a:rPr lang="en-US" sz="2600" i="1" dirty="0">
                <a:solidFill>
                  <a:srgbClr val="FF0000"/>
                </a:solidFill>
              </a:rPr>
              <a:t> = </a:t>
            </a:r>
            <a:r>
              <a:rPr lang="el-GR" sz="2600" dirty="0">
                <a:solidFill>
                  <a:srgbClr val="FF0000"/>
                </a:solidFill>
              </a:rPr>
              <a:t>Θ</a:t>
            </a:r>
            <a:r>
              <a:rPr lang="en-US" sz="2600" dirty="0" smtClean="0">
                <a:solidFill>
                  <a:srgbClr val="FF0000"/>
                </a:solidFill>
              </a:rPr>
              <a:t>(</a:t>
            </a:r>
            <a:r>
              <a:rPr lang="en-US" sz="2600" i="1" dirty="0" smtClean="0">
                <a:solidFill>
                  <a:srgbClr val="FF0000"/>
                </a:solidFill>
              </a:rPr>
              <a:t>g</a:t>
            </a:r>
            <a:r>
              <a:rPr lang="en-US" sz="2600" dirty="0" smtClean="0">
                <a:solidFill>
                  <a:srgbClr val="FF0000"/>
                </a:solidFill>
              </a:rPr>
              <a:t>(</a:t>
            </a:r>
            <a:r>
              <a:rPr lang="en-US" sz="2600" i="1" dirty="0" smtClean="0">
                <a:solidFill>
                  <a:srgbClr val="FF0000"/>
                </a:solidFill>
              </a:rPr>
              <a:t>n</a:t>
            </a:r>
            <a:r>
              <a:rPr lang="en-US" sz="2600" dirty="0">
                <a:solidFill>
                  <a:srgbClr val="FF0000"/>
                </a:solidFill>
              </a:rPr>
              <a:t>))</a:t>
            </a:r>
            <a:r>
              <a:rPr lang="en-US" sz="2600" i="1" dirty="0">
                <a:solidFill>
                  <a:srgbClr val="FF0000"/>
                </a:solidFill>
              </a:rPr>
              <a:t> if and only if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i="1" dirty="0">
                <a:solidFill>
                  <a:srgbClr val="FF0000"/>
                </a:solidFill>
              </a:rPr>
              <a:t>g</a:t>
            </a:r>
            <a:r>
              <a:rPr lang="en-US" sz="2600" dirty="0">
                <a:solidFill>
                  <a:srgbClr val="FF0000"/>
                </a:solidFill>
              </a:rPr>
              <a:t>(</a:t>
            </a:r>
            <a:r>
              <a:rPr lang="en-US" sz="2600" i="1" dirty="0">
                <a:solidFill>
                  <a:srgbClr val="FF0000"/>
                </a:solidFill>
              </a:rPr>
              <a:t>n</a:t>
            </a:r>
            <a:r>
              <a:rPr lang="en-US" sz="2600" dirty="0">
                <a:solidFill>
                  <a:srgbClr val="FF0000"/>
                </a:solidFill>
              </a:rPr>
              <a:t>)</a:t>
            </a:r>
            <a:r>
              <a:rPr lang="en-US" sz="2600" i="1" dirty="0">
                <a:solidFill>
                  <a:srgbClr val="FF0000"/>
                </a:solidFill>
              </a:rPr>
              <a:t> = </a:t>
            </a:r>
            <a:r>
              <a:rPr lang="el-GR" sz="2600" dirty="0">
                <a:solidFill>
                  <a:srgbClr val="FF0000"/>
                </a:solidFill>
              </a:rPr>
              <a:t>Θ</a:t>
            </a:r>
            <a:r>
              <a:rPr lang="en-US" sz="2600" dirty="0" smtClean="0">
                <a:solidFill>
                  <a:srgbClr val="FF0000"/>
                </a:solidFill>
              </a:rPr>
              <a:t>(</a:t>
            </a:r>
            <a:r>
              <a:rPr lang="en-US" sz="2600" i="1" dirty="0" smtClean="0">
                <a:solidFill>
                  <a:srgbClr val="FF0000"/>
                </a:solidFill>
              </a:rPr>
              <a:t>t</a:t>
            </a:r>
            <a:r>
              <a:rPr lang="en-US" sz="2600" dirty="0" smtClean="0">
                <a:solidFill>
                  <a:srgbClr val="FF0000"/>
                </a:solidFill>
              </a:rPr>
              <a:t>(</a:t>
            </a:r>
            <a:r>
              <a:rPr lang="en-US" sz="2600" i="1" dirty="0" smtClean="0">
                <a:solidFill>
                  <a:srgbClr val="FF0000"/>
                </a:solidFill>
              </a:rPr>
              <a:t>n</a:t>
            </a:r>
            <a:r>
              <a:rPr lang="en-US" sz="2600" dirty="0" smtClean="0">
                <a:solidFill>
                  <a:srgbClr val="FF0000"/>
                </a:solidFill>
              </a:rPr>
              <a:t>))</a:t>
            </a:r>
          </a:p>
          <a:p>
            <a:pPr marL="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600" dirty="0" smtClean="0">
              <a:solidFill>
                <a:srgbClr val="FF0000"/>
              </a:solidFill>
            </a:endParaRPr>
          </a:p>
          <a:p>
            <a:pPr marL="5143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sz="2600" dirty="0" smtClean="0"/>
              <a:t>Θ</a:t>
            </a:r>
            <a:r>
              <a:rPr lang="pt-BR" sz="2600" dirty="0" smtClean="0"/>
              <a:t>(</a:t>
            </a:r>
            <a:r>
              <a:rPr lang="pt-BR" sz="2600" i="1" dirty="0" smtClean="0"/>
              <a:t>f</a:t>
            </a:r>
            <a:r>
              <a:rPr lang="pt-BR" sz="2600" dirty="0" smtClean="0"/>
              <a:t>(</a:t>
            </a:r>
            <a:r>
              <a:rPr lang="pt-BR" sz="2600" i="1" dirty="0" smtClean="0"/>
              <a:t>n</a:t>
            </a:r>
            <a:r>
              <a:rPr lang="pt-BR" sz="2600" dirty="0" smtClean="0"/>
              <a:t>)) </a:t>
            </a:r>
            <a:r>
              <a:rPr lang="pt-BR" sz="2600" dirty="0"/>
              <a:t>+ </a:t>
            </a:r>
            <a:r>
              <a:rPr lang="el-GR" sz="2600" dirty="0"/>
              <a:t>Θ</a:t>
            </a:r>
            <a:r>
              <a:rPr lang="pt-BR" sz="2600" dirty="0" smtClean="0"/>
              <a:t>(</a:t>
            </a:r>
            <a:r>
              <a:rPr lang="pt-BR" sz="2600" i="1" dirty="0" smtClean="0"/>
              <a:t>g</a:t>
            </a:r>
            <a:r>
              <a:rPr lang="pt-BR" sz="2600" dirty="0" smtClean="0"/>
              <a:t>(</a:t>
            </a:r>
            <a:r>
              <a:rPr lang="pt-BR" sz="2600" i="1" dirty="0" smtClean="0"/>
              <a:t>n</a:t>
            </a:r>
            <a:r>
              <a:rPr lang="pt-BR" sz="2600" dirty="0" smtClean="0"/>
              <a:t>)) </a:t>
            </a:r>
            <a:r>
              <a:rPr lang="pt-BR" sz="2600" dirty="0"/>
              <a:t>= </a:t>
            </a:r>
            <a:r>
              <a:rPr lang="el-GR" sz="2600" dirty="0"/>
              <a:t>Θ</a:t>
            </a:r>
            <a:r>
              <a:rPr lang="pt-BR" sz="2600" dirty="0" smtClean="0"/>
              <a:t>(</a:t>
            </a:r>
            <a:r>
              <a:rPr lang="pt-BR" sz="2600" i="1" dirty="0" smtClean="0"/>
              <a:t>f</a:t>
            </a:r>
            <a:r>
              <a:rPr lang="pt-BR" sz="2600" dirty="0" smtClean="0"/>
              <a:t>(</a:t>
            </a:r>
            <a:r>
              <a:rPr lang="pt-BR" sz="2600" i="1" dirty="0" smtClean="0"/>
              <a:t>n</a:t>
            </a:r>
            <a:r>
              <a:rPr lang="pt-BR" sz="2600" dirty="0" smtClean="0"/>
              <a:t>) </a:t>
            </a:r>
            <a:r>
              <a:rPr lang="pt-BR" sz="2600" dirty="0"/>
              <a:t>+ </a:t>
            </a:r>
            <a:r>
              <a:rPr lang="pt-BR" sz="2600" i="1" dirty="0" smtClean="0"/>
              <a:t>g</a:t>
            </a:r>
            <a:r>
              <a:rPr lang="pt-BR" sz="2600" dirty="0" smtClean="0"/>
              <a:t>(</a:t>
            </a:r>
            <a:r>
              <a:rPr lang="pt-BR" sz="2600" i="1" dirty="0" smtClean="0"/>
              <a:t>n</a:t>
            </a:r>
            <a:r>
              <a:rPr lang="pt-BR" sz="2600" dirty="0" smtClean="0"/>
              <a:t>))</a:t>
            </a:r>
          </a:p>
          <a:p>
            <a:pPr marL="5143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sz="2600" dirty="0"/>
              <a:t>Θ</a:t>
            </a:r>
            <a:r>
              <a:rPr lang="pt-BR" sz="2600" dirty="0" smtClean="0"/>
              <a:t>(max(</a:t>
            </a:r>
            <a:r>
              <a:rPr lang="pt-BR" sz="2600" i="1" dirty="0" smtClean="0"/>
              <a:t>f</a:t>
            </a:r>
            <a:r>
              <a:rPr lang="pt-BR" sz="2600" dirty="0" smtClean="0"/>
              <a:t>(</a:t>
            </a:r>
            <a:r>
              <a:rPr lang="pt-BR" sz="2600" i="1" dirty="0" smtClean="0"/>
              <a:t>n</a:t>
            </a:r>
            <a:r>
              <a:rPr lang="pt-BR" sz="2600" dirty="0" smtClean="0"/>
              <a:t>), </a:t>
            </a:r>
            <a:r>
              <a:rPr lang="pt-BR" sz="2600" i="1" dirty="0" smtClean="0"/>
              <a:t>g(n</a:t>
            </a:r>
            <a:r>
              <a:rPr lang="pt-BR" sz="2600" dirty="0" smtClean="0"/>
              <a:t>))) </a:t>
            </a:r>
            <a:r>
              <a:rPr lang="pt-BR" sz="2600" dirty="0"/>
              <a:t>= </a:t>
            </a:r>
            <a:r>
              <a:rPr lang="el-GR" sz="2600" dirty="0"/>
              <a:t>Θ</a:t>
            </a:r>
            <a:r>
              <a:rPr lang="pt-BR" sz="2600" dirty="0" smtClean="0"/>
              <a:t>(</a:t>
            </a:r>
            <a:r>
              <a:rPr lang="pt-BR" sz="2600" i="1" dirty="0" smtClean="0"/>
              <a:t>f</a:t>
            </a:r>
            <a:r>
              <a:rPr lang="pt-BR" sz="2600" dirty="0" smtClean="0"/>
              <a:t>(</a:t>
            </a:r>
            <a:r>
              <a:rPr lang="pt-BR" sz="2600" i="1" dirty="0" smtClean="0"/>
              <a:t>n</a:t>
            </a:r>
            <a:r>
              <a:rPr lang="pt-BR" sz="2600" dirty="0" smtClean="0"/>
              <a:t>) </a:t>
            </a:r>
            <a:r>
              <a:rPr lang="pt-BR" sz="2600" dirty="0"/>
              <a:t>+ </a:t>
            </a:r>
            <a:r>
              <a:rPr lang="pt-BR" sz="2600" i="1" dirty="0" smtClean="0"/>
              <a:t>g</a:t>
            </a:r>
            <a:r>
              <a:rPr lang="pt-BR" sz="2600" dirty="0" smtClean="0"/>
              <a:t>(</a:t>
            </a:r>
            <a:r>
              <a:rPr lang="pt-BR" sz="2600" i="1" dirty="0" smtClean="0"/>
              <a:t>n</a:t>
            </a:r>
            <a:r>
              <a:rPr lang="pt-BR" sz="2600" dirty="0" smtClean="0"/>
              <a:t>))</a:t>
            </a:r>
          </a:p>
          <a:p>
            <a:pPr marL="5143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sz="2600" dirty="0"/>
              <a:t>Θ</a:t>
            </a:r>
            <a:r>
              <a:rPr lang="pt-BR" sz="2600" dirty="0" smtClean="0"/>
              <a:t>(</a:t>
            </a:r>
            <a:r>
              <a:rPr lang="pt-BR" sz="2600" i="1" dirty="0" smtClean="0"/>
              <a:t>f</a:t>
            </a:r>
            <a:r>
              <a:rPr lang="pt-BR" sz="2600" dirty="0" smtClean="0"/>
              <a:t>(</a:t>
            </a:r>
            <a:r>
              <a:rPr lang="pt-BR" sz="2600" i="1" dirty="0" smtClean="0"/>
              <a:t>n</a:t>
            </a:r>
            <a:r>
              <a:rPr lang="pt-BR" sz="2600" dirty="0"/>
              <a:t>)) × </a:t>
            </a:r>
            <a:r>
              <a:rPr lang="el-GR" sz="2600" dirty="0"/>
              <a:t>Θ</a:t>
            </a:r>
            <a:r>
              <a:rPr lang="pt-BR" sz="2600" dirty="0" smtClean="0"/>
              <a:t>(</a:t>
            </a:r>
            <a:r>
              <a:rPr lang="pt-BR" sz="2600" i="1" dirty="0" smtClean="0"/>
              <a:t>g</a:t>
            </a:r>
            <a:r>
              <a:rPr lang="pt-BR" sz="2600" dirty="0" smtClean="0"/>
              <a:t>(</a:t>
            </a:r>
            <a:r>
              <a:rPr lang="pt-BR" sz="2600" i="1" dirty="0" smtClean="0"/>
              <a:t>n</a:t>
            </a:r>
            <a:r>
              <a:rPr lang="pt-BR" sz="2600" dirty="0"/>
              <a:t>)) = </a:t>
            </a:r>
            <a:r>
              <a:rPr lang="el-GR" sz="2600" dirty="0"/>
              <a:t>Θ</a:t>
            </a:r>
            <a:r>
              <a:rPr lang="pt-BR" sz="2600" dirty="0" smtClean="0"/>
              <a:t>(</a:t>
            </a:r>
            <a:r>
              <a:rPr lang="pt-BR" sz="2600" i="1" dirty="0" smtClean="0"/>
              <a:t>f</a:t>
            </a:r>
            <a:r>
              <a:rPr lang="pt-BR" sz="2600" dirty="0" smtClean="0"/>
              <a:t>(</a:t>
            </a:r>
            <a:r>
              <a:rPr lang="pt-BR" sz="2600" i="1" dirty="0" smtClean="0"/>
              <a:t>n</a:t>
            </a:r>
            <a:r>
              <a:rPr lang="pt-BR" sz="2600" dirty="0" smtClean="0"/>
              <a:t>) </a:t>
            </a:r>
            <a:r>
              <a:rPr lang="pt-BR" sz="2600" dirty="0"/>
              <a:t>× </a:t>
            </a:r>
            <a:r>
              <a:rPr lang="pt-BR" sz="2600" i="1" dirty="0" smtClean="0"/>
              <a:t>g</a:t>
            </a:r>
            <a:r>
              <a:rPr lang="pt-BR" sz="2600" dirty="0" smtClean="0"/>
              <a:t>(</a:t>
            </a:r>
            <a:r>
              <a:rPr lang="pt-BR" sz="2600" i="1" dirty="0" smtClean="0"/>
              <a:t>n</a:t>
            </a:r>
            <a:r>
              <a:rPr lang="pt-BR" sz="2600" dirty="0" smtClean="0"/>
              <a:t>))</a:t>
            </a:r>
            <a:endParaRPr lang="pt-BR" sz="2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200"/>
          </a:xfrm>
        </p:spPr>
        <p:txBody>
          <a:bodyPr/>
          <a:lstStyle/>
          <a:p>
            <a:r>
              <a:rPr lang="el-GR" sz="2800" dirty="0" smtClean="0"/>
              <a:t>Θ</a:t>
            </a:r>
            <a:r>
              <a:rPr lang="en-US" sz="2800" dirty="0" smtClean="0"/>
              <a:t>((log </a:t>
            </a:r>
            <a:r>
              <a:rPr lang="en-US" sz="2800" i="1" dirty="0" smtClean="0"/>
              <a:t>n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1999</a:t>
            </a:r>
            <a:r>
              <a:rPr lang="en-US" sz="2800" dirty="0" smtClean="0"/>
              <a:t>) = </a:t>
            </a:r>
            <a:r>
              <a:rPr lang="el-GR" sz="2800" dirty="0" smtClean="0"/>
              <a:t>Θ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baseline="30000" dirty="0" smtClean="0"/>
              <a:t>0.001</a:t>
            </a:r>
            <a:r>
              <a:rPr lang="en-US" sz="2800" dirty="0" smtClean="0"/>
              <a:t>)?</a:t>
            </a:r>
          </a:p>
          <a:p>
            <a:r>
              <a:rPr lang="el-GR" sz="2800" dirty="0" smtClean="0"/>
              <a:t>Θ</a:t>
            </a:r>
            <a:r>
              <a:rPr lang="en-US" sz="2800" dirty="0" smtClean="0"/>
              <a:t>(</a:t>
            </a:r>
            <a:r>
              <a:rPr lang="en-US" sz="2800" dirty="0" err="1" smtClean="0"/>
              <a:t>loglog</a:t>
            </a:r>
            <a:r>
              <a:rPr lang="en-US" sz="2800" dirty="0" smtClean="0"/>
              <a:t> </a:t>
            </a:r>
            <a:r>
              <a:rPr lang="en-US" sz="2800" i="1" dirty="0" smtClean="0"/>
              <a:t>n</a:t>
            </a:r>
            <a:r>
              <a:rPr lang="en-US" sz="2800" dirty="0" smtClean="0"/>
              <a:t>) = </a:t>
            </a:r>
            <a:r>
              <a:rPr lang="el-GR" sz="2800" dirty="0" smtClean="0"/>
              <a:t>Θ</a:t>
            </a:r>
            <a:r>
              <a:rPr lang="en-US" sz="2800" dirty="0" smtClean="0"/>
              <a:t>(log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</a:t>
            </a:r>
            <a:r>
              <a:rPr lang="en-US" sz="2800" i="1" dirty="0" smtClean="0"/>
              <a:t>n</a:t>
            </a:r>
            <a:r>
              <a:rPr lang="en-US" sz="2800" dirty="0" smtClean="0"/>
              <a:t>)?</a:t>
            </a:r>
          </a:p>
          <a:p>
            <a:r>
              <a:rPr lang="el-GR" sz="2800" dirty="0" smtClean="0"/>
              <a:t>Θ</a:t>
            </a:r>
            <a:r>
              <a:rPr lang="en-US" sz="2800" dirty="0" smtClean="0"/>
              <a:t>(2</a:t>
            </a:r>
            <a:r>
              <a:rPr lang="en-US" sz="2800" i="1" baseline="30000" dirty="0" smtClean="0"/>
              <a:t>n</a:t>
            </a:r>
            <a:r>
              <a:rPr lang="en-US" sz="2800" baseline="30000" dirty="0" smtClean="0"/>
              <a:t> </a:t>
            </a:r>
            <a:r>
              <a:rPr lang="en-US" sz="2800" dirty="0" smtClean="0"/>
              <a:t>+</a:t>
            </a:r>
            <a:r>
              <a:rPr lang="en-US" sz="2800" baseline="30000" dirty="0" smtClean="0"/>
              <a:t> </a:t>
            </a:r>
            <a:r>
              <a:rPr lang="en-US" sz="2800" i="1" dirty="0" smtClean="0"/>
              <a:t>n</a:t>
            </a:r>
            <a:r>
              <a:rPr lang="en-US" sz="2800" baseline="30000" dirty="0" smtClean="0"/>
              <a:t>4</a:t>
            </a:r>
            <a:r>
              <a:rPr lang="en-US" sz="2800" dirty="0" smtClean="0"/>
              <a:t> + log </a:t>
            </a:r>
            <a:r>
              <a:rPr lang="en-US" sz="2800" i="1" dirty="0" smtClean="0"/>
              <a:t>n</a:t>
            </a:r>
            <a:r>
              <a:rPr lang="en-US" sz="2800" dirty="0" smtClean="0"/>
              <a:t>) = </a:t>
            </a:r>
            <a:r>
              <a:rPr lang="el-GR" sz="2800" dirty="0" smtClean="0"/>
              <a:t>Θ</a:t>
            </a:r>
            <a:r>
              <a:rPr lang="en-US" sz="2800" dirty="0" smtClean="0"/>
              <a:t>(2</a:t>
            </a:r>
            <a:r>
              <a:rPr lang="en-US" sz="2800" i="1" baseline="30000" dirty="0" smtClean="0"/>
              <a:t>n</a:t>
            </a:r>
            <a:r>
              <a:rPr lang="en-US" sz="2800" baseline="30000" dirty="0" smtClean="0"/>
              <a:t> </a:t>
            </a:r>
            <a:r>
              <a:rPr lang="en-US" sz="2800" dirty="0" smtClean="0"/>
              <a:t>+</a:t>
            </a:r>
            <a:r>
              <a:rPr lang="en-US" sz="2800" baseline="30000" dirty="0" smtClean="0"/>
              <a:t> </a:t>
            </a:r>
            <a:r>
              <a:rPr lang="en-US" sz="2800" i="1" dirty="0" smtClean="0"/>
              <a:t>n</a:t>
            </a:r>
            <a:r>
              <a:rPr lang="en-US" sz="2800" baseline="30000" dirty="0" smtClean="0"/>
              <a:t>4</a:t>
            </a:r>
            <a:r>
              <a:rPr lang="en-US" sz="2800" dirty="0" smtClean="0"/>
              <a:t> + log</a:t>
            </a:r>
            <a:r>
              <a:rPr lang="en-US" sz="2800" baseline="30000" dirty="0" smtClean="0"/>
              <a:t>4</a:t>
            </a:r>
            <a:r>
              <a:rPr lang="en-US" sz="2800" dirty="0" smtClean="0"/>
              <a:t> </a:t>
            </a:r>
            <a:r>
              <a:rPr lang="en-US" sz="2800" i="1" dirty="0" smtClean="0"/>
              <a:t>n</a:t>
            </a:r>
            <a:r>
              <a:rPr lang="en-US" sz="2800" dirty="0" smtClean="0"/>
              <a:t>)?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878388" y="1676400"/>
            <a:ext cx="1006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 algn="r"/>
            <a:r>
              <a:rPr lang="en-US" sz="2400">
                <a:solidFill>
                  <a:srgbClr val="00B050"/>
                </a:solidFill>
              </a:rPr>
              <a:t>No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894263" y="2138363"/>
            <a:ext cx="1008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 algn="r"/>
            <a:r>
              <a:rPr lang="en-US" sz="2400">
                <a:solidFill>
                  <a:srgbClr val="00B050"/>
                </a:solidFill>
              </a:rPr>
              <a:t>No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029450" y="2667000"/>
            <a:ext cx="1047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 algn="r"/>
            <a:r>
              <a:rPr lang="en-US" sz="2400" dirty="0">
                <a:solidFill>
                  <a:srgbClr val="00B050"/>
                </a:solidFill>
              </a:rPr>
              <a:t>Yes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914400" y="3200400"/>
            <a:ext cx="6553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l-GR" sz="2400" dirty="0"/>
              <a:t>Θ</a:t>
            </a:r>
            <a:r>
              <a:rPr lang="en-US" sz="2400" dirty="0"/>
              <a:t>(2</a:t>
            </a:r>
            <a:r>
              <a:rPr lang="en-US" sz="2400" i="1" baseline="30000" dirty="0"/>
              <a:t>n</a:t>
            </a:r>
            <a:r>
              <a:rPr lang="en-US" sz="2400" baseline="30000" dirty="0"/>
              <a:t> </a:t>
            </a:r>
            <a:r>
              <a:rPr lang="en-US" sz="2400" dirty="0"/>
              <a:t>+</a:t>
            </a:r>
            <a:r>
              <a:rPr lang="en-US" sz="2400" baseline="30000" dirty="0"/>
              <a:t> </a:t>
            </a:r>
            <a:r>
              <a:rPr lang="en-US" sz="2400" i="1" dirty="0"/>
              <a:t>n</a:t>
            </a:r>
            <a:r>
              <a:rPr lang="en-US" sz="2400" baseline="30000" dirty="0"/>
              <a:t>4</a:t>
            </a:r>
            <a:r>
              <a:rPr lang="en-US" sz="2400" dirty="0"/>
              <a:t> + log </a:t>
            </a:r>
            <a:r>
              <a:rPr lang="en-US" sz="2400" i="1" dirty="0"/>
              <a:t>n</a:t>
            </a:r>
            <a:r>
              <a:rPr lang="en-US" sz="2400" dirty="0"/>
              <a:t>) = </a:t>
            </a:r>
            <a:r>
              <a:rPr lang="el-GR" sz="2400" dirty="0"/>
              <a:t>Θ</a:t>
            </a:r>
            <a:r>
              <a:rPr lang="en-US" sz="2400" dirty="0"/>
              <a:t>(max{2</a:t>
            </a:r>
            <a:r>
              <a:rPr lang="en-US" sz="2400" i="1" baseline="30000" dirty="0"/>
              <a:t>n</a:t>
            </a:r>
            <a:r>
              <a:rPr lang="en-US" sz="2400" dirty="0"/>
              <a:t>,</a:t>
            </a:r>
            <a:r>
              <a:rPr lang="en-US" sz="2400" baseline="30000" dirty="0"/>
              <a:t> </a:t>
            </a:r>
            <a:r>
              <a:rPr lang="en-US" sz="2400" i="1" dirty="0"/>
              <a:t>n</a:t>
            </a:r>
            <a:r>
              <a:rPr lang="en-US" sz="2400" baseline="30000" dirty="0"/>
              <a:t>4</a:t>
            </a:r>
            <a:r>
              <a:rPr lang="en-US" sz="2400" dirty="0"/>
              <a:t>, log </a:t>
            </a:r>
            <a:r>
              <a:rPr lang="en-US" sz="2400" i="1" dirty="0"/>
              <a:t>n</a:t>
            </a:r>
            <a:r>
              <a:rPr lang="en-US" sz="2400" dirty="0"/>
              <a:t>}) = </a:t>
            </a:r>
            <a:r>
              <a:rPr lang="el-GR" sz="2400" dirty="0"/>
              <a:t>Θ</a:t>
            </a:r>
            <a:r>
              <a:rPr lang="en-US" sz="2400" dirty="0"/>
              <a:t>(2</a:t>
            </a:r>
            <a:r>
              <a:rPr lang="en-US" sz="2400" i="1" baseline="30000" dirty="0"/>
              <a:t>n</a:t>
            </a:r>
            <a:r>
              <a:rPr lang="en-US" sz="2400" dirty="0" smtClean="0"/>
              <a:t>)</a:t>
            </a:r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dirty="0"/>
              <a:t>Similarly, </a:t>
            </a:r>
            <a:r>
              <a:rPr lang="el-GR" sz="2400" dirty="0"/>
              <a:t>Θ</a:t>
            </a:r>
            <a:r>
              <a:rPr lang="en-US" sz="2400" dirty="0"/>
              <a:t>(2</a:t>
            </a:r>
            <a:r>
              <a:rPr lang="en-US" sz="2400" i="1" baseline="30000" dirty="0"/>
              <a:t>n</a:t>
            </a:r>
            <a:r>
              <a:rPr lang="en-US" sz="2400" baseline="30000" dirty="0"/>
              <a:t> </a:t>
            </a:r>
            <a:r>
              <a:rPr lang="en-US" sz="2400" dirty="0"/>
              <a:t>+</a:t>
            </a:r>
            <a:r>
              <a:rPr lang="en-US" sz="2400" baseline="30000" dirty="0"/>
              <a:t> </a:t>
            </a:r>
            <a:r>
              <a:rPr lang="en-US" sz="2400" i="1" dirty="0"/>
              <a:t>n</a:t>
            </a:r>
            <a:r>
              <a:rPr lang="en-US" sz="2400" baseline="30000" dirty="0"/>
              <a:t>4</a:t>
            </a:r>
            <a:r>
              <a:rPr lang="en-US" sz="2400" dirty="0"/>
              <a:t> + log</a:t>
            </a:r>
            <a:r>
              <a:rPr lang="en-US" sz="2400" baseline="30000" dirty="0"/>
              <a:t>4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) = </a:t>
            </a:r>
            <a:r>
              <a:rPr lang="el-GR" sz="2400" dirty="0"/>
              <a:t>Θ</a:t>
            </a:r>
            <a:r>
              <a:rPr lang="en-US" sz="2400" dirty="0"/>
              <a:t>(2</a:t>
            </a:r>
            <a:r>
              <a:rPr lang="en-US" sz="2400" i="1" baseline="30000" dirty="0"/>
              <a:t>n</a:t>
            </a:r>
            <a:r>
              <a:rPr lang="en-US" sz="2400" dirty="0" smtClean="0"/>
              <a:t>)</a:t>
            </a:r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i="1" dirty="0">
                <a:solidFill>
                  <a:srgbClr val="0070C0"/>
                </a:solidFill>
              </a:rPr>
              <a:t>t</a:t>
            </a:r>
            <a:r>
              <a:rPr lang="en-US" sz="2400" dirty="0">
                <a:solidFill>
                  <a:srgbClr val="0070C0"/>
                </a:solidFill>
              </a:rPr>
              <a:t>(</a:t>
            </a:r>
            <a:r>
              <a:rPr lang="en-US" sz="2400" i="1" dirty="0">
                <a:solidFill>
                  <a:srgbClr val="0070C0"/>
                </a:solidFill>
              </a:rPr>
              <a:t>n</a:t>
            </a:r>
            <a:r>
              <a:rPr lang="en-US" sz="2400" dirty="0">
                <a:solidFill>
                  <a:srgbClr val="0070C0"/>
                </a:solidFill>
              </a:rPr>
              <a:t>)</a:t>
            </a:r>
            <a:r>
              <a:rPr lang="en-US" sz="2400" i="1" dirty="0">
                <a:solidFill>
                  <a:srgbClr val="0070C0"/>
                </a:solidFill>
              </a:rPr>
              <a:t> = </a:t>
            </a:r>
            <a:r>
              <a:rPr lang="el-GR" sz="2400" dirty="0">
                <a:solidFill>
                  <a:srgbClr val="0070C0"/>
                </a:solidFill>
              </a:rPr>
              <a:t>Θ</a:t>
            </a:r>
            <a:r>
              <a:rPr lang="en-US" sz="2400" dirty="0">
                <a:solidFill>
                  <a:srgbClr val="0070C0"/>
                </a:solidFill>
              </a:rPr>
              <a:t>(</a:t>
            </a:r>
            <a:r>
              <a:rPr lang="en-US" sz="2400" i="1" dirty="0">
                <a:solidFill>
                  <a:srgbClr val="0070C0"/>
                </a:solidFill>
              </a:rPr>
              <a:t>g</a:t>
            </a:r>
            <a:r>
              <a:rPr lang="en-US" sz="2400" dirty="0">
                <a:solidFill>
                  <a:srgbClr val="0070C0"/>
                </a:solidFill>
              </a:rPr>
              <a:t>(</a:t>
            </a:r>
            <a:r>
              <a:rPr lang="en-US" sz="2400" i="1" dirty="0">
                <a:solidFill>
                  <a:srgbClr val="0070C0"/>
                </a:solidFill>
              </a:rPr>
              <a:t>n</a:t>
            </a:r>
            <a:r>
              <a:rPr lang="en-US" sz="2400" dirty="0">
                <a:solidFill>
                  <a:srgbClr val="0070C0"/>
                </a:solidFill>
              </a:rPr>
              <a:t>))</a:t>
            </a:r>
            <a:r>
              <a:rPr lang="en-US" sz="2400" i="1" dirty="0">
                <a:solidFill>
                  <a:srgbClr val="0070C0"/>
                </a:solidFill>
              </a:rPr>
              <a:t> if and only if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g</a:t>
            </a:r>
            <a:r>
              <a:rPr lang="en-US" sz="2400" dirty="0">
                <a:solidFill>
                  <a:srgbClr val="0070C0"/>
                </a:solidFill>
              </a:rPr>
              <a:t>(</a:t>
            </a:r>
            <a:r>
              <a:rPr lang="en-US" sz="2400" i="1" dirty="0">
                <a:solidFill>
                  <a:srgbClr val="0070C0"/>
                </a:solidFill>
              </a:rPr>
              <a:t>n</a:t>
            </a:r>
            <a:r>
              <a:rPr lang="en-US" sz="2400" dirty="0">
                <a:solidFill>
                  <a:srgbClr val="0070C0"/>
                </a:solidFill>
              </a:rPr>
              <a:t>)</a:t>
            </a:r>
            <a:r>
              <a:rPr lang="en-US" sz="2400" i="1" dirty="0">
                <a:solidFill>
                  <a:srgbClr val="0070C0"/>
                </a:solidFill>
              </a:rPr>
              <a:t> = </a:t>
            </a:r>
            <a:r>
              <a:rPr lang="el-GR" sz="2400" dirty="0">
                <a:solidFill>
                  <a:srgbClr val="0070C0"/>
                </a:solidFill>
              </a:rPr>
              <a:t>Θ</a:t>
            </a:r>
            <a:r>
              <a:rPr lang="en-US" sz="2400" dirty="0">
                <a:solidFill>
                  <a:srgbClr val="0070C0"/>
                </a:solidFill>
              </a:rPr>
              <a:t>(</a:t>
            </a:r>
            <a:r>
              <a:rPr lang="en-US" sz="2400" i="1" dirty="0">
                <a:solidFill>
                  <a:srgbClr val="0070C0"/>
                </a:solidFill>
              </a:rPr>
              <a:t>t</a:t>
            </a:r>
            <a:r>
              <a:rPr lang="en-US" sz="2400" dirty="0">
                <a:solidFill>
                  <a:srgbClr val="0070C0"/>
                </a:solidFill>
              </a:rPr>
              <a:t>(</a:t>
            </a:r>
            <a:r>
              <a:rPr lang="en-US" sz="2400" i="1" dirty="0">
                <a:solidFill>
                  <a:srgbClr val="0070C0"/>
                </a:solidFill>
              </a:rPr>
              <a:t>n</a:t>
            </a:r>
            <a:r>
              <a:rPr lang="en-US" sz="2400" dirty="0" smtClean="0">
                <a:solidFill>
                  <a:srgbClr val="0070C0"/>
                </a:solidFill>
              </a:rPr>
              <a:t>))</a:t>
            </a:r>
            <a:endParaRPr lang="en-US" sz="2400" dirty="0">
              <a:solidFill>
                <a:srgbClr val="0070C0"/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2400" dirty="0"/>
              <a:t>So </a:t>
            </a:r>
            <a:r>
              <a:rPr lang="el-GR" sz="2400" dirty="0"/>
              <a:t>Θ</a:t>
            </a:r>
            <a:r>
              <a:rPr lang="en-US" sz="2400" dirty="0"/>
              <a:t>(2</a:t>
            </a:r>
            <a:r>
              <a:rPr lang="en-US" sz="2400" i="1" baseline="30000" dirty="0"/>
              <a:t>n</a:t>
            </a:r>
            <a:r>
              <a:rPr lang="en-US" sz="2400" baseline="30000" dirty="0"/>
              <a:t> </a:t>
            </a:r>
            <a:r>
              <a:rPr lang="en-US" sz="2400" dirty="0"/>
              <a:t>+</a:t>
            </a:r>
            <a:r>
              <a:rPr lang="en-US" sz="2400" baseline="30000" dirty="0"/>
              <a:t> </a:t>
            </a:r>
            <a:r>
              <a:rPr lang="en-US" sz="2400" i="1" dirty="0"/>
              <a:t>n</a:t>
            </a:r>
            <a:r>
              <a:rPr lang="en-US" sz="2400" baseline="30000" dirty="0"/>
              <a:t>4</a:t>
            </a:r>
            <a:r>
              <a:rPr lang="en-US" sz="2400" dirty="0"/>
              <a:t> + log </a:t>
            </a:r>
            <a:r>
              <a:rPr lang="en-US" sz="2400" i="1" dirty="0"/>
              <a:t>n</a:t>
            </a:r>
            <a:r>
              <a:rPr lang="en-US" sz="2400" dirty="0"/>
              <a:t>) = </a:t>
            </a:r>
            <a:r>
              <a:rPr lang="el-GR" sz="2400" dirty="0"/>
              <a:t>Θ</a:t>
            </a:r>
            <a:r>
              <a:rPr lang="en-US" sz="2400" dirty="0"/>
              <a:t>(2</a:t>
            </a:r>
            <a:r>
              <a:rPr lang="en-US" sz="2400" i="1" baseline="30000" dirty="0"/>
              <a:t>n</a:t>
            </a:r>
            <a:r>
              <a:rPr lang="en-US" sz="2400" dirty="0"/>
              <a:t>) = </a:t>
            </a:r>
            <a:r>
              <a:rPr lang="el-GR" sz="2400" dirty="0"/>
              <a:t>Θ</a:t>
            </a:r>
            <a:r>
              <a:rPr lang="en-US" sz="2400" dirty="0"/>
              <a:t>(2</a:t>
            </a:r>
            <a:r>
              <a:rPr lang="en-US" sz="2400" i="1" baseline="30000" dirty="0"/>
              <a:t>n</a:t>
            </a:r>
            <a:r>
              <a:rPr lang="en-US" sz="2400" baseline="30000" dirty="0"/>
              <a:t> </a:t>
            </a:r>
            <a:r>
              <a:rPr lang="en-US" sz="2400" dirty="0"/>
              <a:t>+</a:t>
            </a:r>
            <a:r>
              <a:rPr lang="en-US" sz="2400" baseline="30000" dirty="0"/>
              <a:t> </a:t>
            </a:r>
            <a:r>
              <a:rPr lang="en-US" sz="2400" i="1" dirty="0"/>
              <a:t>n</a:t>
            </a:r>
            <a:r>
              <a:rPr lang="en-US" sz="2400" baseline="30000" dirty="0"/>
              <a:t>4</a:t>
            </a:r>
            <a:r>
              <a:rPr lang="en-US" sz="2400" dirty="0"/>
              <a:t> + log</a:t>
            </a:r>
            <a:r>
              <a:rPr lang="en-US" sz="2400" baseline="30000" dirty="0"/>
              <a:t>4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Asymptotic Notations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O(</a:t>
            </a:r>
            <a:r>
              <a:rPr lang="en-US" altLang="zh-CN" sz="2800" i="1" dirty="0"/>
              <a:t>g</a:t>
            </a:r>
            <a:r>
              <a:rPr lang="en-US" altLang="zh-CN" sz="2800" dirty="0"/>
              <a:t>(</a:t>
            </a:r>
            <a:r>
              <a:rPr lang="en-US" altLang="zh-CN" sz="2800" i="1" dirty="0"/>
              <a:t>n</a:t>
            </a:r>
            <a:r>
              <a:rPr lang="en-US" altLang="zh-CN" sz="2800" dirty="0" smtClean="0"/>
              <a:t>)), big O</a:t>
            </a:r>
            <a:endParaRPr lang="en-US" altLang="zh-CN" sz="2800" dirty="0"/>
          </a:p>
          <a:p>
            <a:r>
              <a:rPr lang="el-GR" altLang="zh-CN" sz="2800" dirty="0" smtClean="0"/>
              <a:t>Ω</a:t>
            </a:r>
            <a:r>
              <a:rPr lang="en-US" altLang="zh-CN" sz="2800" dirty="0"/>
              <a:t>(</a:t>
            </a:r>
            <a:r>
              <a:rPr lang="en-US" altLang="zh-CN" sz="2800" i="1" dirty="0"/>
              <a:t>g</a:t>
            </a:r>
            <a:r>
              <a:rPr lang="en-US" altLang="zh-CN" sz="2800" dirty="0"/>
              <a:t>(</a:t>
            </a:r>
            <a:r>
              <a:rPr lang="en-US" altLang="zh-CN" sz="2800" i="1" dirty="0"/>
              <a:t>n</a:t>
            </a:r>
            <a:r>
              <a:rPr lang="en-US" altLang="zh-CN" sz="2800" dirty="0" smtClean="0"/>
              <a:t>)), big Omega</a:t>
            </a:r>
            <a:endParaRPr lang="en-US" altLang="zh-CN" sz="2800" dirty="0"/>
          </a:p>
          <a:p>
            <a:r>
              <a:rPr lang="el-GR" altLang="zh-CN" sz="2800" dirty="0" smtClean="0"/>
              <a:t>Θ</a:t>
            </a:r>
            <a:r>
              <a:rPr lang="en-US" altLang="zh-CN" sz="2800" dirty="0"/>
              <a:t>(</a:t>
            </a:r>
            <a:r>
              <a:rPr lang="en-US" altLang="zh-CN" sz="2800" i="1" dirty="0"/>
              <a:t>g</a:t>
            </a:r>
            <a:r>
              <a:rPr lang="en-US" altLang="zh-CN" sz="2800" dirty="0"/>
              <a:t>(</a:t>
            </a:r>
            <a:r>
              <a:rPr lang="en-US" altLang="zh-CN" sz="2800" i="1" dirty="0"/>
              <a:t>n</a:t>
            </a:r>
            <a:r>
              <a:rPr lang="en-US" altLang="zh-CN" sz="2800" dirty="0" smtClean="0"/>
              <a:t>)), big theta</a:t>
            </a:r>
            <a:endParaRPr lang="en-US" sz="2800" dirty="0" smtClean="0"/>
          </a:p>
          <a:p>
            <a:r>
              <a:rPr lang="en-US" sz="2800" dirty="0" smtClean="0"/>
              <a:t>In this course, we will use </a:t>
            </a:r>
            <a:r>
              <a:rPr lang="en-US" sz="2800" dirty="0" smtClean="0">
                <a:solidFill>
                  <a:srgbClr val="FF0000"/>
                </a:solidFill>
              </a:rPr>
              <a:t>Big O</a:t>
            </a:r>
            <a:r>
              <a:rPr lang="en-US" sz="2800" dirty="0" smtClean="0"/>
              <a:t> notation </a:t>
            </a:r>
            <a:r>
              <a:rPr lang="en-US" sz="2800" dirty="0" smtClean="0">
                <a:solidFill>
                  <a:srgbClr val="FF0000"/>
                </a:solidFill>
              </a:rPr>
              <a:t>a lot</a:t>
            </a:r>
          </a:p>
          <a:p>
            <a:r>
              <a:rPr lang="en-US" sz="2800" dirty="0" smtClean="0"/>
              <a:t>It is important to get familiar with it</a:t>
            </a:r>
          </a:p>
          <a:p>
            <a:endParaRPr lang="en-US" sz="2800" dirty="0" smtClean="0"/>
          </a:p>
          <a:p>
            <a:r>
              <a:rPr lang="en-US" sz="2800" dirty="0" smtClean="0"/>
              <a:t>There are two other asymptotic notations</a:t>
            </a:r>
          </a:p>
          <a:p>
            <a:pPr lvl="1"/>
            <a:r>
              <a:rPr lang="en-US" sz="2400" dirty="0" smtClean="0"/>
              <a:t>o(</a:t>
            </a:r>
            <a:r>
              <a:rPr lang="en-US" sz="2400" i="1" dirty="0" smtClean="0"/>
              <a:t>g</a:t>
            </a:r>
            <a:r>
              <a:rPr lang="en-US" sz="2400" dirty="0" smtClean="0"/>
              <a:t>(</a:t>
            </a:r>
            <a:r>
              <a:rPr lang="en-US" sz="2400" i="1" dirty="0" smtClean="0"/>
              <a:t>n</a:t>
            </a:r>
            <a:r>
              <a:rPr lang="en-US" sz="2400" dirty="0" smtClean="0"/>
              <a:t>)) (small o)</a:t>
            </a:r>
          </a:p>
          <a:p>
            <a:pPr lvl="1"/>
            <a:r>
              <a:rPr lang="el-GR" sz="2400" dirty="0" smtClean="0"/>
              <a:t>ω</a:t>
            </a:r>
            <a:r>
              <a:rPr lang="en-US" sz="2400" dirty="0" smtClean="0"/>
              <a:t>(</a:t>
            </a:r>
            <a:r>
              <a:rPr lang="en-US" sz="2400" i="1" dirty="0" smtClean="0"/>
              <a:t>g</a:t>
            </a:r>
            <a:r>
              <a:rPr lang="en-US" sz="2400" dirty="0" smtClean="0"/>
              <a:t>(</a:t>
            </a:r>
            <a:r>
              <a:rPr lang="en-US" sz="2400" i="1" dirty="0" smtClean="0"/>
              <a:t>n</a:t>
            </a:r>
            <a:r>
              <a:rPr lang="en-US" sz="2400" dirty="0" smtClean="0"/>
              <a:t>)) (small omega)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Asymptotic Notations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sz="2800" dirty="0" smtClean="0"/>
              <a:t>O(</a:t>
            </a:r>
            <a:r>
              <a:rPr lang="en-US" sz="2800" i="1" dirty="0" smtClean="0"/>
              <a:t>g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))</a:t>
            </a:r>
          </a:p>
          <a:p>
            <a:pPr lvl="1"/>
            <a:r>
              <a:rPr lang="en-US" sz="2400" dirty="0" smtClean="0"/>
              <a:t>Big O</a:t>
            </a:r>
          </a:p>
          <a:p>
            <a:pPr lvl="1"/>
            <a:r>
              <a:rPr lang="en-US" sz="2400" dirty="0" smtClean="0"/>
              <a:t>Asymptotic upper bound</a:t>
            </a:r>
          </a:p>
          <a:p>
            <a:r>
              <a:rPr lang="el-GR" sz="2800" dirty="0" smtClean="0"/>
              <a:t>Ω</a:t>
            </a:r>
            <a:r>
              <a:rPr lang="en-US" sz="2800" dirty="0" smtClean="0"/>
              <a:t>(</a:t>
            </a:r>
            <a:r>
              <a:rPr lang="en-US" sz="2800" i="1" dirty="0" smtClean="0"/>
              <a:t>g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))</a:t>
            </a:r>
          </a:p>
          <a:p>
            <a:pPr lvl="1"/>
            <a:r>
              <a:rPr lang="en-US" sz="2400" dirty="0" smtClean="0"/>
              <a:t>Big Omega</a:t>
            </a:r>
          </a:p>
          <a:p>
            <a:pPr lvl="1"/>
            <a:r>
              <a:rPr lang="en-US" sz="2400" dirty="0" smtClean="0"/>
              <a:t>Asymptotic lower bound</a:t>
            </a:r>
          </a:p>
          <a:p>
            <a:r>
              <a:rPr lang="el-GR" sz="2800" dirty="0" smtClean="0"/>
              <a:t>Θ</a:t>
            </a:r>
            <a:r>
              <a:rPr lang="en-US" sz="2800" dirty="0" smtClean="0"/>
              <a:t>(</a:t>
            </a:r>
            <a:r>
              <a:rPr lang="en-US" sz="2800" i="1" dirty="0" smtClean="0"/>
              <a:t>g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))</a:t>
            </a:r>
          </a:p>
          <a:p>
            <a:pPr lvl="1"/>
            <a:r>
              <a:rPr lang="en-US" sz="2400" dirty="0" smtClean="0"/>
              <a:t>Big Theta</a:t>
            </a:r>
          </a:p>
          <a:p>
            <a:pPr lvl="1"/>
            <a:r>
              <a:rPr lang="en-US" sz="2400" dirty="0" smtClean="0"/>
              <a:t>Asymptotic tight bound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End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Questions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Asymptotic Notations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r>
              <a:rPr lang="en-US" sz="2800" dirty="0" smtClean="0"/>
              <a:t>The time (space) complexity of an algorithm usually depends on the input size, where</a:t>
            </a:r>
            <a:r>
              <a:rPr lang="en-US" sz="2800" i="1" dirty="0"/>
              <a:t> </a:t>
            </a:r>
            <a:r>
              <a:rPr lang="en-US" sz="3200" dirty="0" smtClean="0"/>
              <a:t>the input could be</a:t>
            </a:r>
          </a:p>
          <a:p>
            <a:pPr lvl="1"/>
            <a:r>
              <a:rPr lang="en-US" sz="2000" dirty="0" smtClean="0"/>
              <a:t>vertices/edges of a graph</a:t>
            </a:r>
          </a:p>
          <a:p>
            <a:pPr lvl="1"/>
            <a:r>
              <a:rPr lang="en-US" sz="2000" dirty="0" smtClean="0"/>
              <a:t>a sequence of integers</a:t>
            </a:r>
          </a:p>
          <a:p>
            <a:r>
              <a:rPr lang="en-US" sz="2800" dirty="0" smtClean="0"/>
              <a:t>Usually the running time of algorithm grows with the input size</a:t>
            </a:r>
            <a:endParaRPr lang="en-US" sz="2800" dirty="0" smtClean="0"/>
          </a:p>
          <a:p>
            <a:r>
              <a:rPr lang="en-US" sz="2800" dirty="0" smtClean="0"/>
              <a:t>Usually the running time is written as a function </a:t>
            </a:r>
            <a:r>
              <a:rPr lang="en-US" sz="2800" i="1" dirty="0"/>
              <a:t>t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), where </a:t>
            </a:r>
            <a:r>
              <a:rPr lang="en-US" sz="2800" i="1" dirty="0" smtClean="0"/>
              <a:t>n</a:t>
            </a:r>
            <a:r>
              <a:rPr lang="en-US" sz="2800" dirty="0" smtClean="0"/>
              <a:t> is the input size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Asymptotic Notations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Suppose we want to analyze the running time of </a:t>
            </a:r>
            <a:r>
              <a:rPr lang="en-US" sz="2800" dirty="0" smtClean="0"/>
              <a:t>a program, </a:t>
            </a:r>
            <a:r>
              <a:rPr lang="en-US" sz="2400" dirty="0" smtClean="0"/>
              <a:t>e.g.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This takes </a:t>
            </a:r>
            <a:r>
              <a:rPr lang="en-US" sz="2800" i="1" dirty="0" smtClean="0"/>
              <a:t>t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 = </a:t>
            </a:r>
            <a:r>
              <a:rPr lang="en-US" sz="2800" i="1" dirty="0" smtClean="0">
                <a:solidFill>
                  <a:srgbClr val="0070C0"/>
                </a:solidFill>
              </a:rPr>
              <a:t>n</a:t>
            </a:r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i="1" dirty="0" smtClean="0">
                <a:solidFill>
                  <a:srgbClr val="0070C0"/>
                </a:solidFill>
              </a:rPr>
              <a:t>n</a:t>
            </a:r>
            <a:r>
              <a:rPr lang="en-US" sz="2800" dirty="0" smtClean="0">
                <a:solidFill>
                  <a:srgbClr val="0070C0"/>
                </a:solidFill>
              </a:rPr>
              <a:t>+1)/2 </a:t>
            </a:r>
            <a:r>
              <a:rPr lang="en-US" sz="2800" dirty="0" smtClean="0"/>
              <a:t>· </a:t>
            </a:r>
            <a:r>
              <a:rPr lang="en-US" sz="2800" i="1" dirty="0" smtClean="0">
                <a:solidFill>
                  <a:srgbClr val="00B050"/>
                </a:solidFill>
              </a:rPr>
              <a:t>n</a:t>
            </a:r>
            <a:r>
              <a:rPr lang="en-US" sz="2800" dirty="0" smtClean="0">
                <a:solidFill>
                  <a:srgbClr val="00B050"/>
                </a:solidFill>
              </a:rPr>
              <a:t>(</a:t>
            </a:r>
            <a:r>
              <a:rPr lang="en-US" sz="2800" i="1" dirty="0" smtClean="0">
                <a:solidFill>
                  <a:srgbClr val="00B050"/>
                </a:solidFill>
              </a:rPr>
              <a:t>n</a:t>
            </a:r>
            <a:r>
              <a:rPr lang="en-US" sz="2800" dirty="0" smtClean="0">
                <a:solidFill>
                  <a:srgbClr val="00B050"/>
                </a:solidFill>
              </a:rPr>
              <a:t>+1)/2 </a:t>
            </a:r>
            <a:r>
              <a:rPr lang="en-US" sz="2800" dirty="0" smtClean="0"/>
              <a:t>= </a:t>
            </a:r>
            <a:r>
              <a:rPr lang="en-US" sz="2800" i="1" dirty="0" smtClean="0"/>
              <a:t>n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+1)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/4 steps.</a:t>
            </a:r>
          </a:p>
          <a:p>
            <a:r>
              <a:rPr lang="en-US" sz="2800" dirty="0"/>
              <a:t>Calculating the </a:t>
            </a:r>
            <a:r>
              <a:rPr lang="en-US" sz="2800" i="1" dirty="0"/>
              <a:t>exact</a:t>
            </a:r>
            <a:r>
              <a:rPr lang="en-US" sz="2800" dirty="0"/>
              <a:t> running time is tedious</a:t>
            </a:r>
            <a:r>
              <a:rPr lang="en-US" sz="2800" dirty="0" smtClean="0"/>
              <a:t>.</a:t>
            </a: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1757218" y="2540000"/>
            <a:ext cx="55626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&lt;= n; ++</a:t>
            </a: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j = 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j &lt;= n; ++j)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 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 1;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 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&lt;= n;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++r) 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for (</a:t>
            </a:r>
            <a:r>
              <a:rPr lang="en-US" sz="14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 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r; s 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&lt;= n;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++s) 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puts(“hello”);</a:t>
            </a:r>
          </a:p>
          <a:p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}</a:t>
            </a:r>
          </a:p>
          <a:p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}</a:t>
            </a:r>
            <a:b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Asymptotic Notations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1054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FF0000"/>
                </a:solidFill>
              </a:rPr>
              <a:t>Asymptotic notation </a:t>
            </a:r>
            <a:r>
              <a:rPr lang="en-US" sz="2800" dirty="0"/>
              <a:t>simplifies the calculations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This takes </a:t>
            </a:r>
            <a:r>
              <a:rPr lang="en-US" sz="2800" i="1" dirty="0" smtClean="0"/>
              <a:t>t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 = </a:t>
            </a:r>
            <a:r>
              <a:rPr lang="en-US" sz="2800" dirty="0" smtClean="0">
                <a:solidFill>
                  <a:srgbClr val="0070C0"/>
                </a:solidFill>
              </a:rPr>
              <a:t>O(</a:t>
            </a:r>
            <a:r>
              <a:rPr lang="en-US" sz="2800" i="1" dirty="0" smtClean="0">
                <a:solidFill>
                  <a:srgbClr val="0070C0"/>
                </a:solidFill>
              </a:rPr>
              <a:t>n</a:t>
            </a:r>
            <a:r>
              <a:rPr lang="en-US" sz="2800" baseline="30000" dirty="0" smtClean="0">
                <a:solidFill>
                  <a:srgbClr val="0070C0"/>
                </a:solidFill>
              </a:rPr>
              <a:t>2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  <a:r>
              <a:rPr lang="en-US" sz="2800" dirty="0"/>
              <a:t> </a:t>
            </a:r>
            <a:r>
              <a:rPr lang="en-US" sz="2800" dirty="0" smtClean="0"/>
              <a:t>· </a:t>
            </a:r>
            <a:r>
              <a:rPr lang="en-US" sz="2800" dirty="0" smtClean="0">
                <a:solidFill>
                  <a:srgbClr val="00B050"/>
                </a:solidFill>
              </a:rPr>
              <a:t>O(</a:t>
            </a:r>
            <a:r>
              <a:rPr lang="en-US" sz="2800" i="1" dirty="0" smtClean="0">
                <a:solidFill>
                  <a:srgbClr val="00B050"/>
                </a:solidFill>
              </a:rPr>
              <a:t>n</a:t>
            </a:r>
            <a:r>
              <a:rPr lang="en-US" sz="2800" baseline="30000" dirty="0" smtClean="0">
                <a:solidFill>
                  <a:srgbClr val="00B050"/>
                </a:solidFill>
              </a:rPr>
              <a:t>2</a:t>
            </a:r>
            <a:r>
              <a:rPr lang="en-US" sz="2800" dirty="0" smtClean="0">
                <a:solidFill>
                  <a:srgbClr val="00B050"/>
                </a:solidFill>
              </a:rPr>
              <a:t>)</a:t>
            </a:r>
            <a:r>
              <a:rPr lang="en-US" sz="2800" dirty="0" smtClean="0"/>
              <a:t> = O(</a:t>
            </a:r>
            <a:r>
              <a:rPr lang="en-US" sz="2800" i="1" dirty="0" smtClean="0"/>
              <a:t>n</a:t>
            </a:r>
            <a:r>
              <a:rPr lang="en-US" sz="2800" baseline="30000" dirty="0" smtClean="0"/>
              <a:t>4</a:t>
            </a:r>
            <a:r>
              <a:rPr lang="en-US" sz="2800" dirty="0" smtClean="0"/>
              <a:t>) steps.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and yet it still captures the behavior of </a:t>
            </a:r>
            <a:r>
              <a:rPr lang="en-US" sz="2800" i="1" dirty="0" smtClean="0"/>
              <a:t>t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 very well when the </a:t>
            </a:r>
            <a:r>
              <a:rPr lang="en-US" sz="2800" i="1" dirty="0" smtClean="0"/>
              <a:t>n</a:t>
            </a:r>
            <a:r>
              <a:rPr lang="en-US" sz="2800" dirty="0" smtClean="0"/>
              <a:t> is “</a:t>
            </a:r>
            <a:r>
              <a:rPr lang="en-US" sz="2800" i="1" dirty="0" smtClean="0"/>
              <a:t>large</a:t>
            </a:r>
            <a:r>
              <a:rPr lang="en-US" sz="2800" dirty="0" smtClean="0"/>
              <a:t>” enough</a:t>
            </a:r>
            <a:endParaRPr lang="en-US" sz="2800" dirty="0"/>
          </a:p>
        </p:txBody>
      </p:sp>
      <p:sp>
        <p:nvSpPr>
          <p:cNvPr id="8196" name="TextBox 6"/>
          <p:cNvSpPr txBox="1">
            <a:spLocks noChangeArrowheads="1"/>
          </p:cNvSpPr>
          <p:nvPr/>
        </p:nvSpPr>
        <p:spPr bwMode="auto">
          <a:xfrm>
            <a:off x="1752600" y="2133600"/>
            <a:ext cx="55626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&lt;= n; ++</a:t>
            </a: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14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j = 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j &lt;= n; ++j)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 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 1;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r 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&lt;= n;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++r) 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for (</a:t>
            </a:r>
            <a:r>
              <a:rPr lang="en-US" sz="14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 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s 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&lt;= n;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++s) </a:t>
            </a:r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puts(“hello”);</a:t>
            </a:r>
          </a:p>
          <a:p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}</a:t>
            </a:r>
          </a:p>
          <a:p>
            <a:r>
              <a:rPr lang="en-US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}</a:t>
            </a:r>
            <a:b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8" descr="graph_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81000"/>
            <a:ext cx="2500312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O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We say that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>
                <a:solidFill>
                  <a:srgbClr val="FF0000"/>
                </a:solidFill>
              </a:rPr>
              <a:t>t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= O(</a:t>
            </a:r>
            <a:r>
              <a:rPr lang="en-US" sz="2400" i="1" dirty="0">
                <a:solidFill>
                  <a:srgbClr val="FF0000"/>
                </a:solidFill>
              </a:rPr>
              <a:t>g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)) </a:t>
            </a:r>
            <a:r>
              <a:rPr lang="en-US" sz="2400" dirty="0"/>
              <a:t>if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/>
              <a:t>there </a:t>
            </a:r>
            <a:r>
              <a:rPr lang="en-US" sz="2400" i="1" dirty="0"/>
              <a:t>exists</a:t>
            </a:r>
            <a:r>
              <a:rPr lang="en-US" sz="2400" dirty="0"/>
              <a:t> a constant </a:t>
            </a:r>
            <a:r>
              <a:rPr lang="en-US" sz="2400" i="1" dirty="0">
                <a:solidFill>
                  <a:srgbClr val="FF0000"/>
                </a:solidFill>
              </a:rPr>
              <a:t>c &gt; 0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such that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>
                <a:solidFill>
                  <a:srgbClr val="FF0000"/>
                </a:solidFill>
              </a:rPr>
              <a:t>            t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dirty="0">
                <a:solidFill>
                  <a:srgbClr val="0070C0"/>
                </a:solidFill>
              </a:rPr>
              <a:t>≤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c</a:t>
            </a:r>
            <a:r>
              <a:rPr lang="en-US" sz="2400" dirty="0">
                <a:solidFill>
                  <a:srgbClr val="FF0000"/>
                </a:solidFill>
              </a:rPr>
              <a:t> · </a:t>
            </a:r>
            <a:r>
              <a:rPr lang="en-US" sz="2400" i="1" dirty="0">
                <a:solidFill>
                  <a:srgbClr val="FF0000"/>
                </a:solidFill>
              </a:rPr>
              <a:t>g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dirty="0"/>
              <a:t>for </a:t>
            </a:r>
            <a:r>
              <a:rPr lang="en-US" sz="2400" i="1" dirty="0"/>
              <a:t>every</a:t>
            </a:r>
            <a:r>
              <a:rPr lang="en-US" sz="2400" dirty="0"/>
              <a:t> sufficiently large </a:t>
            </a:r>
            <a:r>
              <a:rPr lang="en-US" sz="2400" i="1" dirty="0"/>
              <a:t>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Intuitively, if </a:t>
            </a:r>
            <a:r>
              <a:rPr lang="en-US" sz="2800" i="1" dirty="0"/>
              <a:t>t</a:t>
            </a:r>
            <a:r>
              <a:rPr lang="en-US" sz="2800" dirty="0"/>
              <a:t>(</a:t>
            </a:r>
            <a:r>
              <a:rPr lang="en-US" sz="2800" i="1" dirty="0"/>
              <a:t>n</a:t>
            </a:r>
            <a:r>
              <a:rPr lang="en-US" sz="2800" dirty="0"/>
              <a:t>) is the running time, it tells us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/>
              <a:t>the running time </a:t>
            </a:r>
            <a:r>
              <a:rPr lang="en-US" sz="2400" dirty="0" smtClean="0">
                <a:solidFill>
                  <a:srgbClr val="FF0000"/>
                </a:solidFill>
              </a:rPr>
              <a:t>cannot</a:t>
            </a:r>
            <a:r>
              <a:rPr lang="en-US" sz="2400" dirty="0" smtClean="0"/>
              <a:t> </a:t>
            </a:r>
            <a:r>
              <a:rPr lang="en-US" sz="2400" dirty="0"/>
              <a:t>be </a:t>
            </a:r>
            <a:r>
              <a:rPr lang="en-US" sz="2400" i="1" dirty="0">
                <a:solidFill>
                  <a:srgbClr val="FF0000"/>
                </a:solidFill>
              </a:rPr>
              <a:t>worse</a:t>
            </a:r>
            <a:r>
              <a:rPr lang="en-US" sz="2400" dirty="0"/>
              <a:t> than </a:t>
            </a:r>
            <a:r>
              <a:rPr lang="en-US" sz="2400" i="1" dirty="0"/>
              <a:t>g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 by a constant </a:t>
            </a:r>
            <a:r>
              <a:rPr lang="en-US" sz="2400" dirty="0" smtClean="0"/>
              <a:t>multiplicative factor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Usually, </a:t>
            </a:r>
            <a:r>
              <a:rPr lang="en-US" sz="2800" i="1" dirty="0" smtClean="0"/>
              <a:t>g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 looks simpler than </a:t>
            </a:r>
            <a:r>
              <a:rPr lang="en-US" sz="2800" i="1" dirty="0" smtClean="0"/>
              <a:t>t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 (e.g. </a:t>
            </a:r>
            <a:r>
              <a:rPr lang="en-US" sz="2800" i="1" dirty="0" smtClean="0"/>
              <a:t>g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 = </a:t>
            </a:r>
            <a:r>
              <a:rPr lang="en-US" sz="2800" i="1" dirty="0" smtClean="0"/>
              <a:t>n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, </a:t>
            </a:r>
            <a:r>
              <a:rPr lang="en-US" sz="2800" i="1" dirty="0" smtClean="0"/>
              <a:t>n</a:t>
            </a:r>
            <a:r>
              <a:rPr lang="en-US" sz="2800" dirty="0" smtClean="0"/>
              <a:t>!, log </a:t>
            </a:r>
            <a:r>
              <a:rPr lang="en-US" sz="2800" i="1" dirty="0" smtClean="0"/>
              <a:t>n</a:t>
            </a:r>
            <a:r>
              <a:rPr lang="en-US" sz="2800" dirty="0" smtClean="0"/>
              <a:t>, …) </a:t>
            </a:r>
            <a:endParaRPr lang="en-US" sz="2800" baseline="30000" dirty="0" smtClean="0"/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marL="514350" indent="-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 descr="graph_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1288" y="533400"/>
            <a:ext cx="2500312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O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sz="2800" dirty="0" smtClean="0"/>
              <a:t> </a:t>
            </a:r>
            <a:r>
              <a:rPr lang="en-US" sz="2800" dirty="0"/>
              <a:t>We say </a:t>
            </a:r>
            <a:r>
              <a:rPr lang="en-US" sz="2800" dirty="0" smtClean="0"/>
              <a:t>that</a:t>
            </a:r>
            <a:br>
              <a:rPr lang="en-US" sz="2800" dirty="0" smtClean="0"/>
            </a:br>
            <a:r>
              <a:rPr lang="en-US" sz="2800" dirty="0" smtClean="0"/>
              <a:t> </a:t>
            </a:r>
            <a:r>
              <a:rPr lang="en-US" i="1" dirty="0" smtClean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i="1" dirty="0" smtClean="0">
                <a:solidFill>
                  <a:srgbClr val="FF0000"/>
                </a:solidFill>
              </a:rPr>
              <a:t>n</a:t>
            </a:r>
            <a:r>
              <a:rPr lang="en-US" dirty="0">
                <a:solidFill>
                  <a:srgbClr val="FF0000"/>
                </a:solidFill>
              </a:rPr>
              <a:t>) = </a:t>
            </a:r>
            <a:r>
              <a:rPr lang="en-US" dirty="0" smtClean="0">
                <a:solidFill>
                  <a:srgbClr val="FF0000"/>
                </a:solidFill>
              </a:rPr>
              <a:t>O(</a:t>
            </a:r>
            <a:r>
              <a:rPr lang="en-US" i="1" dirty="0" smtClean="0">
                <a:solidFill>
                  <a:srgbClr val="FF0000"/>
                </a:solidFill>
              </a:rPr>
              <a:t>g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i="1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)) </a:t>
            </a:r>
            <a:r>
              <a:rPr lang="en-US" dirty="0" smtClean="0"/>
              <a:t>if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/>
              <a:t>there </a:t>
            </a:r>
            <a:r>
              <a:rPr lang="en-US" sz="2400" i="1" dirty="0" smtClean="0"/>
              <a:t>exists</a:t>
            </a:r>
            <a:r>
              <a:rPr lang="en-US" sz="2400" dirty="0" smtClean="0"/>
              <a:t> a constant </a:t>
            </a:r>
            <a:r>
              <a:rPr lang="en-US" sz="2400" i="1" dirty="0" smtClean="0">
                <a:solidFill>
                  <a:srgbClr val="FF0000"/>
                </a:solidFill>
              </a:rPr>
              <a:t>c &gt; 0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such that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 smtClean="0">
                <a:solidFill>
                  <a:srgbClr val="FF0000"/>
                </a:solidFill>
              </a:rPr>
              <a:t>            t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) </a:t>
            </a:r>
            <a:r>
              <a:rPr lang="en-US" sz="2400" dirty="0" smtClean="0">
                <a:solidFill>
                  <a:srgbClr val="0070C0"/>
                </a:solidFill>
              </a:rPr>
              <a:t>≤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c</a:t>
            </a:r>
            <a:r>
              <a:rPr lang="en-US" sz="2400" dirty="0" smtClean="0">
                <a:solidFill>
                  <a:srgbClr val="FF0000"/>
                </a:solidFill>
              </a:rPr>
              <a:t> · </a:t>
            </a:r>
            <a:r>
              <a:rPr lang="en-US" sz="2400" i="1" dirty="0" smtClean="0">
                <a:solidFill>
                  <a:srgbClr val="FF0000"/>
                </a:solidFill>
              </a:rPr>
              <a:t>g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) </a:t>
            </a:r>
            <a:r>
              <a:rPr lang="en-US" sz="2400" dirty="0" smtClean="0"/>
              <a:t>for </a:t>
            </a:r>
            <a:r>
              <a:rPr lang="en-US" sz="2400" i="1" dirty="0" smtClean="0"/>
              <a:t>every</a:t>
            </a:r>
            <a:r>
              <a:rPr lang="en-US" sz="2400" dirty="0" smtClean="0"/>
              <a:t> sufficiently large </a:t>
            </a:r>
            <a:r>
              <a:rPr lang="en-US" sz="2400" i="1" dirty="0" smtClean="0"/>
              <a:t>n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sz="28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 smtClean="0"/>
              <a:t>The inequality only needs to hold for </a:t>
            </a:r>
            <a:r>
              <a:rPr lang="en-US" sz="2800" i="1" dirty="0" smtClean="0">
                <a:solidFill>
                  <a:srgbClr val="FF0000"/>
                </a:solidFill>
              </a:rPr>
              <a:t>large</a:t>
            </a:r>
            <a:r>
              <a:rPr lang="en-US" sz="2800" dirty="0" smtClean="0"/>
              <a:t> </a:t>
            </a:r>
            <a:r>
              <a:rPr lang="en-US" sz="2800" i="1" dirty="0" smtClean="0"/>
              <a:t>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e.g</a:t>
            </a:r>
            <a:r>
              <a:rPr lang="en-US" sz="2400" dirty="0"/>
              <a:t>. </a:t>
            </a:r>
            <a:r>
              <a:rPr lang="en-US" sz="2400" i="1" dirty="0" smtClean="0"/>
              <a:t>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= O(2</a:t>
            </a:r>
            <a:r>
              <a:rPr lang="en-US" sz="2400" i="1" baseline="30000" dirty="0"/>
              <a:t>n</a:t>
            </a:r>
            <a:r>
              <a:rPr lang="en-US" sz="2400" dirty="0"/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3</a:t>
            </a:r>
            <a:r>
              <a:rPr lang="en-US" sz="2400" i="1" dirty="0" smtClean="0"/>
              <a:t>n</a:t>
            </a:r>
            <a:r>
              <a:rPr lang="en-US" sz="2400" baseline="30000" dirty="0" smtClean="0"/>
              <a:t>2</a:t>
            </a:r>
            <a:r>
              <a:rPr lang="en-US" sz="2400" dirty="0" smtClean="0">
                <a:solidFill>
                  <a:srgbClr val="0070C0"/>
                </a:solidFill>
              </a:rPr>
              <a:t> ≤ </a:t>
            </a:r>
            <a:r>
              <a:rPr lang="en-US" sz="2400" dirty="0" smtClean="0"/>
              <a:t>2</a:t>
            </a:r>
            <a:r>
              <a:rPr lang="en-US" sz="2400" i="1" baseline="30000" dirty="0" smtClean="0"/>
              <a:t>n</a:t>
            </a:r>
            <a:r>
              <a:rPr lang="en-US" sz="2400" dirty="0" smtClean="0"/>
              <a:t> is not true when </a:t>
            </a:r>
            <a:r>
              <a:rPr lang="en-US" sz="2400" i="1" dirty="0" smtClean="0"/>
              <a:t>n</a:t>
            </a:r>
            <a:r>
              <a:rPr lang="en-US" sz="2400" dirty="0" smtClean="0"/>
              <a:t> = 3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It holds for every </a:t>
            </a:r>
            <a:r>
              <a:rPr lang="en-US" sz="2400" i="1" dirty="0" smtClean="0"/>
              <a:t>n</a:t>
            </a:r>
            <a:r>
              <a:rPr lang="en-US" sz="2400" dirty="0" smtClean="0"/>
              <a:t> ≥ 4, so it’s okay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8" descr="graph_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1288" y="685800"/>
            <a:ext cx="2500312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O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We say that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 smtClean="0">
                <a:solidFill>
                  <a:srgbClr val="FF0000"/>
                </a:solidFill>
              </a:rPr>
              <a:t>t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) = O(</a:t>
            </a:r>
            <a:r>
              <a:rPr lang="en-US" sz="2400" i="1" dirty="0" smtClean="0">
                <a:solidFill>
                  <a:srgbClr val="FF0000"/>
                </a:solidFill>
              </a:rPr>
              <a:t>g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)) </a:t>
            </a:r>
            <a:r>
              <a:rPr lang="en-US" sz="2400" dirty="0" smtClean="0"/>
              <a:t>if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/>
              <a:t>there </a:t>
            </a:r>
            <a:r>
              <a:rPr lang="en-US" sz="2400" i="1" dirty="0" smtClean="0"/>
              <a:t>exists</a:t>
            </a:r>
            <a:r>
              <a:rPr lang="en-US" sz="2400" dirty="0" smtClean="0"/>
              <a:t> a constant </a:t>
            </a:r>
            <a:r>
              <a:rPr lang="en-US" sz="2400" i="1" dirty="0" smtClean="0">
                <a:solidFill>
                  <a:srgbClr val="FF0000"/>
                </a:solidFill>
              </a:rPr>
              <a:t>c &gt; 0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such that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 smtClean="0">
                <a:solidFill>
                  <a:srgbClr val="FF0000"/>
                </a:solidFill>
              </a:rPr>
              <a:t>            t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) </a:t>
            </a:r>
            <a:r>
              <a:rPr lang="en-US" sz="2400" dirty="0" smtClean="0">
                <a:solidFill>
                  <a:srgbClr val="0070C0"/>
                </a:solidFill>
              </a:rPr>
              <a:t>≤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c</a:t>
            </a:r>
            <a:r>
              <a:rPr lang="en-US" sz="2400" dirty="0" smtClean="0">
                <a:solidFill>
                  <a:srgbClr val="FF0000"/>
                </a:solidFill>
              </a:rPr>
              <a:t> · </a:t>
            </a:r>
            <a:r>
              <a:rPr lang="en-US" sz="2400" i="1" dirty="0" smtClean="0">
                <a:solidFill>
                  <a:srgbClr val="FF0000"/>
                </a:solidFill>
              </a:rPr>
              <a:t>g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) </a:t>
            </a:r>
            <a:r>
              <a:rPr lang="en-US" sz="2400" dirty="0" smtClean="0"/>
              <a:t>for </a:t>
            </a:r>
            <a:r>
              <a:rPr lang="en-US" sz="2400" i="1" dirty="0" smtClean="0"/>
              <a:t>every</a:t>
            </a:r>
            <a:r>
              <a:rPr lang="en-US" sz="2400" dirty="0" smtClean="0"/>
              <a:t> sufficiently large </a:t>
            </a:r>
            <a:r>
              <a:rPr lang="en-US" sz="2400" i="1" dirty="0" smtClean="0"/>
              <a:t>n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2"/>
              <a:defRPr/>
            </a:pPr>
            <a:endParaRPr lang="en-US" sz="28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US" sz="2800" dirty="0" smtClean="0"/>
              <a:t>We can multiply </a:t>
            </a:r>
            <a:r>
              <a:rPr lang="en-US" sz="2800" i="1" dirty="0" smtClean="0"/>
              <a:t>g</a:t>
            </a:r>
            <a:r>
              <a:rPr lang="en-US" sz="2800" dirty="0" smtClean="0"/>
              <a:t>(</a:t>
            </a:r>
            <a:r>
              <a:rPr lang="en-US" sz="2800" i="1" dirty="0" smtClean="0"/>
              <a:t>n</a:t>
            </a:r>
            <a:r>
              <a:rPr lang="en-US" sz="2800" dirty="0" smtClean="0"/>
              <a:t>) by a positive constant</a:t>
            </a:r>
            <a:endParaRPr lang="en-US" sz="2800" i="1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e.g</a:t>
            </a:r>
            <a:r>
              <a:rPr lang="en-US" sz="2400" dirty="0"/>
              <a:t>. </a:t>
            </a:r>
            <a:r>
              <a:rPr lang="en-US" sz="2400" dirty="0" smtClean="0"/>
              <a:t>4</a:t>
            </a:r>
            <a:r>
              <a:rPr lang="en-US" sz="2400" i="1" dirty="0" smtClean="0"/>
              <a:t>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O(</a:t>
            </a:r>
            <a:r>
              <a:rPr lang="en-US" sz="2400" i="1" dirty="0"/>
              <a:t>n</a:t>
            </a:r>
            <a:r>
              <a:rPr lang="en-US" sz="2400" baseline="30000" dirty="0"/>
              <a:t>2</a:t>
            </a:r>
            <a:r>
              <a:rPr lang="en-US" sz="2400" dirty="0" smtClean="0"/>
              <a:t>)</a:t>
            </a:r>
            <a:endParaRPr lang="en-US" sz="24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4</a:t>
            </a:r>
            <a:r>
              <a:rPr lang="en-US" sz="2400" i="1" dirty="0" smtClean="0"/>
              <a:t>n</a:t>
            </a:r>
            <a:r>
              <a:rPr lang="en-US" sz="2400" baseline="30000" dirty="0" smtClean="0"/>
              <a:t>2</a:t>
            </a:r>
            <a:r>
              <a:rPr lang="en-US" sz="2400" dirty="0" smtClean="0">
                <a:solidFill>
                  <a:srgbClr val="0070C0"/>
                </a:solidFill>
              </a:rPr>
              <a:t> ≤ </a:t>
            </a:r>
            <a:r>
              <a:rPr lang="en-US" sz="2400" i="1" dirty="0"/>
              <a:t>n</a:t>
            </a:r>
            <a:r>
              <a:rPr lang="en-US" sz="2400" baseline="30000" dirty="0"/>
              <a:t>2</a:t>
            </a:r>
            <a:r>
              <a:rPr lang="en-US" sz="2400" dirty="0" smtClean="0"/>
              <a:t> is not true for any </a:t>
            </a:r>
            <a:r>
              <a:rPr lang="en-US" sz="2400" i="1" dirty="0" smtClean="0"/>
              <a:t>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But </a:t>
            </a:r>
            <a:r>
              <a:rPr lang="en-US" sz="2400" dirty="0"/>
              <a:t>4</a:t>
            </a:r>
            <a:r>
              <a:rPr lang="en-US" sz="2400" i="1" dirty="0"/>
              <a:t>n</a:t>
            </a:r>
            <a:r>
              <a:rPr lang="en-US" sz="2400" baseline="30000" dirty="0"/>
              <a:t>2</a:t>
            </a:r>
            <a:r>
              <a:rPr lang="en-US" sz="2400" dirty="0">
                <a:solidFill>
                  <a:srgbClr val="0070C0"/>
                </a:solidFill>
              </a:rPr>
              <a:t> ≤ </a:t>
            </a:r>
            <a:r>
              <a:rPr lang="en-US" sz="2400" dirty="0">
                <a:solidFill>
                  <a:srgbClr val="FF0000"/>
                </a:solidFill>
              </a:rPr>
              <a:t>4</a:t>
            </a:r>
            <a:r>
              <a:rPr lang="en-US" sz="2400" i="1" dirty="0" smtClean="0"/>
              <a:t>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holds, so it’s okay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8F257-F25F-4C6B-9021-16452455E84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3322</TotalTime>
  <Words>2078</Words>
  <Application>Microsoft Office PowerPoint</Application>
  <PresentationFormat>On-screen Show (4:3)</PresentationFormat>
  <Paragraphs>343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新細明體</vt:lpstr>
      <vt:lpstr>Symbol</vt:lpstr>
      <vt:lpstr>宋体</vt:lpstr>
      <vt:lpstr>Arial</vt:lpstr>
      <vt:lpstr>Calibri</vt:lpstr>
      <vt:lpstr>Century Gothic</vt:lpstr>
      <vt:lpstr>Courier New</vt:lpstr>
      <vt:lpstr>Palatino Linotype</vt:lpstr>
      <vt:lpstr>Executive</vt:lpstr>
      <vt:lpstr>CSCI 3160  Design and Analysis of Algorithms  Tutorial 1</vt:lpstr>
      <vt:lpstr>About me</vt:lpstr>
      <vt:lpstr>Asymptotic Notations</vt:lpstr>
      <vt:lpstr>Asymptotic Notations</vt:lpstr>
      <vt:lpstr>Asymptotic Notations</vt:lpstr>
      <vt:lpstr>Asymptotic Notations</vt:lpstr>
      <vt:lpstr>Big O notation</vt:lpstr>
      <vt:lpstr>Big O notation</vt:lpstr>
      <vt:lpstr>Big O notation</vt:lpstr>
      <vt:lpstr>Big O notation</vt:lpstr>
      <vt:lpstr>Convention</vt:lpstr>
      <vt:lpstr>Comparing functions</vt:lpstr>
      <vt:lpstr>Comparing functions</vt:lpstr>
      <vt:lpstr>Examples</vt:lpstr>
      <vt:lpstr>Properties</vt:lpstr>
      <vt:lpstr>Properties</vt:lpstr>
      <vt:lpstr>Big Omega notation</vt:lpstr>
      <vt:lpstr>Big Omega notation</vt:lpstr>
      <vt:lpstr>Big Omega notation</vt:lpstr>
      <vt:lpstr>Big Omega notation</vt:lpstr>
      <vt:lpstr>Properties</vt:lpstr>
      <vt:lpstr>Examples</vt:lpstr>
      <vt:lpstr>Big Theta notation</vt:lpstr>
      <vt:lpstr>Big Theta notation</vt:lpstr>
      <vt:lpstr>Examples</vt:lpstr>
      <vt:lpstr>Examples</vt:lpstr>
      <vt:lpstr>Properties</vt:lpstr>
      <vt:lpstr>Examples</vt:lpstr>
      <vt:lpstr>Asymptotic Notations</vt:lpstr>
      <vt:lpstr>End</vt:lpstr>
    </vt:vector>
  </TitlesOfParts>
  <Company>CUHK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3160: Formal languages and automata theory  Tutorial 9</dc:title>
  <dc:creator>CSE</dc:creator>
  <cp:lastModifiedBy>Chengyu Lin</cp:lastModifiedBy>
  <cp:revision>216</cp:revision>
  <cp:lastPrinted>2012-01-31T06:17:00Z</cp:lastPrinted>
  <dcterms:created xsi:type="dcterms:W3CDTF">2012-01-30T04:51:55Z</dcterms:created>
  <dcterms:modified xsi:type="dcterms:W3CDTF">2015-01-13T04:54:15Z</dcterms:modified>
</cp:coreProperties>
</file>