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60" r:id="rId2"/>
    <p:sldId id="493" r:id="rId3"/>
    <p:sldId id="549" r:id="rId4"/>
    <p:sldId id="494" r:id="rId5"/>
    <p:sldId id="495" r:id="rId6"/>
    <p:sldId id="498" r:id="rId7"/>
    <p:sldId id="499" r:id="rId8"/>
    <p:sldId id="500" r:id="rId9"/>
    <p:sldId id="501" r:id="rId10"/>
    <p:sldId id="502" r:id="rId11"/>
    <p:sldId id="503" r:id="rId12"/>
    <p:sldId id="504" r:id="rId13"/>
    <p:sldId id="506" r:id="rId14"/>
    <p:sldId id="511" r:id="rId15"/>
    <p:sldId id="517" r:id="rId16"/>
    <p:sldId id="551" r:id="rId17"/>
    <p:sldId id="552" r:id="rId18"/>
    <p:sldId id="553" r:id="rId19"/>
    <p:sldId id="529" r:id="rId20"/>
    <p:sldId id="530" r:id="rId21"/>
    <p:sldId id="554" r:id="rId22"/>
    <p:sldId id="536" r:id="rId23"/>
    <p:sldId id="545" r:id="rId24"/>
    <p:sldId id="544" r:id="rId25"/>
    <p:sldId id="546" r:id="rId26"/>
    <p:sldId id="548" r:id="rId27"/>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0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5462" autoAdjust="0"/>
  </p:normalViewPr>
  <p:slideViewPr>
    <p:cSldViewPr>
      <p:cViewPr varScale="1">
        <p:scale>
          <a:sx n="58" d="100"/>
          <a:sy n="58" d="100"/>
        </p:scale>
        <p:origin x="-1494" y="-84"/>
      </p:cViewPr>
      <p:guideLst>
        <p:guide orient="horz" pos="2160"/>
        <p:guide pos="2880"/>
      </p:guideLst>
    </p:cSldViewPr>
  </p:slideViewPr>
  <p:outlineViewPr>
    <p:cViewPr>
      <p:scale>
        <a:sx n="33" d="100"/>
        <a:sy n="33" d="100"/>
      </p:scale>
      <p:origin x="0" y="12612"/>
    </p:cViewPr>
  </p:outlineViewPr>
  <p:notesTextViewPr>
    <p:cViewPr>
      <p:scale>
        <a:sx n="100" d="100"/>
        <a:sy n="100" d="100"/>
      </p:scale>
      <p:origin x="0" y="0"/>
    </p:cViewPr>
  </p:notesTextViewPr>
  <p:sorterViewPr>
    <p:cViewPr>
      <p:scale>
        <a:sx n="66" d="100"/>
        <a:sy n="66" d="100"/>
      </p:scale>
      <p:origin x="0" y="180"/>
    </p:cViewPr>
  </p:sorterViewPr>
  <p:notesViewPr>
    <p:cSldViewPr>
      <p:cViewPr varScale="1">
        <p:scale>
          <a:sx n="83" d="100"/>
          <a:sy n="83" d="100"/>
        </p:scale>
        <p:origin x="-249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5965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1767192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sz="1200" kern="1200" dirty="0" smtClean="0">
                <a:solidFill>
                  <a:schemeClr val="tx1"/>
                </a:solidFill>
                <a:effectLst/>
                <a:latin typeface="+mn-lt"/>
                <a:ea typeface="+mn-ea"/>
                <a:cs typeface="+mn-cs"/>
              </a:rPr>
              <a:t>When a server fails, we can reconstruct the failed chunks from other working servers by erasure coding, and rebuild both indexes by reinserting the references of the reconstructed objects and chunks into the object and chunk indexes, respectively</a:t>
            </a:r>
            <a:endParaRPr lang="en-US" dirty="0" smtClean="0"/>
          </a:p>
        </p:txBody>
      </p:sp>
    </p:spTree>
    <p:extLst>
      <p:ext uri="{BB962C8B-B14F-4D97-AF65-F5344CB8AC3E}">
        <p14:creationId xmlns:p14="http://schemas.microsoft.com/office/powerpoint/2010/main" val="965698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sz="1200" kern="1200" dirty="0" smtClean="0">
                <a:solidFill>
                  <a:schemeClr val="tx1"/>
                </a:solidFill>
                <a:effectLst/>
                <a:latin typeface="+mn-lt"/>
                <a:ea typeface="+mn-ea"/>
                <a:cs typeface="+mn-cs"/>
              </a:rPr>
              <a:t>To support updates and recovery, we need to locate the data and parity chunks of the same stripe</a:t>
            </a:r>
          </a:p>
          <a:p>
            <a:pPr marL="171450" indent="-171450">
              <a:buFont typeface="Arial" charset="0"/>
              <a:buChar char="•"/>
            </a:pPr>
            <a:r>
              <a:rPr lang="en-US" sz="1200" kern="1200" dirty="0" smtClean="0">
                <a:solidFill>
                  <a:schemeClr val="tx1"/>
                </a:solidFill>
                <a:effectLst/>
                <a:latin typeface="+mn-lt"/>
                <a:ea typeface="+mn-ea"/>
                <a:cs typeface="+mn-cs"/>
              </a:rPr>
              <a:t>We leverage the chunk ID for this purpose</a:t>
            </a:r>
          </a:p>
          <a:p>
            <a:pPr marL="171450" indent="-171450">
              <a:buFont typeface="Arial" charset="0"/>
              <a:buChar cha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To form a stripe ID, each server maintains a local counter (initialized to be zero) for each stripe list</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Each time when a chunk is sealed, the data server sets the stripe ID as the current counter value and increments the counter value by one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Each parity server encodes the data chunks of the same stripe ID into a parity chunk (which is also associated with the same stripe list ID and same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stripe ID)</a:t>
            </a:r>
            <a:endParaRPr lang="en-US" dirty="0" smtClean="0"/>
          </a:p>
          <a:p>
            <a:pPr marL="171450" indent="-171450">
              <a:buFont typeface="Arial" charset="0"/>
              <a:buChar char="•"/>
            </a:pP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We use the chunk ID and both object and chunk indexes to locate an object to be updated</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To update an object, we locate the object in the data server via the object index, and then obtain the corresponding chunk ID that is stored at the head of the chunk</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Using the chunk ID, we identify each corresponding parity server, in which we can locate the parity chunk of the same stripe via the chunk index</a:t>
            </a:r>
            <a:endParaRPr lang="en-US" dirty="0" smtClean="0"/>
          </a:p>
        </p:txBody>
      </p:sp>
    </p:spTree>
    <p:extLst>
      <p:ext uri="{BB962C8B-B14F-4D97-AF65-F5344CB8AC3E}">
        <p14:creationId xmlns:p14="http://schemas.microsoft.com/office/powerpoint/2010/main" val="482902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i="1" dirty="0" smtClean="0"/>
              <a:t>M</a:t>
            </a:r>
            <a:r>
              <a:rPr lang="en-US" dirty="0" smtClean="0"/>
              <a:t>:</a:t>
            </a:r>
            <a:r>
              <a:rPr lang="en-US" baseline="0" dirty="0" smtClean="0"/>
              <a:t> 1-byte key size and 3-byte value size</a:t>
            </a:r>
          </a:p>
          <a:p>
            <a:pPr marL="171450" indent="-171450">
              <a:buFont typeface="Arial" charset="0"/>
              <a:buChar char="•"/>
            </a:pPr>
            <a:r>
              <a:rPr lang="en-US" i="1" dirty="0" smtClean="0"/>
              <a:t>R</a:t>
            </a:r>
            <a:r>
              <a:rPr lang="en-US" i="0" dirty="0" smtClean="0"/>
              <a:t>: Pointer size for a 64-bit</a:t>
            </a:r>
            <a:r>
              <a:rPr lang="en-US" i="0" baseline="0" dirty="0" smtClean="0"/>
              <a:t> system</a:t>
            </a:r>
          </a:p>
          <a:p>
            <a:pPr marL="171450" indent="-171450">
              <a:buFont typeface="Arial" charset="0"/>
              <a:buChar char="•"/>
            </a:pPr>
            <a:r>
              <a:rPr lang="en-US" i="1" baseline="0" dirty="0" smtClean="0"/>
              <a:t>I</a:t>
            </a:r>
            <a:r>
              <a:rPr lang="en-US" i="0" baseline="0" dirty="0" smtClean="0"/>
              <a:t>: Size of chunk ID</a:t>
            </a:r>
          </a:p>
          <a:p>
            <a:pPr marL="171450" indent="-171450">
              <a:buFont typeface="Arial" charset="0"/>
              <a:buChar char="•"/>
            </a:pPr>
            <a:r>
              <a:rPr lang="en-US" i="1" baseline="0" dirty="0" smtClean="0"/>
              <a:t>O</a:t>
            </a:r>
            <a:r>
              <a:rPr lang="en-US" i="0" baseline="0" dirty="0" smtClean="0"/>
              <a:t>: Space utilization achieved by 4-way set-associative cuckoo hashing</a:t>
            </a:r>
            <a:endParaRPr lang="en-US" i="0" dirty="0" smtClean="0"/>
          </a:p>
        </p:txBody>
      </p:sp>
    </p:spTree>
    <p:extLst>
      <p:ext uri="{BB962C8B-B14F-4D97-AF65-F5344CB8AC3E}">
        <p14:creationId xmlns:p14="http://schemas.microsoft.com/office/powerpoint/2010/main" val="924163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aseline="0" dirty="0" err="1" smtClean="0"/>
              <a:t>MemEC</a:t>
            </a:r>
            <a:r>
              <a:rPr lang="en-US" baseline="0" dirty="0" smtClean="0"/>
              <a:t> realizes four basic requests of practical KV stores</a:t>
            </a:r>
          </a:p>
          <a:p>
            <a:pPr marL="171450" indent="-171450">
              <a:buFont typeface="Arial" charset="0"/>
              <a:buChar char="•"/>
            </a:pPr>
            <a:r>
              <a:rPr lang="en-US" baseline="0" dirty="0" smtClean="0"/>
              <a:t>We focus on normal mode first</a:t>
            </a:r>
          </a:p>
        </p:txBody>
      </p:sp>
    </p:spTree>
    <p:extLst>
      <p:ext uri="{BB962C8B-B14F-4D97-AF65-F5344CB8AC3E}">
        <p14:creationId xmlns:p14="http://schemas.microsoft.com/office/powerpoint/2010/main" val="168440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A proxy sends the object to these servers in parallel, each of which returns an acknowledgement upon receiving the object</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The data server appends the object to a data chunk that is not yet full, while each parity server keeps the object in a temporary buffer as a replica</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The data server also adds the object’s reference to its own object index</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When the data chunk is full, it is sealed, and the data server sends the keys of the objects in the sealed data chunk to all parity servers</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Upon receiving the keys, each parity server rebuilds the data chunk from the objects in its temporary buffer, computes the data delta and updates its parity chunk, and finally discards the objects from its temporary buffer</a:t>
            </a:r>
            <a:endParaRPr lang="en-US" dirty="0" smtClean="0"/>
          </a:p>
          <a:p>
            <a:endParaRPr lang="en-US" dirty="0" smtClean="0"/>
          </a:p>
        </p:txBody>
      </p:sp>
    </p:spTree>
    <p:extLst>
      <p:ext uri="{BB962C8B-B14F-4D97-AF65-F5344CB8AC3E}">
        <p14:creationId xmlns:p14="http://schemas.microsoft.com/office/powerpoint/2010/main" val="207118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proxy uses the key to determine the data server that stores the object, and requests the data server for the object’s value</a:t>
            </a:r>
            <a:endParaRPr lang="en-US" dirty="0" smtClean="0"/>
          </a:p>
        </p:txBody>
      </p:sp>
    </p:spTree>
    <p:extLst>
      <p:ext uri="{BB962C8B-B14F-4D97-AF65-F5344CB8AC3E}">
        <p14:creationId xmlns:p14="http://schemas.microsoft.com/office/powerpoint/2010/main" val="337982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en-US" dirty="0" smtClean="0"/>
          </a:p>
        </p:txBody>
      </p:sp>
    </p:spTree>
    <p:extLst>
      <p:ext uri="{BB962C8B-B14F-4D97-AF65-F5344CB8AC3E}">
        <p14:creationId xmlns:p14="http://schemas.microsoft.com/office/powerpoint/2010/main" val="1228772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goal is to ensure</a:t>
            </a:r>
            <a:r>
              <a:rPr lang="mr-IN" dirty="0" smtClean="0"/>
              <a:t>…</a:t>
            </a:r>
            <a:endParaRPr lang="en-US" dirty="0" smtClean="0"/>
          </a:p>
          <a:p>
            <a:r>
              <a:rPr lang="en-US" dirty="0" smtClean="0"/>
              <a:t>In particular,</a:t>
            </a:r>
            <a:r>
              <a:rPr lang="en-US" baseline="0" dirty="0" smtClean="0"/>
              <a:t> </a:t>
            </a:r>
            <a:r>
              <a:rPr lang="mr-IN" baseline="0" dirty="0" smtClean="0"/>
              <a:t>…</a:t>
            </a:r>
            <a:endParaRPr lang="en-US" baseline="0" dirty="0" smtClean="0"/>
          </a:p>
          <a:p>
            <a:r>
              <a:rPr lang="en-US" baseline="0" dirty="0" smtClean="0"/>
              <a:t>To this end, </a:t>
            </a:r>
            <a:r>
              <a:rPr lang="mr-IN" baseline="0" dirty="0" smtClean="0"/>
              <a:t>…</a:t>
            </a:r>
            <a:endParaRPr lang="en-US" dirty="0"/>
          </a:p>
        </p:txBody>
      </p:sp>
    </p:spTree>
    <p:extLst>
      <p:ext uri="{BB962C8B-B14F-4D97-AF65-F5344CB8AC3E}">
        <p14:creationId xmlns:p14="http://schemas.microsoft.com/office/powerpoint/2010/main" val="2102394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US" dirty="0" smtClean="0"/>
          </a:p>
        </p:txBody>
      </p:sp>
    </p:spTree>
    <p:extLst>
      <p:ext uri="{BB962C8B-B14F-4D97-AF65-F5344CB8AC3E}">
        <p14:creationId xmlns:p14="http://schemas.microsoft.com/office/powerpoint/2010/main" val="359745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charset="0"/>
              <a:buChar char="•"/>
            </a:pPr>
            <a:r>
              <a:rPr lang="en-US" dirty="0" smtClean="0"/>
              <a:t>Memory-centric storage systems have been proposed</a:t>
            </a:r>
            <a:r>
              <a:rPr lang="en-US" baseline="0" dirty="0" smtClean="0"/>
              <a:t> to</a:t>
            </a:r>
            <a:r>
              <a:rPr lang="en-US" dirty="0" smtClean="0"/>
              <a:t> keep primary data in memory to enable scalable, low-latency data access</a:t>
            </a:r>
          </a:p>
          <a:p>
            <a:pPr marL="171450" lvl="0" indent="-171450">
              <a:buFont typeface="Arial" charset="0"/>
              <a:buChar char="•"/>
            </a:pPr>
            <a:r>
              <a:rPr lang="en-US" dirty="0" smtClean="0"/>
              <a:t>Such systems are often deployed as in-memory</a:t>
            </a:r>
            <a:r>
              <a:rPr lang="en-US" baseline="0" dirty="0" smtClean="0"/>
              <a:t> key-value stores, which organize data in memory as key-value pairs (called objects) to form structured storage</a:t>
            </a:r>
          </a:p>
          <a:p>
            <a:pPr marL="171450" lvl="0" indent="-171450">
              <a:buFont typeface="Arial" charset="0"/>
              <a:buChar char="•"/>
            </a:pPr>
            <a:endParaRPr lang="en-US" baseline="0" dirty="0" smtClean="0"/>
          </a:p>
          <a:p>
            <a:pPr marL="171450" lvl="0" indent="-171450">
              <a:buFont typeface="Arial" charset="0"/>
              <a:buChar char="•"/>
            </a:pPr>
            <a:r>
              <a:rPr lang="en-US" baseline="0" dirty="0" smtClean="0"/>
              <a:t>In-memory storage is even more susceptible to data loss due to the volatile nature of memory</a:t>
            </a:r>
          </a:p>
          <a:p>
            <a:pPr marL="171450" lvl="0" indent="-171450">
              <a:buFont typeface="Arial" charset="0"/>
              <a:buChar char="•"/>
            </a:pPr>
            <a:r>
              <a:rPr lang="en-US" baseline="0" dirty="0" smtClean="0"/>
              <a:t>Two standard approaches</a:t>
            </a:r>
          </a:p>
          <a:p>
            <a:pPr marL="628650" lvl="1" indent="-171450">
              <a:buFont typeface="Arial" charset="0"/>
              <a:buChar char="•"/>
            </a:pPr>
            <a:r>
              <a:rPr lang="en-US" baseline="0" dirty="0" smtClean="0"/>
              <a:t>Replication: </a:t>
            </a:r>
            <a:r>
              <a:rPr lang="en-US" baseline="0" dirty="0" err="1" smtClean="0"/>
              <a:t>Redis</a:t>
            </a:r>
            <a:r>
              <a:rPr lang="en-US" baseline="0" dirty="0" smtClean="0"/>
              <a:t>, </a:t>
            </a:r>
            <a:r>
              <a:rPr lang="en-US" baseline="0" dirty="0" err="1" smtClean="0"/>
              <a:t>RAMCloud</a:t>
            </a:r>
            <a:endParaRPr lang="en-US" baseline="0" dirty="0" smtClean="0"/>
          </a:p>
          <a:p>
            <a:pPr marL="628650" lvl="1" indent="-171450">
              <a:buFont typeface="Arial" charset="0"/>
              <a:buChar char="•"/>
            </a:pPr>
            <a:r>
              <a:rPr lang="en-US" baseline="0" dirty="0" smtClean="0"/>
              <a:t>Erasure coding</a:t>
            </a:r>
          </a:p>
          <a:p>
            <a:pPr marL="628650" lvl="1" indent="-171450">
              <a:buFont typeface="Arial" charset="0"/>
              <a:buChar cha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Erasure coding works by transforming data into fixed-size encoded chunks, such that the original data can be reconstructed from a subset of encoded chunks</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Achieve</a:t>
            </a:r>
            <a:r>
              <a:rPr lang="en-US" sz="1200" kern="1200" baseline="0" dirty="0" smtClean="0">
                <a:solidFill>
                  <a:schemeClr val="tx1"/>
                </a:solidFill>
                <a:effectLst/>
                <a:latin typeface="+mn-lt"/>
                <a:ea typeface="+mn-ea"/>
                <a:cs typeface="+mn-cs"/>
              </a:rPr>
              <a:t> higher fault tolerance while incurring lower redundancy</a:t>
            </a:r>
          </a:p>
        </p:txBody>
      </p:sp>
    </p:spTree>
    <p:extLst>
      <p:ext uri="{BB962C8B-B14F-4D97-AF65-F5344CB8AC3E}">
        <p14:creationId xmlns:p14="http://schemas.microsoft.com/office/powerpoint/2010/main" val="1780695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endParaRPr lang="en-US" dirty="0" smtClean="0"/>
          </a:p>
        </p:txBody>
      </p:sp>
    </p:spTree>
    <p:extLst>
      <p:ext uri="{BB962C8B-B14F-4D97-AF65-F5344CB8AC3E}">
        <p14:creationId xmlns:p14="http://schemas.microsoft.com/office/powerpoint/2010/main" val="359745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1574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sz="1200" kern="1200" dirty="0" smtClean="0">
                <a:solidFill>
                  <a:schemeClr val="tx1"/>
                </a:solidFill>
                <a:effectLst/>
                <a:latin typeface="Arial" charset="0"/>
                <a:ea typeface="+mn-ea"/>
                <a:cs typeface="+mn-cs"/>
              </a:rPr>
              <a:t>We evaluate the degraded requests of </a:t>
            </a:r>
            <a:r>
              <a:rPr lang="en-US" sz="1200" kern="1200" dirty="0" err="1" smtClean="0">
                <a:solidFill>
                  <a:schemeClr val="tx1"/>
                </a:solidFill>
                <a:effectLst/>
                <a:latin typeface="Arial" charset="0"/>
                <a:ea typeface="+mn-ea"/>
                <a:cs typeface="+mn-cs"/>
              </a:rPr>
              <a:t>MemEC</a:t>
            </a:r>
            <a:r>
              <a:rPr lang="en-US" sz="1200" kern="1200" dirty="0" smtClean="0">
                <a:solidFill>
                  <a:schemeClr val="tx1"/>
                </a:solidFill>
                <a:effectLst/>
                <a:latin typeface="Arial" charset="0"/>
                <a:ea typeface="+mn-ea"/>
                <a:cs typeface="+mn-cs"/>
              </a:rPr>
              <a:t> in the presence of transient failures.</a:t>
            </a:r>
          </a:p>
          <a:p>
            <a:pPr marL="171450" indent="-171450">
              <a:buFont typeface="Arial" charset="0"/>
              <a:buChar char="•"/>
            </a:pPr>
            <a:r>
              <a:rPr lang="en-US" sz="1200" kern="1200" dirty="0" smtClean="0">
                <a:solidFill>
                  <a:schemeClr val="tx1"/>
                </a:solidFill>
                <a:effectLst/>
                <a:latin typeface="Arial" charset="0"/>
                <a:ea typeface="+mn-ea"/>
                <a:cs typeface="+mn-cs"/>
              </a:rPr>
              <a:t>We only consider a single-server failure, while the results are similar for a double-server failure.</a:t>
            </a:r>
          </a:p>
          <a:p>
            <a:pPr marL="171450" indent="-171450">
              <a:buFont typeface="Arial" charset="0"/>
              <a:buChar char="•"/>
            </a:pPr>
            <a:endParaRPr lang="en-US" sz="1200" kern="1200" dirty="0" smtClean="0">
              <a:solidFill>
                <a:schemeClr val="tx1"/>
              </a:solidFill>
              <a:effectLst/>
              <a:latin typeface="Arial" charset="0"/>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Arial" charset="0"/>
                <a:ea typeface="+mn-ea"/>
                <a:cs typeface="+mn-cs"/>
              </a:rPr>
              <a:t>Before writes: A transient failure happens before </a:t>
            </a:r>
            <a:r>
              <a:rPr lang="en-US" sz="1200" kern="1200" dirty="0" err="1" smtClean="0">
                <a:solidFill>
                  <a:schemeClr val="tx1"/>
                </a:solidFill>
                <a:effectLst/>
                <a:latin typeface="Arial" charset="0"/>
                <a:ea typeface="+mn-ea"/>
                <a:cs typeface="+mn-cs"/>
              </a:rPr>
              <a:t>MemEC</a:t>
            </a:r>
            <a:r>
              <a:rPr lang="en-US" sz="1200" kern="1200" dirty="0" smtClean="0">
                <a:solidFill>
                  <a:schemeClr val="tx1"/>
                </a:solidFill>
                <a:effectLst/>
                <a:latin typeface="Arial" charset="0"/>
                <a:ea typeface="+mn-ea"/>
                <a:cs typeface="+mn-cs"/>
              </a:rPr>
              <a:t> stores any data. All SET,</a:t>
            </a:r>
            <a:r>
              <a:rPr lang="en-US" sz="1200" kern="1200" baseline="0" dirty="0" smtClean="0">
                <a:solidFill>
                  <a:schemeClr val="tx1"/>
                </a:solidFill>
                <a:effectLst/>
                <a:latin typeface="Arial" charset="0"/>
                <a:ea typeface="+mn-ea"/>
                <a:cs typeface="+mn-cs"/>
              </a:rPr>
              <a:t> GET, and UPDATE requests are degraded</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endParaRPr lang="en-US" sz="1200" kern="1200" baseline="0" dirty="0" smtClean="0">
              <a:solidFill>
                <a:schemeClr val="tx1"/>
              </a:solidFill>
              <a:effectLst/>
              <a:latin typeface="Arial" charset="0"/>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Arial" charset="0"/>
                <a:ea typeface="+mn-ea"/>
                <a:cs typeface="+mn-cs"/>
              </a:rPr>
              <a:t>With degraded request handling disabled, the latencies are much higher</a:t>
            </a:r>
            <a:r>
              <a:rPr lang="en-US" sz="1200" kern="1200" baseline="0" dirty="0" smtClean="0">
                <a:solidFill>
                  <a:schemeClr val="tx1"/>
                </a:solidFill>
                <a:effectLst/>
                <a:latin typeface="Arial" charset="0"/>
                <a:ea typeface="+mn-ea"/>
                <a:cs typeface="+mn-cs"/>
              </a:rPr>
              <a:t> </a:t>
            </a:r>
            <a:r>
              <a:rPr lang="mr-IN" sz="1200" kern="1200" baseline="0" dirty="0" smtClean="0">
                <a:solidFill>
                  <a:schemeClr val="tx1"/>
                </a:solidFill>
                <a:effectLst/>
                <a:latin typeface="Arial" charset="0"/>
                <a:ea typeface="+mn-ea"/>
                <a:cs typeface="+mn-cs"/>
              </a:rPr>
              <a:t>–</a:t>
            </a:r>
            <a:r>
              <a:rPr lang="en-US" sz="1200" kern="1200" baseline="0" dirty="0" smtClean="0">
                <a:solidFill>
                  <a:schemeClr val="tx1"/>
                </a:solidFill>
                <a:effectLst/>
                <a:latin typeface="Arial" charset="0"/>
                <a:ea typeface="+mn-ea"/>
                <a:cs typeface="+mn-cs"/>
              </a:rPr>
              <a:t> more than 3 times of the latencies over normal mode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endParaRPr lang="en-US" sz="1200" kern="1200" baseline="0" smtClean="0">
              <a:solidFill>
                <a:schemeClr val="tx1"/>
              </a:solidFill>
              <a:effectLst/>
              <a:latin typeface="Arial" charset="0"/>
              <a:ea typeface="+mn-ea"/>
              <a:cs typeface="+mn-cs"/>
            </a:endParaRPr>
          </a:p>
        </p:txBody>
      </p:sp>
    </p:spTree>
    <p:extLst>
      <p:ext uri="{BB962C8B-B14F-4D97-AF65-F5344CB8AC3E}">
        <p14:creationId xmlns:p14="http://schemas.microsoft.com/office/powerpoint/2010/main" val="450623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smtClean="0"/>
              <a:t>After writes: </a:t>
            </a:r>
            <a:r>
              <a:rPr lang="en-US" sz="1200" kern="1200" dirty="0" smtClean="0">
                <a:solidFill>
                  <a:schemeClr val="tx1"/>
                </a:solidFill>
                <a:effectLst/>
                <a:latin typeface="Arial" charset="0"/>
                <a:ea typeface="+mn-ea"/>
                <a:cs typeface="+mn-cs"/>
              </a:rPr>
              <a:t>We run the load phase and trigger a transient failure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endParaRPr lang="en-US" sz="1200" kern="1200" dirty="0" smtClean="0">
              <a:solidFill>
                <a:schemeClr val="tx1"/>
              </a:solidFill>
              <a:effectLst/>
              <a:latin typeface="Arial" charset="0"/>
              <a:ea typeface="+mn-ea"/>
              <a:cs typeface="+mn-cs"/>
            </a:endParaRPr>
          </a:p>
          <a:p>
            <a:pPr marL="171450" indent="-171450">
              <a:buFont typeface="Arial" charset="0"/>
              <a:buChar char="•"/>
            </a:pPr>
            <a:r>
              <a:rPr lang="en-US" dirty="0" smtClean="0"/>
              <a:t>The latencies of degraded GET in Workloads A and C are different</a:t>
            </a:r>
          </a:p>
          <a:p>
            <a:pPr marL="171450" indent="-171450">
              <a:buFont typeface="Arial" charset="0"/>
              <a:buChar char="•"/>
            </a:pPr>
            <a:r>
              <a:rPr lang="en-US" dirty="0" smtClean="0"/>
              <a:t>If a redirected server receives an UPDATE before GET, it reconstructs all failed chunks of the same stripe before modifying the chunks in order to ensure consistency</a:t>
            </a:r>
          </a:p>
          <a:p>
            <a:pPr marL="171450" indent="-171450">
              <a:buFont typeface="Arial" charset="0"/>
              <a:buChar char="•"/>
            </a:pPr>
            <a:r>
              <a:rPr lang="en-US" dirty="0" smtClean="0"/>
              <a:t>The following GET requests to the failed data chunks are blocked until the reconstructed chunks are available on the redirected server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endParaRPr lang="en-US" dirty="0" smtClean="0"/>
          </a:p>
        </p:txBody>
      </p:sp>
    </p:spTree>
    <p:extLst>
      <p:ext uri="{BB962C8B-B14F-4D97-AF65-F5344CB8AC3E}">
        <p14:creationId xmlns:p14="http://schemas.microsoft.com/office/powerpoint/2010/main" val="19087084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47594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53297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o achieve low-latency data access, in-memory KV stores issue decentralized requests without centralized metadata lookups</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When failures happen, ongoing requests may need to be reverted or replayed to avoid inconsistency</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In erasure coding, we also need to maintain consistency across encoded chunks that are dependent on each other</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Non-trivial task</a:t>
            </a:r>
            <a:endParaRPr lang="en-US" dirty="0" smtClean="0"/>
          </a:p>
        </p:txBody>
      </p:sp>
    </p:spTree>
    <p:extLst>
      <p:ext uri="{BB962C8B-B14F-4D97-AF65-F5344CB8AC3E}">
        <p14:creationId xmlns:p14="http://schemas.microsoft.com/office/powerpoint/2010/main" val="1583692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r>
              <a:rPr lang="en-US" dirty="0" smtClean="0"/>
              <a:t>All-encoding data model encodes objects in</a:t>
            </a:r>
            <a:r>
              <a:rPr lang="en-US" baseline="0" dirty="0" smtClean="0"/>
              <a:t> entirety, including keys, values, and metadata, so as to highly suppress storage redundancy for fault tolerance</a:t>
            </a:r>
            <a:endParaRPr lang="en-US" dirty="0"/>
          </a:p>
        </p:txBody>
      </p:sp>
    </p:spTree>
    <p:extLst>
      <p:ext uri="{BB962C8B-B14F-4D97-AF65-F5344CB8AC3E}">
        <p14:creationId xmlns:p14="http://schemas.microsoft.com/office/powerpoint/2010/main" val="253051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aseline="0" dirty="0" smtClean="0"/>
              <a:t>Most key-value stores directly store replicas in memory </a:t>
            </a:r>
            <a:r>
              <a:rPr lang="en-US" baseline="0" dirty="0" smtClean="0">
                <a:sym typeface="Wingdings"/>
              </a:rPr>
              <a:t> high storage cost</a:t>
            </a:r>
            <a:endParaRPr lang="en-US" baseline="0" dirty="0" smtClean="0"/>
          </a:p>
          <a:p>
            <a:pPr marL="171450" indent="-171450">
              <a:buFont typeface="Arial" charset="0"/>
              <a:buChar char="•"/>
            </a:pPr>
            <a:r>
              <a:rPr lang="en-US" baseline="0" dirty="0" err="1" smtClean="0"/>
              <a:t>RAMCloud</a:t>
            </a:r>
            <a:r>
              <a:rPr lang="en-US" baseline="0" dirty="0" smtClean="0"/>
              <a:t> reduces memory footprints by storing replicas in secondary storage</a:t>
            </a:r>
          </a:p>
          <a:p>
            <a:pPr marL="171450" indent="-171450">
              <a:buFont typeface="Arial" charset="0"/>
              <a:buChar char="•"/>
            </a:pPr>
            <a:r>
              <a:rPr lang="en-US" baseline="0" dirty="0" err="1" smtClean="0"/>
              <a:t>RAMCloud</a:t>
            </a:r>
            <a:r>
              <a:rPr lang="en-US" baseline="0" dirty="0" smtClean="0"/>
              <a:t> incurs expensive I/</a:t>
            </a:r>
            <a:r>
              <a:rPr lang="en-US" baseline="0" dirty="0" err="1" smtClean="0"/>
              <a:t>Os</a:t>
            </a:r>
            <a:r>
              <a:rPr lang="en-US" baseline="0" dirty="0" smtClean="0"/>
              <a:t> when there are intensive random reads to failed objects</a:t>
            </a:r>
          </a:p>
        </p:txBody>
      </p:sp>
    </p:spTree>
    <p:extLst>
      <p:ext uri="{BB962C8B-B14F-4D97-AF65-F5344CB8AC3E}">
        <p14:creationId xmlns:p14="http://schemas.microsoft.com/office/powerpoint/2010/main" val="2085616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baseline="0" dirty="0" smtClean="0"/>
              <a:t>Hybrid-encoding combines erasure coding and replication</a:t>
            </a:r>
          </a:p>
          <a:p>
            <a:pPr marL="171450" indent="-171450">
              <a:buFont typeface="Arial" charset="0"/>
              <a:buChar char="•"/>
            </a:pPr>
            <a:r>
              <a:rPr lang="en-US" b="1" baseline="0" dirty="0" smtClean="0"/>
              <a:t>Introduce two parameters </a:t>
            </a:r>
            <a:r>
              <a:rPr lang="en-US" b="1" i="1" baseline="0" dirty="0" smtClean="0"/>
              <a:t>n</a:t>
            </a:r>
            <a:r>
              <a:rPr lang="en-US" b="1" baseline="0" dirty="0" smtClean="0"/>
              <a:t> and </a:t>
            </a:r>
            <a:r>
              <a:rPr lang="en-US" b="1" i="1" baseline="0" dirty="0" smtClean="0"/>
              <a:t>k</a:t>
            </a:r>
            <a:r>
              <a:rPr lang="en-US" b="1" baseline="0" dirty="0" smtClean="0"/>
              <a:t>:</a:t>
            </a:r>
            <a:r>
              <a:rPr lang="en-US" baseline="0" dirty="0" smtClean="0"/>
              <a:t> Values are stored in </a:t>
            </a:r>
            <a:r>
              <a:rPr lang="en-US" i="1" baseline="0" dirty="0" smtClean="0"/>
              <a:t>k</a:t>
            </a:r>
            <a:r>
              <a:rPr lang="en-US" i="0" baseline="0" dirty="0" smtClean="0"/>
              <a:t> data chunks (the servers storing the data chunks are called data servers); the parity or coded information is stored in (</a:t>
            </a:r>
            <a:r>
              <a:rPr lang="en-US" i="1" baseline="0" dirty="0" smtClean="0"/>
              <a:t>n</a:t>
            </a:r>
            <a:r>
              <a:rPr lang="en-US" i="0" baseline="0" dirty="0" smtClean="0"/>
              <a:t> </a:t>
            </a:r>
            <a:r>
              <a:rPr lang="mr-IN" i="0" baseline="0" dirty="0" smtClean="0"/>
              <a:t>–</a:t>
            </a:r>
            <a:r>
              <a:rPr lang="en-US" i="0" baseline="0" dirty="0" smtClean="0"/>
              <a:t> </a:t>
            </a:r>
            <a:r>
              <a:rPr lang="en-US" i="1" baseline="0" dirty="0" smtClean="0"/>
              <a:t>k</a:t>
            </a:r>
            <a:r>
              <a:rPr lang="en-US" i="0" baseline="0" dirty="0" smtClean="0"/>
              <a:t>) parity chunks (the servers storing the parity chunks are called parity servers) </a:t>
            </a:r>
            <a:r>
              <a:rPr lang="mr-IN" i="0" baseline="0" dirty="0" smtClean="0"/>
              <a:t>–</a:t>
            </a:r>
            <a:r>
              <a:rPr lang="en-US" i="0" baseline="0" dirty="0" smtClean="0"/>
              <a:t> </a:t>
            </a:r>
            <a:r>
              <a:rPr lang="en-US" i="1" baseline="0" dirty="0" smtClean="0"/>
              <a:t>n</a:t>
            </a:r>
            <a:r>
              <a:rPr lang="en-US" i="0" baseline="0" dirty="0" smtClean="0"/>
              <a:t> servers are needed in total</a:t>
            </a:r>
          </a:p>
          <a:p>
            <a:pPr marL="171450" indent="-171450">
              <a:buFont typeface="Arial" charset="0"/>
              <a:buChar char="•"/>
            </a:pPr>
            <a:r>
              <a:rPr lang="en-US" i="0" baseline="0" dirty="0" smtClean="0"/>
              <a:t>The </a:t>
            </a:r>
            <a:r>
              <a:rPr lang="en-US" i="1" baseline="0" dirty="0" smtClean="0"/>
              <a:t>n</a:t>
            </a:r>
            <a:r>
              <a:rPr lang="en-US" i="0" baseline="0" dirty="0" smtClean="0"/>
              <a:t> chunks are collectively called “a stripe”</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The major drawback of hybrid-encoding is that if the value size is significantly small, it still incurs significant storage overhead due to the replication of keys and metadata</a:t>
            </a:r>
            <a:endParaRPr lang="en-US" dirty="0" smtClean="0"/>
          </a:p>
        </p:txBody>
      </p:sp>
    </p:spTree>
    <p:extLst>
      <p:ext uri="{BB962C8B-B14F-4D97-AF65-F5344CB8AC3E}">
        <p14:creationId xmlns:p14="http://schemas.microsoft.com/office/powerpoint/2010/main" val="598714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Two main features</a:t>
            </a:r>
            <a:r>
              <a:rPr lang="mr-IN" baseline="0" dirty="0" smtClean="0"/>
              <a:t>…</a:t>
            </a:r>
            <a:endParaRPr lang="en-US" baseline="0" dirty="0" smtClean="0"/>
          </a:p>
        </p:txBody>
      </p:sp>
    </p:spTree>
    <p:extLst>
      <p:ext uri="{BB962C8B-B14F-4D97-AF65-F5344CB8AC3E}">
        <p14:creationId xmlns:p14="http://schemas.microsoft.com/office/powerpoint/2010/main" val="711018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A larger chunk size provides better storage efficiency by mitigating the storage overhead due to indexing, yet it also incurs higher computational overhead in encoding/decoding</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200" kern="1200" dirty="0" smtClean="0">
                <a:solidFill>
                  <a:schemeClr val="tx1"/>
                </a:solidFill>
                <a:effectLst/>
                <a:latin typeface="+mn-lt"/>
                <a:ea typeface="+mn-ea"/>
                <a:cs typeface="+mn-cs"/>
              </a:rPr>
              <a:t>Our current implementation chooses 4 KB as the chunk size to balance the trade-off</a:t>
            </a:r>
            <a:endParaRPr lang="en-US" dirty="0" smtClean="0"/>
          </a:p>
        </p:txBody>
      </p:sp>
    </p:spTree>
    <p:extLst>
      <p:ext uri="{BB962C8B-B14F-4D97-AF65-F5344CB8AC3E}">
        <p14:creationId xmlns:p14="http://schemas.microsoft.com/office/powerpoint/2010/main" val="272722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en-US" dirty="0" smtClean="0"/>
          </a:p>
        </p:txBody>
      </p:sp>
    </p:spTree>
    <p:extLst>
      <p:ext uri="{BB962C8B-B14F-4D97-AF65-F5344CB8AC3E}">
        <p14:creationId xmlns:p14="http://schemas.microsoft.com/office/powerpoint/2010/main" val="158201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5DD5A66-9C2F-42FF-B09E-B62E67AA1448}" type="slidenum">
              <a:rPr lang="en-US"/>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sz="1000"/>
            </a:lvl1pPr>
          </a:lstStyle>
          <a:p>
            <a:pPr>
              <a:defRPr/>
            </a:pPr>
            <a:fld id="{3FFE790D-BCFB-4008-9260-CA63AEE325FD}" type="slidenum">
              <a:rPr lang="en-US" smtClean="0"/>
              <a:pPr>
                <a:defRPr/>
              </a:pPr>
              <a:t>‹#›</a:t>
            </a:fld>
            <a:endParaRPr lang="en-US"/>
          </a:p>
        </p:txBody>
      </p:sp>
    </p:spTree>
    <p:extLst>
      <p:ext uri="{BB962C8B-B14F-4D97-AF65-F5344CB8AC3E}">
        <p14:creationId xmlns:p14="http://schemas.microsoft.com/office/powerpoint/2010/main" val="38206570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400800"/>
            <a:ext cx="5562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github.com/mtyiu/meme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763000" cy="1771651"/>
          </a:xfrm>
        </p:spPr>
        <p:txBody>
          <a:bodyPr/>
          <a:lstStyle/>
          <a:p>
            <a:r>
              <a:rPr lang="en-US" sz="4000" dirty="0" smtClean="0"/>
              <a:t>Erasure </a:t>
            </a:r>
            <a:r>
              <a:rPr lang="en-US" sz="4000" dirty="0"/>
              <a:t>Coding for Small Objects </a:t>
            </a:r>
            <a:r>
              <a:rPr lang="en-US" sz="4000" dirty="0" smtClean="0"/>
              <a:t>in In-Memory </a:t>
            </a:r>
            <a:r>
              <a:rPr lang="en-US" sz="4000" dirty="0"/>
              <a:t>Key-Value </a:t>
            </a:r>
            <a:r>
              <a:rPr lang="en-US" sz="4000" dirty="0" smtClean="0"/>
              <a:t>Storage</a:t>
            </a:r>
            <a:endParaRPr lang="en-US" sz="4000" dirty="0"/>
          </a:p>
        </p:txBody>
      </p:sp>
      <p:sp>
        <p:nvSpPr>
          <p:cNvPr id="3" name="Subtitle 2"/>
          <p:cNvSpPr>
            <a:spLocks noGrp="1"/>
          </p:cNvSpPr>
          <p:nvPr>
            <p:ph type="subTitle" idx="1"/>
          </p:nvPr>
        </p:nvSpPr>
        <p:spPr>
          <a:xfrm>
            <a:off x="457200" y="3886200"/>
            <a:ext cx="8305800" cy="2286000"/>
          </a:xfrm>
        </p:spPr>
        <p:txBody>
          <a:bodyPr/>
          <a:lstStyle/>
          <a:p>
            <a:r>
              <a:rPr lang="en-US" sz="2400" dirty="0" smtClean="0"/>
              <a:t>Matt M. T. </a:t>
            </a:r>
            <a:r>
              <a:rPr lang="en-US" sz="2400" dirty="0" err="1" smtClean="0"/>
              <a:t>Yiu</a:t>
            </a:r>
            <a:r>
              <a:rPr lang="en-US" sz="2400" dirty="0" smtClean="0"/>
              <a:t>, Helen H. W. Chan, </a:t>
            </a:r>
            <a:r>
              <a:rPr lang="en-US" sz="2400" b="1" dirty="0" smtClean="0"/>
              <a:t>Patrick P. C. Lee</a:t>
            </a:r>
          </a:p>
          <a:p>
            <a:r>
              <a:rPr lang="en-US" sz="2400" dirty="0" smtClean="0"/>
              <a:t>The Chinese University of Hong Kong</a:t>
            </a:r>
          </a:p>
          <a:p>
            <a:endParaRPr lang="en-US" sz="2400" dirty="0" smtClean="0"/>
          </a:p>
          <a:p>
            <a:r>
              <a:rPr lang="en-US" sz="2000" dirty="0" smtClean="0"/>
              <a:t>SYSTOR 2017</a:t>
            </a:r>
            <a:endParaRPr lang="en-US" sz="2000" dirty="0"/>
          </a:p>
        </p:txBody>
      </p:sp>
      <p:pic>
        <p:nvPicPr>
          <p:cNvPr id="5" name="Picture 4" descr="CUH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79444" y="54036"/>
            <a:ext cx="1431899" cy="93656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a:p>
        </p:txBody>
      </p:sp>
    </p:spTree>
    <p:extLst>
      <p:ext uri="{BB962C8B-B14F-4D97-AF65-F5344CB8AC3E}">
        <p14:creationId xmlns:p14="http://schemas.microsoft.com/office/powerpoint/2010/main" val="1236969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All-encoding: Data Organization</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828800"/>
            <a:ext cx="5638800" cy="3406999"/>
          </a:xfrm>
          <a:prstGeom prst="rect">
            <a:avLst/>
          </a:prstGeom>
          <a:ln>
            <a:noFill/>
          </a:ln>
          <a:effectLst>
            <a:outerShdw blurRad="292100" dist="139700" dir="2700000" algn="tl" rotWithShape="0">
              <a:srgbClr val="333333">
                <a:alpha val="26000"/>
              </a:srgbClr>
            </a:outerShdw>
          </a:effectLst>
        </p:spPr>
      </p:pic>
      <p:sp>
        <p:nvSpPr>
          <p:cNvPr id="7" name="Rectangle 6"/>
          <p:cNvSpPr/>
          <p:nvPr/>
        </p:nvSpPr>
        <p:spPr>
          <a:xfrm>
            <a:off x="2209800" y="2637184"/>
            <a:ext cx="3200400" cy="1706216"/>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562600" y="3924779"/>
            <a:ext cx="3276600" cy="2171221"/>
          </a:xfrm>
          <a:prstGeom prst="rect">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Each data chunk contains multiple objects</a:t>
            </a: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Each object starts with fixed-size metadata, followed by variable-size key and value</a:t>
            </a:r>
          </a:p>
        </p:txBody>
      </p:sp>
      <p:cxnSp>
        <p:nvCxnSpPr>
          <p:cNvPr id="9" name="Elbow Connector 8"/>
          <p:cNvCxnSpPr>
            <a:stCxn id="8" idx="0"/>
          </p:cNvCxnSpPr>
          <p:nvPr/>
        </p:nvCxnSpPr>
        <p:spPr>
          <a:xfrm rot="16200000" flipV="1">
            <a:off x="6088308" y="2812187"/>
            <a:ext cx="434486" cy="1790698"/>
          </a:xfrm>
          <a:prstGeom prst="bentConnector2">
            <a:avLst/>
          </a:prstGeom>
          <a:noFill/>
          <a:ln w="38100" cap="flat" cmpd="sng" algn="ctr">
            <a:solidFill>
              <a:srgbClr val="4F81BD"/>
            </a:solidFill>
            <a:prstDash val="solid"/>
            <a:tailEnd type="triangle"/>
          </a:ln>
          <a:effectLst>
            <a:outerShdw blurRad="40000" dist="23000" dir="5400000" rotWithShape="0">
              <a:srgbClr val="000000">
                <a:alpha val="35000"/>
              </a:srgbClr>
            </a:outerShdw>
          </a:effectLst>
        </p:spPr>
      </p:cxn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spTree>
    <p:extLst>
      <p:ext uri="{BB962C8B-B14F-4D97-AF65-F5344CB8AC3E}">
        <p14:creationId xmlns:p14="http://schemas.microsoft.com/office/powerpoint/2010/main" val="12265122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All-encoding: Data Organization</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828800"/>
            <a:ext cx="5638800" cy="3406999"/>
          </a:xfrm>
          <a:prstGeom prst="rect">
            <a:avLst/>
          </a:prstGeom>
          <a:ln>
            <a:noFill/>
          </a:ln>
          <a:effectLst>
            <a:outerShdw blurRad="292100" dist="139700" dir="2700000" algn="tl" rotWithShape="0">
              <a:srgbClr val="333333">
                <a:alpha val="26000"/>
              </a:srgbClr>
            </a:outerShdw>
          </a:effectLst>
        </p:spPr>
      </p:pic>
      <p:sp>
        <p:nvSpPr>
          <p:cNvPr id="7" name="Rectangle 6"/>
          <p:cNvSpPr/>
          <p:nvPr/>
        </p:nvSpPr>
        <p:spPr>
          <a:xfrm>
            <a:off x="2209800" y="2637184"/>
            <a:ext cx="3962400" cy="944216"/>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14800" y="4267200"/>
            <a:ext cx="4724400" cy="1828800"/>
          </a:xfrm>
          <a:prstGeom prst="rect">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Append new objects to a data chunk until the chunk size limit is reached, and </a:t>
            </a:r>
            <a:r>
              <a:rPr kumimoji="0" lang="is-IS" sz="2000" b="1" i="1" u="sng" strike="noStrike" kern="0" cap="none" spc="0" normalizeH="0" baseline="0" noProof="0" dirty="0" smtClean="0">
                <a:ln>
                  <a:noFill/>
                </a:ln>
                <a:solidFill>
                  <a:schemeClr val="bg1"/>
                </a:solidFill>
                <a:effectLst/>
                <a:uLnTx/>
                <a:uFillTx/>
                <a:latin typeface="Calibri"/>
                <a:ea typeface="SimHei"/>
                <a:cs typeface="+mn-cs"/>
              </a:rPr>
              <a:t>seal</a:t>
            </a:r>
            <a:r>
              <a:rPr kumimoji="0" lang="is-IS" sz="2000" b="0" i="0" u="none" strike="noStrike" kern="0" cap="none" spc="0" normalizeH="0" baseline="0" noProof="0" dirty="0" smtClean="0">
                <a:ln>
                  <a:noFill/>
                </a:ln>
                <a:solidFill>
                  <a:prstClr val="white"/>
                </a:solidFill>
                <a:effectLst/>
                <a:uLnTx/>
                <a:uFillTx/>
                <a:latin typeface="Calibri"/>
                <a:ea typeface="SimHei"/>
                <a:cs typeface="+mn-cs"/>
              </a:rPr>
              <a:t> the data chunk</a:t>
            </a: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Sealed data chunks are encoded to form parity chunks belonging to same stripe</a:t>
            </a:r>
          </a:p>
        </p:txBody>
      </p:sp>
      <p:cxnSp>
        <p:nvCxnSpPr>
          <p:cNvPr id="9" name="Elbow Connector 8"/>
          <p:cNvCxnSpPr>
            <a:stCxn id="8" idx="0"/>
          </p:cNvCxnSpPr>
          <p:nvPr/>
        </p:nvCxnSpPr>
        <p:spPr>
          <a:xfrm rot="16200000" flipV="1">
            <a:off x="5745646" y="3535846"/>
            <a:ext cx="1157908" cy="304800"/>
          </a:xfrm>
          <a:prstGeom prst="bentConnector2">
            <a:avLst/>
          </a:prstGeom>
          <a:noFill/>
          <a:ln w="38100" cap="flat" cmpd="sng" algn="ctr">
            <a:solidFill>
              <a:srgbClr val="4F81BD"/>
            </a:solidFill>
            <a:prstDash val="solid"/>
            <a:tailEnd type="triangle"/>
          </a:ln>
          <a:effectLst>
            <a:outerShdw blurRad="40000" dist="23000" dir="5400000" rotWithShape="0">
              <a:srgbClr val="000000">
                <a:alpha val="35000"/>
              </a:srgbClr>
            </a:outerShdw>
          </a:effectLst>
        </p:spPr>
      </p:cxn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spTree>
    <p:extLst>
      <p:ext uri="{BB962C8B-B14F-4D97-AF65-F5344CB8AC3E}">
        <p14:creationId xmlns:p14="http://schemas.microsoft.com/office/powerpoint/2010/main" val="499181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All-encoding: Data Organization</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828800"/>
            <a:ext cx="5638800" cy="3406999"/>
          </a:xfrm>
          <a:prstGeom prst="rect">
            <a:avLst/>
          </a:prstGeom>
          <a:ln>
            <a:noFill/>
          </a:ln>
          <a:effectLst>
            <a:outerShdw blurRad="292100" dist="139700" dir="2700000" algn="tl" rotWithShape="0">
              <a:srgbClr val="333333">
                <a:alpha val="26000"/>
              </a:srgbClr>
            </a:outerShdw>
          </a:effectLst>
        </p:spPr>
      </p:pic>
      <p:sp>
        <p:nvSpPr>
          <p:cNvPr id="7" name="Rectangle 6"/>
          <p:cNvSpPr/>
          <p:nvPr/>
        </p:nvSpPr>
        <p:spPr>
          <a:xfrm>
            <a:off x="457200" y="1802295"/>
            <a:ext cx="1752600" cy="3433503"/>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181600" y="3654090"/>
            <a:ext cx="3723132" cy="2518110"/>
          </a:xfrm>
          <a:prstGeom prst="rect">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1" i="0" u="none" strike="noStrike" kern="0" cap="none" spc="0" normalizeH="0" baseline="0" noProof="0" dirty="0" smtClean="0">
                <a:ln>
                  <a:noFill/>
                </a:ln>
                <a:solidFill>
                  <a:prstClr val="white"/>
                </a:solidFill>
                <a:effectLst/>
                <a:uLnTx/>
                <a:uFillTx/>
                <a:latin typeface="Calibri"/>
                <a:ea typeface="SimHei"/>
                <a:cs typeface="+mn-cs"/>
              </a:rPr>
              <a:t>Chunk index </a:t>
            </a:r>
            <a:r>
              <a:rPr kumimoji="0" lang="is-IS" sz="2000" b="0" i="0" u="none" strike="noStrike" kern="0" cap="none" spc="0" normalizeH="0" baseline="0" noProof="0" dirty="0" smtClean="0">
                <a:ln>
                  <a:noFill/>
                </a:ln>
                <a:solidFill>
                  <a:prstClr val="white"/>
                </a:solidFill>
                <a:effectLst/>
                <a:uLnTx/>
                <a:uFillTx/>
                <a:latin typeface="Calibri"/>
                <a:ea typeface="SimHei"/>
                <a:cs typeface="+mn-cs"/>
              </a:rPr>
              <a:t>maps a chunk ID to a chunk reference</a:t>
            </a: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1" i="0" u="none" strike="noStrike" kern="0" cap="none" spc="0" normalizeH="0" baseline="0" noProof="0" dirty="0" smtClean="0">
                <a:ln>
                  <a:noFill/>
                </a:ln>
                <a:solidFill>
                  <a:prstClr val="white"/>
                </a:solidFill>
                <a:effectLst/>
                <a:uLnTx/>
                <a:uFillTx/>
                <a:latin typeface="Calibri"/>
                <a:ea typeface="SimHei"/>
                <a:cs typeface="+mn-cs"/>
              </a:rPr>
              <a:t>Object index </a:t>
            </a:r>
            <a:r>
              <a:rPr kumimoji="0" lang="is-IS" sz="2000" b="0" i="0" u="none" strike="noStrike" kern="0" cap="none" spc="0" normalizeH="0" baseline="0" noProof="0" dirty="0" smtClean="0">
                <a:ln>
                  <a:noFill/>
                </a:ln>
                <a:solidFill>
                  <a:prstClr val="white"/>
                </a:solidFill>
                <a:effectLst/>
                <a:uLnTx/>
                <a:uFillTx/>
                <a:latin typeface="Calibri"/>
                <a:ea typeface="SimHei"/>
                <a:cs typeface="+mn-cs"/>
              </a:rPr>
              <a:t>maps a key to an object reference</a:t>
            </a: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lang="is-IS" sz="2000" kern="0" dirty="0" smtClean="0">
                <a:solidFill>
                  <a:prstClr val="white"/>
                </a:solidFill>
                <a:latin typeface="Calibri"/>
                <a:ea typeface="SimHei"/>
              </a:rPr>
              <a:t>Use </a:t>
            </a:r>
            <a:r>
              <a:rPr lang="is-IS" sz="2000" b="1" kern="0" dirty="0" smtClean="0">
                <a:solidFill>
                  <a:prstClr val="white"/>
                </a:solidFill>
                <a:latin typeface="Calibri"/>
                <a:ea typeface="SimHei"/>
              </a:rPr>
              <a:t>cuckoo </a:t>
            </a:r>
            <a:r>
              <a:rPr lang="is-IS" sz="2000" b="1" kern="0" dirty="0" smtClean="0">
                <a:solidFill>
                  <a:prstClr val="white"/>
                </a:solidFill>
                <a:latin typeface="Calibri"/>
                <a:ea typeface="SimHei"/>
              </a:rPr>
              <a:t>hashing</a:t>
            </a:r>
            <a:endParaRPr kumimoji="0" lang="is-IS" sz="2000" b="1" i="0" u="none" strike="noStrike" kern="0" cap="none" spc="0" normalizeH="0" baseline="0" noProof="0" dirty="0" smtClean="0">
              <a:ln>
                <a:noFill/>
              </a:ln>
              <a:solidFill>
                <a:prstClr val="white"/>
              </a:solidFill>
              <a:effectLst/>
              <a:uLnTx/>
              <a:uFillTx/>
              <a:latin typeface="Calibri"/>
              <a:ea typeface="SimHei"/>
            </a:endParaRP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1" i="0" u="none" strike="noStrike" kern="0" cap="none" spc="0" normalizeH="0" baseline="0" noProof="0" dirty="0" smtClean="0">
                <a:ln>
                  <a:noFill/>
                </a:ln>
                <a:solidFill>
                  <a:prstClr val="white"/>
                </a:solidFill>
                <a:effectLst/>
                <a:uLnTx/>
                <a:uFillTx/>
                <a:latin typeface="Calibri"/>
                <a:ea typeface="SimHei"/>
                <a:cs typeface="+mn-cs"/>
              </a:rPr>
              <a:t>No need to keep redundancy for both indexes in memory</a:t>
            </a:r>
          </a:p>
        </p:txBody>
      </p:sp>
      <p:cxnSp>
        <p:nvCxnSpPr>
          <p:cNvPr id="9" name="Straight Arrow Connector 8"/>
          <p:cNvCxnSpPr>
            <a:stCxn id="8" idx="1"/>
          </p:cNvCxnSpPr>
          <p:nvPr/>
        </p:nvCxnSpPr>
        <p:spPr>
          <a:xfrm flipH="1" flipV="1">
            <a:off x="2351532" y="3500963"/>
            <a:ext cx="2830068" cy="1412182"/>
          </a:xfrm>
          <a:prstGeom prst="straightConnector1">
            <a:avLst/>
          </a:prstGeom>
          <a:noFill/>
          <a:ln w="38100" cap="flat" cmpd="sng" algn="ctr">
            <a:solidFill>
              <a:srgbClr val="4F81BD"/>
            </a:solidFill>
            <a:prstDash val="solid"/>
            <a:tailEnd type="triangle"/>
          </a:ln>
          <a:effectLst>
            <a:outerShdw blurRad="40000" dist="23000" dir="5400000" rotWithShape="0">
              <a:srgbClr val="000000">
                <a:alpha val="35000"/>
              </a:srgbClr>
            </a:outerShdw>
          </a:effectLst>
        </p:spPr>
      </p:cxn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12</a:t>
            </a:fld>
            <a:endParaRPr lang="en-US" dirty="0"/>
          </a:p>
        </p:txBody>
      </p:sp>
      <p:sp>
        <p:nvSpPr>
          <p:cNvPr id="10" name="Content Placeholder 15"/>
          <p:cNvSpPr>
            <a:spLocks noGrp="1"/>
          </p:cNvSpPr>
          <p:nvPr>
            <p:ph idx="1"/>
          </p:nvPr>
        </p:nvSpPr>
        <p:spPr>
          <a:xfrm>
            <a:off x="256032" y="5562600"/>
            <a:ext cx="4620768" cy="1143000"/>
          </a:xfrm>
        </p:spPr>
        <p:txBody>
          <a:bodyPr>
            <a:noAutofit/>
          </a:bodyPr>
          <a:lstStyle/>
          <a:p>
            <a:r>
              <a:rPr lang="en-US" sz="2000" dirty="0" smtClean="0"/>
              <a:t>Key-to-chunk mappings are needed for failure recovery, but can be stored in secondary storage</a:t>
            </a:r>
            <a:endParaRPr lang="is-IS" sz="2000" dirty="0" smtClean="0"/>
          </a:p>
          <a:p>
            <a:endParaRPr lang="is-IS" sz="2000" dirty="0" smtClean="0"/>
          </a:p>
        </p:txBody>
      </p:sp>
    </p:spTree>
    <p:extLst>
      <p:ext uri="{BB962C8B-B14F-4D97-AF65-F5344CB8AC3E}">
        <p14:creationId xmlns:p14="http://schemas.microsoft.com/office/powerpoint/2010/main" val="1583597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All-encoding: Chunk ID</a:t>
            </a:r>
            <a:endParaRPr lang="en-US" dirty="0"/>
          </a:p>
        </p:txBody>
      </p:sp>
      <p:sp>
        <p:nvSpPr>
          <p:cNvPr id="16" name="Content Placeholder 15"/>
          <p:cNvSpPr>
            <a:spLocks noGrp="1"/>
          </p:cNvSpPr>
          <p:nvPr>
            <p:ph idx="1"/>
          </p:nvPr>
        </p:nvSpPr>
        <p:spPr>
          <a:xfrm>
            <a:off x="256032" y="1554480"/>
            <a:ext cx="5687568" cy="4693920"/>
          </a:xfrm>
        </p:spPr>
        <p:txBody>
          <a:bodyPr>
            <a:normAutofit/>
          </a:bodyPr>
          <a:lstStyle/>
          <a:p>
            <a:r>
              <a:rPr lang="is-IS" dirty="0" smtClean="0"/>
              <a:t>Chunk ID has three fields:</a:t>
            </a:r>
          </a:p>
          <a:p>
            <a:pPr lvl="1"/>
            <a:r>
              <a:rPr lang="en-US" b="1" dirty="0" smtClean="0">
                <a:solidFill>
                  <a:srgbClr val="FF0000"/>
                </a:solidFill>
              </a:rPr>
              <a:t>S</a:t>
            </a:r>
            <a:r>
              <a:rPr lang="is-IS" b="1" dirty="0" smtClean="0">
                <a:solidFill>
                  <a:srgbClr val="FF0000"/>
                </a:solidFill>
              </a:rPr>
              <a:t>tripe list ID</a:t>
            </a:r>
            <a:r>
              <a:rPr lang="is-IS" dirty="0" smtClean="0"/>
              <a:t>: </a:t>
            </a:r>
            <a:r>
              <a:rPr lang="is-IS" dirty="0"/>
              <a:t>i</a:t>
            </a:r>
            <a:r>
              <a:rPr lang="is-IS" dirty="0" smtClean="0"/>
              <a:t>dentifying the set of </a:t>
            </a:r>
            <a:r>
              <a:rPr lang="is-IS" i="1" dirty="0" smtClean="0"/>
              <a:t>n</a:t>
            </a:r>
            <a:r>
              <a:rPr lang="is-IS" dirty="0" smtClean="0"/>
              <a:t> data and parity servers for the stripe</a:t>
            </a:r>
          </a:p>
          <a:p>
            <a:pPr lvl="2"/>
            <a:r>
              <a:rPr lang="is-IS" dirty="0" smtClean="0"/>
              <a:t>Determined by hashing a key</a:t>
            </a:r>
          </a:p>
          <a:p>
            <a:pPr lvl="1"/>
            <a:r>
              <a:rPr lang="is-IS" b="1" dirty="0" smtClean="0">
                <a:solidFill>
                  <a:srgbClr val="FF0000"/>
                </a:solidFill>
              </a:rPr>
              <a:t>Stripe ID</a:t>
            </a:r>
            <a:r>
              <a:rPr lang="is-IS" dirty="0" smtClean="0"/>
              <a:t>: identifying the stripe</a:t>
            </a:r>
          </a:p>
          <a:p>
            <a:pPr lvl="2"/>
            <a:r>
              <a:rPr lang="is-IS" dirty="0" smtClean="0"/>
              <a:t>Each server increments a local counter when a data chunk is sealed</a:t>
            </a:r>
          </a:p>
          <a:p>
            <a:pPr lvl="1"/>
            <a:r>
              <a:rPr lang="is-IS" b="1" dirty="0" smtClean="0">
                <a:solidFill>
                  <a:srgbClr val="FF0000"/>
                </a:solidFill>
              </a:rPr>
              <a:t>Chunk position</a:t>
            </a:r>
            <a:r>
              <a:rPr lang="is-IS" dirty="0" smtClean="0"/>
              <a:t>: from 0 to </a:t>
            </a:r>
            <a:r>
              <a:rPr lang="is-IS" i="1" dirty="0" smtClean="0"/>
              <a:t>n</a:t>
            </a:r>
            <a:r>
              <a:rPr lang="is-IS" dirty="0" smtClean="0"/>
              <a:t> </a:t>
            </a:r>
            <a:r>
              <a:rPr lang="mr-IN" dirty="0" smtClean="0"/>
              <a:t>–</a:t>
            </a:r>
            <a:r>
              <a:rPr lang="is-IS" dirty="0" smtClean="0"/>
              <a:t> 1</a:t>
            </a:r>
          </a:p>
          <a:p>
            <a:r>
              <a:rPr lang="is-IS" dirty="0" smtClean="0"/>
              <a:t>Chunks of the same stripe has the same stripe list ID and same stripe ID</a:t>
            </a:r>
          </a:p>
          <a:p>
            <a:endParaRPr lang="is-IS" dirty="0" smtClean="0"/>
          </a:p>
        </p:txBody>
      </p:sp>
      <p:sp>
        <p:nvSpPr>
          <p:cNvPr id="41" name="Rectangle 40"/>
          <p:cNvSpPr/>
          <p:nvPr/>
        </p:nvSpPr>
        <p:spPr>
          <a:xfrm>
            <a:off x="5902187" y="1209994"/>
            <a:ext cx="3061981" cy="4800600"/>
          </a:xfrm>
          <a:prstGeom prst="rect">
            <a:avLst/>
          </a:prstGeom>
          <a:solidFill>
            <a:sysClr val="window" lastClr="FFFFFF"/>
          </a:solidFill>
          <a:ln w="25400" cap="flat" cmpd="sng" algn="ctr">
            <a:solidFill>
              <a:srgbClr val="C0504D"/>
            </a:solidFill>
            <a:prstDash val="solid"/>
          </a:ln>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C0504D"/>
                </a:solidFill>
                <a:effectLst/>
                <a:uLnTx/>
                <a:uFillTx/>
                <a:latin typeface="Calibri"/>
                <a:ea typeface="SimHei"/>
                <a:cs typeface="+mn-cs"/>
              </a:rPr>
              <a:t>Main Memory</a:t>
            </a:r>
          </a:p>
        </p:txBody>
      </p:sp>
      <p:sp>
        <p:nvSpPr>
          <p:cNvPr id="42" name="Rectangle 41"/>
          <p:cNvSpPr/>
          <p:nvPr/>
        </p:nvSpPr>
        <p:spPr>
          <a:xfrm>
            <a:off x="6090408" y="1432560"/>
            <a:ext cx="1826415" cy="1295400"/>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a typeface="SimHei"/>
              <a:cs typeface="+mn-cs"/>
            </a:endParaRPr>
          </a:p>
        </p:txBody>
      </p:sp>
      <p:sp>
        <p:nvSpPr>
          <p:cNvPr id="43" name="Rectangle 42"/>
          <p:cNvSpPr/>
          <p:nvPr/>
        </p:nvSpPr>
        <p:spPr>
          <a:xfrm>
            <a:off x="6240424" y="1554480"/>
            <a:ext cx="1066800" cy="35052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Chunk ID</a:t>
            </a:r>
          </a:p>
        </p:txBody>
      </p:sp>
      <p:sp>
        <p:nvSpPr>
          <p:cNvPr id="44" name="Rectangle 43"/>
          <p:cNvSpPr/>
          <p:nvPr/>
        </p:nvSpPr>
        <p:spPr>
          <a:xfrm>
            <a:off x="7307224" y="155448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1</a:t>
            </a:r>
          </a:p>
        </p:txBody>
      </p:sp>
      <p:sp>
        <p:nvSpPr>
          <p:cNvPr id="45" name="Rectangle 44"/>
          <p:cNvSpPr/>
          <p:nvPr/>
        </p:nvSpPr>
        <p:spPr>
          <a:xfrm>
            <a:off x="6240424" y="1905000"/>
            <a:ext cx="6858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2</a:t>
            </a:r>
          </a:p>
        </p:txBody>
      </p:sp>
      <p:sp>
        <p:nvSpPr>
          <p:cNvPr id="46" name="Rectangle 45"/>
          <p:cNvSpPr/>
          <p:nvPr/>
        </p:nvSpPr>
        <p:spPr>
          <a:xfrm>
            <a:off x="6926224" y="1905000"/>
            <a:ext cx="838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3</a:t>
            </a:r>
          </a:p>
        </p:txBody>
      </p:sp>
      <p:sp>
        <p:nvSpPr>
          <p:cNvPr id="47" name="Rectangle 46"/>
          <p:cNvSpPr/>
          <p:nvPr/>
        </p:nvSpPr>
        <p:spPr>
          <a:xfrm>
            <a:off x="6240424" y="22555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4</a:t>
            </a:r>
          </a:p>
        </p:txBody>
      </p:sp>
      <p:sp>
        <p:nvSpPr>
          <p:cNvPr id="48" name="Rectangle 47"/>
          <p:cNvSpPr/>
          <p:nvPr/>
        </p:nvSpPr>
        <p:spPr>
          <a:xfrm>
            <a:off x="6697624" y="22555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5</a:t>
            </a:r>
          </a:p>
        </p:txBody>
      </p:sp>
      <p:sp>
        <p:nvSpPr>
          <p:cNvPr id="49" name="Rectangle 48"/>
          <p:cNvSpPr/>
          <p:nvPr/>
        </p:nvSpPr>
        <p:spPr>
          <a:xfrm>
            <a:off x="7150583" y="2255520"/>
            <a:ext cx="613841"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6</a:t>
            </a:r>
          </a:p>
        </p:txBody>
      </p:sp>
      <p:sp>
        <p:nvSpPr>
          <p:cNvPr id="50" name="Rectangle 49"/>
          <p:cNvSpPr/>
          <p:nvPr/>
        </p:nvSpPr>
        <p:spPr>
          <a:xfrm>
            <a:off x="6090408" y="2727960"/>
            <a:ext cx="1826415" cy="1295400"/>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a typeface="SimHei"/>
              <a:cs typeface="+mn-cs"/>
            </a:endParaRPr>
          </a:p>
        </p:txBody>
      </p:sp>
      <p:sp>
        <p:nvSpPr>
          <p:cNvPr id="51" name="Rectangle 50"/>
          <p:cNvSpPr/>
          <p:nvPr/>
        </p:nvSpPr>
        <p:spPr>
          <a:xfrm>
            <a:off x="6240424" y="2849880"/>
            <a:ext cx="1066800" cy="35052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Chunk ID</a:t>
            </a:r>
          </a:p>
        </p:txBody>
      </p:sp>
      <p:sp>
        <p:nvSpPr>
          <p:cNvPr id="52" name="Rectangle 51"/>
          <p:cNvSpPr/>
          <p:nvPr/>
        </p:nvSpPr>
        <p:spPr>
          <a:xfrm>
            <a:off x="7307224" y="284988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1</a:t>
            </a:r>
          </a:p>
        </p:txBody>
      </p:sp>
      <p:sp>
        <p:nvSpPr>
          <p:cNvPr id="53" name="Rectangle 52"/>
          <p:cNvSpPr/>
          <p:nvPr/>
        </p:nvSpPr>
        <p:spPr>
          <a:xfrm>
            <a:off x="6240424" y="3200400"/>
            <a:ext cx="6858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2</a:t>
            </a:r>
          </a:p>
        </p:txBody>
      </p:sp>
      <p:sp>
        <p:nvSpPr>
          <p:cNvPr id="54" name="Rectangle 53"/>
          <p:cNvSpPr/>
          <p:nvPr/>
        </p:nvSpPr>
        <p:spPr>
          <a:xfrm>
            <a:off x="6926224" y="3200400"/>
            <a:ext cx="838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3</a:t>
            </a:r>
          </a:p>
        </p:txBody>
      </p:sp>
      <p:sp>
        <p:nvSpPr>
          <p:cNvPr id="55" name="Rectangle 54"/>
          <p:cNvSpPr/>
          <p:nvPr/>
        </p:nvSpPr>
        <p:spPr>
          <a:xfrm>
            <a:off x="6240424" y="35509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4</a:t>
            </a:r>
          </a:p>
        </p:txBody>
      </p:sp>
      <p:sp>
        <p:nvSpPr>
          <p:cNvPr id="56" name="Rectangle 55"/>
          <p:cNvSpPr/>
          <p:nvPr/>
        </p:nvSpPr>
        <p:spPr>
          <a:xfrm>
            <a:off x="6697624" y="35509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5</a:t>
            </a:r>
          </a:p>
        </p:txBody>
      </p:sp>
      <p:sp>
        <p:nvSpPr>
          <p:cNvPr id="57" name="Rectangle 56"/>
          <p:cNvSpPr/>
          <p:nvPr/>
        </p:nvSpPr>
        <p:spPr>
          <a:xfrm>
            <a:off x="7150583" y="3550920"/>
            <a:ext cx="613841"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6</a:t>
            </a:r>
          </a:p>
        </p:txBody>
      </p:sp>
      <p:sp>
        <p:nvSpPr>
          <p:cNvPr id="58" name="Rectangle 57"/>
          <p:cNvSpPr/>
          <p:nvPr/>
        </p:nvSpPr>
        <p:spPr>
          <a:xfrm>
            <a:off x="6090408" y="4023360"/>
            <a:ext cx="1826415" cy="1295400"/>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a typeface="SimHei"/>
              <a:cs typeface="+mn-cs"/>
            </a:endParaRPr>
          </a:p>
        </p:txBody>
      </p:sp>
      <p:sp>
        <p:nvSpPr>
          <p:cNvPr id="59" name="Rectangle 58"/>
          <p:cNvSpPr/>
          <p:nvPr/>
        </p:nvSpPr>
        <p:spPr>
          <a:xfrm>
            <a:off x="6240424" y="4145280"/>
            <a:ext cx="1066800" cy="35052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Chunk ID</a:t>
            </a:r>
          </a:p>
        </p:txBody>
      </p:sp>
      <p:sp>
        <p:nvSpPr>
          <p:cNvPr id="60" name="Rectangle 59"/>
          <p:cNvSpPr/>
          <p:nvPr/>
        </p:nvSpPr>
        <p:spPr>
          <a:xfrm>
            <a:off x="7307224" y="414528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1</a:t>
            </a:r>
          </a:p>
        </p:txBody>
      </p:sp>
      <p:sp>
        <p:nvSpPr>
          <p:cNvPr id="61" name="Rectangle 60"/>
          <p:cNvSpPr/>
          <p:nvPr/>
        </p:nvSpPr>
        <p:spPr>
          <a:xfrm>
            <a:off x="6240424" y="4495800"/>
            <a:ext cx="6858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2</a:t>
            </a:r>
          </a:p>
        </p:txBody>
      </p:sp>
      <p:sp>
        <p:nvSpPr>
          <p:cNvPr id="62" name="Rectangle 61"/>
          <p:cNvSpPr/>
          <p:nvPr/>
        </p:nvSpPr>
        <p:spPr>
          <a:xfrm>
            <a:off x="6926224" y="4495800"/>
            <a:ext cx="838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3</a:t>
            </a:r>
          </a:p>
        </p:txBody>
      </p:sp>
      <p:sp>
        <p:nvSpPr>
          <p:cNvPr id="63" name="Rectangle 62"/>
          <p:cNvSpPr/>
          <p:nvPr/>
        </p:nvSpPr>
        <p:spPr>
          <a:xfrm>
            <a:off x="6240424" y="48463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4</a:t>
            </a:r>
          </a:p>
        </p:txBody>
      </p:sp>
      <p:sp>
        <p:nvSpPr>
          <p:cNvPr id="64" name="Rectangle 63"/>
          <p:cNvSpPr/>
          <p:nvPr/>
        </p:nvSpPr>
        <p:spPr>
          <a:xfrm>
            <a:off x="6697624" y="4846320"/>
            <a:ext cx="457200"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5</a:t>
            </a:r>
          </a:p>
        </p:txBody>
      </p:sp>
      <p:sp>
        <p:nvSpPr>
          <p:cNvPr id="65" name="Rectangle 64"/>
          <p:cNvSpPr/>
          <p:nvPr/>
        </p:nvSpPr>
        <p:spPr>
          <a:xfrm>
            <a:off x="7150583" y="4846320"/>
            <a:ext cx="613841" cy="350520"/>
          </a:xfrm>
          <a:prstGeom prst="rect">
            <a:avLst/>
          </a:prstGeom>
          <a:solidFill>
            <a:srgbClr val="C0504D">
              <a:lumMod val="40000"/>
              <a:lumOff val="60000"/>
            </a:srgbClr>
          </a:solidFill>
          <a:ln w="25400" cap="flat" cmpd="sng" algn="ctr">
            <a:solidFill>
              <a:srgbClr val="C0504D">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smtClean="0">
                <a:ln>
                  <a:noFill/>
                </a:ln>
                <a:solidFill>
                  <a:prstClr val="white"/>
                </a:solidFill>
                <a:effectLst/>
                <a:uLnTx/>
                <a:uFillTx/>
                <a:latin typeface="Calibri"/>
                <a:ea typeface="SimHei"/>
                <a:cs typeface="+mn-cs"/>
              </a:rPr>
              <a:t>O</a:t>
            </a:r>
            <a:r>
              <a:rPr kumimoji="0" lang="en-US" sz="1800" b="0" i="0" u="none" strike="noStrike" kern="0" cap="none" spc="0" normalizeH="0" baseline="-25000" noProof="0" dirty="0" smtClean="0">
                <a:ln>
                  <a:noFill/>
                </a:ln>
                <a:solidFill>
                  <a:prstClr val="white"/>
                </a:solidFill>
                <a:effectLst/>
                <a:uLnTx/>
                <a:uFillTx/>
                <a:latin typeface="Calibri"/>
                <a:ea typeface="SimHei"/>
                <a:cs typeface="+mn-cs"/>
              </a:rPr>
              <a:t>6</a:t>
            </a:r>
          </a:p>
        </p:txBody>
      </p:sp>
      <p:sp>
        <p:nvSpPr>
          <p:cNvPr id="66" name="TextBox 65"/>
          <p:cNvSpPr txBox="1"/>
          <p:nvPr/>
        </p:nvSpPr>
        <p:spPr>
          <a:xfrm rot="5400000">
            <a:off x="6915644" y="5393471"/>
            <a:ext cx="328937" cy="307777"/>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400" b="1" dirty="0" smtClean="0">
                <a:solidFill>
                  <a:srgbClr val="C0504D"/>
                </a:solidFill>
                <a:latin typeface="Calibri"/>
                <a:ea typeface="Calibri"/>
                <a:cs typeface="Consolas"/>
              </a:rPr>
              <a:t>...</a:t>
            </a:r>
            <a:endParaRPr lang="en-US" sz="1400" b="1" dirty="0">
              <a:solidFill>
                <a:srgbClr val="C0504D"/>
              </a:solidFill>
              <a:latin typeface="Calibri"/>
              <a:ea typeface="Calibri"/>
              <a:cs typeface="Consolas"/>
            </a:endParaRPr>
          </a:p>
        </p:txBody>
      </p:sp>
      <p:cxnSp>
        <p:nvCxnSpPr>
          <p:cNvPr id="67" name="Straight Arrow Connector 66"/>
          <p:cNvCxnSpPr/>
          <p:nvPr/>
        </p:nvCxnSpPr>
        <p:spPr>
          <a:xfrm>
            <a:off x="8069223" y="1432560"/>
            <a:ext cx="0" cy="1295400"/>
          </a:xfrm>
          <a:prstGeom prst="straightConnector1">
            <a:avLst/>
          </a:prstGeom>
          <a:noFill/>
          <a:ln w="9525" cap="flat" cmpd="sng" algn="ctr">
            <a:solidFill>
              <a:srgbClr val="C0504D">
                <a:shade val="95000"/>
                <a:satMod val="105000"/>
              </a:srgbClr>
            </a:solidFill>
            <a:prstDash val="solid"/>
            <a:headEnd type="triangle"/>
            <a:tailEnd type="triangle"/>
          </a:ln>
          <a:effectLst/>
        </p:spPr>
      </p:cxnSp>
      <p:sp>
        <p:nvSpPr>
          <p:cNvPr id="68" name="TextBox 67"/>
          <p:cNvSpPr txBox="1"/>
          <p:nvPr/>
        </p:nvSpPr>
        <p:spPr>
          <a:xfrm>
            <a:off x="8084439" y="1818650"/>
            <a:ext cx="899184" cy="523220"/>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1400" dirty="0" smtClean="0">
                <a:solidFill>
                  <a:srgbClr val="C0504D"/>
                </a:solidFill>
                <a:latin typeface="Calibri"/>
                <a:ea typeface="Calibri"/>
                <a:cs typeface="Consolas"/>
              </a:rPr>
              <a:t>8 bytes + 4 KB</a:t>
            </a:r>
            <a:endParaRPr lang="en-US" sz="1400" dirty="0">
              <a:solidFill>
                <a:srgbClr val="C0504D"/>
              </a:solidFill>
              <a:latin typeface="Calibri"/>
              <a:ea typeface="Calibri"/>
              <a:cs typeface="Consolas"/>
            </a:endParaRPr>
          </a:p>
        </p:txBody>
      </p:sp>
      <p:cxnSp>
        <p:nvCxnSpPr>
          <p:cNvPr id="69" name="Straight Arrow Connector 68"/>
          <p:cNvCxnSpPr/>
          <p:nvPr/>
        </p:nvCxnSpPr>
        <p:spPr>
          <a:xfrm>
            <a:off x="8069223" y="2743200"/>
            <a:ext cx="0" cy="1295400"/>
          </a:xfrm>
          <a:prstGeom prst="straightConnector1">
            <a:avLst/>
          </a:prstGeom>
          <a:noFill/>
          <a:ln w="9525" cap="flat" cmpd="sng" algn="ctr">
            <a:solidFill>
              <a:srgbClr val="C0504D">
                <a:shade val="95000"/>
                <a:satMod val="105000"/>
              </a:srgbClr>
            </a:solidFill>
            <a:prstDash val="solid"/>
            <a:headEnd type="triangle"/>
            <a:tailEnd type="triangle"/>
          </a:ln>
          <a:effectLst/>
        </p:spPr>
      </p:cxnSp>
      <p:sp>
        <p:nvSpPr>
          <p:cNvPr id="70" name="TextBox 69"/>
          <p:cNvSpPr txBox="1"/>
          <p:nvPr/>
        </p:nvSpPr>
        <p:spPr>
          <a:xfrm>
            <a:off x="8084439" y="3129290"/>
            <a:ext cx="899184" cy="523220"/>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1400" dirty="0" smtClean="0">
                <a:solidFill>
                  <a:srgbClr val="C0504D"/>
                </a:solidFill>
                <a:latin typeface="Calibri"/>
                <a:ea typeface="Calibri"/>
                <a:cs typeface="Consolas"/>
              </a:rPr>
              <a:t>8 bytes + 4 KB</a:t>
            </a:r>
            <a:endParaRPr lang="en-US" sz="1400" dirty="0">
              <a:solidFill>
                <a:srgbClr val="C0504D"/>
              </a:solidFill>
              <a:latin typeface="Calibri"/>
              <a:ea typeface="Calibri"/>
              <a:cs typeface="Consolas"/>
            </a:endParaRPr>
          </a:p>
        </p:txBody>
      </p:sp>
      <p:cxnSp>
        <p:nvCxnSpPr>
          <p:cNvPr id="71" name="Straight Arrow Connector 70"/>
          <p:cNvCxnSpPr/>
          <p:nvPr/>
        </p:nvCxnSpPr>
        <p:spPr>
          <a:xfrm>
            <a:off x="8077200" y="4038600"/>
            <a:ext cx="0" cy="1295400"/>
          </a:xfrm>
          <a:prstGeom prst="straightConnector1">
            <a:avLst/>
          </a:prstGeom>
          <a:noFill/>
          <a:ln w="9525" cap="flat" cmpd="sng" algn="ctr">
            <a:solidFill>
              <a:srgbClr val="C0504D">
                <a:shade val="95000"/>
                <a:satMod val="105000"/>
              </a:srgbClr>
            </a:solidFill>
            <a:prstDash val="solid"/>
            <a:headEnd type="triangle"/>
            <a:tailEnd type="triangle"/>
          </a:ln>
          <a:effectLst/>
        </p:spPr>
      </p:cxnSp>
      <p:sp>
        <p:nvSpPr>
          <p:cNvPr id="72" name="TextBox 71"/>
          <p:cNvSpPr txBox="1"/>
          <p:nvPr/>
        </p:nvSpPr>
        <p:spPr>
          <a:xfrm>
            <a:off x="8092416" y="4424690"/>
            <a:ext cx="899184" cy="523220"/>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1400" dirty="0" smtClean="0">
                <a:solidFill>
                  <a:srgbClr val="C0504D"/>
                </a:solidFill>
                <a:latin typeface="Calibri"/>
                <a:ea typeface="Calibri"/>
                <a:cs typeface="Consolas"/>
              </a:rPr>
              <a:t>8 bytes + 4 KB</a:t>
            </a:r>
            <a:endParaRPr lang="en-US" sz="1400" dirty="0">
              <a:solidFill>
                <a:srgbClr val="C0504D"/>
              </a:solidFill>
              <a:latin typeface="Calibri"/>
              <a:ea typeface="Calibri"/>
              <a:cs typeface="Consolas"/>
            </a:endParaRPr>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13</a:t>
            </a:fld>
            <a:endParaRPr lang="en-US" dirty="0"/>
          </a:p>
        </p:txBody>
      </p:sp>
    </p:spTree>
    <p:extLst>
      <p:ext uri="{BB962C8B-B14F-4D97-AF65-F5344CB8AC3E}">
        <p14:creationId xmlns:p14="http://schemas.microsoft.com/office/powerpoint/2010/main" val="861750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362200"/>
            <a:ext cx="8364379" cy="3815540"/>
          </a:xfrm>
          <a:prstGeom prst="rect">
            <a:avLst/>
          </a:prstGeom>
          <a:ln>
            <a:noFill/>
          </a:ln>
          <a:effectLst>
            <a:outerShdw blurRad="292100" dist="139700" dir="2700000" algn="tl" rotWithShape="0">
              <a:srgbClr val="333333">
                <a:alpha val="65000"/>
              </a:srgbClr>
            </a:outerShdw>
          </a:effectLst>
        </p:spPr>
      </p:pic>
      <p:sp>
        <p:nvSpPr>
          <p:cNvPr id="4" name="Content Placeholder 3"/>
          <p:cNvSpPr>
            <a:spLocks noGrp="1"/>
          </p:cNvSpPr>
          <p:nvPr>
            <p:ph idx="1"/>
          </p:nvPr>
        </p:nvSpPr>
        <p:spPr>
          <a:xfrm>
            <a:off x="457200" y="1676400"/>
            <a:ext cx="8229600" cy="4449763"/>
          </a:xfrm>
        </p:spPr>
        <p:txBody>
          <a:bodyPr/>
          <a:lstStyle/>
          <a:p>
            <a:r>
              <a:rPr lang="en-US" dirty="0" smtClean="0"/>
              <a:t>All-encoding achieves much lower redundancy</a:t>
            </a:r>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14</a:t>
            </a:fld>
            <a:endParaRPr lang="en-US" dirty="0"/>
          </a:p>
        </p:txBody>
      </p:sp>
    </p:spTree>
    <p:extLst>
      <p:ext uri="{BB962C8B-B14F-4D97-AF65-F5344CB8AC3E}">
        <p14:creationId xmlns:p14="http://schemas.microsoft.com/office/powerpoint/2010/main" val="1478664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MemEC</a:t>
            </a:r>
            <a:r>
              <a:rPr lang="en-US" dirty="0" smtClean="0"/>
              <a:t> Architecture</a:t>
            </a:r>
            <a:endParaRPr lang="en-US" dirty="0"/>
          </a:p>
        </p:txBody>
      </p:sp>
      <p:sp>
        <p:nvSpPr>
          <p:cNvPr id="34" name="Rectangle 33"/>
          <p:cNvSpPr/>
          <p:nvPr/>
        </p:nvSpPr>
        <p:spPr>
          <a:xfrm>
            <a:off x="5561484" y="3819668"/>
            <a:ext cx="2159262" cy="2340864"/>
          </a:xfrm>
          <a:prstGeom prst="rect">
            <a:avLst/>
          </a:prstGeom>
          <a:solidFill>
            <a:srgbClr val="9BBB59">
              <a:lumMod val="20000"/>
              <a:lumOff val="80000"/>
            </a:srgbClr>
          </a:solidFill>
          <a:ln w="25400" cap="flat" cmpd="sng" algn="ctr">
            <a:solidFill>
              <a:srgbClr val="9BBB59">
                <a:lumMod val="75000"/>
              </a:srgbClr>
            </a:solidFill>
            <a:prstDash val="dash"/>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1" i="0" u="none" strike="noStrike" kern="0" cap="none" spc="0" normalizeH="0" baseline="0" noProof="0" dirty="0" smtClean="0">
              <a:ln>
                <a:noFill/>
              </a:ln>
              <a:solidFill>
                <a:srgbClr val="9BBB59">
                  <a:lumMod val="75000"/>
                </a:srgbClr>
              </a:solidFill>
              <a:effectLst/>
              <a:uLnTx/>
              <a:uFillTx/>
              <a:latin typeface="Calibri"/>
              <a:ea typeface="SimHei"/>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rgbClr val="9BBB59">
                    <a:lumMod val="75000"/>
                  </a:srgbClr>
                </a:solidFill>
                <a:effectLst/>
                <a:uLnTx/>
                <a:uFillTx/>
                <a:latin typeface="Calibri"/>
                <a:ea typeface="SimHei"/>
                <a:cs typeface="+mn-cs"/>
              </a:rPr>
              <a:t>Unified memory</a:t>
            </a:r>
          </a:p>
        </p:txBody>
      </p:sp>
      <p:sp>
        <p:nvSpPr>
          <p:cNvPr id="35" name="Rectangle 34"/>
          <p:cNvSpPr/>
          <p:nvPr/>
        </p:nvSpPr>
        <p:spPr>
          <a:xfrm>
            <a:off x="6144841" y="4484132"/>
            <a:ext cx="1447800" cy="990600"/>
          </a:xfrm>
          <a:prstGeom prst="rect">
            <a:avLst/>
          </a:prstGeom>
          <a:solidFill>
            <a:srgbClr val="9BBB59"/>
          </a:solidFill>
          <a:ln w="25400" cap="flat" cmpd="sng" algn="ctr">
            <a:solidFill>
              <a:srgbClr val="9BBB59">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Server</a:t>
            </a:r>
          </a:p>
        </p:txBody>
      </p:sp>
      <p:sp>
        <p:nvSpPr>
          <p:cNvPr id="36" name="Rectangle 35"/>
          <p:cNvSpPr/>
          <p:nvPr/>
        </p:nvSpPr>
        <p:spPr>
          <a:xfrm>
            <a:off x="1502826" y="4407932"/>
            <a:ext cx="1447800" cy="99060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Proxy</a:t>
            </a:r>
          </a:p>
        </p:txBody>
      </p:sp>
      <p:sp>
        <p:nvSpPr>
          <p:cNvPr id="38" name="Rectangle 37"/>
          <p:cNvSpPr/>
          <p:nvPr/>
        </p:nvSpPr>
        <p:spPr>
          <a:xfrm>
            <a:off x="1655226" y="4560332"/>
            <a:ext cx="1447800" cy="99060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Client</a:t>
            </a:r>
          </a:p>
        </p:txBody>
      </p:sp>
      <p:sp>
        <p:nvSpPr>
          <p:cNvPr id="40" name="Rectangle 39"/>
          <p:cNvSpPr/>
          <p:nvPr/>
        </p:nvSpPr>
        <p:spPr>
          <a:xfrm>
            <a:off x="2036226" y="4941332"/>
            <a:ext cx="1447800" cy="990600"/>
          </a:xfrm>
          <a:prstGeom prst="rect">
            <a:avLst/>
          </a:prstGeom>
          <a:solidFill>
            <a:srgbClr val="C0504D"/>
          </a:solidFill>
          <a:ln w="25400" cap="flat" cmpd="sng" algn="ctr">
            <a:solidFill>
              <a:srgbClr val="C0504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Proxy</a:t>
            </a:r>
          </a:p>
        </p:txBody>
      </p:sp>
      <p:sp>
        <p:nvSpPr>
          <p:cNvPr id="41" name="TextBox 40"/>
          <p:cNvSpPr txBox="1"/>
          <p:nvPr/>
        </p:nvSpPr>
        <p:spPr>
          <a:xfrm rot="2700000">
            <a:off x="2177320" y="4581556"/>
            <a:ext cx="521297" cy="338554"/>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600" b="1" dirty="0" smtClean="0">
                <a:solidFill>
                  <a:prstClr val="white"/>
                </a:solidFill>
                <a:latin typeface="Consolas" charset="0"/>
                <a:ea typeface="Consolas" charset="0"/>
                <a:cs typeface="Consolas" charset="0"/>
              </a:rPr>
              <a:t>...</a:t>
            </a:r>
            <a:endParaRPr lang="en-US" sz="1600" b="1" dirty="0">
              <a:solidFill>
                <a:prstClr val="white"/>
              </a:solidFill>
              <a:latin typeface="Consolas" charset="0"/>
              <a:ea typeface="Consolas" charset="0"/>
              <a:cs typeface="Consolas" charset="0"/>
            </a:endParaRPr>
          </a:p>
        </p:txBody>
      </p:sp>
      <p:sp>
        <p:nvSpPr>
          <p:cNvPr id="42" name="Rectangle 41"/>
          <p:cNvSpPr/>
          <p:nvPr/>
        </p:nvSpPr>
        <p:spPr>
          <a:xfrm>
            <a:off x="3191351" y="2350532"/>
            <a:ext cx="2011378" cy="798576"/>
          </a:xfrm>
          <a:prstGeom prst="rect">
            <a:avLst/>
          </a:prstGeom>
          <a:solidFill>
            <a:srgbClr val="4BACC6"/>
          </a:solidFill>
          <a:ln w="25400" cap="flat" cmpd="sng" algn="ctr">
            <a:solidFill>
              <a:srgbClr val="4BACC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Coordinator</a:t>
            </a:r>
          </a:p>
        </p:txBody>
      </p:sp>
      <p:sp>
        <p:nvSpPr>
          <p:cNvPr id="48" name="Rectangle 47"/>
          <p:cNvSpPr/>
          <p:nvPr/>
        </p:nvSpPr>
        <p:spPr>
          <a:xfrm>
            <a:off x="5870219" y="4777336"/>
            <a:ext cx="1447800" cy="990600"/>
          </a:xfrm>
          <a:prstGeom prst="rect">
            <a:avLst/>
          </a:prstGeom>
          <a:solidFill>
            <a:srgbClr val="9BBB59"/>
          </a:solidFill>
          <a:ln w="25400" cap="flat" cmpd="sng" algn="ctr">
            <a:solidFill>
              <a:srgbClr val="9BBB59">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Server</a:t>
            </a:r>
          </a:p>
        </p:txBody>
      </p:sp>
      <p:sp>
        <p:nvSpPr>
          <p:cNvPr id="50" name="Rectangle 49"/>
          <p:cNvSpPr/>
          <p:nvPr/>
        </p:nvSpPr>
        <p:spPr>
          <a:xfrm>
            <a:off x="5730350" y="4941332"/>
            <a:ext cx="1447800" cy="990600"/>
          </a:xfrm>
          <a:prstGeom prst="rect">
            <a:avLst/>
          </a:prstGeom>
          <a:solidFill>
            <a:srgbClr val="9BBB59"/>
          </a:solidFill>
          <a:ln w="25400" cap="flat" cmpd="sng" algn="ctr">
            <a:solidFill>
              <a:srgbClr val="9BBB59">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Server</a:t>
            </a:r>
          </a:p>
        </p:txBody>
      </p:sp>
      <p:sp>
        <p:nvSpPr>
          <p:cNvPr id="52" name="TextBox 51"/>
          <p:cNvSpPr txBox="1"/>
          <p:nvPr/>
        </p:nvSpPr>
        <p:spPr>
          <a:xfrm rot="18900000">
            <a:off x="6478704" y="4461457"/>
            <a:ext cx="521297" cy="338554"/>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600" b="1" dirty="0" smtClean="0">
                <a:solidFill>
                  <a:prstClr val="white"/>
                </a:solidFill>
                <a:latin typeface="Consolas" charset="0"/>
                <a:ea typeface="Consolas" charset="0"/>
                <a:cs typeface="Consolas" charset="0"/>
              </a:rPr>
              <a:t>...</a:t>
            </a:r>
            <a:endParaRPr lang="en-US" sz="1600" b="1" dirty="0">
              <a:solidFill>
                <a:prstClr val="white"/>
              </a:solidFill>
              <a:latin typeface="Consolas" charset="0"/>
              <a:ea typeface="Consolas" charset="0"/>
              <a:cs typeface="Consolas" charset="0"/>
            </a:endParaRPr>
          </a:p>
        </p:txBody>
      </p:sp>
      <p:cxnSp>
        <p:nvCxnSpPr>
          <p:cNvPr id="54" name="Straight Arrow Connector 53"/>
          <p:cNvCxnSpPr/>
          <p:nvPr/>
        </p:nvCxnSpPr>
        <p:spPr>
          <a:xfrm flipH="1">
            <a:off x="2960565" y="3254264"/>
            <a:ext cx="1005689" cy="1096949"/>
          </a:xfrm>
          <a:prstGeom prst="straightConnector1">
            <a:avLst/>
          </a:prstGeom>
          <a:noFill/>
          <a:ln w="25400" cap="flat" cmpd="sng" algn="ctr">
            <a:solidFill>
              <a:schemeClr val="accent3">
                <a:lumMod val="75000"/>
              </a:schemeClr>
            </a:solidFill>
            <a:prstDash val="sysDot"/>
            <a:headEnd type="triangle"/>
            <a:tailEnd type="triangle"/>
          </a:ln>
          <a:effectLst>
            <a:outerShdw blurRad="40000" dist="23000" dir="5400000" rotWithShape="0">
              <a:srgbClr val="000000">
                <a:alpha val="35000"/>
              </a:srgbClr>
            </a:outerShdw>
          </a:effectLst>
        </p:spPr>
      </p:cxnSp>
      <p:cxnSp>
        <p:nvCxnSpPr>
          <p:cNvPr id="55" name="Straight Arrow Connector 54"/>
          <p:cNvCxnSpPr/>
          <p:nvPr/>
        </p:nvCxnSpPr>
        <p:spPr>
          <a:xfrm flipH="1">
            <a:off x="3606248" y="5474732"/>
            <a:ext cx="1782778" cy="0"/>
          </a:xfrm>
          <a:prstGeom prst="straightConnector1">
            <a:avLst/>
          </a:prstGeom>
          <a:noFill/>
          <a:ln w="38100" cap="flat" cmpd="sng" algn="ctr">
            <a:solidFill>
              <a:sysClr val="windowText" lastClr="000000"/>
            </a:solidFill>
            <a:prstDash val="solid"/>
            <a:headEnd type="triangle"/>
            <a:tailEnd type="triangle"/>
          </a:ln>
          <a:effectLst>
            <a:outerShdw blurRad="40000" dist="23000" dir="5400000" rotWithShape="0">
              <a:srgbClr val="000000">
                <a:alpha val="35000"/>
              </a:srgbClr>
            </a:outerShdw>
          </a:effectLst>
        </p:spPr>
      </p:cxnSp>
      <p:cxnSp>
        <p:nvCxnSpPr>
          <p:cNvPr id="58" name="Straight Arrow Connector 57"/>
          <p:cNvCxnSpPr/>
          <p:nvPr/>
        </p:nvCxnSpPr>
        <p:spPr>
          <a:xfrm>
            <a:off x="4169826" y="3254264"/>
            <a:ext cx="1560524" cy="1393864"/>
          </a:xfrm>
          <a:prstGeom prst="straightConnector1">
            <a:avLst/>
          </a:prstGeom>
          <a:noFill/>
          <a:ln w="25400" cap="flat" cmpd="sng" algn="ctr">
            <a:solidFill>
              <a:schemeClr val="accent3">
                <a:lumMod val="75000"/>
              </a:schemeClr>
            </a:solidFill>
            <a:prstDash val="sysDot"/>
            <a:headEnd type="triangle"/>
            <a:tailEnd type="triangle"/>
          </a:ln>
          <a:effectLst>
            <a:outerShdw blurRad="40000" dist="23000" dir="5400000" rotWithShape="0">
              <a:srgbClr val="000000">
                <a:alpha val="35000"/>
              </a:srgbClr>
            </a:outerShdw>
          </a:effectLst>
        </p:spPr>
      </p:cxnSp>
      <p:sp>
        <p:nvSpPr>
          <p:cNvPr id="59" name="Can 58"/>
          <p:cNvSpPr/>
          <p:nvPr/>
        </p:nvSpPr>
        <p:spPr>
          <a:xfrm>
            <a:off x="8391004" y="4674632"/>
            <a:ext cx="427022" cy="609600"/>
          </a:xfrm>
          <a:prstGeom prst="can">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black"/>
              </a:solidFill>
              <a:effectLst/>
              <a:uLnTx/>
              <a:uFillTx/>
              <a:latin typeface="Calibri"/>
              <a:ea typeface="SimHei"/>
              <a:cs typeface="+mn-cs"/>
            </a:endParaRPr>
          </a:p>
        </p:txBody>
      </p:sp>
      <p:cxnSp>
        <p:nvCxnSpPr>
          <p:cNvPr id="60" name="Straight Arrow Connector 59"/>
          <p:cNvCxnSpPr>
            <a:stCxn id="35" idx="3"/>
            <a:endCxn id="59" idx="2"/>
          </p:cNvCxnSpPr>
          <p:nvPr/>
        </p:nvCxnSpPr>
        <p:spPr>
          <a:xfrm>
            <a:off x="7592641" y="4979432"/>
            <a:ext cx="798363" cy="0"/>
          </a:xfrm>
          <a:prstGeom prst="straightConnector1">
            <a:avLst/>
          </a:prstGeom>
          <a:noFill/>
          <a:ln w="9525" cap="flat" cmpd="sng" algn="ctr">
            <a:solidFill>
              <a:srgbClr val="9BBB59">
                <a:lumMod val="50000"/>
              </a:srgbClr>
            </a:solidFill>
            <a:prstDash val="solid"/>
            <a:headEnd type="triangle"/>
            <a:tailEnd type="triangle"/>
          </a:ln>
          <a:effectLst/>
        </p:spPr>
      </p:cxnSp>
      <p:sp>
        <p:nvSpPr>
          <p:cNvPr id="63" name="Can 62"/>
          <p:cNvSpPr/>
          <p:nvPr/>
        </p:nvSpPr>
        <p:spPr>
          <a:xfrm>
            <a:off x="8130498" y="4967836"/>
            <a:ext cx="427022" cy="609600"/>
          </a:xfrm>
          <a:prstGeom prst="can">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black"/>
              </a:solidFill>
              <a:effectLst/>
              <a:uLnTx/>
              <a:uFillTx/>
              <a:latin typeface="Calibri"/>
              <a:ea typeface="SimHei"/>
              <a:cs typeface="+mn-cs"/>
            </a:endParaRPr>
          </a:p>
        </p:txBody>
      </p:sp>
      <p:cxnSp>
        <p:nvCxnSpPr>
          <p:cNvPr id="64" name="Straight Arrow Connector 63"/>
          <p:cNvCxnSpPr>
            <a:stCxn id="48" idx="3"/>
            <a:endCxn id="63" idx="2"/>
          </p:cNvCxnSpPr>
          <p:nvPr/>
        </p:nvCxnSpPr>
        <p:spPr>
          <a:xfrm>
            <a:off x="7318019" y="5272636"/>
            <a:ext cx="812479" cy="0"/>
          </a:xfrm>
          <a:prstGeom prst="straightConnector1">
            <a:avLst/>
          </a:prstGeom>
          <a:noFill/>
          <a:ln w="9525" cap="flat" cmpd="sng" algn="ctr">
            <a:solidFill>
              <a:srgbClr val="9BBB59">
                <a:lumMod val="50000"/>
              </a:srgbClr>
            </a:solidFill>
            <a:prstDash val="solid"/>
            <a:headEnd type="triangle"/>
            <a:tailEnd type="triangle"/>
          </a:ln>
          <a:effectLst/>
        </p:spPr>
      </p:cxnSp>
      <p:sp>
        <p:nvSpPr>
          <p:cNvPr id="65" name="Can 64"/>
          <p:cNvSpPr/>
          <p:nvPr/>
        </p:nvSpPr>
        <p:spPr>
          <a:xfrm>
            <a:off x="7963982" y="5122721"/>
            <a:ext cx="427022" cy="609600"/>
          </a:xfrm>
          <a:prstGeom prst="can">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black"/>
              </a:solidFill>
              <a:effectLst/>
              <a:uLnTx/>
              <a:uFillTx/>
              <a:latin typeface="Calibri"/>
              <a:ea typeface="SimHei"/>
              <a:cs typeface="+mn-cs"/>
            </a:endParaRPr>
          </a:p>
        </p:txBody>
      </p:sp>
      <p:cxnSp>
        <p:nvCxnSpPr>
          <p:cNvPr id="66" name="Straight Arrow Connector 65"/>
          <p:cNvCxnSpPr>
            <a:stCxn id="50" idx="3"/>
            <a:endCxn id="65" idx="2"/>
          </p:cNvCxnSpPr>
          <p:nvPr/>
        </p:nvCxnSpPr>
        <p:spPr>
          <a:xfrm flipV="1">
            <a:off x="7178150" y="5427521"/>
            <a:ext cx="785832" cy="9111"/>
          </a:xfrm>
          <a:prstGeom prst="straightConnector1">
            <a:avLst/>
          </a:prstGeom>
          <a:noFill/>
          <a:ln w="9525" cap="flat" cmpd="sng" algn="ctr">
            <a:solidFill>
              <a:srgbClr val="9BBB59">
                <a:lumMod val="50000"/>
              </a:srgbClr>
            </a:solidFill>
            <a:prstDash val="solid"/>
            <a:headEnd type="triangle"/>
            <a:tailEnd type="triangle"/>
          </a:ln>
          <a:effectLst/>
        </p:spPr>
      </p:cxnSp>
      <p:sp>
        <p:nvSpPr>
          <p:cNvPr id="70" name="Rectangle 69"/>
          <p:cNvSpPr/>
          <p:nvPr/>
        </p:nvSpPr>
        <p:spPr>
          <a:xfrm>
            <a:off x="838200" y="2454164"/>
            <a:ext cx="1676400" cy="533400"/>
          </a:xfrm>
          <a:prstGeom prst="rect">
            <a:avLst/>
          </a:prstGeom>
          <a:solidFill>
            <a:sysClr val="window" lastClr="FFFFFF"/>
          </a:solidFill>
          <a:ln w="25400" cap="flat" cmpd="sng" algn="ctr">
            <a:solidFill>
              <a:srgbClr val="C050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latin typeface="Calibri"/>
                <a:ea typeface="SimHei"/>
                <a:cs typeface="+mn-cs"/>
              </a:rPr>
              <a:t>Object</a:t>
            </a:r>
          </a:p>
        </p:txBody>
      </p:sp>
      <p:sp>
        <p:nvSpPr>
          <p:cNvPr id="71" name="Rectangle 70"/>
          <p:cNvSpPr/>
          <p:nvPr/>
        </p:nvSpPr>
        <p:spPr>
          <a:xfrm>
            <a:off x="838200" y="2987564"/>
            <a:ext cx="1676400" cy="896112"/>
          </a:xfrm>
          <a:prstGeom prst="rect">
            <a:avLst/>
          </a:prstGeom>
          <a:solidFill>
            <a:srgbClr val="C0504D">
              <a:lumMod val="40000"/>
              <a:lumOff val="60000"/>
            </a:srgbClr>
          </a:solidFill>
          <a:ln w="25400" cap="flat" cmpd="sng" algn="ctr">
            <a:solidFill>
              <a:srgbClr val="C050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rgbClr val="C0504D">
                    <a:lumMod val="75000"/>
                  </a:srgbClr>
                </a:solidFill>
                <a:effectLst/>
                <a:uLnTx/>
                <a:uFillTx/>
                <a:latin typeface="Consolas" charset="0"/>
                <a:ea typeface="Consolas" charset="0"/>
                <a:cs typeface="Consolas" charset="0"/>
              </a:rPr>
              <a:t>SET / GET / UPDATE / DELETE</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15</a:t>
            </a:fld>
            <a:endParaRPr lang="en-US" dirty="0"/>
          </a:p>
        </p:txBody>
      </p:sp>
      <p:sp>
        <p:nvSpPr>
          <p:cNvPr id="3" name="TextBox 2"/>
          <p:cNvSpPr txBox="1"/>
          <p:nvPr/>
        </p:nvSpPr>
        <p:spPr>
          <a:xfrm>
            <a:off x="5632540" y="2416314"/>
            <a:ext cx="2675797" cy="707886"/>
          </a:xfrm>
          <a:prstGeom prst="rect">
            <a:avLst/>
          </a:prstGeom>
          <a:solidFill>
            <a:schemeClr val="bg1"/>
          </a:solidFill>
        </p:spPr>
        <p:txBody>
          <a:bodyPr wrap="none" rtlCol="0">
            <a:spAutoFit/>
          </a:bodyPr>
          <a:lstStyle/>
          <a:p>
            <a:r>
              <a:rPr lang="en-US" sz="2000" i="1" dirty="0" smtClean="0">
                <a:latin typeface="Calibri" panose="020F0502020204030204" pitchFamily="34" charset="0"/>
              </a:rPr>
              <a:t>Coordinator on I/O path</a:t>
            </a:r>
          </a:p>
          <a:p>
            <a:r>
              <a:rPr lang="en-US" sz="2000" i="1" dirty="0" smtClean="0">
                <a:latin typeface="Calibri" panose="020F0502020204030204" pitchFamily="34" charset="0"/>
              </a:rPr>
              <a:t>only </a:t>
            </a:r>
            <a:r>
              <a:rPr lang="en-US" sz="2000" i="1" dirty="0" smtClean="0">
                <a:latin typeface="Calibri" panose="020F0502020204030204" pitchFamily="34" charset="0"/>
              </a:rPr>
              <a:t>in degraded mode</a:t>
            </a:r>
            <a:endParaRPr lang="en-US" sz="2000" i="1" dirty="0">
              <a:latin typeface="Calibri" panose="020F0502020204030204" pitchFamily="34" charset="0"/>
            </a:endParaRPr>
          </a:p>
        </p:txBody>
      </p:sp>
      <p:sp>
        <p:nvSpPr>
          <p:cNvPr id="33" name="TextBox 32"/>
          <p:cNvSpPr txBox="1"/>
          <p:nvPr/>
        </p:nvSpPr>
        <p:spPr>
          <a:xfrm>
            <a:off x="1295400" y="1676400"/>
            <a:ext cx="786626" cy="400110"/>
          </a:xfrm>
          <a:prstGeom prst="rect">
            <a:avLst/>
          </a:prstGeom>
          <a:solidFill>
            <a:schemeClr val="bg1"/>
          </a:solidFill>
        </p:spPr>
        <p:txBody>
          <a:bodyPr wrap="none" rtlCol="0">
            <a:spAutoFit/>
          </a:bodyPr>
          <a:lstStyle/>
          <a:p>
            <a:r>
              <a:rPr lang="en-US" sz="2000" dirty="0" smtClean="0">
                <a:latin typeface="Calibri" panose="020F0502020204030204" pitchFamily="34" charset="0"/>
              </a:rPr>
              <a:t>Client</a:t>
            </a:r>
            <a:endParaRPr lang="en-US" sz="2000" dirty="0">
              <a:latin typeface="Calibri" panose="020F0502020204030204" pitchFamily="34" charset="0"/>
            </a:endParaRPr>
          </a:p>
        </p:txBody>
      </p:sp>
      <p:cxnSp>
        <p:nvCxnSpPr>
          <p:cNvPr id="39" name="Straight Arrow Connector 38"/>
          <p:cNvCxnSpPr/>
          <p:nvPr/>
        </p:nvCxnSpPr>
        <p:spPr>
          <a:xfrm>
            <a:off x="1676400" y="2045732"/>
            <a:ext cx="0" cy="304800"/>
          </a:xfrm>
          <a:prstGeom prst="straightConnector1">
            <a:avLst/>
          </a:prstGeom>
          <a:noFill/>
          <a:ln w="38100" cap="flat" cmpd="sng" algn="ctr">
            <a:solidFill>
              <a:sysClr val="windowText" lastClr="000000"/>
            </a:solidFill>
            <a:prstDash val="solid"/>
            <a:headEnd type="none"/>
            <a:tailEnd type="triangle"/>
          </a:ln>
          <a:effectLst>
            <a:outerShdw blurRad="40000" dist="23000" dir="5400000" rotWithShape="0">
              <a:srgbClr val="000000">
                <a:alpha val="35000"/>
              </a:srgbClr>
            </a:outerShdw>
          </a:effectLst>
        </p:spPr>
      </p:cxnSp>
      <p:cxnSp>
        <p:nvCxnSpPr>
          <p:cNvPr id="44" name="Straight Arrow Connector 43"/>
          <p:cNvCxnSpPr/>
          <p:nvPr/>
        </p:nvCxnSpPr>
        <p:spPr>
          <a:xfrm>
            <a:off x="1676400" y="4026932"/>
            <a:ext cx="0" cy="304800"/>
          </a:xfrm>
          <a:prstGeom prst="straightConnector1">
            <a:avLst/>
          </a:prstGeom>
          <a:noFill/>
          <a:ln w="38100" cap="flat" cmpd="sng" algn="ctr">
            <a:solidFill>
              <a:sysClr val="windowText" lastClr="000000"/>
            </a:solidFill>
            <a:prstDash val="solid"/>
            <a:headEnd type="none"/>
            <a:tailEnd type="triangle"/>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96059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MemEC</a:t>
            </a:r>
            <a:r>
              <a:rPr lang="en-US" dirty="0" smtClean="0"/>
              <a:t> SET</a:t>
            </a:r>
            <a:endParaRPr lang="en-US" dirty="0"/>
          </a:p>
        </p:txBody>
      </p:sp>
      <p:sp>
        <p:nvSpPr>
          <p:cNvPr id="27" name="Rounded Rectangle 26"/>
          <p:cNvSpPr/>
          <p:nvPr/>
        </p:nvSpPr>
        <p:spPr>
          <a:xfrm>
            <a:off x="2819400" y="3383280"/>
            <a:ext cx="1066800" cy="1066800"/>
          </a:xfrm>
          <a:prstGeom prst="roundRect">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Proxy</a:t>
            </a:r>
          </a:p>
        </p:txBody>
      </p:sp>
      <p:sp>
        <p:nvSpPr>
          <p:cNvPr id="28" name="Right Arrow 27"/>
          <p:cNvSpPr/>
          <p:nvPr/>
        </p:nvSpPr>
        <p:spPr>
          <a:xfrm>
            <a:off x="2324100" y="3695700"/>
            <a:ext cx="457200" cy="381000"/>
          </a:xfrm>
          <a:prstGeom prst="righ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29" name="Rounded Rectangle 28"/>
          <p:cNvSpPr/>
          <p:nvPr/>
        </p:nvSpPr>
        <p:spPr>
          <a:xfrm>
            <a:off x="6400800" y="29916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30" name="Rounded Rectangle 29"/>
          <p:cNvSpPr/>
          <p:nvPr/>
        </p:nvSpPr>
        <p:spPr>
          <a:xfrm>
            <a:off x="6400800" y="35250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31" name="Rounded Rectangle 30"/>
          <p:cNvSpPr/>
          <p:nvPr/>
        </p:nvSpPr>
        <p:spPr>
          <a:xfrm>
            <a:off x="6400800" y="40584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32" name="Rounded Rectangle 31"/>
          <p:cNvSpPr/>
          <p:nvPr/>
        </p:nvSpPr>
        <p:spPr>
          <a:xfrm>
            <a:off x="6400800" y="45918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33" name="Rounded Rectangle 32"/>
          <p:cNvSpPr/>
          <p:nvPr/>
        </p:nvSpPr>
        <p:spPr>
          <a:xfrm>
            <a:off x="6400800" y="51252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sp>
        <p:nvSpPr>
          <p:cNvPr id="34" name="Rounded Rectangle 33"/>
          <p:cNvSpPr/>
          <p:nvPr/>
        </p:nvSpPr>
        <p:spPr>
          <a:xfrm>
            <a:off x="6400800" y="56586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cxnSp>
        <p:nvCxnSpPr>
          <p:cNvPr id="35" name="Straight Arrow Connector 34"/>
          <p:cNvCxnSpPr>
            <a:stCxn id="27" idx="3"/>
            <a:endCxn id="30" idx="1"/>
          </p:cNvCxnSpPr>
          <p:nvPr/>
        </p:nvCxnSpPr>
        <p:spPr>
          <a:xfrm flipV="1">
            <a:off x="3886200" y="3733800"/>
            <a:ext cx="2514600" cy="182880"/>
          </a:xfrm>
          <a:prstGeom prst="straightConnector1">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sp>
        <p:nvSpPr>
          <p:cNvPr id="36" name="Rectangle 35"/>
          <p:cNvSpPr/>
          <p:nvPr/>
        </p:nvSpPr>
        <p:spPr>
          <a:xfrm>
            <a:off x="1143000" y="3302127"/>
            <a:ext cx="1143000" cy="1046226"/>
          </a:xfrm>
          <a:prstGeom prst="rect">
            <a:avLst/>
          </a:prstGeom>
          <a:solidFill>
            <a:srgbClr val="F79646"/>
          </a:solidFill>
          <a:ln w="25400" cap="flat" cmpd="sng" algn="ctr">
            <a:solidFill>
              <a:srgbClr val="F79646">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Key</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Value</a:t>
            </a:r>
          </a:p>
        </p:txBody>
      </p:sp>
      <p:cxnSp>
        <p:nvCxnSpPr>
          <p:cNvPr id="37" name="Straight Arrow Connector 36"/>
          <p:cNvCxnSpPr>
            <a:stCxn id="27" idx="3"/>
            <a:endCxn id="33" idx="1"/>
          </p:cNvCxnSpPr>
          <p:nvPr/>
        </p:nvCxnSpPr>
        <p:spPr>
          <a:xfrm>
            <a:off x="3886200" y="3916680"/>
            <a:ext cx="2514600" cy="1417320"/>
          </a:xfrm>
          <a:prstGeom prst="straightConnector1">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cxnSp>
        <p:nvCxnSpPr>
          <p:cNvPr id="38" name="Straight Arrow Connector 37"/>
          <p:cNvCxnSpPr>
            <a:stCxn id="27" idx="3"/>
            <a:endCxn id="34" idx="1"/>
          </p:cNvCxnSpPr>
          <p:nvPr/>
        </p:nvCxnSpPr>
        <p:spPr>
          <a:xfrm>
            <a:off x="3886200" y="3916680"/>
            <a:ext cx="2514600" cy="1950720"/>
          </a:xfrm>
          <a:prstGeom prst="straightConnector1">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sp>
        <p:nvSpPr>
          <p:cNvPr id="39" name="Rectangle 38"/>
          <p:cNvSpPr/>
          <p:nvPr/>
        </p:nvSpPr>
        <p:spPr>
          <a:xfrm>
            <a:off x="4800600" y="3610356"/>
            <a:ext cx="1298448" cy="981456"/>
          </a:xfrm>
          <a:prstGeom prst="rect">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a:ea typeface="SimHei"/>
                <a:cs typeface="+mn-cs"/>
              </a:rPr>
              <a:t>SET 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Key</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Value</a:t>
            </a:r>
          </a:p>
        </p:txBody>
      </p:sp>
      <p:sp>
        <p:nvSpPr>
          <p:cNvPr id="40" name="Oval 39"/>
          <p:cNvSpPr/>
          <p:nvPr/>
        </p:nvSpPr>
        <p:spPr>
          <a:xfrm>
            <a:off x="4081210" y="3733800"/>
            <a:ext cx="239989" cy="603885"/>
          </a:xfrm>
          <a:prstGeom prst="ellipse">
            <a:avLst/>
          </a:prstGeom>
          <a:noFill/>
          <a:ln w="25400" cap="flat" cmpd="sng" algn="ctr">
            <a:solidFill>
              <a:srgbClr val="C0504D"/>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41" name="Rectangle 40"/>
          <p:cNvSpPr/>
          <p:nvPr/>
        </p:nvSpPr>
        <p:spPr>
          <a:xfrm>
            <a:off x="5791200" y="1600200"/>
            <a:ext cx="2209800" cy="685800"/>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Coordinator</a:t>
            </a:r>
          </a:p>
        </p:txBody>
      </p:sp>
      <p:sp>
        <p:nvSpPr>
          <p:cNvPr id="42" name="Rectangle 41"/>
          <p:cNvSpPr/>
          <p:nvPr/>
        </p:nvSpPr>
        <p:spPr>
          <a:xfrm>
            <a:off x="3771900" y="4292346"/>
            <a:ext cx="914400" cy="495300"/>
          </a:xfrm>
          <a:prstGeom prst="rect">
            <a:avLst/>
          </a:prstGeom>
          <a:solidFill>
            <a:sysClr val="window" lastClr="FFFFFF"/>
          </a:solidFill>
          <a:ln w="25400" cap="flat" cmpd="sng" algn="ctr">
            <a:solidFill>
              <a:srgbClr val="C050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Parallel</a:t>
            </a:r>
          </a:p>
        </p:txBody>
      </p:sp>
      <p:sp>
        <p:nvSpPr>
          <p:cNvPr id="2" name="Slide Number Placeholder 1"/>
          <p:cNvSpPr>
            <a:spLocks noGrp="1"/>
          </p:cNvSpPr>
          <p:nvPr>
            <p:ph type="sldNum" sz="quarter" idx="11"/>
          </p:nvPr>
        </p:nvSpPr>
        <p:spPr/>
        <p:txBody>
          <a:bodyPr/>
          <a:lstStyle/>
          <a:p>
            <a:pPr>
              <a:defRPr/>
            </a:pPr>
            <a:fld id="{3FFE790D-BCFB-4008-9260-CA63AEE325FD}" type="slidenum">
              <a:rPr lang="en-US" smtClean="0"/>
              <a:pPr>
                <a:defRPr/>
              </a:pPr>
              <a:t>16</a:t>
            </a:fld>
            <a:endParaRPr lang="en-US"/>
          </a:p>
        </p:txBody>
      </p:sp>
    </p:spTree>
    <p:extLst>
      <p:ext uri="{BB962C8B-B14F-4D97-AF65-F5344CB8AC3E}">
        <p14:creationId xmlns:p14="http://schemas.microsoft.com/office/powerpoint/2010/main" val="2927675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MemEC</a:t>
            </a:r>
            <a:r>
              <a:rPr lang="en-US" dirty="0" smtClean="0"/>
              <a:t> GET</a:t>
            </a:r>
            <a:endParaRPr lang="en-US" dirty="0"/>
          </a:p>
        </p:txBody>
      </p:sp>
      <p:sp>
        <p:nvSpPr>
          <p:cNvPr id="14" name="Rounded Rectangle 13"/>
          <p:cNvSpPr/>
          <p:nvPr/>
        </p:nvSpPr>
        <p:spPr>
          <a:xfrm>
            <a:off x="2819400" y="3078480"/>
            <a:ext cx="1066800" cy="1066800"/>
          </a:xfrm>
          <a:prstGeom prst="roundRect">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white"/>
                </a:solidFill>
                <a:latin typeface="Calibri"/>
                <a:ea typeface="SimHei"/>
              </a:rPr>
              <a:t>Proxy</a:t>
            </a: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sp>
        <p:nvSpPr>
          <p:cNvPr id="22" name="Right Arrow 21"/>
          <p:cNvSpPr/>
          <p:nvPr/>
        </p:nvSpPr>
        <p:spPr>
          <a:xfrm>
            <a:off x="2324100" y="3390900"/>
            <a:ext cx="457200" cy="381000"/>
          </a:xfrm>
          <a:prstGeom prst="righ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23" name="Rounded Rectangle 22"/>
          <p:cNvSpPr/>
          <p:nvPr/>
        </p:nvSpPr>
        <p:spPr>
          <a:xfrm>
            <a:off x="6400800" y="26868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4" name="Rounded Rectangle 23"/>
          <p:cNvSpPr/>
          <p:nvPr/>
        </p:nvSpPr>
        <p:spPr>
          <a:xfrm>
            <a:off x="6400800" y="32202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5" name="Rounded Rectangle 24"/>
          <p:cNvSpPr/>
          <p:nvPr/>
        </p:nvSpPr>
        <p:spPr>
          <a:xfrm>
            <a:off x="6400800" y="37536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6" name="Rounded Rectangle 25"/>
          <p:cNvSpPr/>
          <p:nvPr/>
        </p:nvSpPr>
        <p:spPr>
          <a:xfrm>
            <a:off x="6400800" y="42870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7" name="Rounded Rectangle 26"/>
          <p:cNvSpPr/>
          <p:nvPr/>
        </p:nvSpPr>
        <p:spPr>
          <a:xfrm>
            <a:off x="6400800" y="48204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sp>
        <p:nvSpPr>
          <p:cNvPr id="28" name="Rounded Rectangle 27"/>
          <p:cNvSpPr/>
          <p:nvPr/>
        </p:nvSpPr>
        <p:spPr>
          <a:xfrm>
            <a:off x="6400800" y="53538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cxnSp>
        <p:nvCxnSpPr>
          <p:cNvPr id="29" name="Straight Arrow Connector 28"/>
          <p:cNvCxnSpPr>
            <a:stCxn id="14" idx="3"/>
            <a:endCxn id="24" idx="1"/>
          </p:cNvCxnSpPr>
          <p:nvPr/>
        </p:nvCxnSpPr>
        <p:spPr>
          <a:xfrm flipV="1">
            <a:off x="3886200" y="3429000"/>
            <a:ext cx="2514600" cy="182880"/>
          </a:xfrm>
          <a:prstGeom prst="straightConnector1">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sp>
        <p:nvSpPr>
          <p:cNvPr id="30" name="Rectangle 29"/>
          <p:cNvSpPr/>
          <p:nvPr/>
        </p:nvSpPr>
        <p:spPr>
          <a:xfrm>
            <a:off x="1143000" y="3240786"/>
            <a:ext cx="1143000" cy="742188"/>
          </a:xfrm>
          <a:prstGeom prst="rect">
            <a:avLst/>
          </a:prstGeom>
          <a:solidFill>
            <a:srgbClr val="F79646"/>
          </a:solidFill>
          <a:ln w="25400" cap="flat" cmpd="sng" algn="ctr">
            <a:solidFill>
              <a:srgbClr val="F79646">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Key</a:t>
            </a:r>
          </a:p>
        </p:txBody>
      </p:sp>
      <p:sp>
        <p:nvSpPr>
          <p:cNvPr id="31" name="Rectangle 30"/>
          <p:cNvSpPr/>
          <p:nvPr/>
        </p:nvSpPr>
        <p:spPr>
          <a:xfrm>
            <a:off x="4285488" y="3172736"/>
            <a:ext cx="1335024" cy="695408"/>
          </a:xfrm>
          <a:prstGeom prst="rect">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a:ea typeface="SimHei"/>
                <a:cs typeface="+mn-cs"/>
              </a:rPr>
              <a:t>GET 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Key</a:t>
            </a:r>
          </a:p>
        </p:txBody>
      </p:sp>
      <p:sp>
        <p:nvSpPr>
          <p:cNvPr id="2" name="Slide Number Placeholder 1"/>
          <p:cNvSpPr>
            <a:spLocks noGrp="1"/>
          </p:cNvSpPr>
          <p:nvPr>
            <p:ph type="sldNum" sz="quarter" idx="11"/>
          </p:nvPr>
        </p:nvSpPr>
        <p:spPr/>
        <p:txBody>
          <a:bodyPr/>
          <a:lstStyle/>
          <a:p>
            <a:pPr>
              <a:defRPr/>
            </a:pPr>
            <a:fld id="{3FFE790D-BCFB-4008-9260-CA63AEE325FD}" type="slidenum">
              <a:rPr lang="en-US" smtClean="0"/>
              <a:pPr>
                <a:defRPr/>
              </a:pPr>
              <a:t>17</a:t>
            </a:fld>
            <a:endParaRPr lang="en-US"/>
          </a:p>
        </p:txBody>
      </p:sp>
    </p:spTree>
    <p:extLst>
      <p:ext uri="{BB962C8B-B14F-4D97-AF65-F5344CB8AC3E}">
        <p14:creationId xmlns:p14="http://schemas.microsoft.com/office/powerpoint/2010/main" val="41370504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MemEC</a:t>
            </a:r>
            <a:r>
              <a:rPr lang="en-US" dirty="0" smtClean="0"/>
              <a:t> UPDATE/DELETE</a:t>
            </a:r>
            <a:endParaRPr lang="en-US" dirty="0"/>
          </a:p>
        </p:txBody>
      </p:sp>
      <p:sp>
        <p:nvSpPr>
          <p:cNvPr id="14" name="Rounded Rectangle 13"/>
          <p:cNvSpPr/>
          <p:nvPr/>
        </p:nvSpPr>
        <p:spPr>
          <a:xfrm>
            <a:off x="2819400" y="3078480"/>
            <a:ext cx="1066800" cy="1066800"/>
          </a:xfrm>
          <a:prstGeom prst="roundRect">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smtClean="0">
                <a:solidFill>
                  <a:prstClr val="white"/>
                </a:solidFill>
                <a:latin typeface="Calibri"/>
                <a:ea typeface="SimHei"/>
              </a:rPr>
              <a:t>Proxy</a:t>
            </a: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sp>
        <p:nvSpPr>
          <p:cNvPr id="21" name="Right Arrow 20"/>
          <p:cNvSpPr/>
          <p:nvPr/>
        </p:nvSpPr>
        <p:spPr>
          <a:xfrm>
            <a:off x="2324100" y="3390900"/>
            <a:ext cx="457200" cy="381000"/>
          </a:xfrm>
          <a:prstGeom prst="righ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22" name="Rounded Rectangle 21"/>
          <p:cNvSpPr/>
          <p:nvPr/>
        </p:nvSpPr>
        <p:spPr>
          <a:xfrm>
            <a:off x="6400800" y="26868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3" name="Rounded Rectangle 22"/>
          <p:cNvSpPr/>
          <p:nvPr/>
        </p:nvSpPr>
        <p:spPr>
          <a:xfrm>
            <a:off x="6400800" y="32202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4" name="Rounded Rectangle 23"/>
          <p:cNvSpPr/>
          <p:nvPr/>
        </p:nvSpPr>
        <p:spPr>
          <a:xfrm>
            <a:off x="6400800" y="37536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5" name="Rounded Rectangle 24"/>
          <p:cNvSpPr/>
          <p:nvPr/>
        </p:nvSpPr>
        <p:spPr>
          <a:xfrm>
            <a:off x="6400800" y="4287012"/>
            <a:ext cx="2438400" cy="417576"/>
          </a:xfrm>
          <a:prstGeom prst="round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Data Server</a:t>
            </a:r>
          </a:p>
        </p:txBody>
      </p:sp>
      <p:sp>
        <p:nvSpPr>
          <p:cNvPr id="26" name="Rounded Rectangle 25"/>
          <p:cNvSpPr/>
          <p:nvPr/>
        </p:nvSpPr>
        <p:spPr>
          <a:xfrm>
            <a:off x="6400800" y="48204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sp>
        <p:nvSpPr>
          <p:cNvPr id="27" name="Rounded Rectangle 26"/>
          <p:cNvSpPr/>
          <p:nvPr/>
        </p:nvSpPr>
        <p:spPr>
          <a:xfrm>
            <a:off x="6400800" y="5353812"/>
            <a:ext cx="2438400" cy="417576"/>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 Server</a:t>
            </a:r>
          </a:p>
        </p:txBody>
      </p:sp>
      <p:cxnSp>
        <p:nvCxnSpPr>
          <p:cNvPr id="28" name="Curved Connector 27"/>
          <p:cNvCxnSpPr>
            <a:stCxn id="23" idx="1"/>
            <a:endCxn id="26" idx="1"/>
          </p:cNvCxnSpPr>
          <p:nvPr/>
        </p:nvCxnSpPr>
        <p:spPr>
          <a:xfrm rot="10800000" flipV="1">
            <a:off x="6400800" y="3429000"/>
            <a:ext cx="12700" cy="1600200"/>
          </a:xfrm>
          <a:prstGeom prst="curvedConnector3">
            <a:avLst>
              <a:gd name="adj1" fmla="val 1800000"/>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cxnSp>
        <p:nvCxnSpPr>
          <p:cNvPr id="29" name="Curved Connector 28"/>
          <p:cNvCxnSpPr>
            <a:stCxn id="23" idx="1"/>
            <a:endCxn id="27" idx="1"/>
          </p:cNvCxnSpPr>
          <p:nvPr/>
        </p:nvCxnSpPr>
        <p:spPr>
          <a:xfrm rot="10800000" flipV="1">
            <a:off x="6400800" y="3429000"/>
            <a:ext cx="12700" cy="2133600"/>
          </a:xfrm>
          <a:prstGeom prst="curvedConnector3">
            <a:avLst>
              <a:gd name="adj1" fmla="val 3286961"/>
            </a:avLst>
          </a:prstGeom>
          <a:noFill/>
          <a:ln w="38100" cap="flat" cmpd="sng" algn="ctr">
            <a:solidFill>
              <a:srgbClr val="4BACC6"/>
            </a:solidFill>
            <a:prstDash val="solid"/>
            <a:tailEnd type="triangle"/>
          </a:ln>
          <a:effectLst>
            <a:outerShdw blurRad="40000" dist="23000" dir="5400000" rotWithShape="0">
              <a:srgbClr val="000000">
                <a:alpha val="35000"/>
              </a:srgbClr>
            </a:outerShdw>
          </a:effectLst>
        </p:spPr>
      </p:cxnSp>
      <p:sp>
        <p:nvSpPr>
          <p:cNvPr id="30" name="Rectangle 29"/>
          <p:cNvSpPr/>
          <p:nvPr/>
        </p:nvSpPr>
        <p:spPr>
          <a:xfrm>
            <a:off x="4191000" y="2948940"/>
            <a:ext cx="2052291" cy="1280160"/>
          </a:xfrm>
          <a:prstGeom prst="rect">
            <a:avLst/>
          </a:prstGeom>
          <a:solidFill>
            <a:srgbClr val="4BACC6">
              <a:lumMod val="20000"/>
              <a:lumOff val="80000"/>
            </a:srgbClr>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a:ea typeface="SimHei"/>
                <a:cs typeface="+mn-cs"/>
              </a:rPr>
              <a:t>UPDATE_CHUNK 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Chunk identifier</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Data delta</a:t>
            </a:r>
          </a:p>
        </p:txBody>
      </p:sp>
      <p:sp>
        <p:nvSpPr>
          <p:cNvPr id="31" name="Oval 30"/>
          <p:cNvSpPr/>
          <p:nvPr/>
        </p:nvSpPr>
        <p:spPr>
          <a:xfrm>
            <a:off x="5808937" y="4479367"/>
            <a:ext cx="513108" cy="313944"/>
          </a:xfrm>
          <a:prstGeom prst="ellipse">
            <a:avLst/>
          </a:prstGeom>
          <a:noFill/>
          <a:ln w="25400" cap="flat" cmpd="sng" algn="ctr">
            <a:solidFill>
              <a:srgbClr val="C0504D"/>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32" name="Rectangle 31"/>
          <p:cNvSpPr/>
          <p:nvPr/>
        </p:nvSpPr>
        <p:spPr>
          <a:xfrm>
            <a:off x="4907788" y="4381500"/>
            <a:ext cx="914400" cy="495300"/>
          </a:xfrm>
          <a:prstGeom prst="rect">
            <a:avLst/>
          </a:prstGeom>
          <a:solidFill>
            <a:sysClr val="window" lastClr="FFFFFF"/>
          </a:solidFill>
          <a:ln w="25400" cap="flat" cmpd="sng" algn="ctr">
            <a:solidFill>
              <a:srgbClr val="C050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ea typeface="SimHei"/>
                <a:cs typeface="+mn-cs"/>
              </a:rPr>
              <a:t>Parallel</a:t>
            </a:r>
          </a:p>
        </p:txBody>
      </p:sp>
      <p:sp>
        <p:nvSpPr>
          <p:cNvPr id="33" name="Rectangle 32"/>
          <p:cNvSpPr/>
          <p:nvPr/>
        </p:nvSpPr>
        <p:spPr>
          <a:xfrm>
            <a:off x="243840" y="2552700"/>
            <a:ext cx="2042160" cy="2057400"/>
          </a:xfrm>
          <a:prstGeom prst="rect">
            <a:avLst/>
          </a:prstGeom>
          <a:solidFill>
            <a:srgbClr val="F79646"/>
          </a:solidFill>
          <a:ln w="25400" cap="flat" cmpd="sng" algn="ctr">
            <a:solidFill>
              <a:srgbClr val="F79646">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alibri"/>
                <a:ea typeface="SimHei"/>
                <a:cs typeface="+mn-cs"/>
              </a:rPr>
              <a:t>UPDATE 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Key</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Modified range</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Modified data</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alibri"/>
                <a:ea typeface="SimHei"/>
                <a:cs typeface="+mn-cs"/>
              </a:rPr>
              <a:t>DELETE request: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Key</a:t>
            </a:r>
          </a:p>
        </p:txBody>
      </p:sp>
      <p:sp>
        <p:nvSpPr>
          <p:cNvPr id="2" name="Slide Number Placeholder 1"/>
          <p:cNvSpPr>
            <a:spLocks noGrp="1"/>
          </p:cNvSpPr>
          <p:nvPr>
            <p:ph type="sldNum" sz="quarter" idx="11"/>
          </p:nvPr>
        </p:nvSpPr>
        <p:spPr/>
        <p:txBody>
          <a:bodyPr/>
          <a:lstStyle/>
          <a:p>
            <a:pPr>
              <a:defRPr/>
            </a:pPr>
            <a:fld id="{3FFE790D-BCFB-4008-9260-CA63AEE325FD}" type="slidenum">
              <a:rPr lang="en-US" smtClean="0"/>
              <a:pPr>
                <a:defRPr/>
              </a:pPr>
              <a:t>18</a:t>
            </a:fld>
            <a:endParaRPr lang="en-US"/>
          </a:p>
        </p:txBody>
      </p:sp>
    </p:spTree>
    <p:extLst>
      <p:ext uri="{BB962C8B-B14F-4D97-AF65-F5344CB8AC3E}">
        <p14:creationId xmlns:p14="http://schemas.microsoft.com/office/powerpoint/2010/main" val="2755489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 Tolerance</a:t>
            </a:r>
            <a:endParaRPr lang="en-US" dirty="0"/>
          </a:p>
        </p:txBody>
      </p:sp>
      <p:sp>
        <p:nvSpPr>
          <p:cNvPr id="3" name="Content Placeholder 2"/>
          <p:cNvSpPr>
            <a:spLocks noGrp="1"/>
          </p:cNvSpPr>
          <p:nvPr>
            <p:ph idx="1"/>
          </p:nvPr>
        </p:nvSpPr>
        <p:spPr>
          <a:xfrm>
            <a:off x="457200" y="1676400"/>
            <a:ext cx="8229600" cy="4572000"/>
          </a:xfrm>
        </p:spPr>
        <p:txBody>
          <a:bodyPr/>
          <a:lstStyle/>
          <a:p>
            <a:r>
              <a:rPr lang="en-US" dirty="0" smtClean="0"/>
              <a:t>In normal mode, requests are </a:t>
            </a:r>
            <a:r>
              <a:rPr lang="en-US" b="1" dirty="0" smtClean="0">
                <a:solidFill>
                  <a:srgbClr val="FF0000"/>
                </a:solidFill>
              </a:rPr>
              <a:t>decentralized</a:t>
            </a:r>
          </a:p>
          <a:p>
            <a:pPr lvl="1"/>
            <a:r>
              <a:rPr lang="en-US" dirty="0" smtClean="0"/>
              <a:t>Coordinator is not on I/O path</a:t>
            </a:r>
          </a:p>
          <a:p>
            <a:r>
              <a:rPr lang="en-US" dirty="0" smtClean="0"/>
              <a:t>When a server fails, proxies move from decentralized requests to </a:t>
            </a:r>
            <a:r>
              <a:rPr lang="en-US" b="1" dirty="0" smtClean="0">
                <a:solidFill>
                  <a:srgbClr val="FF0000"/>
                </a:solidFill>
              </a:rPr>
              <a:t>degraded requests </a:t>
            </a:r>
            <a:r>
              <a:rPr lang="en-US" dirty="0" smtClean="0"/>
              <a:t>managed by coordinator</a:t>
            </a:r>
            <a:endParaRPr lang="en-US" b="1" dirty="0" smtClean="0">
              <a:solidFill>
                <a:schemeClr val="accent1"/>
              </a:solidFill>
            </a:endParaRPr>
          </a:p>
          <a:p>
            <a:pPr lvl="1"/>
            <a:r>
              <a:rPr lang="en-US" dirty="0" smtClean="0"/>
              <a:t>Ensure data consistency by reverting any inconsistent changes or replaying incomplete </a:t>
            </a:r>
            <a:r>
              <a:rPr lang="en-US" dirty="0" smtClean="0"/>
              <a:t>requests</a:t>
            </a:r>
          </a:p>
          <a:p>
            <a:pPr lvl="1"/>
            <a:r>
              <a:rPr lang="en-US" dirty="0" smtClean="0"/>
              <a:t>Coordinator redirects degraded requests from a failed server to another working server</a:t>
            </a:r>
            <a:endParaRPr lang="en-US" dirty="0" smtClean="0"/>
          </a:p>
          <a:p>
            <a:pPr lvl="1"/>
            <a:r>
              <a:rPr lang="en-US" dirty="0" smtClean="0"/>
              <a:t>Requests that do not involve the failed server remain decentralized</a:t>
            </a:r>
          </a:p>
          <a:p>
            <a:r>
              <a:rPr lang="en-US" b="1" dirty="0" smtClean="0"/>
              <a:t>Rationale:</a:t>
            </a:r>
            <a:r>
              <a:rPr lang="en-US" dirty="0" smtClean="0"/>
              <a:t> normal mode is common case; coordinator is only involved in degraded mode</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19</a:t>
            </a:fld>
            <a:endParaRPr lang="en-US"/>
          </a:p>
        </p:txBody>
      </p:sp>
    </p:spTree>
    <p:extLst>
      <p:ext uri="{BB962C8B-B14F-4D97-AF65-F5344CB8AC3E}">
        <p14:creationId xmlns:p14="http://schemas.microsoft.com/office/powerpoint/2010/main" val="19847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16" name="Content Placeholder 15"/>
          <p:cNvSpPr>
            <a:spLocks noGrp="1"/>
          </p:cNvSpPr>
          <p:nvPr>
            <p:ph idx="1"/>
          </p:nvPr>
        </p:nvSpPr>
        <p:spPr/>
        <p:txBody>
          <a:bodyPr/>
          <a:lstStyle/>
          <a:p>
            <a:r>
              <a:rPr lang="en-US" dirty="0" smtClean="0"/>
              <a:t>In-memory key-value (KV) stores are widely deployed for scalable, low-latency access</a:t>
            </a:r>
          </a:p>
          <a:p>
            <a:pPr lvl="1"/>
            <a:r>
              <a:rPr lang="en-US" dirty="0" smtClean="0"/>
              <a:t>Examples: </a:t>
            </a:r>
            <a:r>
              <a:rPr lang="en-US" dirty="0" err="1" smtClean="0"/>
              <a:t>Memcached</a:t>
            </a:r>
            <a:r>
              <a:rPr lang="en-US" dirty="0" smtClean="0"/>
              <a:t>, </a:t>
            </a:r>
            <a:r>
              <a:rPr lang="en-US" dirty="0" err="1" smtClean="0"/>
              <a:t>Redis</a:t>
            </a:r>
            <a:r>
              <a:rPr lang="en-US" dirty="0" smtClean="0"/>
              <a:t>, </a:t>
            </a:r>
            <a:r>
              <a:rPr lang="en-US" dirty="0" err="1" smtClean="0"/>
              <a:t>VoltDB</a:t>
            </a:r>
            <a:r>
              <a:rPr lang="en-US" dirty="0" smtClean="0"/>
              <a:t>, </a:t>
            </a:r>
            <a:r>
              <a:rPr lang="en-US" dirty="0" err="1" smtClean="0"/>
              <a:t>RAMCloud</a:t>
            </a:r>
            <a:endParaRPr lang="en-US" dirty="0" smtClean="0"/>
          </a:p>
          <a:p>
            <a:r>
              <a:rPr lang="en-US" dirty="0" smtClean="0"/>
              <a:t>Failures </a:t>
            </a:r>
            <a:r>
              <a:rPr lang="en-US" dirty="0"/>
              <a:t>are prevalent in distributed storage systems</a:t>
            </a:r>
          </a:p>
          <a:p>
            <a:pPr lvl="1"/>
            <a:r>
              <a:rPr lang="en-US" dirty="0"/>
              <a:t>Replication in </a:t>
            </a:r>
            <a:r>
              <a:rPr lang="en-US" dirty="0" smtClean="0"/>
              <a:t>DRAM?</a:t>
            </a:r>
          </a:p>
          <a:p>
            <a:pPr lvl="2"/>
            <a:r>
              <a:rPr lang="en-US" dirty="0" smtClean="0"/>
              <a:t>High storage overheads</a:t>
            </a:r>
          </a:p>
          <a:p>
            <a:pPr lvl="1"/>
            <a:r>
              <a:rPr lang="en-US" dirty="0" smtClean="0"/>
              <a:t>Replication </a:t>
            </a:r>
            <a:r>
              <a:rPr lang="en-US" dirty="0"/>
              <a:t>in secondary storage (e.g., HDDs</a:t>
            </a:r>
            <a:r>
              <a:rPr lang="en-US" dirty="0" smtClean="0"/>
              <a:t>)?</a:t>
            </a:r>
          </a:p>
          <a:p>
            <a:pPr lvl="2"/>
            <a:r>
              <a:rPr lang="en-US" dirty="0" smtClean="0"/>
              <a:t>High latency to replicas (especially for random I/</a:t>
            </a:r>
            <a:r>
              <a:rPr lang="en-US" dirty="0" err="1" smtClean="0"/>
              <a:t>Os</a:t>
            </a:r>
            <a:r>
              <a:rPr lang="en-US" dirty="0" smtClean="0"/>
              <a:t>)</a:t>
            </a:r>
          </a:p>
          <a:p>
            <a:pPr lvl="1"/>
            <a:r>
              <a:rPr lang="en-US" b="1" dirty="0" smtClean="0">
                <a:solidFill>
                  <a:srgbClr val="FF0000"/>
                </a:solidFill>
              </a:rPr>
              <a:t>Erasure </a:t>
            </a:r>
            <a:r>
              <a:rPr lang="en-US" b="1" dirty="0">
                <a:solidFill>
                  <a:srgbClr val="FF0000"/>
                </a:solidFill>
              </a:rPr>
              <a:t>coding</a:t>
            </a:r>
          </a:p>
          <a:p>
            <a:pPr lvl="2"/>
            <a:r>
              <a:rPr lang="en-US" dirty="0"/>
              <a:t>Minimum data redundancy</a:t>
            </a:r>
          </a:p>
          <a:p>
            <a:pPr lvl="2"/>
            <a:r>
              <a:rPr lang="en-US" dirty="0"/>
              <a:t>Redundant information is stored </a:t>
            </a:r>
            <a:r>
              <a:rPr lang="en-US" dirty="0">
                <a:solidFill>
                  <a:srgbClr val="FF0000"/>
                </a:solidFill>
              </a:rPr>
              <a:t>entirely</a:t>
            </a:r>
            <a:r>
              <a:rPr lang="en-US" dirty="0"/>
              <a:t> in memory for low-latency </a:t>
            </a:r>
            <a:r>
              <a:rPr lang="en-US" dirty="0" smtClean="0"/>
              <a:t>accesses </a:t>
            </a:r>
            <a:r>
              <a:rPr lang="en-US" dirty="0" smtClean="0">
                <a:sym typeface="Wingdings" panose="05000000000000000000" pitchFamily="2" charset="2"/>
              </a:rPr>
              <a:t> </a:t>
            </a:r>
            <a:r>
              <a:rPr lang="en-US" dirty="0" smtClean="0">
                <a:solidFill>
                  <a:srgbClr val="FF0000"/>
                </a:solidFill>
                <a:sym typeface="Wingdings" panose="05000000000000000000" pitchFamily="2" charset="2"/>
              </a:rPr>
              <a:t>fast recovery under stragglers and failures</a:t>
            </a:r>
            <a:r>
              <a:rPr lang="en-US" dirty="0" smtClean="0">
                <a:sym typeface="Wingdings" panose="05000000000000000000" pitchFamily="2" charset="2"/>
              </a:rPr>
              <a:t> </a:t>
            </a:r>
            <a:endParaRPr lang="en-US" i="1" dirty="0" smtClean="0"/>
          </a:p>
          <a:p>
            <a:endParaRPr lang="en-US" dirty="0" smtClean="0"/>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2</a:t>
            </a:fld>
            <a:endParaRPr lang="en-US"/>
          </a:p>
        </p:txBody>
      </p:sp>
    </p:spTree>
    <p:extLst>
      <p:ext uri="{BB962C8B-B14F-4D97-AF65-F5344CB8AC3E}">
        <p14:creationId xmlns:p14="http://schemas.microsoft.com/office/powerpoint/2010/main" val="4905810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3" end="3"/>
                                            </p:txEl>
                                          </p:spTgt>
                                        </p:tgtEl>
                                        <p:attrNameLst>
                                          <p:attrName>style.visibility</p:attrName>
                                        </p:attrNameLst>
                                      </p:cBhvr>
                                      <p:to>
                                        <p:strVal val="visible"/>
                                      </p:to>
                                    </p:set>
                                    <p:animEffect transition="in" filter="fade">
                                      <p:cBhvr>
                                        <p:cTn id="12" dur="500"/>
                                        <p:tgtEl>
                                          <p:spTgt spid="16">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animEffect transition="in" filter="fade">
                                      <p:cBhvr>
                                        <p:cTn id="15" dur="500"/>
                                        <p:tgtEl>
                                          <p:spTgt spid="16">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xEl>
                                              <p:pRg st="5" end="5"/>
                                            </p:txEl>
                                          </p:spTgt>
                                        </p:tgtEl>
                                        <p:attrNameLst>
                                          <p:attrName>style.visibility</p:attrName>
                                        </p:attrNameLst>
                                      </p:cBhvr>
                                      <p:to>
                                        <p:strVal val="visible"/>
                                      </p:to>
                                    </p:set>
                                    <p:animEffect transition="in" filter="fade">
                                      <p:cBhvr>
                                        <p:cTn id="20" dur="500"/>
                                        <p:tgtEl>
                                          <p:spTgt spid="16">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animEffect transition="in" filter="fade">
                                      <p:cBhvr>
                                        <p:cTn id="23" dur="500"/>
                                        <p:tgtEl>
                                          <p:spTgt spid="16">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6">
                                            <p:txEl>
                                              <p:pRg st="7" end="7"/>
                                            </p:txEl>
                                          </p:spTgt>
                                        </p:tgtEl>
                                        <p:attrNameLst>
                                          <p:attrName>style.visibility</p:attrName>
                                        </p:attrNameLst>
                                      </p:cBhvr>
                                      <p:to>
                                        <p:strVal val="visible"/>
                                      </p:to>
                                    </p:set>
                                    <p:animEffect transition="in" filter="fade">
                                      <p:cBhvr>
                                        <p:cTn id="28" dur="500"/>
                                        <p:tgtEl>
                                          <p:spTgt spid="16">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animEffect transition="in" filter="fade">
                                      <p:cBhvr>
                                        <p:cTn id="31" dur="500"/>
                                        <p:tgtEl>
                                          <p:spTgt spid="16">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xEl>
                                              <p:pRg st="9" end="9"/>
                                            </p:txEl>
                                          </p:spTgt>
                                        </p:tgtEl>
                                        <p:attrNameLst>
                                          <p:attrName>style.visibility</p:attrName>
                                        </p:attrNameLst>
                                      </p:cBhvr>
                                      <p:to>
                                        <p:strVal val="visible"/>
                                      </p:to>
                                    </p:set>
                                    <p:animEffect transition="in" filter="fade">
                                      <p:cBhvr>
                                        <p:cTn id="34" dur="500"/>
                                        <p:tgtEl>
                                          <p:spTgt spid="1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a:t>
            </a:r>
            <a:r>
              <a:rPr lang="en-US" dirty="0"/>
              <a:t>S</a:t>
            </a:r>
            <a:r>
              <a:rPr lang="en-US" dirty="0" smtClean="0"/>
              <a:t>tates</a:t>
            </a:r>
            <a:endParaRPr lang="en-US" dirty="0"/>
          </a:p>
        </p:txBody>
      </p:sp>
      <p:sp>
        <p:nvSpPr>
          <p:cNvPr id="3" name="Content Placeholder 2"/>
          <p:cNvSpPr>
            <a:spLocks noGrp="1"/>
          </p:cNvSpPr>
          <p:nvPr>
            <p:ph idx="1"/>
          </p:nvPr>
        </p:nvSpPr>
        <p:spPr/>
        <p:txBody>
          <a:bodyPr/>
          <a:lstStyle/>
          <a:p>
            <a:r>
              <a:rPr lang="en-US" dirty="0" smtClean="0"/>
              <a:t>Coordinator maintains a state for each server and instructs all proxies how to communicate with a server</a:t>
            </a:r>
            <a:endParaRPr lang="en-US" dirty="0"/>
          </a:p>
        </p:txBody>
      </p:sp>
      <p:sp>
        <p:nvSpPr>
          <p:cNvPr id="16" name="Oval 15"/>
          <p:cNvSpPr/>
          <p:nvPr/>
        </p:nvSpPr>
        <p:spPr>
          <a:xfrm>
            <a:off x="1066800" y="3890894"/>
            <a:ext cx="1447800" cy="762000"/>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Normal</a:t>
            </a:r>
          </a:p>
        </p:txBody>
      </p:sp>
      <p:sp>
        <p:nvSpPr>
          <p:cNvPr id="18" name="Oval 17"/>
          <p:cNvSpPr/>
          <p:nvPr/>
        </p:nvSpPr>
        <p:spPr>
          <a:xfrm>
            <a:off x="6553200" y="3890894"/>
            <a:ext cx="1600200" cy="762000"/>
          </a:xfrm>
          <a:prstGeom prst="ellipse">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Degraded</a:t>
            </a:r>
          </a:p>
        </p:txBody>
      </p:sp>
      <p:sp>
        <p:nvSpPr>
          <p:cNvPr id="19" name="Oval 18"/>
          <p:cNvSpPr/>
          <p:nvPr/>
        </p:nvSpPr>
        <p:spPr>
          <a:xfrm>
            <a:off x="3506130" y="2895600"/>
            <a:ext cx="2132670" cy="762000"/>
          </a:xfrm>
          <a:prstGeom prst="ellipse">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Intermediate</a:t>
            </a:r>
          </a:p>
        </p:txBody>
      </p:sp>
      <p:sp>
        <p:nvSpPr>
          <p:cNvPr id="21" name="Oval 20"/>
          <p:cNvSpPr/>
          <p:nvPr/>
        </p:nvSpPr>
        <p:spPr>
          <a:xfrm>
            <a:off x="3582328" y="4940967"/>
            <a:ext cx="1979341" cy="838200"/>
          </a:xfrm>
          <a:prstGeom prst="ellipse">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Coordinated Normal</a:t>
            </a:r>
          </a:p>
        </p:txBody>
      </p:sp>
      <p:cxnSp>
        <p:nvCxnSpPr>
          <p:cNvPr id="22" name="Straight Arrow Connector 21"/>
          <p:cNvCxnSpPr>
            <a:stCxn id="16" idx="7"/>
            <a:endCxn id="19" idx="2"/>
          </p:cNvCxnSpPr>
          <p:nvPr/>
        </p:nvCxnSpPr>
        <p:spPr>
          <a:xfrm flipV="1">
            <a:off x="2302575" y="3276600"/>
            <a:ext cx="1203555" cy="725886"/>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cxnSp>
        <p:nvCxnSpPr>
          <p:cNvPr id="27" name="Straight Arrow Connector 26"/>
          <p:cNvCxnSpPr>
            <a:stCxn id="19" idx="6"/>
            <a:endCxn id="18" idx="1"/>
          </p:cNvCxnSpPr>
          <p:nvPr/>
        </p:nvCxnSpPr>
        <p:spPr>
          <a:xfrm>
            <a:off x="5638800" y="3276600"/>
            <a:ext cx="1148744" cy="725886"/>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cxnSp>
        <p:nvCxnSpPr>
          <p:cNvPr id="28" name="Straight Arrow Connector 27"/>
          <p:cNvCxnSpPr>
            <a:stCxn id="18" idx="3"/>
            <a:endCxn id="21" idx="6"/>
          </p:cNvCxnSpPr>
          <p:nvPr/>
        </p:nvCxnSpPr>
        <p:spPr>
          <a:xfrm flipH="1">
            <a:off x="5561669" y="4541302"/>
            <a:ext cx="1225875" cy="818765"/>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cxnSp>
        <p:nvCxnSpPr>
          <p:cNvPr id="29" name="Straight Arrow Connector 28"/>
          <p:cNvCxnSpPr>
            <a:stCxn id="21" idx="2"/>
            <a:endCxn id="16" idx="5"/>
          </p:cNvCxnSpPr>
          <p:nvPr/>
        </p:nvCxnSpPr>
        <p:spPr>
          <a:xfrm flipH="1" flipV="1">
            <a:off x="2302575" y="4541302"/>
            <a:ext cx="1279753" cy="818765"/>
          </a:xfrm>
          <a:prstGeom prst="straightConnector1">
            <a:avLst/>
          </a:prstGeom>
          <a:noFill/>
          <a:ln w="38100" cap="flat" cmpd="sng" algn="ctr">
            <a:solidFill>
              <a:sysClr val="windowText" lastClr="000000"/>
            </a:solidFill>
            <a:prstDash val="solid"/>
            <a:tailEnd type="triangle"/>
          </a:ln>
          <a:effectLst>
            <a:outerShdw blurRad="40000" dist="23000" dir="5400000" rotWithShape="0">
              <a:srgbClr val="000000">
                <a:alpha val="35000"/>
              </a:srgbClr>
            </a:outerShdw>
          </a:effectLst>
        </p:spPr>
      </p:cxnSp>
      <p:sp>
        <p:nvSpPr>
          <p:cNvPr id="30" name="TextBox 29"/>
          <p:cNvSpPr txBox="1"/>
          <p:nvPr/>
        </p:nvSpPr>
        <p:spPr>
          <a:xfrm>
            <a:off x="1943100" y="3156699"/>
            <a:ext cx="876300" cy="646331"/>
          </a:xfrm>
          <a:prstGeom prst="rect">
            <a:avLst/>
          </a:prstGeom>
        </p:spPr>
        <p:txBody>
          <a:bodyPr vert="horz" wrap="square" lIns="91440" tIns="45720" rIns="91440" bIns="45720" rtlCol="0" anchor="ctr">
            <a:spAutoFit/>
          </a:bodyPr>
          <a:lstStyle/>
          <a:p>
            <a:pPr algn="r" eaLnBrk="1" fontAlgn="auto" hangingPunct="1">
              <a:spcBef>
                <a:spcPts val="0"/>
              </a:spcBef>
              <a:spcAft>
                <a:spcPts val="0"/>
              </a:spcAft>
            </a:pPr>
            <a:r>
              <a:rPr lang="en-US" b="1" dirty="0" smtClean="0">
                <a:solidFill>
                  <a:prstClr val="black"/>
                </a:solidFill>
                <a:latin typeface="Calibri"/>
                <a:ea typeface="Calibri"/>
                <a:cs typeface="Consolas"/>
              </a:rPr>
              <a:t>Server failed</a:t>
            </a:r>
            <a:endParaRPr lang="en-US" b="1" dirty="0">
              <a:solidFill>
                <a:prstClr val="black"/>
              </a:solidFill>
              <a:latin typeface="Calibri"/>
              <a:ea typeface="Calibri"/>
              <a:cs typeface="Consolas"/>
            </a:endParaRPr>
          </a:p>
        </p:txBody>
      </p:sp>
      <p:sp>
        <p:nvSpPr>
          <p:cNvPr id="31" name="TextBox 30"/>
          <p:cNvSpPr txBox="1"/>
          <p:nvPr/>
        </p:nvSpPr>
        <p:spPr>
          <a:xfrm>
            <a:off x="1900516" y="4935266"/>
            <a:ext cx="1228167" cy="646331"/>
          </a:xfrm>
          <a:prstGeom prst="rect">
            <a:avLst/>
          </a:prstGeom>
        </p:spPr>
        <p:txBody>
          <a:bodyPr vert="horz" wrap="square" lIns="91440" tIns="45720" rIns="91440" bIns="45720" rtlCol="0" anchor="ctr">
            <a:spAutoFit/>
          </a:bodyPr>
          <a:lstStyle/>
          <a:p>
            <a:pPr algn="r" eaLnBrk="1" fontAlgn="auto" hangingPunct="1">
              <a:spcBef>
                <a:spcPts val="0"/>
              </a:spcBef>
              <a:spcAft>
                <a:spcPts val="0"/>
              </a:spcAft>
            </a:pPr>
            <a:r>
              <a:rPr lang="en-US" b="1" smtClean="0">
                <a:solidFill>
                  <a:prstClr val="black"/>
                </a:solidFill>
                <a:latin typeface="Calibri"/>
                <a:ea typeface="Calibri"/>
                <a:cs typeface="Consolas"/>
              </a:rPr>
              <a:t>Migration completed</a:t>
            </a:r>
            <a:endParaRPr lang="en-US" b="1" dirty="0">
              <a:solidFill>
                <a:prstClr val="black"/>
              </a:solidFill>
              <a:latin typeface="Calibri"/>
              <a:ea typeface="Calibri"/>
              <a:cs typeface="Consolas"/>
            </a:endParaRPr>
          </a:p>
        </p:txBody>
      </p:sp>
      <p:sp>
        <p:nvSpPr>
          <p:cNvPr id="32" name="TextBox 31"/>
          <p:cNvSpPr txBox="1"/>
          <p:nvPr/>
        </p:nvSpPr>
        <p:spPr>
          <a:xfrm>
            <a:off x="5963638" y="4961286"/>
            <a:ext cx="978440" cy="646331"/>
          </a:xfrm>
          <a:prstGeom prst="rect">
            <a:avLst/>
          </a:prstGeom>
        </p:spPr>
        <p:txBody>
          <a:bodyPr vert="horz" wrap="square" lIns="91440" tIns="45720" rIns="91440" bIns="45720" rtlCol="0" anchor="ctr">
            <a:spAutoFit/>
          </a:bodyPr>
          <a:lstStyle/>
          <a:p>
            <a:pPr algn="r" eaLnBrk="1" fontAlgn="auto" hangingPunct="1">
              <a:spcBef>
                <a:spcPts val="0"/>
              </a:spcBef>
              <a:spcAft>
                <a:spcPts val="0"/>
              </a:spcAft>
            </a:pPr>
            <a:r>
              <a:rPr lang="en-US" b="1" dirty="0" smtClean="0">
                <a:solidFill>
                  <a:prstClr val="black"/>
                </a:solidFill>
                <a:latin typeface="Calibri"/>
                <a:ea typeface="Calibri"/>
                <a:cs typeface="Consolas"/>
              </a:rPr>
              <a:t>Server restored</a:t>
            </a:r>
            <a:endParaRPr lang="en-US" b="1" dirty="0">
              <a:solidFill>
                <a:prstClr val="black"/>
              </a:solidFill>
              <a:latin typeface="Calibri"/>
              <a:ea typeface="Calibri"/>
              <a:cs typeface="Consolas"/>
            </a:endParaRPr>
          </a:p>
        </p:txBody>
      </p:sp>
      <p:sp>
        <p:nvSpPr>
          <p:cNvPr id="33" name="TextBox 32"/>
          <p:cNvSpPr txBox="1"/>
          <p:nvPr/>
        </p:nvSpPr>
        <p:spPr>
          <a:xfrm>
            <a:off x="5667320" y="3054063"/>
            <a:ext cx="1571075" cy="646331"/>
          </a:xfrm>
          <a:prstGeom prst="rect">
            <a:avLst/>
          </a:prstGeom>
        </p:spPr>
        <p:txBody>
          <a:bodyPr vert="horz" wrap="square" lIns="91440" tIns="45720" rIns="91440" bIns="45720" rtlCol="0" anchor="ctr">
            <a:spAutoFit/>
          </a:bodyPr>
          <a:lstStyle/>
          <a:p>
            <a:pPr algn="r" eaLnBrk="1" fontAlgn="auto" hangingPunct="1">
              <a:spcBef>
                <a:spcPts val="0"/>
              </a:spcBef>
              <a:spcAft>
                <a:spcPts val="0"/>
              </a:spcAft>
            </a:pPr>
            <a:r>
              <a:rPr lang="en-US" b="1" smtClean="0">
                <a:solidFill>
                  <a:prstClr val="black"/>
                </a:solidFill>
                <a:latin typeface="Calibri"/>
                <a:ea typeface="Calibri"/>
                <a:cs typeface="Consolas"/>
              </a:rPr>
              <a:t>Inconsistency resolved</a:t>
            </a:r>
            <a:endParaRPr lang="en-US" b="1" dirty="0">
              <a:solidFill>
                <a:prstClr val="black"/>
              </a:solidFill>
              <a:latin typeface="Calibri"/>
              <a:ea typeface="Calibri"/>
              <a:cs typeface="Consolas"/>
            </a:endParaRPr>
          </a:p>
        </p:txBody>
      </p:sp>
      <p:sp>
        <p:nvSpPr>
          <p:cNvPr id="6" name="Slide Number Placeholder 5"/>
          <p:cNvSpPr>
            <a:spLocks noGrp="1"/>
          </p:cNvSpPr>
          <p:nvPr>
            <p:ph type="sldNum" sz="quarter" idx="11"/>
          </p:nvPr>
        </p:nvSpPr>
        <p:spPr/>
        <p:txBody>
          <a:bodyPr/>
          <a:lstStyle/>
          <a:p>
            <a:pPr>
              <a:defRPr/>
            </a:pPr>
            <a:fld id="{3FFE790D-BCFB-4008-9260-CA63AEE325FD}" type="slidenum">
              <a:rPr lang="en-US" smtClean="0"/>
              <a:pPr>
                <a:defRPr/>
              </a:pPr>
              <a:t>20</a:t>
            </a:fld>
            <a:endParaRPr lang="en-US"/>
          </a:p>
        </p:txBody>
      </p:sp>
    </p:spTree>
    <p:extLst>
      <p:ext uri="{BB962C8B-B14F-4D97-AF65-F5344CB8AC3E}">
        <p14:creationId xmlns:p14="http://schemas.microsoft.com/office/powerpoint/2010/main" val="360685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a:t>
            </a:r>
            <a:r>
              <a:rPr lang="en-US" dirty="0"/>
              <a:t>S</a:t>
            </a:r>
            <a:r>
              <a:rPr lang="en-US" dirty="0" smtClean="0"/>
              <a:t>tates</a:t>
            </a:r>
            <a:endParaRPr lang="en-US" dirty="0"/>
          </a:p>
        </p:txBody>
      </p:sp>
      <p:sp>
        <p:nvSpPr>
          <p:cNvPr id="3" name="Content Placeholder 2"/>
          <p:cNvSpPr>
            <a:spLocks noGrp="1"/>
          </p:cNvSpPr>
          <p:nvPr>
            <p:ph idx="1"/>
          </p:nvPr>
        </p:nvSpPr>
        <p:spPr>
          <a:xfrm>
            <a:off x="457200" y="1828800"/>
            <a:ext cx="8229600" cy="4297363"/>
          </a:xfrm>
        </p:spPr>
        <p:txBody>
          <a:bodyPr/>
          <a:lstStyle/>
          <a:p>
            <a:r>
              <a:rPr lang="en-US" dirty="0" smtClean="0"/>
              <a:t>All proxies and working servers share the same view of server states</a:t>
            </a:r>
          </a:p>
          <a:p>
            <a:r>
              <a:rPr lang="en-US" dirty="0" smtClean="0"/>
              <a:t>Two-phase protocol:</a:t>
            </a:r>
          </a:p>
          <a:p>
            <a:pPr lvl="1"/>
            <a:r>
              <a:rPr lang="en-US" dirty="0" smtClean="0"/>
              <a:t>When coordinator detects a server failure, it notifies all proxies to finish all decentralized requests </a:t>
            </a:r>
            <a:r>
              <a:rPr lang="en-US" dirty="0" smtClean="0">
                <a:solidFill>
                  <a:srgbClr val="FF0000"/>
                </a:solidFill>
              </a:rPr>
              <a:t>(intermediate state)</a:t>
            </a:r>
          </a:p>
          <a:p>
            <a:pPr lvl="1"/>
            <a:r>
              <a:rPr lang="en-US" dirty="0" smtClean="0"/>
              <a:t>Each proxy notifies coordinator when finished</a:t>
            </a:r>
          </a:p>
          <a:p>
            <a:pPr lvl="1"/>
            <a:r>
              <a:rPr lang="en-US" dirty="0" smtClean="0"/>
              <a:t>Coordinator notifies all proxies to issues degraded requests via coordinator </a:t>
            </a:r>
            <a:r>
              <a:rPr lang="en-US" dirty="0" smtClean="0">
                <a:solidFill>
                  <a:srgbClr val="FF0000"/>
                </a:solidFill>
              </a:rPr>
              <a:t>(degraded state)</a:t>
            </a:r>
          </a:p>
          <a:p>
            <a:r>
              <a:rPr lang="en-US" dirty="0" smtClean="0"/>
              <a:t>Implemented via atomic broadcast</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21</a:t>
            </a:fld>
            <a:endParaRPr lang="en-US"/>
          </a:p>
        </p:txBody>
      </p:sp>
    </p:spTree>
    <p:extLst>
      <p:ext uri="{BB962C8B-B14F-4D97-AF65-F5344CB8AC3E}">
        <p14:creationId xmlns:p14="http://schemas.microsoft.com/office/powerpoint/2010/main" val="332728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a:xfrm>
            <a:off x="457200" y="1752600"/>
            <a:ext cx="8229600" cy="4373563"/>
          </a:xfrm>
        </p:spPr>
        <p:txBody>
          <a:bodyPr>
            <a:noAutofit/>
          </a:bodyPr>
          <a:lstStyle/>
          <a:p>
            <a:r>
              <a:rPr lang="en-US" dirty="0" smtClean="0"/>
              <a:t>Testbed under commodity settings:</a:t>
            </a:r>
          </a:p>
          <a:p>
            <a:pPr lvl="1"/>
            <a:r>
              <a:rPr lang="en-US" dirty="0" smtClean="0"/>
              <a:t>16 servers</a:t>
            </a:r>
          </a:p>
          <a:p>
            <a:pPr lvl="1"/>
            <a:r>
              <a:rPr lang="en-US" dirty="0" smtClean="0"/>
              <a:t>4 proxies</a:t>
            </a:r>
          </a:p>
          <a:p>
            <a:pPr lvl="1"/>
            <a:r>
              <a:rPr lang="en-US" dirty="0" smtClean="0"/>
              <a:t>1 coordinator</a:t>
            </a:r>
            <a:endParaRPr lang="en-US" dirty="0"/>
          </a:p>
          <a:p>
            <a:pPr lvl="1"/>
            <a:r>
              <a:rPr lang="en-US" dirty="0" smtClean="0"/>
              <a:t>1 </a:t>
            </a:r>
            <a:r>
              <a:rPr lang="en-US" dirty="0" err="1" smtClean="0"/>
              <a:t>Gbps</a:t>
            </a:r>
            <a:r>
              <a:rPr lang="en-US" dirty="0" smtClean="0"/>
              <a:t> Ethernet </a:t>
            </a:r>
          </a:p>
          <a:p>
            <a:r>
              <a:rPr lang="en-US" dirty="0" smtClean="0"/>
              <a:t>YCSB benchmarking </a:t>
            </a:r>
            <a:r>
              <a:rPr lang="en-US" dirty="0"/>
              <a:t>(4 instances, </a:t>
            </a:r>
            <a:r>
              <a:rPr lang="en-US" dirty="0" smtClean="0"/>
              <a:t>64 threads each)</a:t>
            </a:r>
            <a:endParaRPr lang="en-US" dirty="0"/>
          </a:p>
          <a:p>
            <a:pPr lvl="1"/>
            <a:r>
              <a:rPr lang="en-US" dirty="0"/>
              <a:t>Key size: 24 bytes</a:t>
            </a:r>
          </a:p>
          <a:p>
            <a:pPr lvl="1"/>
            <a:r>
              <a:rPr lang="en-US" dirty="0"/>
              <a:t>Value size: 8 bytes and 32 </a:t>
            </a:r>
            <a:r>
              <a:rPr lang="en-US" dirty="0" smtClean="0"/>
              <a:t>bytes (large values also considered)</a:t>
            </a:r>
          </a:p>
          <a:p>
            <a:pPr lvl="1"/>
            <a:r>
              <a:rPr lang="en-US" dirty="0" smtClean="0"/>
              <a:t>Do not consider range queries</a:t>
            </a:r>
            <a:endParaRPr lang="en-US" dirty="0"/>
          </a:p>
        </p:txBody>
      </p:sp>
      <p:sp>
        <p:nvSpPr>
          <p:cNvPr id="5" name="Slide Number Placeholder 4"/>
          <p:cNvSpPr>
            <a:spLocks noGrp="1"/>
          </p:cNvSpPr>
          <p:nvPr>
            <p:ph type="sldNum" sz="quarter" idx="11"/>
          </p:nvPr>
        </p:nvSpPr>
        <p:spPr/>
        <p:txBody>
          <a:bodyPr/>
          <a:lstStyle/>
          <a:p>
            <a:pPr>
              <a:defRPr/>
            </a:pPr>
            <a:fld id="{3FFE790D-BCFB-4008-9260-CA63AEE325FD}" type="slidenum">
              <a:rPr lang="en-US" smtClean="0"/>
              <a:pPr>
                <a:defRPr/>
              </a:pPr>
              <a:t>22</a:t>
            </a:fld>
            <a:endParaRPr lang="en-US"/>
          </a:p>
        </p:txBody>
      </p:sp>
    </p:spTree>
    <p:extLst>
      <p:ext uri="{BB962C8B-B14F-4D97-AF65-F5344CB8AC3E}">
        <p14:creationId xmlns:p14="http://schemas.microsoft.com/office/powerpoint/2010/main" val="9585115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a:t>
            </a:r>
            <a:r>
              <a:rPr lang="en-US" dirty="0" smtClean="0"/>
              <a:t>Transient Failures</a:t>
            </a:r>
            <a:endParaRPr lang="en-US" dirty="0"/>
          </a:p>
        </p:txBody>
      </p:sp>
      <p:sp>
        <p:nvSpPr>
          <p:cNvPr id="14" name="Rectangle 13"/>
          <p:cNvSpPr/>
          <p:nvPr/>
        </p:nvSpPr>
        <p:spPr>
          <a:xfrm>
            <a:off x="5257800" y="3429000"/>
            <a:ext cx="3733800" cy="2514600"/>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sng" strike="noStrike" kern="0" cap="none" spc="0" normalizeH="0" baseline="0" noProof="0" dirty="0" smtClean="0">
                <a:ln>
                  <a:noFill/>
                </a:ln>
                <a:solidFill>
                  <a:prstClr val="white"/>
                </a:solidFill>
                <a:effectLst/>
                <a:uLnTx/>
                <a:uFillTx/>
                <a:latin typeface="Calibri"/>
                <a:ea typeface="SimHei"/>
                <a:cs typeface="+mn-cs"/>
              </a:rPr>
              <a:t>Failures occur before </a:t>
            </a:r>
            <a:r>
              <a:rPr lang="en-US" sz="2000" b="1" u="sng" kern="0" dirty="0" smtClean="0">
                <a:solidFill>
                  <a:prstClr val="white"/>
                </a:solidFill>
                <a:latin typeface="Calibri"/>
                <a:ea typeface="SimHei"/>
              </a:rPr>
              <a:t>load phase</a:t>
            </a:r>
            <a:r>
              <a:rPr kumimoji="0" lang="en-US" sz="2000" b="1" i="0" u="sng" strike="noStrike" kern="0" cap="none" spc="0" normalizeH="0" baseline="0" noProof="0" dirty="0" smtClean="0">
                <a:ln>
                  <a:noFill/>
                </a:ln>
                <a:solidFill>
                  <a:prstClr val="white"/>
                </a:solidFill>
                <a:effectLst/>
                <a:uLnTx/>
                <a:uFillTx/>
                <a:latin typeface="Calibri"/>
                <a:ea typeface="SimHei"/>
                <a:cs typeface="+mn-cs"/>
              </a:rPr>
              <a:t>:</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en-US" sz="2000" kern="0" dirty="0">
                <a:solidFill>
                  <a:prstClr val="white"/>
                </a:solidFill>
                <a:latin typeface="Calibri"/>
                <a:ea typeface="SimHei"/>
              </a:rPr>
              <a:t>L</a:t>
            </a:r>
            <a:r>
              <a:rPr kumimoji="0" lang="en-US" sz="2000" b="0" i="0" u="none" strike="noStrike" kern="0" cap="none" spc="0" normalizeH="0" baseline="0" noProof="0" dirty="0" err="1" smtClean="0">
                <a:ln>
                  <a:noFill/>
                </a:ln>
                <a:solidFill>
                  <a:prstClr val="white"/>
                </a:solidFill>
                <a:effectLst/>
                <a:uLnTx/>
                <a:uFillTx/>
                <a:latin typeface="Calibri"/>
                <a:ea typeface="SimHei"/>
                <a:cs typeface="+mn-cs"/>
              </a:rPr>
              <a:t>atency</a:t>
            </a:r>
            <a:r>
              <a:rPr kumimoji="0" lang="en-US" sz="2000" b="0" i="0" u="none" strike="noStrike" kern="0" cap="none" spc="0" normalizeH="0" baseline="0" noProof="0" dirty="0" smtClean="0">
                <a:ln>
                  <a:noFill/>
                </a:ln>
                <a:solidFill>
                  <a:prstClr val="white"/>
                </a:solidFill>
                <a:effectLst/>
                <a:uLnTx/>
                <a:uFillTx/>
                <a:latin typeface="Calibri"/>
                <a:ea typeface="SimHei"/>
                <a:cs typeface="+mn-cs"/>
              </a:rPr>
              <a:t> of SET in load phase increases by 11.5% with degraded request handing</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For Workload A, latencies of UPDATE and GET increase by 53.3% and 38.2%, resp.</a:t>
            </a:r>
          </a:p>
        </p:txBody>
      </p:sp>
      <p:sp>
        <p:nvSpPr>
          <p:cNvPr id="5" name="Slide Number Placeholder 4"/>
          <p:cNvSpPr>
            <a:spLocks noGrp="1"/>
          </p:cNvSpPr>
          <p:nvPr>
            <p:ph type="sldNum" sz="quarter" idx="11"/>
          </p:nvPr>
        </p:nvSpPr>
        <p:spPr/>
        <p:txBody>
          <a:bodyPr/>
          <a:lstStyle/>
          <a:p>
            <a:pPr>
              <a:defRPr/>
            </a:pPr>
            <a:fld id="{3FFE790D-BCFB-4008-9260-CA63AEE325FD}" type="slidenum">
              <a:rPr lang="en-US" smtClean="0"/>
              <a:pPr>
                <a:defRPr/>
              </a:pPr>
              <a:t>23</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28800"/>
            <a:ext cx="4914900" cy="403860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9310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Transient Failures</a:t>
            </a:r>
            <a:endParaRPr lang="en-US" dirty="0"/>
          </a:p>
        </p:txBody>
      </p:sp>
      <p:sp>
        <p:nvSpPr>
          <p:cNvPr id="9" name="Rectangle 8"/>
          <p:cNvSpPr/>
          <p:nvPr/>
        </p:nvSpPr>
        <p:spPr>
          <a:xfrm>
            <a:off x="5181600" y="3505200"/>
            <a:ext cx="3727112" cy="2362199"/>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u="sng" kern="0" dirty="0">
                <a:solidFill>
                  <a:prstClr val="white"/>
                </a:solidFill>
                <a:latin typeface="Calibri"/>
                <a:ea typeface="SimHei"/>
              </a:rPr>
              <a:t>F</a:t>
            </a:r>
            <a:r>
              <a:rPr kumimoji="0" lang="en-US" sz="2000" b="1" i="0" u="sng" strike="noStrike" kern="0" cap="none" spc="0" normalizeH="0" baseline="0" noProof="0" dirty="0" err="1" smtClean="0">
                <a:ln>
                  <a:noFill/>
                </a:ln>
                <a:solidFill>
                  <a:prstClr val="white"/>
                </a:solidFill>
                <a:effectLst/>
                <a:uLnTx/>
                <a:uFillTx/>
                <a:latin typeface="Calibri"/>
                <a:ea typeface="SimHei"/>
                <a:cs typeface="+mn-cs"/>
              </a:rPr>
              <a:t>ailures</a:t>
            </a:r>
            <a:r>
              <a:rPr kumimoji="0" lang="en-US" sz="2000" b="1" i="0" u="sng" strike="noStrike" kern="0" cap="none" spc="0" normalizeH="0" baseline="0" noProof="0" dirty="0" smtClean="0">
                <a:ln>
                  <a:noFill/>
                </a:ln>
                <a:solidFill>
                  <a:prstClr val="white"/>
                </a:solidFill>
                <a:effectLst/>
                <a:uLnTx/>
                <a:uFillTx/>
                <a:latin typeface="Calibri"/>
                <a:ea typeface="SimHei"/>
                <a:cs typeface="+mn-cs"/>
              </a:rPr>
              <a:t> occur after load phase:</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Latencies of GET and UPDATE increase by 180.3% and 177.5%, resp.</a:t>
            </a:r>
          </a:p>
          <a:p>
            <a:pPr marL="285750" marR="0" lvl="0" indent="-285750" defTabSz="914400" eaLnBrk="1" fontAlgn="auto" latinLnBrk="0" hangingPunct="1">
              <a:lnSpc>
                <a:spcPct val="100000"/>
              </a:lnSpc>
              <a:spcBef>
                <a:spcPts val="0"/>
              </a:spcBef>
              <a:spcAft>
                <a:spcPts val="0"/>
              </a:spcAft>
              <a:buClrTx/>
              <a:buSzTx/>
              <a:buFont typeface="Arial" charset="0"/>
              <a:buChar char="•"/>
              <a:tabLst/>
              <a:defRPr/>
            </a:pPr>
            <a:r>
              <a:rPr lang="en-US" sz="2000" kern="0" dirty="0" smtClean="0">
                <a:solidFill>
                  <a:prstClr val="white"/>
                </a:solidFill>
                <a:latin typeface="Calibri"/>
                <a:ea typeface="SimHei"/>
              </a:rPr>
              <a:t>L</a:t>
            </a:r>
            <a:r>
              <a:rPr kumimoji="0" lang="en-US" sz="2000" b="0" i="0" u="none" strike="noStrike" kern="0" cap="none" spc="0" normalizeH="0" baseline="0" noProof="0" dirty="0" err="1" smtClean="0">
                <a:ln>
                  <a:noFill/>
                </a:ln>
                <a:solidFill>
                  <a:prstClr val="white"/>
                </a:solidFill>
                <a:effectLst/>
                <a:uLnTx/>
                <a:uFillTx/>
                <a:latin typeface="Calibri"/>
                <a:ea typeface="SimHei"/>
                <a:cs typeface="+mn-cs"/>
              </a:rPr>
              <a:t>atency</a:t>
            </a:r>
            <a:r>
              <a:rPr kumimoji="0" lang="en-US" sz="2000" b="0" i="0" u="none" strike="noStrike" kern="0" cap="none" spc="0" normalizeH="0" baseline="0" noProof="0" dirty="0" smtClean="0">
                <a:ln>
                  <a:noFill/>
                </a:ln>
                <a:solidFill>
                  <a:prstClr val="white"/>
                </a:solidFill>
                <a:effectLst/>
                <a:uLnTx/>
                <a:uFillTx/>
                <a:latin typeface="Calibri"/>
                <a:ea typeface="SimHei"/>
                <a:cs typeface="+mn-cs"/>
              </a:rPr>
              <a:t> of GET in Workload C only increase by 6.69%</a:t>
            </a:r>
          </a:p>
        </p:txBody>
      </p:sp>
      <p:sp>
        <p:nvSpPr>
          <p:cNvPr id="5" name="Slide Number Placeholder 4"/>
          <p:cNvSpPr>
            <a:spLocks noGrp="1"/>
          </p:cNvSpPr>
          <p:nvPr>
            <p:ph type="sldNum" sz="quarter" idx="11"/>
          </p:nvPr>
        </p:nvSpPr>
        <p:spPr/>
        <p:txBody>
          <a:bodyPr/>
          <a:lstStyle/>
          <a:p>
            <a:pPr>
              <a:defRPr/>
            </a:pPr>
            <a:fld id="{3FFE790D-BCFB-4008-9260-CA63AEE325FD}" type="slidenum">
              <a:rPr lang="en-US" smtClean="0"/>
              <a:pPr>
                <a:defRPr/>
              </a:pPr>
              <a:t>24</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511" y="1824717"/>
            <a:ext cx="4705350" cy="404812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7634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Transition Overhead</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81" y="1846757"/>
            <a:ext cx="4984691" cy="2626957"/>
          </a:xfrm>
          <a:prstGeom prst="rect">
            <a:avLst/>
          </a:prstGeom>
          <a:ln>
            <a:noFill/>
          </a:ln>
          <a:effectLst>
            <a:outerShdw blurRad="292100" dist="139700" dir="2700000" algn="tl" rotWithShape="0">
              <a:srgbClr val="333333">
                <a:alpha val="65000"/>
              </a:srgbClr>
            </a:outerShdw>
          </a:effectLst>
        </p:spPr>
      </p:pic>
      <p:sp>
        <p:nvSpPr>
          <p:cNvPr id="15" name="TextBox 14"/>
          <p:cNvSpPr txBox="1"/>
          <p:nvPr/>
        </p:nvSpPr>
        <p:spPr>
          <a:xfrm>
            <a:off x="543820" y="4473714"/>
            <a:ext cx="4104380" cy="707886"/>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2000" dirty="0" smtClean="0">
                <a:solidFill>
                  <a:prstClr val="black">
                    <a:lumMod val="75000"/>
                    <a:lumOff val="25000"/>
                  </a:prstClr>
                </a:solidFill>
                <a:latin typeface="Calibri"/>
                <a:ea typeface="Calibri"/>
                <a:cs typeface="Consolas"/>
              </a:rPr>
              <a:t>Average elapsed times of state transitions with 95% confidence</a:t>
            </a:r>
            <a:endParaRPr lang="en-US" sz="2000" dirty="0">
              <a:solidFill>
                <a:prstClr val="black">
                  <a:lumMod val="75000"/>
                  <a:lumOff val="25000"/>
                </a:prstClr>
              </a:solidFill>
              <a:latin typeface="Calibri"/>
              <a:ea typeface="Calibri"/>
              <a:cs typeface="Consolas"/>
            </a:endParaRPr>
          </a:p>
        </p:txBody>
      </p:sp>
      <p:sp>
        <p:nvSpPr>
          <p:cNvPr id="16" name="Rectangle 15"/>
          <p:cNvSpPr/>
          <p:nvPr/>
        </p:nvSpPr>
        <p:spPr>
          <a:xfrm>
            <a:off x="874451" y="2819400"/>
            <a:ext cx="4159721" cy="750394"/>
          </a:xfrm>
          <a:prstGeom prst="rect">
            <a:avLst/>
          </a:prstGeom>
          <a:noFill/>
          <a:ln w="38100" cap="flat" cmpd="sng" algn="ctr">
            <a:solidFill>
              <a:srgbClr val="C0504D"/>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17" name="Rectangle 16"/>
          <p:cNvSpPr/>
          <p:nvPr/>
        </p:nvSpPr>
        <p:spPr>
          <a:xfrm>
            <a:off x="5257800" y="2590800"/>
            <a:ext cx="3581400" cy="1510452"/>
          </a:xfrm>
          <a:prstGeom prst="rect">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prstClr val="white"/>
                </a:solidFill>
                <a:latin typeface="Calibri"/>
                <a:ea typeface="SimHei"/>
              </a:rPr>
              <a:t>D</a:t>
            </a:r>
            <a:r>
              <a:rPr kumimoji="0" lang="en-US" sz="2000" b="0" i="0" u="none" strike="noStrike" kern="0" cap="none" spc="0" normalizeH="0" baseline="0" noProof="0" dirty="0" err="1" smtClean="0">
                <a:ln>
                  <a:noFill/>
                </a:ln>
                <a:solidFill>
                  <a:prstClr val="white"/>
                </a:solidFill>
                <a:effectLst/>
                <a:uLnTx/>
                <a:uFillTx/>
                <a:latin typeface="Calibri"/>
                <a:ea typeface="SimHei"/>
                <a:cs typeface="+mn-cs"/>
              </a:rPr>
              <a:t>ifference</a:t>
            </a:r>
            <a:r>
              <a:rPr kumimoji="0" lang="en-US" sz="2000" b="0" i="0" u="none" strike="noStrike" kern="0" cap="none" spc="0" normalizeH="0" baseline="0" noProof="0" dirty="0" smtClean="0">
                <a:ln>
                  <a:noFill/>
                </a:ln>
                <a:solidFill>
                  <a:prstClr val="white"/>
                </a:solidFill>
                <a:effectLst/>
                <a:uLnTx/>
                <a:uFillTx/>
                <a:latin typeface="Calibri"/>
                <a:ea typeface="SimHei"/>
                <a:cs typeface="+mn-cs"/>
              </a:rPr>
              <a:t> between two elapsed times is mainly caused by </a:t>
            </a:r>
            <a:r>
              <a:rPr kumimoji="0" lang="en-US" sz="2000" b="1" i="0" u="none" strike="noStrike" kern="0" cap="none" spc="0" normalizeH="0" baseline="0" noProof="0" dirty="0" smtClean="0">
                <a:ln>
                  <a:noFill/>
                </a:ln>
                <a:solidFill>
                  <a:prstClr val="white"/>
                </a:solidFill>
                <a:effectLst/>
                <a:uLnTx/>
                <a:uFillTx/>
                <a:latin typeface="Calibri"/>
                <a:ea typeface="SimHei"/>
                <a:cs typeface="+mn-cs"/>
              </a:rPr>
              <a:t>reverting parity updates</a:t>
            </a:r>
            <a:r>
              <a:rPr kumimoji="0" lang="en-US" sz="2000" b="0" i="0" u="none" strike="noStrike" kern="0" cap="none" spc="0" normalizeH="0" baseline="0" noProof="0" dirty="0" smtClean="0">
                <a:ln>
                  <a:noFill/>
                </a:ln>
                <a:solidFill>
                  <a:prstClr val="white"/>
                </a:solidFill>
                <a:effectLst/>
                <a:uLnTx/>
                <a:uFillTx/>
                <a:latin typeface="Calibri"/>
                <a:ea typeface="SimHei"/>
                <a:cs typeface="+mn-cs"/>
              </a:rPr>
              <a:t> of incomplete requests </a:t>
            </a:r>
          </a:p>
        </p:txBody>
      </p:sp>
      <p:sp>
        <p:nvSpPr>
          <p:cNvPr id="18" name="Rectangle 17"/>
          <p:cNvSpPr/>
          <p:nvPr/>
        </p:nvSpPr>
        <p:spPr>
          <a:xfrm>
            <a:off x="874451" y="3663121"/>
            <a:ext cx="4159721" cy="781031"/>
          </a:xfrm>
          <a:prstGeom prst="rect">
            <a:avLst/>
          </a:prstGeom>
          <a:noFill/>
          <a:ln w="38100" cap="flat" cmpd="sng" algn="ctr">
            <a:solidFill>
              <a:srgbClr val="F79646"/>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19" name="Rectangle 18"/>
          <p:cNvSpPr/>
          <p:nvPr/>
        </p:nvSpPr>
        <p:spPr>
          <a:xfrm>
            <a:off x="5257800" y="4101252"/>
            <a:ext cx="3581400" cy="1537548"/>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SimHei"/>
                <a:cs typeface="+mn-cs"/>
              </a:rPr>
              <a:t>Elapsed time includes </a:t>
            </a:r>
            <a:r>
              <a:rPr kumimoji="0" lang="en-US" sz="2000" b="1" i="0" u="none" strike="noStrike" kern="0" cap="none" spc="0" normalizeH="0" baseline="0" noProof="0" dirty="0" smtClean="0">
                <a:ln>
                  <a:noFill/>
                </a:ln>
                <a:solidFill>
                  <a:prstClr val="white"/>
                </a:solidFill>
                <a:effectLst/>
                <a:uLnTx/>
                <a:uFillTx/>
                <a:latin typeface="Calibri"/>
                <a:ea typeface="SimHei"/>
                <a:cs typeface="+mn-cs"/>
              </a:rPr>
              <a:t>data migration </a:t>
            </a:r>
            <a:r>
              <a:rPr kumimoji="0" lang="en-US" sz="2000" b="0" i="0" u="none" strike="noStrike" kern="0" cap="none" spc="0" normalizeH="0" baseline="0" noProof="0" dirty="0" smtClean="0">
                <a:ln>
                  <a:noFill/>
                </a:ln>
                <a:solidFill>
                  <a:prstClr val="white"/>
                </a:solidFill>
                <a:effectLst/>
                <a:uLnTx/>
                <a:uFillTx/>
                <a:latin typeface="Calibri"/>
                <a:ea typeface="SimHei"/>
                <a:cs typeface="+mn-cs"/>
              </a:rPr>
              <a:t>from the redirected server to the restored server, so increases a lot</a:t>
            </a:r>
          </a:p>
        </p:txBody>
      </p:sp>
      <p:sp>
        <p:nvSpPr>
          <p:cNvPr id="5" name="Slide Number Placeholder 4"/>
          <p:cNvSpPr>
            <a:spLocks noGrp="1"/>
          </p:cNvSpPr>
          <p:nvPr>
            <p:ph type="sldNum" sz="quarter" idx="11"/>
          </p:nvPr>
        </p:nvSpPr>
        <p:spPr/>
        <p:txBody>
          <a:bodyPr/>
          <a:lstStyle/>
          <a:p>
            <a:pPr>
              <a:defRPr/>
            </a:pPr>
            <a:fld id="{3FFE790D-BCFB-4008-9260-CA63AEE325FD}" type="slidenum">
              <a:rPr lang="en-US" smtClean="0"/>
              <a:pPr>
                <a:defRPr/>
              </a:pPr>
              <a:t>25</a:t>
            </a:fld>
            <a:endParaRPr lang="en-US"/>
          </a:p>
        </p:txBody>
      </p:sp>
    </p:spTree>
    <p:extLst>
      <p:ext uri="{BB962C8B-B14F-4D97-AF65-F5344CB8AC3E}">
        <p14:creationId xmlns:p14="http://schemas.microsoft.com/office/powerpoint/2010/main" val="2302651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56032" y="1554480"/>
            <a:ext cx="8714232" cy="4846320"/>
          </a:xfrm>
        </p:spPr>
        <p:txBody>
          <a:bodyPr>
            <a:normAutofit/>
          </a:bodyPr>
          <a:lstStyle/>
          <a:p>
            <a:r>
              <a:rPr lang="en-US" dirty="0" smtClean="0"/>
              <a:t>A case of applying erasure coding to build a high-available in-memory KV store: </a:t>
            </a:r>
            <a:r>
              <a:rPr lang="en-US" b="1" dirty="0" err="1" smtClean="0">
                <a:solidFill>
                  <a:srgbClr val="FF0000"/>
                </a:solidFill>
              </a:rPr>
              <a:t>MemEC</a:t>
            </a:r>
            <a:r>
              <a:rPr lang="en-US" dirty="0" smtClean="0"/>
              <a:t> </a:t>
            </a:r>
          </a:p>
          <a:p>
            <a:pPr lvl="1"/>
            <a:r>
              <a:rPr lang="en-US" dirty="0" smtClean="0"/>
              <a:t>Enable fast recovery by keeping redundancy entirely in memory  </a:t>
            </a:r>
          </a:p>
          <a:p>
            <a:r>
              <a:rPr lang="en-US" dirty="0" smtClean="0"/>
              <a:t>Two key designs:</a:t>
            </a:r>
          </a:p>
          <a:p>
            <a:pPr lvl="1"/>
            <a:r>
              <a:rPr lang="en-US" dirty="0" smtClean="0"/>
              <a:t>Support of small objects</a:t>
            </a:r>
          </a:p>
          <a:p>
            <a:pPr lvl="1"/>
            <a:r>
              <a:rPr lang="en-US" dirty="0" smtClean="0"/>
              <a:t>Graceful transition between decentralized requests in normal mode and coordinated degraded requests in degraded mode</a:t>
            </a:r>
          </a:p>
          <a:p>
            <a:r>
              <a:rPr lang="en-US" dirty="0" smtClean="0"/>
              <a:t>Prototype and experiments</a:t>
            </a:r>
          </a:p>
          <a:p>
            <a:r>
              <a:rPr lang="en-US" dirty="0" smtClean="0"/>
              <a:t>Source code: </a:t>
            </a:r>
            <a:r>
              <a:rPr lang="en-US" b="1" dirty="0" smtClean="0">
                <a:hlinkClick r:id="rId3"/>
              </a:rPr>
              <a:t>https://github.com/mtyiu/memec</a:t>
            </a:r>
            <a:r>
              <a:rPr lang="en-US" b="1" dirty="0" smtClean="0"/>
              <a:t> </a:t>
            </a:r>
            <a:endParaRPr lang="en-US" b="1"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26</a:t>
            </a:fld>
            <a:endParaRPr lang="en-US"/>
          </a:p>
        </p:txBody>
      </p:sp>
    </p:spTree>
    <p:extLst>
      <p:ext uri="{BB962C8B-B14F-4D97-AF65-F5344CB8AC3E}">
        <p14:creationId xmlns:p14="http://schemas.microsoft.com/office/powerpoint/2010/main" val="3474225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Erasure Coding</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2057400"/>
                <a:ext cx="8458200" cy="3429000"/>
              </a:xfrm>
            </p:spPr>
            <p:txBody>
              <a:bodyPr/>
              <a:lstStyle/>
              <a:p>
                <a:pPr>
                  <a:spcBef>
                    <a:spcPts val="600"/>
                  </a:spcBef>
                </a:pPr>
                <a:r>
                  <a:rPr lang="en-US" dirty="0" smtClean="0"/>
                  <a:t>Divide data </a:t>
                </a:r>
                <a:r>
                  <a:rPr lang="en-US" sz="2400" dirty="0" smtClean="0"/>
                  <a:t>to </a:t>
                </a:r>
                <a:r>
                  <a:rPr lang="en-US" sz="2400" b="1" i="1" dirty="0" smtClean="0">
                    <a:latin typeface="Times New Roman" panose="02020603050405020304" pitchFamily="18" charset="0"/>
                    <a:cs typeface="Times New Roman" panose="02020603050405020304" pitchFamily="18" charset="0"/>
                  </a:rPr>
                  <a:t>k</a:t>
                </a:r>
                <a:r>
                  <a:rPr lang="en-US" sz="2400" b="1" dirty="0" smtClean="0"/>
                  <a:t> </a:t>
                </a:r>
                <a:r>
                  <a:rPr lang="en-US" sz="2400" dirty="0" smtClean="0">
                    <a:solidFill>
                      <a:srgbClr val="FF0000"/>
                    </a:solidFill>
                  </a:rPr>
                  <a:t>data chunks </a:t>
                </a:r>
              </a:p>
              <a:p>
                <a:pPr>
                  <a:spcBef>
                    <a:spcPts val="600"/>
                  </a:spcBef>
                </a:pPr>
                <a:r>
                  <a:rPr lang="en-US" sz="2400" dirty="0" smtClean="0"/>
                  <a:t>Encode data chunks to additional </a:t>
                </a:r>
                <a:r>
                  <a:rPr lang="en-US" sz="2400" b="1" i="1" dirty="0" smtClean="0">
                    <a:latin typeface="Times New Roman" panose="02020603050405020304" pitchFamily="18" charset="0"/>
                    <a:cs typeface="Times New Roman" panose="02020603050405020304" pitchFamily="18" charset="0"/>
                  </a:rPr>
                  <a:t>n-k</a:t>
                </a:r>
                <a:r>
                  <a:rPr lang="en-US" sz="2400" dirty="0" smtClean="0"/>
                  <a:t> </a:t>
                </a:r>
                <a:r>
                  <a:rPr lang="en-US" sz="2400" dirty="0" smtClean="0">
                    <a:solidFill>
                      <a:srgbClr val="FF0000"/>
                    </a:solidFill>
                  </a:rPr>
                  <a:t>parity chunks</a:t>
                </a:r>
                <a:endParaRPr lang="en-US" sz="2400" dirty="0">
                  <a:solidFill>
                    <a:srgbClr val="FF0000"/>
                  </a:solidFill>
                </a:endParaRPr>
              </a:p>
              <a:p>
                <a:pPr lvl="1">
                  <a:spcBef>
                    <a:spcPts val="600"/>
                  </a:spcBef>
                </a:pPr>
                <a:r>
                  <a:rPr lang="en-US" sz="2000" dirty="0" smtClean="0"/>
                  <a:t>Each collection of </a:t>
                </a:r>
                <a:r>
                  <a:rPr lang="en-US" sz="2000" i="1" dirty="0" smtClean="0">
                    <a:latin typeface="Times New Roman" panose="02020603050405020304" pitchFamily="18" charset="0"/>
                    <a:cs typeface="Times New Roman" panose="02020603050405020304" pitchFamily="18" charset="0"/>
                  </a:rPr>
                  <a:t>n</a:t>
                </a:r>
                <a:r>
                  <a:rPr lang="en-US" sz="2000" dirty="0" smtClean="0"/>
                  <a:t> data/parity chunks is called a </a:t>
                </a:r>
                <a:r>
                  <a:rPr lang="en-US" sz="2000" dirty="0" smtClean="0">
                    <a:solidFill>
                      <a:srgbClr val="FF0000"/>
                    </a:solidFill>
                  </a:rPr>
                  <a:t>stripe</a:t>
                </a:r>
              </a:p>
              <a:p>
                <a:pPr>
                  <a:spcBef>
                    <a:spcPts val="600"/>
                  </a:spcBef>
                </a:pPr>
                <a:r>
                  <a:rPr lang="en-US" sz="2400" dirty="0" smtClean="0"/>
                  <a:t>Distribute each stripe to </a:t>
                </a:r>
                <a:r>
                  <a:rPr lang="en-US" sz="2400" i="1" dirty="0" smtClean="0">
                    <a:latin typeface="Times New Roman" panose="02020603050405020304" pitchFamily="18" charset="0"/>
                    <a:cs typeface="Times New Roman" panose="02020603050405020304" pitchFamily="18" charset="0"/>
                  </a:rPr>
                  <a:t>n</a:t>
                </a:r>
                <a:r>
                  <a:rPr lang="en-US" sz="2400" dirty="0" smtClean="0"/>
                  <a:t> different nodes</a:t>
                </a:r>
              </a:p>
              <a:p>
                <a:pPr lvl="1">
                  <a:spcBef>
                    <a:spcPts val="600"/>
                  </a:spcBef>
                </a:pPr>
                <a:r>
                  <a:rPr lang="en-US" sz="2000" dirty="0" smtClean="0"/>
                  <a:t>Many stripes are stored in large-scale systems</a:t>
                </a:r>
              </a:p>
              <a:p>
                <a:pPr marL="0" indent="0">
                  <a:spcBef>
                    <a:spcPts val="600"/>
                  </a:spcBef>
                  <a:buNone/>
                </a:pPr>
                <a:r>
                  <a:rPr lang="en-US" sz="2400" dirty="0" smtClean="0"/>
                  <a:t> </a:t>
                </a:r>
                <a:endParaRPr lang="en-US" sz="2400" dirty="0"/>
              </a:p>
              <a:p>
                <a:pPr>
                  <a:spcBef>
                    <a:spcPts val="600"/>
                  </a:spcBef>
                </a:pPr>
                <a:r>
                  <a:rPr lang="en-US" sz="2400" b="1" dirty="0" smtClean="0">
                    <a:solidFill>
                      <a:srgbClr val="FF0000"/>
                    </a:solidFill>
                  </a:rPr>
                  <a:t>Fault tolerance</a:t>
                </a:r>
                <a:r>
                  <a:rPr lang="en-US" sz="2400" dirty="0" smtClean="0"/>
                  <a:t>: </a:t>
                </a:r>
                <a:r>
                  <a:rPr lang="en-US" sz="2400" dirty="0"/>
                  <a:t>any </a:t>
                </a:r>
                <a:r>
                  <a:rPr lang="en-US" sz="2400" i="1" dirty="0">
                    <a:latin typeface="Times New Roman" panose="02020603050405020304" pitchFamily="18" charset="0"/>
                    <a:cs typeface="Times New Roman" panose="02020603050405020304" pitchFamily="18" charset="0"/>
                  </a:rPr>
                  <a:t>k</a:t>
                </a:r>
                <a:r>
                  <a:rPr lang="en-US" sz="2400" dirty="0"/>
                  <a:t> out of </a:t>
                </a:r>
                <a:r>
                  <a:rPr lang="en-US" sz="2400" i="1" dirty="0">
                    <a:latin typeface="Times New Roman" panose="02020603050405020304" pitchFamily="18" charset="0"/>
                    <a:cs typeface="Times New Roman" panose="02020603050405020304" pitchFamily="18" charset="0"/>
                  </a:rPr>
                  <a:t>n</a:t>
                </a:r>
                <a:r>
                  <a:rPr lang="en-US" sz="2400" dirty="0"/>
                  <a:t> nodes can recover </a:t>
                </a:r>
                <a:r>
                  <a:rPr lang="en-US" sz="2400" dirty="0" smtClean="0"/>
                  <a:t>file data</a:t>
                </a:r>
              </a:p>
              <a:p>
                <a:pPr>
                  <a:spcBef>
                    <a:spcPts val="600"/>
                  </a:spcBef>
                </a:pPr>
                <a:r>
                  <a:rPr lang="en-US" dirty="0" smtClean="0"/>
                  <a:t>Redundancy: </a:t>
                </a:r>
                <a14:m>
                  <m:oMath xmlns:m="http://schemas.openxmlformats.org/officeDocument/2006/math">
                    <m:f>
                      <m:fPr>
                        <m:ctrlPr>
                          <a:rPr lang="en-US" i="1" smtClean="0">
                            <a:latin typeface="Cambria Math"/>
                          </a:rPr>
                        </m:ctrlPr>
                      </m:fPr>
                      <m:num>
                        <m:r>
                          <a:rPr lang="en-US" b="0" i="1" smtClean="0">
                            <a:latin typeface="Cambria Math"/>
                          </a:rPr>
                          <m:t>𝑛</m:t>
                        </m:r>
                      </m:num>
                      <m:den>
                        <m:r>
                          <a:rPr lang="en-US" b="0" i="1" smtClean="0">
                            <a:latin typeface="Cambria Math"/>
                          </a:rPr>
                          <m:t>𝑘</m:t>
                        </m:r>
                      </m:den>
                    </m:f>
                  </m:oMath>
                </a14:m>
                <a:r>
                  <a:rPr lang="en-US" dirty="0" smtClean="0"/>
                  <a:t> </a:t>
                </a:r>
                <a:endParaRPr lang="en-US" sz="2400"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2057400"/>
                <a:ext cx="8458200" cy="3429000"/>
              </a:xfrm>
              <a:blipFill rotWithShape="1">
                <a:blip r:embed="rId2"/>
                <a:stretch>
                  <a:fillRect l="-937" t="-1423" r="-432" b="-5160"/>
                </a:stretch>
              </a:blipFill>
            </p:spPr>
            <p:txBody>
              <a:bodyPr/>
              <a:lstStyle/>
              <a:p>
                <a:r>
                  <a:rPr lang="en-US">
                    <a:noFill/>
                  </a:rPr>
                  <a:t> </a:t>
                </a:r>
              </a:p>
            </p:txBody>
          </p:sp>
        </mc:Fallback>
      </mc:AlternateContent>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a:t>
            </a:fld>
            <a:endParaRPr lang="en-US"/>
          </a:p>
        </p:txBody>
      </p:sp>
    </p:spTree>
    <p:extLst>
      <p:ext uri="{BB962C8B-B14F-4D97-AF65-F5344CB8AC3E}">
        <p14:creationId xmlns:p14="http://schemas.microsoft.com/office/powerpoint/2010/main" val="1361340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16" name="Content Placeholder 15"/>
          <p:cNvSpPr>
            <a:spLocks noGrp="1"/>
          </p:cNvSpPr>
          <p:nvPr>
            <p:ph idx="1"/>
          </p:nvPr>
        </p:nvSpPr>
        <p:spPr/>
        <p:txBody>
          <a:bodyPr/>
          <a:lstStyle/>
          <a:p>
            <a:r>
              <a:rPr lang="en-US" dirty="0" smtClean="0"/>
              <a:t>Erasure coding is expensive in </a:t>
            </a:r>
            <a:r>
              <a:rPr lang="en-US" dirty="0" smtClean="0">
                <a:solidFill>
                  <a:schemeClr val="accent2"/>
                </a:solidFill>
              </a:rPr>
              <a:t>data updates </a:t>
            </a:r>
            <a:r>
              <a:rPr lang="en-US" dirty="0" smtClean="0"/>
              <a:t>and </a:t>
            </a:r>
            <a:r>
              <a:rPr lang="en-US" dirty="0" smtClean="0">
                <a:solidFill>
                  <a:schemeClr val="accent2"/>
                </a:solidFill>
              </a:rPr>
              <a:t>failure recovery</a:t>
            </a:r>
          </a:p>
          <a:p>
            <a:pPr lvl="1"/>
            <a:r>
              <a:rPr lang="en-US" dirty="0" smtClean="0"/>
              <a:t>Many solutions in the literature</a:t>
            </a:r>
          </a:p>
          <a:p>
            <a:r>
              <a:rPr lang="en-US" dirty="0" smtClean="0"/>
              <a:t>Real-life in-memory storage workloads are dominated by </a:t>
            </a:r>
            <a:r>
              <a:rPr lang="en-US" b="1" dirty="0" smtClean="0">
                <a:solidFill>
                  <a:srgbClr val="FF0000"/>
                </a:solidFill>
              </a:rPr>
              <a:t>small-size objects</a:t>
            </a:r>
          </a:p>
          <a:p>
            <a:pPr lvl="1"/>
            <a:r>
              <a:rPr lang="en-US" dirty="0" smtClean="0"/>
              <a:t>Keys and values can be as small as few bytes (e.g., 2-3 bytes of values) </a:t>
            </a:r>
            <a:r>
              <a:rPr lang="en-US" sz="1600" dirty="0" smtClean="0"/>
              <a:t>[</a:t>
            </a:r>
            <a:r>
              <a:rPr lang="en-US" sz="1600" dirty="0" err="1" smtClean="0"/>
              <a:t>Atikoglu</a:t>
            </a:r>
            <a:r>
              <a:rPr lang="en-US" sz="1600" dirty="0" smtClean="0"/>
              <a:t>, Sigmetrics’12]</a:t>
            </a:r>
          </a:p>
          <a:p>
            <a:pPr lvl="1"/>
            <a:r>
              <a:rPr lang="en-US" dirty="0" smtClean="0"/>
              <a:t>Erasure coding is often used for large objects</a:t>
            </a:r>
          </a:p>
          <a:p>
            <a:r>
              <a:rPr lang="en-US" dirty="0" smtClean="0"/>
              <a:t>In-memory KV stores issue </a:t>
            </a:r>
            <a:r>
              <a:rPr lang="en-US" b="1" dirty="0" smtClean="0">
                <a:solidFill>
                  <a:srgbClr val="FF0000"/>
                </a:solidFill>
              </a:rPr>
              <a:t>decentralized requests</a:t>
            </a:r>
            <a:r>
              <a:rPr lang="en-US" b="1" dirty="0" smtClean="0">
                <a:solidFill>
                  <a:schemeClr val="accent1"/>
                </a:solidFill>
              </a:rPr>
              <a:t> </a:t>
            </a:r>
            <a:r>
              <a:rPr lang="en-US" dirty="0" smtClean="0"/>
              <a:t>without centralized metadata lookup</a:t>
            </a:r>
          </a:p>
          <a:p>
            <a:pPr lvl="1"/>
            <a:r>
              <a:rPr lang="en-US" dirty="0" smtClean="0"/>
              <a:t>Need to maintain data consistency when failures happen</a:t>
            </a:r>
            <a:endParaRPr lang="en-US" dirty="0"/>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4</a:t>
            </a:fld>
            <a:endParaRPr lang="en-US"/>
          </a:p>
        </p:txBody>
      </p:sp>
    </p:spTree>
    <p:extLst>
      <p:ext uri="{BB962C8B-B14F-4D97-AF65-F5344CB8AC3E}">
        <p14:creationId xmlns:p14="http://schemas.microsoft.com/office/powerpoint/2010/main" val="13154302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Contributions</a:t>
            </a:r>
            <a:endParaRPr lang="en-US" dirty="0"/>
          </a:p>
        </p:txBody>
      </p:sp>
      <p:sp>
        <p:nvSpPr>
          <p:cNvPr id="3" name="Content Placeholder 2"/>
          <p:cNvSpPr>
            <a:spLocks noGrp="1"/>
          </p:cNvSpPr>
          <p:nvPr>
            <p:ph idx="1"/>
          </p:nvPr>
        </p:nvSpPr>
        <p:spPr>
          <a:xfrm>
            <a:off x="457200" y="1676400"/>
            <a:ext cx="8229600" cy="4449763"/>
          </a:xfrm>
        </p:spPr>
        <p:txBody>
          <a:bodyPr/>
          <a:lstStyle/>
          <a:p>
            <a:r>
              <a:rPr lang="en-US" dirty="0" smtClean="0"/>
              <a:t>Build </a:t>
            </a:r>
            <a:r>
              <a:rPr lang="en-US" b="1" dirty="0" err="1" smtClean="0">
                <a:solidFill>
                  <a:srgbClr val="FF0000"/>
                </a:solidFill>
              </a:rPr>
              <a:t>MemEC</a:t>
            </a:r>
            <a:r>
              <a:rPr lang="en-US" dirty="0" smtClean="0"/>
              <a:t>, a high-availability, </a:t>
            </a:r>
            <a:r>
              <a:rPr lang="en-US" dirty="0"/>
              <a:t>erasure-coding-based </a:t>
            </a:r>
            <a:r>
              <a:rPr lang="en-US" dirty="0" smtClean="0"/>
              <a:t>in-memory KV </a:t>
            </a:r>
            <a:r>
              <a:rPr lang="en-US" dirty="0"/>
              <a:t>store </a:t>
            </a:r>
            <a:r>
              <a:rPr lang="en-US" dirty="0" smtClean="0"/>
              <a:t>that aims for</a:t>
            </a:r>
          </a:p>
          <a:p>
            <a:pPr lvl="1"/>
            <a:r>
              <a:rPr lang="en-US" dirty="0" smtClean="0"/>
              <a:t>Low-latency access</a:t>
            </a:r>
          </a:p>
          <a:p>
            <a:pPr lvl="1"/>
            <a:r>
              <a:rPr lang="en-US" dirty="0" smtClean="0"/>
              <a:t>Fast recovery  (under stragglers/failures)</a:t>
            </a:r>
          </a:p>
          <a:p>
            <a:pPr lvl="1"/>
            <a:r>
              <a:rPr lang="en-US" dirty="0" smtClean="0"/>
              <a:t>Storage-efficient </a:t>
            </a:r>
          </a:p>
          <a:p>
            <a:r>
              <a:rPr lang="en-US" dirty="0" smtClean="0"/>
              <a:t>Propose a new </a:t>
            </a:r>
            <a:r>
              <a:rPr lang="en-US" b="1" dirty="0" smtClean="0">
                <a:solidFill>
                  <a:srgbClr val="FF0000"/>
                </a:solidFill>
              </a:rPr>
              <a:t>all-encoding</a:t>
            </a:r>
            <a:r>
              <a:rPr lang="en-US" dirty="0" smtClean="0"/>
              <a:t> data model</a:t>
            </a:r>
          </a:p>
          <a:p>
            <a:r>
              <a:rPr lang="en-US" dirty="0" smtClean="0"/>
              <a:t>Ensure graceful transitions between normal mode and degraded mode</a:t>
            </a:r>
          </a:p>
          <a:p>
            <a:r>
              <a:rPr lang="en-US" dirty="0" smtClean="0"/>
              <a:t>Evaluate </a:t>
            </a:r>
            <a:r>
              <a:rPr lang="en-US" dirty="0" err="1" smtClean="0"/>
              <a:t>MemEC</a:t>
            </a:r>
            <a:r>
              <a:rPr lang="en-US" dirty="0" smtClean="0"/>
              <a:t> prototype with YCSB workloads</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5</a:t>
            </a:fld>
            <a:endParaRPr lang="en-US"/>
          </a:p>
        </p:txBody>
      </p:sp>
    </p:spTree>
    <p:extLst>
      <p:ext uri="{BB962C8B-B14F-4D97-AF65-F5344CB8AC3E}">
        <p14:creationId xmlns:p14="http://schemas.microsoft.com/office/powerpoint/2010/main" val="3219072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Data Models</a:t>
            </a:r>
            <a:endParaRPr lang="en-US" dirty="0"/>
          </a:p>
        </p:txBody>
      </p:sp>
      <p:sp>
        <p:nvSpPr>
          <p:cNvPr id="16" name="Content Placeholder 15"/>
          <p:cNvSpPr>
            <a:spLocks noGrp="1"/>
          </p:cNvSpPr>
          <p:nvPr>
            <p:ph idx="1"/>
          </p:nvPr>
        </p:nvSpPr>
        <p:spPr/>
        <p:txBody>
          <a:bodyPr>
            <a:normAutofit/>
          </a:bodyPr>
          <a:lstStyle/>
          <a:p>
            <a:r>
              <a:rPr lang="is-IS" b="1" dirty="0" smtClean="0"/>
              <a:t>All-replication</a:t>
            </a:r>
          </a:p>
          <a:p>
            <a:pPr lvl="1"/>
            <a:r>
              <a:rPr lang="is-IS" dirty="0" smtClean="0"/>
              <a:t>Store multiple replicas for each object in memory</a:t>
            </a:r>
          </a:p>
          <a:p>
            <a:pPr lvl="1"/>
            <a:r>
              <a:rPr lang="is-IS" dirty="0" smtClean="0"/>
              <a:t>Used by many KV stores (e.g., Redis)</a:t>
            </a:r>
          </a:p>
        </p:txBody>
      </p:sp>
      <p:sp>
        <p:nvSpPr>
          <p:cNvPr id="13" name="Rectangle 12"/>
          <p:cNvSpPr/>
          <p:nvPr/>
        </p:nvSpPr>
        <p:spPr>
          <a:xfrm>
            <a:off x="2209800" y="3581400"/>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#1</a:t>
            </a:r>
          </a:p>
        </p:txBody>
      </p:sp>
      <p:graphicFrame>
        <p:nvGraphicFramePr>
          <p:cNvPr id="14" name="Table 13"/>
          <p:cNvGraphicFramePr>
            <a:graphicFrameLocks noGrp="1"/>
          </p:cNvGraphicFramePr>
          <p:nvPr>
            <p:extLst>
              <p:ext uri="{D42A27DB-BD31-4B8C-83A1-F6EECF244321}">
                <p14:modId xmlns:p14="http://schemas.microsoft.com/office/powerpoint/2010/main" val="2768458623"/>
              </p:ext>
            </p:extLst>
          </p:nvPr>
        </p:nvGraphicFramePr>
        <p:xfrm>
          <a:off x="2286000" y="3674713"/>
          <a:ext cx="1219200" cy="148336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Value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bl>
          </a:graphicData>
        </a:graphic>
      </p:graphicFrame>
      <p:sp>
        <p:nvSpPr>
          <p:cNvPr id="15" name="Rectangle 14"/>
          <p:cNvSpPr/>
          <p:nvPr/>
        </p:nvSpPr>
        <p:spPr>
          <a:xfrm>
            <a:off x="3630168" y="3581400"/>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#2</a:t>
            </a:r>
          </a:p>
        </p:txBody>
      </p:sp>
      <p:graphicFrame>
        <p:nvGraphicFramePr>
          <p:cNvPr id="17" name="Table 16"/>
          <p:cNvGraphicFramePr>
            <a:graphicFrameLocks noGrp="1"/>
          </p:cNvGraphicFramePr>
          <p:nvPr>
            <p:extLst>
              <p:ext uri="{D42A27DB-BD31-4B8C-83A1-F6EECF244321}">
                <p14:modId xmlns:p14="http://schemas.microsoft.com/office/powerpoint/2010/main" val="3127914521"/>
              </p:ext>
            </p:extLst>
          </p:nvPr>
        </p:nvGraphicFramePr>
        <p:xfrm>
          <a:off x="3706368" y="3674713"/>
          <a:ext cx="1219200" cy="148336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Value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bl>
          </a:graphicData>
        </a:graphic>
      </p:graphicFrame>
      <p:sp>
        <p:nvSpPr>
          <p:cNvPr id="18" name="Rectangle 17"/>
          <p:cNvSpPr/>
          <p:nvPr/>
        </p:nvSpPr>
        <p:spPr>
          <a:xfrm>
            <a:off x="5410200" y="3581400"/>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a:t>
            </a:r>
            <a:r>
              <a:rPr kumimoji="0" lang="en-US" sz="1800" b="0" i="1" u="none" strike="noStrike" kern="0" cap="none" spc="0" normalizeH="0" baseline="0" noProof="0" dirty="0" err="1" smtClean="0">
                <a:ln>
                  <a:noFill/>
                </a:ln>
                <a:solidFill>
                  <a:prstClr val="white"/>
                </a:solidFill>
                <a:effectLst/>
                <a:uLnTx/>
                <a:uFillTx/>
                <a:latin typeface="Calibri"/>
                <a:ea typeface="SimHei"/>
                <a:cs typeface="+mn-cs"/>
              </a:rPr>
              <a:t>i</a:t>
            </a:r>
            <a:endParaRPr kumimoji="0" lang="en-US" sz="1800" b="0" i="1" u="none" strike="noStrike" kern="0" cap="none" spc="0" normalizeH="0" baseline="0" noProof="0" dirty="0" smtClean="0">
              <a:ln>
                <a:noFill/>
              </a:ln>
              <a:solidFill>
                <a:prstClr val="white"/>
              </a:solidFill>
              <a:effectLst/>
              <a:uLnTx/>
              <a:uFillTx/>
              <a:latin typeface="Calibri"/>
              <a:ea typeface="SimHei"/>
              <a:cs typeface="+mn-cs"/>
            </a:endParaRPr>
          </a:p>
        </p:txBody>
      </p:sp>
      <p:graphicFrame>
        <p:nvGraphicFramePr>
          <p:cNvPr id="19" name="Table 18"/>
          <p:cNvGraphicFramePr>
            <a:graphicFrameLocks noGrp="1"/>
          </p:cNvGraphicFramePr>
          <p:nvPr>
            <p:extLst>
              <p:ext uri="{D42A27DB-BD31-4B8C-83A1-F6EECF244321}">
                <p14:modId xmlns:p14="http://schemas.microsoft.com/office/powerpoint/2010/main" val="1852401396"/>
              </p:ext>
            </p:extLst>
          </p:nvPr>
        </p:nvGraphicFramePr>
        <p:xfrm>
          <a:off x="5486400" y="3674713"/>
          <a:ext cx="1219200" cy="148336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Value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bl>
          </a:graphicData>
        </a:graphic>
      </p:graphicFrame>
      <p:sp>
        <p:nvSpPr>
          <p:cNvPr id="20" name="TextBox 19"/>
          <p:cNvSpPr txBox="1"/>
          <p:nvPr/>
        </p:nvSpPr>
        <p:spPr>
          <a:xfrm>
            <a:off x="4953000" y="4395216"/>
            <a:ext cx="482824" cy="307777"/>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400" b="1" dirty="0" smtClean="0">
                <a:solidFill>
                  <a:srgbClr val="1F497D"/>
                </a:solidFill>
                <a:latin typeface="Consolas" charset="0"/>
                <a:ea typeface="Consolas" charset="0"/>
                <a:cs typeface="Consolas" charset="0"/>
              </a:rPr>
              <a:t>...</a:t>
            </a:r>
            <a:endParaRPr lang="en-US" sz="1400" b="1" dirty="0">
              <a:solidFill>
                <a:srgbClr val="1F497D"/>
              </a:solidFill>
              <a:latin typeface="Consolas" charset="0"/>
              <a:ea typeface="Consolas" charset="0"/>
              <a:cs typeface="Consolas" charset="0"/>
            </a:endParaRPr>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6</a:t>
            </a:fld>
            <a:endParaRPr lang="en-US"/>
          </a:p>
        </p:txBody>
      </p:sp>
    </p:spTree>
    <p:extLst>
      <p:ext uri="{BB962C8B-B14F-4D97-AF65-F5344CB8AC3E}">
        <p14:creationId xmlns:p14="http://schemas.microsoft.com/office/powerpoint/2010/main" val="401808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Data Models</a:t>
            </a:r>
            <a:endParaRPr lang="en-US" dirty="0"/>
          </a:p>
        </p:txBody>
      </p:sp>
      <p:sp>
        <p:nvSpPr>
          <p:cNvPr id="16" name="Content Placeholder 15"/>
          <p:cNvSpPr>
            <a:spLocks noGrp="1"/>
          </p:cNvSpPr>
          <p:nvPr>
            <p:ph idx="1"/>
          </p:nvPr>
        </p:nvSpPr>
        <p:spPr/>
        <p:txBody>
          <a:bodyPr>
            <a:normAutofit/>
          </a:bodyPr>
          <a:lstStyle/>
          <a:p>
            <a:r>
              <a:rPr lang="is-IS" b="1" dirty="0" smtClean="0"/>
              <a:t>Hybrid-encoding</a:t>
            </a:r>
          </a:p>
          <a:p>
            <a:pPr lvl="1"/>
            <a:r>
              <a:rPr lang="is-IS" dirty="0"/>
              <a:t>Assumption: Value size is </a:t>
            </a:r>
            <a:r>
              <a:rPr lang="is-IS" dirty="0" smtClean="0"/>
              <a:t>sufficiently large </a:t>
            </a:r>
          </a:p>
          <a:p>
            <a:pPr lvl="1"/>
            <a:r>
              <a:rPr lang="is-IS" dirty="0" smtClean="0"/>
              <a:t>Erasure coding to values only</a:t>
            </a:r>
          </a:p>
          <a:p>
            <a:pPr lvl="1"/>
            <a:r>
              <a:rPr lang="is-IS" dirty="0" smtClean="0"/>
              <a:t>Replication for key, metadata, and reference to the object</a:t>
            </a:r>
          </a:p>
          <a:p>
            <a:pPr lvl="1"/>
            <a:r>
              <a:rPr lang="is-IS" dirty="0" smtClean="0"/>
              <a:t>Used by LH*RS </a:t>
            </a:r>
            <a:r>
              <a:rPr lang="is-IS" sz="1600" dirty="0" smtClean="0"/>
              <a:t>[TODS‘05]</a:t>
            </a:r>
            <a:r>
              <a:rPr lang="is-IS" dirty="0" smtClean="0"/>
              <a:t>, Cocytus </a:t>
            </a:r>
            <a:r>
              <a:rPr lang="is-IS" sz="1600" dirty="0" smtClean="0"/>
              <a:t>[FAST‘16]</a:t>
            </a:r>
            <a:endParaRPr lang="is-IS" dirty="0" smtClean="0"/>
          </a:p>
        </p:txBody>
      </p:sp>
      <p:sp>
        <p:nvSpPr>
          <p:cNvPr id="30" name="Rectangle 29"/>
          <p:cNvSpPr/>
          <p:nvPr/>
        </p:nvSpPr>
        <p:spPr>
          <a:xfrm>
            <a:off x="215348" y="3862196"/>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#1</a:t>
            </a:r>
          </a:p>
        </p:txBody>
      </p:sp>
      <p:graphicFrame>
        <p:nvGraphicFramePr>
          <p:cNvPr id="31" name="Table 30"/>
          <p:cNvGraphicFramePr>
            <a:graphicFrameLocks noGrp="1"/>
          </p:cNvGraphicFramePr>
          <p:nvPr>
            <p:extLst>
              <p:ext uri="{D42A27DB-BD31-4B8C-83A1-F6EECF244321}">
                <p14:modId xmlns:p14="http://schemas.microsoft.com/office/powerpoint/2010/main" val="1657833711"/>
              </p:ext>
            </p:extLst>
          </p:nvPr>
        </p:nvGraphicFramePr>
        <p:xfrm>
          <a:off x="291548" y="4349876"/>
          <a:ext cx="1219200" cy="111252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bl>
          </a:graphicData>
        </a:graphic>
      </p:graphicFrame>
      <p:sp>
        <p:nvSpPr>
          <p:cNvPr id="32" name="Rectangle 31"/>
          <p:cNvSpPr/>
          <p:nvPr/>
        </p:nvSpPr>
        <p:spPr>
          <a:xfrm>
            <a:off x="1635716" y="3862196"/>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#2</a:t>
            </a:r>
          </a:p>
        </p:txBody>
      </p:sp>
      <p:sp>
        <p:nvSpPr>
          <p:cNvPr id="33" name="Rectangle 32"/>
          <p:cNvSpPr/>
          <p:nvPr/>
        </p:nvSpPr>
        <p:spPr>
          <a:xfrm>
            <a:off x="3415748" y="3862196"/>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a:t>
            </a:r>
            <a:r>
              <a:rPr kumimoji="0" lang="en-US" sz="1800" b="0" i="1" u="none" strike="noStrike" kern="0" cap="none" spc="0" normalizeH="0" baseline="0" noProof="0" dirty="0" smtClean="0">
                <a:ln>
                  <a:noFill/>
                </a:ln>
                <a:solidFill>
                  <a:prstClr val="white"/>
                </a:solidFill>
                <a:effectLst/>
                <a:uLnTx/>
                <a:uFillTx/>
                <a:latin typeface="Calibri"/>
                <a:ea typeface="SimHei"/>
                <a:cs typeface="+mn-cs"/>
              </a:rPr>
              <a:t>k</a:t>
            </a:r>
          </a:p>
        </p:txBody>
      </p:sp>
      <p:sp>
        <p:nvSpPr>
          <p:cNvPr id="34" name="TextBox 33"/>
          <p:cNvSpPr txBox="1"/>
          <p:nvPr/>
        </p:nvSpPr>
        <p:spPr>
          <a:xfrm>
            <a:off x="2958548" y="4676012"/>
            <a:ext cx="482824" cy="307777"/>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400" b="1" dirty="0" smtClean="0">
                <a:solidFill>
                  <a:srgbClr val="1F497D"/>
                </a:solidFill>
                <a:latin typeface="Consolas" charset="0"/>
                <a:ea typeface="Consolas" charset="0"/>
                <a:cs typeface="Consolas" charset="0"/>
              </a:rPr>
              <a:t>...</a:t>
            </a:r>
            <a:endParaRPr lang="en-US" sz="1400" b="1" dirty="0">
              <a:solidFill>
                <a:srgbClr val="1F497D"/>
              </a:solidFill>
              <a:latin typeface="Consolas" charset="0"/>
              <a:ea typeface="Consolas" charset="0"/>
              <a:cs typeface="Consolas" charset="0"/>
            </a:endParaRPr>
          </a:p>
        </p:txBody>
      </p:sp>
      <p:sp>
        <p:nvSpPr>
          <p:cNvPr id="35" name="Rectangle 34"/>
          <p:cNvSpPr/>
          <p:nvPr/>
        </p:nvSpPr>
        <p:spPr>
          <a:xfrm>
            <a:off x="284922" y="3915536"/>
            <a:ext cx="1219200" cy="381000"/>
          </a:xfrm>
          <a:prstGeom prst="rect">
            <a:avLst/>
          </a:prstGeom>
          <a:solidFill>
            <a:srgbClr val="4BACC6"/>
          </a:solidFill>
          <a:ln w="25400" cap="flat" cmpd="sng" algn="ctr">
            <a:solidFill>
              <a:srgbClr val="4BACC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Value</a:t>
            </a: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graphicFrame>
        <p:nvGraphicFramePr>
          <p:cNvPr id="36" name="Table 35"/>
          <p:cNvGraphicFramePr>
            <a:graphicFrameLocks noGrp="1"/>
          </p:cNvGraphicFramePr>
          <p:nvPr>
            <p:extLst>
              <p:ext uri="{D42A27DB-BD31-4B8C-83A1-F6EECF244321}">
                <p14:modId xmlns:p14="http://schemas.microsoft.com/office/powerpoint/2010/main" val="598790948"/>
              </p:ext>
            </p:extLst>
          </p:nvPr>
        </p:nvGraphicFramePr>
        <p:xfrm>
          <a:off x="1717373" y="4346227"/>
          <a:ext cx="1219200" cy="111252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bl>
          </a:graphicData>
        </a:graphic>
      </p:graphicFrame>
      <p:sp>
        <p:nvSpPr>
          <p:cNvPr id="37" name="Rectangle 36"/>
          <p:cNvSpPr/>
          <p:nvPr/>
        </p:nvSpPr>
        <p:spPr>
          <a:xfrm>
            <a:off x="1710747" y="3911887"/>
            <a:ext cx="1219200" cy="381000"/>
          </a:xfrm>
          <a:prstGeom prst="rect">
            <a:avLst/>
          </a:prstGeom>
          <a:solidFill>
            <a:srgbClr val="4BACC6"/>
          </a:solidFill>
          <a:ln w="25400" cap="flat" cmpd="sng" algn="ctr">
            <a:solidFill>
              <a:srgbClr val="4BACC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Value</a:t>
            </a: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graphicFrame>
        <p:nvGraphicFramePr>
          <p:cNvPr id="38" name="Table 37"/>
          <p:cNvGraphicFramePr>
            <a:graphicFrameLocks noGrp="1"/>
          </p:cNvGraphicFramePr>
          <p:nvPr>
            <p:extLst>
              <p:ext uri="{D42A27DB-BD31-4B8C-83A1-F6EECF244321}">
                <p14:modId xmlns:p14="http://schemas.microsoft.com/office/powerpoint/2010/main" val="3197588970"/>
              </p:ext>
            </p:extLst>
          </p:nvPr>
        </p:nvGraphicFramePr>
        <p:xfrm>
          <a:off x="3508073" y="4346227"/>
          <a:ext cx="1219200" cy="111252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bl>
          </a:graphicData>
        </a:graphic>
      </p:graphicFrame>
      <p:sp>
        <p:nvSpPr>
          <p:cNvPr id="39" name="Rectangle 38"/>
          <p:cNvSpPr/>
          <p:nvPr/>
        </p:nvSpPr>
        <p:spPr>
          <a:xfrm>
            <a:off x="3501447" y="3911887"/>
            <a:ext cx="1219200" cy="381000"/>
          </a:xfrm>
          <a:prstGeom prst="rect">
            <a:avLst/>
          </a:prstGeom>
          <a:solidFill>
            <a:srgbClr val="4BACC6"/>
          </a:solidFill>
          <a:ln w="25400" cap="flat" cmpd="sng" algn="ctr">
            <a:solidFill>
              <a:srgbClr val="4BACC6">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white"/>
                </a:solidFill>
                <a:effectLst/>
                <a:uLnTx/>
                <a:uFillTx/>
                <a:latin typeface="Calibri"/>
                <a:ea typeface="SimHei"/>
                <a:cs typeface="+mn-cs"/>
              </a:rPr>
              <a:t>Value</a:t>
            </a: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sp>
        <p:nvSpPr>
          <p:cNvPr id="40" name="Rectangle 39"/>
          <p:cNvSpPr/>
          <p:nvPr/>
        </p:nvSpPr>
        <p:spPr>
          <a:xfrm>
            <a:off x="4896191" y="3862196"/>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a:t>
            </a:r>
            <a:r>
              <a:rPr kumimoji="0" lang="en-US" sz="1800" b="0" i="1" u="none" strike="noStrike" kern="0" cap="none" spc="0" normalizeH="0" baseline="0" noProof="0" dirty="0" smtClean="0">
                <a:ln>
                  <a:noFill/>
                </a:ln>
                <a:solidFill>
                  <a:prstClr val="white"/>
                </a:solidFill>
                <a:effectLst/>
                <a:uLnTx/>
                <a:uFillTx/>
                <a:latin typeface="Calibri"/>
                <a:ea typeface="SimHei"/>
                <a:cs typeface="+mn-cs"/>
              </a:rPr>
              <a:t>k</a:t>
            </a:r>
            <a:r>
              <a:rPr kumimoji="0" lang="en-US" sz="1800" b="0" i="0" u="none" strike="noStrike" kern="0" cap="none" spc="0" normalizeH="0" baseline="0" noProof="0" dirty="0" smtClean="0">
                <a:ln>
                  <a:noFill/>
                </a:ln>
                <a:solidFill>
                  <a:prstClr val="white"/>
                </a:solidFill>
                <a:effectLst/>
                <a:uLnTx/>
                <a:uFillTx/>
                <a:latin typeface="Calibri"/>
                <a:ea typeface="SimHei"/>
                <a:cs typeface="+mn-cs"/>
              </a:rPr>
              <a:t>+1)</a:t>
            </a:r>
          </a:p>
        </p:txBody>
      </p:sp>
      <p:graphicFrame>
        <p:nvGraphicFramePr>
          <p:cNvPr id="41" name="Table 40"/>
          <p:cNvGraphicFramePr>
            <a:graphicFrameLocks noGrp="1"/>
          </p:cNvGraphicFramePr>
          <p:nvPr>
            <p:extLst>
              <p:ext uri="{D42A27DB-BD31-4B8C-83A1-F6EECF244321}">
                <p14:modId xmlns:p14="http://schemas.microsoft.com/office/powerpoint/2010/main" val="1711165016"/>
              </p:ext>
            </p:extLst>
          </p:nvPr>
        </p:nvGraphicFramePr>
        <p:xfrm>
          <a:off x="4988516" y="4346227"/>
          <a:ext cx="1219200" cy="111252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bl>
          </a:graphicData>
        </a:graphic>
      </p:graphicFrame>
      <p:sp>
        <p:nvSpPr>
          <p:cNvPr id="42" name="Rectangle 41"/>
          <p:cNvSpPr/>
          <p:nvPr/>
        </p:nvSpPr>
        <p:spPr>
          <a:xfrm>
            <a:off x="4981890" y="3911887"/>
            <a:ext cx="1219200" cy="381000"/>
          </a:xfrm>
          <a:prstGeom prst="rect">
            <a:avLst/>
          </a:prstGeom>
          <a:solidFill>
            <a:srgbClr val="4BACC6">
              <a:lumMod val="75000"/>
            </a:srgbClr>
          </a:solid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a:t>
            </a:r>
          </a:p>
        </p:txBody>
      </p:sp>
      <p:sp>
        <p:nvSpPr>
          <p:cNvPr id="43" name="Rectangle 42"/>
          <p:cNvSpPr/>
          <p:nvPr/>
        </p:nvSpPr>
        <p:spPr>
          <a:xfrm>
            <a:off x="6664916" y="3862196"/>
            <a:ext cx="1371600" cy="19812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tlCol="0" anchor="b"/>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Node #</a:t>
            </a:r>
            <a:r>
              <a:rPr kumimoji="0" lang="en-US" sz="1800" b="0" i="1" u="none" strike="noStrike" kern="0" cap="none" spc="0" normalizeH="0" baseline="0" noProof="0" dirty="0" smtClean="0">
                <a:ln>
                  <a:noFill/>
                </a:ln>
                <a:solidFill>
                  <a:prstClr val="white"/>
                </a:solidFill>
                <a:effectLst/>
                <a:uLnTx/>
                <a:uFillTx/>
                <a:latin typeface="Calibri"/>
                <a:ea typeface="SimHei"/>
                <a:cs typeface="+mn-cs"/>
              </a:rPr>
              <a:t>n</a:t>
            </a:r>
          </a:p>
        </p:txBody>
      </p:sp>
      <p:graphicFrame>
        <p:nvGraphicFramePr>
          <p:cNvPr id="44" name="Table 43"/>
          <p:cNvGraphicFramePr>
            <a:graphicFrameLocks noGrp="1"/>
          </p:cNvGraphicFramePr>
          <p:nvPr>
            <p:extLst>
              <p:ext uri="{D42A27DB-BD31-4B8C-83A1-F6EECF244321}">
                <p14:modId xmlns:p14="http://schemas.microsoft.com/office/powerpoint/2010/main" val="3802568741"/>
              </p:ext>
            </p:extLst>
          </p:nvPr>
        </p:nvGraphicFramePr>
        <p:xfrm>
          <a:off x="6757241" y="4346227"/>
          <a:ext cx="1219200" cy="1112520"/>
        </p:xfrm>
        <a:graphic>
          <a:graphicData uri="http://schemas.openxmlformats.org/drawingml/2006/table">
            <a:tbl>
              <a:tblPr bandRow="1"/>
              <a:tblGrid>
                <a:gridCol w="1219200"/>
              </a:tblGrid>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Key</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Metadata</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20000"/>
                      </a:srgbClr>
                    </a:solidFill>
                  </a:tcPr>
                </a:tc>
              </a:tr>
              <a:tr h="370840">
                <a:tc>
                  <a:txBody>
                    <a:bodyPr/>
                    <a:lstStyle>
                      <a:lvl1pPr marL="0" algn="l" defTabSz="914400" rtl="0" eaLnBrk="1" latinLnBrk="0" hangingPunct="1">
                        <a:defRPr sz="1800" kern="1200">
                          <a:solidFill>
                            <a:schemeClr val="dk1"/>
                          </a:solidFill>
                          <a:latin typeface="Calibri"/>
                          <a:ea typeface="SimHei"/>
                        </a:defRPr>
                      </a:lvl1pPr>
                      <a:lvl2pPr marL="457200" algn="l" defTabSz="914400" rtl="0" eaLnBrk="1" latinLnBrk="0" hangingPunct="1">
                        <a:defRPr sz="1800" kern="1200">
                          <a:solidFill>
                            <a:schemeClr val="dk1"/>
                          </a:solidFill>
                          <a:latin typeface="Calibri"/>
                          <a:ea typeface="SimHei"/>
                        </a:defRPr>
                      </a:lvl2pPr>
                      <a:lvl3pPr marL="914400" algn="l" defTabSz="914400" rtl="0" eaLnBrk="1" latinLnBrk="0" hangingPunct="1">
                        <a:defRPr sz="1800" kern="1200">
                          <a:solidFill>
                            <a:schemeClr val="dk1"/>
                          </a:solidFill>
                          <a:latin typeface="Calibri"/>
                          <a:ea typeface="SimHei"/>
                        </a:defRPr>
                      </a:lvl3pPr>
                      <a:lvl4pPr marL="1371600" algn="l" defTabSz="914400" rtl="0" eaLnBrk="1" latinLnBrk="0" hangingPunct="1">
                        <a:defRPr sz="1800" kern="1200">
                          <a:solidFill>
                            <a:schemeClr val="dk1"/>
                          </a:solidFill>
                          <a:latin typeface="Calibri"/>
                          <a:ea typeface="SimHei"/>
                        </a:defRPr>
                      </a:lvl4pPr>
                      <a:lvl5pPr marL="1828800" algn="l" defTabSz="914400" rtl="0" eaLnBrk="1" latinLnBrk="0" hangingPunct="1">
                        <a:defRPr sz="1800" kern="1200">
                          <a:solidFill>
                            <a:schemeClr val="dk1"/>
                          </a:solidFill>
                          <a:latin typeface="Calibri"/>
                          <a:ea typeface="SimHei"/>
                        </a:defRPr>
                      </a:lvl5pPr>
                      <a:lvl6pPr marL="2286000" algn="l" defTabSz="914400" rtl="0" eaLnBrk="1" latinLnBrk="0" hangingPunct="1">
                        <a:defRPr sz="1800" kern="1200">
                          <a:solidFill>
                            <a:schemeClr val="dk1"/>
                          </a:solidFill>
                          <a:latin typeface="Calibri"/>
                          <a:ea typeface="SimHei"/>
                        </a:defRPr>
                      </a:lvl6pPr>
                      <a:lvl7pPr marL="2743200" algn="l" defTabSz="914400" rtl="0" eaLnBrk="1" latinLnBrk="0" hangingPunct="1">
                        <a:defRPr sz="1800" kern="1200">
                          <a:solidFill>
                            <a:schemeClr val="dk1"/>
                          </a:solidFill>
                          <a:latin typeface="Calibri"/>
                          <a:ea typeface="SimHei"/>
                        </a:defRPr>
                      </a:lvl7pPr>
                      <a:lvl8pPr marL="3200400" algn="l" defTabSz="914400" rtl="0" eaLnBrk="1" latinLnBrk="0" hangingPunct="1">
                        <a:defRPr sz="1800" kern="1200">
                          <a:solidFill>
                            <a:schemeClr val="dk1"/>
                          </a:solidFill>
                          <a:latin typeface="Calibri"/>
                          <a:ea typeface="SimHei"/>
                        </a:defRPr>
                      </a:lvl8pPr>
                      <a:lvl9pPr marL="3657600" algn="l" defTabSz="914400" rtl="0" eaLnBrk="1" latinLnBrk="0" hangingPunct="1">
                        <a:defRPr sz="1800" kern="1200">
                          <a:solidFill>
                            <a:schemeClr val="dk1"/>
                          </a:solidFill>
                          <a:latin typeface="Calibri"/>
                          <a:ea typeface="SimHei"/>
                        </a:defRPr>
                      </a:lvl9pPr>
                    </a:lstStyle>
                    <a:p>
                      <a:pPr algn="ctr"/>
                      <a:r>
                        <a:rPr lang="en-US" dirty="0" smtClean="0"/>
                        <a:t>Reference</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r>
            </a:tbl>
          </a:graphicData>
        </a:graphic>
      </p:graphicFrame>
      <p:sp>
        <p:nvSpPr>
          <p:cNvPr id="45" name="Rectangle 44"/>
          <p:cNvSpPr/>
          <p:nvPr/>
        </p:nvSpPr>
        <p:spPr>
          <a:xfrm>
            <a:off x="6750615" y="3911887"/>
            <a:ext cx="1219200" cy="381000"/>
          </a:xfrm>
          <a:prstGeom prst="rect">
            <a:avLst/>
          </a:prstGeom>
          <a:solidFill>
            <a:srgbClr val="4BACC6">
              <a:lumMod val="75000"/>
            </a:srgbClr>
          </a:solidFill>
          <a:ln w="25400" cap="flat" cmpd="sng" algn="ctr">
            <a:solidFill>
              <a:srgbClr val="4BACC6">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SimHei"/>
                <a:cs typeface="+mn-cs"/>
              </a:rPr>
              <a:t>Parity</a:t>
            </a:r>
          </a:p>
        </p:txBody>
      </p:sp>
      <p:sp>
        <p:nvSpPr>
          <p:cNvPr id="46" name="TextBox 45"/>
          <p:cNvSpPr txBox="1"/>
          <p:nvPr/>
        </p:nvSpPr>
        <p:spPr>
          <a:xfrm>
            <a:off x="6238086" y="4674815"/>
            <a:ext cx="482824" cy="307777"/>
          </a:xfrm>
          <a:prstGeom prst="rect">
            <a:avLst/>
          </a:prstGeom>
        </p:spPr>
        <p:txBody>
          <a:bodyPr vert="horz" wrap="none" lIns="91440" tIns="45720" rIns="91440" bIns="45720" rtlCol="0" anchor="ctr">
            <a:spAutoFit/>
          </a:bodyPr>
          <a:lstStyle/>
          <a:p>
            <a:pPr algn="r" eaLnBrk="1" fontAlgn="auto" hangingPunct="1">
              <a:spcBef>
                <a:spcPts val="0"/>
              </a:spcBef>
              <a:spcAft>
                <a:spcPts val="0"/>
              </a:spcAft>
            </a:pPr>
            <a:r>
              <a:rPr lang="en-US" sz="1400" b="1" dirty="0" smtClean="0">
                <a:solidFill>
                  <a:srgbClr val="1F497D"/>
                </a:solidFill>
                <a:latin typeface="Consolas" charset="0"/>
                <a:ea typeface="Consolas" charset="0"/>
                <a:cs typeface="Consolas" charset="0"/>
              </a:rPr>
              <a:t>...</a:t>
            </a:r>
            <a:endParaRPr lang="en-US" sz="1400" b="1" dirty="0">
              <a:solidFill>
                <a:srgbClr val="1F497D"/>
              </a:solidFill>
              <a:latin typeface="Consolas" charset="0"/>
              <a:ea typeface="Consolas" charset="0"/>
              <a:cs typeface="Consolas" charset="0"/>
            </a:endParaRPr>
          </a:p>
        </p:txBody>
      </p:sp>
      <p:sp>
        <p:nvSpPr>
          <p:cNvPr id="47" name="Rectangle 46"/>
          <p:cNvSpPr/>
          <p:nvPr/>
        </p:nvSpPr>
        <p:spPr>
          <a:xfrm>
            <a:off x="152401" y="3862191"/>
            <a:ext cx="7924800" cy="438577"/>
          </a:xfrm>
          <a:prstGeom prst="rect">
            <a:avLst/>
          </a:prstGeom>
          <a:noFill/>
          <a:ln w="25400" cap="flat" cmpd="sng" algn="ctr">
            <a:solidFill>
              <a:srgbClr val="C0504D"/>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Calibri"/>
              <a:ea typeface="SimHei"/>
              <a:cs typeface="+mn-cs"/>
            </a:endParaRPr>
          </a:p>
        </p:txBody>
      </p:sp>
      <p:sp>
        <p:nvSpPr>
          <p:cNvPr id="48" name="Rectangle 47"/>
          <p:cNvSpPr/>
          <p:nvPr/>
        </p:nvSpPr>
        <p:spPr>
          <a:xfrm>
            <a:off x="152401" y="4350459"/>
            <a:ext cx="7924800" cy="1116169"/>
          </a:xfrm>
          <a:prstGeom prst="rect">
            <a:avLst/>
          </a:prstGeom>
          <a:noFill/>
          <a:ln w="25400" cap="flat" cmpd="sng" algn="ctr">
            <a:solidFill>
              <a:srgbClr val="F79646"/>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SimHei"/>
              <a:cs typeface="+mn-cs"/>
            </a:endParaRPr>
          </a:p>
        </p:txBody>
      </p:sp>
      <p:sp>
        <p:nvSpPr>
          <p:cNvPr id="49" name="TextBox 48"/>
          <p:cNvSpPr txBox="1"/>
          <p:nvPr/>
        </p:nvSpPr>
        <p:spPr>
          <a:xfrm>
            <a:off x="8077200" y="4742842"/>
            <a:ext cx="1270618" cy="338554"/>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1600" b="1" dirty="0" smtClean="0">
                <a:solidFill>
                  <a:srgbClr val="F79646"/>
                </a:solidFill>
                <a:latin typeface="Calibri"/>
                <a:ea typeface="Calibri"/>
                <a:cs typeface="Consolas"/>
              </a:rPr>
              <a:t>Replication</a:t>
            </a:r>
            <a:endParaRPr lang="en-US" sz="1600" b="1" dirty="0">
              <a:solidFill>
                <a:srgbClr val="F79646"/>
              </a:solidFill>
              <a:latin typeface="Calibri"/>
              <a:ea typeface="Calibri"/>
              <a:cs typeface="Consolas"/>
            </a:endParaRPr>
          </a:p>
        </p:txBody>
      </p:sp>
      <p:sp>
        <p:nvSpPr>
          <p:cNvPr id="50" name="TextBox 49"/>
          <p:cNvSpPr txBox="1"/>
          <p:nvPr/>
        </p:nvSpPr>
        <p:spPr>
          <a:xfrm>
            <a:off x="8153400" y="3810000"/>
            <a:ext cx="927652" cy="584775"/>
          </a:xfrm>
          <a:prstGeom prst="rect">
            <a:avLst/>
          </a:prstGeom>
        </p:spPr>
        <p:txBody>
          <a:bodyPr vert="horz" wrap="square" lIns="91440" tIns="45720" rIns="91440" bIns="45720" rtlCol="0" anchor="ctr">
            <a:spAutoFit/>
          </a:bodyPr>
          <a:lstStyle/>
          <a:p>
            <a:pPr eaLnBrk="1" fontAlgn="auto" hangingPunct="1">
              <a:spcBef>
                <a:spcPts val="0"/>
              </a:spcBef>
              <a:spcAft>
                <a:spcPts val="0"/>
              </a:spcAft>
            </a:pPr>
            <a:r>
              <a:rPr lang="en-US" sz="1600" b="1" dirty="0" smtClean="0">
                <a:solidFill>
                  <a:srgbClr val="C0504D"/>
                </a:solidFill>
                <a:latin typeface="Calibri"/>
                <a:ea typeface="Calibri"/>
                <a:cs typeface="Consolas"/>
              </a:rPr>
              <a:t>Erasure coding</a:t>
            </a:r>
            <a:endParaRPr lang="en-US" sz="1600" b="1" dirty="0">
              <a:solidFill>
                <a:srgbClr val="C0504D"/>
              </a:solidFill>
              <a:latin typeface="Calibri"/>
              <a:ea typeface="Calibri"/>
              <a:cs typeface="Consolas"/>
            </a:endParaRPr>
          </a:p>
        </p:txBody>
      </p: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7</a:t>
            </a:fld>
            <a:endParaRPr lang="en-US"/>
          </a:p>
        </p:txBody>
      </p:sp>
    </p:spTree>
    <p:extLst>
      <p:ext uri="{BB962C8B-B14F-4D97-AF65-F5344CB8AC3E}">
        <p14:creationId xmlns:p14="http://schemas.microsoft.com/office/powerpoint/2010/main" val="3886076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data model: All-encoding</a:t>
            </a:r>
            <a:endParaRPr lang="en-US" dirty="0"/>
          </a:p>
        </p:txBody>
      </p:sp>
      <p:sp>
        <p:nvSpPr>
          <p:cNvPr id="16" name="Content Placeholder 15"/>
          <p:cNvSpPr>
            <a:spLocks noGrp="1"/>
          </p:cNvSpPr>
          <p:nvPr>
            <p:ph idx="1"/>
          </p:nvPr>
        </p:nvSpPr>
        <p:spPr/>
        <p:txBody>
          <a:bodyPr>
            <a:normAutofit/>
          </a:bodyPr>
          <a:lstStyle/>
          <a:p>
            <a:r>
              <a:rPr lang="is-IS" dirty="0" smtClean="0"/>
              <a:t>Apply erasure coding to objects in </a:t>
            </a:r>
            <a:r>
              <a:rPr lang="is-IS" b="1" dirty="0" smtClean="0">
                <a:solidFill>
                  <a:srgbClr val="FF0000"/>
                </a:solidFill>
              </a:rPr>
              <a:t>entirety</a:t>
            </a:r>
            <a:endParaRPr lang="is-IS" dirty="0" smtClean="0"/>
          </a:p>
          <a:p>
            <a:r>
              <a:rPr lang="is-IS" dirty="0" smtClean="0"/>
              <a:t>Design specific index structures to limit storage</a:t>
            </a:r>
            <a:endParaRPr lang="is-I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2765201"/>
            <a:ext cx="5638800" cy="3406999"/>
          </a:xfrm>
          <a:prstGeom prst="rect">
            <a:avLst/>
          </a:prstGeom>
          <a:ln>
            <a:noFill/>
          </a:ln>
          <a:effectLst>
            <a:outerShdw blurRad="292100" dist="139700" dir="2700000" algn="tl" rotWithShape="0">
              <a:srgbClr val="333333">
                <a:alpha val="26000"/>
              </a:srgbClr>
            </a:outerShdw>
          </a:effectLst>
        </p:spPr>
      </p:pic>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8</a:t>
            </a:fld>
            <a:endParaRPr lang="en-US"/>
          </a:p>
        </p:txBody>
      </p:sp>
    </p:spTree>
    <p:extLst>
      <p:ext uri="{BB962C8B-B14F-4D97-AF65-F5344CB8AC3E}">
        <p14:creationId xmlns:p14="http://schemas.microsoft.com/office/powerpoint/2010/main" val="2099066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All-encoding: Data Organization</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828800"/>
            <a:ext cx="5638800" cy="3406999"/>
          </a:xfrm>
          <a:prstGeom prst="rect">
            <a:avLst/>
          </a:prstGeom>
          <a:ln>
            <a:noFill/>
          </a:ln>
          <a:effectLst>
            <a:outerShdw blurRad="292100" dist="139700" dir="2700000" algn="tl" rotWithShape="0">
              <a:srgbClr val="333333">
                <a:alpha val="26000"/>
              </a:srgbClr>
            </a:outerShdw>
          </a:effectLst>
        </p:spPr>
      </p:pic>
      <p:sp>
        <p:nvSpPr>
          <p:cNvPr id="7" name="Rectangle 6"/>
          <p:cNvSpPr/>
          <p:nvPr/>
        </p:nvSpPr>
        <p:spPr>
          <a:xfrm>
            <a:off x="2133600" y="1828800"/>
            <a:ext cx="4114800" cy="18288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625548" y="3962400"/>
            <a:ext cx="3289852" cy="2209800"/>
          </a:xfrm>
          <a:prstGeom prst="rect">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Divide storage into fixed-size chunks (4 KB) as units of erasure coding</a:t>
            </a:r>
          </a:p>
          <a:p>
            <a:pPr marL="342900" marR="0" lvl="0" indent="-342900" defTabSz="914400" eaLnBrk="1" fontAlgn="auto" latinLnBrk="0" hangingPunct="1">
              <a:lnSpc>
                <a:spcPct val="100000"/>
              </a:lnSpc>
              <a:spcBef>
                <a:spcPts val="0"/>
              </a:spcBef>
              <a:spcAft>
                <a:spcPts val="0"/>
              </a:spcAft>
              <a:buClrTx/>
              <a:buSzTx/>
              <a:buFont typeface="Arial" charset="0"/>
              <a:buChar char="•"/>
              <a:tabLst/>
              <a:defRPr/>
            </a:pPr>
            <a:r>
              <a:rPr kumimoji="0" lang="is-IS" sz="2000" b="0" i="0" u="none" strike="noStrike" kern="0" cap="none" spc="0" normalizeH="0" baseline="0" noProof="0" dirty="0" smtClean="0">
                <a:ln>
                  <a:noFill/>
                </a:ln>
                <a:solidFill>
                  <a:prstClr val="white"/>
                </a:solidFill>
                <a:effectLst/>
                <a:uLnTx/>
                <a:uFillTx/>
                <a:latin typeface="Calibri"/>
                <a:ea typeface="SimHei"/>
                <a:cs typeface="+mn-cs"/>
              </a:rPr>
              <a:t>A unique fixed-size chunk ID (8 bytes) for chunk identification in a server</a:t>
            </a:r>
          </a:p>
        </p:txBody>
      </p:sp>
      <p:cxnSp>
        <p:nvCxnSpPr>
          <p:cNvPr id="13" name="Elbow Connector 12"/>
          <p:cNvCxnSpPr>
            <a:stCxn id="12" idx="0"/>
          </p:cNvCxnSpPr>
          <p:nvPr/>
        </p:nvCxnSpPr>
        <p:spPr>
          <a:xfrm rot="16200000" flipV="1">
            <a:off x="6149837" y="2841763"/>
            <a:ext cx="1219200" cy="1022074"/>
          </a:xfrm>
          <a:prstGeom prst="bentConnector3">
            <a:avLst>
              <a:gd name="adj1" fmla="val 50000"/>
            </a:avLst>
          </a:prstGeom>
          <a:noFill/>
          <a:ln w="38100" cap="flat" cmpd="sng" algn="ctr">
            <a:solidFill>
              <a:srgbClr val="4F81BD"/>
            </a:solidFill>
            <a:prstDash val="solid"/>
            <a:tailEnd type="triangle"/>
          </a:ln>
          <a:effectLst>
            <a:outerShdw blurRad="40000" dist="23000" dir="5400000" rotWithShape="0">
              <a:srgbClr val="000000">
                <a:alpha val="35000"/>
              </a:srgbClr>
            </a:outerShdw>
          </a:effectLst>
        </p:spPr>
      </p:cxnSp>
      <p:sp>
        <p:nvSpPr>
          <p:cNvPr id="3" name="Slide Number Placeholder 2"/>
          <p:cNvSpPr>
            <a:spLocks noGrp="1"/>
          </p:cNvSpPr>
          <p:nvPr>
            <p:ph type="sldNum" sz="quarter" idx="11"/>
          </p:nvPr>
        </p:nvSpPr>
        <p:spPr/>
        <p:txBody>
          <a:bodyPr/>
          <a:lstStyle/>
          <a:p>
            <a:pPr>
              <a:defRPr/>
            </a:pPr>
            <a:fld id="{3FFE790D-BCFB-4008-9260-CA63AEE325FD}" type="slidenum">
              <a:rPr lang="en-US" smtClean="0"/>
              <a:pPr>
                <a:defRPr/>
              </a:pPr>
              <a:t>9</a:t>
            </a:fld>
            <a:endParaRPr lang="en-US"/>
          </a:p>
        </p:txBody>
      </p:sp>
    </p:spTree>
    <p:extLst>
      <p:ext uri="{BB962C8B-B14F-4D97-AF65-F5344CB8AC3E}">
        <p14:creationId xmlns:p14="http://schemas.microsoft.com/office/powerpoint/2010/main" val="31643733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5293</TotalTime>
  <Words>2207</Words>
  <Application>Microsoft Office PowerPoint</Application>
  <PresentationFormat>On-screen Show (4:3)</PresentationFormat>
  <Paragraphs>357</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Erasure Coding for Small Objects in In-Memory Key-Value Storage</vt:lpstr>
      <vt:lpstr>Introduction</vt:lpstr>
      <vt:lpstr>Erasure Coding</vt:lpstr>
      <vt:lpstr>Challenges</vt:lpstr>
      <vt:lpstr>Our Contributions</vt:lpstr>
      <vt:lpstr>Existing Data Models</vt:lpstr>
      <vt:lpstr>Existing Data Models</vt:lpstr>
      <vt:lpstr>Our data model: All-encoding</vt:lpstr>
      <vt:lpstr>All-encoding: Data Organization</vt:lpstr>
      <vt:lpstr>All-encoding: Data Organization</vt:lpstr>
      <vt:lpstr>All-encoding: Data Organization</vt:lpstr>
      <vt:lpstr>All-encoding: Data Organization</vt:lpstr>
      <vt:lpstr>All-encoding: Chunk ID</vt:lpstr>
      <vt:lpstr>Analysis</vt:lpstr>
      <vt:lpstr>MemEC Architecture</vt:lpstr>
      <vt:lpstr>MemEC SET</vt:lpstr>
      <vt:lpstr>MemEC GET</vt:lpstr>
      <vt:lpstr>MemEC UPDATE/DELETE</vt:lpstr>
      <vt:lpstr>Fault Tolerance</vt:lpstr>
      <vt:lpstr>Server States</vt:lpstr>
      <vt:lpstr>Server States</vt:lpstr>
      <vt:lpstr>Evaluation</vt:lpstr>
      <vt:lpstr>Impact of Transient Failures</vt:lpstr>
      <vt:lpstr>Impact of Transient Failures</vt:lpstr>
      <vt:lpstr>State Transition Overhead</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Hugh</dc:creator>
  <cp:lastModifiedBy>Patrick Lee</cp:lastModifiedBy>
  <cp:revision>611</cp:revision>
  <cp:lastPrinted>1601-01-01T00:00:00Z</cp:lastPrinted>
  <dcterms:created xsi:type="dcterms:W3CDTF">1601-01-01T00:00:00Z</dcterms:created>
  <dcterms:modified xsi:type="dcterms:W3CDTF">2017-05-25T10:44:53Z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