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541" r:id="rId2"/>
    <p:sldId id="850" r:id="rId3"/>
    <p:sldId id="851" r:id="rId4"/>
    <p:sldId id="852" r:id="rId5"/>
    <p:sldId id="853" r:id="rId6"/>
    <p:sldId id="854" r:id="rId7"/>
    <p:sldId id="855" r:id="rId8"/>
    <p:sldId id="856" r:id="rId9"/>
    <p:sldId id="857" r:id="rId10"/>
    <p:sldId id="858" r:id="rId11"/>
    <p:sldId id="859" r:id="rId12"/>
    <p:sldId id="860" r:id="rId13"/>
    <p:sldId id="861" r:id="rId14"/>
    <p:sldId id="862" r:id="rId15"/>
    <p:sldId id="863" r:id="rId16"/>
    <p:sldId id="864" r:id="rId17"/>
    <p:sldId id="865" r:id="rId18"/>
    <p:sldId id="866" r:id="rId19"/>
    <p:sldId id="848" r:id="rId20"/>
    <p:sldId id="611" r:id="rId21"/>
  </p:sldIdLst>
  <p:sldSz cx="12188825" cy="6858000"/>
  <p:notesSz cx="6794500" cy="990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FF00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48" autoAdjust="0"/>
    <p:restoredTop sz="75246" autoAdjust="0"/>
  </p:normalViewPr>
  <p:slideViewPr>
    <p:cSldViewPr>
      <p:cViewPr varScale="1">
        <p:scale>
          <a:sx n="94" d="100"/>
          <a:sy n="94" d="100"/>
        </p:scale>
        <p:origin x="1800" y="86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2280" y="96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450" y="0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09719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450" y="9409719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EC486EC7-B4F1-4F04-B7FF-C486E60875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61042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450" y="0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838" y="742950"/>
            <a:ext cx="6600825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46" y="4705683"/>
            <a:ext cx="5435010" cy="4456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09719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450" y="9409719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4600D095-13D5-439B-AA5E-03D3CC9BD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7424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19138"/>
            <a:ext cx="6400800" cy="36020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Hi, I</a:t>
            </a:r>
            <a:r>
              <a:rPr lang="en-US" baseline="0" dirty="0"/>
              <a:t> a</a:t>
            </a:r>
            <a:r>
              <a:rPr lang="en-US" dirty="0"/>
              <a:t>m Zhinan Cheng from </a:t>
            </a:r>
            <a:r>
              <a:rPr lang="en-US" altLang="zh-CN" sz="1200" dirty="0"/>
              <a:t>The Chinese University of Hong Kong.</a:t>
            </a:r>
          </a:p>
          <a:p>
            <a:r>
              <a:rPr lang="en-US" altLang="zh-CN" sz="1200" dirty="0"/>
              <a:t>I</a:t>
            </a:r>
            <a:r>
              <a:rPr lang="en-US" altLang="zh-CN" sz="1200" baseline="0" dirty="0"/>
              <a:t> a</a:t>
            </a:r>
            <a:r>
              <a:rPr lang="en-US" altLang="zh-CN" sz="1200" dirty="0"/>
              <a:t>m going to </a:t>
            </a:r>
            <a:r>
              <a:rPr lang="en-US" dirty="0"/>
              <a:t>present the work</a:t>
            </a:r>
            <a:r>
              <a:rPr lang="en-US" baseline="0" dirty="0"/>
              <a:t> “</a:t>
            </a:r>
            <a:r>
              <a:rPr lang="en-US" altLang="zh-CN" baseline="0" dirty="0"/>
              <a:t>Enabling Low-Redundancy Proactive</a:t>
            </a:r>
          </a:p>
          <a:p>
            <a:r>
              <a:rPr lang="en-US" altLang="zh-CN" baseline="0" dirty="0"/>
              <a:t>Fault Tolerance for Stream Machine Learning via Erasure Coding”.</a:t>
            </a:r>
            <a:endParaRPr lang="en-US" dirty="0"/>
          </a:p>
          <a:p>
            <a:r>
              <a:rPr lang="en-US" dirty="0"/>
              <a:t>This is a joint work with Lu Tang,</a:t>
            </a:r>
            <a:r>
              <a:rPr lang="zh-CN" altLang="en-US" dirty="0"/>
              <a:t> </a:t>
            </a:r>
            <a:r>
              <a:rPr lang="en-US" altLang="zh-CN" dirty="0"/>
              <a:t>Patrick</a:t>
            </a:r>
            <a:r>
              <a:rPr lang="zh-CN" altLang="en-US" dirty="0"/>
              <a:t> </a:t>
            </a:r>
            <a:r>
              <a:rPr lang="en-US" altLang="zh-CN" dirty="0"/>
              <a:t>Lee</a:t>
            </a:r>
            <a:r>
              <a:rPr lang="zh-CN" altLang="en-US" dirty="0"/>
              <a:t> </a:t>
            </a:r>
            <a:r>
              <a:rPr lang="en-US" altLang="zh-CN" dirty="0"/>
              <a:t> from CUHK and</a:t>
            </a:r>
            <a:r>
              <a:rPr lang="zh-CN" altLang="en-US" dirty="0"/>
              <a:t> </a:t>
            </a:r>
            <a:r>
              <a:rPr lang="en-US" altLang="zh-CN" dirty="0" err="1"/>
              <a:t>Qun</a:t>
            </a:r>
            <a:endParaRPr lang="en-US" altLang="zh-CN" dirty="0"/>
          </a:p>
          <a:p>
            <a:r>
              <a:rPr lang="en-US" dirty="0"/>
              <a:t>Huang from</a:t>
            </a:r>
            <a:r>
              <a:rPr lang="en-US" baseline="0" dirty="0"/>
              <a:t> Peking University.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6285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StreamLEC’s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architecture comprises different types of workers as shown in the figure: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Specifically, </a:t>
            </a:r>
            <a:r>
              <a:rPr lang="en-HK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StreamLEC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is composed of three stages of workers, namely 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sources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 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processors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 and 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sinks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HK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Each source splits the data stream into different micro-batches, </a:t>
            </a:r>
          </a:p>
          <a:p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and it encodes and distributes data items on each micro-batch to multiple processors. </a:t>
            </a:r>
          </a:p>
          <a:p>
            <a:endParaRPr lang="en-HK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• Each processor receives data or parity items from one or multiple sources. </a:t>
            </a:r>
          </a:p>
          <a:p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It executes user-defined operators on each received data item and emits outputs to one or multiple sinks. </a:t>
            </a:r>
          </a:p>
          <a:p>
            <a:endParaRPr lang="en-HK" dirty="0"/>
          </a:p>
          <a:p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• Each sink aggregates the outputs from any 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k 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out of </a:t>
            </a:r>
            <a:r>
              <a:rPr lang="en-HK" sz="1200" i="1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k</a:t>
            </a:r>
            <a:r>
              <a:rPr lang="en-HK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+</a:t>
            </a:r>
            <a:r>
              <a:rPr lang="en-HK" sz="1200" i="1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processors and reconstructs the processing results of the 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k 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data items. </a:t>
            </a:r>
          </a:p>
          <a:p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aggregated results may be later stored in persistent storage. </a:t>
            </a:r>
          </a:p>
          <a:p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To support iterative processing (e.g., model training), a sink can send a 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feedback 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to each of the processors.</a:t>
            </a:r>
          </a:p>
          <a:p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Finally, the sink will also send a acknowledgement to the source to indicate the finish of the whole micro-batch data.</a:t>
            </a:r>
            <a:endParaRPr lang="en-HK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HK" dirty="0"/>
          </a:p>
          <a:p>
            <a:endParaRPr lang="en-HK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30121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StreamLEC’s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programming models provide two types of interfaces, namely communication and user-defined interfaces.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HK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communication interfaces construct the message workflow among different workers.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HK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On the other hand, </a:t>
            </a:r>
            <a:r>
              <a:rPr lang="en-HK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StreamLEC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further defines a set of 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user-defined interfaces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 which are extensible and allow programmers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to add implementation details for specific machine learning applications.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HK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streaming workflow of </a:t>
            </a:r>
            <a:r>
              <a:rPr lang="en-HK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StreamLEC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guarantee that any applications implemented with these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user-defined interfaces can enable erasure-coded fault tolerances.</a:t>
            </a:r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26717037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streaming workflow of </a:t>
            </a:r>
            <a:r>
              <a:rPr lang="en-HK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StreamLEC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guarantees the erasure-coded fault tolerance.</a:t>
            </a:r>
          </a:p>
          <a:p>
            <a:endParaRPr lang="en-HK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Specifically, the streaming workflows include three parts.</a:t>
            </a:r>
          </a:p>
          <a:p>
            <a:endParaRPr lang="en-HK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First, the encoding workflow executed by a source.</a:t>
            </a:r>
          </a:p>
          <a:p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source simply split a stream of data items into different micro-batches,</a:t>
            </a:r>
          </a:p>
          <a:p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And for each micro-batch, the source encodes and send both data and parity items to </a:t>
            </a:r>
          </a:p>
          <a:p>
            <a:r>
              <a:rPr lang="en-HK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k+r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processors.</a:t>
            </a:r>
          </a:p>
          <a:p>
            <a:endParaRPr lang="en-HK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Second, the processing workflow for a processor.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Each processor may receive a data or parity item from a source.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If the processor receives a data item, it generates the processing result on the data item.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In addition to emitting the processing result to a sink, the processor also attaches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input data item into the emitted outputs. If the processor receives a parity item,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it directly emits the parity item to the sink. </a:t>
            </a:r>
            <a:endParaRPr lang="en-HK" dirty="0"/>
          </a:p>
          <a:p>
            <a:endParaRPr lang="en-HK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For a sink, due to the processor workflow, the sink now receives not only the processing result,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but also the data/parity items of each stripe for reconstructing any unavailable data items.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HK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Thus, if any results are unavailable due to failures, the sink can decode corresponding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data items and recompute the these results.</a:t>
            </a:r>
            <a:endParaRPr lang="en-HK" dirty="0"/>
          </a:p>
          <a:p>
            <a:endParaRPr lang="en-HK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93649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To achieve low-latency encoding, </a:t>
            </a:r>
            <a:r>
              <a:rPr lang="en-HK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StreamLEC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performs 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incremental encoding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which computes a parity item on a per-data-item basis.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HK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Specifically, consider a parity item 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Y 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= 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0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X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0 +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1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X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1 +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2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X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2,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where 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k 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= 3, 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X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0, 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X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1, and 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X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2 are the data items generated in order by the source,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and 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0, 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1, and 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2 are the corresponding encoding coefficients.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When 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X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0 is available, the source first updates the parity item as 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Y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′ = 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0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X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0;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when 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X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1 is available, the source updates the parity item as 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Y 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′′ = 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Y 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′ + 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1 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X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1 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finally, when 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X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2 is available, the source computes the final parity item 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Y 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= 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Y 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′′ + 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2 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X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2 .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After the source updates the parity item with a data item, it can send the data item to one of the processors.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Thus, it pipelines the encoding operations and the transmissions of data items. </a:t>
            </a:r>
            <a:endParaRPr lang="en-HK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HK" dirty="0"/>
          </a:p>
          <a:p>
            <a:endParaRPr lang="en-HK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14486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StreamLEC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can incorporate coded computation into linear operations,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such that each processor sends only its processing result on a data/parity item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to a sink without attaching the data item, and thus mitigate the communication overhead.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HK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Specifically, </a:t>
            </a:r>
            <a:r>
              <a:rPr lang="en-HK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StreamLEC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decompose the computation into linear and non-linear components,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For linear data item , the processor compute both the linear and non-linear results,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it sends the required non-linear results to the sink and attached the linear results to the output.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While for a parity item, it only computes and send the linear results.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HK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In this way, the sink c</a:t>
            </a:r>
            <a:r>
              <a:rPr lang="en-HK" dirty="0">
                <a:solidFill>
                  <a:schemeClr val="tx2"/>
                </a:solidFill>
              </a:rPr>
              <a:t>an reconstruct </a:t>
            </a:r>
            <a:r>
              <a:rPr lang="en-HK" dirty="0"/>
              <a:t>any non-linear results using any k out of k + r linear results;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HK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dirty="0"/>
              <a:t>Therefore, now we only attach linear result instead of the input item to the output, and thus, reduce the communication overhead.</a:t>
            </a:r>
          </a:p>
        </p:txBody>
      </p:sp>
    </p:spTree>
    <p:extLst>
      <p:ext uri="{BB962C8B-B14F-4D97-AF65-F5344CB8AC3E}">
        <p14:creationId xmlns:p14="http://schemas.microsoft.com/office/powerpoint/2010/main" val="147611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We prototype the </a:t>
            </a:r>
            <a:r>
              <a:rPr lang="en-HK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StreamLEC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in C++ with 19 thousands LOC.</a:t>
            </a:r>
          </a:p>
          <a:p>
            <a:endParaRPr lang="en-HK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We further evaluate </a:t>
            </a:r>
            <a:r>
              <a:rPr lang="en-HK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StreamLEC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using two real-world dataset, KDD12 and HIGGS.</a:t>
            </a:r>
          </a:p>
          <a:p>
            <a:endParaRPr lang="en-HK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We also implemented four algorithms for evaluation and compared </a:t>
            </a:r>
            <a:r>
              <a:rPr lang="en-HK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StreamLEC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with three different scheme3s </a:t>
            </a:r>
            <a:r>
              <a:rPr lang="en-HK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eactive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checkpointing and replications.</a:t>
            </a:r>
          </a:p>
        </p:txBody>
      </p:sp>
    </p:spTree>
    <p:extLst>
      <p:ext uri="{BB962C8B-B14F-4D97-AF65-F5344CB8AC3E}">
        <p14:creationId xmlns:p14="http://schemas.microsoft.com/office/powerpoint/2010/main" val="26157088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We first compare the throughputs in normal modes.</a:t>
            </a:r>
          </a:p>
          <a:p>
            <a:endParaRPr lang="en-HK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We show the result for logistic regression with KDD12 and K-Means with HIGGS.</a:t>
            </a:r>
          </a:p>
          <a:p>
            <a:endParaRPr lang="en-HK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However, we also observe similar cases for other algorithms on both datasets.</a:t>
            </a:r>
          </a:p>
          <a:p>
            <a:endParaRPr lang="en-HK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Our result shows that </a:t>
            </a:r>
            <a:r>
              <a:rPr lang="en-HK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StreamLEC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significantly outperforms both reactive and replication.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HK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Considering the average over the different applications, </a:t>
            </a:r>
            <a:r>
              <a:rPr lang="en-HK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StreamLEC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with EC(4,2) achieves 5.17× and 1.55× throughput compared to Reactive and Rep-3x, respectively.</a:t>
            </a:r>
            <a:b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</a:br>
            <a:endParaRPr lang="en-HK" dirty="0"/>
          </a:p>
          <a:p>
            <a:endParaRPr lang="en-HK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51990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We next study the performance impact of both single-fault and double-fault recovery cases.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We stop one or two of the processors in the midst of processing a micro- batch,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and restart the failed processors in the same machines.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We measure the processing latencies of the two micro-batches right before and after failure recovery.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HK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Figures show the result. Both </a:t>
            </a:r>
            <a:r>
              <a:rPr lang="en-HK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StreamLEC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(i.e., EC(5,1) and EC(4,2)) and replication (i.e., Rep-2x and Rep-3x) have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negligible latency differences before and after failure recovery.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However he processing latency of Reactive incurs 8.9× and 14× increases after single-fault recovery and double-fault recovery, respectively. </a:t>
            </a:r>
            <a:endParaRPr lang="en-HK" dirty="0"/>
          </a:p>
          <a:p>
            <a:endParaRPr lang="en-HK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HK" dirty="0"/>
          </a:p>
          <a:p>
            <a:endParaRPr lang="en-HK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14874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We finally study </a:t>
            </a:r>
            <a:r>
              <a:rPr lang="en-HK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StreamLEC’s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scalability on Amazon EC2 in two aspects: (</a:t>
            </a:r>
            <a:r>
              <a:rPr lang="en-HK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) varying the number of source/sink pairs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from one to five and fixing 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k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=13 and 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=2; and (ii) varying 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k 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from 4 to 13, while fixing 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 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= 2 and four source/sink pairs.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HK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Figure 9 shows the throughput results in normal mode.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Both </a:t>
            </a:r>
            <a:r>
              <a:rPr lang="en-HK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StreamLEC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and Rep-3x scale linearly with the number of source/sink pairs (Figure (a)),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while </a:t>
            </a:r>
            <a:r>
              <a:rPr lang="en-HK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StreamLEC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achieves an average throughput gain of 1.82× over Rep-3x.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HK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However, Rep-3x cannot scale its throughput even if the number of processors increases (Figure (b)),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since its high redundancy incurs high communication overhead in the source/sink pairs. </a:t>
            </a:r>
            <a:endParaRPr lang="en-HK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In contrast, </a:t>
            </a:r>
            <a:r>
              <a:rPr lang="en-HK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StreamLEC’s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throughput increases with the number of processors. </a:t>
            </a:r>
            <a:endParaRPr lang="en-HK" dirty="0"/>
          </a:p>
          <a:p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35229288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conclude,</a:t>
            </a:r>
            <a:r>
              <a:rPr lang="en-US" baseline="0" dirty="0"/>
              <a:t> we propose </a:t>
            </a:r>
            <a:r>
              <a:rPr lang="en-US" dirty="0" err="1"/>
              <a:t>StreamLEC</a:t>
            </a:r>
            <a:r>
              <a:rPr lang="en-US" dirty="0"/>
              <a:t>,</a:t>
            </a:r>
            <a:r>
              <a:rPr lang="en-US" baseline="0" dirty="0"/>
              <a:t> a stream machine learning system</a:t>
            </a:r>
          </a:p>
          <a:p>
            <a:r>
              <a:rPr lang="en-US" baseline="0" dirty="0"/>
              <a:t>with erasure coding to provide low-redundancy proactive fault tolerance and </a:t>
            </a:r>
          </a:p>
          <a:p>
            <a:r>
              <a:rPr lang="en-US" baseline="0" dirty="0"/>
              <a:t>Immediate failure recovery.</a:t>
            </a:r>
          </a:p>
          <a:p>
            <a:r>
              <a:rPr lang="en-US" baseline="0" dirty="0"/>
              <a:t>Our evaluation results show that </a:t>
            </a:r>
            <a:r>
              <a:rPr lang="en-US" baseline="0" dirty="0" err="1"/>
              <a:t>StreamLEC</a:t>
            </a:r>
            <a:r>
              <a:rPr lang="en-US" baseline="0" dirty="0"/>
              <a:t> </a:t>
            </a:r>
            <a:r>
              <a:rPr lang="en-HK" dirty="0"/>
              <a:t>outperforms both reactive and</a:t>
            </a:r>
          </a:p>
          <a:p>
            <a:r>
              <a:rPr lang="en-HK" dirty="0"/>
              <a:t>replication-based fault tolerance approaches with negligible failure recovery overhead.</a:t>
            </a:r>
          </a:p>
          <a:p>
            <a:endParaRPr kumimoji="1" lang="en-HK" altLang="zh-CN" dirty="0"/>
          </a:p>
          <a:p>
            <a:r>
              <a:rPr kumimoji="1" lang="en-US" altLang="zh-CN" dirty="0"/>
              <a:t>Our project is now open-sourced for further research</a:t>
            </a:r>
          </a:p>
        </p:txBody>
      </p:sp>
    </p:spTree>
    <p:extLst>
      <p:ext uri="{BB962C8B-B14F-4D97-AF65-F5344CB8AC3E}">
        <p14:creationId xmlns:p14="http://schemas.microsoft.com/office/powerpoint/2010/main" val="1880460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Stream machine learning 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refers to the use of machine learning, for example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model training and prediction, for continuous streams of data items,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and can be viewed as a special use case of stream processing.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demands for stream machine learning are significant in various domains,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such as online advertising and real-time recommendation.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HK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To handle massive amounts of data, large-scale stream machine learning should be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deployed in a distributed manner as in current distributed stream processing systems,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in which data streams are processed in parallel across different operators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that are executed by multiple workers</a:t>
            </a:r>
            <a:endParaRPr lang="en-HK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HK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HK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19560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baseline="0" dirty="0"/>
              <a:t>Thank</a:t>
            </a:r>
            <a:r>
              <a:rPr lang="zh-CN" altLang="en-US" baseline="0" dirty="0"/>
              <a:t> </a:t>
            </a:r>
            <a:r>
              <a:rPr lang="en-US" altLang="zh-CN" baseline="0" dirty="0"/>
              <a:t>you.</a:t>
            </a:r>
            <a:r>
              <a:rPr lang="zh-CN" altLang="en-US" baseline="0" dirty="0"/>
              <a:t> </a:t>
            </a:r>
            <a:r>
              <a:rPr lang="en-US" altLang="zh-CN" baseline="0" dirty="0"/>
              <a:t>I’d</a:t>
            </a:r>
            <a:r>
              <a:rPr lang="zh-CN" altLang="en-US" baseline="0" dirty="0"/>
              <a:t> </a:t>
            </a:r>
            <a:r>
              <a:rPr lang="en-US" altLang="zh-CN" baseline="0" dirty="0"/>
              <a:t>like</a:t>
            </a:r>
            <a:r>
              <a:rPr lang="zh-CN" altLang="en-US" baseline="0" dirty="0"/>
              <a:t> </a:t>
            </a:r>
            <a:r>
              <a:rPr lang="en-US" altLang="zh-CN" baseline="0" dirty="0"/>
              <a:t>to</a:t>
            </a:r>
            <a:r>
              <a:rPr lang="zh-CN" altLang="en-US" baseline="0" dirty="0"/>
              <a:t> </a:t>
            </a:r>
            <a:r>
              <a:rPr lang="en-US" altLang="zh-CN" baseline="0" dirty="0"/>
              <a:t>take</a:t>
            </a:r>
            <a:r>
              <a:rPr lang="zh-CN" altLang="en-US" baseline="0" dirty="0"/>
              <a:t> </a:t>
            </a:r>
            <a:r>
              <a:rPr lang="en-US" altLang="zh-CN" baseline="0" dirty="0"/>
              <a:t>your</a:t>
            </a:r>
            <a:r>
              <a:rPr lang="zh-CN" altLang="en-US" baseline="0" dirty="0"/>
              <a:t> </a:t>
            </a:r>
            <a:r>
              <a:rPr lang="en-US" altLang="zh-CN" baseline="0"/>
              <a:t>questions and comments.</a:t>
            </a:r>
            <a:endParaRPr lang="en-US" altLang="zh-CN" baseline="0" dirty="0"/>
          </a:p>
        </p:txBody>
      </p:sp>
    </p:spTree>
    <p:extLst>
      <p:ext uri="{BB962C8B-B14F-4D97-AF65-F5344CB8AC3E}">
        <p14:creationId xmlns:p14="http://schemas.microsoft.com/office/powerpoint/2010/main" val="21804240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Failures are prevalent in distributed environments, as any worker unexpectedly stops </a:t>
            </a:r>
          </a:p>
          <a:p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working and its operators lose all their states (for example, model parameters) and the items </a:t>
            </a:r>
          </a:p>
          <a:p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being processed. Thus, fault tolerance is a critical requirement for stream machine learning.</a:t>
            </a:r>
          </a:p>
          <a:p>
            <a:endParaRPr lang="en-HK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Providing fault tolerance for stream machine learning, or stream processing in general,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must deal with the following unique aspects: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First, the system needs to process numerous items that arrive as a continuous data stream,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It is infeasible to track and replay all dependent items for failure recovery.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HK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Second, operators often keep states in main memory for fast processing,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but main memory is volatile and subject to data loss in failures;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Finally, fast failure recovery is critical for real-time responses. </a:t>
            </a:r>
            <a:endParaRPr lang="en-HK" dirty="0"/>
          </a:p>
          <a:p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endParaRPr lang="en-HK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HK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HK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HK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667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Most current stream processing systems supporting stream machine learning </a:t>
            </a:r>
          </a:p>
          <a:p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adopt 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reactive 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fault tolerance, by triggering failure recovery upon the detection of failures </a:t>
            </a:r>
            <a:endParaRPr lang="en-HK" dirty="0"/>
          </a:p>
          <a:p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 common approach is to periodically issue backups for both states and items to persistent storage.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If a worker fails, a new worker can restore the latest backup state of any operator of the failed worker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and replay the items since the latest backup state. However, issuing backups too frequently not only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incurs significant disk I/O that disturbs normal performance, but also incurs a non-zero recovery latency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for retrieving backups from external storage.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HK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Some stream processing systems  adopt 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replication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 which provides 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proactive 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fault tolerance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by issuing multiple replicas of each item to different workers for concurrent execution.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However, replication is prohibitively expensive, as it multiplies the resource consumption by the number of replicas. </a:t>
            </a:r>
            <a:endParaRPr lang="en-HK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HK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HK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HK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HK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1849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To justify our claim, we evaluate the recovery latencies of Spark Streaming and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Flink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under failures by varying their micro-batch intervals.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HK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For Spark Streaming the recovery latency is above 13 s in all settings </a:t>
            </a:r>
            <a:endParaRPr lang="en-HK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We find that the high recovery latency is mainly attributed to the high restore time,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as Spark Streaming writes streaming items to HDFS and reads them back after restarting the failed tasks. </a:t>
            </a:r>
            <a:endParaRPr lang="en-HK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HK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HK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For </a:t>
            </a:r>
            <a:r>
              <a:rPr lang="en-HK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Flink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the recovery latency is larger than 42 s in all settings.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reason is that when a worker fails, </a:t>
            </a:r>
            <a:r>
              <a:rPr lang="en-HK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Flink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needs to stop and restart the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processing of all operators to roll back to a consistent condition. </a:t>
            </a:r>
            <a:endParaRPr lang="en-HK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HK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3064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Erasure coding has been traditionally used to provide fault tolerance in the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areas of communication and distributed storage </a:t>
            </a:r>
            <a:endParaRPr lang="en-HK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In this work, we construct the erasure code  based on the classical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Reed-Solomon (RS) codes, which have been widely used in production storage systems.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HK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RS codes are associated with two configurable integer parameters 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k 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and 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Specifically, for every 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k </a:t>
            </a:r>
            <a:r>
              <a:rPr lang="en-HK" sz="120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uncoded data item 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RS codes encode them into 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 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coded parity items,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such that any 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k 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out of the 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k 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+ 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 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data/parity items can reconstruct the original 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k 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data items.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This implies that RS codes provide fault tolerance against the failures of any 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 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items.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HK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For example, the figures show a (2,2) RS code where the overhead is 2X to tolerate two failures.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On the other hand, replication needs 3X overhead to tolerate two failures.</a:t>
            </a:r>
            <a:endParaRPr lang="en-HK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HK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3834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Recent studies also explore 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coded computation 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as a special case of applying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erasure coding for fault tolerance in distributed computation.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Coded computation applies to linear operations, such that the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operation outputs of the 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k 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data items can be reconstructed from any 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k 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out of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</a:t>
            </a:r>
            <a:r>
              <a:rPr lang="en-HK" sz="1200" i="1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k</a:t>
            </a:r>
            <a:r>
              <a:rPr lang="en-HK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+</a:t>
            </a:r>
            <a:r>
              <a:rPr lang="en-HK" sz="1200" i="1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operation outputs of the data/parity items. </a:t>
            </a:r>
            <a:endParaRPr lang="en-HK" dirty="0"/>
          </a:p>
          <a:p>
            <a:endParaRPr 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However, coded computation cannot directly support non-linear operations,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which are commonly found in stream machine learning algorithms. </a:t>
            </a:r>
            <a:endParaRPr lang="en-HK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7418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Making erasure coding effective for stream machine learning is non-trivial. </a:t>
            </a:r>
          </a:p>
          <a:p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First, practical erasure coding constructions mainly build on the linear operations on data units. </a:t>
            </a:r>
          </a:p>
          <a:p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However, non-linear operations are common in stream machine learning,</a:t>
            </a:r>
          </a:p>
          <a:p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implying that any erasure coding solution for stream machine learning </a:t>
            </a:r>
          </a:p>
          <a:p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must support both linear and non-linear operations for practical concerns. </a:t>
            </a:r>
          </a:p>
          <a:p>
            <a:endParaRPr lang="en-HK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Second, while the computational overhead of erasure coding is of less concern</a:t>
            </a:r>
          </a:p>
          <a:p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in storage deployment compared to the more dominant bandwidth and I/O constraints, </a:t>
            </a:r>
          </a:p>
          <a:p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continuous real-time nature of stream machine learning requires highly efficient coding </a:t>
            </a:r>
          </a:p>
          <a:p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operations for low-latency responses. </a:t>
            </a:r>
            <a:endParaRPr lang="en-HK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4115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Our contribution is </a:t>
            </a:r>
            <a:r>
              <a:rPr lang="en-HK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StreamLEC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 a stream machine learning system with erasure coding </a:t>
            </a:r>
          </a:p>
          <a:p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to provide low-redundancy proactive fault tolerance for 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immediate failure recovery.</a:t>
            </a:r>
          </a:p>
          <a:p>
            <a:endParaRPr lang="en-HK" sz="1200" i="1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We first design an extensible programming model and a streaming workflow for </a:t>
            </a:r>
            <a:r>
              <a:rPr lang="en-HK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StreamLEC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 </a:t>
            </a:r>
          </a:p>
          <a:p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so as to integrate erasure coding into general stream machine learning applications. </a:t>
            </a:r>
            <a:endParaRPr lang="en-HK" dirty="0"/>
          </a:p>
          <a:p>
            <a:endParaRPr lang="en-HK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We also propose two techniques for </a:t>
            </a:r>
            <a:r>
              <a:rPr lang="en-HK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StreamLEC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to mitigate erasure coding overhead: </a:t>
            </a:r>
          </a:p>
          <a:p>
            <a:endParaRPr lang="en-HK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We design 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incremental encoding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 to mitigate the computational overhead of erasure coding </a:t>
            </a:r>
          </a:p>
          <a:p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and </a:t>
            </a:r>
            <a:r>
              <a:rPr lang="en-HK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hybrid coded computation 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to mitigate the communication overhead. </a:t>
            </a:r>
          </a:p>
          <a:p>
            <a:endParaRPr lang="en-HK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Finally We prototype and extensively evaluate </a:t>
            </a:r>
            <a:r>
              <a:rPr lang="en-HK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StreamLEC</a:t>
            </a:r>
            <a:r>
              <a:rPr lang="en-HK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on both a local cluster and Amazon EC2. </a:t>
            </a:r>
          </a:p>
          <a:p>
            <a:endParaRPr lang="en-HK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076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938472" y="6537326"/>
            <a:ext cx="2844059" cy="320675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35DD5A66-9C2F-42FF-B09E-B62E67AA14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986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720C1-C97C-4A95-8CC7-E9C91CBF4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59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9E9CD-6400-4048-A621-93BAB80D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58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76200"/>
            <a:ext cx="10969943" cy="1143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447801"/>
            <a:ext cx="10969943" cy="4678364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400"/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938472" y="6537326"/>
            <a:ext cx="2844059" cy="320675"/>
          </a:xfrm>
          <a:ln/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657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3C469-7C95-4280-A06B-E0B75510F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536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DC131-9A15-4746-A2F6-35F31BCF5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488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AF1C9-0564-4621-92FB-D00C85A93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81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E25E5-12CD-4826-A5AF-2C98E7658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33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9D020-3E06-4B10-9F51-23473D21C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34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BF5AF-EDEE-436D-9ACF-174E09867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334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DDACC-B398-4434-9A27-1DB8A041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53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441" y="274638"/>
            <a:ext cx="1096994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441" y="1600201"/>
            <a:ext cx="10969943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441" y="6400801"/>
            <a:ext cx="7414869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5325" y="6400801"/>
            <a:ext cx="2844059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C80DFAE-88B7-49D3-8F2D-B101E877E4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5000"/>
        </a:lnSpc>
        <a:spcBef>
          <a:spcPct val="50000"/>
        </a:spcBef>
        <a:spcAft>
          <a:spcPct val="0"/>
        </a:spcAft>
        <a:buFont typeface="Wingdings" pitchFamily="2" charset="2"/>
        <a:buChar char="Ø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50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lnSpc>
          <a:spcPct val="105000"/>
        </a:lnSpc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lnSpc>
          <a:spcPct val="105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lnSpc>
          <a:spcPct val="105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73373"/>
            <a:ext cx="12188825" cy="1771651"/>
          </a:xfrm>
        </p:spPr>
        <p:txBody>
          <a:bodyPr/>
          <a:lstStyle/>
          <a:p>
            <a:r>
              <a:rPr lang="en-US" altLang="zh-CN" sz="4000" dirty="0"/>
              <a:t>Enabling Low-Redundancy Proactive </a:t>
            </a:r>
            <a:br>
              <a:rPr lang="en-US" altLang="zh-CN" sz="4000" dirty="0"/>
            </a:br>
            <a:r>
              <a:rPr lang="en-US" altLang="zh-CN" sz="4000" dirty="0"/>
              <a:t>Fault Tolerance for Stream Machine Learning </a:t>
            </a:r>
            <a:br>
              <a:rPr lang="en-US" altLang="zh-CN" sz="4000" dirty="0"/>
            </a:br>
            <a:r>
              <a:rPr lang="en-US" altLang="zh-CN" sz="4000" dirty="0"/>
              <a:t>via Erasure Coding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6294" y="4206875"/>
            <a:ext cx="11376237" cy="1771651"/>
          </a:xfrm>
        </p:spPr>
        <p:txBody>
          <a:bodyPr/>
          <a:lstStyle/>
          <a:p>
            <a:r>
              <a:rPr lang="en-US" altLang="zh-CN" sz="2400" b="1" dirty="0"/>
              <a:t>Zhinan Cheng</a:t>
            </a:r>
            <a:r>
              <a:rPr lang="en-US" altLang="zh-CN" sz="2400" b="1" baseline="30000" dirty="0"/>
              <a:t>1</a:t>
            </a:r>
            <a:r>
              <a:rPr lang="en-US" altLang="zh-CN" sz="2400" dirty="0"/>
              <a:t>,</a:t>
            </a:r>
            <a:r>
              <a:rPr lang="zh-CN" altLang="en-US" sz="2400" dirty="0"/>
              <a:t> </a:t>
            </a:r>
            <a:r>
              <a:rPr lang="en-US" altLang="zh-CN" sz="2400" dirty="0"/>
              <a:t>Lu Tang</a:t>
            </a:r>
            <a:r>
              <a:rPr lang="en-US" altLang="zh-CN" sz="2400" baseline="30000" dirty="0"/>
              <a:t>1</a:t>
            </a:r>
            <a:r>
              <a:rPr lang="en-US" sz="2400" dirty="0"/>
              <a:t>, </a:t>
            </a:r>
            <a:r>
              <a:rPr lang="en-US" sz="2400" dirty="0" err="1"/>
              <a:t>Qun</a:t>
            </a:r>
            <a:r>
              <a:rPr lang="en-US" sz="2400" dirty="0"/>
              <a:t> Huang</a:t>
            </a:r>
            <a:r>
              <a:rPr lang="en-US" altLang="zh-CN" sz="2400" baseline="30000" dirty="0"/>
              <a:t>2</a:t>
            </a:r>
            <a:r>
              <a:rPr lang="en-US" sz="2400" dirty="0"/>
              <a:t>, and Patrick P. C. Lee</a:t>
            </a:r>
            <a:r>
              <a:rPr lang="en-US" altLang="zh-CN" sz="2400" baseline="30000" dirty="0"/>
              <a:t>1</a:t>
            </a:r>
            <a:r>
              <a:rPr lang="zh-CN" altLang="en-US" sz="2400" dirty="0"/>
              <a:t> </a:t>
            </a:r>
            <a:endParaRPr lang="en-US" altLang="zh-CN" sz="2400" dirty="0"/>
          </a:p>
          <a:p>
            <a:r>
              <a:rPr lang="en-US" altLang="zh-CN" sz="2400" baseline="30000" dirty="0"/>
              <a:t>1</a:t>
            </a:r>
            <a:r>
              <a:rPr lang="en-US" sz="2400" dirty="0"/>
              <a:t>The Chinese University of Hong Kong (CUHK)</a:t>
            </a:r>
          </a:p>
          <a:p>
            <a:r>
              <a:rPr lang="en-US" altLang="zh-CN" sz="2400" baseline="30000" dirty="0"/>
              <a:t>2</a:t>
            </a:r>
            <a:r>
              <a:rPr lang="en-US" sz="2400" dirty="0"/>
              <a:t>Peking University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5DD5A66-9C2F-42FF-B09E-B62E67AA1448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473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StreamLEC</a:t>
            </a:r>
            <a:r>
              <a:rPr lang="en-US" dirty="0"/>
              <a:t> Architecture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087761"/>
            <a:ext cx="11461635" cy="3277343"/>
          </a:xfrm>
        </p:spPr>
        <p:txBody>
          <a:bodyPr/>
          <a:lstStyle/>
          <a:p>
            <a:r>
              <a:rPr lang="en-US" sz="2000" dirty="0">
                <a:solidFill>
                  <a:srgbClr val="3333CC"/>
                </a:solidFill>
              </a:rPr>
              <a:t>Source: </a:t>
            </a:r>
          </a:p>
          <a:p>
            <a:pPr lvl="1"/>
            <a:r>
              <a:rPr lang="en-HK" sz="1800" dirty="0"/>
              <a:t>Splits data streams into </a:t>
            </a:r>
            <a:r>
              <a:rPr lang="en-HK" sz="1800" dirty="0">
                <a:solidFill>
                  <a:srgbClr val="FF0000"/>
                </a:solidFill>
              </a:rPr>
              <a:t>micro-batches</a:t>
            </a:r>
          </a:p>
          <a:p>
            <a:pPr lvl="1"/>
            <a:r>
              <a:rPr lang="en-HK" sz="1800" dirty="0"/>
              <a:t>Encodes and distributes items to processors</a:t>
            </a:r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rgbClr val="3333CC"/>
                </a:solidFill>
              </a:rPr>
              <a:t>Processor: </a:t>
            </a:r>
          </a:p>
          <a:p>
            <a:pPr lvl="1"/>
            <a:r>
              <a:rPr lang="en-HK" sz="1800" dirty="0"/>
              <a:t>Receives data or parity items from one or multiple sources</a:t>
            </a:r>
          </a:p>
          <a:p>
            <a:pPr lvl="1"/>
            <a:r>
              <a:rPr lang="en-HK" sz="1800" dirty="0"/>
              <a:t>Executes user-defined operators on each received data item</a:t>
            </a:r>
          </a:p>
          <a:p>
            <a:pPr lvl="1"/>
            <a:r>
              <a:rPr lang="en-HK" sz="1800" kern="1200" dirty="0">
                <a:latin typeface="Arial" charset="0"/>
              </a:rPr>
              <a:t>Emits outputs to one or multiple sinks </a:t>
            </a:r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rgbClr val="3333CC"/>
                </a:solidFill>
              </a:rPr>
              <a:t>Sink:</a:t>
            </a:r>
          </a:p>
          <a:p>
            <a:pPr lvl="1"/>
            <a:r>
              <a:rPr lang="en-HK" sz="1800" dirty="0"/>
              <a:t>Reconstructs processing results of </a:t>
            </a:r>
            <a:r>
              <a:rPr lang="en-HK" sz="1800" i="1" dirty="0"/>
              <a:t>k </a:t>
            </a:r>
            <a:r>
              <a:rPr lang="en-HK" sz="1800" dirty="0"/>
              <a:t>data items from any </a:t>
            </a:r>
            <a:r>
              <a:rPr lang="en-HK" sz="1800" i="1" dirty="0"/>
              <a:t>k</a:t>
            </a:r>
            <a:r>
              <a:rPr lang="en-HK" sz="1800" dirty="0"/>
              <a:t> out of </a:t>
            </a:r>
            <a:r>
              <a:rPr lang="en-HK" sz="1800" i="1" dirty="0" err="1"/>
              <a:t>k+r</a:t>
            </a:r>
            <a:r>
              <a:rPr lang="en-HK" sz="1800" dirty="0"/>
              <a:t> processor outputs</a:t>
            </a:r>
          </a:p>
          <a:p>
            <a:pPr lvl="1"/>
            <a:r>
              <a:rPr lang="en-HK" sz="1800" dirty="0"/>
              <a:t>Returns feedbacks to processors and ACKs to the source </a:t>
            </a:r>
          </a:p>
          <a:p>
            <a:pPr lvl="2"/>
            <a:endParaRPr lang="en-US" sz="1600" dirty="0">
              <a:solidFill>
                <a:schemeClr val="tx2"/>
              </a:solidFill>
            </a:endParaRPr>
          </a:p>
          <a:p>
            <a:endParaRPr lang="en-US" altLang="zh-CN" sz="2000" dirty="0"/>
          </a:p>
          <a:p>
            <a:pPr marL="0" indent="0">
              <a:buNone/>
            </a:pPr>
            <a:endParaRPr lang="en-HK" sz="20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HK" sz="1800" dirty="0"/>
          </a:p>
          <a:p>
            <a:pPr lvl="1"/>
            <a:endParaRPr lang="en-HK" sz="1800" dirty="0"/>
          </a:p>
          <a:p>
            <a:pPr lvl="1"/>
            <a:endParaRPr lang="en-HK" sz="1800" dirty="0"/>
          </a:p>
          <a:p>
            <a:pPr lvl="1"/>
            <a:endParaRPr lang="en-HK" sz="1800" dirty="0"/>
          </a:p>
          <a:p>
            <a:pPr lvl="1"/>
            <a:endParaRPr lang="en-US" sz="1800" dirty="0">
              <a:solidFill>
                <a:schemeClr val="tx2"/>
              </a:solidFill>
            </a:endParaRPr>
          </a:p>
          <a:p>
            <a:pPr lvl="1"/>
            <a:endParaRPr lang="en-US" sz="1800" dirty="0">
              <a:solidFill>
                <a:schemeClr val="tx2"/>
              </a:solidFill>
            </a:endParaRPr>
          </a:p>
          <a:p>
            <a:pPr marL="914400" lvl="2" indent="0">
              <a:buNone/>
            </a:pPr>
            <a:endParaRPr lang="en-HK" sz="1600" dirty="0">
              <a:solidFill>
                <a:schemeClr val="tx2"/>
              </a:solidFill>
            </a:endParaRPr>
          </a:p>
          <a:p>
            <a:pPr lvl="1"/>
            <a:endParaRPr lang="en-US" sz="1800" dirty="0"/>
          </a:p>
          <a:p>
            <a:pPr marL="457200" lvl="1" indent="0">
              <a:buNone/>
            </a:pPr>
            <a:r>
              <a:rPr lang="en-HK" sz="1800" dirty="0"/>
              <a:t> </a:t>
            </a:r>
          </a:p>
          <a:p>
            <a:pPr lvl="1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E1CA1A8-D4F6-7541-9655-013DF40B64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8028" y="4653136"/>
            <a:ext cx="5921210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5655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484784"/>
            <a:ext cx="10969943" cy="4968552"/>
          </a:xfrm>
        </p:spPr>
        <p:txBody>
          <a:bodyPr/>
          <a:lstStyle/>
          <a:p>
            <a:r>
              <a:rPr lang="en-US" dirty="0" err="1">
                <a:solidFill>
                  <a:schemeClr val="tx2"/>
                </a:solidFill>
              </a:rPr>
              <a:t>StreamLEC’s</a:t>
            </a:r>
            <a:r>
              <a:rPr lang="en-US" dirty="0">
                <a:solidFill>
                  <a:schemeClr val="tx2"/>
                </a:solidFill>
              </a:rPr>
              <a:t> programming model provides two types of interfaces:</a:t>
            </a:r>
          </a:p>
          <a:p>
            <a:pPr lvl="1"/>
            <a:r>
              <a:rPr lang="en-US" dirty="0"/>
              <a:t>Communication interfaces:</a:t>
            </a:r>
          </a:p>
          <a:p>
            <a:pPr lvl="2"/>
            <a:r>
              <a:rPr lang="en-US" dirty="0"/>
              <a:t>Construct the message workflow among different workers</a:t>
            </a:r>
          </a:p>
          <a:p>
            <a:pPr lvl="1"/>
            <a:r>
              <a:rPr lang="en-US" dirty="0"/>
              <a:t>User-defined interfaces</a:t>
            </a:r>
          </a:p>
          <a:p>
            <a:pPr lvl="2"/>
            <a:r>
              <a:rPr lang="en-HK" dirty="0">
                <a:solidFill>
                  <a:srgbClr val="FF0000"/>
                </a:solidFill>
              </a:rPr>
              <a:t>Extensible</a:t>
            </a:r>
            <a:r>
              <a:rPr lang="en-HK" dirty="0"/>
              <a:t> and allow programmers to add implementation details for specific machine learning applications</a:t>
            </a:r>
          </a:p>
          <a:p>
            <a:r>
              <a:rPr lang="en-HK" dirty="0"/>
              <a:t>The streaming workflow ensures that any application implemented with user-defined interfaces achieves erasure-coded fault tolerance</a:t>
            </a:r>
          </a:p>
          <a:p>
            <a:pPr lvl="2"/>
            <a:endParaRPr lang="en-US" dirty="0"/>
          </a:p>
          <a:p>
            <a:pPr lvl="2"/>
            <a:endParaRPr lang="en-US" dirty="0">
              <a:solidFill>
                <a:schemeClr val="tx2"/>
              </a:solidFill>
            </a:endParaRPr>
          </a:p>
          <a:p>
            <a:endParaRPr lang="en-US" altLang="zh-CN" dirty="0"/>
          </a:p>
          <a:p>
            <a:pPr marL="0" indent="0">
              <a:buNone/>
            </a:pPr>
            <a:endParaRPr lang="en-HK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HK" dirty="0"/>
          </a:p>
          <a:p>
            <a:pPr lvl="1"/>
            <a:endParaRPr lang="en-HK" dirty="0"/>
          </a:p>
          <a:p>
            <a:pPr lvl="1"/>
            <a:endParaRPr lang="en-HK" dirty="0"/>
          </a:p>
          <a:p>
            <a:pPr lvl="1"/>
            <a:endParaRPr lang="en-HK" dirty="0"/>
          </a:p>
          <a:p>
            <a:pPr lvl="1"/>
            <a:endParaRPr lang="en-US" dirty="0">
              <a:solidFill>
                <a:schemeClr val="tx2"/>
              </a:solidFill>
            </a:endParaRPr>
          </a:p>
          <a:p>
            <a:pPr lvl="1"/>
            <a:endParaRPr lang="en-US" dirty="0">
              <a:solidFill>
                <a:schemeClr val="tx2"/>
              </a:solidFill>
            </a:endParaRPr>
          </a:p>
          <a:p>
            <a:pPr marL="914400" lvl="2" indent="0">
              <a:buNone/>
            </a:pPr>
            <a:endParaRPr lang="en-HK" dirty="0">
              <a:solidFill>
                <a:schemeClr val="tx2"/>
              </a:solidFill>
            </a:endParaRP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HK" dirty="0"/>
              <a:t>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8925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Streaming Workflow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447801"/>
            <a:ext cx="10969943" cy="500553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Encoding workflow executed by a source: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Encodes and sends both data and parity items to </a:t>
            </a:r>
            <a:r>
              <a:rPr lang="en-US" i="1" dirty="0">
                <a:solidFill>
                  <a:schemeClr val="tx2"/>
                </a:solidFill>
              </a:rPr>
              <a:t>k + r</a:t>
            </a:r>
            <a:r>
              <a:rPr lang="en-US" dirty="0">
                <a:solidFill>
                  <a:schemeClr val="tx2"/>
                </a:solidFill>
              </a:rPr>
              <a:t> processors</a:t>
            </a:r>
          </a:p>
          <a:p>
            <a:r>
              <a:rPr lang="en-US" dirty="0">
                <a:solidFill>
                  <a:schemeClr val="tx2"/>
                </a:solidFill>
              </a:rPr>
              <a:t>Processing workflow executed by a processor: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For data items, generates results with user-defined operators, emits the results to the sink, and </a:t>
            </a:r>
            <a:r>
              <a:rPr lang="en-US" dirty="0">
                <a:solidFill>
                  <a:srgbClr val="FF0000"/>
                </a:solidFill>
              </a:rPr>
              <a:t>attaches input data items </a:t>
            </a:r>
            <a:r>
              <a:rPr lang="en-US" dirty="0">
                <a:solidFill>
                  <a:schemeClr val="tx2"/>
                </a:solidFill>
              </a:rPr>
              <a:t>to the emitted output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For parity items, directly sends them to a sink</a:t>
            </a:r>
          </a:p>
          <a:p>
            <a:r>
              <a:rPr lang="en-US" dirty="0">
                <a:solidFill>
                  <a:schemeClr val="tx2"/>
                </a:solidFill>
              </a:rPr>
              <a:t>Decoding workflow executed by a sink:</a:t>
            </a:r>
            <a:endParaRPr lang="en-US" dirty="0">
              <a:solidFill>
                <a:srgbClr val="3333CC"/>
              </a:solidFill>
            </a:endParaRPr>
          </a:p>
          <a:p>
            <a:pPr lvl="1"/>
            <a:r>
              <a:rPr lang="en-US" dirty="0">
                <a:solidFill>
                  <a:schemeClr val="tx2"/>
                </a:solidFill>
              </a:rPr>
              <a:t>Receives processing results, also data/parity items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If any result unavailable, </a:t>
            </a:r>
            <a:r>
              <a:rPr lang="en-HK" dirty="0">
                <a:solidFill>
                  <a:srgbClr val="FF0000"/>
                </a:solidFill>
              </a:rPr>
              <a:t>decodes</a:t>
            </a:r>
            <a:r>
              <a:rPr lang="en-HK" dirty="0"/>
              <a:t> the corresponding data items and </a:t>
            </a:r>
            <a:r>
              <a:rPr lang="en-HK" dirty="0">
                <a:solidFill>
                  <a:srgbClr val="FF0000"/>
                </a:solidFill>
              </a:rPr>
              <a:t>recomputes</a:t>
            </a:r>
            <a:r>
              <a:rPr lang="en-HK" dirty="0"/>
              <a:t> results</a:t>
            </a:r>
          </a:p>
          <a:p>
            <a:pPr lvl="1"/>
            <a:endParaRPr lang="en-US" dirty="0">
              <a:solidFill>
                <a:schemeClr val="tx2"/>
              </a:solidFill>
            </a:endParaRPr>
          </a:p>
          <a:p>
            <a:endParaRPr lang="en-US" altLang="zh-CN" dirty="0"/>
          </a:p>
          <a:p>
            <a:pPr marL="0" indent="0">
              <a:buNone/>
            </a:pPr>
            <a:endParaRPr lang="en-HK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HK" dirty="0"/>
          </a:p>
          <a:p>
            <a:pPr lvl="1"/>
            <a:endParaRPr lang="en-HK" dirty="0"/>
          </a:p>
          <a:p>
            <a:pPr lvl="1"/>
            <a:endParaRPr lang="en-HK" dirty="0"/>
          </a:p>
          <a:p>
            <a:pPr lvl="1"/>
            <a:endParaRPr lang="en-HK" dirty="0"/>
          </a:p>
          <a:p>
            <a:pPr lvl="1"/>
            <a:endParaRPr lang="en-US" dirty="0">
              <a:solidFill>
                <a:schemeClr val="tx2"/>
              </a:solidFill>
            </a:endParaRPr>
          </a:p>
          <a:p>
            <a:pPr lvl="1"/>
            <a:endParaRPr lang="en-US" dirty="0">
              <a:solidFill>
                <a:schemeClr val="tx2"/>
              </a:solidFill>
            </a:endParaRPr>
          </a:p>
          <a:p>
            <a:pPr marL="914400" lvl="2" indent="0">
              <a:buNone/>
            </a:pPr>
            <a:endParaRPr lang="en-HK" dirty="0">
              <a:solidFill>
                <a:schemeClr val="tx2"/>
              </a:solidFill>
            </a:endParaRP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HK" dirty="0"/>
              <a:t>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9853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Incremental encoding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441" y="1447801"/>
                <a:ext cx="10969943" cy="5005535"/>
              </a:xfrm>
            </p:spPr>
            <p:txBody>
              <a:bodyPr/>
              <a:lstStyle/>
              <a:p>
                <a:r>
                  <a:rPr lang="en-US" dirty="0">
                    <a:solidFill>
                      <a:schemeClr val="tx2"/>
                    </a:solidFill>
                  </a:rPr>
                  <a:t>Main ideas</a:t>
                </a:r>
                <a:r>
                  <a:rPr lang="en-US" dirty="0">
                    <a:solidFill>
                      <a:srgbClr val="3333CC"/>
                    </a:solidFill>
                  </a:rPr>
                  <a:t>:</a:t>
                </a:r>
              </a:p>
              <a:p>
                <a:pPr lvl="1"/>
                <a:r>
                  <a:rPr lang="en-HK" dirty="0">
                    <a:solidFill>
                      <a:srgbClr val="FF0000"/>
                    </a:solidFill>
                  </a:rPr>
                  <a:t>Per-data-item basis </a:t>
                </a:r>
                <a:r>
                  <a:rPr lang="en-HK" dirty="0"/>
                  <a:t>rather than per-micro-batch basis</a:t>
                </a:r>
              </a:p>
              <a:p>
                <a:pPr lvl="1"/>
                <a:r>
                  <a:rPr lang="en-HK" dirty="0"/>
                  <a:t>Pipelines encoding operations and transmissions of data items to mitigate computational overhead of erasure coding </a:t>
                </a:r>
              </a:p>
              <a:p>
                <a:r>
                  <a:rPr lang="en-US" dirty="0">
                    <a:solidFill>
                      <a:schemeClr val="tx2"/>
                    </a:solidFill>
                  </a:rPr>
                  <a:t>Insights</a:t>
                </a:r>
              </a:p>
              <a:p>
                <a:pPr lvl="1"/>
                <a:r>
                  <a:rPr lang="en-US" dirty="0">
                    <a:solidFill>
                      <a:schemeClr val="tx2"/>
                    </a:solidFill>
                  </a:rPr>
                  <a:t>A parity item is a linear combination of </a:t>
                </a:r>
                <a:r>
                  <a:rPr lang="en-US" i="1" dirty="0">
                    <a:solidFill>
                      <a:schemeClr val="tx2"/>
                    </a:solidFill>
                  </a:rPr>
                  <a:t>k</a:t>
                </a:r>
                <a:r>
                  <a:rPr lang="en-US" dirty="0">
                    <a:solidFill>
                      <a:schemeClr val="tx2"/>
                    </a:solidFill>
                  </a:rPr>
                  <a:t> data item, e.g., parity item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2"/>
                    </a:solidFill>
                  </a:rPr>
                  <a:t>,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2"/>
                    </a:solidFill>
                  </a:rPr>
                  <a:t> are data item,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2"/>
                    </a:solidFill>
                  </a:rPr>
                  <a:t> are encoding parameters</a:t>
                </a:r>
              </a:p>
              <a:p>
                <a:pPr lvl="1"/>
                <a:r>
                  <a:rPr lang="en-US" dirty="0">
                    <a:solidFill>
                      <a:schemeClr val="tx2"/>
                    </a:solidFill>
                  </a:rPr>
                  <a:t>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2"/>
                    </a:solidFill>
                  </a:rPr>
                  <a:t> available, compute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2"/>
                    </a:solidFill>
                  </a:rPr>
                  <a:t> and send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2"/>
                    </a:solidFill>
                  </a:rPr>
                  <a:t> </a:t>
                </a:r>
              </a:p>
              <a:p>
                <a:pPr lvl="1"/>
                <a:r>
                  <a:rPr lang="en-US" dirty="0">
                    <a:solidFill>
                      <a:schemeClr val="tx2"/>
                    </a:solidFill>
                  </a:rPr>
                  <a:t>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2"/>
                    </a:solidFill>
                  </a:rPr>
                  <a:t> available, compute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p>
                          <m:sSupPr>
                            <m:ctrlP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2"/>
                    </a:solidFill>
                  </a:rPr>
                  <a:t> and send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2"/>
                    </a:solidFill>
                  </a:rPr>
                  <a:t> </a:t>
                </a:r>
              </a:p>
              <a:p>
                <a:pPr lvl="1"/>
                <a:r>
                  <a:rPr lang="en-US" dirty="0">
                    <a:solidFill>
                      <a:schemeClr val="tx2"/>
                    </a:solidFill>
                  </a:rPr>
                  <a:t>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2"/>
                    </a:solidFill>
                  </a:rPr>
                  <a:t> available, compute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Y</m:t>
                    </m:r>
                    <m:r>
                      <a:rPr lang="en-US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p>
                          <m:sSupPr>
                            <m:ctrlP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2"/>
                    </a:solidFill>
                  </a:rPr>
                  <a:t> and send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2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Y</m:t>
                    </m:r>
                  </m:oMath>
                </a14:m>
                <a:endParaRPr lang="en-US" dirty="0">
                  <a:solidFill>
                    <a:schemeClr val="tx2"/>
                  </a:solidFill>
                </a:endParaRPr>
              </a:p>
              <a:p>
                <a:pPr lvl="1"/>
                <a:endParaRPr lang="en-US" dirty="0">
                  <a:solidFill>
                    <a:schemeClr val="tx2"/>
                  </a:solidFill>
                </a:endParaRPr>
              </a:p>
              <a:p>
                <a:endParaRPr lang="en-US" altLang="zh-CN" dirty="0"/>
              </a:p>
              <a:p>
                <a:pPr marL="0" indent="0">
                  <a:buNone/>
                </a:pPr>
                <a:endParaRPr lang="en-HK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:endParaRPr lang="en-HK" dirty="0"/>
              </a:p>
              <a:p>
                <a:pPr lvl="1"/>
                <a:endParaRPr lang="en-HK" dirty="0"/>
              </a:p>
              <a:p>
                <a:pPr lvl="1"/>
                <a:endParaRPr lang="en-HK" dirty="0"/>
              </a:p>
              <a:p>
                <a:pPr lvl="1"/>
                <a:endParaRPr lang="en-HK" dirty="0"/>
              </a:p>
              <a:p>
                <a:pPr lvl="1"/>
                <a:endParaRPr lang="en-US" dirty="0">
                  <a:solidFill>
                    <a:schemeClr val="tx2"/>
                  </a:solidFill>
                </a:endParaRPr>
              </a:p>
              <a:p>
                <a:pPr lvl="1"/>
                <a:endParaRPr lang="en-US" dirty="0">
                  <a:solidFill>
                    <a:schemeClr val="tx2"/>
                  </a:solidFill>
                </a:endParaRPr>
              </a:p>
              <a:p>
                <a:pPr marL="914400" lvl="2" indent="0">
                  <a:buNone/>
                </a:pPr>
                <a:endParaRPr lang="en-HK" dirty="0">
                  <a:solidFill>
                    <a:schemeClr val="tx2"/>
                  </a:solidFill>
                </a:endParaRPr>
              </a:p>
              <a:p>
                <a:pPr lvl="1"/>
                <a:endParaRPr lang="en-US" dirty="0"/>
              </a:p>
              <a:p>
                <a:pPr marL="457200" lvl="1" indent="0">
                  <a:buNone/>
                </a:pPr>
                <a:r>
                  <a:rPr lang="en-HK" dirty="0"/>
                  <a:t> </a:t>
                </a:r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441" y="1447801"/>
                <a:ext cx="10969943" cy="5005535"/>
              </a:xfrm>
              <a:blipFill>
                <a:blip r:embed="rId3"/>
                <a:stretch>
                  <a:fillRect l="-1000" t="-1340" r="-611" b="-487"/>
                </a:stretch>
              </a:blipFill>
            </p:spPr>
            <p:txBody>
              <a:bodyPr/>
              <a:lstStyle/>
              <a:p>
                <a:r>
                  <a:rPr lang="en-H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1705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Hybrid Coded Computation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447801"/>
            <a:ext cx="10969943" cy="500553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Main ideas:</a:t>
            </a:r>
          </a:p>
          <a:p>
            <a:pPr lvl="1"/>
            <a:r>
              <a:rPr lang="en-HK" dirty="0"/>
              <a:t>Performs coded computation on linear components and normal (uncoded) computation on the non-linear components to mitigate communication overhead </a:t>
            </a:r>
            <a:endParaRPr lang="en-HK" dirty="0">
              <a:solidFill>
                <a:srgbClr val="3333CC"/>
              </a:solidFill>
            </a:endParaRPr>
          </a:p>
          <a:p>
            <a:r>
              <a:rPr lang="en-HK" dirty="0">
                <a:solidFill>
                  <a:schemeClr val="tx2"/>
                </a:solidFill>
              </a:rPr>
              <a:t>Workflow:</a:t>
            </a:r>
          </a:p>
          <a:p>
            <a:pPr lvl="1"/>
            <a:r>
              <a:rPr lang="en-HK" dirty="0">
                <a:solidFill>
                  <a:schemeClr val="tx2"/>
                </a:solidFill>
              </a:rPr>
              <a:t>Decompose computation into linear and non-linear components</a:t>
            </a:r>
          </a:p>
          <a:p>
            <a:pPr lvl="2"/>
            <a:r>
              <a:rPr lang="en-HK" dirty="0">
                <a:solidFill>
                  <a:schemeClr val="tx2"/>
                </a:solidFill>
              </a:rPr>
              <a:t>Assume linear component runs before non-linear components</a:t>
            </a:r>
          </a:p>
          <a:p>
            <a:pPr lvl="2"/>
            <a:r>
              <a:rPr lang="en-HK" dirty="0">
                <a:solidFill>
                  <a:schemeClr val="tx2"/>
                </a:solidFill>
              </a:rPr>
              <a:t>For data item, compute and send results, </a:t>
            </a:r>
            <a:r>
              <a:rPr lang="en-HK" dirty="0">
                <a:solidFill>
                  <a:srgbClr val="FF0000"/>
                </a:solidFill>
              </a:rPr>
              <a:t>attach output of linear component</a:t>
            </a:r>
          </a:p>
          <a:p>
            <a:pPr lvl="2"/>
            <a:r>
              <a:rPr lang="en-HK" dirty="0">
                <a:solidFill>
                  <a:schemeClr val="tx2"/>
                </a:solidFill>
              </a:rPr>
              <a:t>For parity item, compute and send the </a:t>
            </a:r>
            <a:r>
              <a:rPr lang="en-HK" dirty="0"/>
              <a:t>output of linear component</a:t>
            </a:r>
          </a:p>
          <a:p>
            <a:pPr lvl="2"/>
            <a:r>
              <a:rPr lang="en-HK" dirty="0">
                <a:solidFill>
                  <a:schemeClr val="tx2"/>
                </a:solidFill>
              </a:rPr>
              <a:t>The sink can reconstruct </a:t>
            </a:r>
            <a:r>
              <a:rPr lang="en-HK" dirty="0"/>
              <a:t>any non-linear results using any k out of k + r linear results</a:t>
            </a:r>
          </a:p>
          <a:p>
            <a:pPr lvl="1"/>
            <a:r>
              <a:rPr lang="en-HK" dirty="0">
                <a:solidFill>
                  <a:schemeClr val="tx2"/>
                </a:solidFill>
              </a:rPr>
              <a:t>Recall that originally a processor attaches input data items (</a:t>
            </a:r>
            <a:r>
              <a:rPr lang="en-HK" dirty="0">
                <a:solidFill>
                  <a:srgbClr val="3333CC"/>
                </a:solidFill>
              </a:rPr>
              <a:t>vector</a:t>
            </a:r>
            <a:r>
              <a:rPr lang="en-HK" dirty="0">
                <a:solidFill>
                  <a:schemeClr val="tx2"/>
                </a:solidFill>
              </a:rPr>
              <a:t>) to the emitted outputs. We now only attach the linear results (</a:t>
            </a:r>
            <a:r>
              <a:rPr lang="en-HK" dirty="0">
                <a:solidFill>
                  <a:srgbClr val="3333CC"/>
                </a:solidFill>
              </a:rPr>
              <a:t>scalar</a:t>
            </a:r>
            <a:r>
              <a:rPr lang="en-HK" dirty="0">
                <a:solidFill>
                  <a:schemeClr val="tx2"/>
                </a:solidFill>
              </a:rPr>
              <a:t>)</a:t>
            </a:r>
          </a:p>
          <a:p>
            <a:pPr lvl="1"/>
            <a:endParaRPr lang="en-US" dirty="0">
              <a:solidFill>
                <a:srgbClr val="3333CC"/>
              </a:solidFill>
            </a:endParaRPr>
          </a:p>
          <a:p>
            <a:pPr lvl="2"/>
            <a:endParaRPr lang="en-US" dirty="0">
              <a:solidFill>
                <a:schemeClr val="tx2"/>
              </a:solidFill>
            </a:endParaRPr>
          </a:p>
          <a:p>
            <a:endParaRPr lang="en-US" altLang="zh-CN" dirty="0"/>
          </a:p>
          <a:p>
            <a:pPr marL="0" indent="0">
              <a:buNone/>
            </a:pPr>
            <a:endParaRPr lang="en-HK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HK" dirty="0"/>
          </a:p>
          <a:p>
            <a:pPr lvl="1"/>
            <a:endParaRPr lang="en-HK" dirty="0"/>
          </a:p>
          <a:p>
            <a:pPr lvl="1"/>
            <a:endParaRPr lang="en-HK" dirty="0"/>
          </a:p>
          <a:p>
            <a:pPr lvl="1"/>
            <a:endParaRPr lang="en-HK" dirty="0"/>
          </a:p>
          <a:p>
            <a:pPr lvl="1"/>
            <a:endParaRPr lang="en-US" dirty="0">
              <a:solidFill>
                <a:schemeClr val="tx2"/>
              </a:solidFill>
            </a:endParaRPr>
          </a:p>
          <a:p>
            <a:pPr lvl="1"/>
            <a:endParaRPr lang="en-US" dirty="0">
              <a:solidFill>
                <a:schemeClr val="tx2"/>
              </a:solidFill>
            </a:endParaRPr>
          </a:p>
          <a:p>
            <a:pPr marL="914400" lvl="2" indent="0">
              <a:buNone/>
            </a:pPr>
            <a:endParaRPr lang="en-HK" dirty="0">
              <a:solidFill>
                <a:schemeClr val="tx2"/>
              </a:solidFill>
            </a:endParaRP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HK" dirty="0"/>
              <a:t>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6562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447801"/>
            <a:ext cx="10969943" cy="500553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Prototype </a:t>
            </a:r>
            <a:r>
              <a:rPr lang="en-US" dirty="0" err="1">
                <a:solidFill>
                  <a:schemeClr val="tx2"/>
                </a:solidFill>
              </a:rPr>
              <a:t>StreamLEC</a:t>
            </a:r>
            <a:r>
              <a:rPr lang="en-US" dirty="0">
                <a:solidFill>
                  <a:schemeClr val="tx2"/>
                </a:solidFill>
              </a:rPr>
              <a:t> in C++, with 19000 LOC</a:t>
            </a:r>
          </a:p>
          <a:p>
            <a:r>
              <a:rPr lang="en-US" dirty="0">
                <a:solidFill>
                  <a:schemeClr val="tx2"/>
                </a:solidFill>
              </a:rPr>
              <a:t>Two real-world dataset: 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KDD12 Cup and HIGGS</a:t>
            </a:r>
          </a:p>
          <a:p>
            <a:r>
              <a:rPr lang="en-US" dirty="0">
                <a:solidFill>
                  <a:schemeClr val="tx2"/>
                </a:solidFill>
              </a:rPr>
              <a:t>Algorithms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Linear regression, Logistic regression, SVM, K-Means</a:t>
            </a:r>
          </a:p>
          <a:p>
            <a:r>
              <a:rPr lang="en-US" dirty="0">
                <a:solidFill>
                  <a:schemeClr val="tx2"/>
                </a:solidFill>
              </a:rPr>
              <a:t>Schemes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Rep-2X and Rep-3X, Reactive (Checkpointing), and </a:t>
            </a:r>
            <a:r>
              <a:rPr lang="en-US" dirty="0" err="1">
                <a:solidFill>
                  <a:schemeClr val="tx2"/>
                </a:solidFill>
              </a:rPr>
              <a:t>SteramLEC</a:t>
            </a:r>
            <a:r>
              <a:rPr lang="en-US" dirty="0">
                <a:solidFill>
                  <a:schemeClr val="tx2"/>
                </a:solidFill>
              </a:rPr>
              <a:t> with EC (5,1) and EC(4,2)</a:t>
            </a:r>
            <a:endParaRPr lang="en-US" dirty="0">
              <a:solidFill>
                <a:srgbClr val="3333CC"/>
              </a:solidFill>
            </a:endParaRPr>
          </a:p>
          <a:p>
            <a:pPr lvl="2"/>
            <a:endParaRPr lang="en-US" dirty="0">
              <a:solidFill>
                <a:schemeClr val="tx2"/>
              </a:solidFill>
            </a:endParaRPr>
          </a:p>
          <a:p>
            <a:endParaRPr lang="en-US" altLang="zh-CN" dirty="0"/>
          </a:p>
          <a:p>
            <a:pPr marL="0" indent="0">
              <a:buNone/>
            </a:pPr>
            <a:endParaRPr lang="en-HK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HK" dirty="0"/>
          </a:p>
          <a:p>
            <a:pPr lvl="1"/>
            <a:endParaRPr lang="en-HK" dirty="0"/>
          </a:p>
          <a:p>
            <a:pPr lvl="1"/>
            <a:endParaRPr lang="en-HK" dirty="0"/>
          </a:p>
          <a:p>
            <a:pPr lvl="1"/>
            <a:endParaRPr lang="en-HK" dirty="0"/>
          </a:p>
          <a:p>
            <a:pPr lvl="1"/>
            <a:endParaRPr lang="en-US" dirty="0">
              <a:solidFill>
                <a:schemeClr val="tx2"/>
              </a:solidFill>
            </a:endParaRPr>
          </a:p>
          <a:p>
            <a:pPr lvl="1"/>
            <a:endParaRPr lang="en-US" dirty="0">
              <a:solidFill>
                <a:schemeClr val="tx2"/>
              </a:solidFill>
            </a:endParaRPr>
          </a:p>
          <a:p>
            <a:pPr marL="914400" lvl="2" indent="0">
              <a:buNone/>
            </a:pPr>
            <a:endParaRPr lang="en-HK" dirty="0">
              <a:solidFill>
                <a:schemeClr val="tx2"/>
              </a:solidFill>
            </a:endParaRP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HK" dirty="0"/>
              <a:t>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6566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447801"/>
            <a:ext cx="10969943" cy="2197223"/>
          </a:xfrm>
        </p:spPr>
        <p:txBody>
          <a:bodyPr/>
          <a:lstStyle/>
          <a:p>
            <a:r>
              <a:rPr lang="en-HK" dirty="0"/>
              <a:t>Throughput</a:t>
            </a:r>
            <a:r>
              <a:rPr lang="en-US" dirty="0">
                <a:solidFill>
                  <a:schemeClr val="tx2"/>
                </a:solidFill>
              </a:rPr>
              <a:t> in normal mode</a:t>
            </a:r>
          </a:p>
          <a:p>
            <a:pPr lvl="1"/>
            <a:r>
              <a:rPr lang="en-HK" dirty="0" err="1"/>
              <a:t>StreamLEC</a:t>
            </a:r>
            <a:r>
              <a:rPr lang="en-HK" dirty="0"/>
              <a:t> significantly outperforms Reactive and Replication</a:t>
            </a:r>
          </a:p>
          <a:p>
            <a:pPr lvl="1"/>
            <a:r>
              <a:rPr lang="en-HK" dirty="0"/>
              <a:t>EC(4,2) achieves 5.17X and 1.55X throughput over Reactive and Rep-3x, respectively</a:t>
            </a:r>
            <a:br>
              <a:rPr lang="en-HK" dirty="0"/>
            </a:br>
            <a:endParaRPr lang="en-HK" dirty="0"/>
          </a:p>
          <a:p>
            <a:pPr lvl="1"/>
            <a:endParaRPr lang="en-US" dirty="0">
              <a:solidFill>
                <a:srgbClr val="3333CC"/>
              </a:solidFill>
            </a:endParaRPr>
          </a:p>
          <a:p>
            <a:pPr lvl="2"/>
            <a:endParaRPr lang="en-US" dirty="0">
              <a:solidFill>
                <a:schemeClr val="tx2"/>
              </a:solidFill>
            </a:endParaRPr>
          </a:p>
          <a:p>
            <a:endParaRPr lang="en-US" altLang="zh-CN" dirty="0"/>
          </a:p>
          <a:p>
            <a:pPr marL="0" indent="0">
              <a:buNone/>
            </a:pPr>
            <a:endParaRPr lang="en-HK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HK" dirty="0"/>
          </a:p>
          <a:p>
            <a:pPr lvl="1"/>
            <a:endParaRPr lang="en-HK" dirty="0"/>
          </a:p>
          <a:p>
            <a:pPr lvl="1"/>
            <a:endParaRPr lang="en-HK" dirty="0"/>
          </a:p>
          <a:p>
            <a:pPr lvl="1"/>
            <a:endParaRPr lang="en-HK" dirty="0"/>
          </a:p>
          <a:p>
            <a:pPr lvl="1"/>
            <a:endParaRPr lang="en-US" dirty="0">
              <a:solidFill>
                <a:schemeClr val="tx2"/>
              </a:solidFill>
            </a:endParaRPr>
          </a:p>
          <a:p>
            <a:pPr lvl="1"/>
            <a:endParaRPr lang="en-US" dirty="0">
              <a:solidFill>
                <a:schemeClr val="tx2"/>
              </a:solidFill>
            </a:endParaRPr>
          </a:p>
          <a:p>
            <a:pPr marL="914400" lvl="2" indent="0">
              <a:buNone/>
            </a:pPr>
            <a:endParaRPr lang="en-HK" dirty="0">
              <a:solidFill>
                <a:schemeClr val="tx2"/>
              </a:solidFill>
            </a:endParaRP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HK" dirty="0"/>
              <a:t>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CD29496-5385-474A-A8EC-D25ADFDAF8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972" y="3332984"/>
            <a:ext cx="4276549" cy="292606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3AC8974-59B5-F049-9D18-02583CB82966}"/>
              </a:ext>
            </a:extLst>
          </p:cNvPr>
          <p:cNvSpPr txBox="1"/>
          <p:nvPr/>
        </p:nvSpPr>
        <p:spPr>
          <a:xfrm>
            <a:off x="2349996" y="6364163"/>
            <a:ext cx="43219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Logistic regression, KDD12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DDE3B35-794C-2341-A3BF-7CA5F11B8BC7}"/>
              </a:ext>
            </a:extLst>
          </p:cNvPr>
          <p:cNvSpPr txBox="1"/>
          <p:nvPr/>
        </p:nvSpPr>
        <p:spPr>
          <a:xfrm>
            <a:off x="7174532" y="6320135"/>
            <a:ext cx="28440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K-Means, HIGGS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0889E73-CDEE-8446-8A67-96F1C43C84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10521" y="3332984"/>
            <a:ext cx="4096267" cy="2825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3393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447801"/>
            <a:ext cx="10969943" cy="500553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Failure recovery</a:t>
            </a:r>
            <a:endParaRPr lang="en-US" dirty="0">
              <a:solidFill>
                <a:srgbClr val="3333CC"/>
              </a:solidFill>
            </a:endParaRPr>
          </a:p>
          <a:p>
            <a:pPr lvl="1"/>
            <a:r>
              <a:rPr lang="en-HK" dirty="0" err="1"/>
              <a:t>StreamLEC</a:t>
            </a:r>
            <a:r>
              <a:rPr lang="en-HK" dirty="0"/>
              <a:t> (i.e., EC(5,1) and EC(4,2)) have negligible latency differences before and after failure recovery. </a:t>
            </a:r>
          </a:p>
          <a:p>
            <a:pPr lvl="1"/>
            <a:r>
              <a:rPr lang="en-HK" dirty="0"/>
              <a:t>Reactive incurs 8.9× and 14× increases of processing latency after single-fault recovery and double-fault recovery, respectively </a:t>
            </a:r>
          </a:p>
          <a:p>
            <a:pPr lvl="1"/>
            <a:endParaRPr lang="en-HK" dirty="0"/>
          </a:p>
          <a:p>
            <a:pPr lvl="2"/>
            <a:endParaRPr lang="en-US" dirty="0">
              <a:solidFill>
                <a:schemeClr val="tx2"/>
              </a:solidFill>
            </a:endParaRPr>
          </a:p>
          <a:p>
            <a:endParaRPr lang="en-US" altLang="zh-CN" dirty="0"/>
          </a:p>
          <a:p>
            <a:pPr marL="0" indent="0">
              <a:buNone/>
            </a:pPr>
            <a:endParaRPr lang="en-HK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HK" dirty="0"/>
          </a:p>
          <a:p>
            <a:pPr lvl="1"/>
            <a:endParaRPr lang="en-HK" dirty="0"/>
          </a:p>
          <a:p>
            <a:pPr lvl="1"/>
            <a:endParaRPr lang="en-HK" dirty="0"/>
          </a:p>
          <a:p>
            <a:pPr lvl="1"/>
            <a:endParaRPr lang="en-HK" dirty="0"/>
          </a:p>
          <a:p>
            <a:pPr lvl="1"/>
            <a:endParaRPr lang="en-US" dirty="0">
              <a:solidFill>
                <a:schemeClr val="tx2"/>
              </a:solidFill>
            </a:endParaRPr>
          </a:p>
          <a:p>
            <a:pPr lvl="1"/>
            <a:endParaRPr lang="en-US" dirty="0">
              <a:solidFill>
                <a:schemeClr val="tx2"/>
              </a:solidFill>
            </a:endParaRPr>
          </a:p>
          <a:p>
            <a:pPr marL="914400" lvl="2" indent="0">
              <a:buNone/>
            </a:pPr>
            <a:endParaRPr lang="en-HK" dirty="0">
              <a:solidFill>
                <a:schemeClr val="tx2"/>
              </a:solidFill>
            </a:endParaRP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HK" dirty="0"/>
              <a:t>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E2F5F99-D7D6-2847-8A54-CC3D28129C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9956" y="3827463"/>
            <a:ext cx="7747000" cy="287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36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447801"/>
            <a:ext cx="10969943" cy="500553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Scalability on Amazon EC2</a:t>
            </a:r>
            <a:endParaRPr lang="en-US" dirty="0">
              <a:solidFill>
                <a:srgbClr val="3333CC"/>
              </a:solidFill>
            </a:endParaRPr>
          </a:p>
          <a:p>
            <a:pPr lvl="1"/>
            <a:r>
              <a:rPr lang="en-HK" kern="1200" dirty="0">
                <a:latin typeface="Arial" charset="0"/>
              </a:rPr>
              <a:t>Both </a:t>
            </a:r>
            <a:r>
              <a:rPr lang="en-HK" kern="1200" dirty="0" err="1">
                <a:latin typeface="Arial" charset="0"/>
              </a:rPr>
              <a:t>StreamLEC</a:t>
            </a:r>
            <a:r>
              <a:rPr lang="en-HK" kern="1200" dirty="0">
                <a:latin typeface="Arial" charset="0"/>
              </a:rPr>
              <a:t> and Rep-3x scale linearly with number of source/sink pairs</a:t>
            </a:r>
          </a:p>
          <a:p>
            <a:pPr lvl="1"/>
            <a:r>
              <a:rPr lang="en-HK" dirty="0" err="1"/>
              <a:t>StreamLEC’s</a:t>
            </a:r>
            <a:r>
              <a:rPr lang="en-HK" dirty="0"/>
              <a:t> throughput increases with the number of processors while Replication cannot</a:t>
            </a:r>
            <a:r>
              <a:rPr lang="en-HK" kern="1200" dirty="0">
                <a:solidFill>
                  <a:schemeClr val="tx2"/>
                </a:solidFill>
                <a:latin typeface="Arial" charset="0"/>
              </a:rPr>
              <a:t> </a:t>
            </a:r>
            <a:endParaRPr lang="en-US" dirty="0">
              <a:solidFill>
                <a:schemeClr val="tx2"/>
              </a:solidFill>
            </a:endParaRPr>
          </a:p>
          <a:p>
            <a:endParaRPr lang="en-US" altLang="zh-CN" dirty="0"/>
          </a:p>
          <a:p>
            <a:pPr marL="0" indent="0">
              <a:buNone/>
            </a:pPr>
            <a:endParaRPr lang="en-HK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HK" dirty="0"/>
          </a:p>
          <a:p>
            <a:pPr lvl="1"/>
            <a:endParaRPr lang="en-HK" dirty="0"/>
          </a:p>
          <a:p>
            <a:pPr lvl="1"/>
            <a:endParaRPr lang="en-HK" dirty="0"/>
          </a:p>
          <a:p>
            <a:pPr lvl="1"/>
            <a:endParaRPr lang="en-HK" dirty="0"/>
          </a:p>
          <a:p>
            <a:pPr lvl="1"/>
            <a:endParaRPr lang="en-US" dirty="0">
              <a:solidFill>
                <a:schemeClr val="tx2"/>
              </a:solidFill>
            </a:endParaRPr>
          </a:p>
          <a:p>
            <a:pPr lvl="1"/>
            <a:endParaRPr lang="en-US" dirty="0">
              <a:solidFill>
                <a:schemeClr val="tx2"/>
              </a:solidFill>
            </a:endParaRPr>
          </a:p>
          <a:p>
            <a:pPr marL="914400" lvl="2" indent="0">
              <a:buNone/>
            </a:pPr>
            <a:endParaRPr lang="en-HK" dirty="0">
              <a:solidFill>
                <a:schemeClr val="tx2"/>
              </a:solidFill>
            </a:endParaRP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HK" dirty="0"/>
              <a:t>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E22AEB2-DCF4-D74E-B882-E35A7E80FD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9956" y="3519637"/>
            <a:ext cx="7772400" cy="316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5678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StreamLEC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Providing low-redundancy proactive fault tolerance and immediate failure recovery via erasure coding</a:t>
            </a:r>
          </a:p>
          <a:p>
            <a:pPr lvl="1"/>
            <a:r>
              <a:rPr lang="en-US" dirty="0"/>
              <a:t>Supporting general stream machine learning applications</a:t>
            </a:r>
          </a:p>
          <a:p>
            <a:r>
              <a:rPr lang="en-US" dirty="0"/>
              <a:t>Evaluation on both local clusters and Amazon EC2</a:t>
            </a:r>
          </a:p>
          <a:p>
            <a:pPr lvl="1"/>
            <a:r>
              <a:rPr lang="en-US" dirty="0" err="1"/>
              <a:t>StreamLEC</a:t>
            </a:r>
            <a:r>
              <a:rPr lang="en-US" dirty="0"/>
              <a:t> </a:t>
            </a:r>
            <a:r>
              <a:rPr lang="en-HK" dirty="0"/>
              <a:t>significantly outperforms both reactive and replication-based fault tolerance approaches with negligible failure recovery overhead </a:t>
            </a:r>
          </a:p>
          <a:p>
            <a:pPr lvl="1"/>
            <a:endParaRPr lang="en-HK" sz="400" dirty="0"/>
          </a:p>
          <a:p>
            <a:r>
              <a:rPr lang="en-US" dirty="0"/>
              <a:t>Source code:</a:t>
            </a:r>
          </a:p>
          <a:p>
            <a:pPr lvl="1" latinLnBrk="1"/>
            <a:r>
              <a:rPr lang="en-US" b="1" dirty="0">
                <a:solidFill>
                  <a:srgbClr val="FF0000"/>
                </a:solidFill>
              </a:rPr>
              <a:t>http://</a:t>
            </a:r>
            <a:r>
              <a:rPr lang="en-US" b="1" dirty="0" err="1">
                <a:solidFill>
                  <a:srgbClr val="FF0000"/>
                </a:solidFill>
              </a:rPr>
              <a:t>adslab.cse.cuhk.edu.hk</a:t>
            </a:r>
            <a:r>
              <a:rPr lang="en-US" b="1" dirty="0">
                <a:solidFill>
                  <a:srgbClr val="FF0000"/>
                </a:solidFill>
              </a:rPr>
              <a:t>/software/</a:t>
            </a:r>
            <a:r>
              <a:rPr lang="en-US" b="1" dirty="0" err="1">
                <a:solidFill>
                  <a:srgbClr val="FF0000"/>
                </a:solidFill>
              </a:rPr>
              <a:t>streamlec</a:t>
            </a:r>
            <a:r>
              <a:rPr lang="en-US" b="1" dirty="0">
                <a:solidFill>
                  <a:srgbClr val="FF0000"/>
                </a:solidFill>
              </a:rPr>
              <a:t>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880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 Machine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Stream machine learning</a:t>
            </a:r>
          </a:p>
          <a:p>
            <a:pPr lvl="1"/>
            <a:r>
              <a:rPr lang="en-US" dirty="0"/>
              <a:t>Use of machine learning for continuous streams of data items</a:t>
            </a:r>
          </a:p>
          <a:p>
            <a:pPr lvl="1"/>
            <a:r>
              <a:rPr lang="en-US" dirty="0"/>
              <a:t>Special case of stream processing</a:t>
            </a:r>
          </a:p>
          <a:p>
            <a:pPr lvl="1"/>
            <a:r>
              <a:rPr lang="en-US" dirty="0"/>
              <a:t>Critical for </a:t>
            </a:r>
            <a:r>
              <a:rPr lang="en-HK" kern="1200" dirty="0">
                <a:latin typeface="Arial" charset="0"/>
              </a:rPr>
              <a:t>online advertising and real-time recommendation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Large-scale deployment of stream machine learning</a:t>
            </a:r>
          </a:p>
          <a:p>
            <a:pPr lvl="1"/>
            <a:r>
              <a:rPr lang="en-HK" dirty="0"/>
              <a:t>Distributed stream processing systems (DSPS)</a:t>
            </a:r>
          </a:p>
          <a:p>
            <a:pPr lvl="1"/>
            <a:r>
              <a:rPr lang="en-HK" dirty="0"/>
              <a:t>Across different operators that are executed by multiple workers</a:t>
            </a:r>
          </a:p>
          <a:p>
            <a:pPr marL="457200" lvl="1" indent="0">
              <a:buNone/>
            </a:pPr>
            <a:r>
              <a:rPr lang="en-HK" dirty="0"/>
              <a:t>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6696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0" y="2857500"/>
            <a:ext cx="10969943" cy="1143000"/>
          </a:xfrm>
        </p:spPr>
        <p:txBody>
          <a:bodyPr/>
          <a:lstStyle/>
          <a:p>
            <a:r>
              <a:rPr lang="en-US" dirty="0"/>
              <a:t>Thank You!</a:t>
            </a:r>
            <a:br>
              <a:rPr lang="en-US" dirty="0"/>
            </a:br>
            <a:r>
              <a:rPr lang="en-US" dirty="0"/>
              <a:t>Q </a:t>
            </a:r>
            <a:r>
              <a:rPr lang="en-US" altLang="zh-CN" dirty="0"/>
              <a:t>&amp; 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197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Fault Tolerance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628799"/>
            <a:ext cx="10969943" cy="4497365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Fault tolerance </a:t>
            </a:r>
            <a:r>
              <a:rPr lang="en-US" dirty="0"/>
              <a:t>is </a:t>
            </a:r>
            <a:r>
              <a:rPr lang="en-HK" dirty="0"/>
              <a:t>critical for stream machine learning </a:t>
            </a:r>
          </a:p>
          <a:p>
            <a:pPr lvl="1"/>
            <a:r>
              <a:rPr lang="en-HK" dirty="0"/>
              <a:t>Failures are prevalent in distributed environments</a:t>
            </a:r>
          </a:p>
          <a:p>
            <a:pPr lvl="1"/>
            <a:r>
              <a:rPr lang="en-HK" dirty="0"/>
              <a:t>Workers unexpectedly crash and lose all states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Unique aspects of fault tolerance of stream processing</a:t>
            </a:r>
          </a:p>
          <a:p>
            <a:pPr lvl="1"/>
            <a:r>
              <a:rPr lang="en-HK" dirty="0"/>
              <a:t>Infeasible to track and replay all dependent items for failure recovery </a:t>
            </a:r>
          </a:p>
          <a:p>
            <a:pPr lvl="1"/>
            <a:r>
              <a:rPr lang="en-HK" dirty="0"/>
              <a:t>Main memory supports fast processing but is vulnerable to data loss</a:t>
            </a:r>
          </a:p>
          <a:p>
            <a:pPr lvl="1"/>
            <a:r>
              <a:rPr lang="en-HK" dirty="0"/>
              <a:t>Fast failure recovery </a:t>
            </a:r>
            <a:r>
              <a:rPr lang="en-HK" kern="1200" dirty="0">
                <a:latin typeface="Arial" charset="0"/>
              </a:rPr>
              <a:t>for real-time responses</a:t>
            </a:r>
            <a:endParaRPr lang="en-HK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HK" dirty="0"/>
              <a:t>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765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Fault Tolerance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Existing approaches for fault tolerance in DSPS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Reactive fault tolerance</a:t>
            </a:r>
          </a:p>
          <a:p>
            <a:pPr lvl="2"/>
            <a:r>
              <a:rPr lang="en-HK" dirty="0"/>
              <a:t>Triggers failure recovery upon the detection of failures </a:t>
            </a:r>
            <a:endParaRPr lang="en-US" dirty="0">
              <a:solidFill>
                <a:schemeClr val="tx2"/>
              </a:solidFill>
            </a:endParaRPr>
          </a:p>
          <a:p>
            <a:pPr lvl="2"/>
            <a:r>
              <a:rPr lang="en-HK" dirty="0"/>
              <a:t>Issues periodic backups for both states and items to persistent storage</a:t>
            </a:r>
          </a:p>
          <a:p>
            <a:pPr lvl="2"/>
            <a:r>
              <a:rPr lang="en-HK" dirty="0"/>
              <a:t>Restores the latest backup and replays items in new workers</a:t>
            </a:r>
          </a:p>
          <a:p>
            <a:pPr lvl="2"/>
            <a:r>
              <a:rPr lang="en-HK" dirty="0">
                <a:solidFill>
                  <a:srgbClr val="FF0000"/>
                </a:solidFill>
              </a:rPr>
              <a:t>Significant disk I/O, </a:t>
            </a:r>
            <a:r>
              <a:rPr lang="en-HK" dirty="0"/>
              <a:t>disturbing normal performance </a:t>
            </a:r>
          </a:p>
          <a:p>
            <a:pPr lvl="2"/>
            <a:r>
              <a:rPr lang="en-HK" dirty="0">
                <a:solidFill>
                  <a:srgbClr val="FF0000"/>
                </a:solidFill>
              </a:rPr>
              <a:t>Non-zero recovery latency </a:t>
            </a:r>
          </a:p>
          <a:p>
            <a:pPr marL="914400" lvl="2" indent="0">
              <a:buNone/>
            </a:pPr>
            <a:endParaRPr lang="en-US" dirty="0">
              <a:solidFill>
                <a:schemeClr val="tx2"/>
              </a:solidFill>
            </a:endParaRPr>
          </a:p>
          <a:p>
            <a:pPr lvl="1"/>
            <a:r>
              <a:rPr lang="en-US" dirty="0">
                <a:solidFill>
                  <a:schemeClr val="tx2"/>
                </a:solidFill>
              </a:rPr>
              <a:t>Proactive replication</a:t>
            </a:r>
          </a:p>
          <a:p>
            <a:pPr lvl="2"/>
            <a:r>
              <a:rPr lang="en-HK" kern="1200" dirty="0">
                <a:latin typeface="Arial" charset="0"/>
              </a:rPr>
              <a:t>Issues multiple replicas of each item to different workers for concurrent execution</a:t>
            </a:r>
          </a:p>
          <a:p>
            <a:pPr lvl="2"/>
            <a:r>
              <a:rPr lang="en-HK" dirty="0">
                <a:solidFill>
                  <a:srgbClr val="FF0000"/>
                </a:solidFill>
              </a:rPr>
              <a:t>Prohibitively expensive </a:t>
            </a:r>
          </a:p>
          <a:p>
            <a:pPr marL="914400" lvl="2" indent="0">
              <a:buNone/>
            </a:pPr>
            <a:endParaRPr lang="en-HK" dirty="0">
              <a:solidFill>
                <a:schemeClr val="tx2"/>
              </a:solidFill>
            </a:endParaRP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HK" dirty="0"/>
              <a:t>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995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Overhead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Recovery overhead of DSPS: Spark Streaming and </a:t>
            </a:r>
            <a:r>
              <a:rPr lang="en-US" dirty="0" err="1">
                <a:solidFill>
                  <a:schemeClr val="tx2"/>
                </a:solidFill>
              </a:rPr>
              <a:t>Flink</a:t>
            </a:r>
            <a:endParaRPr lang="en-US" dirty="0">
              <a:solidFill>
                <a:schemeClr val="tx2"/>
              </a:solidFill>
            </a:endParaRPr>
          </a:p>
          <a:p>
            <a:pPr lvl="1"/>
            <a:r>
              <a:rPr lang="en-US" dirty="0">
                <a:solidFill>
                  <a:schemeClr val="tx2"/>
                </a:solidFill>
              </a:rPr>
              <a:t>Spark Streaming incurs </a:t>
            </a:r>
            <a:r>
              <a:rPr lang="en-HK" dirty="0"/>
              <a:t>high recovery latency due to high restore time</a:t>
            </a:r>
          </a:p>
          <a:p>
            <a:pPr lvl="1"/>
            <a:r>
              <a:rPr lang="en-HK" dirty="0" err="1"/>
              <a:t>Flink</a:t>
            </a:r>
            <a:r>
              <a:rPr lang="en-HK" dirty="0"/>
              <a:t> incurs high recovery overhead due to high restart time</a:t>
            </a:r>
          </a:p>
          <a:p>
            <a:pPr lvl="1"/>
            <a:endParaRPr lang="en-US" dirty="0">
              <a:solidFill>
                <a:schemeClr val="tx2"/>
              </a:solidFill>
            </a:endParaRPr>
          </a:p>
          <a:p>
            <a:pPr marL="914400" lvl="2" indent="0">
              <a:buNone/>
            </a:pPr>
            <a:endParaRPr lang="en-HK" dirty="0">
              <a:solidFill>
                <a:schemeClr val="tx2"/>
              </a:solidFill>
            </a:endParaRP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HK" dirty="0"/>
              <a:t>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7AAEF79-649B-3949-989E-7844E26B3E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5899" y="3212976"/>
            <a:ext cx="3886200" cy="27432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6539031-8625-E042-92EF-96E0E4DF5A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06380" y="3256012"/>
            <a:ext cx="3848100" cy="26797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94D9DB5-3C2B-2044-9FA1-4758614CA7BD}"/>
              </a:ext>
            </a:extLst>
          </p:cNvPr>
          <p:cNvSpPr txBox="1"/>
          <p:nvPr/>
        </p:nvSpPr>
        <p:spPr>
          <a:xfrm>
            <a:off x="2133972" y="6000320"/>
            <a:ext cx="28440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Spark Streaming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DDA0E2B-E36C-954E-9BD0-B017B6B221DF}"/>
              </a:ext>
            </a:extLst>
          </p:cNvPr>
          <p:cNvSpPr txBox="1"/>
          <p:nvPr/>
        </p:nvSpPr>
        <p:spPr>
          <a:xfrm>
            <a:off x="7431627" y="6045995"/>
            <a:ext cx="847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Flink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78836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Erasure Coding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447801"/>
            <a:ext cx="10969943" cy="5016946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Erasure coding for low-redundancy proactive fault tolerance</a:t>
            </a:r>
          </a:p>
          <a:p>
            <a:pPr lvl="1"/>
            <a:r>
              <a:rPr lang="en-HK" dirty="0"/>
              <a:t>For (</a:t>
            </a:r>
            <a:r>
              <a:rPr lang="en-HK" i="1" dirty="0" err="1"/>
              <a:t>k,r</a:t>
            </a:r>
            <a:r>
              <a:rPr lang="en-HK" dirty="0"/>
              <a:t>) </a:t>
            </a:r>
            <a:r>
              <a:rPr lang="en-HK" dirty="0">
                <a:solidFill>
                  <a:srgbClr val="FF0000"/>
                </a:solidFill>
              </a:rPr>
              <a:t>Reed-Solomon (RS) </a:t>
            </a:r>
            <a:r>
              <a:rPr lang="en-HK" dirty="0"/>
              <a:t>codes </a:t>
            </a:r>
          </a:p>
          <a:p>
            <a:pPr lvl="2"/>
            <a:r>
              <a:rPr lang="en-HK" sz="2200" dirty="0"/>
              <a:t>Encode </a:t>
            </a:r>
            <a:r>
              <a:rPr lang="en-HK" sz="2200" i="1" dirty="0"/>
              <a:t>k</a:t>
            </a:r>
            <a:r>
              <a:rPr lang="en-HK" sz="2200" dirty="0"/>
              <a:t> uncoded streaming data item into </a:t>
            </a:r>
            <a:r>
              <a:rPr lang="en-HK" sz="2200" i="1" dirty="0"/>
              <a:t>r</a:t>
            </a:r>
            <a:r>
              <a:rPr lang="en-HK" sz="2200" dirty="0"/>
              <a:t> parity items</a:t>
            </a:r>
          </a:p>
          <a:p>
            <a:pPr lvl="2"/>
            <a:r>
              <a:rPr lang="en-HK" sz="2200" dirty="0"/>
              <a:t>Can reconstruct original </a:t>
            </a:r>
            <a:r>
              <a:rPr lang="en-HK" sz="2200" i="1" dirty="0"/>
              <a:t>k </a:t>
            </a:r>
            <a:r>
              <a:rPr lang="en-HK" sz="2200" dirty="0"/>
              <a:t>data items using any </a:t>
            </a:r>
            <a:r>
              <a:rPr lang="en-HK" sz="2200" i="1" dirty="0"/>
              <a:t>k </a:t>
            </a:r>
            <a:r>
              <a:rPr lang="en-HK" sz="2200" dirty="0"/>
              <a:t>out of </a:t>
            </a:r>
            <a:r>
              <a:rPr lang="en-HK" sz="2200" i="1" dirty="0"/>
              <a:t>k </a:t>
            </a:r>
            <a:r>
              <a:rPr lang="en-HK" sz="2200" dirty="0"/>
              <a:t>+ </a:t>
            </a:r>
            <a:r>
              <a:rPr lang="en-HK" sz="2200" i="1" dirty="0"/>
              <a:t>r </a:t>
            </a:r>
            <a:r>
              <a:rPr lang="en-HK" sz="2200" dirty="0"/>
              <a:t>data/parity items</a:t>
            </a:r>
          </a:p>
          <a:p>
            <a:pPr lvl="2"/>
            <a:r>
              <a:rPr lang="en-HK" sz="2200" dirty="0"/>
              <a:t>Can tolerate any </a:t>
            </a:r>
            <a:r>
              <a:rPr lang="en-HK" sz="2200" i="1" dirty="0"/>
              <a:t>r</a:t>
            </a:r>
            <a:r>
              <a:rPr lang="en-HK" sz="2200" dirty="0"/>
              <a:t> failures</a:t>
            </a:r>
          </a:p>
          <a:p>
            <a:pPr lvl="2"/>
            <a:endParaRPr lang="en-HK" sz="2200" dirty="0"/>
          </a:p>
          <a:p>
            <a:pPr lvl="1"/>
            <a:r>
              <a:rPr lang="en-HK" dirty="0"/>
              <a:t>Example</a:t>
            </a:r>
          </a:p>
          <a:p>
            <a:pPr lvl="2"/>
            <a:r>
              <a:rPr lang="en-HK" dirty="0"/>
              <a:t>(2,2) RS code for tolerating 2 failures</a:t>
            </a:r>
          </a:p>
          <a:p>
            <a:pPr lvl="2"/>
            <a:r>
              <a:rPr lang="en-HK" dirty="0"/>
              <a:t>2X overhead for RS code</a:t>
            </a:r>
          </a:p>
          <a:p>
            <a:pPr lvl="2"/>
            <a:r>
              <a:rPr lang="en-HK" dirty="0"/>
              <a:t>3X overhead for replication</a:t>
            </a:r>
          </a:p>
          <a:p>
            <a:pPr lvl="1"/>
            <a:endParaRPr lang="en-HK" dirty="0"/>
          </a:p>
          <a:p>
            <a:pPr lvl="1"/>
            <a:endParaRPr lang="en-HK" dirty="0"/>
          </a:p>
          <a:p>
            <a:pPr lvl="1"/>
            <a:endParaRPr lang="en-US" dirty="0">
              <a:solidFill>
                <a:schemeClr val="tx2"/>
              </a:solidFill>
            </a:endParaRPr>
          </a:p>
          <a:p>
            <a:pPr lvl="1"/>
            <a:endParaRPr lang="en-US" dirty="0">
              <a:solidFill>
                <a:schemeClr val="tx2"/>
              </a:solidFill>
            </a:endParaRPr>
          </a:p>
          <a:p>
            <a:pPr marL="914400" lvl="2" indent="0">
              <a:buNone/>
            </a:pPr>
            <a:endParaRPr lang="en-HK" dirty="0">
              <a:solidFill>
                <a:schemeClr val="tx2"/>
              </a:solidFill>
            </a:endParaRP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HK" dirty="0"/>
              <a:t>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466EF0E-9BF6-3643-A622-6D928E66ED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9496" y="3717032"/>
            <a:ext cx="6097773" cy="2511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359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Coded Computation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447801"/>
            <a:ext cx="10969943" cy="5016946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Coded computation</a:t>
            </a:r>
          </a:p>
          <a:p>
            <a:pPr lvl="1"/>
            <a:r>
              <a:rPr lang="en-HK" dirty="0"/>
              <a:t>A special case of applying erasure coding for fault tolerance in distributed computations</a:t>
            </a:r>
          </a:p>
          <a:p>
            <a:pPr lvl="1"/>
            <a:r>
              <a:rPr lang="en-HK" dirty="0"/>
              <a:t>Applicable for </a:t>
            </a:r>
            <a:r>
              <a:rPr lang="en-HK" dirty="0">
                <a:solidFill>
                  <a:srgbClr val="FF0000"/>
                </a:solidFill>
              </a:rPr>
              <a:t>linear operations</a:t>
            </a:r>
          </a:p>
          <a:p>
            <a:pPr lvl="2"/>
            <a:r>
              <a:rPr lang="en-HK" dirty="0"/>
              <a:t>Apply linear operations to all </a:t>
            </a:r>
            <a:r>
              <a:rPr lang="en-HK" i="1" dirty="0"/>
              <a:t>k + r </a:t>
            </a:r>
            <a:r>
              <a:rPr lang="en-HK" dirty="0"/>
              <a:t>data and parity items</a:t>
            </a:r>
          </a:p>
          <a:p>
            <a:pPr lvl="2"/>
            <a:r>
              <a:rPr lang="en-HK" dirty="0"/>
              <a:t>Operation outputs of </a:t>
            </a:r>
            <a:r>
              <a:rPr lang="en-HK" i="1" dirty="0"/>
              <a:t>k </a:t>
            </a:r>
            <a:r>
              <a:rPr lang="en-HK" dirty="0"/>
              <a:t>data items can be reconstructed from any </a:t>
            </a:r>
            <a:r>
              <a:rPr lang="en-HK" i="1" dirty="0"/>
              <a:t>k </a:t>
            </a:r>
            <a:r>
              <a:rPr lang="en-HK" dirty="0"/>
              <a:t>out of the </a:t>
            </a:r>
            <a:r>
              <a:rPr lang="en-HK" i="1" dirty="0"/>
              <a:t>k </a:t>
            </a:r>
            <a:r>
              <a:rPr lang="en-HK" dirty="0"/>
              <a:t>+ </a:t>
            </a:r>
            <a:r>
              <a:rPr lang="en-HK" i="1" dirty="0"/>
              <a:t>r </a:t>
            </a:r>
            <a:r>
              <a:rPr lang="en-HK" dirty="0"/>
              <a:t>operation outputs of data/parity items </a:t>
            </a:r>
          </a:p>
          <a:p>
            <a:pPr lvl="1"/>
            <a:r>
              <a:rPr lang="en-HK" b="1" dirty="0"/>
              <a:t>Cannot</a:t>
            </a:r>
            <a:r>
              <a:rPr lang="en-HK" dirty="0"/>
              <a:t> support non-linear operations</a:t>
            </a:r>
          </a:p>
          <a:p>
            <a:pPr lvl="1"/>
            <a:endParaRPr lang="en-HK" dirty="0"/>
          </a:p>
          <a:p>
            <a:pPr lvl="1"/>
            <a:endParaRPr lang="en-US" dirty="0">
              <a:solidFill>
                <a:schemeClr val="tx2"/>
              </a:solidFill>
            </a:endParaRPr>
          </a:p>
          <a:p>
            <a:pPr lvl="1"/>
            <a:endParaRPr lang="en-US" dirty="0">
              <a:solidFill>
                <a:schemeClr val="tx2"/>
              </a:solidFill>
            </a:endParaRPr>
          </a:p>
          <a:p>
            <a:pPr marL="914400" lvl="2" indent="0">
              <a:buNone/>
            </a:pPr>
            <a:endParaRPr lang="en-HK" dirty="0">
              <a:solidFill>
                <a:schemeClr val="tx2"/>
              </a:solidFill>
            </a:endParaRP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HK" dirty="0"/>
              <a:t>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648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844823"/>
            <a:ext cx="10969943" cy="4619923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Challenges for applying erasure coding to stream machine learning:</a:t>
            </a:r>
            <a:endParaRPr lang="en-HK" dirty="0"/>
          </a:p>
          <a:p>
            <a:pPr lvl="1"/>
            <a:r>
              <a:rPr lang="en-HK" dirty="0"/>
              <a:t>Practical erasure coding constructions mainly build on linear operations on data units, but </a:t>
            </a:r>
            <a:r>
              <a:rPr lang="en-HK" dirty="0">
                <a:solidFill>
                  <a:srgbClr val="FF0000"/>
                </a:solidFill>
              </a:rPr>
              <a:t>non-linear operations </a:t>
            </a:r>
            <a:r>
              <a:rPr lang="en-HK" dirty="0"/>
              <a:t>are common in stream machine learning</a:t>
            </a:r>
          </a:p>
          <a:p>
            <a:pPr lvl="1"/>
            <a:r>
              <a:rPr lang="en-HK" dirty="0"/>
              <a:t>Continuous real-time nature of stream machine learning requires highly efficient coding operations for </a:t>
            </a:r>
            <a:r>
              <a:rPr lang="en-HK" dirty="0">
                <a:solidFill>
                  <a:srgbClr val="FF0000"/>
                </a:solidFill>
              </a:rPr>
              <a:t>low-latency responses</a:t>
            </a:r>
          </a:p>
          <a:p>
            <a:pPr marL="457200" lvl="1" indent="0">
              <a:buNone/>
            </a:pPr>
            <a:endParaRPr lang="en-HK" dirty="0"/>
          </a:p>
          <a:p>
            <a:pPr lvl="1"/>
            <a:endParaRPr lang="en-HK" dirty="0"/>
          </a:p>
          <a:p>
            <a:pPr lvl="1"/>
            <a:endParaRPr lang="en-HK" dirty="0"/>
          </a:p>
          <a:p>
            <a:pPr lvl="1"/>
            <a:endParaRPr lang="en-HK" dirty="0"/>
          </a:p>
          <a:p>
            <a:pPr lvl="1"/>
            <a:endParaRPr lang="en-US" dirty="0">
              <a:solidFill>
                <a:schemeClr val="tx2"/>
              </a:solidFill>
            </a:endParaRPr>
          </a:p>
          <a:p>
            <a:pPr lvl="1"/>
            <a:endParaRPr lang="en-US" dirty="0">
              <a:solidFill>
                <a:schemeClr val="tx2"/>
              </a:solidFill>
            </a:endParaRPr>
          </a:p>
          <a:p>
            <a:pPr marL="914400" lvl="2" indent="0">
              <a:buNone/>
            </a:pPr>
            <a:endParaRPr lang="en-HK" dirty="0">
              <a:solidFill>
                <a:schemeClr val="tx2"/>
              </a:solidFill>
            </a:endParaRP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HK" dirty="0"/>
              <a:t>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285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Contributions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447801"/>
            <a:ext cx="10969943" cy="5016946"/>
          </a:xfrm>
        </p:spPr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StreamLEC</a:t>
            </a:r>
            <a:r>
              <a:rPr lang="en-US" dirty="0">
                <a:solidFill>
                  <a:schemeClr val="tx2"/>
                </a:solidFill>
              </a:rPr>
              <a:t>: a stream machine learning system with erasure coding to provide low-redundancy proactive fault tolerance and immediate failure recovery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A streaming workflow with </a:t>
            </a:r>
            <a:r>
              <a:rPr lang="en-US" dirty="0">
                <a:solidFill>
                  <a:srgbClr val="3333CC"/>
                </a:solidFill>
              </a:rPr>
              <a:t>an extensible programming model</a:t>
            </a:r>
          </a:p>
          <a:p>
            <a:pPr lvl="2"/>
            <a:r>
              <a:rPr lang="en-US" dirty="0">
                <a:solidFill>
                  <a:schemeClr val="tx2"/>
                </a:solidFill>
              </a:rPr>
              <a:t>Erasure-coded fault tolerance</a:t>
            </a:r>
          </a:p>
          <a:p>
            <a:pPr lvl="2"/>
            <a:r>
              <a:rPr lang="en-US" dirty="0">
                <a:solidFill>
                  <a:schemeClr val="tx2"/>
                </a:solidFill>
              </a:rPr>
              <a:t>Supports general stream machine learning applications</a:t>
            </a:r>
          </a:p>
          <a:p>
            <a:pPr lvl="1"/>
            <a:r>
              <a:rPr lang="en-US" dirty="0">
                <a:solidFill>
                  <a:srgbClr val="3333CC"/>
                </a:solidFill>
              </a:rPr>
              <a:t>Incremental encoding </a:t>
            </a:r>
            <a:r>
              <a:rPr lang="en-US" dirty="0">
                <a:solidFill>
                  <a:schemeClr val="tx2"/>
                </a:solidFill>
              </a:rPr>
              <a:t>and </a:t>
            </a:r>
            <a:r>
              <a:rPr lang="en-US" dirty="0">
                <a:solidFill>
                  <a:srgbClr val="3333CC"/>
                </a:solidFill>
              </a:rPr>
              <a:t>hybrid coded computation</a:t>
            </a:r>
          </a:p>
          <a:p>
            <a:pPr lvl="2"/>
            <a:r>
              <a:rPr lang="en-US" dirty="0">
                <a:solidFill>
                  <a:schemeClr val="tx2"/>
                </a:solidFill>
              </a:rPr>
              <a:t>Effectively mitigate computational and communicational overhead of erasure coding</a:t>
            </a:r>
          </a:p>
          <a:p>
            <a:r>
              <a:rPr lang="en-US" altLang="zh-CN" dirty="0"/>
              <a:t>Extensive evaluation on both a local cluster and Amazon EC2</a:t>
            </a:r>
          </a:p>
          <a:p>
            <a:pPr marL="0" indent="0">
              <a:buNone/>
            </a:pPr>
            <a:endParaRPr lang="en-HK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HK" dirty="0"/>
          </a:p>
          <a:p>
            <a:pPr lvl="1"/>
            <a:endParaRPr lang="en-HK" dirty="0"/>
          </a:p>
          <a:p>
            <a:pPr lvl="1"/>
            <a:endParaRPr lang="en-HK" dirty="0"/>
          </a:p>
          <a:p>
            <a:pPr lvl="1"/>
            <a:endParaRPr lang="en-HK" dirty="0"/>
          </a:p>
          <a:p>
            <a:pPr lvl="1"/>
            <a:endParaRPr lang="en-US" dirty="0">
              <a:solidFill>
                <a:schemeClr val="tx2"/>
              </a:solidFill>
            </a:endParaRPr>
          </a:p>
          <a:p>
            <a:pPr lvl="1"/>
            <a:endParaRPr lang="en-US" dirty="0">
              <a:solidFill>
                <a:schemeClr val="tx2"/>
              </a:solidFill>
            </a:endParaRPr>
          </a:p>
          <a:p>
            <a:pPr marL="914400" lvl="2" indent="0">
              <a:buNone/>
            </a:pPr>
            <a:endParaRPr lang="en-HK" dirty="0">
              <a:solidFill>
                <a:schemeClr val="tx2"/>
              </a:solidFill>
            </a:endParaRP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HK" dirty="0"/>
              <a:t>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83378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cdcs20streamdfp" id="{9D9A8CB5-260D-9943-A607-0BE795C4DF35}" vid="{D9BE9A0F-7476-C84B-9641-0D77BC3F1AB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icdcs20streamdfp</Template>
  <TotalTime>7712</TotalTime>
  <Words>3423</Words>
  <Application>Microsoft Office PowerPoint</Application>
  <PresentationFormat>Custom</PresentationFormat>
  <Paragraphs>529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宋体</vt:lpstr>
      <vt:lpstr>Arial</vt:lpstr>
      <vt:lpstr>Cambria Math</vt:lpstr>
      <vt:lpstr>Wingdings</vt:lpstr>
      <vt:lpstr>Default Design</vt:lpstr>
      <vt:lpstr>Enabling Low-Redundancy Proactive  Fault Tolerance for Stream Machine Learning  via Erasure Coding</vt:lpstr>
      <vt:lpstr>Stream Machine Learning</vt:lpstr>
      <vt:lpstr>Fault Tolerance</vt:lpstr>
      <vt:lpstr>Fault Tolerance</vt:lpstr>
      <vt:lpstr>Recovery Overhead</vt:lpstr>
      <vt:lpstr>Erasure Coding</vt:lpstr>
      <vt:lpstr>Coded Computation</vt:lpstr>
      <vt:lpstr>Challenges</vt:lpstr>
      <vt:lpstr>Contributions</vt:lpstr>
      <vt:lpstr>StreamLEC Architecture</vt:lpstr>
      <vt:lpstr>Programming Model</vt:lpstr>
      <vt:lpstr>Streaming Workflow</vt:lpstr>
      <vt:lpstr>Incremental encoding</vt:lpstr>
      <vt:lpstr>Hybrid Coded Computation</vt:lpstr>
      <vt:lpstr>Evaluation</vt:lpstr>
      <vt:lpstr>Evaluation</vt:lpstr>
      <vt:lpstr>Evaluation</vt:lpstr>
      <vt:lpstr>Evaluation</vt:lpstr>
      <vt:lpstr>Conclusion</vt:lpstr>
      <vt:lpstr>Thank You! Q &amp; 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In-Depth Study of Correlated Failures in Production SSD-Based Data Centers </dc:title>
  <dc:creator>shujiehan00001@gmail.com</dc:creator>
  <cp:lastModifiedBy>pclee</cp:lastModifiedBy>
  <cp:revision>605</cp:revision>
  <cp:lastPrinted>2021-01-23T03:01:14Z</cp:lastPrinted>
  <dcterms:created xsi:type="dcterms:W3CDTF">2021-01-13T11:38:59Z</dcterms:created>
  <dcterms:modified xsi:type="dcterms:W3CDTF">2021-08-31T08:40:16Z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