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41" r:id="rId2"/>
    <p:sldId id="850" r:id="rId3"/>
    <p:sldId id="853" r:id="rId4"/>
    <p:sldId id="854" r:id="rId5"/>
    <p:sldId id="851" r:id="rId6"/>
    <p:sldId id="852" r:id="rId7"/>
    <p:sldId id="856" r:id="rId8"/>
    <p:sldId id="855" r:id="rId9"/>
    <p:sldId id="857" r:id="rId10"/>
    <p:sldId id="859" r:id="rId11"/>
    <p:sldId id="860" r:id="rId12"/>
    <p:sldId id="861" r:id="rId13"/>
    <p:sldId id="862" r:id="rId14"/>
    <p:sldId id="864" r:id="rId15"/>
    <p:sldId id="865" r:id="rId16"/>
    <p:sldId id="868" r:id="rId17"/>
    <p:sldId id="867" r:id="rId18"/>
    <p:sldId id="866" r:id="rId19"/>
    <p:sldId id="848" r:id="rId20"/>
    <p:sldId id="611" r:id="rId21"/>
  </p:sldIdLst>
  <p:sldSz cx="12188825" cy="6858000"/>
  <p:notesSz cx="6794500" cy="9906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55" autoAdjust="0"/>
    <p:restoredTop sz="75253" autoAdjust="0"/>
  </p:normalViewPr>
  <p:slideViewPr>
    <p:cSldViewPr>
      <p:cViewPr varScale="1">
        <p:scale>
          <a:sx n="102" d="100"/>
          <a:sy n="102" d="100"/>
        </p:scale>
        <p:origin x="1768" y="192"/>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notesViewPr>
    <p:cSldViewPr>
      <p:cViewPr varScale="1">
        <p:scale>
          <a:sx n="78" d="100"/>
          <a:sy n="78" d="100"/>
        </p:scale>
        <p:origin x="2280" y="96"/>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3"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384845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3" y="9409719"/>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3848450" y="9409719"/>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384845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6838" y="742950"/>
            <a:ext cx="6600825"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9746" y="4705683"/>
            <a:ext cx="5435010" cy="4456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3" y="9409719"/>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3848450" y="9409719"/>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2037"/>
          </a:xfrm>
        </p:spPr>
      </p:sp>
      <p:sp>
        <p:nvSpPr>
          <p:cNvPr id="3" name="Notes Placeholder 2"/>
          <p:cNvSpPr>
            <a:spLocks noGrp="1"/>
          </p:cNvSpPr>
          <p:nvPr>
            <p:ph type="body" idx="1"/>
          </p:nvPr>
        </p:nvSpPr>
        <p:spPr/>
        <p:txBody>
          <a:bodyPr/>
          <a:lstStyle/>
          <a:p>
            <a:r>
              <a:rPr lang="en-US" dirty="0"/>
              <a:t>Hi, I</a:t>
            </a:r>
            <a:r>
              <a:rPr lang="en-US" baseline="0" dirty="0"/>
              <a:t> a</a:t>
            </a:r>
            <a:r>
              <a:rPr lang="en-US" dirty="0"/>
              <a:t>m Zhinan Cheng from </a:t>
            </a:r>
            <a:r>
              <a:rPr lang="en-US" altLang="zh-CN" sz="1200" dirty="0"/>
              <a:t>The Chinese University of Hong Kong.</a:t>
            </a:r>
          </a:p>
          <a:p>
            <a:r>
              <a:rPr lang="en-US" altLang="zh-CN" sz="1200" dirty="0"/>
              <a:t>I</a:t>
            </a:r>
            <a:r>
              <a:rPr lang="en-US" altLang="zh-CN" sz="1200" baseline="0" dirty="0"/>
              <a:t> a</a:t>
            </a:r>
            <a:r>
              <a:rPr lang="en-US" altLang="zh-CN" sz="1200" dirty="0"/>
              <a:t>m going to </a:t>
            </a:r>
            <a:r>
              <a:rPr lang="en-US" dirty="0"/>
              <a:t>present the work</a:t>
            </a:r>
            <a:r>
              <a:rPr lang="en-US" baseline="0" dirty="0"/>
              <a:t> “</a:t>
            </a:r>
            <a:r>
              <a:rPr lang="en-US" altLang="zh-CN" baseline="0" dirty="0"/>
              <a:t>Automated Intelligent Healing in Cloud-Scale</a:t>
            </a:r>
          </a:p>
          <a:p>
            <a:r>
              <a:rPr lang="en-US" altLang="zh-CN" baseline="0" dirty="0"/>
              <a:t>Data Centers”.</a:t>
            </a:r>
            <a:endParaRPr lang="en-US" dirty="0"/>
          </a:p>
          <a:p>
            <a:r>
              <a:rPr lang="en-US" dirty="0"/>
              <a:t>This is a joint work with Alibaba Group and Xian </a:t>
            </a:r>
            <a:r>
              <a:rPr lang="en-US" dirty="0" err="1"/>
              <a:t>JiaoTong</a:t>
            </a:r>
            <a:r>
              <a:rPr lang="en-US" dirty="0"/>
              <a:t> University</a:t>
            </a:r>
            <a:r>
              <a:rPr lang="en-US" baseline="0" dirty="0"/>
              <a:t>.</a:t>
            </a:r>
            <a:endParaRPr lang="en-US" dirty="0"/>
          </a:p>
        </p:txBody>
      </p:sp>
    </p:spTree>
    <p:extLst>
      <p:ext uri="{BB962C8B-B14F-4D97-AF65-F5344CB8AC3E}">
        <p14:creationId xmlns:p14="http://schemas.microsoft.com/office/powerpoint/2010/main" val="2888628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train the machine learning models offline for AIHS before its deployment. </a:t>
            </a:r>
            <a:endParaRPr lang="en-HK"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For the Predictor, we train its multi- class classifier using successful repair records (Section III-B).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For the Controller, we train each binary classifier using both successful and unsuccessful repair records </a:t>
            </a:r>
            <a:endParaRPr lang="en-HK"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Also, we periodically update the models of AIHS in deployment.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now check whether the model accuracy can be improved with the new repair records on a monthly basis.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If the new models show improved accuracies than the old ones, we update the deployed AIHS with the updated models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r>
              <a:rPr lang="en-HK" sz="1200" b="0" kern="1200" dirty="0">
                <a:solidFill>
                  <a:schemeClr val="tx1"/>
                </a:solidFill>
                <a:effectLst/>
                <a:latin typeface="Arial" charset="0"/>
                <a:ea typeface="+mn-ea"/>
                <a:cs typeface="+mn-cs"/>
              </a:rPr>
              <a:t>For deployment, w</a:t>
            </a:r>
            <a:r>
              <a:rPr lang="en-HK" sz="1200" kern="1200" dirty="0">
                <a:solidFill>
                  <a:schemeClr val="tx1"/>
                </a:solidFill>
                <a:effectLst/>
                <a:latin typeface="Arial" charset="0"/>
                <a:ea typeface="+mn-ea"/>
                <a:cs typeface="+mn-cs"/>
              </a:rPr>
              <a:t>e have deployed AIHS on 2,200 out of 5,100 clusters.</a:t>
            </a:r>
          </a:p>
          <a:p>
            <a:r>
              <a:rPr lang="en-HK" sz="1200" kern="1200" dirty="0">
                <a:solidFill>
                  <a:schemeClr val="tx1"/>
                </a:solidFill>
                <a:effectLst/>
                <a:latin typeface="Arial" charset="0"/>
                <a:ea typeface="+mn-ea"/>
                <a:cs typeface="+mn-cs"/>
              </a:rPr>
              <a:t>We divide the 2,200 clusters into five groups based on the services hosted by the clusters. </a:t>
            </a:r>
          </a:p>
          <a:p>
            <a:r>
              <a:rPr lang="en-HK" sz="1200" kern="1200" dirty="0">
                <a:solidFill>
                  <a:schemeClr val="tx1"/>
                </a:solidFill>
                <a:effectLst/>
                <a:latin typeface="Arial" charset="0"/>
                <a:ea typeface="+mn-ea"/>
                <a:cs typeface="+mn-cs"/>
              </a:rPr>
              <a:t>Each group runs an AIHS instance independently </a:t>
            </a:r>
            <a:endParaRPr lang="en-HK" dirty="0"/>
          </a:p>
          <a:p>
            <a:endParaRPr lang="en-US" dirty="0"/>
          </a:p>
        </p:txBody>
      </p:sp>
    </p:spTree>
    <p:extLst>
      <p:ext uri="{BB962C8B-B14F-4D97-AF65-F5344CB8AC3E}">
        <p14:creationId xmlns:p14="http://schemas.microsoft.com/office/powerpoint/2010/main" val="481071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evaluate AIHS via extensive trace-driven and production experiments.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first </a:t>
            </a:r>
            <a:r>
              <a:rPr lang="en-HK" sz="1200" kern="1200" dirty="0">
                <a:solidFill>
                  <a:schemeClr val="tx1"/>
                </a:solidFill>
                <a:effectLst/>
                <a:latin typeface="Arial" charset="0"/>
                <a:ea typeface="+mn-ea"/>
                <a:cs typeface="+mn-cs"/>
              </a:rPr>
              <a:t>compare the unsupervised learning models in the Mapper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by studying how they affect the prediction accuracies in the Predictor and the Controller. </a:t>
            </a:r>
            <a:endParaRPr lang="en-HK"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Specifically, we fix GBDT as the multi-class classifier in the Predictor and the binary classifier for each repair action in the Controller.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Our result  show </a:t>
            </a:r>
            <a:r>
              <a:rPr lang="en-HK" sz="1200" kern="1200" dirty="0" err="1">
                <a:solidFill>
                  <a:schemeClr val="tx1"/>
                </a:solidFill>
                <a:effectLst/>
                <a:latin typeface="Arial" charset="0"/>
                <a:ea typeface="+mn-ea"/>
                <a:cs typeface="+mn-cs"/>
              </a:rPr>
              <a:t>thatLDA</a:t>
            </a:r>
            <a:r>
              <a:rPr lang="en-HK" sz="1200" kern="1200" dirty="0">
                <a:solidFill>
                  <a:schemeClr val="tx1"/>
                </a:solidFill>
                <a:effectLst/>
                <a:latin typeface="Arial" charset="0"/>
                <a:ea typeface="+mn-ea"/>
                <a:cs typeface="+mn-cs"/>
              </a:rPr>
              <a:t> is the most suitable model for the Mapper and provides high prediction accuracies in both the Predictor and the Controller.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endParaRPr lang="en-US" dirty="0"/>
          </a:p>
        </p:txBody>
      </p:sp>
    </p:spTree>
    <p:extLst>
      <p:ext uri="{BB962C8B-B14F-4D97-AF65-F5344CB8AC3E}">
        <p14:creationId xmlns:p14="http://schemas.microsoft.com/office/powerpoint/2010/main" val="3298539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next compare different multi-class classifiers in the Predictor. </a:t>
            </a:r>
            <a:endParaRPr lang="en-HK" dirty="0"/>
          </a:p>
          <a:p>
            <a:endParaRPr lang="en-US" dirty="0"/>
          </a:p>
          <a:p>
            <a:r>
              <a:rPr lang="en-US" dirty="0"/>
              <a:t>We fix LDA in the Mapper and compare the accuracy of different classification models in the Predictor.</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Our result show that </a:t>
            </a:r>
            <a:r>
              <a:rPr lang="en-HK" sz="1200" kern="1200" dirty="0">
                <a:solidFill>
                  <a:schemeClr val="tx1"/>
                </a:solidFill>
                <a:effectLst/>
                <a:latin typeface="Arial" charset="0"/>
                <a:ea typeface="+mn-ea"/>
                <a:cs typeface="+mn-cs"/>
              </a:rPr>
              <a:t>GBDT achieves the highest precision, recall, and F1-score in all cases.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One major reason is that GBDT can better solve the sample imbalance problem of our collected traces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p:txBody>
      </p:sp>
    </p:spTree>
    <p:extLst>
      <p:ext uri="{BB962C8B-B14F-4D97-AF65-F5344CB8AC3E}">
        <p14:creationId xmlns:p14="http://schemas.microsoft.com/office/powerpoint/2010/main" val="3264889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compare different binary classifiers in the Controller. </a:t>
            </a:r>
            <a:endParaRPr lang="en-HK"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again use LDA in the Mapper. For each repair action,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train the corresponding binary classifier using all the related repair records.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Both GBDT and RF generally achieve the highest accuracy.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Nevertheless, for the sake of simplicity and ease of maintenance,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tend to choose a single model for all repair actions.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find that GBDT performs the best for most repair actions.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Thus, we also choose GBDT for the Controller in our deployment. </a:t>
            </a:r>
            <a:endParaRPr lang="en-HK" dirty="0"/>
          </a:p>
          <a:p>
            <a:endParaRPr lang="en-US" dirty="0"/>
          </a:p>
        </p:txBody>
      </p:sp>
    </p:spTree>
    <p:extLst>
      <p:ext uri="{BB962C8B-B14F-4D97-AF65-F5344CB8AC3E}">
        <p14:creationId xmlns:p14="http://schemas.microsoft.com/office/powerpoint/2010/main" val="4174249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next benchmarking different components of AIHS.</a:t>
            </a:r>
          </a:p>
          <a:p>
            <a:endParaRPr lang="en-US" dirty="0"/>
          </a:p>
          <a:p>
            <a:r>
              <a:rPr lang="en-US" dirty="0"/>
              <a:t>Before that, we define the metrics for evaluating accuracy of AIHS, namely </a:t>
            </a:r>
            <a:r>
              <a:rPr lang="en-US" dirty="0" err="1"/>
              <a:t>hitrate</a:t>
            </a:r>
            <a:r>
              <a:rPr lang="en-US" dirty="0"/>
              <a:t>, </a:t>
            </a:r>
            <a:r>
              <a:rPr lang="en-US" dirty="0" err="1"/>
              <a:t>reverserate</a:t>
            </a:r>
            <a:r>
              <a:rPr lang="en-US" dirty="0"/>
              <a:t> and overall rate,</a:t>
            </a:r>
          </a:p>
          <a:p>
            <a:r>
              <a:rPr lang="en-US" dirty="0"/>
              <a:t>Where the metrics is similar as </a:t>
            </a:r>
            <a:r>
              <a:rPr lang="en-US" dirty="0" err="1"/>
              <a:t>precison</a:t>
            </a:r>
            <a:r>
              <a:rPr lang="en-US" dirty="0"/>
              <a:t>, recall and F1-score.</a:t>
            </a:r>
          </a:p>
          <a:p>
            <a:endParaRPr lang="en-US" dirty="0"/>
          </a:p>
          <a:p>
            <a:r>
              <a:rPr lang="en-US" dirty="0"/>
              <a:t>Here, we use LDA in the Mapper and GBDT in Predictor and Controller.</a:t>
            </a:r>
          </a:p>
          <a:p>
            <a:endParaRPr lang="en-US" dirty="0"/>
          </a:p>
          <a:p>
            <a:r>
              <a:rPr lang="en-US" dirty="0"/>
              <a:t>Our result shows that if any component is disabled in AIHS, AIHS cannot work perfectly.</a:t>
            </a:r>
          </a:p>
          <a:p>
            <a:r>
              <a:rPr lang="en-US" dirty="0"/>
              <a:t>In contrast,</a:t>
            </a:r>
            <a:r>
              <a:rPr lang="en-HK" dirty="0"/>
              <a:t> combining all components to learn both successful and unsuccessful </a:t>
            </a:r>
          </a:p>
          <a:p>
            <a:r>
              <a:rPr lang="en-HK" dirty="0"/>
              <a:t>repair records allows</a:t>
            </a:r>
            <a:r>
              <a:rPr lang="en-US" dirty="0"/>
              <a:t> </a:t>
            </a:r>
            <a:r>
              <a:rPr lang="en-HK" dirty="0"/>
              <a:t>AIHS to achieves high </a:t>
            </a:r>
            <a:r>
              <a:rPr lang="en-HK" dirty="0" err="1"/>
              <a:t>HitRate</a:t>
            </a:r>
            <a:r>
              <a:rPr lang="en-HK" dirty="0"/>
              <a:t>, </a:t>
            </a:r>
            <a:r>
              <a:rPr lang="en-HK" dirty="0" err="1"/>
              <a:t>ReverseRate</a:t>
            </a:r>
            <a:r>
              <a:rPr lang="en-HK" dirty="0"/>
              <a:t>, and </a:t>
            </a:r>
            <a:r>
              <a:rPr lang="en-HK" dirty="0" err="1"/>
              <a:t>OverallRate</a:t>
            </a:r>
            <a:endParaRPr lang="en-US" dirty="0"/>
          </a:p>
        </p:txBody>
      </p:sp>
    </p:spTree>
    <p:extLst>
      <p:ext uri="{BB962C8B-B14F-4D97-AF65-F5344CB8AC3E}">
        <p14:creationId xmlns:p14="http://schemas.microsoft.com/office/powerpoint/2010/main" val="3569599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then study the production accuracy, compared with the policy-based self-healing.</a:t>
            </a:r>
          </a:p>
          <a:p>
            <a:endParaRPr lang="en-US" dirty="0"/>
          </a:p>
          <a:p>
            <a:r>
              <a:rPr lang="en-US" dirty="0"/>
              <a:t>The Figure here compare the </a:t>
            </a:r>
            <a:r>
              <a:rPr lang="en-US" dirty="0" err="1"/>
              <a:t>successrate</a:t>
            </a:r>
            <a:r>
              <a:rPr lang="en-US" dirty="0"/>
              <a:t> of both approach, where the success rate</a:t>
            </a:r>
          </a:p>
          <a:p>
            <a:r>
              <a:rPr lang="en-US" dirty="0"/>
              <a:t> is defined as the fraction of production failures that are successfully fixed.</a:t>
            </a:r>
          </a:p>
          <a:p>
            <a:endParaRPr lang="en-US" dirty="0"/>
          </a:p>
          <a:p>
            <a:r>
              <a:rPr lang="en-US" dirty="0"/>
              <a:t>We observe that AIHS </a:t>
            </a:r>
            <a:r>
              <a:rPr lang="en-HK" dirty="0"/>
              <a:t>significantly outperforms the policy-based solution all the time, </a:t>
            </a:r>
          </a:p>
          <a:p>
            <a:r>
              <a:rPr lang="en-HK" dirty="0"/>
              <a:t>Consider 7 months, AIHS successfully fix 92.4% productions failures over 7 months</a:t>
            </a:r>
          </a:p>
          <a:p>
            <a:endParaRPr lang="en-HK" dirty="0"/>
          </a:p>
          <a:p>
            <a:r>
              <a:rPr lang="en-HK" dirty="0"/>
              <a:t>Furthermore, AIHS also reduces 51% of unavailable time of each failed server compared to baseline.</a:t>
            </a:r>
          </a:p>
          <a:p>
            <a:endParaRPr lang="en-US" dirty="0"/>
          </a:p>
        </p:txBody>
      </p:sp>
    </p:spTree>
    <p:extLst>
      <p:ext uri="{BB962C8B-B14F-4D97-AF65-F5344CB8AC3E}">
        <p14:creationId xmlns:p14="http://schemas.microsoft.com/office/powerpoint/2010/main" val="1137719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also study how monthly model updates  improve the accuracy of AIHS.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Figures compare the accuracy when we enable or disable the monthly model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find that d</a:t>
            </a:r>
            <a:r>
              <a:rPr lang="en-HK" dirty="0"/>
              <a:t>isabling monthly model update significantly reduces the F1-score of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Predictor and the </a:t>
            </a:r>
            <a:r>
              <a:rPr lang="en-HK" dirty="0" err="1"/>
              <a:t>OverallRate</a:t>
            </a:r>
            <a:r>
              <a:rPr lang="en-HK" dirty="0"/>
              <a:t> of AIHS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On the other hand, enabling monthly model update allows AIHS effectively mitigates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the impact of emerging failures and maintains high prediction accuracy</a:t>
            </a:r>
          </a:p>
          <a:p>
            <a:endParaRPr lang="en-US" dirty="0"/>
          </a:p>
        </p:txBody>
      </p:sp>
    </p:spTree>
    <p:extLst>
      <p:ext uri="{BB962C8B-B14F-4D97-AF65-F5344CB8AC3E}">
        <p14:creationId xmlns:p14="http://schemas.microsoft.com/office/powerpoint/2010/main" val="125384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HK" sz="1200" kern="1200" dirty="0">
                <a:solidFill>
                  <a:schemeClr val="tx1"/>
                </a:solidFill>
                <a:effectLst/>
                <a:latin typeface="Arial" charset="0"/>
                <a:ea typeface="+mn-ea"/>
                <a:cs typeface="+mn-cs"/>
              </a:rPr>
              <a:t>Finally, Our current deployment treats each AIHS instance independently, such that the model training of </a:t>
            </a:r>
          </a:p>
          <a:p>
            <a:r>
              <a:rPr lang="en-HK" sz="1200" kern="1200" dirty="0">
                <a:solidFill>
                  <a:schemeClr val="tx1"/>
                </a:solidFill>
                <a:effectLst/>
                <a:latin typeface="Arial" charset="0"/>
                <a:ea typeface="+mn-ea"/>
                <a:cs typeface="+mn-cs"/>
              </a:rPr>
              <a:t>each instance is independent of the other instances. We justify this deployment strategy by studying </a:t>
            </a:r>
          </a:p>
          <a:p>
            <a:r>
              <a:rPr lang="en-HK" sz="1200" kern="1200" dirty="0">
                <a:solidFill>
                  <a:schemeClr val="tx1"/>
                </a:solidFill>
                <a:effectLst/>
                <a:latin typeface="Arial" charset="0"/>
                <a:ea typeface="+mn-ea"/>
                <a:cs typeface="+mn-cs"/>
              </a:rPr>
              <a:t>how the repair records collected from different AIHS instances affect the accuracy of each AIHS instance. </a:t>
            </a:r>
          </a:p>
          <a:p>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Table VI shows the results. We observe that each instance achieves a higher </a:t>
            </a:r>
            <a:r>
              <a:rPr lang="en-HK" sz="1200" kern="1200" dirty="0" err="1">
                <a:solidFill>
                  <a:schemeClr val="tx1"/>
                </a:solidFill>
                <a:effectLst/>
                <a:latin typeface="Arial" charset="0"/>
                <a:ea typeface="+mn-ea"/>
                <a:cs typeface="+mn-cs"/>
              </a:rPr>
              <a:t>OverallRate</a:t>
            </a:r>
            <a:r>
              <a:rPr lang="en-HK" sz="1200" kern="1200" dirty="0">
                <a:solidFill>
                  <a:schemeClr val="tx1"/>
                </a:solidFill>
                <a:effectLst/>
                <a:latin typeface="Arial" charset="0"/>
                <a:ea typeface="+mn-ea"/>
                <a:cs typeface="+mn-cs"/>
              </a:rPr>
              <a:t> when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only using the repair records collected from itself to re-train the models. Aggregating repair records from all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five instances to re-train the models actually reduces the </a:t>
            </a:r>
            <a:r>
              <a:rPr lang="en-HK" sz="1200" kern="1200" dirty="0" err="1">
                <a:solidFill>
                  <a:schemeClr val="tx1"/>
                </a:solidFill>
                <a:effectLst/>
                <a:latin typeface="Arial" charset="0"/>
                <a:ea typeface="+mn-ea"/>
                <a:cs typeface="+mn-cs"/>
              </a:rPr>
              <a:t>OverallRate</a:t>
            </a:r>
            <a:r>
              <a:rPr lang="en-HK" sz="1200" kern="1200" dirty="0">
                <a:solidFill>
                  <a:schemeClr val="tx1"/>
                </a:solidFill>
                <a:effectLst/>
                <a:latin typeface="Arial" charset="0"/>
                <a:ea typeface="+mn-ea"/>
                <a:cs typeface="+mn-cs"/>
              </a:rPr>
              <a:t> of each instance (e.g., by 0.1 on average),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since the repair records collected from different AIHS have different statistical properties. </a:t>
            </a:r>
            <a:endParaRPr lang="en-HK" dirty="0"/>
          </a:p>
          <a:p>
            <a:endParaRPr lang="en-HK" dirty="0"/>
          </a:p>
        </p:txBody>
      </p:sp>
    </p:spTree>
    <p:extLst>
      <p:ext uri="{BB962C8B-B14F-4D97-AF65-F5344CB8AC3E}">
        <p14:creationId xmlns:p14="http://schemas.microsoft.com/office/powerpoint/2010/main" val="259010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pose some lessons we learned from the design and deployment of AIHS.</a:t>
            </a:r>
          </a:p>
          <a:p>
            <a:endParaRPr kumimoji="1"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a:t>First, </a:t>
            </a:r>
            <a:r>
              <a:rPr lang="en-HK" dirty="0"/>
              <a:t>Designing AIHS as a general framework allows us to find the appropriate machine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learning models for self-healing for different deployment environments in our business. </a:t>
            </a:r>
          </a:p>
          <a:p>
            <a:endParaRPr kumimoji="1"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a:t>Second, in our cases, </a:t>
            </a:r>
            <a:r>
              <a:rPr lang="en-HK" dirty="0"/>
              <a:t>LDA can better interpret the correlation among different attributes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and thus achieve best accuracy in Mapper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dirty="0"/>
              <a:t>while GBDT achieves high accuracy in Predictor and Controller as it can solve sample imbalance.</a:t>
            </a:r>
          </a:p>
          <a:p>
            <a:endParaRPr kumimoji="1"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a:t>Finally, </a:t>
            </a:r>
            <a:r>
              <a:rPr lang="en-HK" dirty="0"/>
              <a:t>performing incremental deployment of AIHS on our business and monthly model update for AIHS, which allows us to observer if AIHS works as expected. </a:t>
            </a:r>
          </a:p>
          <a:p>
            <a:endParaRPr kumimoji="1" lang="en-US" altLang="zh-CN" dirty="0"/>
          </a:p>
        </p:txBody>
      </p:sp>
    </p:spTree>
    <p:extLst>
      <p:ext uri="{BB962C8B-B14F-4D97-AF65-F5344CB8AC3E}">
        <p14:creationId xmlns:p14="http://schemas.microsoft.com/office/powerpoint/2010/main" val="34462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conclude,</a:t>
            </a:r>
            <a:r>
              <a:rPr lang="en-US" baseline="0" dirty="0"/>
              <a:t> we propose </a:t>
            </a:r>
            <a:r>
              <a:rPr lang="en-US" dirty="0"/>
              <a:t>AIHS, a machine-learning-based </a:t>
            </a:r>
          </a:p>
          <a:p>
            <a:r>
              <a:rPr lang="en-US" dirty="0"/>
              <a:t>automated intelligent healing system for cloud-scale data centers.</a:t>
            </a:r>
            <a:endParaRPr lang="en-HK" dirty="0"/>
          </a:p>
          <a:p>
            <a:endParaRPr kumimoji="1" lang="en-HK" altLang="zh-CN" dirty="0"/>
          </a:p>
          <a:p>
            <a:r>
              <a:rPr kumimoji="1" lang="en-US" altLang="zh-CN" dirty="0"/>
              <a:t>Our project is now open-sourced for further research.</a:t>
            </a:r>
          </a:p>
        </p:txBody>
      </p:sp>
    </p:spTree>
    <p:extLst>
      <p:ext uri="{BB962C8B-B14F-4D97-AF65-F5344CB8AC3E}">
        <p14:creationId xmlns:p14="http://schemas.microsoft.com/office/powerpoint/2010/main" val="1880460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Cloud-scale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 in production are susceptible to various types of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component failures such as hardware crashes, software bugs, network.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To maintain high availability of commercial cloud services at scale,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modern cloud-scale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 often support </a:t>
            </a:r>
            <a:r>
              <a:rPr lang="en-HK" sz="1200" i="1" kern="1200" dirty="0">
                <a:solidFill>
                  <a:schemeClr val="tx1"/>
                </a:solidFill>
                <a:effectLst/>
                <a:latin typeface="Arial" charset="0"/>
                <a:ea typeface="+mn-ea"/>
                <a:cs typeface="+mn-cs"/>
              </a:rPr>
              <a:t>self- healing</a:t>
            </a:r>
            <a:r>
              <a:rPr lang="en-HK" sz="1200"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which refers to the automation of the detection and repair of component failures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with limited human intervention. </a:t>
            </a:r>
            <a:endParaRPr lang="en-HK" dirty="0"/>
          </a:p>
          <a:p>
            <a:endParaRPr lang="en-US" dirty="0"/>
          </a:p>
        </p:txBody>
      </p:sp>
    </p:spTree>
    <p:extLst>
      <p:ext uri="{BB962C8B-B14F-4D97-AF65-F5344CB8AC3E}">
        <p14:creationId xmlns:p14="http://schemas.microsoft.com/office/powerpoint/2010/main" val="1028195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Thank</a:t>
            </a:r>
            <a:r>
              <a:rPr lang="zh-CN" altLang="en-US" baseline="0" dirty="0"/>
              <a:t> </a:t>
            </a:r>
            <a:r>
              <a:rPr lang="en-US" altLang="zh-CN" baseline="0" dirty="0"/>
              <a:t>you.</a:t>
            </a:r>
            <a:r>
              <a:rPr lang="zh-CN" altLang="en-US" baseline="0" dirty="0"/>
              <a:t> </a:t>
            </a:r>
            <a:r>
              <a:rPr lang="en-US" altLang="zh-CN" baseline="0" dirty="0"/>
              <a:t>I’d</a:t>
            </a:r>
            <a:r>
              <a:rPr lang="zh-CN" altLang="en-US" baseline="0" dirty="0"/>
              <a:t> </a:t>
            </a:r>
            <a:r>
              <a:rPr lang="en-US" altLang="zh-CN" baseline="0" dirty="0"/>
              <a:t>like</a:t>
            </a:r>
            <a:r>
              <a:rPr lang="zh-CN" altLang="en-US" baseline="0" dirty="0"/>
              <a:t> </a:t>
            </a:r>
            <a:r>
              <a:rPr lang="en-US" altLang="zh-CN" baseline="0" dirty="0"/>
              <a:t>to</a:t>
            </a:r>
            <a:r>
              <a:rPr lang="zh-CN" altLang="en-US" baseline="0" dirty="0"/>
              <a:t> </a:t>
            </a:r>
            <a:r>
              <a:rPr lang="en-US" altLang="zh-CN" baseline="0" dirty="0"/>
              <a:t>take</a:t>
            </a:r>
            <a:r>
              <a:rPr lang="zh-CN" altLang="en-US" baseline="0" dirty="0"/>
              <a:t> </a:t>
            </a:r>
            <a:r>
              <a:rPr lang="en-US" altLang="zh-CN" baseline="0" dirty="0"/>
              <a:t>your</a:t>
            </a:r>
            <a:r>
              <a:rPr lang="zh-CN" altLang="en-US" baseline="0" dirty="0"/>
              <a:t> </a:t>
            </a:r>
            <a:r>
              <a:rPr lang="en-US" altLang="zh-CN" baseline="0"/>
              <a:t>questions and comments.</a:t>
            </a:r>
            <a:endParaRPr lang="en-US" altLang="zh-CN" baseline="0" dirty="0"/>
          </a:p>
        </p:txBody>
      </p:sp>
    </p:spTree>
    <p:extLst>
      <p:ext uri="{BB962C8B-B14F-4D97-AF65-F5344CB8AC3E}">
        <p14:creationId xmlns:p14="http://schemas.microsoft.com/office/powerpoint/2010/main" val="2180424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HK" sz="1200" kern="1200" dirty="0">
                <a:solidFill>
                  <a:schemeClr val="tx1"/>
                </a:solidFill>
                <a:effectLst/>
                <a:latin typeface="Arial" charset="0"/>
                <a:ea typeface="+mn-ea"/>
                <a:cs typeface="+mn-cs"/>
              </a:rPr>
              <a:t>The cloud infrastructure mentioned in this paper comprises 22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includes 5,100 clusters with a total of 1.1 million servers.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Our cloud infrastructure also includes a </a:t>
            </a:r>
            <a:r>
              <a:rPr lang="en-HK" sz="1200" i="1" kern="1200" dirty="0">
                <a:solidFill>
                  <a:schemeClr val="tx1"/>
                </a:solidFill>
                <a:effectLst/>
                <a:latin typeface="Arial" charset="0"/>
                <a:ea typeface="+mn-ea"/>
                <a:cs typeface="+mn-cs"/>
              </a:rPr>
              <a:t>monitoring system </a:t>
            </a:r>
            <a:r>
              <a:rPr lang="en-HK" sz="1200" kern="1200" dirty="0">
                <a:solidFill>
                  <a:schemeClr val="tx1"/>
                </a:solidFill>
                <a:effectLst/>
                <a:latin typeface="Arial" charset="0"/>
                <a:ea typeface="+mn-ea"/>
                <a:cs typeface="+mn-cs"/>
              </a:rPr>
              <a:t>that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centrally monitors all servers in real time and collects </a:t>
            </a:r>
            <a:r>
              <a:rPr lang="en-HK" sz="1200" i="1" kern="1200" dirty="0">
                <a:solidFill>
                  <a:schemeClr val="tx1"/>
                </a:solidFill>
                <a:effectLst/>
                <a:latin typeface="Arial" charset="0"/>
                <a:ea typeface="+mn-ea"/>
                <a:cs typeface="+mn-cs"/>
              </a:rPr>
              <a:t>raw monitoring logs </a:t>
            </a:r>
            <a:r>
              <a:rPr lang="en-HK" sz="1200" kern="1200" dirty="0">
                <a:solidFill>
                  <a:schemeClr val="tx1"/>
                </a:solidFill>
                <a:effectLst/>
                <a:latin typeface="Arial" charset="0"/>
                <a:ea typeface="+mn-ea"/>
                <a:cs typeface="+mn-cs"/>
              </a:rPr>
              <a:t>from each server.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raw monitoring logs covers 165 </a:t>
            </a:r>
            <a:r>
              <a:rPr lang="en-HK" dirty="0">
                <a:solidFill>
                  <a:srgbClr val="FF0000"/>
                </a:solidFill>
              </a:rPr>
              <a:t>attributes</a:t>
            </a:r>
            <a:r>
              <a:rPr lang="en-HK" dirty="0"/>
              <a:t>, which describe the operational status and error information of a server.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Each attributes is associated with one of six levels of failure severity, namely Info, good, warning, error, critical, and fatal</a:t>
            </a:r>
          </a:p>
          <a:p>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Our cloud infrastructure supports six different repair actions to fix a failed server.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These repair action are also commonly used for self-healing in other production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effectLst/>
            </a:endParaRPr>
          </a:p>
          <a:p>
            <a:endParaRPr lang="en-HK" dirty="0"/>
          </a:p>
        </p:txBody>
      </p:sp>
    </p:spTree>
    <p:extLst>
      <p:ext uri="{BB962C8B-B14F-4D97-AF65-F5344CB8AC3E}">
        <p14:creationId xmlns:p14="http://schemas.microsoft.com/office/powerpoint/2010/main" val="1294091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Given the limited number of repair actions, one might ask It is infeasible to traverse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and try each repair action to fix a failure?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Unfortunately, the answer is no, as executing a wrong repair action adds extra overhead and increase the server downtime.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Therefore, we need to find the most suitable repair action for each failures to minimize the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downtime of each failed servers.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Our cloud infrastructure has adopted a policy-based self-healing solution. </a:t>
            </a:r>
            <a:endParaRPr lang="en-HK" dirty="0"/>
          </a:p>
          <a:p>
            <a:r>
              <a:rPr lang="en-HK" sz="1200" kern="1200" dirty="0">
                <a:solidFill>
                  <a:schemeClr val="tx1"/>
                </a:solidFill>
                <a:effectLst/>
                <a:latin typeface="Arial" charset="0"/>
                <a:ea typeface="+mn-ea"/>
                <a:cs typeface="+mn-cs"/>
              </a:rPr>
              <a:t>However, our deployment experience is that policy-based self-healing is ineffective, </a:t>
            </a:r>
          </a:p>
          <a:p>
            <a:r>
              <a:rPr lang="en-HK" sz="1200" kern="1200" dirty="0">
                <a:solidFill>
                  <a:schemeClr val="tx1"/>
                </a:solidFill>
                <a:effectLst/>
                <a:latin typeface="Arial" charset="0"/>
                <a:ea typeface="+mn-ea"/>
                <a:cs typeface="+mn-cs"/>
              </a:rPr>
              <a:t>due to the huge number of attributes and different severity levels of each attribute. </a:t>
            </a:r>
          </a:p>
          <a:p>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Our policies currently can only cover a small fraction of failures for some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combinations of severity levels, but cannot cover any emerging failure that we have not observed. </a:t>
            </a:r>
            <a:endParaRPr lang="en-HK" dirty="0"/>
          </a:p>
          <a:p>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b="0" dirty="0">
                <a:solidFill>
                  <a:srgbClr val="FF0000"/>
                </a:solidFill>
                <a:latin typeface="NimbusRomNo9L"/>
              </a:rPr>
              <a:t>This motivates us to explore machine-learning-based solutions to automate the entire self-healing workflow. </a:t>
            </a:r>
            <a:endParaRPr lang="en-HK" sz="1200" b="0" dirty="0">
              <a:solidFill>
                <a:srgbClr val="FF0000"/>
              </a:solidFill>
            </a:endParaRPr>
          </a:p>
          <a:p>
            <a:endParaRPr lang="en-HK" dirty="0"/>
          </a:p>
        </p:txBody>
      </p:sp>
    </p:spTree>
    <p:extLst>
      <p:ext uri="{BB962C8B-B14F-4D97-AF65-F5344CB8AC3E}">
        <p14:creationId xmlns:p14="http://schemas.microsoft.com/office/powerpoint/2010/main" val="4200993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Existing studies</a:t>
            </a:r>
            <a:r>
              <a:rPr lang="en-US" baseline="30000" dirty="0"/>
              <a:t> </a:t>
            </a:r>
            <a:r>
              <a:rPr lang="en-US" dirty="0"/>
              <a:t>reportedly adopt </a:t>
            </a:r>
            <a:r>
              <a:rPr lang="en-US" dirty="0">
                <a:solidFill>
                  <a:srgbClr val="FF0000"/>
                </a:solidFill>
              </a:rPr>
              <a:t>machine learning </a:t>
            </a:r>
            <a:r>
              <a:rPr lang="en-US" dirty="0"/>
              <a:t>to predict repair actions based on historical data</a:t>
            </a: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While machine learning is widely believed as an effective tool for data- driven prediction,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there remains limited analysis of machine- learning-based self-healing solutions in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real-world cloud-scale data </a:t>
            </a:r>
            <a:r>
              <a:rPr lang="en-HK" sz="1200" kern="1200" dirty="0" err="1">
                <a:solidFill>
                  <a:schemeClr val="tx1"/>
                </a:solidFill>
                <a:effectLst/>
                <a:latin typeface="Arial" charset="0"/>
                <a:ea typeface="+mn-ea"/>
                <a:cs typeface="+mn-cs"/>
              </a:rPr>
              <a:t>center</a:t>
            </a:r>
            <a:r>
              <a:rPr lang="en-HK" sz="1200" kern="1200" dirty="0">
                <a:solidFill>
                  <a:schemeClr val="tx1"/>
                </a:solidFill>
                <a:effectLst/>
                <a:latin typeface="Arial" charset="0"/>
                <a:ea typeface="+mn-ea"/>
                <a:cs typeface="+mn-cs"/>
              </a:rPr>
              <a:t> deployment. In particular, some key deployment questions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are unexplored, such as: </a:t>
            </a:r>
          </a:p>
          <a:p>
            <a:pPr marL="285750" marR="0" lvl="0" indent="-285750" algn="l" defTabSz="914400" rtl="0" eaLnBrk="0" fontAlgn="base" latinLnBrk="0" hangingPunct="0">
              <a:lnSpc>
                <a:spcPct val="100000"/>
              </a:lnSpc>
              <a:spcBef>
                <a:spcPct val="30000"/>
              </a:spcBef>
              <a:spcAft>
                <a:spcPct val="0"/>
              </a:spcAft>
              <a:buClrTx/>
              <a:buSzTx/>
              <a:buFontTx/>
              <a:buAutoNum type="romanLcParenBoth"/>
              <a:tabLst/>
              <a:defRPr/>
            </a:pPr>
            <a:r>
              <a:rPr lang="en-HK" sz="1200" kern="1200" dirty="0">
                <a:solidFill>
                  <a:schemeClr val="tx1"/>
                </a:solidFill>
                <a:effectLst/>
                <a:latin typeface="Arial" charset="0"/>
                <a:ea typeface="+mn-ea"/>
                <a:cs typeface="+mn-cs"/>
              </a:rPr>
              <a:t>how a complete machine- learning-based self-healing pipeline should be deployed; </a:t>
            </a:r>
          </a:p>
          <a:p>
            <a:pPr marL="285750" marR="0" lvl="0" indent="-285750" algn="l" defTabSz="914400" rtl="0" eaLnBrk="0" fontAlgn="base" latinLnBrk="0" hangingPunct="0">
              <a:lnSpc>
                <a:spcPct val="100000"/>
              </a:lnSpc>
              <a:spcBef>
                <a:spcPct val="30000"/>
              </a:spcBef>
              <a:spcAft>
                <a:spcPct val="0"/>
              </a:spcAft>
              <a:buClrTx/>
              <a:buSzTx/>
              <a:buFontTx/>
              <a:buAutoNum type="romanLcParenBoth"/>
              <a:tabLst/>
              <a:defRPr/>
            </a:pPr>
            <a:r>
              <a:rPr lang="en-HK" sz="1200" kern="1200" dirty="0">
                <a:solidFill>
                  <a:schemeClr val="tx1"/>
                </a:solidFill>
                <a:effectLst/>
                <a:latin typeface="Arial" charset="0"/>
                <a:ea typeface="+mn-ea"/>
                <a:cs typeface="+mn-cs"/>
              </a:rPr>
              <a:t>how the prediction accuracy of self-healing varies across different machine learning models;  </a:t>
            </a:r>
          </a:p>
          <a:p>
            <a:pPr marL="285750" marR="0" lvl="0" indent="-285750" algn="l" defTabSz="914400" rtl="0" eaLnBrk="0" fontAlgn="base" latinLnBrk="0" hangingPunct="0">
              <a:lnSpc>
                <a:spcPct val="100000"/>
              </a:lnSpc>
              <a:spcBef>
                <a:spcPct val="30000"/>
              </a:spcBef>
              <a:spcAft>
                <a:spcPct val="0"/>
              </a:spcAft>
              <a:buClrTx/>
              <a:buSzTx/>
              <a:buFontTx/>
              <a:buAutoNum type="romanLcParenBoth"/>
              <a:tabLst/>
              <a:defRPr/>
            </a:pPr>
            <a:r>
              <a:rPr lang="en-HK" sz="1200" kern="1200" dirty="0">
                <a:solidFill>
                  <a:schemeClr val="tx1"/>
                </a:solidFill>
                <a:effectLst/>
                <a:latin typeface="Arial" charset="0"/>
                <a:ea typeface="+mn-ea"/>
                <a:cs typeface="+mn-cs"/>
              </a:rPr>
              <a:t>how different stages of a machine-learning-based self-healing pipeline affect the overall prediction accuracy of self-healing. </a:t>
            </a:r>
            <a:endParaRPr lang="en-HK" dirty="0"/>
          </a:p>
          <a:p>
            <a:endParaRPr lang="en-US" dirty="0"/>
          </a:p>
        </p:txBody>
      </p:sp>
    </p:spTree>
    <p:extLst>
      <p:ext uri="{BB962C8B-B14F-4D97-AF65-F5344CB8AC3E}">
        <p14:creationId xmlns:p14="http://schemas.microsoft.com/office/powerpoint/2010/main" val="219873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answer the above questions in this paper.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Our contribution is </a:t>
            </a:r>
            <a:r>
              <a:rPr lang="en-HK" sz="1200" kern="1200" dirty="0">
                <a:solidFill>
                  <a:schemeClr val="tx1"/>
                </a:solidFill>
                <a:effectLst/>
                <a:latin typeface="Arial" charset="0"/>
                <a:ea typeface="+mn-ea"/>
                <a:cs typeface="+mn-cs"/>
              </a:rPr>
              <a:t>AIHS, an Automated Intelligent Healing System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that applies machine learning to self-healing in cloud-scale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AIHS provides a full-fledged, general pipeline that supports various machine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learning models, and predicts a repair action for a given failure based on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 learning of raw monitoring logs and historical repair actions. </a:t>
            </a:r>
            <a:endParaRPr lang="en-HK"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AIHS is currently deployed in production cloud-scale data </a:t>
            </a:r>
            <a:r>
              <a:rPr lang="en-HK" sz="1200" kern="1200" dirty="0" err="1">
                <a:solidFill>
                  <a:schemeClr val="tx1"/>
                </a:solidFill>
                <a:effectLst/>
                <a:latin typeface="Arial" charset="0"/>
                <a:ea typeface="+mn-ea"/>
                <a:cs typeface="+mn-cs"/>
              </a:rPr>
              <a:t>centers</a:t>
            </a:r>
            <a:r>
              <a:rPr lang="en-HK" sz="1200" kern="1200" dirty="0">
                <a:solidFill>
                  <a:schemeClr val="tx1"/>
                </a:solidFill>
                <a:effectLst/>
                <a:latin typeface="Arial" charset="0"/>
                <a:ea typeface="+mn-ea"/>
                <a:cs typeface="+mn-cs"/>
              </a:rPr>
              <a:t> with about 600 K servers at Alibaba.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To validate the effectiveness of AIHS, we conduct extensive evaluation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via both trace-driven and production experiments. </a:t>
            </a:r>
            <a:endParaRPr lang="en-HK" dirty="0"/>
          </a:p>
          <a:p>
            <a:endParaRPr lang="en-US" dirty="0"/>
          </a:p>
          <a:p>
            <a:endParaRPr lang="en-US" dirty="0"/>
          </a:p>
        </p:txBody>
      </p:sp>
    </p:spTree>
    <p:extLst>
      <p:ext uri="{BB962C8B-B14F-4D97-AF65-F5344CB8AC3E}">
        <p14:creationId xmlns:p14="http://schemas.microsoft.com/office/powerpoint/2010/main" val="2223533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HK" sz="1200" kern="1200" dirty="0">
                <a:solidFill>
                  <a:schemeClr val="tx1"/>
                </a:solidFill>
                <a:effectLst/>
                <a:latin typeface="Arial" charset="0"/>
                <a:ea typeface="+mn-ea"/>
                <a:cs typeface="+mn-cs"/>
              </a:rPr>
              <a:t>To  motivate the AIHS design, the monitoring system collects a </a:t>
            </a:r>
            <a:r>
              <a:rPr lang="en-HK" sz="1200" i="1" kern="1200" dirty="0">
                <a:solidFill>
                  <a:schemeClr val="tx1"/>
                </a:solidFill>
                <a:effectLst/>
                <a:latin typeface="Arial" charset="0"/>
                <a:ea typeface="+mn-ea"/>
                <a:cs typeface="+mn-cs"/>
              </a:rPr>
              <a:t>repair record </a:t>
            </a:r>
            <a:r>
              <a:rPr lang="en-HK" sz="1200" kern="1200" dirty="0">
                <a:solidFill>
                  <a:schemeClr val="tx1"/>
                </a:solidFill>
                <a:effectLst/>
                <a:latin typeface="Arial" charset="0"/>
                <a:ea typeface="+mn-ea"/>
                <a:cs typeface="+mn-cs"/>
              </a:rPr>
              <a:t>of each triggered repair action. </a:t>
            </a:r>
          </a:p>
          <a:p>
            <a:r>
              <a:rPr lang="en-HK" sz="1200" kern="1200" dirty="0">
                <a:solidFill>
                  <a:schemeClr val="tx1"/>
                </a:solidFill>
                <a:effectLst/>
                <a:latin typeface="Arial" charset="0"/>
                <a:ea typeface="+mn-ea"/>
                <a:cs typeface="+mn-cs"/>
              </a:rPr>
              <a:t>Each repair record contains the following fields: (</a:t>
            </a:r>
            <a:r>
              <a:rPr lang="en-HK" sz="1200" kern="1200" dirty="0" err="1">
                <a:solidFill>
                  <a:schemeClr val="tx1"/>
                </a:solidFill>
                <a:effectLst/>
                <a:latin typeface="Arial" charset="0"/>
                <a:ea typeface="+mn-ea"/>
                <a:cs typeface="+mn-cs"/>
              </a:rPr>
              <a:t>i</a:t>
            </a:r>
            <a:r>
              <a:rPr lang="en-HK" sz="1200" kern="1200" dirty="0">
                <a:solidFill>
                  <a:schemeClr val="tx1"/>
                </a:solidFill>
                <a:effectLst/>
                <a:latin typeface="Arial" charset="0"/>
                <a:ea typeface="+mn-ea"/>
                <a:cs typeface="+mn-cs"/>
              </a:rPr>
              <a:t>) the server ID, </a:t>
            </a:r>
          </a:p>
          <a:p>
            <a:r>
              <a:rPr lang="en-HK" sz="1200" kern="1200" dirty="0">
                <a:solidFill>
                  <a:schemeClr val="tx1"/>
                </a:solidFill>
                <a:effectLst/>
                <a:latin typeface="Arial" charset="0"/>
                <a:ea typeface="+mn-ea"/>
                <a:cs typeface="+mn-cs"/>
              </a:rPr>
              <a:t>(ii) the raw monitoring logs, (iii) the triggered repair action, and (iv) the repair result. </a:t>
            </a:r>
          </a:p>
          <a:p>
            <a:r>
              <a:rPr lang="en-HK" sz="1200" kern="1200" dirty="0">
                <a:solidFill>
                  <a:schemeClr val="tx1"/>
                </a:solidFill>
                <a:effectLst/>
                <a:latin typeface="Arial" charset="0"/>
                <a:ea typeface="+mn-ea"/>
                <a:cs typeface="+mn-cs"/>
              </a:rPr>
              <a:t>The repair result is marked as either </a:t>
            </a:r>
            <a:r>
              <a:rPr lang="en-HK" sz="1200" i="1" kern="1200" dirty="0">
                <a:solidFill>
                  <a:schemeClr val="tx1"/>
                </a:solidFill>
                <a:effectLst/>
                <a:latin typeface="Arial" charset="0"/>
                <a:ea typeface="+mn-ea"/>
                <a:cs typeface="+mn-cs"/>
              </a:rPr>
              <a:t>successful </a:t>
            </a:r>
            <a:r>
              <a:rPr lang="en-HK" sz="1200" kern="1200" dirty="0">
                <a:solidFill>
                  <a:schemeClr val="tx1"/>
                </a:solidFill>
                <a:effectLst/>
                <a:latin typeface="Arial" charset="0"/>
                <a:ea typeface="+mn-ea"/>
                <a:cs typeface="+mn-cs"/>
              </a:rPr>
              <a:t>if the repair action successfully recovers the server </a:t>
            </a:r>
            <a:endParaRPr lang="en-HK" dirty="0"/>
          </a:p>
        </p:txBody>
      </p:sp>
    </p:spTree>
    <p:extLst>
      <p:ext uri="{BB962C8B-B14F-4D97-AF65-F5344CB8AC3E}">
        <p14:creationId xmlns:p14="http://schemas.microsoft.com/office/powerpoint/2010/main" val="988892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Figure 1 shows the architecture of AIHS, which comprises three components, namely </a:t>
            </a:r>
            <a:r>
              <a:rPr lang="en-HK" sz="1200" i="1" kern="1200" dirty="0">
                <a:solidFill>
                  <a:schemeClr val="tx1"/>
                </a:solidFill>
                <a:effectLst/>
                <a:latin typeface="Arial" charset="0"/>
                <a:ea typeface="+mn-ea"/>
                <a:cs typeface="+mn-cs"/>
              </a:rPr>
              <a:t>Mapper</a:t>
            </a:r>
            <a:r>
              <a:rPr lang="en-HK" sz="1200" kern="1200" dirty="0">
                <a:solidFill>
                  <a:schemeClr val="tx1"/>
                </a:solidFill>
                <a:effectLst/>
                <a:latin typeface="Arial" charset="0"/>
                <a:ea typeface="+mn-ea"/>
                <a:cs typeface="+mn-cs"/>
              </a:rPr>
              <a:t>, </a:t>
            </a:r>
            <a:r>
              <a:rPr lang="en-HK" sz="1200" i="1" kern="1200" dirty="0">
                <a:solidFill>
                  <a:schemeClr val="tx1"/>
                </a:solidFill>
                <a:effectLst/>
                <a:latin typeface="Arial" charset="0"/>
                <a:ea typeface="+mn-ea"/>
                <a:cs typeface="+mn-cs"/>
              </a:rPr>
              <a:t>Predictor</a:t>
            </a:r>
            <a:r>
              <a:rPr lang="en-HK" sz="1200" kern="1200" dirty="0">
                <a:solidFill>
                  <a:schemeClr val="tx1"/>
                </a:solidFill>
                <a:effectLst/>
                <a:latin typeface="Arial" charset="0"/>
                <a:ea typeface="+mn-ea"/>
                <a:cs typeface="+mn-cs"/>
              </a:rPr>
              <a:t>, and </a:t>
            </a:r>
            <a:r>
              <a:rPr lang="en-HK" sz="1200" i="1" kern="1200" dirty="0">
                <a:solidFill>
                  <a:schemeClr val="tx1"/>
                </a:solidFill>
                <a:effectLst/>
                <a:latin typeface="Arial" charset="0"/>
                <a:ea typeface="+mn-ea"/>
                <a:cs typeface="+mn-cs"/>
              </a:rPr>
              <a:t>Controller </a:t>
            </a:r>
            <a:r>
              <a:rPr lang="en-US" sz="1200" i="1"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0" kern="1200" dirty="0">
                <a:solidFill>
                  <a:schemeClr val="tx1"/>
                </a:solidFill>
                <a:effectLst/>
                <a:latin typeface="Arial" charset="0"/>
                <a:ea typeface="+mn-ea"/>
                <a:cs typeface="+mn-cs"/>
              </a:rPr>
              <a:t>As machine learning require numerical features for training prediction.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i="0" kern="1200" dirty="0">
                <a:solidFill>
                  <a:schemeClr val="tx1"/>
                </a:solidFill>
                <a:effectLst/>
                <a:latin typeface="Arial" charset="0"/>
                <a:ea typeface="+mn-ea"/>
                <a:cs typeface="+mn-cs"/>
              </a:rPr>
              <a:t>W</a:t>
            </a:r>
            <a:r>
              <a:rPr lang="en-HK" sz="1200" kern="1200" dirty="0">
                <a:solidFill>
                  <a:schemeClr val="tx1"/>
                </a:solidFill>
                <a:effectLst/>
                <a:latin typeface="Arial" charset="0"/>
                <a:ea typeface="+mn-ea"/>
                <a:cs typeface="+mn-cs"/>
              </a:rPr>
              <a:t>e  first design the </a:t>
            </a:r>
            <a:r>
              <a:rPr lang="en-HK" sz="1200" i="1" kern="1200" dirty="0">
                <a:solidFill>
                  <a:schemeClr val="tx1"/>
                </a:solidFill>
                <a:effectLst/>
                <a:latin typeface="Arial" charset="0"/>
                <a:ea typeface="+mn-ea"/>
                <a:cs typeface="+mn-cs"/>
              </a:rPr>
              <a:t>Mapper </a:t>
            </a:r>
            <a:r>
              <a:rPr lang="en-HK" sz="1200" kern="1200" dirty="0">
                <a:solidFill>
                  <a:schemeClr val="tx1"/>
                </a:solidFill>
                <a:effectLst/>
                <a:latin typeface="Arial" charset="0"/>
                <a:ea typeface="+mn-ea"/>
                <a:cs typeface="+mn-cs"/>
              </a:rPr>
              <a:t>that transforms the raw monitoring logs into numerical features.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 Mapper formulates the transformation as an embedding problem in natural language processing,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where the raw text is processed by unsupervised learning models and converted into numerical vectors.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We further design the </a:t>
            </a:r>
            <a:r>
              <a:rPr lang="en-HK" sz="1200" i="1" kern="1200" dirty="0">
                <a:solidFill>
                  <a:schemeClr val="tx1"/>
                </a:solidFill>
                <a:effectLst/>
                <a:latin typeface="Arial" charset="0"/>
                <a:ea typeface="+mn-ea"/>
                <a:cs typeface="+mn-cs"/>
              </a:rPr>
              <a:t>Predictor </a:t>
            </a:r>
            <a:r>
              <a:rPr lang="en-HK" sz="1200" kern="1200" dirty="0">
                <a:solidFill>
                  <a:schemeClr val="tx1"/>
                </a:solidFill>
                <a:effectLst/>
                <a:latin typeface="Arial" charset="0"/>
                <a:ea typeface="+mn-ea"/>
                <a:cs typeface="+mn-cs"/>
              </a:rPr>
              <a:t>to recommend one of the repair actions for each detected failure.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Specifically, it receives the numerical features of a failure from the Mapper as input.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It then predicts a repair action, which is sent to the Controller as a recommendation.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 Predictor formulates a multi-class classification problem, in which each class corresponds to a repair action.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Finally, we design the Controller to take the numerical features of a failure from the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Mapper and the recommended repair action from the Predictor as input,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and determines the final repair action to fix the failure.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i="0" dirty="0"/>
          </a:p>
        </p:txBody>
      </p:sp>
    </p:spTree>
    <p:extLst>
      <p:ext uri="{BB962C8B-B14F-4D97-AF65-F5344CB8AC3E}">
        <p14:creationId xmlns:p14="http://schemas.microsoft.com/office/powerpoint/2010/main" val="2017131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To find a repair action that is likely to fix the failure, </a:t>
            </a:r>
            <a:r>
              <a:rPr lang="en-HK" sz="1200" kern="1200" dirty="0">
                <a:solidFill>
                  <a:schemeClr val="tx1"/>
                </a:solidFill>
                <a:effectLst/>
                <a:latin typeface="Arial" charset="0"/>
                <a:ea typeface="+mn-ea"/>
                <a:cs typeface="+mn-cs"/>
              </a:rPr>
              <a:t>we design the </a:t>
            </a:r>
            <a:r>
              <a:rPr lang="en-HK" sz="1200" i="1" kern="1200" dirty="0">
                <a:solidFill>
                  <a:schemeClr val="tx1"/>
                </a:solidFill>
                <a:effectLst/>
                <a:latin typeface="Arial" charset="0"/>
                <a:ea typeface="+mn-ea"/>
                <a:cs typeface="+mn-cs"/>
              </a:rPr>
              <a:t>Controller </a:t>
            </a:r>
            <a:r>
              <a:rPr lang="en-HK" sz="1200" kern="1200" dirty="0">
                <a:solidFill>
                  <a:schemeClr val="tx1"/>
                </a:solidFill>
                <a:effectLst/>
                <a:latin typeface="Arial" charset="0"/>
                <a:ea typeface="+mn-ea"/>
                <a:cs typeface="+mn-cs"/>
              </a:rPr>
              <a:t>to </a:t>
            </a:r>
            <a:r>
              <a:rPr lang="en-HK" sz="1200" i="1" kern="1200" dirty="0">
                <a:solidFill>
                  <a:schemeClr val="tx1"/>
                </a:solidFill>
                <a:effectLst/>
                <a:latin typeface="Arial" charset="0"/>
                <a:ea typeface="+mn-ea"/>
                <a:cs typeface="+mn-cs"/>
              </a:rPr>
              <a:t>assess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 recommended repair action on the failure to see how likely the repair action can fix the failure.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To assess a repair action on a failure, the Controller employs six trained binary classifiers, one for each of the six repair actions.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Each binary classifiers learns the relation between the monitoring logs and the repair results for a specific repair action.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HK" sz="1200" kern="1200" dirty="0">
                <a:solidFill>
                  <a:schemeClr val="tx1"/>
                </a:solidFill>
                <a:effectLst/>
                <a:latin typeface="Arial" charset="0"/>
                <a:ea typeface="+mn-ea"/>
                <a:cs typeface="+mn-cs"/>
              </a:rPr>
              <a:t>The controller executes a three-step workflow</a:t>
            </a:r>
          </a:p>
          <a:p>
            <a:r>
              <a:rPr lang="en-HK" sz="1200" i="1" kern="1200" dirty="0">
                <a:solidFill>
                  <a:schemeClr val="tx1"/>
                </a:solidFill>
                <a:effectLst/>
                <a:latin typeface="Arial" charset="0"/>
                <a:ea typeface="+mn-ea"/>
                <a:cs typeface="+mn-cs"/>
              </a:rPr>
              <a:t>Step 1: </a:t>
            </a:r>
            <a:r>
              <a:rPr lang="en-HK" sz="1200" kern="1200" dirty="0">
                <a:solidFill>
                  <a:schemeClr val="tx1"/>
                </a:solidFill>
                <a:effectLst/>
                <a:latin typeface="Arial" charset="0"/>
                <a:ea typeface="+mn-ea"/>
                <a:cs typeface="+mn-cs"/>
              </a:rPr>
              <a:t>It feeds the numerical features of the failure to the corresponding classifier of the recommended </a:t>
            </a:r>
          </a:p>
          <a:p>
            <a:r>
              <a:rPr lang="en-HK" sz="1200" kern="1200" dirty="0">
                <a:solidFill>
                  <a:schemeClr val="tx1"/>
                </a:solidFill>
                <a:effectLst/>
                <a:latin typeface="Arial" charset="0"/>
                <a:ea typeface="+mn-ea"/>
                <a:cs typeface="+mn-cs"/>
              </a:rPr>
              <a:t>repair action made by the Predictor, and predicts the repair outcome (i.e., successful or unsuccessful). </a:t>
            </a:r>
          </a:p>
          <a:p>
            <a:r>
              <a:rPr lang="en-HK" sz="1200" kern="1200" dirty="0">
                <a:solidFill>
                  <a:schemeClr val="tx1"/>
                </a:solidFill>
                <a:effectLst/>
                <a:latin typeface="Arial" charset="0"/>
                <a:ea typeface="+mn-ea"/>
                <a:cs typeface="+mn-cs"/>
              </a:rPr>
              <a:t>If the repair outcome is successful, the Controller directly triggers the recommended repair action and quits. </a:t>
            </a:r>
          </a:p>
          <a:p>
            <a:endParaRPr lang="en-HK" dirty="0"/>
          </a:p>
          <a:p>
            <a:r>
              <a:rPr lang="en-HK" sz="1200" kern="1200" dirty="0">
                <a:solidFill>
                  <a:schemeClr val="tx1"/>
                </a:solidFill>
                <a:effectLst/>
                <a:latin typeface="Arial" charset="0"/>
                <a:ea typeface="+mn-ea"/>
                <a:cs typeface="+mn-cs"/>
              </a:rPr>
              <a:t>• </a:t>
            </a:r>
            <a:r>
              <a:rPr lang="en-HK" sz="1200" i="1" kern="1200" dirty="0">
                <a:solidFill>
                  <a:schemeClr val="tx1"/>
                </a:solidFill>
                <a:effectLst/>
                <a:latin typeface="Arial" charset="0"/>
                <a:ea typeface="+mn-ea"/>
                <a:cs typeface="+mn-cs"/>
              </a:rPr>
              <a:t>Step 2: </a:t>
            </a:r>
            <a:r>
              <a:rPr lang="en-HK" sz="1200" kern="1200" dirty="0">
                <a:solidFill>
                  <a:schemeClr val="tx1"/>
                </a:solidFill>
                <a:effectLst/>
                <a:latin typeface="Arial" charset="0"/>
                <a:ea typeface="+mn-ea"/>
                <a:cs typeface="+mn-cs"/>
              </a:rPr>
              <a:t>If the repair outcome is predicted to be unsuccessful, the Controller assesses other repair actions. </a:t>
            </a:r>
          </a:p>
          <a:p>
            <a:r>
              <a:rPr lang="en-HK" sz="1200" kern="1200" dirty="0">
                <a:solidFill>
                  <a:schemeClr val="tx1"/>
                </a:solidFill>
                <a:effectLst/>
                <a:latin typeface="Arial" charset="0"/>
                <a:ea typeface="+mn-ea"/>
                <a:cs typeface="+mn-cs"/>
              </a:rPr>
              <a:t>It first assesses the repair action that has the lowest repair cost (Section II). If the repair outcome is predicted </a:t>
            </a:r>
          </a:p>
          <a:p>
            <a:r>
              <a:rPr lang="en-HK" sz="1200" kern="1200" dirty="0">
                <a:solidFill>
                  <a:schemeClr val="tx1"/>
                </a:solidFill>
                <a:effectLst/>
                <a:latin typeface="Arial" charset="0"/>
                <a:ea typeface="+mn-ea"/>
                <a:cs typeface="+mn-cs"/>
              </a:rPr>
              <a:t>to be successful, the Controller triggers the repair action and quits; otherwise, it repeats the assessment on </a:t>
            </a:r>
          </a:p>
          <a:p>
            <a:r>
              <a:rPr lang="en-HK" sz="1200" kern="1200" dirty="0">
                <a:solidFill>
                  <a:schemeClr val="tx1"/>
                </a:solidFill>
                <a:effectLst/>
                <a:latin typeface="Arial" charset="0"/>
                <a:ea typeface="+mn-ea"/>
                <a:cs typeface="+mn-cs"/>
              </a:rPr>
              <a:t>the next repair action with a higher repair cost. </a:t>
            </a:r>
          </a:p>
          <a:p>
            <a:endParaRPr lang="en-HK" dirty="0"/>
          </a:p>
          <a:p>
            <a:r>
              <a:rPr lang="en-HK" sz="1200" kern="1200" dirty="0">
                <a:solidFill>
                  <a:schemeClr val="tx1"/>
                </a:solidFill>
                <a:effectLst/>
                <a:latin typeface="Arial" charset="0"/>
                <a:ea typeface="+mn-ea"/>
                <a:cs typeface="+mn-cs"/>
              </a:rPr>
              <a:t>• </a:t>
            </a:r>
            <a:r>
              <a:rPr lang="en-HK" sz="1200" i="1" kern="1200" dirty="0">
                <a:solidFill>
                  <a:schemeClr val="tx1"/>
                </a:solidFill>
                <a:effectLst/>
                <a:latin typeface="Arial" charset="0"/>
                <a:ea typeface="+mn-ea"/>
                <a:cs typeface="+mn-cs"/>
              </a:rPr>
              <a:t>Step 3: </a:t>
            </a:r>
            <a:r>
              <a:rPr lang="en-HK" sz="1200" kern="1200" dirty="0">
                <a:solidFill>
                  <a:schemeClr val="tx1"/>
                </a:solidFill>
                <a:effectLst/>
                <a:latin typeface="Arial" charset="0"/>
                <a:ea typeface="+mn-ea"/>
                <a:cs typeface="+mn-cs"/>
              </a:rPr>
              <a:t>If the Controller finds no repair action that returns a successful outcome, </a:t>
            </a:r>
          </a:p>
          <a:p>
            <a:r>
              <a:rPr lang="en-HK" sz="1200" kern="1200" dirty="0">
                <a:solidFill>
                  <a:schemeClr val="tx1"/>
                </a:solidFill>
                <a:effectLst/>
                <a:latin typeface="Arial" charset="0"/>
                <a:ea typeface="+mn-ea"/>
                <a:cs typeface="+mn-cs"/>
              </a:rPr>
              <a:t>it calls the administrator to manually diagnose the failure. </a:t>
            </a: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HK" dirty="0"/>
          </a:p>
          <a:p>
            <a:endParaRPr lang="en-US" dirty="0"/>
          </a:p>
        </p:txBody>
      </p:sp>
    </p:spTree>
    <p:extLst>
      <p:ext uri="{BB962C8B-B14F-4D97-AF65-F5344CB8AC3E}">
        <p14:creationId xmlns:p14="http://schemas.microsoft.com/office/powerpoint/2010/main" val="3116275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200"/>
            </a:lvl1pPr>
          </a:lstStyle>
          <a:p>
            <a:pPr>
              <a:defRPr/>
            </a:pPr>
            <a:fld id="{35DD5A66-9C2F-42FF-B09E-B62E67AA1448}" type="slidenum">
              <a:rPr lang="en-US" smtClean="0"/>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76200"/>
            <a:ext cx="10969943" cy="1143000"/>
          </a:xfrm>
        </p:spPr>
        <p:txBody>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a:xfrm>
            <a:off x="609441" y="1447801"/>
            <a:ext cx="10969943" cy="4678364"/>
          </a:xfrm>
        </p:spPr>
        <p:txBody>
          <a:bodyPr/>
          <a:lstStyle>
            <a:lvl1pPr>
              <a:lnSpc>
                <a:spcPct val="100000"/>
              </a:lnSpc>
              <a:defRPr sz="28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a:ln/>
        </p:spPr>
        <p:txBody>
          <a:bodyPr/>
          <a:lstStyle>
            <a:lvl1pPr>
              <a:defRPr sz="1000"/>
            </a:lvl1pPr>
          </a:lstStyle>
          <a:p>
            <a:pPr>
              <a:defRPr/>
            </a:pPr>
            <a:fld id="{3FFE790D-BCFB-4008-9260-CA63AEE325FD}" type="slidenum">
              <a:rPr lang="en-US" smtClean="0"/>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441" y="274638"/>
            <a:ext cx="1096994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441" y="1600201"/>
            <a:ext cx="1096994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9" name="Rectangle 5"/>
          <p:cNvSpPr>
            <a:spLocks noGrp="1" noChangeArrowheads="1"/>
          </p:cNvSpPr>
          <p:nvPr>
            <p:ph type="ftr" sz="quarter" idx="3"/>
          </p:nvPr>
        </p:nvSpPr>
        <p:spPr bwMode="auto">
          <a:xfrm>
            <a:off x="609441" y="6400801"/>
            <a:ext cx="741486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5325" y="6400801"/>
            <a:ext cx="284405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1" fontAlgn="base" hangingPunct="1">
        <a:lnSpc>
          <a:spcPct val="105000"/>
        </a:lnSpc>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1" fontAlgn="base" hangingPunct="1">
        <a:lnSpc>
          <a:spcPct val="105000"/>
        </a:lnSpc>
        <a:spcBef>
          <a:spcPct val="20000"/>
        </a:spcBef>
        <a:spcAft>
          <a:spcPct val="0"/>
        </a:spcAft>
        <a:buChar char="•"/>
        <a:defRPr sz="2400">
          <a:solidFill>
            <a:schemeClr val="tx1"/>
          </a:solidFill>
          <a:latin typeface="+mn-lt"/>
        </a:defRPr>
      </a:lvl2pPr>
      <a:lvl3pPr marL="1143000" indent="-228600" algn="l" rtl="0" eaLnBrk="1" fontAlgn="base" hangingPunct="1">
        <a:lnSpc>
          <a:spcPct val="105000"/>
        </a:lnSpc>
        <a:spcBef>
          <a:spcPct val="20000"/>
        </a:spcBef>
        <a:spcAft>
          <a:spcPct val="0"/>
        </a:spcAft>
        <a:buChar char="•"/>
        <a:defRPr sz="2000">
          <a:solidFill>
            <a:schemeClr val="tx1"/>
          </a:solidFill>
          <a:latin typeface="+mn-lt"/>
        </a:defRPr>
      </a:lvl3pPr>
      <a:lvl4pPr marL="1600200" indent="-228600" algn="l" rtl="0" eaLnBrk="1" fontAlgn="base" hangingPunct="1">
        <a:lnSpc>
          <a:spcPct val="105000"/>
        </a:lnSpc>
        <a:spcBef>
          <a:spcPct val="20000"/>
        </a:spcBef>
        <a:spcAft>
          <a:spcPct val="0"/>
        </a:spcAft>
        <a:buChar char="•"/>
        <a:defRPr>
          <a:solidFill>
            <a:schemeClr val="tx1"/>
          </a:solidFill>
          <a:latin typeface="+mn-lt"/>
        </a:defRPr>
      </a:lvl4pPr>
      <a:lvl5pPr marL="2057400" indent="-228600" algn="l" rtl="0" eaLnBrk="1" fontAlgn="base" hangingPunct="1">
        <a:lnSpc>
          <a:spcPct val="105000"/>
        </a:lnSpc>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12776"/>
            <a:ext cx="12188825" cy="1771651"/>
          </a:xfrm>
        </p:spPr>
        <p:txBody>
          <a:bodyPr/>
          <a:lstStyle/>
          <a:p>
            <a:r>
              <a:rPr lang="en-US" altLang="zh-CN" dirty="0"/>
              <a:t>Automated Intelligent Healing </a:t>
            </a:r>
            <a:br>
              <a:rPr lang="en-US" altLang="zh-CN" dirty="0"/>
            </a:br>
            <a:r>
              <a:rPr lang="en-US" altLang="zh-CN" dirty="0"/>
              <a:t>in Cloud-Scale Data Centers</a:t>
            </a:r>
            <a:endParaRPr lang="en-US" sz="4000" dirty="0"/>
          </a:p>
        </p:txBody>
      </p:sp>
      <p:sp>
        <p:nvSpPr>
          <p:cNvPr id="3" name="Subtitle 2"/>
          <p:cNvSpPr>
            <a:spLocks noGrp="1"/>
          </p:cNvSpPr>
          <p:nvPr>
            <p:ph type="subTitle" idx="1"/>
          </p:nvPr>
        </p:nvSpPr>
        <p:spPr>
          <a:xfrm>
            <a:off x="413456" y="3789040"/>
            <a:ext cx="11376237" cy="1771651"/>
          </a:xfrm>
        </p:spPr>
        <p:txBody>
          <a:bodyPr/>
          <a:lstStyle/>
          <a:p>
            <a:r>
              <a:rPr lang="en-US" altLang="zh-CN" sz="2400" dirty="0"/>
              <a:t>Rui Li</a:t>
            </a:r>
            <a:r>
              <a:rPr lang="en-US" altLang="zh-CN" sz="2400" baseline="30000" dirty="0"/>
              <a:t>1</a:t>
            </a:r>
            <a:r>
              <a:rPr lang="en-US" altLang="zh-CN" sz="2400" dirty="0"/>
              <a:t>,</a:t>
            </a:r>
            <a:r>
              <a:rPr lang="en-US" altLang="zh-CN" sz="2400" b="1" dirty="0"/>
              <a:t> Zhinan Cheng</a:t>
            </a:r>
            <a:r>
              <a:rPr lang="en-US" altLang="zh-CN" sz="2400" b="1" baseline="30000" dirty="0"/>
              <a:t>2</a:t>
            </a:r>
            <a:r>
              <a:rPr lang="en-US" altLang="zh-CN" sz="2400" dirty="0"/>
              <a:t>,</a:t>
            </a:r>
            <a:r>
              <a:rPr lang="zh-CN" altLang="en-US" sz="2400" dirty="0"/>
              <a:t> </a:t>
            </a:r>
            <a:r>
              <a:rPr lang="en-US" sz="2400" dirty="0"/>
              <a:t>Patrick P. C. Lee</a:t>
            </a:r>
            <a:r>
              <a:rPr lang="en-US" altLang="zh-CN" sz="2400" baseline="30000" dirty="0"/>
              <a:t>2</a:t>
            </a:r>
            <a:r>
              <a:rPr lang="en-US" sz="2400" dirty="0"/>
              <a:t> ,</a:t>
            </a:r>
            <a:r>
              <a:rPr lang="en-US" sz="2400" dirty="0" err="1"/>
              <a:t>Pinghui</a:t>
            </a:r>
            <a:r>
              <a:rPr lang="en-US" sz="2400" dirty="0"/>
              <a:t> Wang</a:t>
            </a:r>
            <a:r>
              <a:rPr lang="en-US" altLang="zh-CN" sz="2400" baseline="30000" dirty="0"/>
              <a:t>3</a:t>
            </a:r>
            <a:r>
              <a:rPr lang="en-US" altLang="zh-CN" sz="2400" dirty="0"/>
              <a:t>, Yi Qiang</a:t>
            </a:r>
            <a:r>
              <a:rPr lang="en-US" altLang="zh-CN" sz="2400" baseline="30000" dirty="0"/>
              <a:t>1</a:t>
            </a:r>
            <a:r>
              <a:rPr lang="en-US" altLang="zh-CN" sz="2400" dirty="0"/>
              <a:t>,</a:t>
            </a:r>
            <a:r>
              <a:rPr lang="en-US" altLang="zh-CN" sz="2400" b="1" dirty="0"/>
              <a:t> </a:t>
            </a:r>
            <a:endParaRPr lang="en-US" altLang="zh-CN" sz="2400" baseline="30000" dirty="0"/>
          </a:p>
          <a:p>
            <a:r>
              <a:rPr lang="en-US" sz="2400" dirty="0"/>
              <a:t>Lin Lan</a:t>
            </a:r>
            <a:r>
              <a:rPr lang="en-US" altLang="zh-CN" sz="2400" baseline="30000" dirty="0"/>
              <a:t>3</a:t>
            </a:r>
            <a:r>
              <a:rPr lang="en-US" altLang="zh-CN" sz="2400" dirty="0"/>
              <a:t>,</a:t>
            </a:r>
            <a:r>
              <a:rPr lang="en-HK" dirty="0"/>
              <a:t> </a:t>
            </a:r>
            <a:r>
              <a:rPr lang="en-HK" sz="2400" dirty="0"/>
              <a:t>Cheng He</a:t>
            </a:r>
            <a:r>
              <a:rPr lang="en-US" altLang="zh-CN" sz="2400" baseline="30000" dirty="0"/>
              <a:t>1</a:t>
            </a:r>
            <a:r>
              <a:rPr lang="en-HK" sz="2400" dirty="0"/>
              <a:t>, </a:t>
            </a:r>
            <a:r>
              <a:rPr lang="en-HK" sz="2400" dirty="0" err="1"/>
              <a:t>Jinlong</a:t>
            </a:r>
            <a:r>
              <a:rPr lang="en-HK" sz="2400" dirty="0"/>
              <a:t> Lu</a:t>
            </a:r>
            <a:r>
              <a:rPr lang="en-US" altLang="zh-CN" sz="2400" baseline="30000" dirty="0"/>
              <a:t>1</a:t>
            </a:r>
            <a:r>
              <a:rPr lang="en-HK" sz="2400" dirty="0"/>
              <a:t>, </a:t>
            </a:r>
            <a:r>
              <a:rPr lang="en-HK" sz="2400" dirty="0" err="1"/>
              <a:t>Mian</a:t>
            </a:r>
            <a:r>
              <a:rPr lang="en-HK" sz="2400" dirty="0"/>
              <a:t> Wang</a:t>
            </a:r>
            <a:r>
              <a:rPr lang="en-US" altLang="zh-CN" sz="2400" baseline="30000" dirty="0"/>
              <a:t>1</a:t>
            </a:r>
            <a:r>
              <a:rPr lang="en-HK" sz="2400" dirty="0"/>
              <a:t>, and </a:t>
            </a:r>
            <a:r>
              <a:rPr lang="en-HK" sz="2400" dirty="0" err="1"/>
              <a:t>Xinquan</a:t>
            </a:r>
            <a:r>
              <a:rPr lang="en-HK" sz="2400" dirty="0"/>
              <a:t> Ding</a:t>
            </a:r>
            <a:r>
              <a:rPr lang="en-US" altLang="zh-CN" sz="2400" baseline="30000" dirty="0"/>
              <a:t>1</a:t>
            </a:r>
            <a:endParaRPr lang="en-US" altLang="zh-CN" sz="2400" dirty="0"/>
          </a:p>
          <a:p>
            <a:r>
              <a:rPr lang="en-US" altLang="zh-CN" sz="2400" baseline="30000" dirty="0"/>
              <a:t>1</a:t>
            </a:r>
            <a:r>
              <a:rPr lang="en-US" sz="2400" dirty="0"/>
              <a:t>Alibaba Group   </a:t>
            </a:r>
            <a:r>
              <a:rPr lang="en-US" altLang="zh-CN" sz="2400" baseline="30000" dirty="0"/>
              <a:t>2</a:t>
            </a:r>
            <a:r>
              <a:rPr lang="en-US" sz="2400" dirty="0"/>
              <a:t>The Chinese University of Hong Kong</a:t>
            </a:r>
          </a:p>
          <a:p>
            <a:r>
              <a:rPr lang="en-US" altLang="zh-CN" sz="2400" baseline="30000" dirty="0"/>
              <a:t>3</a:t>
            </a:r>
            <a:r>
              <a:rPr lang="en-US" sz="2400" dirty="0"/>
              <a:t>Xi’an </a:t>
            </a:r>
            <a:r>
              <a:rPr lang="en-US" sz="2400" dirty="0" err="1"/>
              <a:t>Jiaotong</a:t>
            </a:r>
            <a:r>
              <a:rPr lang="en-US" sz="2400" dirty="0"/>
              <a:t> University</a:t>
            </a:r>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pPr>
                <a:defRPr/>
              </a:pPr>
              <a:t>1</a:t>
            </a:fld>
            <a:endParaRPr lang="en-US" dirty="0"/>
          </a:p>
        </p:txBody>
      </p:sp>
    </p:spTree>
    <p:extLst>
      <p:ext uri="{BB962C8B-B14F-4D97-AF65-F5344CB8AC3E}">
        <p14:creationId xmlns:p14="http://schemas.microsoft.com/office/powerpoint/2010/main" val="2630473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Deployment</a:t>
            </a:r>
          </a:p>
        </p:txBody>
      </p:sp>
      <p:sp>
        <p:nvSpPr>
          <p:cNvPr id="3" name="Content Placeholder 2"/>
          <p:cNvSpPr>
            <a:spLocks noGrp="1"/>
          </p:cNvSpPr>
          <p:nvPr>
            <p:ph idx="1"/>
          </p:nvPr>
        </p:nvSpPr>
        <p:spPr>
          <a:xfrm>
            <a:off x="609441" y="1447801"/>
            <a:ext cx="9805451" cy="4678364"/>
          </a:xfrm>
        </p:spPr>
        <p:txBody>
          <a:bodyPr/>
          <a:lstStyle/>
          <a:p>
            <a:r>
              <a:rPr lang="en-US" dirty="0"/>
              <a:t>Model training and update</a:t>
            </a:r>
            <a:endParaRPr lang="en-HK" dirty="0"/>
          </a:p>
          <a:p>
            <a:pPr lvl="1"/>
            <a:r>
              <a:rPr lang="en-HK" dirty="0"/>
              <a:t>Offline training</a:t>
            </a:r>
          </a:p>
          <a:p>
            <a:pPr lvl="2"/>
            <a:r>
              <a:rPr lang="en-HK" dirty="0"/>
              <a:t>Train the multiclass classifier of the Predictor using successful repair records </a:t>
            </a:r>
          </a:p>
          <a:p>
            <a:pPr lvl="2"/>
            <a:r>
              <a:rPr lang="en-HK" dirty="0"/>
              <a:t>Train each binary classifier in Controller using both successful and unsuccessful repair records</a:t>
            </a:r>
          </a:p>
          <a:p>
            <a:pPr lvl="1"/>
            <a:r>
              <a:rPr lang="en-HK" dirty="0"/>
              <a:t>Model update</a:t>
            </a:r>
          </a:p>
          <a:p>
            <a:pPr lvl="2"/>
            <a:r>
              <a:rPr lang="en-HK" dirty="0"/>
              <a:t>Update the model if the newly collected traces can improve the accuracy</a:t>
            </a:r>
          </a:p>
          <a:p>
            <a:pPr lvl="2"/>
            <a:r>
              <a:rPr lang="en-HK" dirty="0"/>
              <a:t>In a monthly basis</a:t>
            </a:r>
          </a:p>
          <a:p>
            <a:r>
              <a:rPr lang="en-HK" dirty="0"/>
              <a:t>Deployment</a:t>
            </a:r>
          </a:p>
          <a:p>
            <a:pPr lvl="1"/>
            <a:r>
              <a:rPr lang="en-HK" dirty="0"/>
              <a:t>Deployed AIHS on 2200 clusters.</a:t>
            </a:r>
          </a:p>
          <a:p>
            <a:pPr lvl="1"/>
            <a:r>
              <a:rPr lang="en-HK" dirty="0"/>
              <a:t>Divide the clusters into five groups based on business, run one AIHS instance for each group independently </a:t>
            </a:r>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spTree>
    <p:extLst>
      <p:ext uri="{BB962C8B-B14F-4D97-AF65-F5344CB8AC3E}">
        <p14:creationId xmlns:p14="http://schemas.microsoft.com/office/powerpoint/2010/main" val="3877518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1"/>
            <a:ext cx="9805451" cy="4678364"/>
          </a:xfrm>
        </p:spPr>
        <p:txBody>
          <a:bodyPr/>
          <a:lstStyle/>
          <a:p>
            <a:r>
              <a:rPr lang="en-US" dirty="0"/>
              <a:t>Trace-driven experiments for comparisons of unsupervised models in the Mapper</a:t>
            </a:r>
          </a:p>
          <a:p>
            <a:pPr lvl="1"/>
            <a:r>
              <a:rPr lang="en-HK" dirty="0"/>
              <a:t>Fix GBDT in the Predictor and Controller</a:t>
            </a:r>
          </a:p>
          <a:p>
            <a:pPr lvl="1"/>
            <a:r>
              <a:rPr lang="en-HK" dirty="0"/>
              <a:t>LDA is the most suitable model for the Mapper and provides high prediction accuracies in both the Predictor and the Controller. </a:t>
            </a:r>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pic>
        <p:nvPicPr>
          <p:cNvPr id="5" name="Picture 4">
            <a:extLst>
              <a:ext uri="{FF2B5EF4-FFF2-40B4-BE49-F238E27FC236}">
                <a16:creationId xmlns:a16="http://schemas.microsoft.com/office/drawing/2014/main" id="{06B68621-5ACF-664F-B9C3-4009BCE6A2C7}"/>
              </a:ext>
            </a:extLst>
          </p:cNvPr>
          <p:cNvPicPr>
            <a:picLocks noChangeAspect="1"/>
          </p:cNvPicPr>
          <p:nvPr/>
        </p:nvPicPr>
        <p:blipFill>
          <a:blip r:embed="rId3"/>
          <a:stretch>
            <a:fillRect/>
          </a:stretch>
        </p:blipFill>
        <p:spPr>
          <a:xfrm>
            <a:off x="2430462" y="3933056"/>
            <a:ext cx="7327900" cy="1739900"/>
          </a:xfrm>
          <a:prstGeom prst="rect">
            <a:avLst/>
          </a:prstGeom>
        </p:spPr>
      </p:pic>
    </p:spTree>
    <p:extLst>
      <p:ext uri="{BB962C8B-B14F-4D97-AF65-F5344CB8AC3E}">
        <p14:creationId xmlns:p14="http://schemas.microsoft.com/office/powerpoint/2010/main" val="4251215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1"/>
            <a:ext cx="9805451" cy="4678364"/>
          </a:xfrm>
        </p:spPr>
        <p:txBody>
          <a:bodyPr/>
          <a:lstStyle/>
          <a:p>
            <a:r>
              <a:rPr lang="en-US" dirty="0"/>
              <a:t>Trace-driven experiments for comparisons of multi-class classifiers in the Predictor</a:t>
            </a:r>
          </a:p>
          <a:p>
            <a:pPr lvl="1"/>
            <a:r>
              <a:rPr lang="en-HK" dirty="0"/>
              <a:t>Fix GBDT in the Mapper</a:t>
            </a:r>
          </a:p>
          <a:p>
            <a:pPr lvl="1"/>
            <a:r>
              <a:rPr lang="en-HK" dirty="0"/>
              <a:t>GBDT achieves the highest precision, recall, and F1-score in all cases. </a:t>
            </a:r>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12</a:t>
            </a:fld>
            <a:endParaRPr lang="en-US"/>
          </a:p>
        </p:txBody>
      </p:sp>
      <p:pic>
        <p:nvPicPr>
          <p:cNvPr id="6" name="Picture 5">
            <a:extLst>
              <a:ext uri="{FF2B5EF4-FFF2-40B4-BE49-F238E27FC236}">
                <a16:creationId xmlns:a16="http://schemas.microsoft.com/office/drawing/2014/main" id="{37BF4F5E-16D2-0449-A596-E646AD3C01D7}"/>
              </a:ext>
            </a:extLst>
          </p:cNvPr>
          <p:cNvPicPr>
            <a:picLocks noChangeAspect="1"/>
          </p:cNvPicPr>
          <p:nvPr/>
        </p:nvPicPr>
        <p:blipFill>
          <a:blip r:embed="rId3"/>
          <a:stretch>
            <a:fillRect/>
          </a:stretch>
        </p:blipFill>
        <p:spPr>
          <a:xfrm>
            <a:off x="3207116" y="3501008"/>
            <a:ext cx="4610100" cy="1993900"/>
          </a:xfrm>
          <a:prstGeom prst="rect">
            <a:avLst/>
          </a:prstGeom>
        </p:spPr>
      </p:pic>
    </p:spTree>
    <p:extLst>
      <p:ext uri="{BB962C8B-B14F-4D97-AF65-F5344CB8AC3E}">
        <p14:creationId xmlns:p14="http://schemas.microsoft.com/office/powerpoint/2010/main" val="14714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1"/>
            <a:ext cx="9805451" cy="4678364"/>
          </a:xfrm>
        </p:spPr>
        <p:txBody>
          <a:bodyPr/>
          <a:lstStyle/>
          <a:p>
            <a:r>
              <a:rPr lang="en-US" dirty="0"/>
              <a:t>Trace-driven experiments for comparisons of binary classifiers in the Controller</a:t>
            </a:r>
          </a:p>
          <a:p>
            <a:pPr lvl="1"/>
            <a:r>
              <a:rPr lang="en-HK" dirty="0"/>
              <a:t>Fix GBDT in the Mapper</a:t>
            </a:r>
          </a:p>
          <a:p>
            <a:pPr lvl="1"/>
            <a:r>
              <a:rPr lang="en-HK" dirty="0"/>
              <a:t>GBDT performs the best for most repair actions.</a:t>
            </a:r>
          </a:p>
          <a:p>
            <a:pPr lvl="1"/>
            <a:r>
              <a:rPr lang="en-HK" dirty="0"/>
              <a:t>Choose the GBDT for all repair actions for the sake of simplicity and ease of maintenance </a:t>
            </a:r>
          </a:p>
          <a:p>
            <a:pPr marL="457200" lvl="1" indent="0">
              <a:buNone/>
            </a:pPr>
            <a:r>
              <a:rPr lang="en-HK" dirty="0"/>
              <a:t> </a:t>
            </a:r>
          </a:p>
          <a:p>
            <a:pPr marL="457200" lvl="1" indent="0">
              <a:buNone/>
            </a:pPr>
            <a:endParaRPr lang="en-HK" dirty="0"/>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13</a:t>
            </a:fld>
            <a:endParaRPr lang="en-US"/>
          </a:p>
        </p:txBody>
      </p:sp>
      <p:pic>
        <p:nvPicPr>
          <p:cNvPr id="5" name="Picture 4">
            <a:extLst>
              <a:ext uri="{FF2B5EF4-FFF2-40B4-BE49-F238E27FC236}">
                <a16:creationId xmlns:a16="http://schemas.microsoft.com/office/drawing/2014/main" id="{647C17CF-1168-D443-AF98-F4830DA0A714}"/>
              </a:ext>
            </a:extLst>
          </p:cNvPr>
          <p:cNvPicPr>
            <a:picLocks noChangeAspect="1"/>
          </p:cNvPicPr>
          <p:nvPr/>
        </p:nvPicPr>
        <p:blipFill>
          <a:blip r:embed="rId3"/>
          <a:stretch>
            <a:fillRect/>
          </a:stretch>
        </p:blipFill>
        <p:spPr>
          <a:xfrm>
            <a:off x="34696" y="4298412"/>
            <a:ext cx="12188825" cy="2033333"/>
          </a:xfrm>
          <a:prstGeom prst="rect">
            <a:avLst/>
          </a:prstGeom>
        </p:spPr>
      </p:pic>
    </p:spTree>
    <p:extLst>
      <p:ext uri="{BB962C8B-B14F-4D97-AF65-F5344CB8AC3E}">
        <p14:creationId xmlns:p14="http://schemas.microsoft.com/office/powerpoint/2010/main" val="3985401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0"/>
            <a:ext cx="9805451" cy="5089525"/>
          </a:xfrm>
        </p:spPr>
        <p:txBody>
          <a:bodyPr/>
          <a:lstStyle/>
          <a:p>
            <a:r>
              <a:rPr lang="en-US" dirty="0"/>
              <a:t>Micro-benchmarking AIHS</a:t>
            </a:r>
          </a:p>
          <a:p>
            <a:pPr lvl="1"/>
            <a:r>
              <a:rPr lang="en-US" dirty="0"/>
              <a:t>Define </a:t>
            </a:r>
            <a:r>
              <a:rPr lang="en-US" dirty="0" err="1"/>
              <a:t>HitRate</a:t>
            </a:r>
            <a:r>
              <a:rPr lang="en-US" dirty="0"/>
              <a:t>, </a:t>
            </a:r>
            <a:r>
              <a:rPr lang="en-US" dirty="0" err="1"/>
              <a:t>ReverseRate</a:t>
            </a:r>
            <a:r>
              <a:rPr lang="en-US" dirty="0"/>
              <a:t>, and </a:t>
            </a:r>
            <a:r>
              <a:rPr lang="en-US" dirty="0" err="1"/>
              <a:t>OverallRate</a:t>
            </a:r>
            <a:r>
              <a:rPr lang="en-US" dirty="0"/>
              <a:t> for evaluating the accuracy of AIHS, which is similar as precision, recall, and F1-score.</a:t>
            </a:r>
          </a:p>
          <a:p>
            <a:pPr lvl="1"/>
            <a:r>
              <a:rPr lang="en-HK" dirty="0"/>
              <a:t>AIHS achieves high </a:t>
            </a:r>
            <a:r>
              <a:rPr lang="en-HK" dirty="0" err="1"/>
              <a:t>HitRate</a:t>
            </a:r>
            <a:r>
              <a:rPr lang="en-HK" dirty="0"/>
              <a:t>, </a:t>
            </a:r>
            <a:r>
              <a:rPr lang="en-HK" dirty="0" err="1"/>
              <a:t>ReverseRate</a:t>
            </a:r>
            <a:r>
              <a:rPr lang="en-HK" dirty="0"/>
              <a:t>, and </a:t>
            </a:r>
            <a:r>
              <a:rPr lang="en-HK" dirty="0" err="1"/>
              <a:t>OverallRate</a:t>
            </a:r>
            <a:r>
              <a:rPr lang="en-HK" dirty="0"/>
              <a:t> by combining all components to learn both successful and unsuccessful repair records. </a:t>
            </a:r>
          </a:p>
          <a:p>
            <a:pPr lvl="1"/>
            <a:endParaRPr lang="en-US" dirty="0"/>
          </a:p>
          <a:p>
            <a:pPr lvl="1"/>
            <a:endParaRPr lang="en-HK" dirty="0"/>
          </a:p>
          <a:p>
            <a:pPr marL="457200" lvl="1" indent="0">
              <a:buNone/>
            </a:pPr>
            <a:r>
              <a:rPr lang="en-HK" dirty="0"/>
              <a:t> </a:t>
            </a:r>
          </a:p>
          <a:p>
            <a:pPr marL="457200" lvl="1" indent="0">
              <a:buNone/>
            </a:pPr>
            <a:endParaRPr lang="en-HK" dirty="0"/>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14</a:t>
            </a:fld>
            <a:endParaRPr lang="en-US"/>
          </a:p>
        </p:txBody>
      </p:sp>
      <p:pic>
        <p:nvPicPr>
          <p:cNvPr id="6" name="Picture 5">
            <a:extLst>
              <a:ext uri="{FF2B5EF4-FFF2-40B4-BE49-F238E27FC236}">
                <a16:creationId xmlns:a16="http://schemas.microsoft.com/office/drawing/2014/main" id="{F848A509-255C-2D47-B538-D4A0257B285D}"/>
              </a:ext>
            </a:extLst>
          </p:cNvPr>
          <p:cNvPicPr>
            <a:picLocks noChangeAspect="1"/>
          </p:cNvPicPr>
          <p:nvPr/>
        </p:nvPicPr>
        <p:blipFill>
          <a:blip r:embed="rId3"/>
          <a:stretch>
            <a:fillRect/>
          </a:stretch>
        </p:blipFill>
        <p:spPr>
          <a:xfrm>
            <a:off x="2312751" y="4223199"/>
            <a:ext cx="6660484" cy="2558601"/>
          </a:xfrm>
          <a:prstGeom prst="rect">
            <a:avLst/>
          </a:prstGeom>
        </p:spPr>
      </p:pic>
    </p:spTree>
    <p:extLst>
      <p:ext uri="{BB962C8B-B14F-4D97-AF65-F5344CB8AC3E}">
        <p14:creationId xmlns:p14="http://schemas.microsoft.com/office/powerpoint/2010/main" val="2192555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0"/>
            <a:ext cx="9805451" cy="5089525"/>
          </a:xfrm>
        </p:spPr>
        <p:txBody>
          <a:bodyPr/>
          <a:lstStyle/>
          <a:p>
            <a:r>
              <a:rPr lang="en-US" dirty="0"/>
              <a:t>Production accuracy</a:t>
            </a:r>
          </a:p>
          <a:p>
            <a:pPr lvl="1"/>
            <a:r>
              <a:rPr lang="en-US" dirty="0"/>
              <a:t>Baseline: Policy-based self-healing</a:t>
            </a:r>
          </a:p>
          <a:p>
            <a:pPr lvl="1"/>
            <a:r>
              <a:rPr lang="en-US" dirty="0" err="1"/>
              <a:t>SuccessRate</a:t>
            </a:r>
            <a:r>
              <a:rPr lang="en-US" dirty="0"/>
              <a:t>: Fraction of failures that are successfully fixed</a:t>
            </a:r>
          </a:p>
          <a:p>
            <a:pPr lvl="1"/>
            <a:r>
              <a:rPr lang="en-US" dirty="0"/>
              <a:t>AIHS </a:t>
            </a:r>
            <a:r>
              <a:rPr lang="en-HK" dirty="0"/>
              <a:t>significantly outperforms the policy-based solution all the time, successfully fix 92.4% productions failures over 7 months</a:t>
            </a:r>
          </a:p>
          <a:p>
            <a:pPr lvl="1"/>
            <a:r>
              <a:rPr lang="en-HK" dirty="0"/>
              <a:t>AIHS also reduce 51% of unavailable time of each failed server </a:t>
            </a:r>
          </a:p>
          <a:p>
            <a:pPr marL="457200" lvl="1" indent="0">
              <a:buNone/>
            </a:pPr>
            <a:endParaRPr lang="en-US" dirty="0"/>
          </a:p>
          <a:p>
            <a:pPr lvl="1"/>
            <a:endParaRPr lang="en-HK" dirty="0"/>
          </a:p>
          <a:p>
            <a:pPr marL="457200" lvl="1" indent="0">
              <a:buNone/>
            </a:pPr>
            <a:r>
              <a:rPr lang="en-HK" dirty="0"/>
              <a:t> </a:t>
            </a:r>
          </a:p>
          <a:p>
            <a:pPr marL="457200" lvl="1" indent="0">
              <a:buNone/>
            </a:pPr>
            <a:endParaRPr lang="en-HK" dirty="0"/>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15</a:t>
            </a:fld>
            <a:endParaRPr lang="en-US"/>
          </a:p>
        </p:txBody>
      </p:sp>
      <p:pic>
        <p:nvPicPr>
          <p:cNvPr id="7" name="Picture 6">
            <a:extLst>
              <a:ext uri="{FF2B5EF4-FFF2-40B4-BE49-F238E27FC236}">
                <a16:creationId xmlns:a16="http://schemas.microsoft.com/office/drawing/2014/main" id="{9CE5BFD5-9A76-2748-86D7-2FB0C36D3671}"/>
              </a:ext>
            </a:extLst>
          </p:cNvPr>
          <p:cNvPicPr>
            <a:picLocks noChangeAspect="1"/>
          </p:cNvPicPr>
          <p:nvPr/>
        </p:nvPicPr>
        <p:blipFill>
          <a:blip r:embed="rId3"/>
          <a:stretch>
            <a:fillRect/>
          </a:stretch>
        </p:blipFill>
        <p:spPr>
          <a:xfrm>
            <a:off x="3934172" y="4021125"/>
            <a:ext cx="3456384" cy="2778150"/>
          </a:xfrm>
          <a:prstGeom prst="rect">
            <a:avLst/>
          </a:prstGeom>
        </p:spPr>
      </p:pic>
    </p:spTree>
    <p:extLst>
      <p:ext uri="{BB962C8B-B14F-4D97-AF65-F5344CB8AC3E}">
        <p14:creationId xmlns:p14="http://schemas.microsoft.com/office/powerpoint/2010/main" val="1033145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0"/>
            <a:ext cx="9805451" cy="5089525"/>
          </a:xfrm>
        </p:spPr>
        <p:txBody>
          <a:bodyPr/>
          <a:lstStyle/>
          <a:p>
            <a:r>
              <a:rPr lang="en-US" dirty="0"/>
              <a:t>Effectiveness of monthly model update</a:t>
            </a:r>
          </a:p>
          <a:p>
            <a:pPr lvl="1"/>
            <a:r>
              <a:rPr lang="en-HK" dirty="0"/>
              <a:t>Disabling monthly model update significantly reduces the F1-score of Predictor and the </a:t>
            </a:r>
            <a:r>
              <a:rPr lang="en-HK" dirty="0" err="1"/>
              <a:t>OverallRate</a:t>
            </a:r>
            <a:r>
              <a:rPr lang="en-HK" dirty="0"/>
              <a:t> of AIHS</a:t>
            </a:r>
          </a:p>
          <a:p>
            <a:pPr lvl="1"/>
            <a:r>
              <a:rPr lang="en-HK" dirty="0"/>
              <a:t>AIHS effectively mitigates the impact of emerging failures and maintains high prediction accuracy via monthly model updates. </a:t>
            </a:r>
          </a:p>
          <a:p>
            <a:endParaRPr lang="en-HK" dirty="0"/>
          </a:p>
          <a:p>
            <a:pPr marL="457200" lvl="1" indent="0">
              <a:buNone/>
            </a:pPr>
            <a:endParaRPr lang="en-US" dirty="0"/>
          </a:p>
          <a:p>
            <a:pPr lvl="1"/>
            <a:endParaRPr lang="en-HK" dirty="0"/>
          </a:p>
          <a:p>
            <a:pPr marL="457200" lvl="1" indent="0">
              <a:buNone/>
            </a:pPr>
            <a:r>
              <a:rPr lang="en-HK" dirty="0"/>
              <a:t> </a:t>
            </a:r>
          </a:p>
          <a:p>
            <a:pPr marL="457200" lvl="1" indent="0">
              <a:buNone/>
            </a:pPr>
            <a:endParaRPr lang="en-HK" dirty="0"/>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16</a:t>
            </a:fld>
            <a:endParaRPr lang="en-US"/>
          </a:p>
        </p:txBody>
      </p:sp>
      <p:pic>
        <p:nvPicPr>
          <p:cNvPr id="5" name="Picture 4">
            <a:extLst>
              <a:ext uri="{FF2B5EF4-FFF2-40B4-BE49-F238E27FC236}">
                <a16:creationId xmlns:a16="http://schemas.microsoft.com/office/drawing/2014/main" id="{6F91F09E-397B-F148-BDE0-CEA890B9DBC7}"/>
              </a:ext>
            </a:extLst>
          </p:cNvPr>
          <p:cNvPicPr>
            <a:picLocks noChangeAspect="1"/>
          </p:cNvPicPr>
          <p:nvPr/>
        </p:nvPicPr>
        <p:blipFill>
          <a:blip r:embed="rId3"/>
          <a:stretch>
            <a:fillRect/>
          </a:stretch>
        </p:blipFill>
        <p:spPr>
          <a:xfrm>
            <a:off x="2105872" y="3904163"/>
            <a:ext cx="6832600" cy="2679700"/>
          </a:xfrm>
          <a:prstGeom prst="rect">
            <a:avLst/>
          </a:prstGeom>
        </p:spPr>
      </p:pic>
    </p:spTree>
    <p:extLst>
      <p:ext uri="{BB962C8B-B14F-4D97-AF65-F5344CB8AC3E}">
        <p14:creationId xmlns:p14="http://schemas.microsoft.com/office/powerpoint/2010/main" val="3243027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a:xfrm>
            <a:off x="609441" y="1447800"/>
            <a:ext cx="9805451" cy="5089525"/>
          </a:xfrm>
        </p:spPr>
        <p:txBody>
          <a:bodyPr/>
          <a:lstStyle/>
          <a:p>
            <a:r>
              <a:rPr lang="en-US" dirty="0"/>
              <a:t>AIHS instance accuracy</a:t>
            </a:r>
          </a:p>
          <a:p>
            <a:pPr lvl="1"/>
            <a:r>
              <a:rPr lang="en-HK" dirty="0"/>
              <a:t>each instance achieves a higher </a:t>
            </a:r>
            <a:r>
              <a:rPr lang="en-HK" dirty="0" err="1"/>
              <a:t>OverallRate</a:t>
            </a:r>
            <a:r>
              <a:rPr lang="en-HK" dirty="0"/>
              <a:t> when only using the repair records collected from itself to re-train the models </a:t>
            </a:r>
          </a:p>
          <a:p>
            <a:pPr lvl="1"/>
            <a:r>
              <a:rPr lang="en-HK" dirty="0"/>
              <a:t>Aggregating repair records from all five instances to re-train the models actually reduces the </a:t>
            </a:r>
            <a:r>
              <a:rPr lang="en-HK" dirty="0" err="1"/>
              <a:t>OverallRate</a:t>
            </a:r>
            <a:r>
              <a:rPr lang="en-HK" dirty="0"/>
              <a:t> of each instance due to different statistical properties.</a:t>
            </a:r>
          </a:p>
          <a:p>
            <a:pPr marL="457200" lvl="1" indent="0">
              <a:buNone/>
            </a:pPr>
            <a:endParaRPr lang="en-US" dirty="0"/>
          </a:p>
          <a:p>
            <a:pPr lvl="1"/>
            <a:endParaRPr lang="en-HK" dirty="0"/>
          </a:p>
          <a:p>
            <a:pPr marL="457200" lvl="1" indent="0">
              <a:buNone/>
            </a:pPr>
            <a:r>
              <a:rPr lang="en-HK" dirty="0"/>
              <a:t> </a:t>
            </a:r>
          </a:p>
          <a:p>
            <a:pPr marL="457200" lvl="1" indent="0">
              <a:buNone/>
            </a:pPr>
            <a:endParaRPr lang="en-HK" dirty="0"/>
          </a:p>
          <a:p>
            <a:pPr marL="457200" lvl="1" indent="0">
              <a:buNone/>
            </a:pPr>
            <a:endParaRPr lang="en-HK" dirty="0"/>
          </a:p>
          <a:p>
            <a:pPr lvl="1"/>
            <a:endParaRPr lang="en-HK" dirty="0"/>
          </a:p>
          <a:p>
            <a:pPr lvl="2"/>
            <a:endParaRPr lang="en-HK" dirty="0"/>
          </a:p>
          <a:p>
            <a:pPr lvl="2"/>
            <a:endParaRPr lang="en-HK" dirty="0"/>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17</a:t>
            </a:fld>
            <a:endParaRPr lang="en-US"/>
          </a:p>
        </p:txBody>
      </p:sp>
      <p:pic>
        <p:nvPicPr>
          <p:cNvPr id="5" name="Picture 4">
            <a:extLst>
              <a:ext uri="{FF2B5EF4-FFF2-40B4-BE49-F238E27FC236}">
                <a16:creationId xmlns:a16="http://schemas.microsoft.com/office/drawing/2014/main" id="{760CDD49-5B3E-4340-90C4-6B9A79ABC85E}"/>
              </a:ext>
            </a:extLst>
          </p:cNvPr>
          <p:cNvPicPr>
            <a:picLocks noChangeAspect="1"/>
          </p:cNvPicPr>
          <p:nvPr/>
        </p:nvPicPr>
        <p:blipFill>
          <a:blip r:embed="rId3"/>
          <a:stretch>
            <a:fillRect/>
          </a:stretch>
        </p:blipFill>
        <p:spPr>
          <a:xfrm>
            <a:off x="2205980" y="4089031"/>
            <a:ext cx="7035800" cy="2438400"/>
          </a:xfrm>
          <a:prstGeom prst="rect">
            <a:avLst/>
          </a:prstGeom>
        </p:spPr>
      </p:pic>
    </p:spTree>
    <p:extLst>
      <p:ext uri="{BB962C8B-B14F-4D97-AF65-F5344CB8AC3E}">
        <p14:creationId xmlns:p14="http://schemas.microsoft.com/office/powerpoint/2010/main" val="2100883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a:t>
            </a:r>
          </a:p>
        </p:txBody>
      </p:sp>
      <p:sp>
        <p:nvSpPr>
          <p:cNvPr id="3" name="Content Placeholder 2"/>
          <p:cNvSpPr>
            <a:spLocks noGrp="1"/>
          </p:cNvSpPr>
          <p:nvPr>
            <p:ph idx="1"/>
          </p:nvPr>
        </p:nvSpPr>
        <p:spPr/>
        <p:txBody>
          <a:bodyPr/>
          <a:lstStyle/>
          <a:p>
            <a:r>
              <a:rPr lang="en-US" dirty="0"/>
              <a:t>Lessons learned from design and deployment of AIHS</a:t>
            </a:r>
          </a:p>
          <a:p>
            <a:pPr lvl="1"/>
            <a:r>
              <a:rPr lang="en-HK" dirty="0"/>
              <a:t>Designing AIHS as a general framework allows us to find the appropriate machine learning models for self-healing for different deployment environments in our business. </a:t>
            </a:r>
          </a:p>
          <a:p>
            <a:pPr lvl="1"/>
            <a:endParaRPr lang="en-HK" sz="800" dirty="0"/>
          </a:p>
          <a:p>
            <a:pPr lvl="1"/>
            <a:r>
              <a:rPr lang="en-HK" dirty="0"/>
              <a:t>LDA can better interpret the correlation among different attributes and thus achieve best accuracy in Mapper while GBDT achieves high accuracy in Predictor and Controller as it can solve sample imbalance.</a:t>
            </a:r>
          </a:p>
          <a:p>
            <a:pPr marL="457200" lvl="1" indent="0">
              <a:buNone/>
            </a:pPr>
            <a:endParaRPr lang="en-HK" dirty="0"/>
          </a:p>
          <a:p>
            <a:pPr lvl="1"/>
            <a:r>
              <a:rPr lang="en-HK" dirty="0"/>
              <a:t> Performing incremental deployment of AIHS on our business and monthly model update for AIHS allows us to observe if AIHS works as expected and make correct decision on AIHS deployment. </a:t>
            </a:r>
          </a:p>
          <a:p>
            <a:pPr lvl="1"/>
            <a:endParaRPr lang="en-HK" dirty="0"/>
          </a:p>
          <a:p>
            <a:pPr lvl="1"/>
            <a:endParaRPr lang="en-HK"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18</a:t>
            </a:fld>
            <a:endParaRPr lang="en-US"/>
          </a:p>
        </p:txBody>
      </p:sp>
    </p:spTree>
    <p:extLst>
      <p:ext uri="{BB962C8B-B14F-4D97-AF65-F5344CB8AC3E}">
        <p14:creationId xmlns:p14="http://schemas.microsoft.com/office/powerpoint/2010/main" val="1385039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AIHS: </a:t>
            </a:r>
          </a:p>
          <a:p>
            <a:pPr lvl="1"/>
            <a:r>
              <a:rPr lang="en-US" dirty="0"/>
              <a:t>A machine-learning-based automated intelligent healing system for cloud-scale data centers.</a:t>
            </a:r>
          </a:p>
          <a:p>
            <a:pPr lvl="1"/>
            <a:r>
              <a:rPr lang="en-US" dirty="0"/>
              <a:t>Support various machine learning for self-healing</a:t>
            </a:r>
          </a:p>
          <a:p>
            <a:pPr lvl="1"/>
            <a:r>
              <a:rPr lang="en-US" dirty="0"/>
              <a:t>Extensive trace-driven experiments and production experiments validate the effectiveness of AIHS.</a:t>
            </a:r>
            <a:endParaRPr lang="en-HK" dirty="0"/>
          </a:p>
          <a:p>
            <a:pPr lvl="1"/>
            <a:endParaRPr lang="en-HK" sz="400" dirty="0"/>
          </a:p>
          <a:p>
            <a:r>
              <a:rPr lang="en-US" dirty="0"/>
              <a:t>Source code:</a:t>
            </a:r>
          </a:p>
          <a:p>
            <a:pPr lvl="1" latinLnBrk="1"/>
            <a:r>
              <a:rPr lang="en-US" b="1" dirty="0">
                <a:solidFill>
                  <a:srgbClr val="FF0000"/>
                </a:solidFill>
              </a:rPr>
              <a:t>https://</a:t>
            </a:r>
            <a:r>
              <a:rPr lang="en-US" b="1" dirty="0" err="1">
                <a:solidFill>
                  <a:srgbClr val="FF0000"/>
                </a:solidFill>
              </a:rPr>
              <a:t>github.com</a:t>
            </a:r>
            <a:r>
              <a:rPr lang="en-US" b="1" dirty="0">
                <a:solidFill>
                  <a:srgbClr val="FF0000"/>
                </a:solidFill>
              </a:rPr>
              <a:t>/</a:t>
            </a:r>
            <a:r>
              <a:rPr lang="en-US" b="1" dirty="0" err="1">
                <a:solidFill>
                  <a:srgbClr val="FF0000"/>
                </a:solidFill>
              </a:rPr>
              <a:t>alibaba-edu</a:t>
            </a:r>
            <a:r>
              <a:rPr lang="en-US" b="1" dirty="0">
                <a:solidFill>
                  <a:srgbClr val="FF0000"/>
                </a:solidFill>
              </a:rPr>
              <a:t>/</a:t>
            </a:r>
            <a:r>
              <a:rPr lang="en-US" b="1" dirty="0" err="1">
                <a:solidFill>
                  <a:srgbClr val="FF0000"/>
                </a:solidFill>
              </a:rPr>
              <a:t>dcbrain</a:t>
            </a:r>
            <a:r>
              <a:rPr lang="en-US" b="1" dirty="0">
                <a:solidFill>
                  <a:srgbClr val="FF0000"/>
                </a:solidFill>
              </a:rPr>
              <a:t>/master/</a:t>
            </a:r>
            <a:r>
              <a:rPr lang="en-US" b="1" dirty="0" err="1">
                <a:solidFill>
                  <a:srgbClr val="FF0000"/>
                </a:solidFill>
              </a:rPr>
              <a:t>AIHS_prototype</a:t>
            </a:r>
            <a:endParaRPr lang="en-US" b="1" dirty="0">
              <a:solidFill>
                <a:srgbClr val="FF0000"/>
              </a:solidFill>
            </a:endParaRP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19</a:t>
            </a:fld>
            <a:endParaRPr lang="en-US"/>
          </a:p>
        </p:txBody>
      </p:sp>
    </p:spTree>
    <p:extLst>
      <p:ext uri="{BB962C8B-B14F-4D97-AF65-F5344CB8AC3E}">
        <p14:creationId xmlns:p14="http://schemas.microsoft.com/office/powerpoint/2010/main" val="117188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Self-healing</a:t>
            </a:r>
          </a:p>
        </p:txBody>
      </p:sp>
      <p:sp>
        <p:nvSpPr>
          <p:cNvPr id="3" name="Content Placeholder 2"/>
          <p:cNvSpPr>
            <a:spLocks noGrp="1"/>
          </p:cNvSpPr>
          <p:nvPr>
            <p:ph idx="1"/>
          </p:nvPr>
        </p:nvSpPr>
        <p:spPr/>
        <p:txBody>
          <a:bodyPr/>
          <a:lstStyle/>
          <a:p>
            <a:r>
              <a:rPr lang="en-US" dirty="0"/>
              <a:t>Production cloud-scale data centers are </a:t>
            </a:r>
            <a:r>
              <a:rPr lang="en-HK" dirty="0"/>
              <a:t>susceptible to various types of component failures, e.g., hardware crashes, network disconnection </a:t>
            </a:r>
          </a:p>
          <a:p>
            <a:r>
              <a:rPr lang="en-HK" dirty="0"/>
              <a:t>To maintain high availability of commercial cloud services, modern cloud-scale data </a:t>
            </a:r>
            <a:r>
              <a:rPr lang="en-HK" dirty="0" err="1"/>
              <a:t>centers</a:t>
            </a:r>
            <a:r>
              <a:rPr lang="en-HK" dirty="0"/>
              <a:t> support </a:t>
            </a:r>
            <a:r>
              <a:rPr lang="en-HK" dirty="0">
                <a:solidFill>
                  <a:srgbClr val="FF0000"/>
                </a:solidFill>
              </a:rPr>
              <a:t>self-healing</a:t>
            </a:r>
            <a:r>
              <a:rPr lang="en-HK" dirty="0"/>
              <a:t> </a:t>
            </a:r>
          </a:p>
          <a:p>
            <a:pPr lvl="1"/>
            <a:r>
              <a:rPr lang="en-HK" dirty="0"/>
              <a:t>automation of the detection and repair of component failures with limited human intervention. </a:t>
            </a:r>
          </a:p>
          <a:p>
            <a:pPr marL="914400" lvl="2" indent="0">
              <a:buNone/>
            </a:pPr>
            <a:endParaRPr lang="en-HK" dirty="0"/>
          </a:p>
          <a:p>
            <a:pPr marL="0" indent="0">
              <a:buNone/>
            </a:pPr>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a:t>
            </a:fld>
            <a:endParaRPr lang="en-US"/>
          </a:p>
        </p:txBody>
      </p:sp>
    </p:spTree>
    <p:extLst>
      <p:ext uri="{BB962C8B-B14F-4D97-AF65-F5344CB8AC3E}">
        <p14:creationId xmlns:p14="http://schemas.microsoft.com/office/powerpoint/2010/main" val="145766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0" y="2857500"/>
            <a:ext cx="10969943" cy="1143000"/>
          </a:xfrm>
        </p:spPr>
        <p:txBody>
          <a:bodyPr/>
          <a:lstStyle/>
          <a:p>
            <a:r>
              <a:rPr lang="en-US" dirty="0"/>
              <a:t>Thank You!</a:t>
            </a:r>
            <a:br>
              <a:rPr lang="en-US" dirty="0"/>
            </a:br>
            <a:r>
              <a:rPr lang="en-US" dirty="0"/>
              <a:t>Q </a:t>
            </a:r>
            <a:r>
              <a:rPr lang="en-US" altLang="zh-CN" dirty="0"/>
              <a:t>&amp; A</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20</a:t>
            </a:fld>
            <a:endParaRPr lang="en-US"/>
          </a:p>
        </p:txBody>
      </p:sp>
    </p:spTree>
    <p:extLst>
      <p:ext uri="{BB962C8B-B14F-4D97-AF65-F5344CB8AC3E}">
        <p14:creationId xmlns:p14="http://schemas.microsoft.com/office/powerpoint/2010/main" val="414919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Cloud Infrastructure</a:t>
            </a:r>
          </a:p>
        </p:txBody>
      </p:sp>
      <p:sp>
        <p:nvSpPr>
          <p:cNvPr id="3" name="Content Placeholder 2"/>
          <p:cNvSpPr>
            <a:spLocks noGrp="1"/>
          </p:cNvSpPr>
          <p:nvPr>
            <p:ph idx="1"/>
          </p:nvPr>
        </p:nvSpPr>
        <p:spPr>
          <a:xfrm>
            <a:off x="609441" y="1447800"/>
            <a:ext cx="10969943" cy="5005535"/>
          </a:xfrm>
        </p:spPr>
        <p:txBody>
          <a:bodyPr/>
          <a:lstStyle/>
          <a:p>
            <a:r>
              <a:rPr lang="en-US" dirty="0"/>
              <a:t>Cloud infrastructure in this paper</a:t>
            </a:r>
          </a:p>
          <a:p>
            <a:pPr lvl="1"/>
            <a:r>
              <a:rPr lang="en-US" dirty="0"/>
              <a:t>22 data centers, 5100 clusters, with a total 1.1 million servers</a:t>
            </a:r>
          </a:p>
          <a:p>
            <a:r>
              <a:rPr lang="en-US" dirty="0"/>
              <a:t>Monitoring systems</a:t>
            </a:r>
          </a:p>
          <a:p>
            <a:pPr lvl="1"/>
            <a:r>
              <a:rPr lang="en-HK" dirty="0"/>
              <a:t>Monitors all servers in real time and collects </a:t>
            </a:r>
            <a:r>
              <a:rPr lang="en-HK" i="1" dirty="0"/>
              <a:t>raw monitoring logs </a:t>
            </a:r>
            <a:endParaRPr lang="en-HK" dirty="0"/>
          </a:p>
          <a:p>
            <a:pPr lvl="1"/>
            <a:r>
              <a:rPr lang="en-US" dirty="0"/>
              <a:t>The raw monitoring logs covers 165 </a:t>
            </a:r>
            <a:r>
              <a:rPr lang="en-HK" dirty="0">
                <a:solidFill>
                  <a:srgbClr val="FF0000"/>
                </a:solidFill>
              </a:rPr>
              <a:t>attributes</a:t>
            </a:r>
            <a:r>
              <a:rPr lang="en-HK" dirty="0"/>
              <a:t>, which describe the operational status and error information of a server.</a:t>
            </a:r>
          </a:p>
          <a:p>
            <a:pPr lvl="1"/>
            <a:r>
              <a:rPr lang="en-US" dirty="0"/>
              <a:t> Each attributes is associated with one of six levels of failure severity</a:t>
            </a:r>
          </a:p>
          <a:p>
            <a:pPr lvl="2"/>
            <a:r>
              <a:rPr lang="en-US" dirty="0"/>
              <a:t>Info, good, warning, error, critical, and fatal</a:t>
            </a:r>
          </a:p>
          <a:p>
            <a:pPr lvl="2"/>
            <a:r>
              <a:rPr lang="en-US" dirty="0"/>
              <a:t>For error, critical, and fatal, the server is considered to be failed </a:t>
            </a:r>
          </a:p>
          <a:p>
            <a:r>
              <a:rPr lang="en-US" dirty="0"/>
              <a:t>Repair actions</a:t>
            </a:r>
          </a:p>
          <a:p>
            <a:pPr lvl="1"/>
            <a:r>
              <a:rPr lang="en-US" dirty="0"/>
              <a:t>NOP, MSR, ER, RB, RI, RMA</a:t>
            </a:r>
          </a:p>
          <a:p>
            <a:pPr lvl="1"/>
            <a:endParaRPr lang="en-HK" dirty="0"/>
          </a:p>
          <a:p>
            <a:pPr lvl="1"/>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3</a:t>
            </a:fld>
            <a:endParaRPr lang="en-US"/>
          </a:p>
        </p:txBody>
      </p:sp>
    </p:spTree>
    <p:extLst>
      <p:ext uri="{BB962C8B-B14F-4D97-AF65-F5344CB8AC3E}">
        <p14:creationId xmlns:p14="http://schemas.microsoft.com/office/powerpoint/2010/main" val="322107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609441" y="1447800"/>
            <a:ext cx="10969943" cy="5005535"/>
          </a:xfrm>
        </p:spPr>
        <p:txBody>
          <a:bodyPr/>
          <a:lstStyle/>
          <a:p>
            <a:r>
              <a:rPr lang="en-US" dirty="0"/>
              <a:t>Challenges of choosing right repair actions</a:t>
            </a:r>
          </a:p>
          <a:p>
            <a:pPr lvl="1"/>
            <a:r>
              <a:rPr lang="en-US" dirty="0"/>
              <a:t>Infeasible to traverse and try each repair action</a:t>
            </a:r>
          </a:p>
          <a:p>
            <a:pPr lvl="1"/>
            <a:r>
              <a:rPr lang="en-US" dirty="0"/>
              <a:t>Wrong repair action adds extra overhead and increase server downtime</a:t>
            </a:r>
          </a:p>
          <a:p>
            <a:r>
              <a:rPr lang="en-US" dirty="0"/>
              <a:t>Limitation of our existing policy-based self-healing</a:t>
            </a:r>
          </a:p>
          <a:p>
            <a:pPr lvl="1"/>
            <a:r>
              <a:rPr lang="en-HK" dirty="0"/>
              <a:t>ineffective, due to the huge number of attributes and different severity levels of each attribute </a:t>
            </a:r>
          </a:p>
          <a:p>
            <a:pPr lvl="1"/>
            <a:r>
              <a:rPr lang="en-HK" dirty="0"/>
              <a:t>cannot cover any </a:t>
            </a:r>
            <a:r>
              <a:rPr lang="en-HK" dirty="0">
                <a:solidFill>
                  <a:srgbClr val="FF0000"/>
                </a:solidFill>
              </a:rPr>
              <a:t>emerging failure </a:t>
            </a:r>
            <a:r>
              <a:rPr lang="en-HK" dirty="0"/>
              <a:t>that we have not observed </a:t>
            </a:r>
          </a:p>
          <a:p>
            <a:pPr lvl="1"/>
            <a:r>
              <a:rPr lang="en-HK" dirty="0"/>
              <a:t>infeasible to manually examine each failure and specify the corresponding repair action </a:t>
            </a:r>
          </a:p>
          <a:p>
            <a:pPr lvl="1"/>
            <a:endParaRPr lang="en-US" dirty="0"/>
          </a:p>
          <a:p>
            <a:pPr lvl="1"/>
            <a:endParaRPr lang="en-HK" dirty="0"/>
          </a:p>
          <a:p>
            <a:pPr lvl="1"/>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4</a:t>
            </a:fld>
            <a:endParaRPr lang="en-US"/>
          </a:p>
        </p:txBody>
      </p:sp>
      <p:sp>
        <p:nvSpPr>
          <p:cNvPr id="5" name="Rectangle 4">
            <a:extLst>
              <a:ext uri="{FF2B5EF4-FFF2-40B4-BE49-F238E27FC236}">
                <a16:creationId xmlns:a16="http://schemas.microsoft.com/office/drawing/2014/main" id="{85FB2B4A-A2F1-2A44-BFE1-4E93E91023C8}"/>
              </a:ext>
            </a:extLst>
          </p:cNvPr>
          <p:cNvSpPr/>
          <p:nvPr/>
        </p:nvSpPr>
        <p:spPr>
          <a:xfrm>
            <a:off x="1773932" y="5661248"/>
            <a:ext cx="9001000" cy="954107"/>
          </a:xfrm>
          <a:prstGeom prst="rect">
            <a:avLst/>
          </a:prstGeom>
        </p:spPr>
        <p:txBody>
          <a:bodyPr wrap="square">
            <a:spAutoFit/>
          </a:bodyPr>
          <a:lstStyle/>
          <a:p>
            <a:r>
              <a:rPr lang="en-HK" sz="2800" b="1" dirty="0">
                <a:solidFill>
                  <a:srgbClr val="FF0000"/>
                </a:solidFill>
                <a:latin typeface="NimbusRomNo9L"/>
              </a:rPr>
              <a:t>This motivates us to explore machine-learning-based solutions to automate the entire self-healing workflow. </a:t>
            </a:r>
            <a:endParaRPr lang="en-HK" sz="2800" b="1" dirty="0">
              <a:solidFill>
                <a:srgbClr val="FF0000"/>
              </a:solidFill>
            </a:endParaRPr>
          </a:p>
        </p:txBody>
      </p:sp>
    </p:spTree>
    <p:extLst>
      <p:ext uri="{BB962C8B-B14F-4D97-AF65-F5344CB8AC3E}">
        <p14:creationId xmlns:p14="http://schemas.microsoft.com/office/powerpoint/2010/main" val="168845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dirty="0"/>
              <a:t>Some studies</a:t>
            </a:r>
            <a:r>
              <a:rPr lang="en-US" baseline="30000" dirty="0"/>
              <a:t>[8,15] </a:t>
            </a:r>
            <a:r>
              <a:rPr lang="en-US" dirty="0"/>
              <a:t>reportedly adopt </a:t>
            </a:r>
            <a:r>
              <a:rPr lang="en-US" dirty="0">
                <a:solidFill>
                  <a:srgbClr val="FF0000"/>
                </a:solidFill>
              </a:rPr>
              <a:t>machine learning </a:t>
            </a:r>
            <a:r>
              <a:rPr lang="en-US" dirty="0"/>
              <a:t>to predict repair actions based on historical data.</a:t>
            </a:r>
          </a:p>
          <a:p>
            <a:r>
              <a:rPr lang="en-US" dirty="0"/>
              <a:t>Limited analysis of machine-learning-based self-healing solutions in real-world cloud-scale data centers.</a:t>
            </a:r>
          </a:p>
          <a:p>
            <a:pPr lvl="1"/>
            <a:r>
              <a:rPr lang="en-US" dirty="0"/>
              <a:t>How a complete machine-learning-based self-healing pipeline should be deployed?</a:t>
            </a:r>
          </a:p>
          <a:p>
            <a:pPr lvl="1"/>
            <a:r>
              <a:rPr lang="en-US" dirty="0"/>
              <a:t>How the prediction accuracy of self-healing varies across different machine learning models?</a:t>
            </a:r>
          </a:p>
          <a:p>
            <a:pPr lvl="1"/>
            <a:r>
              <a:rPr lang="en-US" dirty="0"/>
              <a:t>How different stages of machine-learning-based self-healing pipeline affect the overall prediction accuracy of self-healing?</a:t>
            </a:r>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5</a:t>
            </a:fld>
            <a:endParaRPr lang="en-US"/>
          </a:p>
        </p:txBody>
      </p:sp>
    </p:spTree>
    <p:extLst>
      <p:ext uri="{BB962C8B-B14F-4D97-AF65-F5344CB8AC3E}">
        <p14:creationId xmlns:p14="http://schemas.microsoft.com/office/powerpoint/2010/main" val="1416067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Contributions</a:t>
            </a:r>
          </a:p>
        </p:txBody>
      </p:sp>
      <p:sp>
        <p:nvSpPr>
          <p:cNvPr id="3" name="Content Placeholder 2"/>
          <p:cNvSpPr>
            <a:spLocks noGrp="1"/>
          </p:cNvSpPr>
          <p:nvPr>
            <p:ph idx="1"/>
          </p:nvPr>
        </p:nvSpPr>
        <p:spPr/>
        <p:txBody>
          <a:bodyPr/>
          <a:lstStyle/>
          <a:p>
            <a:r>
              <a:rPr lang="en-US" b="1" dirty="0">
                <a:solidFill>
                  <a:srgbClr val="FF0000"/>
                </a:solidFill>
              </a:rPr>
              <a:t>AIHS</a:t>
            </a:r>
            <a:r>
              <a:rPr lang="en-US" dirty="0"/>
              <a:t>: </a:t>
            </a:r>
            <a:r>
              <a:rPr lang="en-HK" dirty="0"/>
              <a:t>an Automated Intelligent Healing System that applies machine learning to self-healing in cloud-scale data </a:t>
            </a:r>
            <a:r>
              <a:rPr lang="en-HK" dirty="0" err="1"/>
              <a:t>centers</a:t>
            </a:r>
            <a:r>
              <a:rPr lang="en-HK" dirty="0"/>
              <a:t>. </a:t>
            </a:r>
          </a:p>
          <a:p>
            <a:pPr lvl="1"/>
            <a:r>
              <a:rPr lang="en-HK" dirty="0"/>
              <a:t>Provides a </a:t>
            </a:r>
            <a:r>
              <a:rPr lang="en-HK" dirty="0">
                <a:solidFill>
                  <a:srgbClr val="3333CC"/>
                </a:solidFill>
              </a:rPr>
              <a:t>full-fledged, general pipeline </a:t>
            </a:r>
            <a:r>
              <a:rPr lang="en-HK" dirty="0"/>
              <a:t>that supports various machine learning models </a:t>
            </a:r>
          </a:p>
          <a:p>
            <a:pPr lvl="1"/>
            <a:r>
              <a:rPr lang="en-HK" dirty="0"/>
              <a:t>Predicts a repair action for a given failure based on the learning of raw monitoring logs and historical repair actions</a:t>
            </a:r>
          </a:p>
          <a:p>
            <a:pPr lvl="1"/>
            <a:r>
              <a:rPr lang="en-HK" dirty="0"/>
              <a:t>Deployed in cloud-scale data </a:t>
            </a:r>
            <a:r>
              <a:rPr lang="en-HK" dirty="0" err="1"/>
              <a:t>centers</a:t>
            </a:r>
            <a:r>
              <a:rPr lang="en-HK" dirty="0"/>
              <a:t> with 600K servers at Alibaba</a:t>
            </a:r>
          </a:p>
          <a:p>
            <a:r>
              <a:rPr lang="en-HK" dirty="0"/>
              <a:t>Extensive trace-driven and </a:t>
            </a:r>
            <a:r>
              <a:rPr lang="en-HK" dirty="0">
                <a:solidFill>
                  <a:srgbClr val="3333CC"/>
                </a:solidFill>
              </a:rPr>
              <a:t>production experiments </a:t>
            </a:r>
            <a:r>
              <a:rPr lang="en-HK" dirty="0"/>
              <a:t>validate the effectiveness of AIHS</a:t>
            </a:r>
          </a:p>
          <a:p>
            <a:r>
              <a:rPr lang="en-HK" dirty="0"/>
              <a:t>Lessons learned from the design and deployment of AIHS</a:t>
            </a:r>
          </a:p>
          <a:p>
            <a:pPr lvl="1"/>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6</a:t>
            </a:fld>
            <a:endParaRPr lang="en-US"/>
          </a:p>
        </p:txBody>
      </p:sp>
    </p:spTree>
    <p:extLst>
      <p:ext uri="{BB962C8B-B14F-4D97-AF65-F5344CB8AC3E}">
        <p14:creationId xmlns:p14="http://schemas.microsoft.com/office/powerpoint/2010/main" val="354899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Trace for AIHS Design</a:t>
            </a:r>
          </a:p>
        </p:txBody>
      </p:sp>
      <p:sp>
        <p:nvSpPr>
          <p:cNvPr id="3" name="Content Placeholder 2"/>
          <p:cNvSpPr>
            <a:spLocks noGrp="1"/>
          </p:cNvSpPr>
          <p:nvPr>
            <p:ph idx="1"/>
          </p:nvPr>
        </p:nvSpPr>
        <p:spPr/>
        <p:txBody>
          <a:bodyPr/>
          <a:lstStyle/>
          <a:p>
            <a:r>
              <a:rPr lang="en-HK" dirty="0"/>
              <a:t>The monitoring system collects a repair record of each triggered repair action.</a:t>
            </a:r>
          </a:p>
          <a:p>
            <a:r>
              <a:rPr lang="en-HK" dirty="0"/>
              <a:t>The trace is used for model training, each record includes</a:t>
            </a:r>
          </a:p>
          <a:p>
            <a:pPr lvl="1"/>
            <a:r>
              <a:rPr lang="en-HK" dirty="0"/>
              <a:t>The server ID</a:t>
            </a:r>
          </a:p>
          <a:p>
            <a:pPr lvl="1"/>
            <a:r>
              <a:rPr lang="en-HK" dirty="0"/>
              <a:t>The raw monitoring logs</a:t>
            </a:r>
          </a:p>
          <a:p>
            <a:pPr lvl="1"/>
            <a:r>
              <a:rPr lang="en-HK" dirty="0"/>
              <a:t>The trigger repair actions</a:t>
            </a:r>
          </a:p>
          <a:p>
            <a:pPr lvl="1"/>
            <a:r>
              <a:rPr lang="en-HK" dirty="0"/>
              <a:t>The repair results</a:t>
            </a:r>
          </a:p>
          <a:p>
            <a:pPr lvl="2"/>
            <a:r>
              <a:rPr lang="en-HK" dirty="0"/>
              <a:t>Marked as </a:t>
            </a:r>
            <a:r>
              <a:rPr lang="en-HK" i="1" dirty="0"/>
              <a:t>successful</a:t>
            </a:r>
            <a:r>
              <a:rPr lang="en-HK" dirty="0"/>
              <a:t> if the repair action recovers the swerver to work more than 20 minutes</a:t>
            </a:r>
          </a:p>
          <a:p>
            <a:pPr lvl="2"/>
            <a:r>
              <a:rPr lang="en-HK" dirty="0"/>
              <a:t>Otherwise marked as </a:t>
            </a:r>
            <a:r>
              <a:rPr lang="en-HK" i="1" dirty="0"/>
              <a:t>unsuccessful</a:t>
            </a:r>
          </a:p>
          <a:p>
            <a:pPr lvl="1"/>
            <a:endParaRPr lang="en-HK" dirty="0"/>
          </a:p>
          <a:p>
            <a:pPr lvl="1"/>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7</a:t>
            </a:fld>
            <a:endParaRPr lang="en-US"/>
          </a:p>
        </p:txBody>
      </p:sp>
    </p:spTree>
    <p:extLst>
      <p:ext uri="{BB962C8B-B14F-4D97-AF65-F5344CB8AC3E}">
        <p14:creationId xmlns:p14="http://schemas.microsoft.com/office/powerpoint/2010/main" val="202757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AIHS </a:t>
            </a:r>
            <a:r>
              <a:rPr lang="en-HK" dirty="0">
                <a:effectLst/>
              </a:rPr>
              <a:t>architecture </a:t>
            </a:r>
            <a:endParaRPr lang="en-US" dirty="0"/>
          </a:p>
        </p:txBody>
      </p:sp>
      <p:sp>
        <p:nvSpPr>
          <p:cNvPr id="3" name="Content Placeholder 2"/>
          <p:cNvSpPr>
            <a:spLocks noGrp="1"/>
          </p:cNvSpPr>
          <p:nvPr>
            <p:ph idx="1"/>
          </p:nvPr>
        </p:nvSpPr>
        <p:spPr>
          <a:xfrm>
            <a:off x="609441" y="1447801"/>
            <a:ext cx="9805451" cy="4678364"/>
          </a:xfrm>
        </p:spPr>
        <p:txBody>
          <a:bodyPr/>
          <a:lstStyle/>
          <a:p>
            <a:r>
              <a:rPr lang="en-US" dirty="0"/>
              <a:t>AIHS comprises three components</a:t>
            </a:r>
            <a:endParaRPr lang="en-HK" dirty="0"/>
          </a:p>
          <a:p>
            <a:pPr lvl="1"/>
            <a:r>
              <a:rPr lang="en-HK" dirty="0"/>
              <a:t>Mapper</a:t>
            </a:r>
          </a:p>
          <a:p>
            <a:pPr lvl="2"/>
            <a:r>
              <a:rPr lang="en-HK" dirty="0"/>
              <a:t>Transforms the raw monitoring logs into numerical features. </a:t>
            </a:r>
          </a:p>
          <a:p>
            <a:pPr lvl="2"/>
            <a:r>
              <a:rPr lang="en-HK" dirty="0"/>
              <a:t>Formulate as an embedding problem in natural language processing </a:t>
            </a:r>
          </a:p>
          <a:p>
            <a:pPr lvl="2"/>
            <a:r>
              <a:rPr lang="en-HK" dirty="0"/>
              <a:t>Supports different supervised embedding methods: TF-IDF, LDA, BERT </a:t>
            </a:r>
          </a:p>
          <a:p>
            <a:pPr lvl="1"/>
            <a:r>
              <a:rPr lang="en-HK" dirty="0"/>
              <a:t>Predictor</a:t>
            </a:r>
          </a:p>
          <a:p>
            <a:pPr lvl="2"/>
            <a:r>
              <a:rPr lang="en-HK" dirty="0"/>
              <a:t>Formulate as a </a:t>
            </a:r>
            <a:r>
              <a:rPr lang="en-HK" dirty="0">
                <a:solidFill>
                  <a:srgbClr val="FF0000"/>
                </a:solidFill>
              </a:rPr>
              <a:t>multi-class classification problem</a:t>
            </a:r>
          </a:p>
          <a:p>
            <a:pPr lvl="2"/>
            <a:r>
              <a:rPr lang="en-HK" dirty="0"/>
              <a:t>Predict a repair action for each monitoring log</a:t>
            </a:r>
          </a:p>
          <a:p>
            <a:pPr lvl="2"/>
            <a:r>
              <a:rPr lang="en-HK" dirty="0"/>
              <a:t>Support LR, SVM, RF, GBDT, Bayes network</a:t>
            </a:r>
          </a:p>
          <a:p>
            <a:pPr lvl="1"/>
            <a:r>
              <a:rPr lang="en-HK" dirty="0"/>
              <a:t>Controller</a:t>
            </a:r>
          </a:p>
          <a:p>
            <a:pPr lvl="2"/>
            <a:r>
              <a:rPr lang="en-HK" dirty="0"/>
              <a:t>Receive results from the Mapper and Predictor</a:t>
            </a:r>
          </a:p>
          <a:p>
            <a:pPr marL="914400" lvl="2" indent="0">
              <a:buNone/>
            </a:pPr>
            <a:r>
              <a:rPr lang="en-HK" dirty="0"/>
              <a:t>   to decide the final repair action</a:t>
            </a:r>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8</a:t>
            </a:fld>
            <a:endParaRPr lang="en-US"/>
          </a:p>
        </p:txBody>
      </p:sp>
      <p:pic>
        <p:nvPicPr>
          <p:cNvPr id="5" name="Picture 4">
            <a:extLst>
              <a:ext uri="{FF2B5EF4-FFF2-40B4-BE49-F238E27FC236}">
                <a16:creationId xmlns:a16="http://schemas.microsoft.com/office/drawing/2014/main" id="{0DC7EFB7-9698-DA4A-8333-5075ECF082D6}"/>
              </a:ext>
            </a:extLst>
          </p:cNvPr>
          <p:cNvPicPr>
            <a:picLocks noChangeAspect="1"/>
          </p:cNvPicPr>
          <p:nvPr/>
        </p:nvPicPr>
        <p:blipFill>
          <a:blip r:embed="rId3"/>
          <a:stretch>
            <a:fillRect/>
          </a:stretch>
        </p:blipFill>
        <p:spPr>
          <a:xfrm>
            <a:off x="7318548" y="3891029"/>
            <a:ext cx="4665279" cy="2514067"/>
          </a:xfrm>
          <a:prstGeom prst="rect">
            <a:avLst/>
          </a:prstGeom>
        </p:spPr>
      </p:pic>
    </p:spTree>
    <p:extLst>
      <p:ext uri="{BB962C8B-B14F-4D97-AF65-F5344CB8AC3E}">
        <p14:creationId xmlns:p14="http://schemas.microsoft.com/office/powerpoint/2010/main" val="361503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of Controller</a:t>
            </a:r>
          </a:p>
        </p:txBody>
      </p:sp>
      <p:sp>
        <p:nvSpPr>
          <p:cNvPr id="3" name="Content Placeholder 2"/>
          <p:cNvSpPr>
            <a:spLocks noGrp="1"/>
          </p:cNvSpPr>
          <p:nvPr>
            <p:ph idx="1"/>
          </p:nvPr>
        </p:nvSpPr>
        <p:spPr>
          <a:xfrm>
            <a:off x="609441" y="1447801"/>
            <a:ext cx="10381515" cy="4678364"/>
          </a:xfrm>
        </p:spPr>
        <p:txBody>
          <a:bodyPr/>
          <a:lstStyle/>
          <a:p>
            <a:r>
              <a:rPr lang="en-US" dirty="0"/>
              <a:t>Main ideas of Controller</a:t>
            </a:r>
            <a:endParaRPr lang="en-HK" dirty="0"/>
          </a:p>
          <a:p>
            <a:pPr lvl="1"/>
            <a:r>
              <a:rPr lang="en-HK" dirty="0"/>
              <a:t>Assess if a repair action is likely to fix the failure</a:t>
            </a:r>
          </a:p>
          <a:p>
            <a:pPr lvl="1"/>
            <a:r>
              <a:rPr lang="en-HK" dirty="0"/>
              <a:t>Employs six trained binary classifiers, </a:t>
            </a:r>
            <a:r>
              <a:rPr lang="en-HK" dirty="0">
                <a:solidFill>
                  <a:srgbClr val="FF0000"/>
                </a:solidFill>
              </a:rPr>
              <a:t>one for each repair action</a:t>
            </a:r>
            <a:r>
              <a:rPr lang="en-HK" dirty="0"/>
              <a:t>, that learned the relation between monitoring logs and repair results </a:t>
            </a:r>
          </a:p>
          <a:p>
            <a:r>
              <a:rPr lang="en-HK" dirty="0"/>
              <a:t>Workflows</a:t>
            </a:r>
          </a:p>
          <a:p>
            <a:pPr lvl="1"/>
            <a:r>
              <a:rPr lang="en-HK" dirty="0"/>
              <a:t>If the repair action from the Predictor is assessed to be successful, trigger the repair action.</a:t>
            </a:r>
          </a:p>
          <a:p>
            <a:pPr lvl="1"/>
            <a:r>
              <a:rPr lang="en-HK" dirty="0"/>
              <a:t>Otherwise, assess the repair action that has the lowest repair cost, if the result is to be successful, tigger repair, otherwise, repeats assessment on other action with higher costs.</a:t>
            </a:r>
          </a:p>
          <a:p>
            <a:pPr lvl="1"/>
            <a:r>
              <a:rPr lang="en-HK" dirty="0"/>
              <a:t>Calls the administrator to manually diagnose the failure if no repair action is assessed to be successful</a:t>
            </a:r>
          </a:p>
          <a:p>
            <a:pPr lvl="1"/>
            <a:endParaRPr lang="en-HK" dirty="0"/>
          </a:p>
          <a:p>
            <a:pPr lvl="1"/>
            <a:endParaRPr lang="en-HK" dirty="0"/>
          </a:p>
          <a:p>
            <a:pPr lvl="1"/>
            <a:endParaRPr lang="en-HK" dirty="0"/>
          </a:p>
          <a:p>
            <a:pPr lvl="2"/>
            <a:endParaRPr lang="en-HK" dirty="0"/>
          </a:p>
          <a:p>
            <a:endParaRPr lang="en-HK" dirty="0"/>
          </a:p>
          <a:p>
            <a:pPr lvl="1"/>
            <a:endParaRPr lang="en-HK" dirty="0"/>
          </a:p>
          <a:p>
            <a:pPr marL="457200" lvl="1" indent="0">
              <a:buNone/>
            </a:pPr>
            <a:endParaRPr lang="en-HK" dirty="0"/>
          </a:p>
          <a:p>
            <a:pPr lvl="1"/>
            <a:endParaRPr lang="en-HK" dirty="0"/>
          </a:p>
          <a:p>
            <a:pPr marL="457200" lvl="1" indent="0">
              <a:buNone/>
            </a:pPr>
            <a:r>
              <a:rPr lang="en-HK" dirty="0"/>
              <a:t> </a:t>
            </a:r>
          </a:p>
          <a:p>
            <a:pPr lvl="1"/>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9</a:t>
            </a:fld>
            <a:endParaRPr lang="en-US"/>
          </a:p>
        </p:txBody>
      </p:sp>
    </p:spTree>
    <p:extLst>
      <p:ext uri="{BB962C8B-B14F-4D97-AF65-F5344CB8AC3E}">
        <p14:creationId xmlns:p14="http://schemas.microsoft.com/office/powerpoint/2010/main" val="854696087"/>
      </p:ext>
    </p:extLst>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cdcs20streamdfp" id="{9D9A8CB5-260D-9943-A607-0BE795C4DF35}" vid="{D9BE9A0F-7476-C84B-9641-0D77BC3F1A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icdcs20streamdfp</Template>
  <TotalTime>8065</TotalTime>
  <Words>3243</Words>
  <Application>Microsoft Macintosh PowerPoint</Application>
  <PresentationFormat>Custom</PresentationFormat>
  <Paragraphs>513</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NimbusRomNo9L</vt:lpstr>
      <vt:lpstr>Arial</vt:lpstr>
      <vt:lpstr>Wingdings</vt:lpstr>
      <vt:lpstr>Default Design</vt:lpstr>
      <vt:lpstr>Automated Intelligent Healing  in Cloud-Scale Data Centers</vt:lpstr>
      <vt:lpstr>Self-healing</vt:lpstr>
      <vt:lpstr>Cloud Infrastructure</vt:lpstr>
      <vt:lpstr>Motivation</vt:lpstr>
      <vt:lpstr>Motivation</vt:lpstr>
      <vt:lpstr>Our Contributions</vt:lpstr>
      <vt:lpstr>Trace for AIHS Design</vt:lpstr>
      <vt:lpstr>AIHS architecture </vt:lpstr>
      <vt:lpstr>Design of Controller</vt:lpstr>
      <vt:lpstr>Production Deployment</vt:lpstr>
      <vt:lpstr>Evaluation</vt:lpstr>
      <vt:lpstr>Evaluation</vt:lpstr>
      <vt:lpstr>Evaluation</vt:lpstr>
      <vt:lpstr>Evaluation</vt:lpstr>
      <vt:lpstr>Evaluation</vt:lpstr>
      <vt:lpstr>Evaluation</vt:lpstr>
      <vt:lpstr>Evaluation</vt:lpstr>
      <vt:lpstr>Lessons Learned</vt:lpstr>
      <vt:lpstr>Conclusion</vt:lpstr>
      <vt:lpstr>Thank You! 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In-Depth Study of Correlated Failures in Production SSD-Based Data Centers </dc:title>
  <dc:creator>shujiehan00001@gmail.com</dc:creator>
  <cp:lastModifiedBy>Microsoft Office User</cp:lastModifiedBy>
  <cp:revision>603</cp:revision>
  <cp:lastPrinted>2021-01-23T03:01:14Z</cp:lastPrinted>
  <dcterms:created xsi:type="dcterms:W3CDTF">2021-01-13T11:38:59Z</dcterms:created>
  <dcterms:modified xsi:type="dcterms:W3CDTF">2021-08-30T16:22:44Z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